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64" r:id="rId2"/>
    <p:sldId id="263" r:id="rId3"/>
    <p:sldId id="265" r:id="rId4"/>
    <p:sldId id="266" r:id="rId5"/>
    <p:sldId id="267" r:id="rId6"/>
    <p:sldId id="268" r:id="rId7"/>
    <p:sldId id="269" r:id="rId8"/>
    <p:sldId id="270" r:id="rId9"/>
    <p:sldId id="271" r:id="rId10"/>
    <p:sldId id="272" r:id="rId11"/>
    <p:sldId id="273" r:id="rId12"/>
    <p:sldId id="274" r:id="rId13"/>
    <p:sldId id="278" r:id="rId14"/>
    <p:sldId id="279" r:id="rId15"/>
    <p:sldId id="280" r:id="rId16"/>
    <p:sldId id="275"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noFill/>
        </a:fill>
      </a:tcStyle>
    </a:wholeTbl>
    <a:band2H>
      <a:tcTxStyle/>
      <a:tcStyle>
        <a:tcBdr/>
        <a:fill>
          <a:solidFill>
            <a:srgbClr val="000000">
              <a:alpha val="20000"/>
            </a:srgbClr>
          </a:solidFill>
        </a:fill>
      </a:tcStyle>
    </a:band2H>
    <a:firstCo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Col>
    <a:la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lastRow>
    <a:fir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5" d="100"/>
          <a:sy n="85" d="100"/>
        </p:scale>
        <p:origin x="1912" y="184"/>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1143000" y="685800"/>
            <a:ext cx="4572000" cy="3429000"/>
          </a:xfrm>
          <a:prstGeom prst="rect">
            <a:avLst/>
          </a:prstGeom>
        </p:spPr>
        <p:txBody>
          <a:bodyPr/>
          <a:lstStyle/>
          <a:p>
            <a:endParaRPr/>
          </a:p>
        </p:txBody>
      </p:sp>
      <p:sp>
        <p:nvSpPr>
          <p:cNvPr id="254" name="Shape 25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17488401"/>
      </p:ext>
    </p:extLst>
  </p:cSld>
  <p:clrMap bg1="lt1" tx1="dk1" bg2="lt2" tx2="dk2" accent1="accent1" accent2="accent2" accent3="accent3" accent4="accent4" accent5="accent5" accent6="accent6" hlink="hlink" folHlink="folHlink"/>
  <p:notesStyle>
    <a:lvl1pPr defTabSz="584200" latinLnBrk="0">
      <a:defRPr sz="2200">
        <a:latin typeface="Franklin Gothic Book"/>
        <a:ea typeface="Franklin Gothic Book"/>
        <a:cs typeface="Franklin Gothic Book"/>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Titolo Testo</a:t>
            </a:r>
          </a:p>
        </p:txBody>
      </p:sp>
      <p:sp>
        <p:nvSpPr>
          <p:cNvPr id="21" name="Shape 2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Shape 2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r>
              <a:t>Titolo Testo</a:t>
            </a:r>
          </a:p>
        </p:txBody>
      </p:sp>
      <p:sp>
        <p:nvSpPr>
          <p:cNvPr id="113" name="Shape 113"/>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14" name="Shape 1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r>
              <a:t>Titolo Testo</a:t>
            </a:r>
          </a:p>
        </p:txBody>
      </p:sp>
      <p:sp>
        <p:nvSpPr>
          <p:cNvPr id="122" name="Shape 122"/>
          <p:cNvSpPr>
            <a:spLocks noGrp="1"/>
          </p:cNvSpPr>
          <p:nvPr>
            <p:ph type="body" sz="half" idx="1"/>
          </p:nvPr>
        </p:nvSpPr>
        <p:spPr>
          <a:xfrm>
            <a:off x="7772400" y="2527300"/>
            <a:ext cx="41529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23" name="Shape 1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130" name="Shape 130"/>
          <p:cNvSpPr>
            <a:spLocks noGrp="1"/>
          </p:cNvSpPr>
          <p:nvPr>
            <p:ph type="title"/>
          </p:nvPr>
        </p:nvSpPr>
        <p:spPr>
          <a:xfrm>
            <a:off x="1270000" y="1638300"/>
            <a:ext cx="10464800" cy="3302000"/>
          </a:xfrm>
          <a:prstGeom prst="rect">
            <a:avLst/>
          </a:prstGeom>
        </p:spPr>
        <p:txBody>
          <a:bodyPr anchor="b"/>
          <a:lstStyle>
            <a:lvl1pPr>
              <a:defRPr sz="5000">
                <a:solidFill>
                  <a:srgbClr val="8BEB53"/>
                </a:solidFill>
                <a:latin typeface="+mj-lt"/>
                <a:ea typeface="+mj-ea"/>
                <a:cs typeface="+mj-cs"/>
                <a:sym typeface="Franklin Gothic Medium"/>
              </a:defRPr>
            </a:lvl1pPr>
          </a:lstStyle>
          <a:p>
            <a:r>
              <a:t>Titolo Testo</a:t>
            </a:r>
          </a:p>
        </p:txBody>
      </p:sp>
      <p:sp>
        <p:nvSpPr>
          <p:cNvPr id="131" name="Shape 131"/>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000000"/>
                </a:solidFill>
                <a:latin typeface="Franklin Gothic Book"/>
                <a:ea typeface="Franklin Gothic Book"/>
                <a:cs typeface="Franklin Gothic Book"/>
                <a:sym typeface="Gill Sans"/>
              </a:defRPr>
            </a:lvl1pPr>
            <a:lvl2pPr marL="0" indent="0" algn="ctr">
              <a:spcBef>
                <a:spcPts val="0"/>
              </a:spcBef>
              <a:buSzTx/>
              <a:buNone/>
              <a:defRPr sz="3600">
                <a:solidFill>
                  <a:srgbClr val="000000"/>
                </a:solidFill>
                <a:latin typeface="Franklin Gothic Book"/>
                <a:ea typeface="Franklin Gothic Book"/>
                <a:cs typeface="Franklin Gothic Book"/>
                <a:sym typeface="Gill Sans"/>
              </a:defRPr>
            </a:lvl2pPr>
            <a:lvl3pPr marL="0" indent="0" algn="ctr">
              <a:spcBef>
                <a:spcPts val="0"/>
              </a:spcBef>
              <a:buSzTx/>
              <a:buNone/>
              <a:defRPr sz="3600">
                <a:solidFill>
                  <a:srgbClr val="000000"/>
                </a:solidFill>
                <a:latin typeface="Franklin Gothic Book"/>
                <a:ea typeface="Franklin Gothic Book"/>
                <a:cs typeface="Franklin Gothic Book"/>
                <a:sym typeface="Gill Sans"/>
              </a:defRPr>
            </a:lvl3pPr>
            <a:lvl4pPr marL="0" indent="0" algn="ctr">
              <a:spcBef>
                <a:spcPts val="0"/>
              </a:spcBef>
              <a:buSzTx/>
              <a:buNone/>
              <a:defRPr sz="3600">
                <a:solidFill>
                  <a:srgbClr val="000000"/>
                </a:solidFill>
                <a:latin typeface="Franklin Gothic Book"/>
                <a:ea typeface="Franklin Gothic Book"/>
                <a:cs typeface="Franklin Gothic Book"/>
                <a:sym typeface="Gill Sans"/>
              </a:defRPr>
            </a:lvl4pPr>
            <a:lvl5pPr marL="0" indent="0" algn="ctr">
              <a:spcBef>
                <a:spcPts val="0"/>
              </a:spcBef>
              <a:buSzTx/>
              <a:buNone/>
              <a:defRPr sz="36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2" name="Shape 132"/>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39" name="Shape 139"/>
          <p:cNvSpPr>
            <a:spLocks noGrp="1"/>
          </p:cNvSpPr>
          <p:nvPr>
            <p:ph type="title"/>
          </p:nvPr>
        </p:nvSpPr>
        <p:spPr>
          <a:xfrm>
            <a:off x="1270000" y="254000"/>
            <a:ext cx="10464800" cy="24384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140" name="Shape 140"/>
          <p:cNvSpPr>
            <a:spLocks noGrp="1"/>
          </p:cNvSpPr>
          <p:nvPr>
            <p:ph type="body" idx="1"/>
          </p:nvPr>
        </p:nvSpPr>
        <p:spPr>
          <a:xfrm>
            <a:off x="1270000" y="2768600"/>
            <a:ext cx="10464800" cy="5715000"/>
          </a:xfrm>
          <a:prstGeom prst="rect">
            <a:avLst/>
          </a:prstGeom>
        </p:spPr>
        <p:txBody>
          <a:bodyPr/>
          <a:lstStyle>
            <a:lvl1pPr marL="889000" indent="-571500">
              <a:spcBef>
                <a:spcPts val="2400"/>
              </a:spcBef>
              <a:buSzPct val="171000"/>
              <a:defRPr>
                <a:solidFill>
                  <a:srgbClr val="000000"/>
                </a:solidFill>
                <a:latin typeface="Franklin Gothic Book"/>
                <a:ea typeface="Franklin Gothic Book"/>
                <a:cs typeface="Franklin Gothic Book"/>
                <a:sym typeface="Gill Sans"/>
              </a:defRPr>
            </a:lvl1pPr>
            <a:lvl2pPr marL="1333500" indent="-571500">
              <a:spcBef>
                <a:spcPts val="2400"/>
              </a:spcBef>
              <a:buSzPct val="171000"/>
              <a:defRPr>
                <a:solidFill>
                  <a:srgbClr val="000000"/>
                </a:solidFill>
                <a:latin typeface="Franklin Gothic Book"/>
                <a:ea typeface="Franklin Gothic Book"/>
                <a:cs typeface="Franklin Gothic Book"/>
                <a:sym typeface="Gill Sans"/>
              </a:defRPr>
            </a:lvl2pPr>
            <a:lvl3pPr marL="1778000" indent="-571500">
              <a:spcBef>
                <a:spcPts val="2400"/>
              </a:spcBef>
              <a:buSzPct val="171000"/>
              <a:defRPr>
                <a:solidFill>
                  <a:srgbClr val="000000"/>
                </a:solidFill>
                <a:latin typeface="Franklin Gothic Book"/>
                <a:ea typeface="Franklin Gothic Book"/>
                <a:cs typeface="Franklin Gothic Book"/>
                <a:sym typeface="Gill Sans"/>
              </a:defRPr>
            </a:lvl3pPr>
            <a:lvl4pPr marL="2222500" indent="-571500">
              <a:spcBef>
                <a:spcPts val="2400"/>
              </a:spcBef>
              <a:buSzPct val="171000"/>
              <a:defRPr>
                <a:solidFill>
                  <a:srgbClr val="000000"/>
                </a:solidFill>
                <a:latin typeface="Franklin Gothic Book"/>
                <a:ea typeface="Franklin Gothic Book"/>
                <a:cs typeface="Franklin Gothic Book"/>
                <a:sym typeface="Gill Sans"/>
              </a:defRPr>
            </a:lvl4pPr>
            <a:lvl5pPr marL="2667000" indent="-571500">
              <a:spcBef>
                <a:spcPts val="2400"/>
              </a:spcBef>
              <a:buSzPct val="171000"/>
              <a:defRPr>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41" name="Shape 141"/>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148" name="Shape 148"/>
          <p:cNvSpPr>
            <a:spLocks noGrp="1"/>
          </p:cNvSpPr>
          <p:nvPr>
            <p:ph type="title"/>
          </p:nvPr>
        </p:nvSpPr>
        <p:spPr>
          <a:xfrm>
            <a:off x="1270000" y="254000"/>
            <a:ext cx="10464800" cy="24384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149" name="Shape 149"/>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0" name="Shape 150"/>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157" name="Shape 157"/>
          <p:cNvSpPr>
            <a:spLocks noGrp="1"/>
          </p:cNvSpPr>
          <p:nvPr>
            <p:ph type="body" idx="1"/>
          </p:nvPr>
        </p:nvSpPr>
        <p:spPr>
          <a:xfrm>
            <a:off x="1270000" y="1270000"/>
            <a:ext cx="10464800" cy="7213600"/>
          </a:xfrm>
          <a:prstGeom prst="rect">
            <a:avLst/>
          </a:prstGeom>
        </p:spPr>
        <p:txBody>
          <a:bodyPr/>
          <a:lstStyle>
            <a:lvl1pPr marL="889000" indent="-571500">
              <a:spcBef>
                <a:spcPts val="4800"/>
              </a:spcBef>
              <a:buSzPct val="171000"/>
              <a:defRPr>
                <a:solidFill>
                  <a:srgbClr val="000000"/>
                </a:solidFill>
                <a:latin typeface="Franklin Gothic Book"/>
                <a:ea typeface="Franklin Gothic Book"/>
                <a:cs typeface="Franklin Gothic Book"/>
                <a:sym typeface="Gill Sans"/>
              </a:defRPr>
            </a:lvl1pPr>
            <a:lvl2pPr marL="1333500" indent="-571500">
              <a:spcBef>
                <a:spcPts val="4800"/>
              </a:spcBef>
              <a:buSzPct val="171000"/>
              <a:defRPr>
                <a:solidFill>
                  <a:srgbClr val="000000"/>
                </a:solidFill>
                <a:latin typeface="Franklin Gothic Book"/>
                <a:ea typeface="Franklin Gothic Book"/>
                <a:cs typeface="Franklin Gothic Book"/>
                <a:sym typeface="Gill Sans"/>
              </a:defRPr>
            </a:lvl2pPr>
            <a:lvl3pPr marL="1778000" indent="-571500">
              <a:spcBef>
                <a:spcPts val="4800"/>
              </a:spcBef>
              <a:buSzPct val="171000"/>
              <a:defRPr>
                <a:solidFill>
                  <a:srgbClr val="000000"/>
                </a:solidFill>
                <a:latin typeface="Franklin Gothic Book"/>
                <a:ea typeface="Franklin Gothic Book"/>
                <a:cs typeface="Franklin Gothic Book"/>
                <a:sym typeface="Gill Sans"/>
              </a:defRPr>
            </a:lvl3pPr>
            <a:lvl4pPr marL="2222500" indent="-571500">
              <a:spcBef>
                <a:spcPts val="4800"/>
              </a:spcBef>
              <a:buSzPct val="171000"/>
              <a:defRPr>
                <a:solidFill>
                  <a:srgbClr val="000000"/>
                </a:solidFill>
                <a:latin typeface="Franklin Gothic Book"/>
                <a:ea typeface="Franklin Gothic Book"/>
                <a:cs typeface="Franklin Gothic Book"/>
                <a:sym typeface="Gill Sans"/>
              </a:defRPr>
            </a:lvl4pPr>
            <a:lvl5pPr marL="2667000" indent="-571500">
              <a:spcBef>
                <a:spcPts val="4800"/>
              </a:spcBef>
              <a:buSzPct val="171000"/>
              <a:defRPr>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8" name="Shape 158"/>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65" name="Shape 165"/>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172" name="Shape 172"/>
          <p:cNvSpPr>
            <a:spLocks noGrp="1"/>
          </p:cNvSpPr>
          <p:nvPr>
            <p:ph type="title"/>
          </p:nvPr>
        </p:nvSpPr>
        <p:spPr>
          <a:xfrm>
            <a:off x="1270000" y="254000"/>
            <a:ext cx="10464800" cy="24384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173" name="Shape 173"/>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180" name="Shape 180"/>
          <p:cNvSpPr>
            <a:spLocks noGrp="1"/>
          </p:cNvSpPr>
          <p:nvPr>
            <p:ph type="title"/>
          </p:nvPr>
        </p:nvSpPr>
        <p:spPr>
          <a:xfrm>
            <a:off x="1270000" y="2971800"/>
            <a:ext cx="10464800" cy="38100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181" name="Shape 181"/>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188" name="Shape 188"/>
          <p:cNvSpPr>
            <a:spLocks noGrp="1"/>
          </p:cNvSpPr>
          <p:nvPr>
            <p:ph type="pic" sz="half" idx="13"/>
          </p:nvPr>
        </p:nvSpPr>
        <p:spPr>
          <a:xfrm>
            <a:off x="2438400" y="1638300"/>
            <a:ext cx="8128000" cy="4559300"/>
          </a:xfrm>
          <a:prstGeom prst="rect">
            <a:avLst/>
          </a:prstGeom>
        </p:spPr>
        <p:txBody>
          <a:bodyPr lIns="91439" tIns="45719" rIns="91439" bIns="45719" anchor="t"/>
          <a:lstStyle/>
          <a:p>
            <a:endParaRPr/>
          </a:p>
        </p:txBody>
      </p:sp>
      <p:sp>
        <p:nvSpPr>
          <p:cNvPr id="189" name="Shape 189"/>
          <p:cNvSpPr>
            <a:spLocks noGrp="1"/>
          </p:cNvSpPr>
          <p:nvPr>
            <p:ph type="title"/>
          </p:nvPr>
        </p:nvSpPr>
        <p:spPr>
          <a:xfrm>
            <a:off x="1270000" y="7366000"/>
            <a:ext cx="10464800" cy="17018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190" name="Shape 190"/>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Titolo Testo</a:t>
            </a:r>
          </a:p>
        </p:txBody>
      </p:sp>
      <p:sp>
        <p:nvSpPr>
          <p:cNvPr id="30" name="Shape 30"/>
          <p:cNvSpPr>
            <a:spLocks noGrp="1"/>
          </p:cNvSpPr>
          <p:nvPr>
            <p:ph type="body" idx="1"/>
          </p:nvPr>
        </p:nvSpPr>
        <p:spPr>
          <a:prstGeom prst="rect">
            <a:avLst/>
          </a:prstGeom>
        </p:spPr>
        <p:txBody>
          <a:bodyPr numCol="2" spcCol="542290" anchor="t"/>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Foto - Riflesso orizzontale">
    <p:spTree>
      <p:nvGrpSpPr>
        <p:cNvPr id="1" name=""/>
        <p:cNvGrpSpPr/>
        <p:nvPr/>
      </p:nvGrpSpPr>
      <p:grpSpPr>
        <a:xfrm>
          <a:off x="0" y="0"/>
          <a:ext cx="0" cy="0"/>
          <a:chOff x="0" y="0"/>
          <a:chExt cx="0" cy="0"/>
        </a:xfrm>
      </p:grpSpPr>
      <p:sp>
        <p:nvSpPr>
          <p:cNvPr id="197" name="Shape 197"/>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198" name="Shape 198"/>
          <p:cNvSpPr>
            <a:spLocks noGrp="1"/>
          </p:cNvSpPr>
          <p:nvPr>
            <p:ph type="title"/>
          </p:nvPr>
        </p:nvSpPr>
        <p:spPr>
          <a:xfrm>
            <a:off x="1270000" y="7366000"/>
            <a:ext cx="10464800" cy="17018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199" name="Shape 199"/>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206" name="Shape 206"/>
          <p:cNvSpPr>
            <a:spLocks noGrp="1"/>
          </p:cNvSpPr>
          <p:nvPr>
            <p:ph type="pic" sz="quarter" idx="13"/>
          </p:nvPr>
        </p:nvSpPr>
        <p:spPr>
          <a:xfrm>
            <a:off x="7124700" y="1968500"/>
            <a:ext cx="4216400" cy="5626100"/>
          </a:xfrm>
          <a:prstGeom prst="rect">
            <a:avLst/>
          </a:prstGeom>
        </p:spPr>
        <p:txBody>
          <a:bodyPr lIns="91439" tIns="45719" rIns="91439" bIns="45719" anchor="t"/>
          <a:lstStyle/>
          <a:p>
            <a:endParaRPr/>
          </a:p>
        </p:txBody>
      </p:sp>
      <p:sp>
        <p:nvSpPr>
          <p:cNvPr id="207" name="Shape 207"/>
          <p:cNvSpPr>
            <a:spLocks noGrp="1"/>
          </p:cNvSpPr>
          <p:nvPr>
            <p:ph type="title"/>
          </p:nvPr>
        </p:nvSpPr>
        <p:spPr>
          <a:xfrm>
            <a:off x="635000" y="1409700"/>
            <a:ext cx="5867400" cy="3302000"/>
          </a:xfrm>
          <a:prstGeom prst="rect">
            <a:avLst/>
          </a:prstGeom>
        </p:spPr>
        <p:txBody>
          <a:bodyPr anchor="b"/>
          <a:lstStyle>
            <a:lvl1pPr>
              <a:defRPr>
                <a:solidFill>
                  <a:srgbClr val="8BEB53"/>
                </a:solidFill>
                <a:latin typeface="+mj-lt"/>
                <a:ea typeface="+mj-ea"/>
                <a:cs typeface="+mj-cs"/>
                <a:sym typeface="Franklin Gothic Medium"/>
              </a:defRPr>
            </a:lvl1pPr>
          </a:lstStyle>
          <a:p>
            <a:r>
              <a:t>Titolo Testo</a:t>
            </a:r>
          </a:p>
        </p:txBody>
      </p:sp>
      <p:sp>
        <p:nvSpPr>
          <p:cNvPr id="208" name="Shape 20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Franklin Gothic Book"/>
                <a:ea typeface="Franklin Gothic Book"/>
                <a:cs typeface="Franklin Gothic Book"/>
                <a:sym typeface="Gill Sans"/>
              </a:defRPr>
            </a:lvl1pPr>
            <a:lvl2pPr marL="0" indent="0" algn="ctr">
              <a:spcBef>
                <a:spcPts val="0"/>
              </a:spcBef>
              <a:buSzTx/>
              <a:buNone/>
              <a:defRPr sz="3400">
                <a:solidFill>
                  <a:srgbClr val="000000"/>
                </a:solidFill>
                <a:latin typeface="Franklin Gothic Book"/>
                <a:ea typeface="Franklin Gothic Book"/>
                <a:cs typeface="Franklin Gothic Book"/>
                <a:sym typeface="Gill Sans"/>
              </a:defRPr>
            </a:lvl2pPr>
            <a:lvl3pPr marL="0" indent="0" algn="ctr">
              <a:spcBef>
                <a:spcPts val="0"/>
              </a:spcBef>
              <a:buSzTx/>
              <a:buNone/>
              <a:defRPr sz="3400">
                <a:solidFill>
                  <a:srgbClr val="000000"/>
                </a:solidFill>
                <a:latin typeface="Franklin Gothic Book"/>
                <a:ea typeface="Franklin Gothic Book"/>
                <a:cs typeface="Franklin Gothic Book"/>
                <a:sym typeface="Gill Sans"/>
              </a:defRPr>
            </a:lvl3pPr>
            <a:lvl4pPr marL="0" indent="0" algn="ctr">
              <a:spcBef>
                <a:spcPts val="0"/>
              </a:spcBef>
              <a:buSzTx/>
              <a:buNone/>
              <a:defRPr sz="3400">
                <a:solidFill>
                  <a:srgbClr val="000000"/>
                </a:solidFill>
                <a:latin typeface="Franklin Gothic Book"/>
                <a:ea typeface="Franklin Gothic Book"/>
                <a:cs typeface="Franklin Gothic Book"/>
                <a:sym typeface="Gill Sans"/>
              </a:defRPr>
            </a:lvl4pPr>
            <a:lvl5pPr marL="0" indent="0" algn="ctr">
              <a:spcBef>
                <a:spcPts val="0"/>
              </a:spcBef>
              <a:buSzTx/>
              <a:buNone/>
              <a:defRPr sz="34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09" name="Shape 209"/>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oto - Riflesso verticale">
    <p:spTree>
      <p:nvGrpSpPr>
        <p:cNvPr id="1" name=""/>
        <p:cNvGrpSpPr/>
        <p:nvPr/>
      </p:nvGrpSpPr>
      <p:grpSpPr>
        <a:xfrm>
          <a:off x="0" y="0"/>
          <a:ext cx="0" cy="0"/>
          <a:chOff x="0" y="0"/>
          <a:chExt cx="0" cy="0"/>
        </a:xfrm>
      </p:grpSpPr>
      <p:sp>
        <p:nvSpPr>
          <p:cNvPr id="216" name="Shape 216"/>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217" name="Shape 217"/>
          <p:cNvSpPr>
            <a:spLocks noGrp="1"/>
          </p:cNvSpPr>
          <p:nvPr>
            <p:ph type="title"/>
          </p:nvPr>
        </p:nvSpPr>
        <p:spPr>
          <a:xfrm>
            <a:off x="635000" y="1409700"/>
            <a:ext cx="5867400" cy="3302000"/>
          </a:xfrm>
          <a:prstGeom prst="rect">
            <a:avLst/>
          </a:prstGeom>
        </p:spPr>
        <p:txBody>
          <a:bodyPr anchor="b"/>
          <a:lstStyle>
            <a:lvl1pPr>
              <a:defRPr>
                <a:solidFill>
                  <a:srgbClr val="8BEB53"/>
                </a:solidFill>
                <a:latin typeface="+mj-lt"/>
                <a:ea typeface="+mj-ea"/>
                <a:cs typeface="+mj-cs"/>
                <a:sym typeface="Franklin Gothic Medium"/>
              </a:defRPr>
            </a:lvl1pPr>
          </a:lstStyle>
          <a:p>
            <a:r>
              <a:t>Titolo Testo</a:t>
            </a:r>
          </a:p>
        </p:txBody>
      </p:sp>
      <p:sp>
        <p:nvSpPr>
          <p:cNvPr id="218" name="Shape 21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Franklin Gothic Book"/>
                <a:ea typeface="Franklin Gothic Book"/>
                <a:cs typeface="Franklin Gothic Book"/>
                <a:sym typeface="Gill Sans"/>
              </a:defRPr>
            </a:lvl1pPr>
            <a:lvl2pPr marL="0" indent="0" algn="ctr">
              <a:spcBef>
                <a:spcPts val="0"/>
              </a:spcBef>
              <a:buSzTx/>
              <a:buNone/>
              <a:defRPr sz="3400">
                <a:solidFill>
                  <a:srgbClr val="000000"/>
                </a:solidFill>
                <a:latin typeface="Franklin Gothic Book"/>
                <a:ea typeface="Franklin Gothic Book"/>
                <a:cs typeface="Franklin Gothic Book"/>
                <a:sym typeface="Gill Sans"/>
              </a:defRPr>
            </a:lvl2pPr>
            <a:lvl3pPr marL="0" indent="0" algn="ctr">
              <a:spcBef>
                <a:spcPts val="0"/>
              </a:spcBef>
              <a:buSzTx/>
              <a:buNone/>
              <a:defRPr sz="3400">
                <a:solidFill>
                  <a:srgbClr val="000000"/>
                </a:solidFill>
                <a:latin typeface="Franklin Gothic Book"/>
                <a:ea typeface="Franklin Gothic Book"/>
                <a:cs typeface="Franklin Gothic Book"/>
                <a:sym typeface="Gill Sans"/>
              </a:defRPr>
            </a:lvl3pPr>
            <a:lvl4pPr marL="0" indent="0" algn="ctr">
              <a:spcBef>
                <a:spcPts val="0"/>
              </a:spcBef>
              <a:buSzTx/>
              <a:buNone/>
              <a:defRPr sz="3400">
                <a:solidFill>
                  <a:srgbClr val="000000"/>
                </a:solidFill>
                <a:latin typeface="Franklin Gothic Book"/>
                <a:ea typeface="Franklin Gothic Book"/>
                <a:cs typeface="Franklin Gothic Book"/>
                <a:sym typeface="Gill Sans"/>
              </a:defRPr>
            </a:lvl4pPr>
            <a:lvl5pPr marL="0" indent="0" algn="ctr">
              <a:spcBef>
                <a:spcPts val="0"/>
              </a:spcBef>
              <a:buSzTx/>
              <a:buNone/>
              <a:defRPr sz="34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19" name="Shape 219"/>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226" name="Shape 226"/>
          <p:cNvSpPr>
            <a:spLocks noGrp="1"/>
          </p:cNvSpPr>
          <p:nvPr>
            <p:ph type="pic" sz="quarter" idx="13"/>
          </p:nvPr>
        </p:nvSpPr>
        <p:spPr>
          <a:xfrm>
            <a:off x="7175500" y="2882900"/>
            <a:ext cx="4102100" cy="5473700"/>
          </a:xfrm>
          <a:prstGeom prst="rect">
            <a:avLst/>
          </a:prstGeom>
        </p:spPr>
        <p:txBody>
          <a:bodyPr lIns="91439" tIns="45719" rIns="91439" bIns="45719" anchor="t"/>
          <a:lstStyle/>
          <a:p>
            <a:endParaRPr/>
          </a:p>
        </p:txBody>
      </p:sp>
      <p:sp>
        <p:nvSpPr>
          <p:cNvPr id="227" name="Shape 227"/>
          <p:cNvSpPr>
            <a:spLocks noGrp="1"/>
          </p:cNvSpPr>
          <p:nvPr>
            <p:ph type="title"/>
          </p:nvPr>
        </p:nvSpPr>
        <p:spPr>
          <a:xfrm>
            <a:off x="1270000" y="254000"/>
            <a:ext cx="10464800" cy="24384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228" name="Shape 22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9" name="Shape 229"/>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236" name="Shape 236"/>
          <p:cNvSpPr>
            <a:spLocks noGrp="1"/>
          </p:cNvSpPr>
          <p:nvPr>
            <p:ph type="title"/>
          </p:nvPr>
        </p:nvSpPr>
        <p:spPr>
          <a:xfrm>
            <a:off x="1270000" y="254000"/>
            <a:ext cx="10464800" cy="24384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237" name="Shape 237"/>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8" name="Shape 238"/>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245" name="Shape 245"/>
          <p:cNvSpPr>
            <a:spLocks noGrp="1"/>
          </p:cNvSpPr>
          <p:nvPr>
            <p:ph type="title"/>
          </p:nvPr>
        </p:nvSpPr>
        <p:spPr>
          <a:xfrm>
            <a:off x="1270000" y="254000"/>
            <a:ext cx="10464800" cy="2438400"/>
          </a:xfrm>
          <a:prstGeom prst="rect">
            <a:avLst/>
          </a:prstGeom>
        </p:spPr>
        <p:txBody>
          <a:bodyPr/>
          <a:lstStyle>
            <a:lvl1pPr>
              <a:defRPr sz="5000">
                <a:solidFill>
                  <a:srgbClr val="8BEB53"/>
                </a:solidFill>
                <a:latin typeface="+mj-lt"/>
                <a:ea typeface="+mj-ea"/>
                <a:cs typeface="+mj-cs"/>
                <a:sym typeface="Franklin Gothic Medium"/>
              </a:defRPr>
            </a:lvl1pPr>
          </a:lstStyle>
          <a:p>
            <a:r>
              <a:t>Titolo Testo</a:t>
            </a:r>
          </a:p>
        </p:txBody>
      </p:sp>
      <p:sp>
        <p:nvSpPr>
          <p:cNvPr id="246" name="Shape 246"/>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buSzPct val="171000"/>
              <a:defRPr sz="3200">
                <a:solidFill>
                  <a:srgbClr val="000000"/>
                </a:solidFill>
                <a:latin typeface="Franklin Gothic Book"/>
                <a:ea typeface="Franklin Gothic Book"/>
                <a:cs typeface="Franklin Gothic Book"/>
                <a:sym typeface="Gill Sans"/>
              </a:defRPr>
            </a:lvl1pPr>
            <a:lvl2pPr marL="1256620" indent="-494620">
              <a:spcBef>
                <a:spcPts val="3800"/>
              </a:spcBef>
              <a:buSzPct val="171000"/>
              <a:defRPr sz="3200">
                <a:solidFill>
                  <a:srgbClr val="000000"/>
                </a:solidFill>
                <a:latin typeface="Franklin Gothic Book"/>
                <a:ea typeface="Franklin Gothic Book"/>
                <a:cs typeface="Franklin Gothic Book"/>
                <a:sym typeface="Gill Sans"/>
              </a:defRPr>
            </a:lvl2pPr>
            <a:lvl3pPr marL="1701120" indent="-494620">
              <a:spcBef>
                <a:spcPts val="3800"/>
              </a:spcBef>
              <a:buSzPct val="171000"/>
              <a:defRPr sz="3200">
                <a:solidFill>
                  <a:srgbClr val="000000"/>
                </a:solidFill>
                <a:latin typeface="Franklin Gothic Book"/>
                <a:ea typeface="Franklin Gothic Book"/>
                <a:cs typeface="Franklin Gothic Book"/>
                <a:sym typeface="Gill Sans"/>
              </a:defRPr>
            </a:lvl3pPr>
            <a:lvl4pPr marL="2145620" indent="-494620">
              <a:spcBef>
                <a:spcPts val="3800"/>
              </a:spcBef>
              <a:buSzPct val="171000"/>
              <a:defRPr sz="3200">
                <a:solidFill>
                  <a:srgbClr val="000000"/>
                </a:solidFill>
                <a:latin typeface="Franklin Gothic Book"/>
                <a:ea typeface="Franklin Gothic Book"/>
                <a:cs typeface="Franklin Gothic Book"/>
                <a:sym typeface="Gill Sans"/>
              </a:defRPr>
            </a:lvl4pPr>
            <a:lvl5pPr marL="2590120" indent="-494620">
              <a:spcBef>
                <a:spcPts val="3800"/>
              </a:spcBef>
              <a:buSzPct val="171000"/>
              <a:defRPr sz="3200">
                <a:solidFill>
                  <a:srgbClr val="000000"/>
                </a:solidFill>
                <a:latin typeface="Franklin Gothic Book"/>
                <a:ea typeface="Franklin Gothic Book"/>
                <a:cs typeface="Franklin Gothic Book"/>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47" name="Shape 247"/>
          <p:cNvSpPr>
            <a:spLocks noGrp="1"/>
          </p:cNvSpPr>
          <p:nvPr>
            <p:ph type="sldNum" sz="quarter" idx="2"/>
          </p:nvPr>
        </p:nvSpPr>
        <p:spPr>
          <a:xfrm>
            <a:off x="6303865" y="9258300"/>
            <a:ext cx="384370" cy="379591"/>
          </a:xfrm>
          <a:prstGeom prst="rect">
            <a:avLst/>
          </a:prstGeom>
        </p:spPr>
        <p:txBody>
          <a:bodyPr/>
          <a:lstStyle>
            <a:lvl1pPr algn="ctr">
              <a:defRPr>
                <a:solidFill>
                  <a:srgbClr val="000000"/>
                </a:solidFill>
                <a:latin typeface="Franklin Gothic Book"/>
                <a:ea typeface="Franklin Gothic Book"/>
                <a:cs typeface="Franklin Gothic Book"/>
                <a:sym typeface="Gill Sans"/>
              </a:defRPr>
            </a:lvl1pPr>
          </a:lstStyle>
          <a:p>
            <a:fld id="{86CB4B4D-7CA3-9044-876B-883B54F8677D}" type="slidenum">
              <a:rPr lang="nb-NO"/>
              <a:pPr/>
              <a:t>‹N›</a:t>
            </a:fld>
            <a:endParaRPr lang="nb-NO"/>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38" name="Shape 38"/>
          <p:cNvSpPr>
            <a:spLocks noGrp="1"/>
          </p:cNvSpPr>
          <p:nvPr>
            <p:ph type="body" idx="1"/>
          </p:nvPr>
        </p:nvSpPr>
        <p:spPr>
          <a:xfrm>
            <a:off x="1079500" y="876300"/>
            <a:ext cx="10845800" cy="8001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9" name="Shape 3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Titolo Testo</a:t>
            </a:r>
          </a:p>
        </p:txBody>
      </p:sp>
      <p:sp>
        <p:nvSpPr>
          <p:cNvPr id="54" name="Shape 5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51100" y="952500"/>
            <a:ext cx="8102600" cy="609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0" name="Shape 70"/>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71" name="Shape 7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Foto - 6 su">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49784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9" name="Shape 79"/>
          <p:cNvSpPr>
            <a:spLocks noGrp="1"/>
          </p:cNvSpPr>
          <p:nvPr>
            <p:ph type="pic" sz="quarter" idx="14"/>
          </p:nvPr>
        </p:nvSpPr>
        <p:spPr>
          <a:xfrm>
            <a:off x="13335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0" name="Shape 80"/>
          <p:cNvSpPr>
            <a:spLocks noGrp="1"/>
          </p:cNvSpPr>
          <p:nvPr>
            <p:ph type="pic" sz="quarter" idx="15"/>
          </p:nvPr>
        </p:nvSpPr>
        <p:spPr>
          <a:xfrm>
            <a:off x="86233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1" name="Shape 81"/>
          <p:cNvSpPr>
            <a:spLocks noGrp="1"/>
          </p:cNvSpPr>
          <p:nvPr>
            <p:ph type="pic" sz="quarter" idx="16"/>
          </p:nvPr>
        </p:nvSpPr>
        <p:spPr>
          <a:xfrm>
            <a:off x="49784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2" name="Shape 82"/>
          <p:cNvSpPr>
            <a:spLocks noGrp="1"/>
          </p:cNvSpPr>
          <p:nvPr>
            <p:ph type="pic" sz="quarter" idx="17"/>
          </p:nvPr>
        </p:nvSpPr>
        <p:spPr>
          <a:xfrm>
            <a:off x="13335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3" name="Shape 83"/>
          <p:cNvSpPr>
            <a:spLocks noGrp="1"/>
          </p:cNvSpPr>
          <p:nvPr>
            <p:ph type="pic" sz="quarter" idx="18"/>
          </p:nvPr>
        </p:nvSpPr>
        <p:spPr>
          <a:xfrm>
            <a:off x="86233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4" name="Shape 84"/>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85" name="Shape 8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92" name="Shape 92"/>
          <p:cNvSpPr>
            <a:spLocks noGrp="1"/>
          </p:cNvSpPr>
          <p:nvPr>
            <p:ph type="pic" sz="half" idx="13"/>
          </p:nvPr>
        </p:nvSpPr>
        <p:spPr>
          <a:xfrm>
            <a:off x="6400800" y="25908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93" name="Shape 93"/>
          <p:cNvSpPr>
            <a:spLocks noGrp="1"/>
          </p:cNvSpPr>
          <p:nvPr>
            <p:ph type="title"/>
          </p:nvPr>
        </p:nvSpPr>
        <p:spPr>
          <a:xfrm>
            <a:off x="495300" y="1663700"/>
            <a:ext cx="5651500" cy="3302000"/>
          </a:xfrm>
          <a:prstGeom prst="rect">
            <a:avLst/>
          </a:prstGeom>
        </p:spPr>
        <p:txBody>
          <a:bodyPr anchor="b"/>
          <a:lstStyle/>
          <a:p>
            <a:r>
              <a:t>Titolo Testo</a:t>
            </a:r>
          </a:p>
        </p:txBody>
      </p:sp>
      <p:sp>
        <p:nvSpPr>
          <p:cNvPr id="94" name="Shape 94"/>
          <p:cNvSpPr>
            <a:spLocks noGrp="1"/>
          </p:cNvSpPr>
          <p:nvPr>
            <p:ph type="body" sz="quarter" idx="1"/>
          </p:nvPr>
        </p:nvSpPr>
        <p:spPr>
          <a:xfrm>
            <a:off x="495300" y="4991100"/>
            <a:ext cx="5651500" cy="3073400"/>
          </a:xfrm>
          <a:prstGeom prst="rect">
            <a:avLst/>
          </a:prstGeom>
        </p:spPr>
        <p:txBody>
          <a:bodyPr anchor="t"/>
          <a:lstStyle>
            <a:lvl1pPr marL="0" indent="0" algn="ctr">
              <a:spcBef>
                <a:spcPts val="0"/>
              </a:spcBef>
              <a:buSzTx/>
              <a:buNone/>
              <a:defRPr sz="5000">
                <a:solidFill>
                  <a:srgbClr val="909696"/>
                </a:solidFill>
              </a:defRPr>
            </a:lvl1pPr>
            <a:lvl2pPr marL="0" indent="0" algn="ctr">
              <a:spcBef>
                <a:spcPts val="0"/>
              </a:spcBef>
              <a:buSzTx/>
              <a:buNone/>
              <a:defRPr sz="5000">
                <a:solidFill>
                  <a:srgbClr val="909696"/>
                </a:solidFill>
              </a:defRPr>
            </a:lvl2pPr>
            <a:lvl3pPr marL="0" indent="0" algn="ctr">
              <a:spcBef>
                <a:spcPts val="0"/>
              </a:spcBef>
              <a:buSzTx/>
              <a:buNone/>
              <a:defRPr sz="5000">
                <a:solidFill>
                  <a:srgbClr val="909696"/>
                </a:solidFill>
              </a:defRPr>
            </a:lvl3pPr>
            <a:lvl4pPr marL="0" indent="0" algn="ctr">
              <a:spcBef>
                <a:spcPts val="0"/>
              </a:spcBef>
              <a:buSzTx/>
              <a:buNone/>
              <a:defRPr sz="5000">
                <a:solidFill>
                  <a:srgbClr val="909696"/>
                </a:solidFill>
              </a:defRPr>
            </a:lvl4pPr>
            <a:lvl5pPr marL="0" indent="0" algn="ctr">
              <a:spcBef>
                <a:spcPts val="0"/>
              </a:spcBef>
              <a:buSzTx/>
              <a:buNone/>
              <a:defRPr sz="5000">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102" name="Shape 102"/>
          <p:cNvSpPr>
            <a:spLocks noGrp="1"/>
          </p:cNvSpPr>
          <p:nvPr>
            <p:ph type="pic" sz="half" idx="13"/>
          </p:nvPr>
        </p:nvSpPr>
        <p:spPr>
          <a:xfrm>
            <a:off x="6400800" y="33020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103" name="Shape 103"/>
          <p:cNvSpPr>
            <a:spLocks noGrp="1"/>
          </p:cNvSpPr>
          <p:nvPr>
            <p:ph type="title"/>
          </p:nvPr>
        </p:nvSpPr>
        <p:spPr>
          <a:prstGeom prst="rect">
            <a:avLst/>
          </a:prstGeom>
        </p:spPr>
        <p:txBody>
          <a:bodyPr/>
          <a:lstStyle/>
          <a:p>
            <a:r>
              <a:t>Titolo Testo</a:t>
            </a:r>
          </a:p>
        </p:txBody>
      </p:sp>
      <p:sp>
        <p:nvSpPr>
          <p:cNvPr id="104" name="Shape 104"/>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05" name="Shape 10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79500" y="152400"/>
            <a:ext cx="10845800" cy="2095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Titolo Testo</a:t>
            </a:r>
          </a:p>
        </p:txBody>
      </p:sp>
      <p:sp>
        <p:nvSpPr>
          <p:cNvPr id="3" name="Shape 3"/>
          <p:cNvSpPr>
            <a:spLocks noGrp="1"/>
          </p:cNvSpPr>
          <p:nvPr>
            <p:ph type="body" idx="1"/>
          </p:nvPr>
        </p:nvSpPr>
        <p:spPr>
          <a:xfrm>
            <a:off x="1079500" y="2527300"/>
            <a:ext cx="10845800" cy="6108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6504151" y="9080500"/>
            <a:ext cx="373708" cy="355600"/>
          </a:xfrm>
          <a:prstGeom prst="rect">
            <a:avLst/>
          </a:prstGeom>
          <a:ln w="12700">
            <a:miter lim="400000"/>
          </a:ln>
        </p:spPr>
        <p:txBody>
          <a:bodyPr wrap="none" lIns="50800" tIns="50800" rIns="50800" bIns="50800">
            <a:spAutoFit/>
          </a:bodyPr>
          <a:lstStyle>
            <a:lvl1pPr algn="l">
              <a:defRPr sz="1800">
                <a:solidFill>
                  <a:srgbClr val="00C7FC"/>
                </a:solidFill>
                <a:latin typeface="Franklin Gothic Book"/>
                <a:ea typeface="Franklin Gothic Book"/>
                <a:cs typeface="Franklin Gothic Book"/>
                <a:sym typeface="Franklin Gothic Book"/>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Lst>
  <p:transition spd="med"/>
  <p:txStyles>
    <p:titleStyle>
      <a:lvl1pPr marL="0" marR="0" indent="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1pPr>
      <a:lvl2pPr marL="0" marR="0" indent="228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2pPr>
      <a:lvl3pPr marL="0" marR="0" indent="457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3pPr>
      <a:lvl4pPr marL="0" marR="0" indent="685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4pPr>
      <a:lvl5pPr marL="0" marR="0" indent="9144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5pPr>
      <a:lvl6pPr marL="0" marR="0" indent="11430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6pPr>
      <a:lvl7pPr marL="0" marR="0" indent="1371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7pPr>
      <a:lvl8pPr marL="0" marR="0" indent="1600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8pPr>
      <a:lvl9pPr marL="0" marR="0" indent="1828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9pPr>
    </p:titleStyle>
    <p:bodyStyle>
      <a:lvl1pPr marL="904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1pPr>
      <a:lvl2pPr marL="1429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2pPr>
      <a:lvl3pPr marL="1937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3pPr>
      <a:lvl4pPr marL="2462257"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4pPr>
      <a:lvl5pPr marL="29871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5pPr>
      <a:lvl6pPr marL="33427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6pPr>
      <a:lvl7pPr marL="3698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7pPr>
      <a:lvl8pPr marL="40539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8pPr>
      <a:lvl9pPr marL="44095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9pPr>
    </p:bodyStyle>
    <p:otherStyle>
      <a:lvl1pPr marL="0" marR="0" indent="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1pPr>
      <a:lvl2pPr marL="0" marR="0" indent="2286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2pPr>
      <a:lvl3pPr marL="0" marR="0" indent="4572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3pPr>
      <a:lvl4pPr marL="0" marR="0" indent="6858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4pPr>
      <a:lvl5pPr marL="0" marR="0" indent="9144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5pPr>
      <a:lvl6pPr marL="0" marR="0" indent="11430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6pPr>
      <a:lvl7pPr marL="0" marR="0" indent="13716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7pPr>
      <a:lvl8pPr marL="0" marR="0" indent="16002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8pPr>
      <a:lvl9pPr marL="0" marR="0" indent="1828800" algn="l"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Franklin Gothic Boo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t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tif"/><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tif"/><Relationship Id="rId2" Type="http://schemas.openxmlformats.org/officeDocument/2006/relationships/image" Target="../media/image37.t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tif"/><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4.xml"/><Relationship Id="rId5" Type="http://schemas.openxmlformats.org/officeDocument/2006/relationships/image" Target="../media/image15.gi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droppedImage.pdf"/>
          <p:cNvPicPr>
            <a:picLocks noChangeAspect="1"/>
          </p:cNvPicPr>
          <p:nvPr/>
        </p:nvPicPr>
        <p:blipFill>
          <a:blip r:embed="rId2"/>
          <a:stretch>
            <a:fillRect/>
          </a:stretch>
        </p:blipFill>
        <p:spPr>
          <a:xfrm>
            <a:off x="1625600" y="2819400"/>
            <a:ext cx="9944100" cy="6121992"/>
          </a:xfrm>
          <a:prstGeom prst="rect">
            <a:avLst/>
          </a:prstGeom>
          <a:ln w="12700">
            <a:miter lim="400000"/>
          </a:ln>
        </p:spPr>
      </p:pic>
      <p:sp>
        <p:nvSpPr>
          <p:cNvPr id="278" name="Shape 278"/>
          <p:cNvSpPr/>
          <p:nvPr/>
        </p:nvSpPr>
        <p:spPr>
          <a:xfrm>
            <a:off x="870919" y="428830"/>
            <a:ext cx="11031626" cy="157992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4800" b="1">
                <a:solidFill>
                  <a:srgbClr val="5BD22E"/>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Anche i caratteri autosomici possono essere associati</a:t>
            </a:r>
          </a:p>
        </p:txBody>
      </p:sp>
      <p:sp>
        <p:nvSpPr>
          <p:cNvPr id="4" name="Rettangolo 3"/>
          <p:cNvSpPr/>
          <p:nvPr/>
        </p:nvSpPr>
        <p:spPr>
          <a:xfrm>
            <a:off x="5795348" y="5966101"/>
            <a:ext cx="6107197" cy="324742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
        <p:nvSpPr>
          <p:cNvPr id="5" name="Rettangolo 4"/>
          <p:cNvSpPr/>
          <p:nvPr/>
        </p:nvSpPr>
        <p:spPr>
          <a:xfrm>
            <a:off x="-355510" y="6245495"/>
            <a:ext cx="6107197" cy="324742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hpThumb_generated_thumbnailjpg.jpg"/>
          <p:cNvPicPr>
            <a:picLocks noChangeAspect="1"/>
          </p:cNvPicPr>
          <p:nvPr/>
        </p:nvPicPr>
        <p:blipFill>
          <a:blip r:embed="rId2"/>
          <a:stretch>
            <a:fillRect/>
          </a:stretch>
        </p:blipFill>
        <p:spPr>
          <a:xfrm>
            <a:off x="406400" y="749300"/>
            <a:ext cx="12192000" cy="4114800"/>
          </a:xfrm>
          <a:prstGeom prst="rect">
            <a:avLst/>
          </a:prstGeom>
          <a:ln w="12700">
            <a:miter lim="400000"/>
          </a:ln>
        </p:spPr>
      </p:pic>
      <p:pic>
        <p:nvPicPr>
          <p:cNvPr id="311" name="phpThumb_generated_thumbnailjpg.jpg"/>
          <p:cNvPicPr>
            <a:picLocks noChangeAspect="1"/>
          </p:cNvPicPr>
          <p:nvPr/>
        </p:nvPicPr>
        <p:blipFill>
          <a:blip r:embed="rId3"/>
          <a:stretch>
            <a:fillRect/>
          </a:stretch>
        </p:blipFill>
        <p:spPr>
          <a:xfrm>
            <a:off x="2788384" y="5029200"/>
            <a:ext cx="8908316" cy="4622800"/>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droppedImage.pdf"/>
          <p:cNvPicPr>
            <a:picLocks noChangeAspect="1"/>
          </p:cNvPicPr>
          <p:nvPr/>
        </p:nvPicPr>
        <p:blipFill>
          <a:blip r:embed="rId2"/>
          <a:stretch>
            <a:fillRect/>
          </a:stretch>
        </p:blipFill>
        <p:spPr>
          <a:xfrm>
            <a:off x="5295900" y="4457700"/>
            <a:ext cx="7505700" cy="2019300"/>
          </a:xfrm>
          <a:prstGeom prst="rect">
            <a:avLst/>
          </a:prstGeom>
          <a:ln w="12700">
            <a:miter lim="400000"/>
          </a:ln>
        </p:spPr>
      </p:pic>
      <p:sp>
        <p:nvSpPr>
          <p:cNvPr id="314" name="Shape 314"/>
          <p:cNvSpPr/>
          <p:nvPr/>
        </p:nvSpPr>
        <p:spPr>
          <a:xfrm>
            <a:off x="508000" y="-28991"/>
            <a:ext cx="11850238" cy="231858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r">
              <a:defRPr sz="4800" b="1" i="1">
                <a:solidFill>
                  <a:srgbClr val="EDE125"/>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Le frequenze di ricombinazione fra coppie di geni sono</a:t>
            </a:r>
          </a:p>
          <a:p>
            <a:pPr algn="r">
              <a:defRPr sz="4800" b="1" i="1">
                <a:solidFill>
                  <a:srgbClr val="EDE125"/>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in funzione delle loro distanze</a:t>
            </a:r>
          </a:p>
        </p:txBody>
      </p:sp>
      <p:pic>
        <p:nvPicPr>
          <p:cNvPr id="315" name="5.4.png"/>
          <p:cNvPicPr>
            <a:picLocks noChangeAspect="1"/>
          </p:cNvPicPr>
          <p:nvPr/>
        </p:nvPicPr>
        <p:blipFill>
          <a:blip r:embed="rId3"/>
          <a:stretch>
            <a:fillRect/>
          </a:stretch>
        </p:blipFill>
        <p:spPr>
          <a:xfrm>
            <a:off x="371323" y="6032225"/>
            <a:ext cx="4724401" cy="3581675"/>
          </a:xfrm>
          <a:prstGeom prst="rect">
            <a:avLst/>
          </a:prstGeom>
          <a:ln w="12700">
            <a:miter lim="400000"/>
          </a:ln>
        </p:spPr>
      </p:pic>
      <p:pic>
        <p:nvPicPr>
          <p:cNvPr id="316" name="droppedImage.pdf"/>
          <p:cNvPicPr>
            <a:picLocks noChangeAspect="1"/>
          </p:cNvPicPr>
          <p:nvPr/>
        </p:nvPicPr>
        <p:blipFill>
          <a:blip r:embed="rId4"/>
          <a:stretch>
            <a:fillRect/>
          </a:stretch>
        </p:blipFill>
        <p:spPr>
          <a:xfrm>
            <a:off x="406400" y="2692400"/>
            <a:ext cx="4370103" cy="30988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5.10.png"/>
          <p:cNvPicPr>
            <a:picLocks noChangeAspect="1"/>
          </p:cNvPicPr>
          <p:nvPr/>
        </p:nvPicPr>
        <p:blipFill>
          <a:blip r:embed="rId2"/>
          <a:stretch>
            <a:fillRect/>
          </a:stretch>
        </p:blipFill>
        <p:spPr>
          <a:xfrm>
            <a:off x="-88900" y="0"/>
            <a:ext cx="13182600" cy="9753600"/>
          </a:xfrm>
          <a:prstGeom prst="rect">
            <a:avLst/>
          </a:prstGeom>
          <a:ln w="12700">
            <a:miter lim="400000"/>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tiff"/>
          <p:cNvPicPr>
            <a:picLocks noChangeAspect="1"/>
          </p:cNvPicPr>
          <p:nvPr/>
        </p:nvPicPr>
        <p:blipFill>
          <a:blip r:embed="rId2"/>
          <a:stretch>
            <a:fillRect/>
          </a:stretch>
        </p:blipFill>
        <p:spPr>
          <a:xfrm>
            <a:off x="546100" y="114300"/>
            <a:ext cx="11303000" cy="2616200"/>
          </a:xfrm>
          <a:prstGeom prst="rect">
            <a:avLst/>
          </a:prstGeom>
          <a:ln w="12700">
            <a:miter lim="400000"/>
          </a:ln>
        </p:spPr>
      </p:pic>
    </p:spTree>
    <p:extLst>
      <p:ext uri="{BB962C8B-B14F-4D97-AF65-F5344CB8AC3E}">
        <p14:creationId xmlns:p14="http://schemas.microsoft.com/office/powerpoint/2010/main" val="377538398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tiff"/>
          <p:cNvPicPr>
            <a:picLocks noChangeAspect="1"/>
          </p:cNvPicPr>
          <p:nvPr/>
        </p:nvPicPr>
        <p:blipFill>
          <a:blip r:embed="rId2"/>
          <a:stretch>
            <a:fillRect/>
          </a:stretch>
        </p:blipFill>
        <p:spPr>
          <a:xfrm>
            <a:off x="425450" y="533160"/>
            <a:ext cx="11239500" cy="1905000"/>
          </a:xfrm>
          <a:prstGeom prst="rect">
            <a:avLst/>
          </a:prstGeom>
          <a:ln w="12700">
            <a:miter lim="400000"/>
          </a:ln>
        </p:spPr>
      </p:pic>
    </p:spTree>
    <p:extLst>
      <p:ext uri="{BB962C8B-B14F-4D97-AF65-F5344CB8AC3E}">
        <p14:creationId xmlns:p14="http://schemas.microsoft.com/office/powerpoint/2010/main" val="27690459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asted-image.png"/>
          <p:cNvPicPr>
            <a:picLocks noChangeAspect="1"/>
          </p:cNvPicPr>
          <p:nvPr/>
        </p:nvPicPr>
        <p:blipFill>
          <a:blip r:embed="rId2"/>
          <a:stretch>
            <a:fillRect/>
          </a:stretch>
        </p:blipFill>
        <p:spPr>
          <a:xfrm>
            <a:off x="3207264" y="0"/>
            <a:ext cx="6590272" cy="9753600"/>
          </a:xfrm>
          <a:prstGeom prst="rect">
            <a:avLst/>
          </a:prstGeom>
          <a:ln w="12700">
            <a:miter lim="400000"/>
          </a:ln>
        </p:spPr>
      </p:pic>
    </p:spTree>
    <p:extLst>
      <p:ext uri="{BB962C8B-B14F-4D97-AF65-F5344CB8AC3E}">
        <p14:creationId xmlns:p14="http://schemas.microsoft.com/office/powerpoint/2010/main" val="287385663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droppedImage.pdf"/>
          <p:cNvPicPr>
            <a:picLocks noChangeAspect="1"/>
          </p:cNvPicPr>
          <p:nvPr/>
        </p:nvPicPr>
        <p:blipFill>
          <a:blip r:embed="rId2"/>
          <a:stretch>
            <a:fillRect/>
          </a:stretch>
        </p:blipFill>
        <p:spPr>
          <a:xfrm>
            <a:off x="241300" y="237027"/>
            <a:ext cx="2860657" cy="4508501"/>
          </a:xfrm>
          <a:prstGeom prst="rect">
            <a:avLst/>
          </a:prstGeom>
          <a:ln w="12700">
            <a:miter lim="400000"/>
          </a:ln>
        </p:spPr>
      </p:pic>
      <p:pic>
        <p:nvPicPr>
          <p:cNvPr id="321" name="droppedImage.pdf"/>
          <p:cNvPicPr>
            <a:picLocks noChangeAspect="1"/>
          </p:cNvPicPr>
          <p:nvPr/>
        </p:nvPicPr>
        <p:blipFill>
          <a:blip r:embed="rId3"/>
          <a:stretch>
            <a:fillRect/>
          </a:stretch>
        </p:blipFill>
        <p:spPr>
          <a:xfrm>
            <a:off x="3314700" y="228600"/>
            <a:ext cx="4927600" cy="4549493"/>
          </a:xfrm>
          <a:prstGeom prst="rect">
            <a:avLst/>
          </a:prstGeom>
          <a:ln w="12700">
            <a:miter lim="400000"/>
          </a:ln>
        </p:spPr>
      </p:pic>
      <p:sp>
        <p:nvSpPr>
          <p:cNvPr id="322" name="Shape 322"/>
          <p:cNvSpPr/>
          <p:nvPr/>
        </p:nvSpPr>
        <p:spPr>
          <a:xfrm>
            <a:off x="342900" y="4893111"/>
            <a:ext cx="11785600" cy="1764586"/>
          </a:xfrm>
          <a:prstGeom prst="rect">
            <a:avLst/>
          </a:prstGeom>
          <a:ln w="12700">
            <a:solidFill>
              <a:srgbClr val="4F81BD"/>
            </a:solidFill>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3600" b="1">
                <a:solidFill>
                  <a:srgbClr val="00C7FC"/>
                </a:solidFill>
                <a:latin typeface="Trebuchet MS"/>
                <a:ea typeface="Trebuchet MS"/>
                <a:cs typeface="Trebuchet MS"/>
                <a:sym typeface="Trebuchet MS"/>
              </a:defRPr>
            </a:lvl1pPr>
          </a:lstStyle>
          <a:p>
            <a:pPr algn="ctr"/>
            <a:r>
              <a:rPr>
                <a:solidFill>
                  <a:srgbClr val="3366FF"/>
                </a:solidFill>
                <a:latin typeface="Franklin Gothic Book"/>
                <a:ea typeface="Franklin Gothic Book"/>
                <a:cs typeface="Franklin Gothic Book"/>
              </a:rPr>
              <a:t>negli incroci che coinvolgono solamente due geni alla volta, potrebbe essere difficile determinare l’ordine dei geni se i due geni sono molto vicino tra loro.</a:t>
            </a:r>
          </a:p>
        </p:txBody>
      </p:sp>
      <p:sp>
        <p:nvSpPr>
          <p:cNvPr id="323" name="Shape 323"/>
          <p:cNvSpPr/>
          <p:nvPr/>
        </p:nvSpPr>
        <p:spPr>
          <a:xfrm>
            <a:off x="342900" y="6912173"/>
            <a:ext cx="11785600" cy="1210588"/>
          </a:xfrm>
          <a:prstGeom prst="rect">
            <a:avLst/>
          </a:prstGeom>
          <a:ln w="12700">
            <a:solidFill>
              <a:schemeClr val="accent6">
                <a:lumMod val="60000"/>
                <a:lumOff val="40000"/>
              </a:schemeClr>
            </a:solidFill>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3600" b="1">
                <a:solidFill>
                  <a:srgbClr val="FFAA00"/>
                </a:solidFill>
                <a:latin typeface="Trebuchet MS"/>
                <a:ea typeface="Trebuchet MS"/>
                <a:cs typeface="Trebuchet MS"/>
                <a:sym typeface="Trebuchet MS"/>
              </a:defRPr>
            </a:lvl1pPr>
          </a:lstStyle>
          <a:p>
            <a:pPr algn="ctr">
              <a:defRPr>
                <a:latin typeface="Helvetica"/>
                <a:ea typeface="Helvetica"/>
                <a:cs typeface="Helvetica"/>
                <a:sym typeface="Helvetica"/>
              </a:defRPr>
            </a:pPr>
            <a:r>
              <a:rPr>
                <a:solidFill>
                  <a:schemeClr val="tx1"/>
                </a:solidFill>
                <a:latin typeface="Franklin Gothic Book"/>
                <a:ea typeface="Franklin Gothic Book"/>
                <a:cs typeface="Franklin Gothic Book"/>
                <a:sym typeface="Trebuchet MS"/>
              </a:rPr>
              <a:t>le distanze effettive nella mappa non sono sempre additive, neppure in maniera approssimativa.</a:t>
            </a:r>
          </a:p>
        </p:txBody>
      </p:sp>
      <p:sp>
        <p:nvSpPr>
          <p:cNvPr id="324" name="Shape 324"/>
          <p:cNvSpPr/>
          <p:nvPr/>
        </p:nvSpPr>
        <p:spPr>
          <a:xfrm>
            <a:off x="2159000" y="8456672"/>
            <a:ext cx="7891984"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4800" b="1">
                <a:solidFill>
                  <a:srgbClr val="89FA22"/>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Limiti dell’incrocio a due punti</a:t>
            </a: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fill="hold" grpId="3" nodeType="clickEffect">
                                  <p:stCondLst>
                                    <p:cond delay="0"/>
                                  </p:stCondLst>
                                  <p:iterate type="lt">
                                    <p:tmAbs val="0"/>
                                  </p:iterate>
                                  <p:childTnLst>
                                    <p:set>
                                      <p:cBhvr>
                                        <p:cTn id="14" fill="hold"/>
                                        <p:tgtEl>
                                          <p:spTgt spid="324"/>
                                        </p:tgtEl>
                                        <p:attrNameLst>
                                          <p:attrName>style.visibility</p:attrName>
                                        </p:attrNameLst>
                                      </p:cBhvr>
                                      <p:to>
                                        <p:strVal val="visible"/>
                                      </p:to>
                                    </p:set>
                                    <p:animEffect transition="in" filter="dissolve">
                                      <p:cBhvr>
                                        <p:cTn id="15" dur="2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1" animBg="1" advAuto="0"/>
      <p:bldP spid="323" grpId="2" animBg="1" advAuto="0"/>
      <p:bldP spid="324" grpId="3"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419100" y="-33794"/>
            <a:ext cx="12153900" cy="12105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L’incrocio, o saggio, a tre punti: un modo più veloce e accurato per mappare i geni</a:t>
            </a:r>
          </a:p>
        </p:txBody>
      </p:sp>
      <p:pic>
        <p:nvPicPr>
          <p:cNvPr id="261" name="5.12.png"/>
          <p:cNvPicPr>
            <a:picLocks noChangeAspect="1"/>
          </p:cNvPicPr>
          <p:nvPr/>
        </p:nvPicPr>
        <p:blipFill>
          <a:blip r:embed="rId2"/>
          <a:stretch>
            <a:fillRect/>
          </a:stretch>
        </p:blipFill>
        <p:spPr>
          <a:xfrm>
            <a:off x="2667000" y="2032000"/>
            <a:ext cx="9596936" cy="12599972"/>
          </a:xfrm>
          <a:prstGeom prst="rect">
            <a:avLst/>
          </a:prstGeom>
          <a:ln w="12700">
            <a:miter lim="400000"/>
          </a:ln>
        </p:spPr>
      </p:pic>
    </p:spTree>
    <p:extLst>
      <p:ext uri="{BB962C8B-B14F-4D97-AF65-F5344CB8AC3E}">
        <p14:creationId xmlns:p14="http://schemas.microsoft.com/office/powerpoint/2010/main" val="327289249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419100" y="-33794"/>
            <a:ext cx="12153900" cy="12105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L’incrocio, o saggio, a tre punti: un modo più veloce e accurato per mappare i geni</a:t>
            </a:r>
          </a:p>
        </p:txBody>
      </p:sp>
      <p:grpSp>
        <p:nvGrpSpPr>
          <p:cNvPr id="268" name="Group 268"/>
          <p:cNvGrpSpPr/>
          <p:nvPr/>
        </p:nvGrpSpPr>
        <p:grpSpPr>
          <a:xfrm>
            <a:off x="7658100" y="1308100"/>
            <a:ext cx="5041900" cy="5638800"/>
            <a:chOff x="0" y="0"/>
            <a:chExt cx="5041900" cy="5638800"/>
          </a:xfrm>
        </p:grpSpPr>
        <p:sp>
          <p:nvSpPr>
            <p:cNvPr id="264" name="Shape 264"/>
            <p:cNvSpPr/>
            <p:nvPr/>
          </p:nvSpPr>
          <p:spPr>
            <a:xfrm>
              <a:off x="0" y="0"/>
              <a:ext cx="5041900" cy="5638800"/>
            </a:xfrm>
            <a:prstGeom prst="rect">
              <a:avLst/>
            </a:prstGeom>
            <a:solidFill>
              <a:srgbClr val="FFFFFF"/>
            </a:solidFill>
            <a:ln w="12700" cap="flat">
              <a:noFill/>
              <a:miter lim="400000"/>
            </a:ln>
            <a:effectLst>
              <a:outerShdw blurRad="177800" dist="406400" dir="5400000" rotWithShape="0">
                <a:srgbClr val="000000">
                  <a:alpha val="68000"/>
                </a:srgbClr>
              </a:outerShdw>
            </a:effectLst>
          </p:spPr>
          <p:txBody>
            <a:bodyPr wrap="square" lIns="50800" tIns="50800" rIns="50800" bIns="50800" numCol="1" anchor="ctr">
              <a:noAutofit/>
            </a:bodyPr>
            <a:lstStyle/>
            <a:p>
              <a:pPr>
                <a:defRPr sz="3600">
                  <a:solidFill>
                    <a:srgbClr val="FFFFFF"/>
                  </a:solidFill>
                  <a:latin typeface="+mn-lt"/>
                  <a:ea typeface="+mn-ea"/>
                  <a:cs typeface="+mn-cs"/>
                  <a:sym typeface="American Typewriter"/>
                </a:defRPr>
              </a:pPr>
              <a:endParaRPr>
                <a:latin typeface="Franklin Gothic Book"/>
                <a:ea typeface="Franklin Gothic Book"/>
                <a:cs typeface="Franklin Gothic Book"/>
              </a:endParaRPr>
            </a:p>
          </p:txBody>
        </p:sp>
        <p:pic>
          <p:nvPicPr>
            <p:cNvPr id="265" name="b pr.png"/>
            <p:cNvPicPr>
              <a:picLocks noChangeAspect="1"/>
            </p:cNvPicPr>
            <p:nvPr/>
          </p:nvPicPr>
          <p:blipFill>
            <a:blip r:embed="rId2"/>
            <a:stretch>
              <a:fillRect/>
            </a:stretch>
          </p:blipFill>
          <p:spPr>
            <a:xfrm>
              <a:off x="584200" y="4038600"/>
              <a:ext cx="3416300" cy="1181100"/>
            </a:xfrm>
            <a:prstGeom prst="rect">
              <a:avLst/>
            </a:prstGeom>
            <a:ln w="12700" cap="flat">
              <a:noFill/>
              <a:miter lim="400000"/>
            </a:ln>
            <a:effectLst/>
          </p:spPr>
        </p:pic>
        <p:pic>
          <p:nvPicPr>
            <p:cNvPr id="266" name="vg b.png"/>
            <p:cNvPicPr>
              <a:picLocks noChangeAspect="1"/>
            </p:cNvPicPr>
            <p:nvPr/>
          </p:nvPicPr>
          <p:blipFill>
            <a:blip r:embed="rId3"/>
            <a:stretch>
              <a:fillRect/>
            </a:stretch>
          </p:blipFill>
          <p:spPr>
            <a:xfrm>
              <a:off x="38100" y="88900"/>
              <a:ext cx="4305300" cy="1435100"/>
            </a:xfrm>
            <a:prstGeom prst="rect">
              <a:avLst/>
            </a:prstGeom>
            <a:ln w="12700" cap="flat">
              <a:noFill/>
              <a:miter lim="400000"/>
            </a:ln>
            <a:effectLst/>
          </p:spPr>
        </p:pic>
        <p:pic>
          <p:nvPicPr>
            <p:cNvPr id="267" name="vg pr.png"/>
            <p:cNvPicPr>
              <a:picLocks noChangeAspect="1"/>
            </p:cNvPicPr>
            <p:nvPr/>
          </p:nvPicPr>
          <p:blipFill>
            <a:blip r:embed="rId4"/>
            <a:stretch>
              <a:fillRect/>
            </a:stretch>
          </p:blipFill>
          <p:spPr>
            <a:xfrm>
              <a:off x="520700" y="1981200"/>
              <a:ext cx="3556000" cy="1143000"/>
            </a:xfrm>
            <a:prstGeom prst="rect">
              <a:avLst/>
            </a:prstGeom>
            <a:ln w="12700" cap="flat">
              <a:noFill/>
              <a:miter lim="400000"/>
            </a:ln>
            <a:effectLst/>
          </p:spPr>
        </p:pic>
      </p:grpSp>
      <p:pic>
        <p:nvPicPr>
          <p:cNvPr id="269" name="5.12.png"/>
          <p:cNvPicPr>
            <a:picLocks noChangeAspect="1"/>
          </p:cNvPicPr>
          <p:nvPr/>
        </p:nvPicPr>
        <p:blipFill>
          <a:blip r:embed="rId5"/>
          <a:stretch>
            <a:fillRect/>
          </a:stretch>
        </p:blipFill>
        <p:spPr>
          <a:xfrm>
            <a:off x="-38100" y="1270000"/>
            <a:ext cx="7404100" cy="9720963"/>
          </a:xfrm>
          <a:prstGeom prst="rect">
            <a:avLst/>
          </a:prstGeom>
          <a:ln w="12700">
            <a:miter lim="400000"/>
          </a:ln>
        </p:spPr>
      </p:pic>
    </p:spTree>
    <p:extLst>
      <p:ext uri="{BB962C8B-B14F-4D97-AF65-F5344CB8AC3E}">
        <p14:creationId xmlns:p14="http://schemas.microsoft.com/office/powerpoint/2010/main" val="2155285047"/>
      </p:ext>
    </p:extLst>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droppedImage.pdf"/>
          <p:cNvPicPr>
            <a:picLocks noChangeAspect="1"/>
          </p:cNvPicPr>
          <p:nvPr/>
        </p:nvPicPr>
        <p:blipFill>
          <a:blip r:embed="rId2"/>
          <a:stretch>
            <a:fillRect/>
          </a:stretch>
        </p:blipFill>
        <p:spPr>
          <a:xfrm>
            <a:off x="152400" y="49744"/>
            <a:ext cx="12700001" cy="3430056"/>
          </a:xfrm>
          <a:prstGeom prst="rect">
            <a:avLst/>
          </a:prstGeom>
          <a:ln w="12700">
            <a:miter lim="400000"/>
          </a:ln>
        </p:spPr>
      </p:pic>
      <p:pic>
        <p:nvPicPr>
          <p:cNvPr id="272" name="droppedImage.pdf"/>
          <p:cNvPicPr>
            <a:picLocks noChangeAspect="1"/>
          </p:cNvPicPr>
          <p:nvPr/>
        </p:nvPicPr>
        <p:blipFill>
          <a:blip r:embed="rId3"/>
          <a:stretch>
            <a:fillRect/>
          </a:stretch>
        </p:blipFill>
        <p:spPr>
          <a:xfrm>
            <a:off x="114300" y="3759621"/>
            <a:ext cx="12759306" cy="3746501"/>
          </a:xfrm>
          <a:prstGeom prst="rect">
            <a:avLst/>
          </a:prstGeom>
          <a:ln w="12700">
            <a:miter lim="400000"/>
          </a:ln>
        </p:spPr>
      </p:pic>
      <p:pic>
        <p:nvPicPr>
          <p:cNvPr id="273" name="doppio.png"/>
          <p:cNvPicPr>
            <a:picLocks noChangeAspect="1"/>
          </p:cNvPicPr>
          <p:nvPr/>
        </p:nvPicPr>
        <p:blipFill>
          <a:blip r:embed="rId4"/>
          <a:stretch>
            <a:fillRect/>
          </a:stretch>
        </p:blipFill>
        <p:spPr>
          <a:xfrm>
            <a:off x="4038600" y="7861300"/>
            <a:ext cx="8699500" cy="1702077"/>
          </a:xfrm>
          <a:prstGeom prst="rect">
            <a:avLst/>
          </a:prstGeom>
          <a:ln w="38100">
            <a:solidFill>
              <a:srgbClr val="EEEB2F"/>
            </a:solidFill>
            <a:miter lim="400000"/>
          </a:ln>
        </p:spPr>
      </p:pic>
      <p:sp>
        <p:nvSpPr>
          <p:cNvPr id="274" name="Shape 274"/>
          <p:cNvSpPr/>
          <p:nvPr/>
        </p:nvSpPr>
        <p:spPr>
          <a:xfrm>
            <a:off x="297430" y="7737574"/>
            <a:ext cx="3606801" cy="1949252"/>
          </a:xfrm>
          <a:prstGeom prst="rect">
            <a:avLst/>
          </a:prstGeom>
          <a:ln w="50800">
            <a:solidFill>
              <a:srgbClr val="83941D"/>
            </a:solidFill>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000">
                <a:solidFill>
                  <a:srgbClr val="FFFFFF"/>
                </a:solidFill>
                <a:latin typeface="+mn-lt"/>
                <a:ea typeface="+mn-ea"/>
                <a:cs typeface="+mn-cs"/>
                <a:sym typeface="American Typewriter"/>
              </a:defRPr>
            </a:lvl1pPr>
          </a:lstStyle>
          <a:p>
            <a:r>
              <a:rPr>
                <a:latin typeface="Franklin Gothic Book"/>
                <a:ea typeface="Franklin Gothic Book"/>
                <a:cs typeface="Franklin Gothic Book"/>
              </a:rPr>
              <a:t>Correzione per i doppi crossing over</a:t>
            </a:r>
          </a:p>
        </p:txBody>
      </p:sp>
      <p:sp>
        <p:nvSpPr>
          <p:cNvPr id="275" name="Shape 275"/>
          <p:cNvSpPr/>
          <p:nvPr/>
        </p:nvSpPr>
        <p:spPr>
          <a:xfrm>
            <a:off x="8610600" y="7899400"/>
            <a:ext cx="2578100" cy="469900"/>
          </a:xfrm>
          <a:prstGeom prst="rect">
            <a:avLst/>
          </a:prstGeom>
          <a:blipFill>
            <a:blip r:embed="rId5">
              <a:alphaModFix amt="50000"/>
            </a:blip>
          </a:blipFill>
          <a:ln w="12700">
            <a:miter lim="400000"/>
          </a:ln>
          <a:effectLst>
            <a:outerShdw blurRad="177800" dist="406400" dir="5400000" rotWithShape="0">
              <a:srgbClr val="000000">
                <a:alpha val="68000"/>
              </a:srgbClr>
            </a:outerShdw>
          </a:effectLst>
        </p:spPr>
        <p:txBody>
          <a:bodyPr lIns="50800" tIns="50800" rIns="50800" bIns="50800" anchor="ctr"/>
          <a:lstStyle/>
          <a:p>
            <a:pPr>
              <a:defRPr sz="3600">
                <a:solidFill>
                  <a:srgbClr val="FFFFFF"/>
                </a:solidFill>
                <a:latin typeface="+mn-lt"/>
                <a:ea typeface="+mn-ea"/>
                <a:cs typeface="+mn-cs"/>
                <a:sym typeface="American Typewriter"/>
              </a:defRPr>
            </a:pPr>
            <a:endParaRPr>
              <a:latin typeface="Franklin Gothic Book"/>
              <a:ea typeface="Franklin Gothic Book"/>
              <a:cs typeface="Franklin Gothic Book"/>
            </a:endParaRPr>
          </a:p>
        </p:txBody>
      </p:sp>
    </p:spTree>
    <p:extLst>
      <p:ext uri="{BB962C8B-B14F-4D97-AF65-F5344CB8AC3E}">
        <p14:creationId xmlns:p14="http://schemas.microsoft.com/office/powerpoint/2010/main" val="2658261097"/>
      </p:ext>
    </p:extLst>
  </p:cSld>
  <p:clrMapOvr>
    <a:masterClrMapping/>
  </p:clrMapOvr>
  <p:transition spd="slow">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droppedImage.pdf"/>
          <p:cNvPicPr>
            <a:picLocks noChangeAspect="1"/>
          </p:cNvPicPr>
          <p:nvPr/>
        </p:nvPicPr>
        <p:blipFill>
          <a:blip r:embed="rId2"/>
          <a:stretch>
            <a:fillRect/>
          </a:stretch>
        </p:blipFill>
        <p:spPr>
          <a:xfrm>
            <a:off x="670923" y="3276600"/>
            <a:ext cx="11355978" cy="4876800"/>
          </a:xfrm>
          <a:prstGeom prst="rect">
            <a:avLst/>
          </a:prstGeom>
          <a:ln w="12700">
            <a:miter lim="400000"/>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5.12.png"/>
          <p:cNvPicPr>
            <a:picLocks noChangeAspect="1"/>
          </p:cNvPicPr>
          <p:nvPr/>
        </p:nvPicPr>
        <p:blipFill>
          <a:blip r:embed="rId2"/>
          <a:stretch>
            <a:fillRect/>
          </a:stretch>
        </p:blipFill>
        <p:spPr>
          <a:xfrm>
            <a:off x="-88900" y="158419"/>
            <a:ext cx="6515100" cy="8553781"/>
          </a:xfrm>
          <a:prstGeom prst="rect">
            <a:avLst/>
          </a:prstGeom>
          <a:ln w="12700">
            <a:miter lim="400000"/>
          </a:ln>
        </p:spPr>
      </p:pic>
      <p:sp>
        <p:nvSpPr>
          <p:cNvPr id="278" name="Shape 278"/>
          <p:cNvSpPr/>
          <p:nvPr/>
        </p:nvSpPr>
        <p:spPr>
          <a:xfrm>
            <a:off x="6473950" y="165100"/>
            <a:ext cx="6921501" cy="3835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000" b="1">
                <a:solidFill>
                  <a:srgbClr val="FFFFFF"/>
                </a:solidFill>
                <a:latin typeface="Trebuchet MS"/>
                <a:ea typeface="Trebuchet MS"/>
                <a:cs typeface="Trebuchet MS"/>
                <a:sym typeface="Trebuchet MS"/>
              </a:defRPr>
            </a:pPr>
            <a:r>
              <a:rPr>
                <a:solidFill>
                  <a:srgbClr val="FF0000"/>
                </a:solidFill>
                <a:latin typeface="Franklin Gothic Book"/>
                <a:ea typeface="Franklin Gothic Book"/>
                <a:cs typeface="Franklin Gothic Book"/>
              </a:rPr>
              <a:t>probabilità doppio C.O. attesa </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0,123 (</a:t>
            </a:r>
            <a:r>
              <a:rPr i="1">
                <a:solidFill>
                  <a:schemeClr val="tx1"/>
                </a:solidFill>
                <a:latin typeface="Franklin Gothic Book"/>
                <a:ea typeface="Franklin Gothic Book"/>
                <a:cs typeface="Franklin Gothic Book"/>
              </a:rPr>
              <a:t>vg pr</a:t>
            </a:r>
            <a:r>
              <a:rPr>
                <a:solidFill>
                  <a:schemeClr val="tx1"/>
                </a:solidFill>
                <a:latin typeface="Franklin Gothic Book"/>
                <a:ea typeface="Franklin Gothic Book"/>
                <a:cs typeface="Franklin Gothic Book"/>
              </a:rPr>
              <a:t>) x 0,064 (</a:t>
            </a:r>
            <a:r>
              <a:rPr i="1">
                <a:solidFill>
                  <a:schemeClr val="tx1"/>
                </a:solidFill>
                <a:latin typeface="Franklin Gothic Book"/>
                <a:ea typeface="Franklin Gothic Book"/>
                <a:cs typeface="Franklin Gothic Book"/>
              </a:rPr>
              <a:t>pr b</a:t>
            </a:r>
            <a:r>
              <a:rPr>
                <a:solidFill>
                  <a:schemeClr val="tx1"/>
                </a:solidFill>
                <a:latin typeface="Franklin Gothic Book"/>
                <a:ea typeface="Franklin Gothic Book"/>
                <a:cs typeface="Franklin Gothic Book"/>
              </a:rPr>
              <a:t>)=</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 0,0079= </a:t>
            </a:r>
            <a:r>
              <a:rPr sz="3600" b="1">
                <a:solidFill>
                  <a:schemeClr val="tx1"/>
                </a:solidFill>
                <a:latin typeface="Franklin Gothic Book"/>
                <a:ea typeface="Franklin Gothic Book"/>
                <a:cs typeface="Franklin Gothic Book"/>
              </a:rPr>
              <a:t>0,79%</a:t>
            </a:r>
          </a:p>
          <a:p>
            <a:pPr algn="l">
              <a:defRPr sz="3000">
                <a:solidFill>
                  <a:srgbClr val="FFFFFF"/>
                </a:solidFill>
                <a:latin typeface="Trebuchet MS"/>
                <a:ea typeface="Trebuchet MS"/>
                <a:cs typeface="Trebuchet MS"/>
                <a:sym typeface="Trebuchet MS"/>
              </a:defRPr>
            </a:pPr>
            <a:endParaRPr sz="3600" b="1">
              <a:solidFill>
                <a:schemeClr val="tx1"/>
              </a:solidFill>
              <a:latin typeface="Franklin Gothic Book"/>
              <a:ea typeface="Franklin Gothic Book"/>
              <a:cs typeface="Franklin Gothic Book"/>
            </a:endParaRPr>
          </a:p>
          <a:p>
            <a:pPr algn="l">
              <a:defRPr sz="3000" b="1">
                <a:solidFill>
                  <a:srgbClr val="FFFFFF"/>
                </a:solidFill>
                <a:latin typeface="Trebuchet MS"/>
                <a:ea typeface="Trebuchet MS"/>
                <a:cs typeface="Trebuchet MS"/>
                <a:sym typeface="Trebuchet MS"/>
              </a:defRPr>
            </a:pPr>
            <a:r>
              <a:rPr>
                <a:solidFill>
                  <a:srgbClr val="0000FF"/>
                </a:solidFill>
                <a:latin typeface="Franklin Gothic Book"/>
                <a:ea typeface="Franklin Gothic Book"/>
                <a:cs typeface="Franklin Gothic Book"/>
              </a:rPr>
              <a:t>probabilità doppio C.O.osservata</a:t>
            </a:r>
          </a:p>
          <a:p>
            <a:pPr algn="l">
              <a:defRPr sz="30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13+9/4197 x 100= </a:t>
            </a:r>
            <a:r>
              <a:rPr sz="3600" b="1">
                <a:solidFill>
                  <a:schemeClr val="tx1"/>
                </a:solidFill>
                <a:latin typeface="Franklin Gothic Book"/>
                <a:ea typeface="Franklin Gothic Book"/>
                <a:cs typeface="Franklin Gothic Book"/>
              </a:rPr>
              <a:t>0,52%</a:t>
            </a:r>
          </a:p>
          <a:p>
            <a:pPr algn="l">
              <a:defRPr sz="3000">
                <a:solidFill>
                  <a:srgbClr val="FFFFFF"/>
                </a:solidFill>
                <a:latin typeface="Trebuchet MS"/>
                <a:ea typeface="Trebuchet MS"/>
                <a:cs typeface="Trebuchet MS"/>
                <a:sym typeface="Trebuchet MS"/>
              </a:defRPr>
            </a:pPr>
            <a:endParaRPr sz="3600" b="1">
              <a:solidFill>
                <a:schemeClr val="tx1"/>
              </a:solidFill>
              <a:latin typeface="Franklin Gothic Book"/>
              <a:ea typeface="Franklin Gothic Book"/>
              <a:cs typeface="Franklin Gothic Book"/>
            </a:endParaRPr>
          </a:p>
        </p:txBody>
      </p:sp>
      <p:sp>
        <p:nvSpPr>
          <p:cNvPr id="279" name="Shape 279"/>
          <p:cNvSpPr/>
          <p:nvPr/>
        </p:nvSpPr>
        <p:spPr>
          <a:xfrm>
            <a:off x="6781800" y="3717509"/>
            <a:ext cx="5930900" cy="23185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600">
                <a:solidFill>
                  <a:srgbClr val="FFFFFF"/>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Interferenza</a:t>
            </a:r>
            <a:r>
              <a:rPr>
                <a:solidFill>
                  <a:schemeClr val="tx1"/>
                </a:solidFill>
                <a:latin typeface="Franklin Gothic Book"/>
                <a:ea typeface="Franklin Gothic Book"/>
                <a:cs typeface="Franklin Gothic Book"/>
              </a:rPr>
              <a:t>: il numero dei doppi crossing-over può essere inferiore a quello atteso</a:t>
            </a:r>
          </a:p>
        </p:txBody>
      </p:sp>
      <p:grpSp>
        <p:nvGrpSpPr>
          <p:cNvPr id="282" name="Group 282"/>
          <p:cNvGrpSpPr/>
          <p:nvPr/>
        </p:nvGrpSpPr>
        <p:grpSpPr>
          <a:xfrm>
            <a:off x="6553200" y="5689600"/>
            <a:ext cx="6388100" cy="3620691"/>
            <a:chOff x="0" y="0"/>
            <a:chExt cx="6388100" cy="3620691"/>
          </a:xfrm>
        </p:grpSpPr>
        <p:sp>
          <p:nvSpPr>
            <p:cNvPr id="280" name="Shape 280"/>
            <p:cNvSpPr/>
            <p:nvPr/>
          </p:nvSpPr>
          <p:spPr>
            <a:xfrm>
              <a:off x="0" y="748110"/>
              <a:ext cx="6388100" cy="2872581"/>
            </a:xfrm>
            <a:prstGeom prst="rect">
              <a:avLst/>
            </a:prstGeom>
            <a:noFill/>
            <a:ln w="12700" cap="flat">
              <a:solidFill>
                <a:srgbClr val="000000"/>
              </a:solid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3600">
                  <a:solidFill>
                    <a:srgbClr val="FFFFFF"/>
                  </a:solidFill>
                  <a:latin typeface="Trebuchet MS"/>
                  <a:ea typeface="Trebuchet MS"/>
                  <a:cs typeface="Trebuchet MS"/>
                  <a:sym typeface="Trebuchet MS"/>
                </a:defRPr>
              </a:lvl1pPr>
            </a:lstStyle>
            <a:p>
              <a:r>
                <a:rPr>
                  <a:solidFill>
                    <a:schemeClr val="tx1"/>
                  </a:solidFill>
                  <a:latin typeface="Franklin Gothic Book"/>
                  <a:ea typeface="Franklin Gothic Book"/>
                  <a:cs typeface="Franklin Gothic Book"/>
                </a:rPr>
                <a:t>la formazione di un crossing-over riduce la probabilità che un altro crossing-over possa avvenire in una regione cromosomica adiacente</a:t>
              </a:r>
            </a:p>
          </p:txBody>
        </p:sp>
        <p:sp>
          <p:nvSpPr>
            <p:cNvPr id="281" name="Shape 281"/>
            <p:cNvSpPr/>
            <p:nvPr/>
          </p:nvSpPr>
          <p:spPr>
            <a:xfrm flipV="1">
              <a:off x="3200400" y="0"/>
              <a:ext cx="0" cy="850900"/>
            </a:xfrm>
            <a:prstGeom prst="line">
              <a:avLst/>
            </a:prstGeom>
            <a:noFill/>
            <a:ln w="101600" cap="flat">
              <a:solidFill>
                <a:srgbClr val="8CFA3B"/>
              </a:solidFill>
              <a:prstDash val="solid"/>
              <a:miter lim="400000"/>
              <a:head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latin typeface="Franklin Gothic Book"/>
                <a:ea typeface="Franklin Gothic Book"/>
                <a:cs typeface="Franklin Gothic Book"/>
              </a:endParaRPr>
            </a:p>
          </p:txBody>
        </p:sp>
      </p:grpSp>
    </p:spTree>
    <p:extLst>
      <p:ext uri="{BB962C8B-B14F-4D97-AF65-F5344CB8AC3E}">
        <p14:creationId xmlns:p14="http://schemas.microsoft.com/office/powerpoint/2010/main" val="1399552548"/>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advAuto="0"/>
      <p:bldP spid="279" grpId="0" animBg="1" advAuto="0"/>
      <p:bldP spid="282"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977900" y="547318"/>
            <a:ext cx="11036300" cy="23185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600">
                <a:solidFill>
                  <a:srgbClr val="00C7FC"/>
                </a:solidFill>
                <a:latin typeface="Trebuchet MS"/>
                <a:ea typeface="Trebuchet MS"/>
                <a:cs typeface="Trebuchet MS"/>
                <a:sym typeface="Trebuchet MS"/>
              </a:defRPr>
            </a:pPr>
            <a:r>
              <a:rPr b="1">
                <a:solidFill>
                  <a:srgbClr val="FF4013"/>
                </a:solidFill>
                <a:latin typeface="Franklin Gothic Book"/>
                <a:ea typeface="Franklin Gothic Book"/>
                <a:cs typeface="Franklin Gothic Book"/>
              </a:rPr>
              <a:t>coefficiente di coincidenza=</a:t>
            </a:r>
            <a:r>
              <a:rPr b="1">
                <a:latin typeface="Franklin Gothic Book"/>
                <a:ea typeface="Franklin Gothic Book"/>
                <a:cs typeface="Franklin Gothic Book"/>
              </a:rPr>
              <a:t> </a:t>
            </a:r>
            <a:r>
              <a:rPr>
                <a:solidFill>
                  <a:srgbClr val="800000"/>
                </a:solidFill>
                <a:latin typeface="Franklin Gothic Book"/>
                <a:ea typeface="Franklin Gothic Book"/>
                <a:cs typeface="Franklin Gothic Book"/>
              </a:rPr>
              <a:t>rapporto tra la frequenza effettiva di doppi crossing-over osservati e il numero dei doppi crossing-over attesi in base al prodotto delle probabilità.</a:t>
            </a:r>
          </a:p>
        </p:txBody>
      </p:sp>
      <p:sp>
        <p:nvSpPr>
          <p:cNvPr id="285" name="Shape 285"/>
          <p:cNvSpPr/>
          <p:nvPr/>
        </p:nvSpPr>
        <p:spPr>
          <a:xfrm>
            <a:off x="1081608" y="3639269"/>
            <a:ext cx="10632320" cy="2441694"/>
          </a:xfrm>
          <a:prstGeom prst="rect">
            <a:avLst/>
          </a:prstGeom>
          <a:ln w="12700">
            <a:solidFill>
              <a:schemeClr val="accent2"/>
            </a:solidFill>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3600" b="1">
                <a:solidFill>
                  <a:srgbClr val="FF3814"/>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Coeff di coincidenza = freq. osservata/freq attesa</a:t>
            </a:r>
          </a:p>
          <a:p>
            <a:pPr>
              <a:defRPr sz="4000">
                <a:solidFill>
                  <a:srgbClr val="FF2E00"/>
                </a:solidFill>
                <a:latin typeface="Arial"/>
                <a:ea typeface="Arial"/>
                <a:cs typeface="Arial"/>
                <a:sym typeface="Arial"/>
              </a:defRPr>
            </a:pPr>
            <a:r>
              <a:rPr>
                <a:solidFill>
                  <a:srgbClr val="FF0000"/>
                </a:solidFill>
                <a:latin typeface="Franklin Gothic Book"/>
                <a:ea typeface="Franklin Gothic Book"/>
                <a:cs typeface="Franklin Gothic Book"/>
              </a:rPr>
              <a:t>0,52/0,79=0,66</a:t>
            </a:r>
          </a:p>
          <a:p>
            <a:pPr>
              <a:defRPr sz="3600" b="1">
                <a:solidFill>
                  <a:srgbClr val="FF3814"/>
                </a:solidFill>
                <a:latin typeface="Trebuchet MS"/>
                <a:ea typeface="Trebuchet MS"/>
                <a:cs typeface="Trebuchet MS"/>
                <a:sym typeface="Trebuchet MS"/>
              </a:defRPr>
            </a:pPr>
            <a:endParaRPr>
              <a:solidFill>
                <a:schemeClr val="tx1"/>
              </a:solidFill>
              <a:latin typeface="Franklin Gothic Book"/>
              <a:ea typeface="Franklin Gothic Book"/>
              <a:cs typeface="Franklin Gothic Book"/>
            </a:endParaRPr>
          </a:p>
          <a:p>
            <a:pPr>
              <a:defRPr sz="3600" b="1">
                <a:solidFill>
                  <a:srgbClr val="FF3814"/>
                </a:solidFill>
                <a:latin typeface="Trebuchet MS"/>
                <a:ea typeface="Trebuchet MS"/>
                <a:cs typeface="Trebuchet MS"/>
                <a:sym typeface="Trebuchet MS"/>
              </a:defRPr>
            </a:pPr>
            <a:r>
              <a:rPr sz="4000">
                <a:solidFill>
                  <a:schemeClr val="accent1">
                    <a:lumMod val="75000"/>
                  </a:schemeClr>
                </a:solidFill>
                <a:latin typeface="Franklin Gothic Book"/>
                <a:ea typeface="Franklin Gothic Book"/>
                <a:cs typeface="Franklin Gothic Book"/>
              </a:rPr>
              <a:t>Interferenza</a:t>
            </a:r>
            <a:r>
              <a:rPr>
                <a:solidFill>
                  <a:schemeClr val="tx1"/>
                </a:solidFill>
                <a:latin typeface="Franklin Gothic Book"/>
                <a:ea typeface="Franklin Gothic Book"/>
                <a:cs typeface="Franklin Gothic Book"/>
              </a:rPr>
              <a:t>= 1 - coeff coincidenza</a:t>
            </a:r>
          </a:p>
        </p:txBody>
      </p:sp>
      <p:sp>
        <p:nvSpPr>
          <p:cNvPr id="286" name="Shape 286"/>
          <p:cNvSpPr/>
          <p:nvPr/>
        </p:nvSpPr>
        <p:spPr>
          <a:xfrm>
            <a:off x="1883596" y="7680028"/>
            <a:ext cx="9701519"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000">
                <a:solidFill>
                  <a:srgbClr val="FFFFFF"/>
                </a:solidFill>
                <a:latin typeface="+mn-lt"/>
                <a:ea typeface="+mn-ea"/>
                <a:cs typeface="+mn-cs"/>
                <a:sym typeface="American Typewriter"/>
              </a:defRPr>
            </a:pPr>
            <a:r>
              <a:rPr>
                <a:solidFill>
                  <a:schemeClr val="tx1"/>
                </a:solidFill>
                <a:latin typeface="Franklin Gothic Book"/>
                <a:ea typeface="Franklin Gothic Book"/>
                <a:cs typeface="Franklin Gothic Book"/>
              </a:rPr>
              <a:t>Interferenza= 1 -</a:t>
            </a:r>
            <a:r>
              <a:rPr>
                <a:solidFill>
                  <a:srgbClr val="FF4703"/>
                </a:solidFill>
                <a:latin typeface="Franklin Gothic Book"/>
                <a:ea typeface="Franklin Gothic Book"/>
                <a:cs typeface="Franklin Gothic Book"/>
              </a:rPr>
              <a:t>(0,52/0,79)</a:t>
            </a:r>
            <a:r>
              <a:rPr>
                <a:solidFill>
                  <a:schemeClr val="tx1"/>
                </a:solidFill>
                <a:latin typeface="Franklin Gothic Book"/>
                <a:ea typeface="Franklin Gothic Book"/>
                <a:cs typeface="Franklin Gothic Book"/>
              </a:rPr>
              <a:t>= 1-</a:t>
            </a:r>
            <a:r>
              <a:rPr>
                <a:solidFill>
                  <a:srgbClr val="FF380E"/>
                </a:solidFill>
                <a:latin typeface="Franklin Gothic Book"/>
                <a:ea typeface="Franklin Gothic Book"/>
                <a:cs typeface="Franklin Gothic Book"/>
              </a:rPr>
              <a:t>0,66</a:t>
            </a:r>
            <a:r>
              <a:rPr>
                <a:solidFill>
                  <a:schemeClr val="tx1"/>
                </a:solidFill>
                <a:latin typeface="Franklin Gothic Book"/>
                <a:ea typeface="Franklin Gothic Book"/>
                <a:cs typeface="Franklin Gothic Book"/>
              </a:rPr>
              <a:t>=</a:t>
            </a:r>
            <a:r>
              <a:rPr>
                <a:latin typeface="Franklin Gothic Book"/>
                <a:ea typeface="Franklin Gothic Book"/>
                <a:cs typeface="Franklin Gothic Book"/>
              </a:rPr>
              <a:t> 0,34</a:t>
            </a:r>
          </a:p>
        </p:txBody>
      </p:sp>
    </p:spTree>
    <p:extLst>
      <p:ext uri="{BB962C8B-B14F-4D97-AF65-F5344CB8AC3E}">
        <p14:creationId xmlns:p14="http://schemas.microsoft.com/office/powerpoint/2010/main" val="1301250139"/>
      </p:ext>
    </p:extLst>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133682" y="567909"/>
            <a:ext cx="12415762" cy="231858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4800" b="1">
                <a:solidFill>
                  <a:srgbClr val="F5EC00"/>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La disposizione degli alleli nei doppi ricombinanti</a:t>
            </a:r>
          </a:p>
          <a:p>
            <a:pPr>
              <a:defRPr sz="4800" b="1">
                <a:solidFill>
                  <a:srgbClr val="F5EC00"/>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svela l’ordine relativo dei tre geni</a:t>
            </a:r>
          </a:p>
        </p:txBody>
      </p:sp>
      <p:sp>
        <p:nvSpPr>
          <p:cNvPr id="289" name="Shape 289"/>
          <p:cNvSpPr/>
          <p:nvPr/>
        </p:nvSpPr>
        <p:spPr>
          <a:xfrm>
            <a:off x="1336825" y="3910410"/>
            <a:ext cx="10126449" cy="2872581"/>
          </a:xfrm>
          <a:prstGeom prst="rect">
            <a:avLst/>
          </a:prstGeom>
          <a:ln/>
          <a:extLst>
            <a:ext uri="{C572A759-6A51-4108-AA02-DFA0A04FC94B}">
              <ma14:wrappingTextBoxFlag xmlns:ma14="http://schemas.microsoft.com/office/mac/drawingml/2011/main" xmlns="" val="1"/>
            </a:ext>
          </a:extLst>
        </p:spPr>
        <p:style>
          <a:lnRef idx="2">
            <a:schemeClr val="accent5"/>
          </a:lnRef>
          <a:fillRef idx="1">
            <a:schemeClr val="lt1"/>
          </a:fillRef>
          <a:effectRef idx="0">
            <a:schemeClr val="accent5"/>
          </a:effectRef>
          <a:fontRef idx="minor">
            <a:schemeClr val="dk1"/>
          </a:fontRef>
        </p:style>
        <p:txBody>
          <a:bodyPr wrap="square" lIns="50800" tIns="50800" rIns="50800" bIns="50800" anchor="ctr">
            <a:spAutoFit/>
          </a:bodyPr>
          <a:lstStyle/>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Nei gameti originati da doppio crossing-over, il gene</a:t>
            </a:r>
          </a:p>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i cui alleli hanno ricombinato rispetto alle configurazioni parentali</a:t>
            </a:r>
          </a:p>
          <a:p>
            <a:pPr>
              <a:defRPr sz="3600">
                <a:solidFill>
                  <a:srgbClr val="FF8647"/>
                </a:solidFill>
                <a:latin typeface="Trebuchet MS"/>
                <a:ea typeface="Trebuchet MS"/>
                <a:cs typeface="Trebuchet MS"/>
                <a:sym typeface="Trebuchet MS"/>
              </a:defRPr>
            </a:pPr>
            <a:r>
              <a:rPr>
                <a:solidFill>
                  <a:schemeClr val="tx1">
                    <a:lumMod val="75000"/>
                    <a:lumOff val="25000"/>
                  </a:schemeClr>
                </a:solidFill>
                <a:latin typeface="Franklin Gothic Book"/>
                <a:ea typeface="Franklin Gothic Book"/>
                <a:cs typeface="Franklin Gothic Book"/>
              </a:rPr>
              <a:t>degli altri due geni è sempre quello situato al centro.</a:t>
            </a:r>
          </a:p>
        </p:txBody>
      </p:sp>
    </p:spTree>
    <p:extLst>
      <p:ext uri="{BB962C8B-B14F-4D97-AF65-F5344CB8AC3E}">
        <p14:creationId xmlns:p14="http://schemas.microsoft.com/office/powerpoint/2010/main" val="2782670859"/>
      </p:ext>
    </p:extLst>
  </p:cSld>
  <p:clrMapOvr>
    <a:masterClrMapping/>
  </p:clrMapOvr>
  <p:transition spd="slow">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5.14.png"/>
          <p:cNvPicPr>
            <a:picLocks noChangeAspect="1"/>
          </p:cNvPicPr>
          <p:nvPr/>
        </p:nvPicPr>
        <p:blipFill>
          <a:blip r:embed="rId2"/>
          <a:stretch>
            <a:fillRect/>
          </a:stretch>
        </p:blipFill>
        <p:spPr>
          <a:xfrm>
            <a:off x="1638300" y="342900"/>
            <a:ext cx="9740900" cy="9067800"/>
          </a:xfrm>
          <a:prstGeom prst="rect">
            <a:avLst/>
          </a:prstGeom>
          <a:ln w="12700">
            <a:miter lim="400000"/>
          </a:ln>
        </p:spPr>
      </p:pic>
    </p:spTree>
    <p:extLst>
      <p:ext uri="{BB962C8B-B14F-4D97-AF65-F5344CB8AC3E}">
        <p14:creationId xmlns:p14="http://schemas.microsoft.com/office/powerpoint/2010/main" val="3105306818"/>
      </p:ext>
    </p:extLst>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9540" y="1783815"/>
            <a:ext cx="11387609" cy="96436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kumimoji="0" lang="en-US" sz="4400" b="0" i="0" u="none" strike="noStrike" cap="none" spc="0" normalizeH="0" baseline="0">
                <a:ln>
                  <a:noFill/>
                </a:ln>
                <a:solidFill>
                  <a:schemeClr val="tx1"/>
                </a:solidFill>
                <a:effectLst/>
                <a:uFillTx/>
                <a:latin typeface="Franklin Gothic Book"/>
                <a:ea typeface="Franklin Gothic Book"/>
                <a:cs typeface="Franklin Gothic Book"/>
                <a:sym typeface="American Typewriter"/>
              </a:rPr>
              <a:t>f</a:t>
            </a:r>
            <a:r>
              <a:rPr kumimoji="0" lang="en-US" sz="4400" b="0" i="0" u="none" strike="noStrike" cap="none" spc="0" normalizeH="0" baseline="-25000">
                <a:ln>
                  <a:noFill/>
                </a:ln>
                <a:solidFill>
                  <a:schemeClr val="tx1"/>
                </a:solidFill>
                <a:effectLst/>
                <a:uFillTx/>
                <a:latin typeface="Franklin Gothic Book"/>
                <a:ea typeface="Franklin Gothic Book"/>
                <a:cs typeface="Franklin Gothic Book"/>
                <a:sym typeface="American Typewriter"/>
              </a:rPr>
              <a:t>R(a/b)</a:t>
            </a:r>
            <a:r>
              <a:rPr kumimoji="0" lang="en-US" sz="4400" b="0" i="0" u="none" strike="noStrike" cap="none" spc="0" normalizeH="0">
                <a:ln>
                  <a:noFill/>
                </a:ln>
                <a:solidFill>
                  <a:schemeClr val="tx1"/>
                </a:solidFill>
                <a:effectLst/>
                <a:uFillTx/>
                <a:latin typeface="Franklin Gothic Book"/>
                <a:ea typeface="Franklin Gothic Book"/>
                <a:cs typeface="Franklin Gothic Book"/>
                <a:sym typeface="American Typewriter"/>
              </a:rPr>
              <a:t>= </a:t>
            </a:r>
            <a:r>
              <a:rPr lang="en-US" sz="4400">
                <a:solidFill>
                  <a:schemeClr val="tx1"/>
                </a:solidFill>
                <a:latin typeface="Franklin Gothic Book"/>
                <a:ea typeface="Franklin Gothic Book"/>
                <a:cs typeface="Franklin Gothic Book"/>
              </a:rPr>
              <a:t>f</a:t>
            </a:r>
            <a:r>
              <a:rPr lang="en-US" sz="4400" baseline="-25000">
                <a:solidFill>
                  <a:schemeClr val="tx1"/>
                </a:solidFill>
                <a:latin typeface="Franklin Gothic Book"/>
                <a:ea typeface="Franklin Gothic Book"/>
                <a:cs typeface="Franklin Gothic Book"/>
              </a:rPr>
              <a:t>RI</a:t>
            </a:r>
            <a:r>
              <a:rPr lang="en-US" sz="4400">
                <a:solidFill>
                  <a:schemeClr val="tx1"/>
                </a:solidFill>
                <a:latin typeface="Franklin Gothic Book"/>
                <a:ea typeface="Franklin Gothic Book"/>
                <a:cs typeface="Franklin Gothic Book"/>
              </a:rPr>
              <a:t> + [f</a:t>
            </a:r>
            <a:r>
              <a:rPr lang="en-US" sz="4400" baseline="-25000">
                <a:solidFill>
                  <a:schemeClr val="tx1"/>
                </a:solidFill>
                <a:latin typeface="Franklin Gothic Book"/>
                <a:ea typeface="Franklin Gothic Book"/>
                <a:cs typeface="Franklin Gothic Book"/>
              </a:rPr>
              <a:t>DCO</a:t>
            </a:r>
            <a:r>
              <a:rPr lang="en-US" sz="4400">
                <a:solidFill>
                  <a:schemeClr val="tx1"/>
                </a:solidFill>
                <a:latin typeface="Franklin Gothic Book"/>
                <a:ea typeface="Franklin Gothic Book"/>
                <a:cs typeface="Franklin Gothic Book"/>
              </a:rPr>
              <a:t>x CC]</a:t>
            </a:r>
          </a:p>
          <a:p>
            <a:pPr algn="ctr"/>
            <a:r>
              <a:rPr lang="en-US" sz="3600">
                <a:solidFill>
                  <a:schemeClr val="tx1"/>
                </a:solidFill>
                <a:latin typeface="Franklin Gothic Book"/>
                <a:ea typeface="Franklin Gothic Book"/>
                <a:cs typeface="Franklin Gothic Book"/>
              </a:rPr>
              <a:t>Da cui</a:t>
            </a:r>
          </a:p>
          <a:p>
            <a:r>
              <a:rPr lang="en-US" sz="4400" b="1">
                <a:solidFill>
                  <a:schemeClr val="tx1"/>
                </a:solidFill>
                <a:latin typeface="Franklin Gothic Book"/>
                <a:ea typeface="Franklin Gothic Book"/>
                <a:cs typeface="Franklin Gothic Book"/>
              </a:rPr>
              <a:t>f</a:t>
            </a:r>
            <a:r>
              <a:rPr lang="en-US" sz="4400" b="1" baseline="-25000">
                <a:solidFill>
                  <a:schemeClr val="tx1"/>
                </a:solidFill>
                <a:latin typeface="Franklin Gothic Book"/>
                <a:ea typeface="Franklin Gothic Book"/>
                <a:cs typeface="Franklin Gothic Book"/>
              </a:rPr>
              <a:t>RI </a:t>
            </a:r>
            <a:r>
              <a:rPr lang="en-US" sz="4400" b="1">
                <a:solidFill>
                  <a:schemeClr val="tx1"/>
                </a:solidFill>
                <a:latin typeface="Franklin Gothic Book"/>
                <a:ea typeface="Franklin Gothic Book"/>
                <a:cs typeface="Franklin Gothic Book"/>
              </a:rPr>
              <a:t>= f</a:t>
            </a:r>
            <a:r>
              <a:rPr lang="en-US" sz="4400" b="1" baseline="-25000">
                <a:solidFill>
                  <a:schemeClr val="tx1"/>
                </a:solidFill>
                <a:latin typeface="Franklin Gothic Book"/>
                <a:ea typeface="Franklin Gothic Book"/>
                <a:cs typeface="Franklin Gothic Book"/>
              </a:rPr>
              <a:t>R(a/b) </a:t>
            </a:r>
            <a:r>
              <a:rPr lang="en-US" sz="4400" b="1">
                <a:solidFill>
                  <a:schemeClr val="tx1"/>
                </a:solidFill>
                <a:latin typeface="Franklin Gothic Book"/>
                <a:ea typeface="Franklin Gothic Book"/>
                <a:cs typeface="Franklin Gothic Book"/>
              </a:rPr>
              <a:t>- [f</a:t>
            </a:r>
            <a:r>
              <a:rPr lang="en-US" sz="4400" b="1" baseline="-25000">
                <a:solidFill>
                  <a:schemeClr val="tx1"/>
                </a:solidFill>
                <a:latin typeface="Franklin Gothic Book"/>
                <a:ea typeface="Franklin Gothic Book"/>
                <a:cs typeface="Franklin Gothic Book"/>
              </a:rPr>
              <a:t>DCO</a:t>
            </a:r>
            <a:r>
              <a:rPr lang="en-US" sz="4400" b="1">
                <a:solidFill>
                  <a:schemeClr val="tx1"/>
                </a:solidFill>
                <a:latin typeface="Franklin Gothic Book"/>
                <a:ea typeface="Franklin Gothic Book"/>
                <a:cs typeface="Franklin Gothic Book"/>
              </a:rPr>
              <a:t>x CC]</a:t>
            </a:r>
            <a:endParaRPr lang="en-US" sz="3200">
              <a:solidFill>
                <a:schemeClr val="tx1"/>
              </a:solidFill>
              <a:latin typeface="Franklin Gothic Book"/>
              <a:ea typeface="Franklin Gothic Book"/>
              <a:cs typeface="Franklin Gothic Book"/>
            </a:endParaRPr>
          </a:p>
          <a:p>
            <a:r>
              <a:rPr lang="en-US" sz="3200">
                <a:solidFill>
                  <a:schemeClr val="tx1"/>
                </a:solidFill>
                <a:latin typeface="Franklin Gothic Book"/>
                <a:ea typeface="Franklin Gothic Book"/>
                <a:cs typeface="Franklin Gothic Book"/>
              </a:rPr>
              <a:t>Oppure, considerando che f</a:t>
            </a:r>
            <a:r>
              <a:rPr lang="en-US" sz="3200" baseline="-25000">
                <a:solidFill>
                  <a:schemeClr val="tx1"/>
                </a:solidFill>
                <a:latin typeface="Franklin Gothic Book"/>
                <a:ea typeface="Franklin Gothic Book"/>
                <a:cs typeface="Franklin Gothic Book"/>
              </a:rPr>
              <a:t>DCO</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endParaRPr kumimoji="0" lang="en-US" sz="3200" b="0" i="0" u="none" strike="noStrike" cap="none" spc="0" normalizeH="0">
              <a:ln>
                <a:noFill/>
              </a:ln>
              <a:solidFill>
                <a:schemeClr val="tx1"/>
              </a:solidFill>
              <a:effectLst/>
              <a:uFillTx/>
              <a:latin typeface="Franklin Gothic Book"/>
              <a:ea typeface="Franklin Gothic Book"/>
              <a:cs typeface="Franklin Gothic Book"/>
              <a:sym typeface="American Typewriter"/>
            </a:endParaRPr>
          </a:p>
          <a:p>
            <a:pPr algn="ctr"/>
            <a:r>
              <a:rPr lang="en-US" sz="3200">
                <a:solidFill>
                  <a:schemeClr val="tx1"/>
                </a:solidFill>
                <a:latin typeface="Franklin Gothic Book"/>
                <a:ea typeface="Franklin Gothic Book"/>
                <a:cs typeface="Franklin Gothic Book"/>
              </a:rPr>
              <a:t>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RI</a:t>
            </a:r>
            <a:r>
              <a:rPr lang="en-US" sz="3200">
                <a:solidFill>
                  <a:schemeClr val="tx1"/>
                </a:solidFill>
                <a:latin typeface="Franklin Gothic Book"/>
                <a:ea typeface="Franklin Gothic Book"/>
                <a:cs typeface="Franklin Gothic Book"/>
              </a:rPr>
              <a:t> +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pPr algn="ctr"/>
            <a:r>
              <a:rPr lang="en-US" sz="3200">
                <a:solidFill>
                  <a:schemeClr val="tx1"/>
                </a:solidFill>
                <a:latin typeface="Franklin Gothic Book"/>
                <a:ea typeface="Franklin Gothic Book"/>
                <a:cs typeface="Franklin Gothic Book"/>
              </a:rPr>
              <a:t>f</a:t>
            </a:r>
            <a:r>
              <a:rPr lang="en-US" sz="3200" baseline="-25000">
                <a:solidFill>
                  <a:schemeClr val="tx1"/>
                </a:solidFill>
                <a:latin typeface="Franklin Gothic Book"/>
                <a:ea typeface="Franklin Gothic Book"/>
                <a:cs typeface="Franklin Gothic Book"/>
              </a:rPr>
              <a:t>RI </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[f</a:t>
            </a:r>
            <a:r>
              <a:rPr lang="en-US" sz="3200" baseline="-25000">
                <a:solidFill>
                  <a:schemeClr val="tx1"/>
                </a:solidFill>
                <a:latin typeface="Franklin Gothic Book"/>
                <a:ea typeface="Franklin Gothic Book"/>
                <a:cs typeface="Franklin Gothic Book"/>
              </a:rPr>
              <a:t>R(a/b)</a:t>
            </a:r>
            <a:r>
              <a:rPr lang="en-US" sz="3200">
                <a:solidFill>
                  <a:schemeClr val="tx1"/>
                </a:solidFill>
                <a:latin typeface="Franklin Gothic Book"/>
                <a:ea typeface="Franklin Gothic Book"/>
                <a:cs typeface="Franklin Gothic Book"/>
              </a:rPr>
              <a:t> x f</a:t>
            </a:r>
            <a:r>
              <a:rPr lang="en-US" sz="3200" baseline="-25000">
                <a:solidFill>
                  <a:schemeClr val="tx1"/>
                </a:solidFill>
                <a:latin typeface="Franklin Gothic Book"/>
                <a:ea typeface="Franklin Gothic Book"/>
                <a:cs typeface="Franklin Gothic Book"/>
              </a:rPr>
              <a:t>R(b/c])</a:t>
            </a:r>
            <a:r>
              <a:rPr lang="en-US" sz="3200">
                <a:solidFill>
                  <a:schemeClr val="tx1"/>
                </a:solidFill>
                <a:latin typeface="Franklin Gothic Book"/>
                <a:ea typeface="Franklin Gothic Book"/>
                <a:cs typeface="Franklin Gothic Book"/>
              </a:rPr>
              <a:t> x CC]</a:t>
            </a:r>
          </a:p>
          <a:p>
            <a:pPr algn="ctr"/>
            <a:r>
              <a:rPr lang="en-US" sz="4000" b="1">
                <a:solidFill>
                  <a:schemeClr val="tx1"/>
                </a:solidFill>
                <a:latin typeface="Franklin Gothic Book"/>
                <a:ea typeface="Franklin Gothic Book"/>
                <a:cs typeface="Franklin Gothic Book"/>
              </a:rPr>
              <a:t>f</a:t>
            </a:r>
            <a:r>
              <a:rPr lang="en-US" sz="4000" b="1" baseline="-25000">
                <a:solidFill>
                  <a:schemeClr val="tx1"/>
                </a:solidFill>
                <a:latin typeface="Franklin Gothic Book"/>
                <a:ea typeface="Franklin Gothic Book"/>
                <a:cs typeface="Franklin Gothic Book"/>
              </a:rPr>
              <a:t>RI </a:t>
            </a:r>
            <a:r>
              <a:rPr lang="en-US" sz="4000" b="1">
                <a:solidFill>
                  <a:schemeClr val="tx1"/>
                </a:solidFill>
                <a:latin typeface="Franklin Gothic Book"/>
                <a:ea typeface="Franklin Gothic Book"/>
                <a:cs typeface="Franklin Gothic Book"/>
              </a:rPr>
              <a:t>= f</a:t>
            </a:r>
            <a:r>
              <a:rPr lang="en-US" sz="4000" b="1" baseline="-25000">
                <a:solidFill>
                  <a:schemeClr val="tx1"/>
                </a:solidFill>
                <a:latin typeface="Franklin Gothic Book"/>
                <a:ea typeface="Franklin Gothic Book"/>
                <a:cs typeface="Franklin Gothic Book"/>
              </a:rPr>
              <a:t>R(a/b) </a:t>
            </a:r>
            <a:r>
              <a:rPr lang="en-US" sz="4000" b="1">
                <a:solidFill>
                  <a:schemeClr val="tx1"/>
                </a:solidFill>
                <a:latin typeface="Franklin Gothic Book"/>
                <a:ea typeface="Franklin Gothic Book"/>
                <a:cs typeface="Franklin Gothic Book"/>
              </a:rPr>
              <a:t>x</a:t>
            </a:r>
            <a:r>
              <a:rPr lang="en-US" sz="4000" b="1" baseline="-25000">
                <a:solidFill>
                  <a:schemeClr val="tx1"/>
                </a:solidFill>
                <a:latin typeface="Franklin Gothic Book"/>
                <a:ea typeface="Franklin Gothic Book"/>
                <a:cs typeface="Franklin Gothic Book"/>
              </a:rPr>
              <a:t> </a:t>
            </a:r>
            <a:r>
              <a:rPr lang="en-US" sz="4000" b="1">
                <a:solidFill>
                  <a:schemeClr val="tx1"/>
                </a:solidFill>
                <a:latin typeface="Franklin Gothic Book"/>
                <a:ea typeface="Franklin Gothic Book"/>
                <a:cs typeface="Franklin Gothic Book"/>
              </a:rPr>
              <a:t>[1- f</a:t>
            </a:r>
            <a:r>
              <a:rPr lang="en-US" sz="4000" b="1" baseline="-25000">
                <a:solidFill>
                  <a:schemeClr val="tx1"/>
                </a:solidFill>
                <a:latin typeface="Franklin Gothic Book"/>
                <a:ea typeface="Franklin Gothic Book"/>
                <a:cs typeface="Franklin Gothic Book"/>
              </a:rPr>
              <a:t>R(b/c])</a:t>
            </a:r>
            <a:r>
              <a:rPr lang="en-US" sz="4000" b="1">
                <a:solidFill>
                  <a:schemeClr val="tx1"/>
                </a:solidFill>
                <a:latin typeface="Franklin Gothic Book"/>
                <a:ea typeface="Franklin Gothic Book"/>
                <a:cs typeface="Franklin Gothic Book"/>
              </a:rPr>
              <a:t> x CC]</a:t>
            </a:r>
            <a:endParaRPr lang="en-US" sz="3200">
              <a:solidFill>
                <a:schemeClr val="tx1"/>
              </a:solidFill>
              <a:latin typeface="Franklin Gothic Book"/>
              <a:ea typeface="Franklin Gothic Book"/>
              <a:cs typeface="Franklin Gothic Book"/>
            </a:endParaRPr>
          </a:p>
          <a:p>
            <a:pPr algn="ctr"/>
            <a:r>
              <a:rPr lang="en-US" sz="3200">
                <a:solidFill>
                  <a:schemeClr val="tx1"/>
                </a:solidFill>
                <a:latin typeface="Franklin Gothic Book"/>
                <a:ea typeface="Franklin Gothic Book"/>
                <a:cs typeface="Franklin Gothic Book"/>
              </a:rPr>
              <a:t>Analogamente</a:t>
            </a:r>
          </a:p>
          <a:p>
            <a:pPr algn="ctr"/>
            <a:r>
              <a:rPr lang="en-US" sz="4000" b="1">
                <a:solidFill>
                  <a:schemeClr val="tx1"/>
                </a:solidFill>
                <a:latin typeface="Franklin Gothic Book"/>
                <a:ea typeface="Franklin Gothic Book"/>
                <a:cs typeface="Franklin Gothic Book"/>
              </a:rPr>
              <a:t>f</a:t>
            </a:r>
            <a:r>
              <a:rPr lang="en-US" sz="4000" b="1" baseline="-25000">
                <a:solidFill>
                  <a:schemeClr val="tx1"/>
                </a:solidFill>
                <a:latin typeface="Franklin Gothic Book"/>
                <a:ea typeface="Franklin Gothic Book"/>
                <a:cs typeface="Franklin Gothic Book"/>
              </a:rPr>
              <a:t>RII </a:t>
            </a:r>
            <a:r>
              <a:rPr lang="en-US" sz="4000" b="1">
                <a:solidFill>
                  <a:schemeClr val="tx1"/>
                </a:solidFill>
                <a:latin typeface="Franklin Gothic Book"/>
                <a:ea typeface="Franklin Gothic Book"/>
                <a:cs typeface="Franklin Gothic Book"/>
              </a:rPr>
              <a:t>= f</a:t>
            </a:r>
            <a:r>
              <a:rPr lang="en-US" sz="4000" b="1" baseline="-25000">
                <a:solidFill>
                  <a:schemeClr val="tx1"/>
                </a:solidFill>
                <a:latin typeface="Franklin Gothic Book"/>
                <a:ea typeface="Franklin Gothic Book"/>
                <a:cs typeface="Franklin Gothic Book"/>
              </a:rPr>
              <a:t>R(b/c) </a:t>
            </a:r>
            <a:r>
              <a:rPr lang="en-US" sz="4000" b="1">
                <a:solidFill>
                  <a:schemeClr val="tx1"/>
                </a:solidFill>
                <a:latin typeface="Franklin Gothic Book"/>
                <a:ea typeface="Franklin Gothic Book"/>
                <a:cs typeface="Franklin Gothic Book"/>
              </a:rPr>
              <a:t>x</a:t>
            </a:r>
            <a:r>
              <a:rPr lang="en-US" sz="4000" b="1" baseline="-25000">
                <a:solidFill>
                  <a:schemeClr val="tx1"/>
                </a:solidFill>
                <a:latin typeface="Franklin Gothic Book"/>
                <a:ea typeface="Franklin Gothic Book"/>
                <a:cs typeface="Franklin Gothic Book"/>
              </a:rPr>
              <a:t> </a:t>
            </a:r>
            <a:r>
              <a:rPr lang="en-US" sz="4000" b="1">
                <a:solidFill>
                  <a:schemeClr val="tx1"/>
                </a:solidFill>
                <a:latin typeface="Franklin Gothic Book"/>
                <a:ea typeface="Franklin Gothic Book"/>
                <a:cs typeface="Franklin Gothic Book"/>
              </a:rPr>
              <a:t>[1- f</a:t>
            </a:r>
            <a:r>
              <a:rPr lang="en-US" sz="4000" b="1" baseline="-25000">
                <a:solidFill>
                  <a:schemeClr val="tx1"/>
                </a:solidFill>
                <a:latin typeface="Franklin Gothic Book"/>
                <a:ea typeface="Franklin Gothic Book"/>
                <a:cs typeface="Franklin Gothic Book"/>
              </a:rPr>
              <a:t>R(a/b])</a:t>
            </a:r>
            <a:r>
              <a:rPr lang="en-US" sz="4000" b="1">
                <a:solidFill>
                  <a:schemeClr val="tx1"/>
                </a:solidFill>
                <a:latin typeface="Franklin Gothic Book"/>
                <a:ea typeface="Franklin Gothic Book"/>
                <a:cs typeface="Franklin Gothic Book"/>
              </a:rPr>
              <a:t> x CC]</a:t>
            </a:r>
          </a:p>
          <a:p>
            <a:pPr algn="ctr"/>
            <a:r>
              <a:rPr lang="en-US" sz="4000" b="1">
                <a:solidFill>
                  <a:schemeClr val="tx1"/>
                </a:solidFill>
                <a:latin typeface="Franklin Gothic Book"/>
                <a:ea typeface="Franklin Gothic Book"/>
                <a:cs typeface="Franklin Gothic Book"/>
              </a:rPr>
              <a:t>In altre parole:</a:t>
            </a:r>
            <a:endParaRPr lang="en-US" sz="4000">
              <a:solidFill>
                <a:schemeClr val="tx1"/>
              </a:solidFill>
              <a:latin typeface="Franklin Gothic Book"/>
              <a:ea typeface="Franklin Gothic Book"/>
              <a:cs typeface="Franklin Gothic Book"/>
            </a:endParaRPr>
          </a:p>
          <a:p>
            <a:pPr algn="ctr"/>
            <a:r>
              <a:rPr lang="en-US" sz="3200">
                <a:solidFill>
                  <a:srgbClr val="800000"/>
                </a:solidFill>
                <a:latin typeface="Franklin Gothic Book"/>
                <a:ea typeface="Franklin Gothic Book"/>
                <a:cs typeface="Franklin Gothic Book"/>
              </a:rPr>
              <a:t>La frequenza dei ricombinanti nella regione è uguale al prodotto tra la probabilità che avvenga un CO in quella regione X la probabilità che non avvenga nella regione adiacente</a:t>
            </a:r>
          </a:p>
          <a:p>
            <a:pPr algn="ctr"/>
            <a:endParaRPr lang="en-US" sz="4000">
              <a:solidFill>
                <a:schemeClr val="tx1"/>
              </a:solidFill>
              <a:latin typeface="Franklin Gothic Book"/>
              <a:ea typeface="Franklin Gothic Book"/>
              <a:cs typeface="Franklin Gothic Book"/>
            </a:endParaRPr>
          </a:p>
          <a:p>
            <a:pPr algn="ctr"/>
            <a:endParaRPr lang="en-US" sz="4000">
              <a:solidFill>
                <a:schemeClr val="tx1"/>
              </a:solidFill>
              <a:latin typeface="Franklin Gothic Book"/>
              <a:ea typeface="Franklin Gothic Book"/>
              <a:cs typeface="Franklin Gothic Book"/>
            </a:endParaRPr>
          </a:p>
          <a:p>
            <a:pPr algn="ctr"/>
            <a:endParaRPr kumimoji="0" lang="en-US" sz="4000" b="0" i="0" u="none" strike="noStrike" cap="none" spc="0" normalizeH="0">
              <a:ln>
                <a:noFill/>
              </a:ln>
              <a:solidFill>
                <a:schemeClr val="tx1"/>
              </a:solidFill>
              <a:effectLst/>
              <a:uFillTx/>
              <a:latin typeface="Franklin Gothic Book"/>
              <a:ea typeface="Franklin Gothic Book"/>
              <a:cs typeface="Franklin Gothic Book"/>
              <a:sym typeface="American Typewriter"/>
            </a:endParaRPr>
          </a:p>
        </p:txBody>
      </p:sp>
      <p:sp>
        <p:nvSpPr>
          <p:cNvPr id="3" name="CasellaDiTesto 2"/>
          <p:cNvSpPr txBox="1"/>
          <p:nvPr/>
        </p:nvSpPr>
        <p:spPr>
          <a:xfrm>
            <a:off x="362614" y="37398"/>
            <a:ext cx="1186453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a:ln>
                  <a:noFill/>
                </a:ln>
                <a:solidFill>
                  <a:srgbClr val="800000"/>
                </a:solidFill>
                <a:effectLst/>
                <a:uFillTx/>
                <a:latin typeface="Franklin Gothic Book"/>
                <a:ea typeface="Franklin Gothic Book"/>
                <a:cs typeface="Franklin Gothic Book"/>
                <a:sym typeface="Gill Sans"/>
              </a:rPr>
              <a:t>Calcolare il numero dei ricombinanti </a:t>
            </a:r>
            <a:r>
              <a:rPr kumimoji="0" lang="en-US" sz="4400" b="0" i="0" u="none" strike="noStrike" cap="none" spc="0" normalizeH="0" baseline="0">
                <a:ln>
                  <a:noFill/>
                </a:ln>
                <a:solidFill>
                  <a:srgbClr val="800000"/>
                </a:solidFill>
                <a:effectLst/>
                <a:uFillTx/>
                <a:latin typeface="Franklin Gothic Book"/>
                <a:ea typeface="Franklin Gothic Book"/>
                <a:cs typeface="Franklin Gothic Book"/>
                <a:sym typeface="Gill Sans"/>
              </a:rPr>
              <a:t>conoscendo</a:t>
            </a:r>
            <a:r>
              <a:rPr kumimoji="0" lang="en-US" sz="4400" b="0" i="0" u="none" strike="noStrike" cap="none" spc="0" normalizeH="0">
                <a:ln>
                  <a:noFill/>
                </a:ln>
                <a:solidFill>
                  <a:srgbClr val="800000"/>
                </a:solidFill>
                <a:effectLst/>
                <a:uFillTx/>
                <a:latin typeface="Franklin Gothic Book"/>
                <a:ea typeface="Franklin Gothic Book"/>
                <a:cs typeface="Franklin Gothic Book"/>
                <a:sym typeface="Gill Sans"/>
              </a:rPr>
              <a:t> le distanze tra I </a:t>
            </a:r>
            <a:r>
              <a:rPr kumimoji="0" lang="en-US" sz="4800" b="0" i="0" u="none" strike="noStrike" cap="none" spc="0" normalizeH="0">
                <a:ln>
                  <a:noFill/>
                </a:ln>
                <a:solidFill>
                  <a:srgbClr val="800000"/>
                </a:solidFill>
                <a:effectLst/>
                <a:uFillTx/>
                <a:latin typeface="Franklin Gothic Book"/>
                <a:ea typeface="Franklin Gothic Book"/>
                <a:cs typeface="Franklin Gothic Book"/>
                <a:sym typeface="Gill Sans"/>
              </a:rPr>
              <a:t>geni</a:t>
            </a:r>
            <a:endParaRPr kumimoji="0" lang="en-US" sz="4800" b="0" i="0" u="none" strike="noStrike" cap="none" spc="0" normalizeH="0" baseline="0">
              <a:ln>
                <a:noFill/>
              </a:ln>
              <a:solidFill>
                <a:srgbClr val="800000"/>
              </a:solidFill>
              <a:effectLst/>
              <a:uFillTx/>
              <a:latin typeface="Franklin Gothic Book"/>
              <a:ea typeface="Franklin Gothic Book"/>
              <a:cs typeface="Franklin Gothic Book"/>
              <a:sym typeface="Gill Sans"/>
            </a:endParaRPr>
          </a:p>
        </p:txBody>
      </p:sp>
    </p:spTree>
    <p:extLst>
      <p:ext uri="{BB962C8B-B14F-4D97-AF65-F5344CB8AC3E}">
        <p14:creationId xmlns:p14="http://schemas.microsoft.com/office/powerpoint/2010/main" val="34891784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0" y="184028"/>
            <a:ext cx="12848133" cy="182614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600">
                <a:solidFill>
                  <a:schemeClr val="accent2">
                    <a:hueOff val="-2473793"/>
                    <a:satOff val="-50209"/>
                    <a:lumOff val="23543"/>
                  </a:schemeClr>
                </a:solidFill>
              </a:defRPr>
            </a:lvl1pPr>
          </a:lstStyle>
          <a:p>
            <a:r>
              <a:rPr>
                <a:solidFill>
                  <a:srgbClr val="800000"/>
                </a:solidFill>
                <a:latin typeface="Franklin Gothic Book"/>
                <a:ea typeface="Franklin Gothic Book"/>
                <a:cs typeface="Franklin Gothic Book"/>
              </a:rPr>
              <a:t>Correlazione tra mappa genetica e posizione fisica dei geni</a:t>
            </a:r>
          </a:p>
        </p:txBody>
      </p:sp>
      <p:sp>
        <p:nvSpPr>
          <p:cNvPr id="294" name="Shape 294"/>
          <p:cNvSpPr/>
          <p:nvPr/>
        </p:nvSpPr>
        <p:spPr>
          <a:xfrm>
            <a:off x="558800" y="1971349"/>
            <a:ext cx="12289334" cy="462690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a:solidFill>
                  <a:srgbClr val="FFFFFF"/>
                </a:solidFill>
              </a:defRPr>
            </a:pPr>
            <a:r>
              <a:rPr>
                <a:solidFill>
                  <a:schemeClr val="tx1">
                    <a:lumMod val="85000"/>
                    <a:lumOff val="15000"/>
                  </a:schemeClr>
                </a:solidFill>
                <a:latin typeface="Franklin Gothic Book"/>
                <a:ea typeface="Franklin Gothic Book"/>
                <a:cs typeface="Franklin Gothic Book"/>
              </a:rPr>
              <a:t>Le distanze fisiche reali tra i geni (cioè la quantità di DNA che separa i geni) non sono sempre corrispondenti con le distanze genetiche</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La correlazione tra FR e distanza fisica non è lineare</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Esistenza di doppi, tripli o multipli CO</a:t>
            </a:r>
          </a:p>
          <a:p>
            <a:pPr marL="2462257" lvl="3" indent="-561490" algn="l">
              <a:buSzPct val="120000"/>
              <a:buChar char="•"/>
              <a:defRPr>
                <a:solidFill>
                  <a:srgbClr val="FFFFFF"/>
                </a:solidFill>
              </a:defRPr>
            </a:pPr>
            <a:r>
              <a:rPr>
                <a:solidFill>
                  <a:schemeClr val="tx1">
                    <a:lumMod val="85000"/>
                    <a:lumOff val="15000"/>
                  </a:schemeClr>
                </a:solidFill>
                <a:latin typeface="Franklin Gothic Book"/>
                <a:ea typeface="Franklin Gothic Book"/>
                <a:cs typeface="Franklin Gothic Book"/>
              </a:rPr>
              <a:t>hot spot di ricombinazione</a:t>
            </a:r>
          </a:p>
        </p:txBody>
      </p:sp>
      <p:sp>
        <p:nvSpPr>
          <p:cNvPr id="295" name="Shape 295"/>
          <p:cNvSpPr/>
          <p:nvPr/>
        </p:nvSpPr>
        <p:spPr>
          <a:xfrm>
            <a:off x="1032043" y="6640537"/>
            <a:ext cx="10377411" cy="2949525"/>
          </a:xfrm>
          <a:prstGeom prst="rect">
            <a:avLst/>
          </a:prstGeom>
          <a:ln w="12700">
            <a:solidFill>
              <a:srgbClr val="800000"/>
            </a:solidFill>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5900">
                <a:solidFill>
                  <a:srgbClr val="FAF200"/>
                </a:solidFill>
              </a:defRPr>
            </a:pPr>
            <a:r>
              <a:rPr>
                <a:solidFill>
                  <a:srgbClr val="800000"/>
                </a:solidFill>
                <a:latin typeface="Franklin Gothic Book"/>
                <a:ea typeface="Franklin Gothic Book"/>
                <a:cs typeface="Franklin Gothic Book"/>
              </a:rPr>
              <a:t>Utilizzo di Funzioni di mappa</a:t>
            </a:r>
          </a:p>
          <a:p>
            <a:pPr>
              <a:defRPr>
                <a:solidFill>
                  <a:srgbClr val="FFFFFF"/>
                </a:solidFill>
              </a:defRPr>
            </a:pPr>
            <a:r>
              <a:rPr>
                <a:solidFill>
                  <a:srgbClr val="262626"/>
                </a:solidFill>
                <a:latin typeface="Franklin Gothic Book"/>
                <a:ea typeface="Franklin Gothic Book"/>
                <a:cs typeface="Franklin Gothic Book"/>
              </a:rPr>
              <a:t>Equazioni matematiche che compensano le discrepanze insiste nella correlazione tra FR e distanze fisiche</a:t>
            </a:r>
          </a:p>
        </p:txBody>
      </p:sp>
    </p:spTree>
    <p:extLst>
      <p:ext uri="{BB962C8B-B14F-4D97-AF65-F5344CB8AC3E}">
        <p14:creationId xmlns:p14="http://schemas.microsoft.com/office/powerpoint/2010/main" val="44163419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66806" y="2461790"/>
            <a:ext cx="361905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f</a:t>
            </a:r>
            <a:r>
              <a:rPr kumimoji="0" lang="en-US" sz="6000" b="0" i="0" u="none" strike="noStrike" cap="none" spc="0" normalizeH="0" baseline="-25000">
                <a:ln>
                  <a:noFill/>
                </a:ln>
                <a:solidFill>
                  <a:srgbClr val="800000"/>
                </a:solidFill>
                <a:effectLst/>
                <a:uFillTx/>
                <a:latin typeface="Franklin Gothic Book"/>
                <a:ea typeface="Franklin Gothic Book"/>
                <a:cs typeface="Franklin Gothic Book"/>
                <a:sym typeface="Gill Sans"/>
              </a:rPr>
              <a:t>i</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 (e</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i</a:t>
            </a: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)i!</a:t>
            </a:r>
          </a:p>
        </p:txBody>
      </p:sp>
      <p:sp>
        <p:nvSpPr>
          <p:cNvPr id="3" name="CasellaDiTesto 2"/>
          <p:cNvSpPr txBox="1"/>
          <p:nvPr/>
        </p:nvSpPr>
        <p:spPr>
          <a:xfrm>
            <a:off x="3306257" y="3924412"/>
            <a:ext cx="494015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800000"/>
                </a:solidFill>
                <a:effectLst/>
                <a:uFillTx/>
                <a:latin typeface="Franklin Gothic Book"/>
                <a:ea typeface="Franklin Gothic Book"/>
                <a:cs typeface="Franklin Gothic Book"/>
                <a:sym typeface="Gill Sans"/>
              </a:rPr>
              <a:t>FR= 1/2(1-e</a:t>
            </a:r>
            <a:r>
              <a:rPr kumimoji="0" lang="en-US" sz="6000" b="0" i="0" u="none" strike="noStrike" cap="none" spc="0" normalizeH="0" baseline="30000">
                <a:ln>
                  <a:noFill/>
                </a:ln>
                <a:solidFill>
                  <a:srgbClr val="800000"/>
                </a:solidFill>
                <a:effectLst/>
                <a:uFillTx/>
                <a:latin typeface="Franklin Gothic Book"/>
                <a:ea typeface="Franklin Gothic Book"/>
                <a:cs typeface="Franklin Gothic Book"/>
                <a:sym typeface="Gill Sans"/>
              </a:rPr>
              <a:t>-m</a:t>
            </a:r>
            <a:r>
              <a:rPr kumimoji="0" lang="en-US" sz="6000" b="0" i="0" u="none" strike="noStrike" cap="none" spc="0" normalizeH="0">
                <a:ln>
                  <a:noFill/>
                </a:ln>
                <a:solidFill>
                  <a:srgbClr val="800000"/>
                </a:solidFill>
                <a:effectLst/>
                <a:uFillTx/>
                <a:latin typeface="Franklin Gothic Book"/>
                <a:ea typeface="Franklin Gothic Book"/>
                <a:cs typeface="Franklin Gothic Book"/>
                <a:sym typeface="Gill Sans"/>
              </a:rPr>
              <a:t>)</a:t>
            </a:r>
          </a:p>
        </p:txBody>
      </p:sp>
    </p:spTree>
    <p:extLst>
      <p:ext uri="{BB962C8B-B14F-4D97-AF65-F5344CB8AC3E}">
        <p14:creationId xmlns:p14="http://schemas.microsoft.com/office/powerpoint/2010/main" val="13444231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267365" y="-75218"/>
            <a:ext cx="12415761" cy="3628083"/>
          </a:xfrm>
          <a:prstGeom prst="rect">
            <a:avLst/>
          </a:prstGeom>
        </p:spPr>
        <p:txBody>
          <a:bodyPr/>
          <a:lstStyle>
            <a:lvl1pPr>
              <a:defRPr>
                <a:solidFill>
                  <a:schemeClr val="accent2">
                    <a:hueOff val="-2473793"/>
                    <a:satOff val="-50209"/>
                    <a:lumOff val="23543"/>
                  </a:schemeClr>
                </a:solidFill>
                <a:latin typeface="+mj-lt"/>
                <a:ea typeface="+mj-ea"/>
                <a:cs typeface="+mj-cs"/>
                <a:sym typeface="Gill Sans"/>
              </a:defRPr>
            </a:lvl1pPr>
          </a:lstStyle>
          <a:p>
            <a:pPr>
              <a:lnSpc>
                <a:spcPct val="70000"/>
              </a:lnSpc>
            </a:pPr>
            <a:r>
              <a:rPr>
                <a:solidFill>
                  <a:srgbClr val="800000"/>
                </a:solidFill>
                <a:latin typeface="Franklin Gothic Book"/>
                <a:ea typeface="Franklin Gothic Book"/>
                <a:cs typeface="Franklin Gothic Book"/>
              </a:rPr>
              <a:t>Le Frequenze di ricombinazione possono variare da specie a specie</a:t>
            </a:r>
          </a:p>
        </p:txBody>
      </p:sp>
      <p:sp>
        <p:nvSpPr>
          <p:cNvPr id="298" name="Shape 298"/>
          <p:cNvSpPr>
            <a:spLocks noGrp="1"/>
          </p:cNvSpPr>
          <p:nvPr>
            <p:ph type="body" idx="1"/>
          </p:nvPr>
        </p:nvSpPr>
        <p:spPr>
          <a:xfrm>
            <a:off x="1295400" y="3552864"/>
            <a:ext cx="10845800" cy="4719625"/>
          </a:xfrm>
          <a:prstGeom prst="rect">
            <a:avLst/>
          </a:prstGeom>
        </p:spPr>
        <p:txBody>
          <a:bodyPr/>
          <a:lstStyle/>
          <a:p>
            <a:pPr>
              <a:defRPr>
                <a:latin typeface="+mj-lt"/>
                <a:ea typeface="+mj-ea"/>
                <a:cs typeface="+mj-cs"/>
                <a:sym typeface="Gill Sans"/>
              </a:defRPr>
            </a:pPr>
            <a:r>
              <a:rPr>
                <a:solidFill>
                  <a:schemeClr val="tx1"/>
                </a:solidFill>
              </a:rPr>
              <a:t>in uomo 1um = 10</a:t>
            </a:r>
            <a:r>
              <a:rPr baseline="31999">
                <a:solidFill>
                  <a:schemeClr val="tx1"/>
                </a:solidFill>
              </a:rPr>
              <a:t>6 </a:t>
            </a:r>
            <a:r>
              <a:rPr>
                <a:solidFill>
                  <a:schemeClr val="tx1"/>
                </a:solidFill>
              </a:rPr>
              <a:t>bp</a:t>
            </a:r>
          </a:p>
          <a:p>
            <a:pPr>
              <a:defRPr>
                <a:latin typeface="+mj-lt"/>
                <a:ea typeface="+mj-ea"/>
                <a:cs typeface="+mj-cs"/>
                <a:sym typeface="Gill Sans"/>
              </a:defRPr>
            </a:pPr>
            <a:r>
              <a:rPr>
                <a:solidFill>
                  <a:schemeClr val="tx1"/>
                </a:solidFill>
              </a:rPr>
              <a:t>in lievito 1 um= 2500 bp</a:t>
            </a:r>
          </a:p>
          <a:p>
            <a:pPr>
              <a:defRPr>
                <a:latin typeface="+mj-lt"/>
                <a:ea typeface="+mj-ea"/>
                <a:cs typeface="+mj-cs"/>
                <a:sym typeface="Gill Sans"/>
              </a:defRPr>
            </a:pPr>
            <a:r>
              <a:rPr>
                <a:solidFill>
                  <a:schemeClr val="tx1"/>
                </a:solidFill>
              </a:rPr>
              <a:t>Nei maschi di Drosophila non avviene ricombinazione!!!</a:t>
            </a:r>
          </a:p>
        </p:txBody>
      </p:sp>
    </p:spTree>
    <p:extLst>
      <p:ext uri="{BB962C8B-B14F-4D97-AF65-F5344CB8AC3E}">
        <p14:creationId xmlns:p14="http://schemas.microsoft.com/office/powerpoint/2010/main" val="335918732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droppedImage.pdf"/>
          <p:cNvPicPr>
            <a:picLocks noChangeAspect="1"/>
          </p:cNvPicPr>
          <p:nvPr/>
        </p:nvPicPr>
        <p:blipFill>
          <a:blip r:embed="rId2"/>
          <a:stretch>
            <a:fillRect/>
          </a:stretch>
        </p:blipFill>
        <p:spPr>
          <a:xfrm>
            <a:off x="2729232" y="876300"/>
            <a:ext cx="6921501" cy="8514685"/>
          </a:xfrm>
          <a:prstGeom prst="rect">
            <a:avLst/>
          </a:prstGeom>
          <a:ln w="12700">
            <a:miter lim="400000"/>
          </a:ln>
        </p:spPr>
      </p:pic>
      <p:sp>
        <p:nvSpPr>
          <p:cNvPr id="301" name="Shape 301"/>
          <p:cNvSpPr/>
          <p:nvPr/>
        </p:nvSpPr>
        <p:spPr>
          <a:xfrm>
            <a:off x="1707089" y="-128672"/>
            <a:ext cx="8536523" cy="113364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700">
                <a:solidFill>
                  <a:schemeClr val="accent1">
                    <a:satOff val="-3355"/>
                    <a:lumOff val="26614"/>
                  </a:schemeClr>
                </a:solidFill>
              </a:defRPr>
            </a:lvl1pPr>
          </a:lstStyle>
          <a:p>
            <a:r>
              <a:rPr>
                <a:solidFill>
                  <a:srgbClr val="800000"/>
                </a:solidFill>
                <a:latin typeface="Franklin Gothic Book"/>
                <a:ea typeface="Franklin Gothic Book"/>
                <a:cs typeface="Franklin Gothic Book"/>
              </a:rPr>
              <a:t>Gruppo di Associazione</a:t>
            </a:r>
          </a:p>
        </p:txBody>
      </p:sp>
    </p:spTree>
    <p:extLst>
      <p:ext uri="{BB962C8B-B14F-4D97-AF65-F5344CB8AC3E}">
        <p14:creationId xmlns:p14="http://schemas.microsoft.com/office/powerpoint/2010/main" val="340550894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asted-image.tiff"/>
          <p:cNvPicPr>
            <a:picLocks noChangeAspect="1"/>
          </p:cNvPicPr>
          <p:nvPr/>
        </p:nvPicPr>
        <p:blipFill>
          <a:blip r:embed="rId2"/>
          <a:stretch>
            <a:fillRect/>
          </a:stretch>
        </p:blipFill>
        <p:spPr>
          <a:xfrm>
            <a:off x="1722938" y="2690491"/>
            <a:ext cx="3695701" cy="3340101"/>
          </a:xfrm>
          <a:prstGeom prst="rect">
            <a:avLst/>
          </a:prstGeom>
          <a:ln w="12700">
            <a:miter lim="400000"/>
          </a:ln>
        </p:spPr>
      </p:pic>
      <p:pic>
        <p:nvPicPr>
          <p:cNvPr id="304" name="pasted-image.tiff"/>
          <p:cNvPicPr>
            <a:picLocks noChangeAspect="1"/>
          </p:cNvPicPr>
          <p:nvPr/>
        </p:nvPicPr>
        <p:blipFill>
          <a:blip r:embed="rId3"/>
          <a:stretch>
            <a:fillRect/>
          </a:stretch>
        </p:blipFill>
        <p:spPr>
          <a:xfrm>
            <a:off x="7041825" y="2607941"/>
            <a:ext cx="3530601" cy="3505201"/>
          </a:xfrm>
          <a:prstGeom prst="rect">
            <a:avLst/>
          </a:prstGeom>
          <a:ln w="12700">
            <a:miter lim="400000"/>
          </a:ln>
        </p:spPr>
      </p:pic>
      <p:sp>
        <p:nvSpPr>
          <p:cNvPr id="305" name="Shape 305"/>
          <p:cNvSpPr/>
          <p:nvPr/>
        </p:nvSpPr>
        <p:spPr>
          <a:xfrm>
            <a:off x="6078905" y="6604248"/>
            <a:ext cx="5898951" cy="74892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chemeClr val="accent3">
                    <a:satOff val="18648"/>
                    <a:lumOff val="5971"/>
                  </a:schemeClr>
                </a:solidFill>
              </a:defRPr>
            </a:lvl1pPr>
          </a:lstStyle>
          <a:p>
            <a:r>
              <a:rPr>
                <a:solidFill>
                  <a:srgbClr val="000000"/>
                </a:solidFill>
                <a:latin typeface="Franklin Gothic Book"/>
                <a:ea typeface="Franklin Gothic Book"/>
                <a:cs typeface="Franklin Gothic Book"/>
              </a:rPr>
              <a:t>MLH1= mismatch protein</a:t>
            </a:r>
          </a:p>
        </p:txBody>
      </p:sp>
    </p:spTree>
    <p:extLst>
      <p:ext uri="{BB962C8B-B14F-4D97-AF65-F5344CB8AC3E}">
        <p14:creationId xmlns:p14="http://schemas.microsoft.com/office/powerpoint/2010/main" val="2890451705"/>
      </p:ext>
    </p:extLst>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p:nvPr/>
        </p:nvSpPr>
        <p:spPr>
          <a:xfrm>
            <a:off x="393700" y="40462"/>
            <a:ext cx="12217400" cy="10874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3200" b="1">
                <a:solidFill>
                  <a:srgbClr val="EBEBEB"/>
                </a:solidFill>
                <a:latin typeface="Trebuchet MS"/>
                <a:ea typeface="Trebuchet MS"/>
                <a:cs typeface="Trebuchet MS"/>
                <a:sym typeface="Trebuchet MS"/>
              </a:defRPr>
            </a:lvl1pPr>
          </a:lstStyle>
          <a:p>
            <a:r>
              <a:rPr>
                <a:solidFill>
                  <a:srgbClr val="800000"/>
                </a:solidFill>
                <a:latin typeface="Franklin Gothic Book"/>
                <a:ea typeface="Franklin Gothic Book"/>
                <a:cs typeface="Franklin Gothic Book"/>
              </a:rPr>
              <a:t>Il test del chi quadrato determina con quale probabilità i risultati sperimentali provano l’esistenza di un’associazione</a:t>
            </a:r>
          </a:p>
        </p:txBody>
      </p:sp>
      <p:sp>
        <p:nvSpPr>
          <p:cNvPr id="281" name="Shape 281"/>
          <p:cNvSpPr/>
          <p:nvPr/>
        </p:nvSpPr>
        <p:spPr>
          <a:xfrm>
            <a:off x="6645401" y="1168400"/>
            <a:ext cx="3622001" cy="6858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600">
                <a:solidFill>
                  <a:srgbClr val="00C7FC"/>
                </a:solidFill>
                <a:latin typeface="Franklin Gothic Book"/>
                <a:ea typeface="Franklin Gothic Book"/>
                <a:cs typeface="Franklin Gothic Book"/>
                <a:sym typeface="Franklin Gothic Book"/>
              </a:defRPr>
            </a:lvl1pPr>
          </a:lstStyle>
          <a:p>
            <a:r>
              <a:t>AB/ab X ab/ab</a:t>
            </a:r>
          </a:p>
        </p:txBody>
      </p:sp>
      <p:pic>
        <p:nvPicPr>
          <p:cNvPr id="282" name="5.6.png"/>
          <p:cNvPicPr>
            <a:picLocks noChangeAspect="1"/>
          </p:cNvPicPr>
          <p:nvPr/>
        </p:nvPicPr>
        <p:blipFill>
          <a:blip r:embed="rId2"/>
          <a:stretch>
            <a:fillRect/>
          </a:stretch>
        </p:blipFill>
        <p:spPr>
          <a:xfrm>
            <a:off x="4521200" y="1739900"/>
            <a:ext cx="7890296" cy="4559300"/>
          </a:xfrm>
          <a:prstGeom prst="rect">
            <a:avLst/>
          </a:prstGeom>
          <a:ln w="12700">
            <a:miter lim="400000"/>
          </a:ln>
        </p:spPr>
      </p:pic>
      <p:sp>
        <p:nvSpPr>
          <p:cNvPr id="283" name="Shape 283"/>
          <p:cNvSpPr/>
          <p:nvPr/>
        </p:nvSpPr>
        <p:spPr>
          <a:xfrm>
            <a:off x="136651" y="1742144"/>
            <a:ext cx="4076701" cy="26879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400">
                <a:solidFill>
                  <a:srgbClr val="00C7FC"/>
                </a:solidFill>
                <a:latin typeface="Franklin Gothic Book"/>
                <a:ea typeface="Franklin Gothic Book"/>
                <a:cs typeface="Franklin Gothic Book"/>
                <a:sym typeface="Franklin Gothic Book"/>
              </a:defRPr>
            </a:pPr>
            <a:r>
              <a:rPr sz="2800">
                <a:solidFill>
                  <a:schemeClr val="bg1"/>
                </a:solidFill>
              </a:rPr>
              <a:t>1.Numero totale progenie</a:t>
            </a:r>
          </a:p>
          <a:p>
            <a:pPr algn="l">
              <a:defRPr sz="2400">
                <a:solidFill>
                  <a:srgbClr val="00C7FC"/>
                </a:solidFill>
                <a:latin typeface="Franklin Gothic Book"/>
                <a:ea typeface="Franklin Gothic Book"/>
                <a:cs typeface="Franklin Gothic Book"/>
                <a:sym typeface="Franklin Gothic Book"/>
              </a:defRPr>
            </a:pPr>
            <a:endParaRPr sz="2800">
              <a:solidFill>
                <a:schemeClr val="bg1"/>
              </a:solidFill>
            </a:endParaRPr>
          </a:p>
          <a:p>
            <a:pPr algn="l">
              <a:defRPr sz="2400">
                <a:solidFill>
                  <a:srgbClr val="77BB41"/>
                </a:solidFill>
                <a:latin typeface="Franklin Gothic Book"/>
                <a:ea typeface="Franklin Gothic Book"/>
                <a:cs typeface="Franklin Gothic Book"/>
                <a:sym typeface="Franklin Gothic Book"/>
              </a:defRPr>
            </a:pPr>
            <a:r>
              <a:rPr sz="2800">
                <a:solidFill>
                  <a:schemeClr val="bg1"/>
                </a:solidFill>
              </a:rPr>
              <a:t>2.Classi diverse</a:t>
            </a:r>
          </a:p>
          <a:p>
            <a:pPr algn="l">
              <a:defRPr sz="2400">
                <a:solidFill>
                  <a:srgbClr val="00C7FC"/>
                </a:solidFill>
                <a:latin typeface="Franklin Gothic Book"/>
                <a:ea typeface="Franklin Gothic Book"/>
                <a:cs typeface="Franklin Gothic Book"/>
                <a:sym typeface="Franklin Gothic Book"/>
              </a:defRPr>
            </a:pPr>
            <a:endParaRPr sz="2800">
              <a:solidFill>
                <a:schemeClr val="bg1"/>
              </a:solidFill>
            </a:endParaRPr>
          </a:p>
          <a:p>
            <a:pPr algn="l">
              <a:defRPr sz="2400">
                <a:solidFill>
                  <a:srgbClr val="74A7FE"/>
                </a:solidFill>
                <a:latin typeface="Franklin Gothic Book"/>
                <a:ea typeface="Franklin Gothic Book"/>
                <a:cs typeface="Franklin Gothic Book"/>
                <a:sym typeface="Franklin Gothic Book"/>
              </a:defRPr>
            </a:pPr>
            <a:r>
              <a:rPr sz="2800">
                <a:solidFill>
                  <a:schemeClr val="bg1"/>
                </a:solidFill>
              </a:rPr>
              <a:t>3.Numero osservato della progenie</a:t>
            </a:r>
          </a:p>
        </p:txBody>
      </p:sp>
      <p:pic>
        <p:nvPicPr>
          <p:cNvPr id="284" name="droppedImage.pdf"/>
          <p:cNvPicPr>
            <a:picLocks noChangeAspect="1"/>
          </p:cNvPicPr>
          <p:nvPr/>
        </p:nvPicPr>
        <p:blipFill>
          <a:blip r:embed="rId3"/>
          <a:stretch>
            <a:fillRect/>
          </a:stretch>
        </p:blipFill>
        <p:spPr>
          <a:xfrm>
            <a:off x="4432300" y="6168409"/>
            <a:ext cx="8636000" cy="1160061"/>
          </a:xfrm>
          <a:prstGeom prst="rect">
            <a:avLst/>
          </a:prstGeom>
          <a:solidFill>
            <a:schemeClr val="accent1">
              <a:lumMod val="60000"/>
              <a:lumOff val="40000"/>
            </a:schemeClr>
          </a:solidFill>
          <a:ln w="12700">
            <a:miter lim="400000"/>
          </a:ln>
        </p:spPr>
      </p:pic>
      <p:pic>
        <p:nvPicPr>
          <p:cNvPr id="285" name="droppedImage.pdf"/>
          <p:cNvPicPr>
            <a:picLocks noChangeAspect="1"/>
          </p:cNvPicPr>
          <p:nvPr/>
        </p:nvPicPr>
        <p:blipFill>
          <a:blip r:embed="rId4"/>
          <a:stretch>
            <a:fillRect/>
          </a:stretch>
        </p:blipFill>
        <p:spPr>
          <a:xfrm>
            <a:off x="127000" y="7315232"/>
            <a:ext cx="7163634" cy="1117601"/>
          </a:xfrm>
          <a:prstGeom prst="rect">
            <a:avLst/>
          </a:prstGeom>
          <a:solidFill>
            <a:srgbClr val="3366FF"/>
          </a:solidFill>
          <a:ln w="12700">
            <a:miter lim="400000"/>
          </a:ln>
        </p:spPr>
      </p:pic>
      <p:pic>
        <p:nvPicPr>
          <p:cNvPr id="286" name="droppedImage.pdf"/>
          <p:cNvPicPr>
            <a:picLocks noChangeAspect="1"/>
          </p:cNvPicPr>
          <p:nvPr/>
        </p:nvPicPr>
        <p:blipFill>
          <a:blip r:embed="rId5"/>
          <a:stretch>
            <a:fillRect/>
          </a:stretch>
        </p:blipFill>
        <p:spPr>
          <a:xfrm>
            <a:off x="88900" y="8508994"/>
            <a:ext cx="7163633" cy="1117600"/>
          </a:xfrm>
          <a:prstGeom prst="rect">
            <a:avLst/>
          </a:prstGeom>
          <a:solidFill>
            <a:srgbClr val="000000"/>
          </a:solidFill>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86"/>
                                        </p:tgtEl>
                                        <p:attrNameLst>
                                          <p:attrName>style.visibility</p:attrName>
                                        </p:attrNameLst>
                                      </p:cBhvr>
                                      <p:to>
                                        <p:strVal val="visible"/>
                                      </p:to>
                                    </p:set>
                                    <p:animEffect transition="in" filter="blinds(horizontal)">
                                      <p:cBhvr>
                                        <p:cTn id="15"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pasted-image.tiff"/>
          <p:cNvPicPr>
            <a:picLocks noChangeAspect="1"/>
          </p:cNvPicPr>
          <p:nvPr/>
        </p:nvPicPr>
        <p:blipFill>
          <a:blip r:embed="rId2"/>
          <a:stretch>
            <a:fillRect/>
          </a:stretch>
        </p:blipFill>
        <p:spPr>
          <a:xfrm>
            <a:off x="844550" y="488950"/>
            <a:ext cx="11315700" cy="8775700"/>
          </a:xfrm>
          <a:prstGeom prst="rect">
            <a:avLst/>
          </a:prstGeom>
          <a:ln w="12700">
            <a:miter lim="400000"/>
          </a:ln>
        </p:spPr>
      </p:pic>
    </p:spTree>
    <p:extLst>
      <p:ext uri="{BB962C8B-B14F-4D97-AF65-F5344CB8AC3E}">
        <p14:creationId xmlns:p14="http://schemas.microsoft.com/office/powerpoint/2010/main" val="410608624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7365" y="149330"/>
            <a:ext cx="12415762" cy="53655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1800">
                <a:latin typeface="Franklin Gothic Book"/>
                <a:ea typeface="Franklin Gothic Book"/>
                <a:cs typeface="Franklin Gothic Book"/>
              </a:rPr>
              <a:t>I fiori tubulari della digitale di tipo selvatico sono rossi, mentre la mutazione white produce fiori bianchi. Un’altra mutazione, peloria, determina la formazione di fiori enormi all’apice dello stelo. Un’altra mutazione ancora, dwarf, influenza la lunghezza degli steli rendendoli più corti del normale. Incrociando una pianta a fiori bianchi con una pianta dwarf e peloria tutte le piante della F1 sono alte con fiori bianchi e di grandezza normale. Incrociando una pianta della F1 con la pianta parentale dwarf e peloria si ottenie la progenia indicata sotto. (Come al solito sono indicati solo i caratteri mutanti.)</a:t>
            </a:r>
          </a:p>
          <a:p>
            <a:pPr algn="just"/>
            <a:endParaRPr lang="en-US" sz="1800">
              <a:latin typeface="Franklin Gothic Book"/>
              <a:ea typeface="Franklin Gothic Book"/>
              <a:cs typeface="Franklin Gothic Book"/>
            </a:endParaRPr>
          </a:p>
          <a:p>
            <a:pPr indent="2957513" algn="just"/>
            <a:r>
              <a:rPr lang="en-US" sz="1800">
                <a:latin typeface="Franklin Gothic Book"/>
                <a:ea typeface="Franklin Gothic Book"/>
                <a:cs typeface="Franklin Gothic Book"/>
              </a:rPr>
              <a:t>darf, peloria	 		172</a:t>
            </a:r>
          </a:p>
          <a:p>
            <a:pPr indent="2957513" algn="just"/>
            <a:r>
              <a:rPr lang="en-US" sz="1800">
                <a:latin typeface="Franklin Gothic Book"/>
                <a:ea typeface="Franklin Gothic Book"/>
                <a:cs typeface="Franklin Gothic Book"/>
              </a:rPr>
              <a:t>white 			162</a:t>
            </a:r>
          </a:p>
          <a:p>
            <a:pPr indent="2957513" algn="just"/>
            <a:r>
              <a:rPr lang="en-US" sz="1800">
                <a:latin typeface="Franklin Gothic Book"/>
                <a:ea typeface="Franklin Gothic Book"/>
                <a:cs typeface="Franklin Gothic Book"/>
              </a:rPr>
              <a:t>darf, peloria, white 	56</a:t>
            </a:r>
          </a:p>
          <a:p>
            <a:pPr indent="2957513" algn="just"/>
            <a:r>
              <a:rPr lang="en-US" sz="1800">
                <a:latin typeface="Franklin Gothic Book"/>
                <a:ea typeface="Franklin Gothic Book"/>
                <a:cs typeface="Franklin Gothic Book"/>
              </a:rPr>
              <a:t>tipo selvatico 		48</a:t>
            </a:r>
          </a:p>
          <a:p>
            <a:pPr indent="2957513" algn="just"/>
            <a:r>
              <a:rPr lang="en-US" sz="1800">
                <a:latin typeface="Franklin Gothic Book"/>
                <a:ea typeface="Franklin Gothic Book"/>
                <a:cs typeface="Franklin Gothic Book"/>
              </a:rPr>
              <a:t>darf, white 			51</a:t>
            </a:r>
          </a:p>
          <a:p>
            <a:pPr indent="2957513" algn="just"/>
            <a:r>
              <a:rPr lang="en-US" sz="1800">
                <a:latin typeface="Franklin Gothic Book"/>
                <a:ea typeface="Franklin Gothic Book"/>
                <a:cs typeface="Franklin Gothic Book"/>
              </a:rPr>
              <a:t>peloria 			43</a:t>
            </a:r>
          </a:p>
          <a:p>
            <a:pPr indent="2957513" algn="just"/>
            <a:r>
              <a:rPr lang="en-US" sz="1800">
                <a:latin typeface="Franklin Gothic Book"/>
                <a:ea typeface="Franklin Gothic Book"/>
                <a:cs typeface="Franklin Gothic Book"/>
              </a:rPr>
              <a:t>darf 				6</a:t>
            </a:r>
          </a:p>
          <a:p>
            <a:pPr indent="2957513" algn="just"/>
            <a:r>
              <a:rPr lang="en-US" sz="1800">
                <a:latin typeface="Franklin Gothic Book"/>
                <a:ea typeface="Franklin Gothic Book"/>
                <a:cs typeface="Franklin Gothic Book"/>
              </a:rPr>
              <a:t>peloria, white 		5</a:t>
            </a:r>
          </a:p>
          <a:p>
            <a:pPr indent="2957513" algn="just"/>
            <a:endParaRPr lang="en-US" sz="1800">
              <a:latin typeface="Franklin Gothic Book"/>
              <a:ea typeface="Franklin Gothic Book"/>
              <a:cs typeface="Franklin Gothic Book"/>
            </a:endParaRPr>
          </a:p>
          <a:p>
            <a:pPr algn="just"/>
            <a:r>
              <a:rPr lang="en-US" sz="1800">
                <a:latin typeface="Franklin Gothic Book"/>
                <a:ea typeface="Franklin Gothic Book"/>
                <a:cs typeface="Franklin Gothic Book"/>
              </a:rPr>
              <a:t>a. Quali alleli sono dominanti? b. Quali erano i genotipi parentali nell’incrocio iniziale? c. Disegnare una mappa mostrando le relazioni di associazione di questi tre loci. d. C’è interferenza? Se sì, calcolare il coefficiente di coincidenza e il valore dell’interferenza. e) Quale proporzione di piante white peloria vi aspettereste da un incrocio di individui della F2 peloria white con i parentali dwarf e peloria considerando che non avvenga nessun evento di ricombinazione?</a:t>
            </a:r>
            <a:endParaRPr kumimoji="0" lang="en-US" sz="1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spTree>
    <p:extLst>
      <p:ext uri="{BB962C8B-B14F-4D97-AF65-F5344CB8AC3E}">
        <p14:creationId xmlns:p14="http://schemas.microsoft.com/office/powerpoint/2010/main" val="320204853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asted-image.tiff"/>
          <p:cNvPicPr>
            <a:picLocks noChangeAspect="1"/>
          </p:cNvPicPr>
          <p:nvPr/>
        </p:nvPicPr>
        <p:blipFill>
          <a:blip r:embed="rId2"/>
          <a:stretch>
            <a:fillRect/>
          </a:stretch>
        </p:blipFill>
        <p:spPr>
          <a:xfrm>
            <a:off x="161138" y="118693"/>
            <a:ext cx="12037177" cy="1761539"/>
          </a:xfrm>
          <a:prstGeom prst="rect">
            <a:avLst/>
          </a:prstGeom>
          <a:ln w="12700">
            <a:miter lim="400000"/>
          </a:ln>
        </p:spPr>
      </p:pic>
      <p:pic>
        <p:nvPicPr>
          <p:cNvPr id="310" name="pasted-image.png"/>
          <p:cNvPicPr>
            <a:picLocks noChangeAspect="1"/>
          </p:cNvPicPr>
          <p:nvPr/>
        </p:nvPicPr>
        <p:blipFill>
          <a:blip r:embed="rId3"/>
          <a:stretch>
            <a:fillRect/>
          </a:stretch>
        </p:blipFill>
        <p:spPr>
          <a:xfrm>
            <a:off x="2418726" y="2022295"/>
            <a:ext cx="8641092" cy="3834847"/>
          </a:xfrm>
          <a:prstGeom prst="rect">
            <a:avLst/>
          </a:prstGeom>
          <a:ln w="12700">
            <a:miter lim="400000"/>
          </a:ln>
        </p:spPr>
      </p:pic>
      <p:pic>
        <p:nvPicPr>
          <p:cNvPr id="311" name="pasted-image.png"/>
          <p:cNvPicPr>
            <a:picLocks noChangeAspect="1"/>
          </p:cNvPicPr>
          <p:nvPr/>
        </p:nvPicPr>
        <p:blipFill>
          <a:blip r:embed="rId4"/>
          <a:stretch>
            <a:fillRect/>
          </a:stretch>
        </p:blipFill>
        <p:spPr>
          <a:xfrm>
            <a:off x="0" y="5999205"/>
            <a:ext cx="13004801" cy="1516160"/>
          </a:xfrm>
          <a:prstGeom prst="rect">
            <a:avLst/>
          </a:prstGeom>
          <a:ln w="12700">
            <a:miter lim="400000"/>
          </a:ln>
        </p:spPr>
      </p:pic>
      <p:sp>
        <p:nvSpPr>
          <p:cNvPr id="312" name="Shape 312"/>
          <p:cNvSpPr/>
          <p:nvPr/>
        </p:nvSpPr>
        <p:spPr>
          <a:xfrm>
            <a:off x="914108" y="1937842"/>
            <a:ext cx="1293919" cy="457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femmine</a:t>
            </a:r>
          </a:p>
        </p:txBody>
      </p:sp>
      <p:sp>
        <p:nvSpPr>
          <p:cNvPr id="313" name="Shape 313"/>
          <p:cNvSpPr/>
          <p:nvPr/>
        </p:nvSpPr>
        <p:spPr>
          <a:xfrm>
            <a:off x="797683" y="2322971"/>
            <a:ext cx="1080133" cy="457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maschi</a:t>
            </a:r>
          </a:p>
        </p:txBody>
      </p:sp>
    </p:spTree>
    <p:extLst>
      <p:ext uri="{BB962C8B-B14F-4D97-AF65-F5344CB8AC3E}">
        <p14:creationId xmlns:p14="http://schemas.microsoft.com/office/powerpoint/2010/main" val="48070539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97064" y="164574"/>
            <a:ext cx="9843140"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r>
              <a:rPr lang="en-US" sz="2800">
                <a:latin typeface="Franklin Gothic Book"/>
                <a:ea typeface="Franklin Gothic Book"/>
                <a:cs typeface="Franklin Gothic Book"/>
              </a:rPr>
              <a:t>Una linea pura di tabacco Virginia presenta degli alleli dominanti</a:t>
            </a:r>
          </a:p>
          <a:p>
            <a:pPr algn="just"/>
            <a:r>
              <a:rPr lang="en-US" sz="2800">
                <a:latin typeface="Franklin Gothic Book"/>
                <a:ea typeface="Franklin Gothic Book"/>
                <a:cs typeface="Franklin Gothic Book"/>
              </a:rPr>
              <a:t>che determinano la morforlogia della foglia (M), il colore</a:t>
            </a:r>
          </a:p>
          <a:p>
            <a:pPr algn="just"/>
            <a:r>
              <a:rPr lang="en-US" sz="2800">
                <a:latin typeface="Franklin Gothic Book"/>
                <a:ea typeface="Franklin Gothic Book"/>
                <a:cs typeface="Franklin Gothic Book"/>
              </a:rPr>
              <a:t>della foglia (C), e la grandezza della foglia (S). Una linea</a:t>
            </a:r>
          </a:p>
          <a:p>
            <a:pPr algn="just"/>
            <a:r>
              <a:rPr lang="en-US" sz="2800">
                <a:latin typeface="Franklin Gothic Book"/>
                <a:ea typeface="Franklin Gothic Book"/>
                <a:cs typeface="Franklin Gothic Book"/>
              </a:rPr>
              <a:t>Carolina è omozigote per gli alleli recessivi di questi tre geni.</a:t>
            </a:r>
          </a:p>
          <a:p>
            <a:pPr algn="just"/>
            <a:r>
              <a:rPr lang="en-US" sz="2800">
                <a:latin typeface="Franklin Gothic Book"/>
                <a:ea typeface="Franklin Gothic Book"/>
                <a:cs typeface="Franklin Gothic Book"/>
              </a:rPr>
              <a:t>La distribuzione di questi geni sul cromosoma è la seguente:</a:t>
            </a:r>
            <a:endParaRPr kumimoji="0" lang="en-US" sz="2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sp>
        <p:nvSpPr>
          <p:cNvPr id="3" name="CasellaDiTesto 2"/>
          <p:cNvSpPr txBox="1"/>
          <p:nvPr/>
        </p:nvSpPr>
        <p:spPr>
          <a:xfrm>
            <a:off x="1034740" y="4371604"/>
            <a:ext cx="10018164" cy="5273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2800">
                <a:latin typeface="Franklin Gothic Book"/>
                <a:ea typeface="Franklin Gothic Book"/>
                <a:cs typeface="Franklin Gothic Book"/>
              </a:rPr>
              <a:t>Un ibrido della F1 tra le due linee viene incrociato con la linea</a:t>
            </a:r>
          </a:p>
          <a:p>
            <a:pPr algn="just"/>
            <a:r>
              <a:rPr lang="en-US" sz="2800">
                <a:latin typeface="Franklin Gothic Book"/>
                <a:ea typeface="Franklin Gothic Book"/>
                <a:cs typeface="Franklin Gothic Book"/>
              </a:rPr>
              <a:t>parentale Carolina. Assumendo assenza di interferenza:</a:t>
            </a:r>
          </a:p>
          <a:p>
            <a:pPr algn="just"/>
            <a:r>
              <a:rPr lang="en-US" sz="2800">
                <a:latin typeface="Franklin Gothic Book"/>
                <a:ea typeface="Franklin Gothic Book"/>
                <a:cs typeface="Franklin Gothic Book"/>
              </a:rPr>
              <a:t>a. Quale proporzione della progenie di quest’ultimo incrocio</a:t>
            </a:r>
          </a:p>
          <a:p>
            <a:pPr algn="just"/>
            <a:r>
              <a:rPr lang="en-US" sz="2800">
                <a:latin typeface="Franklin Gothic Book"/>
                <a:ea typeface="Franklin Gothic Book"/>
                <a:cs typeface="Franklin Gothic Book"/>
              </a:rPr>
              <a:t>somiglierà alla linea Virginia per tutti e tre i caratteri?</a:t>
            </a:r>
          </a:p>
          <a:p>
            <a:pPr algn="just"/>
            <a:r>
              <a:rPr lang="en-US" sz="2800">
                <a:latin typeface="Franklin Gothic Book"/>
                <a:ea typeface="Franklin Gothic Book"/>
                <a:cs typeface="Franklin Gothic Book"/>
              </a:rPr>
              <a:t>b. Quale proporzione della progenie di quest’ultimo incrocio</a:t>
            </a:r>
          </a:p>
          <a:p>
            <a:pPr algn="just"/>
            <a:r>
              <a:rPr lang="en-US" sz="2800">
                <a:latin typeface="Franklin Gothic Book"/>
                <a:ea typeface="Franklin Gothic Book"/>
                <a:cs typeface="Franklin Gothic Book"/>
              </a:rPr>
              <a:t>presenterà la morfologia delle foglie e la grandezza delle</a:t>
            </a:r>
          </a:p>
          <a:p>
            <a:pPr algn="just"/>
            <a:r>
              <a:rPr lang="en-US" sz="2800">
                <a:latin typeface="Franklin Gothic Book"/>
                <a:ea typeface="Franklin Gothic Book"/>
                <a:cs typeface="Franklin Gothic Book"/>
              </a:rPr>
              <a:t>foglie della linea Virginia ma il colore delle foglie della linea</a:t>
            </a:r>
          </a:p>
          <a:p>
            <a:pPr algn="just"/>
            <a:r>
              <a:rPr lang="en-US" sz="2800">
                <a:latin typeface="Franklin Gothic Book"/>
                <a:ea typeface="Franklin Gothic Book"/>
                <a:cs typeface="Franklin Gothic Book"/>
              </a:rPr>
              <a:t>Carolina?</a:t>
            </a:r>
          </a:p>
          <a:p>
            <a:pPr algn="just"/>
            <a:r>
              <a:rPr lang="en-US" sz="2800">
                <a:latin typeface="Franklin Gothic Book"/>
                <a:ea typeface="Franklin Gothic Book"/>
                <a:cs typeface="Franklin Gothic Book"/>
              </a:rPr>
              <a:t>c. Quale proporzione della progenie di quest’ultimo incrocio</a:t>
            </a:r>
          </a:p>
          <a:p>
            <a:pPr algn="just"/>
            <a:r>
              <a:rPr lang="en-US" sz="2800">
                <a:latin typeface="Franklin Gothic Book"/>
                <a:ea typeface="Franklin Gothic Book"/>
                <a:cs typeface="Franklin Gothic Book"/>
              </a:rPr>
              <a:t>presenterà la morfologia delle foglie e il colore delle foglie</a:t>
            </a:r>
          </a:p>
          <a:p>
            <a:pPr algn="just"/>
            <a:r>
              <a:rPr lang="en-US" sz="2800">
                <a:latin typeface="Franklin Gothic Book"/>
                <a:ea typeface="Franklin Gothic Book"/>
                <a:cs typeface="Franklin Gothic Book"/>
              </a:rPr>
              <a:t>della linea Virginia ma la grandezza delle foglie della linea</a:t>
            </a:r>
          </a:p>
          <a:p>
            <a:pPr algn="just"/>
            <a:r>
              <a:rPr lang="en-US" sz="2800">
                <a:latin typeface="Franklin Gothic Book"/>
                <a:ea typeface="Franklin Gothic Book"/>
                <a:cs typeface="Franklin Gothic Book"/>
              </a:rPr>
              <a:t>Carolina?</a:t>
            </a:r>
            <a:endParaRPr kumimoji="0" lang="en-US" sz="2800" b="0" i="0" u="none" strike="noStrike" cap="none" spc="0" normalizeH="0" baseline="0">
              <a:ln>
                <a:noFill/>
              </a:ln>
              <a:solidFill>
                <a:srgbClr val="000000"/>
              </a:solidFill>
              <a:effectLst/>
              <a:uFillTx/>
              <a:latin typeface="Franklin Gothic Book"/>
              <a:ea typeface="Franklin Gothic Book"/>
              <a:cs typeface="Franklin Gothic Book"/>
              <a:sym typeface="Gill Sans"/>
            </a:endParaRPr>
          </a:p>
        </p:txBody>
      </p:sp>
      <p:pic>
        <p:nvPicPr>
          <p:cNvPr id="4" name="Immagine 3"/>
          <p:cNvPicPr>
            <a:picLocks noChangeAspect="1"/>
          </p:cNvPicPr>
          <p:nvPr/>
        </p:nvPicPr>
        <p:blipFill>
          <a:blip r:embed="rId2"/>
          <a:stretch>
            <a:fillRect/>
          </a:stretch>
        </p:blipFill>
        <p:spPr>
          <a:xfrm>
            <a:off x="2203278" y="2514600"/>
            <a:ext cx="6845300" cy="1574800"/>
          </a:xfrm>
          <a:prstGeom prst="rect">
            <a:avLst/>
          </a:prstGeom>
        </p:spPr>
      </p:pic>
    </p:spTree>
    <p:extLst>
      <p:ext uri="{BB962C8B-B14F-4D97-AF65-F5344CB8AC3E}">
        <p14:creationId xmlns:p14="http://schemas.microsoft.com/office/powerpoint/2010/main" val="230171254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326594" y="693603"/>
            <a:ext cx="11852706" cy="8366393"/>
          </a:xfrm>
          <a:prstGeom prst="rect">
            <a:avLst/>
          </a:prstGeom>
          <a:ln w="12700">
            <a:solidFill>
              <a:schemeClr val="tx1"/>
            </a:solidFill>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just">
              <a:defRPr sz="4800" b="1">
                <a:solidFill>
                  <a:srgbClr val="FF6A00"/>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Calcolare i gradi di libertà (gl). </a:t>
            </a:r>
          </a:p>
          <a:p>
            <a:pPr algn="just">
              <a:defRPr sz="4800" b="1">
                <a:solidFill>
                  <a:srgbClr val="47FBC1"/>
                </a:solidFill>
                <a:latin typeface="Trebuchet MS"/>
                <a:ea typeface="Trebuchet MS"/>
                <a:cs typeface="Trebuchet MS"/>
                <a:sym typeface="Trebuchet MS"/>
              </a:defRPr>
            </a:pPr>
            <a:endParaRPr>
              <a:latin typeface="Franklin Gothic Book"/>
              <a:ea typeface="Franklin Gothic Book"/>
              <a:cs typeface="Franklin Gothic Book"/>
            </a:endParaRPr>
          </a:p>
          <a:p>
            <a:pPr algn="just">
              <a:defRPr sz="3200" b="1">
                <a:solidFill>
                  <a:srgbClr val="EBEBEB"/>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Il gl è una misura del numero dei parametri che possono variare in maniera indipendente nell’esperimento. Per i tipi di esperimenti qui discussi, il numero dei gradi di libertà è uguale al numero delle classi meno uno. </a:t>
            </a:r>
          </a:p>
          <a:p>
            <a:pPr algn="just">
              <a:defRPr sz="3200" b="1">
                <a:solidFill>
                  <a:srgbClr val="EBEBEB"/>
                </a:solidFill>
                <a:latin typeface="Trebuchet MS"/>
                <a:ea typeface="Trebuchet MS"/>
                <a:cs typeface="Trebuchet MS"/>
                <a:sym typeface="Trebuchet MS"/>
              </a:defRPr>
            </a:pPr>
            <a:endParaRPr>
              <a:latin typeface="Franklin Gothic Book"/>
              <a:ea typeface="Franklin Gothic Book"/>
              <a:cs typeface="Franklin Gothic Book"/>
            </a:endParaRPr>
          </a:p>
          <a:p>
            <a:pPr algn="just">
              <a:defRPr sz="3200" b="1">
                <a:solidFill>
                  <a:srgbClr val="EBEBEB"/>
                </a:solidFill>
                <a:latin typeface="Trebuchet MS"/>
                <a:ea typeface="Trebuchet MS"/>
                <a:cs typeface="Trebuchet MS"/>
                <a:sym typeface="Trebuchet MS"/>
              </a:defRPr>
            </a:pPr>
            <a:r>
              <a:rPr>
                <a:solidFill>
                  <a:srgbClr val="FF0000"/>
                </a:solidFill>
                <a:latin typeface="Franklin Gothic Book"/>
                <a:ea typeface="Franklin Gothic Book"/>
                <a:cs typeface="Franklin Gothic Book"/>
              </a:rPr>
              <a:t>Per esempio, s</a:t>
            </a:r>
            <a:r>
              <a:rPr lang="it-IT">
                <a:solidFill>
                  <a:srgbClr val="FF0000"/>
                </a:solidFill>
                <a:latin typeface="Franklin Gothic Book"/>
                <a:ea typeface="Franklin Gothic Book"/>
                <a:cs typeface="Franklin Gothic Book"/>
              </a:rPr>
              <a:t>e</a:t>
            </a:r>
            <a:r>
              <a:rPr>
                <a:solidFill>
                  <a:srgbClr val="FF0000"/>
                </a:solidFill>
                <a:latin typeface="Franklin Gothic Book"/>
                <a:ea typeface="Franklin Gothic Book"/>
                <a:cs typeface="Franklin Gothic Book"/>
              </a:rPr>
              <a:t> il numero totale della progenie in</a:t>
            </a:r>
            <a:r>
              <a:rPr lang="it-IT">
                <a:solidFill>
                  <a:srgbClr val="FF0000"/>
                </a:solidFill>
                <a:latin typeface="Franklin Gothic Book"/>
                <a:ea typeface="Franklin Gothic Book"/>
                <a:cs typeface="Franklin Gothic Book"/>
              </a:rPr>
              <a:t> </a:t>
            </a:r>
            <a:r>
              <a:rPr>
                <a:solidFill>
                  <a:srgbClr val="FF0000"/>
                </a:solidFill>
                <a:latin typeface="Franklin Gothic Book"/>
                <a:ea typeface="Franklin Gothic Book"/>
                <a:cs typeface="Franklin Gothic Book"/>
              </a:rPr>
              <a:t>un testcross è suddiviso in quattro classi e si conosce il numero della progenie presente in tre, si può facilmente calcolare il numero della progenie presente nella quarta classe. In questo modo, se </a:t>
            </a:r>
            <a:r>
              <a:rPr i="1">
                <a:solidFill>
                  <a:srgbClr val="FF0000"/>
                </a:solidFill>
                <a:latin typeface="Franklin Gothic Book"/>
                <a:ea typeface="Franklin Gothic Book"/>
                <a:cs typeface="Franklin Gothic Book"/>
              </a:rPr>
              <a:t>N </a:t>
            </a:r>
            <a:r>
              <a:rPr>
                <a:solidFill>
                  <a:srgbClr val="FF0000"/>
                </a:solidFill>
                <a:latin typeface="Franklin Gothic Book"/>
                <a:ea typeface="Franklin Gothic Book"/>
                <a:cs typeface="Franklin Gothic Book"/>
              </a:rPr>
              <a:t> il numero delle classi, allora i gradi di libertà (gl)</a:t>
            </a:r>
            <a:r>
              <a:rPr lang="it-IT">
                <a:solidFill>
                  <a:srgbClr val="FF0000"/>
                </a:solidFill>
                <a:latin typeface="Franklin Gothic Book"/>
                <a:ea typeface="Franklin Gothic Book"/>
                <a:cs typeface="Franklin Gothic Book"/>
              </a:rPr>
              <a:t>=</a:t>
            </a:r>
            <a:r>
              <a:rPr>
                <a:solidFill>
                  <a:schemeClr val="tx1">
                    <a:lumMod val="95000"/>
                    <a:lumOff val="5000"/>
                  </a:schemeClr>
                </a:solidFill>
                <a:latin typeface="Franklin Gothic Book"/>
                <a:ea typeface="Franklin Gothic Book"/>
                <a:cs typeface="Franklin Gothic Book"/>
              </a:rPr>
              <a:t>N </a:t>
            </a:r>
            <a:r>
              <a:rPr lang="it-IT" i="1">
                <a:solidFill>
                  <a:schemeClr val="tx1">
                    <a:lumMod val="95000"/>
                    <a:lumOff val="5000"/>
                  </a:schemeClr>
                </a:solidFill>
                <a:latin typeface="Franklin Gothic Book"/>
                <a:ea typeface="Franklin Gothic Book"/>
                <a:cs typeface="Franklin Gothic Book"/>
              </a:rPr>
              <a:t>-- </a:t>
            </a:r>
            <a:r>
              <a:rPr i="1">
                <a:solidFill>
                  <a:schemeClr val="tx1">
                    <a:lumMod val="95000"/>
                    <a:lumOff val="5000"/>
                  </a:schemeClr>
                </a:solidFill>
                <a:latin typeface="Franklin Gothic Book"/>
                <a:ea typeface="Franklin Gothic Book"/>
                <a:cs typeface="Franklin Gothic Book"/>
              </a:rPr>
              <a:t>1</a:t>
            </a:r>
            <a:r>
              <a:rPr>
                <a:solidFill>
                  <a:srgbClr val="FF0000"/>
                </a:solidFill>
                <a:latin typeface="Franklin Gothic Book"/>
                <a:ea typeface="Franklin Gothic Book"/>
                <a:cs typeface="Franklin Gothic Book"/>
              </a:rPr>
              <a:t>. Se ci sono 4 classi, ci saranno 3 gl.</a:t>
            </a:r>
          </a:p>
          <a:p>
            <a:pPr algn="just">
              <a:defRPr sz="3200" b="1">
                <a:solidFill>
                  <a:srgbClr val="EBEBEB"/>
                </a:solidFill>
                <a:latin typeface="Trebuchet MS"/>
                <a:ea typeface="Trebuchet MS"/>
                <a:cs typeface="Trebuchet MS"/>
                <a:sym typeface="Trebuchet MS"/>
              </a:defRPr>
            </a:pPr>
            <a:endParaRPr sz="850">
              <a:solidFill>
                <a:srgbClr val="2F2A2B"/>
              </a:solidFill>
              <a:latin typeface="Franklin Gothic Book"/>
              <a:ea typeface="Franklin Gothic Book"/>
              <a:cs typeface="Franklin Gothic Book"/>
              <a:sym typeface="Helvetica"/>
            </a:endParaRPr>
          </a:p>
          <a:p>
            <a:pPr algn="just">
              <a:defRPr sz="3600" b="1">
                <a:solidFill>
                  <a:srgbClr val="FFFC41"/>
                </a:solidFill>
                <a:latin typeface="Trebuchet MS"/>
                <a:ea typeface="Trebuchet MS"/>
                <a:cs typeface="Trebuchet MS"/>
                <a:sym typeface="Trebuchet MS"/>
              </a:defRPr>
            </a:pPr>
            <a:endParaRPr sz="850">
              <a:solidFill>
                <a:srgbClr val="2F2A2B"/>
              </a:solidFill>
              <a:latin typeface="Franklin Gothic Book"/>
              <a:ea typeface="Franklin Gothic Book"/>
              <a:cs typeface="Franklin Gothic Book"/>
              <a:sym typeface="Helvetica"/>
            </a:endParaRPr>
          </a:p>
          <a:p>
            <a:pPr algn="just" defTabSz="457200">
              <a:defRPr sz="3600">
                <a:solidFill>
                  <a:srgbClr val="FFFC41"/>
                </a:solidFill>
                <a:latin typeface="Trebuchet MS"/>
                <a:ea typeface="Trebuchet MS"/>
                <a:cs typeface="Trebuchet MS"/>
                <a:sym typeface="Trebuchet MS"/>
              </a:defRPr>
            </a:pPr>
            <a:r>
              <a:rPr>
                <a:solidFill>
                  <a:srgbClr val="3366FF"/>
                </a:solidFill>
                <a:latin typeface="Franklin Gothic Book"/>
                <a:ea typeface="Franklin Gothic Book"/>
                <a:cs typeface="Franklin Gothic Book"/>
              </a:rPr>
              <a:t>Con due classi (parentali e ricombinanti), il numero</a:t>
            </a:r>
          </a:p>
          <a:p>
            <a:pPr algn="just" defTabSz="457200">
              <a:defRPr sz="3600">
                <a:solidFill>
                  <a:srgbClr val="FFFC41"/>
                </a:solidFill>
                <a:latin typeface="Trebuchet MS"/>
                <a:ea typeface="Trebuchet MS"/>
                <a:cs typeface="Trebuchet MS"/>
                <a:sym typeface="Trebuchet MS"/>
              </a:defRPr>
            </a:pPr>
            <a:r>
              <a:rPr>
                <a:solidFill>
                  <a:srgbClr val="3366FF"/>
                </a:solidFill>
                <a:latin typeface="Franklin Gothic Book"/>
                <a:ea typeface="Franklin Gothic Book"/>
                <a:cs typeface="Franklin Gothic Book"/>
              </a:rPr>
              <a:t>dei gradi di libertà (gl) è 1</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tab 5.1.png"/>
          <p:cNvPicPr>
            <a:picLocks noChangeAspect="1"/>
          </p:cNvPicPr>
          <p:nvPr/>
        </p:nvPicPr>
        <p:blipFill>
          <a:blip r:embed="rId2"/>
          <a:stretch>
            <a:fillRect/>
          </a:stretch>
        </p:blipFill>
        <p:spPr>
          <a:xfrm>
            <a:off x="355600" y="-114300"/>
            <a:ext cx="12294914" cy="5575300"/>
          </a:xfrm>
          <a:prstGeom prst="rect">
            <a:avLst/>
          </a:prstGeom>
          <a:ln w="12700">
            <a:miter lim="400000"/>
          </a:ln>
        </p:spPr>
      </p:pic>
      <p:sp>
        <p:nvSpPr>
          <p:cNvPr id="291" name="Shape 291"/>
          <p:cNvSpPr/>
          <p:nvPr/>
        </p:nvSpPr>
        <p:spPr>
          <a:xfrm>
            <a:off x="25400" y="5541784"/>
            <a:ext cx="12954000" cy="40421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200" b="1">
                <a:solidFill>
                  <a:srgbClr val="FFFC41"/>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il </a:t>
            </a:r>
            <a:r>
              <a:rPr i="1">
                <a:solidFill>
                  <a:srgbClr val="800000"/>
                </a:solidFill>
                <a:latin typeface="Franklin Gothic Book"/>
                <a:ea typeface="Franklin Gothic Book"/>
                <a:cs typeface="Franklin Gothic Book"/>
              </a:rPr>
              <a:t>valore p</a:t>
            </a:r>
            <a:r>
              <a:rPr>
                <a:solidFill>
                  <a:srgbClr val="800000"/>
                </a:solidFill>
                <a:latin typeface="Franklin Gothic Book"/>
                <a:ea typeface="Franklin Gothic Book"/>
                <a:cs typeface="Franklin Gothic Book"/>
              </a:rPr>
              <a:t>: </a:t>
            </a:r>
          </a:p>
          <a:p>
            <a:pPr algn="l">
              <a:defRPr sz="3200" b="1">
                <a:solidFill>
                  <a:srgbClr val="FFFC41"/>
                </a:solidFill>
                <a:latin typeface="Trebuchet MS"/>
                <a:ea typeface="Trebuchet MS"/>
                <a:cs typeface="Trebuchet MS"/>
                <a:sym typeface="Trebuchet MS"/>
              </a:defRPr>
            </a:pPr>
            <a:r>
              <a:rPr>
                <a:solidFill>
                  <a:srgbClr val="800000"/>
                </a:solidFill>
                <a:latin typeface="Franklin Gothic Book"/>
                <a:ea typeface="Franklin Gothic Book"/>
                <a:cs typeface="Franklin Gothic Book"/>
              </a:rPr>
              <a:t>la probabilità che una deviazione dai numeri previsti, grande quanto quella osservata nell’esperimento, possa essere dovuta al caso</a:t>
            </a:r>
            <a:r>
              <a:rPr>
                <a:solidFill>
                  <a:schemeClr val="tx1"/>
                </a:solidFill>
                <a:latin typeface="Franklin Gothic Book"/>
                <a:ea typeface="Franklin Gothic Book"/>
                <a:cs typeface="Franklin Gothic Book"/>
              </a:rPr>
              <a:t>.</a:t>
            </a:r>
          </a:p>
          <a:p>
            <a:pPr algn="l">
              <a:defRPr sz="3200" b="1">
                <a:solidFill>
                  <a:srgbClr val="FFFC41"/>
                </a:solidFill>
                <a:latin typeface="Trebuchet MS"/>
                <a:ea typeface="Trebuchet MS"/>
                <a:cs typeface="Trebuchet MS"/>
                <a:sym typeface="Trebuchet MS"/>
              </a:defRPr>
            </a:pPr>
            <a:endParaRPr>
              <a:solidFill>
                <a:schemeClr val="tx1"/>
              </a:solidFill>
              <a:latin typeface="Franklin Gothic Book"/>
              <a:ea typeface="Franklin Gothic Book"/>
              <a:cs typeface="Franklin Gothic Book"/>
            </a:endParaRPr>
          </a:p>
          <a:p>
            <a:pPr algn="l" defTabSz="457200">
              <a:defRPr sz="3200">
                <a:solidFill>
                  <a:srgbClr val="FFFFFF"/>
                </a:solidFill>
                <a:latin typeface="Trebuchet MS"/>
                <a:ea typeface="Trebuchet MS"/>
                <a:cs typeface="Trebuchet MS"/>
                <a:sym typeface="Trebuchet MS"/>
              </a:defRPr>
            </a:pPr>
            <a:r>
              <a:rPr>
                <a:solidFill>
                  <a:schemeClr val="tx1"/>
                </a:solidFill>
                <a:latin typeface="Franklin Gothic Book"/>
                <a:ea typeface="Franklin Gothic Book"/>
                <a:cs typeface="Franklin Gothic Book"/>
              </a:rPr>
              <a:t>Gli statistici hanno arbitrariamente selezionato il valore 0,05 per </a:t>
            </a:r>
            <a:r>
              <a:rPr i="1">
                <a:solidFill>
                  <a:schemeClr val="tx1"/>
                </a:solidFill>
                <a:latin typeface="Franklin Gothic Book"/>
                <a:ea typeface="Franklin Gothic Book"/>
                <a:cs typeface="Franklin Gothic Book"/>
              </a:rPr>
              <a:t>p </a:t>
            </a:r>
            <a:r>
              <a:rPr>
                <a:solidFill>
                  <a:schemeClr val="tx1"/>
                </a:solidFill>
                <a:latin typeface="Franklin Gothic Book"/>
                <a:ea typeface="Franklin Gothic Book"/>
                <a:cs typeface="Franklin Gothic Book"/>
              </a:rPr>
              <a:t>come limite tra l’accettare e il rifiutare l’ipotesi nulla. Un valore di </a:t>
            </a:r>
            <a:r>
              <a:rPr i="1">
                <a:solidFill>
                  <a:schemeClr val="tx1"/>
                </a:solidFill>
                <a:latin typeface="Franklin Gothic Book"/>
                <a:ea typeface="Franklin Gothic Book"/>
                <a:cs typeface="Franklin Gothic Book"/>
              </a:rPr>
              <a:t>p</a:t>
            </a:r>
            <a:r>
              <a:rPr>
                <a:solidFill>
                  <a:schemeClr val="tx1"/>
                </a:solidFill>
                <a:latin typeface="Franklin Gothic Book"/>
                <a:ea typeface="Franklin Gothic Book"/>
                <a:cs typeface="Franklin Gothic Book"/>
              </a:rPr>
              <a:t> minore di 0,05 indica che i dati mostrano una deviazione </a:t>
            </a:r>
            <a:r>
              <a:rPr i="1">
                <a:solidFill>
                  <a:schemeClr val="tx1"/>
                </a:solidFill>
                <a:latin typeface="Franklin Gothic Book"/>
                <a:ea typeface="Franklin Gothic Book"/>
                <a:cs typeface="Franklin Gothic Book"/>
              </a:rPr>
              <a:t>significativa </a:t>
            </a:r>
            <a:r>
              <a:rPr>
                <a:solidFill>
                  <a:schemeClr val="tx1"/>
                </a:solidFill>
                <a:latin typeface="Franklin Gothic Book"/>
                <a:ea typeface="Franklin Gothic Book"/>
                <a:cs typeface="Franklin Gothic Book"/>
              </a:rPr>
              <a:t>e che quindi l’ipotesi nulla deve essere rifiutata.</a:t>
            </a:r>
          </a:p>
        </p:txBody>
      </p:sp>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droppedImage.pdf"/>
          <p:cNvPicPr>
            <a:picLocks noChangeAspect="1"/>
          </p:cNvPicPr>
          <p:nvPr/>
        </p:nvPicPr>
        <p:blipFill>
          <a:blip r:embed="rId2"/>
          <a:stretch>
            <a:fillRect/>
          </a:stretch>
        </p:blipFill>
        <p:spPr>
          <a:xfrm>
            <a:off x="1212937" y="2933700"/>
            <a:ext cx="10871201" cy="6490536"/>
          </a:xfrm>
          <a:prstGeom prst="rect">
            <a:avLst/>
          </a:prstGeom>
          <a:ln w="12700">
            <a:miter lim="400000"/>
          </a:ln>
        </p:spPr>
      </p:pic>
      <p:sp>
        <p:nvSpPr>
          <p:cNvPr id="294" name="Shape 294"/>
          <p:cNvSpPr/>
          <p:nvPr/>
        </p:nvSpPr>
        <p:spPr>
          <a:xfrm>
            <a:off x="449810" y="336393"/>
            <a:ext cx="11259590" cy="213391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r">
              <a:defRPr sz="3600" b="1">
                <a:solidFill>
                  <a:srgbClr val="A1E91A"/>
                </a:solidFill>
                <a:latin typeface="Trebuchet MS"/>
                <a:ea typeface="Trebuchet MS"/>
                <a:cs typeface="Trebuchet MS"/>
                <a:sym typeface="Trebuchet MS"/>
              </a:defRPr>
            </a:pPr>
            <a:r>
              <a:rPr sz="4400">
                <a:solidFill>
                  <a:srgbClr val="800000"/>
                </a:solidFill>
                <a:latin typeface="Franklin Gothic Book"/>
                <a:ea typeface="Franklin Gothic Book"/>
                <a:cs typeface="Franklin Gothic Book"/>
              </a:rPr>
              <a:t>La ricombinazione avviene durante</a:t>
            </a:r>
          </a:p>
          <a:p>
            <a:pPr algn="r">
              <a:defRPr sz="3600" b="1">
                <a:solidFill>
                  <a:srgbClr val="A1E91A"/>
                </a:solidFill>
                <a:latin typeface="Trebuchet MS"/>
                <a:ea typeface="Trebuchet MS"/>
                <a:cs typeface="Trebuchet MS"/>
                <a:sym typeface="Trebuchet MS"/>
              </a:defRPr>
            </a:pPr>
            <a:r>
              <a:rPr sz="4400">
                <a:solidFill>
                  <a:srgbClr val="800000"/>
                </a:solidFill>
                <a:latin typeface="Franklin Gothic Book"/>
                <a:ea typeface="Franklin Gothic Book"/>
                <a:cs typeface="Franklin Gothic Book"/>
              </a:rPr>
              <a:t>la meiosi quando il crossing-over separa</a:t>
            </a:r>
          </a:p>
          <a:p>
            <a:pPr algn="r">
              <a:defRPr sz="3600" b="1">
                <a:solidFill>
                  <a:srgbClr val="A1E91A"/>
                </a:solidFill>
                <a:latin typeface="Trebuchet MS"/>
                <a:ea typeface="Trebuchet MS"/>
                <a:cs typeface="Trebuchet MS"/>
                <a:sym typeface="Trebuchet MS"/>
              </a:defRPr>
            </a:pPr>
            <a:r>
              <a:rPr sz="4400">
                <a:solidFill>
                  <a:srgbClr val="800000"/>
                </a:solidFill>
                <a:latin typeface="Franklin Gothic Book"/>
                <a:ea typeface="Franklin Gothic Book"/>
                <a:cs typeface="Franklin Gothic Book"/>
              </a:rPr>
              <a:t>i geni associati</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droppedImage.pdf"/>
          <p:cNvPicPr>
            <a:picLocks noChangeAspect="1"/>
          </p:cNvPicPr>
          <p:nvPr/>
        </p:nvPicPr>
        <p:blipFill>
          <a:blip r:embed="rId2"/>
          <a:stretch>
            <a:fillRect/>
          </a:stretch>
        </p:blipFill>
        <p:spPr>
          <a:xfrm>
            <a:off x="2813473" y="1231900"/>
            <a:ext cx="7359227" cy="7289800"/>
          </a:xfrm>
          <a:prstGeom prst="rect">
            <a:avLst/>
          </a:prstGeom>
          <a:ln w="12700">
            <a:miter lim="400000"/>
          </a:ln>
        </p:spPr>
      </p:pic>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droppedImage.pdf"/>
          <p:cNvPicPr>
            <a:picLocks noChangeAspect="1"/>
          </p:cNvPicPr>
          <p:nvPr/>
        </p:nvPicPr>
        <p:blipFill>
          <a:blip r:embed="rId2"/>
          <a:stretch>
            <a:fillRect/>
          </a:stretch>
        </p:blipFill>
        <p:spPr>
          <a:xfrm>
            <a:off x="2324100" y="1600200"/>
            <a:ext cx="5435600" cy="65532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10bio.gif"/>
          <p:cNvPicPr>
            <a:picLocks noChangeAspect="1"/>
          </p:cNvPicPr>
          <p:nvPr/>
        </p:nvPicPr>
        <p:blipFill>
          <a:blip r:embed="rId2"/>
          <a:stretch>
            <a:fillRect/>
          </a:stretch>
        </p:blipFill>
        <p:spPr>
          <a:xfrm>
            <a:off x="838200" y="469900"/>
            <a:ext cx="2286000" cy="3937000"/>
          </a:xfrm>
          <a:prstGeom prst="rect">
            <a:avLst/>
          </a:prstGeom>
          <a:ln w="12700">
            <a:miter lim="400000"/>
          </a:ln>
        </p:spPr>
      </p:pic>
      <p:pic>
        <p:nvPicPr>
          <p:cNvPr id="301" name="11bbio.gif"/>
          <p:cNvPicPr>
            <a:picLocks noChangeAspect="1"/>
          </p:cNvPicPr>
          <p:nvPr/>
        </p:nvPicPr>
        <p:blipFill>
          <a:blip r:embed="rId3"/>
          <a:stretch>
            <a:fillRect/>
          </a:stretch>
        </p:blipFill>
        <p:spPr>
          <a:xfrm>
            <a:off x="7112000" y="5435600"/>
            <a:ext cx="2286000" cy="3657600"/>
          </a:xfrm>
          <a:prstGeom prst="rect">
            <a:avLst/>
          </a:prstGeom>
          <a:ln w="12700">
            <a:miter lim="400000"/>
          </a:ln>
        </p:spPr>
      </p:pic>
      <p:pic>
        <p:nvPicPr>
          <p:cNvPr id="302" name="27bio.jpg"/>
          <p:cNvPicPr>
            <a:picLocks noChangeAspect="1"/>
          </p:cNvPicPr>
          <p:nvPr/>
        </p:nvPicPr>
        <p:blipFill>
          <a:blip r:embed="rId4"/>
          <a:stretch>
            <a:fillRect/>
          </a:stretch>
        </p:blipFill>
        <p:spPr>
          <a:xfrm>
            <a:off x="10071100" y="5676900"/>
            <a:ext cx="2540000" cy="3175000"/>
          </a:xfrm>
          <a:prstGeom prst="rect">
            <a:avLst/>
          </a:prstGeom>
          <a:ln w="12700">
            <a:miter lim="400000"/>
          </a:ln>
        </p:spPr>
      </p:pic>
      <p:pic>
        <p:nvPicPr>
          <p:cNvPr id="303" name="11bio.gif"/>
          <p:cNvPicPr>
            <a:picLocks noChangeAspect="1"/>
          </p:cNvPicPr>
          <p:nvPr/>
        </p:nvPicPr>
        <p:blipFill>
          <a:blip r:embed="rId5"/>
          <a:stretch>
            <a:fillRect/>
          </a:stretch>
        </p:blipFill>
        <p:spPr>
          <a:xfrm>
            <a:off x="3898900" y="5321300"/>
            <a:ext cx="2247900" cy="3886200"/>
          </a:xfrm>
          <a:prstGeom prst="rect">
            <a:avLst/>
          </a:prstGeom>
          <a:ln w="12700">
            <a:miter lim="400000"/>
          </a:ln>
        </p:spPr>
      </p:pic>
      <p:sp>
        <p:nvSpPr>
          <p:cNvPr id="304" name="Shape 304"/>
          <p:cNvSpPr/>
          <p:nvPr/>
        </p:nvSpPr>
        <p:spPr>
          <a:xfrm>
            <a:off x="3124200" y="2501900"/>
            <a:ext cx="8978900" cy="25401"/>
          </a:xfrm>
          <a:prstGeom prst="line">
            <a:avLst/>
          </a:prstGeom>
          <a:ln w="25400">
            <a:solidFill>
              <a:srgbClr val="FFFFFF"/>
            </a:solidFill>
            <a:miter lim="400000"/>
          </a:ln>
        </p:spPr>
        <p:txBody>
          <a:bodyPr lIns="50800" tIns="50800" rIns="50800" bIns="50800" anchor="ctr"/>
          <a:lstStyle/>
          <a:p>
            <a:pPr algn="l" defTabSz="457200">
              <a:defRPr sz="1200">
                <a:latin typeface="Helvetica"/>
                <a:ea typeface="Helvetica"/>
                <a:cs typeface="Helvetica"/>
                <a:sym typeface="Helvetica"/>
              </a:defRPr>
            </a:pPr>
            <a:endParaRPr>
              <a:latin typeface="Franklin Gothic Book"/>
              <a:ea typeface="Franklin Gothic Book"/>
              <a:cs typeface="Franklin Gothic Book"/>
            </a:endParaRPr>
          </a:p>
        </p:txBody>
      </p:sp>
      <p:sp>
        <p:nvSpPr>
          <p:cNvPr id="305" name="Shape 305"/>
          <p:cNvSpPr/>
          <p:nvPr/>
        </p:nvSpPr>
        <p:spPr>
          <a:xfrm flipH="1">
            <a:off x="4952999" y="2540000"/>
            <a:ext cx="1" cy="2286000"/>
          </a:xfrm>
          <a:prstGeom prst="line">
            <a:avLst/>
          </a:prstGeom>
          <a:ln w="25400">
            <a:solidFill>
              <a:srgbClr val="FFFFFF"/>
            </a:solidFill>
            <a:miter lim="400000"/>
          </a:ln>
        </p:spPr>
        <p:txBody>
          <a:bodyPr lIns="50800" tIns="50800" rIns="50800" bIns="50800" anchor="ctr"/>
          <a:lstStyle/>
          <a:p>
            <a:pPr algn="l" defTabSz="457200">
              <a:defRPr sz="1200">
                <a:latin typeface="Helvetica"/>
                <a:ea typeface="Helvetica"/>
                <a:cs typeface="Helvetica"/>
                <a:sym typeface="Helvetica"/>
              </a:defRPr>
            </a:pPr>
            <a:endParaRPr>
              <a:latin typeface="Franklin Gothic Book"/>
              <a:ea typeface="Franklin Gothic Book"/>
              <a:cs typeface="Franklin Gothic Book"/>
            </a:endParaRPr>
          </a:p>
        </p:txBody>
      </p:sp>
      <p:sp>
        <p:nvSpPr>
          <p:cNvPr id="306" name="Shape 306"/>
          <p:cNvSpPr/>
          <p:nvPr/>
        </p:nvSpPr>
        <p:spPr>
          <a:xfrm>
            <a:off x="8153400" y="2540000"/>
            <a:ext cx="0" cy="2286000"/>
          </a:xfrm>
          <a:prstGeom prst="line">
            <a:avLst/>
          </a:prstGeom>
          <a:ln w="25400">
            <a:solidFill>
              <a:srgbClr val="FFFFFF"/>
            </a:solidFill>
            <a:miter lim="400000"/>
          </a:ln>
        </p:spPr>
        <p:txBody>
          <a:bodyPr lIns="50800" tIns="50800" rIns="50800" bIns="50800" anchor="ctr"/>
          <a:lstStyle/>
          <a:p>
            <a:pPr algn="l" defTabSz="457200">
              <a:defRPr sz="1200">
                <a:latin typeface="Helvetica"/>
                <a:ea typeface="Helvetica"/>
                <a:cs typeface="Helvetica"/>
                <a:sym typeface="Helvetica"/>
              </a:defRPr>
            </a:pPr>
            <a:endParaRPr>
              <a:latin typeface="Franklin Gothic Book"/>
              <a:ea typeface="Franklin Gothic Book"/>
              <a:cs typeface="Franklin Gothic Book"/>
            </a:endParaRPr>
          </a:p>
        </p:txBody>
      </p:sp>
      <p:sp>
        <p:nvSpPr>
          <p:cNvPr id="307" name="Shape 307"/>
          <p:cNvSpPr/>
          <p:nvPr/>
        </p:nvSpPr>
        <p:spPr>
          <a:xfrm>
            <a:off x="12039600" y="2540000"/>
            <a:ext cx="0" cy="2286000"/>
          </a:xfrm>
          <a:prstGeom prst="line">
            <a:avLst/>
          </a:prstGeom>
          <a:ln w="25400">
            <a:solidFill>
              <a:srgbClr val="FFFFFF"/>
            </a:solidFill>
            <a:miter lim="400000"/>
          </a:ln>
        </p:spPr>
        <p:txBody>
          <a:bodyPr lIns="50800" tIns="50800" rIns="50800" bIns="50800" anchor="ctr"/>
          <a:lstStyle/>
          <a:p>
            <a:pPr algn="l" defTabSz="457200">
              <a:defRPr sz="1200">
                <a:latin typeface="Helvetica"/>
                <a:ea typeface="Helvetica"/>
                <a:cs typeface="Helvetica"/>
                <a:sym typeface="Helvetica"/>
              </a:defRPr>
            </a:pPr>
            <a:endParaRPr>
              <a:latin typeface="Franklin Gothic Book"/>
              <a:ea typeface="Franklin Gothic Book"/>
              <a:cs typeface="Franklin Gothic Book"/>
            </a:endParaRPr>
          </a:p>
        </p:txBody>
      </p:sp>
      <p:sp>
        <p:nvSpPr>
          <p:cNvPr id="308" name="Shape 308"/>
          <p:cNvSpPr/>
          <p:nvPr/>
        </p:nvSpPr>
        <p:spPr>
          <a:xfrm>
            <a:off x="7445500" y="914400"/>
            <a:ext cx="5617417" cy="6858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3600">
                <a:solidFill>
                  <a:srgbClr val="00C7FC"/>
                </a:solidFill>
                <a:latin typeface="Franklin Gothic Book"/>
                <a:ea typeface="Franklin Gothic Book"/>
                <a:cs typeface="Franklin Gothic Book"/>
                <a:sym typeface="Franklin Gothic Book"/>
              </a:defRPr>
            </a:lvl1pPr>
          </a:lstStyle>
          <a:p>
            <a:r>
              <a:t>MORGAN’S FLY ROOM</a:t>
            </a:r>
          </a:p>
        </p:txBody>
      </p:sp>
    </p:spTree>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Franklin Gothic Medium"/>
        <a:ea typeface="Franklin Gothic Medium"/>
        <a:cs typeface="Franklin Gothic Medium"/>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Franklin Gothic Medium"/>
        <a:ea typeface="Franklin Gothic Medium"/>
        <a:cs typeface="Franklin Gothic Medium"/>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82</TotalTime>
  <Words>1255</Words>
  <Application>Microsoft Macintosh PowerPoint</Application>
  <PresentationFormat>Personalizzato</PresentationFormat>
  <Paragraphs>112</Paragraphs>
  <Slides>33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American Typewriter</vt:lpstr>
      <vt:lpstr>Franklin Gothic Book</vt:lpstr>
      <vt:lpstr>Franklin Gothic Medium</vt:lpstr>
      <vt:lpstr>Gill Sans</vt:lpstr>
      <vt:lpstr>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Frequenze di ricombinazione possono variare da specie a specie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Genetica -Lezione 6- Cenci</dc:title>
  <cp:lastModifiedBy>Microsoft Office User</cp:lastModifiedBy>
  <cp:revision>13</cp:revision>
  <dcterms:modified xsi:type="dcterms:W3CDTF">2024-03-25T08:08:44Z</dcterms:modified>
</cp:coreProperties>
</file>