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82" r:id="rId2"/>
    <p:sldId id="309" r:id="rId3"/>
    <p:sldId id="283" r:id="rId4"/>
    <p:sldId id="284" r:id="rId5"/>
    <p:sldId id="285" r:id="rId6"/>
    <p:sldId id="257" r:id="rId7"/>
    <p:sldId id="258" r:id="rId8"/>
    <p:sldId id="259" r:id="rId9"/>
    <p:sldId id="277" r:id="rId10"/>
    <p:sldId id="278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D51ADE6A-740E-44AE-83CC-AE7238B6C88D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85" d="100"/>
          <a:sy n="85" d="100"/>
        </p:scale>
        <p:origin x="704" y="18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6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4" name="Shape 25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748840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Franklin Gothic Book"/>
        <a:ea typeface="Franklin Gothic Book"/>
        <a:cs typeface="Franklin Gothic Book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L’albero genealogico in figura rappresenta l’ereditarietà di una malattia autosomica legata al sesso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Probabilità cheIV1X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IV3 nasca malato ? 1/32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7368E-F713-8E4E-8247-37DF4DB2EF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34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2" name="Shape 132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 marL="8890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3335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780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2225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6670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>
            <a:lvl1pPr marL="889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333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78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222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667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73" name="Shape 173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81" name="Shape 181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90" name="Shape 190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99" name="Shape 199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9" name="Shape 219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/>
          </p:cNvSpPr>
          <p:nvPr>
            <p:ph type="pic" sz="quarter" idx="13"/>
          </p:nvPr>
        </p:nvSpPr>
        <p:spPr>
          <a:xfrm>
            <a:off x="7175500" y="2882900"/>
            <a:ext cx="4102100" cy="54737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28" name="Shape 228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9" name="Shape 229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37" name="Shape 237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8" name="Shape 238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46" name="Shape 246"/>
          <p:cNvSpPr>
            <a:spLocks noGrp="1"/>
          </p:cNvSpPr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47" name="Shape 247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l">
              <a:defRPr sz="18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228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457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685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9144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11430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1371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1600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1828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4597"/>
            <a:ext cx="110998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8191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26" y="1476815"/>
            <a:ext cx="9931400" cy="74041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943493" y="1106663"/>
            <a:ext cx="3356663" cy="810948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446338" y="1106663"/>
            <a:ext cx="4148772" cy="810948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2245863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762" y="101600"/>
            <a:ext cx="6900024" cy="8890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Shape 265"/>
          <p:cNvSpPr/>
          <p:nvPr/>
        </p:nvSpPr>
        <p:spPr>
          <a:xfrm>
            <a:off x="304800" y="802859"/>
            <a:ext cx="5549900" cy="2318583"/>
          </a:xfrm>
          <a:prstGeom prst="rect">
            <a:avLst/>
          </a:prstGeom>
          <a:ln w="38100">
            <a:solidFill>
              <a:srgbClr val="981E18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>
                <a:solidFill>
                  <a:schemeClr val="tx1"/>
                </a:solidFill>
              </a:rPr>
              <a:t>Alcuni geni sullo stesso cromosoma assortiscono insieme più spesso di quanto non si separino</a:t>
            </a:r>
          </a:p>
        </p:txBody>
      </p:sp>
      <p:sp>
        <p:nvSpPr>
          <p:cNvPr id="266" name="Shape 266"/>
          <p:cNvSpPr/>
          <p:nvPr/>
        </p:nvSpPr>
        <p:spPr>
          <a:xfrm>
            <a:off x="152400" y="6016208"/>
            <a:ext cx="5854700" cy="2318583"/>
          </a:xfrm>
          <a:prstGeom prst="rect">
            <a:avLst/>
          </a:prstGeom>
          <a:ln w="50800">
            <a:solidFill>
              <a:srgbClr val="2E930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600">
                <a:solidFill>
                  <a:schemeClr val="accent3">
                    <a:satOff val="18648"/>
                    <a:lumOff val="5971"/>
                  </a:schemeClr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>
                <a:solidFill>
                  <a:srgbClr val="008000"/>
                </a:solidFill>
              </a:rPr>
              <a:t>Quando i geni sono associati, le combinazioni parentali sono più numerose dei tipi ricombinanti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173148" y="4880202"/>
            <a:ext cx="102592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5.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31" y="19315"/>
            <a:ext cx="5829301" cy="9353285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Shape 269"/>
          <p:cNvSpPr/>
          <p:nvPr/>
        </p:nvSpPr>
        <p:spPr>
          <a:xfrm>
            <a:off x="6439365" y="4491176"/>
            <a:ext cx="6332299" cy="3057247"/>
          </a:xfrm>
          <a:prstGeom prst="rect">
            <a:avLst/>
          </a:prstGeom>
          <a:ln w="50800">
            <a:solidFill>
              <a:srgbClr val="029329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EFF857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200">
                <a:solidFill>
                  <a:schemeClr val="tx1"/>
                </a:solidFill>
              </a:rPr>
              <a:t>Due geni, invece, sono considerati associati quando, nella</a:t>
            </a:r>
            <a:r>
              <a:rPr lang="it-IT" sz="3200">
                <a:solidFill>
                  <a:schemeClr val="tx1"/>
                </a:solidFill>
              </a:rPr>
              <a:t> </a:t>
            </a:r>
            <a:r>
              <a:rPr sz="3200">
                <a:solidFill>
                  <a:schemeClr val="tx1"/>
                </a:solidFill>
              </a:rPr>
              <a:t>progenie F2 il numero degli individui con genotipo parentale</a:t>
            </a:r>
            <a:r>
              <a:rPr lang="it-IT" sz="3200">
                <a:solidFill>
                  <a:schemeClr val="tx1"/>
                </a:solidFill>
              </a:rPr>
              <a:t> </a:t>
            </a:r>
            <a:r>
              <a:rPr sz="3200">
                <a:solidFill>
                  <a:schemeClr val="tx1"/>
                </a:solidFill>
              </a:rPr>
              <a:t>è più elevato di quello degli individui con genotipo ricombinante.</a:t>
            </a:r>
          </a:p>
        </p:txBody>
      </p:sp>
      <p:sp>
        <p:nvSpPr>
          <p:cNvPr id="270" name="Shape 270"/>
          <p:cNvSpPr/>
          <p:nvPr/>
        </p:nvSpPr>
        <p:spPr>
          <a:xfrm>
            <a:off x="6261100" y="149722"/>
            <a:ext cx="6515100" cy="3180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Una preponderanza dei genotipi parentali nella generazione F2 definisce l’associazione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5.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623" y="2857500"/>
            <a:ext cx="8995775" cy="6819900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Shape 273"/>
          <p:cNvSpPr/>
          <p:nvPr/>
        </p:nvSpPr>
        <p:spPr>
          <a:xfrm>
            <a:off x="698500" y="554008"/>
            <a:ext cx="11430000" cy="2041585"/>
          </a:xfrm>
          <a:prstGeom prst="rect">
            <a:avLst/>
          </a:prstGeom>
          <a:ln w="12700">
            <a:solidFill>
              <a:srgbClr val="F4FEFE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>
                <a:solidFill>
                  <a:srgbClr val="F5EC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La percentuale delle classi parentali e ricombinanti varia</a:t>
            </a:r>
            <a:r>
              <a:rPr lang="it-IT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a seconda della coppie di geni considerate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23" y="3276600"/>
            <a:ext cx="11355978" cy="4876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2819400"/>
            <a:ext cx="9944100" cy="6121992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Shape 278"/>
          <p:cNvSpPr/>
          <p:nvPr/>
        </p:nvSpPr>
        <p:spPr>
          <a:xfrm>
            <a:off x="870919" y="428830"/>
            <a:ext cx="11031626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4800" b="1">
                <a:solidFill>
                  <a:srgbClr val="5BD22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Anche i caratteri autosomici possono essere associati</a:t>
            </a:r>
          </a:p>
        </p:txBody>
      </p:sp>
      <p:sp>
        <p:nvSpPr>
          <p:cNvPr id="4" name="Rettangolo 3"/>
          <p:cNvSpPr/>
          <p:nvPr/>
        </p:nvSpPr>
        <p:spPr>
          <a:xfrm>
            <a:off x="5795348" y="5966101"/>
            <a:ext cx="6107197" cy="324742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-355510" y="6245495"/>
            <a:ext cx="6107197" cy="324742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/>
        </p:nvSpPr>
        <p:spPr>
          <a:xfrm>
            <a:off x="393700" y="40462"/>
            <a:ext cx="12217400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200" b="1">
                <a:solidFill>
                  <a:srgbClr val="EBEBE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Il test del chi quadrato determina con quale probabilità i risultati sperimentali provano l’esistenza di un’associazione</a:t>
            </a:r>
          </a:p>
        </p:txBody>
      </p:sp>
      <p:sp>
        <p:nvSpPr>
          <p:cNvPr id="281" name="Shape 281"/>
          <p:cNvSpPr/>
          <p:nvPr/>
        </p:nvSpPr>
        <p:spPr>
          <a:xfrm>
            <a:off x="6645401" y="1168400"/>
            <a:ext cx="3622001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AB/ab X ab/ab</a:t>
            </a:r>
          </a:p>
        </p:txBody>
      </p:sp>
      <p:pic>
        <p:nvPicPr>
          <p:cNvPr id="282" name="5.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200" y="1739900"/>
            <a:ext cx="7890296" cy="4559300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Shape 283"/>
          <p:cNvSpPr/>
          <p:nvPr/>
        </p:nvSpPr>
        <p:spPr>
          <a:xfrm>
            <a:off x="136651" y="1742144"/>
            <a:ext cx="4076701" cy="2687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4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2800">
                <a:solidFill>
                  <a:schemeClr val="bg1"/>
                </a:solidFill>
              </a:rPr>
              <a:t>1.Numero totale progenie</a:t>
            </a:r>
          </a:p>
          <a:p>
            <a:pPr algn="l">
              <a:defRPr sz="24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2800">
              <a:solidFill>
                <a:schemeClr val="bg1"/>
              </a:solidFill>
            </a:endParaRPr>
          </a:p>
          <a:p>
            <a:pPr algn="l">
              <a:defRPr sz="2400">
                <a:solidFill>
                  <a:srgbClr val="77BB41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2800">
                <a:solidFill>
                  <a:schemeClr val="bg1"/>
                </a:solidFill>
              </a:rPr>
              <a:t>2.Classi diverse</a:t>
            </a:r>
          </a:p>
          <a:p>
            <a:pPr algn="l">
              <a:defRPr sz="24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2800">
              <a:solidFill>
                <a:schemeClr val="bg1"/>
              </a:solidFill>
            </a:endParaRPr>
          </a:p>
          <a:p>
            <a:pPr algn="l">
              <a:defRPr sz="2400">
                <a:solidFill>
                  <a:srgbClr val="74A7FE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2800">
                <a:solidFill>
                  <a:schemeClr val="bg1"/>
                </a:solidFill>
              </a:rPr>
              <a:t>3.Numero osservato della progenie</a:t>
            </a:r>
          </a:p>
        </p:txBody>
      </p:sp>
      <p:pic>
        <p:nvPicPr>
          <p:cNvPr id="284" name="dropped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300" y="6168409"/>
            <a:ext cx="8636000" cy="116006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</p:spPr>
      </p:pic>
      <p:pic>
        <p:nvPicPr>
          <p:cNvPr id="285" name="dropped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0" y="7315232"/>
            <a:ext cx="7163634" cy="1117601"/>
          </a:xfrm>
          <a:prstGeom prst="rect">
            <a:avLst/>
          </a:prstGeom>
          <a:solidFill>
            <a:srgbClr val="3366FF"/>
          </a:solidFill>
          <a:ln w="12700">
            <a:miter lim="400000"/>
          </a:ln>
        </p:spPr>
      </p:pic>
      <p:pic>
        <p:nvPicPr>
          <p:cNvPr id="286" name="droppedImage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00" y="8508994"/>
            <a:ext cx="7163633" cy="11176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/>
        </p:nvSpPr>
        <p:spPr>
          <a:xfrm>
            <a:off x="326594" y="693603"/>
            <a:ext cx="11852706" cy="83663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>
              <a:defRPr sz="4800" b="1">
                <a:solidFill>
                  <a:srgbClr val="FF6A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Calcolare i gradi di libertà (gl). </a:t>
            </a:r>
          </a:p>
          <a:p>
            <a:pPr algn="just">
              <a:defRPr sz="4800" b="1">
                <a:solidFill>
                  <a:srgbClr val="47FBC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  <a:p>
            <a:pPr algn="just">
              <a:defRPr sz="3200" b="1">
                <a:solidFill>
                  <a:srgbClr val="EBEBEB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Il gl è una misura del numero dei parametri che possono variare in maniera indipendente nell’esperimento. Per i tipi di esperimenti qui discussi, il numero dei gradi di libertà è uguale al numero delle classi meno uno. </a:t>
            </a:r>
          </a:p>
          <a:p>
            <a:pPr algn="just">
              <a:defRPr sz="3200" b="1">
                <a:solidFill>
                  <a:srgbClr val="EBEBEB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  <a:p>
            <a:pPr algn="just">
              <a:defRPr sz="3200" b="1">
                <a:solidFill>
                  <a:srgbClr val="EBEBEB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FF0000"/>
                </a:solidFill>
                <a:latin typeface="Franklin Gothic Book"/>
                <a:ea typeface="Franklin Gothic Book"/>
                <a:cs typeface="Franklin Gothic Book"/>
              </a:rPr>
              <a:t>Per esempio, s</a:t>
            </a:r>
            <a:r>
              <a:rPr lang="it-IT">
                <a:solidFill>
                  <a:srgbClr val="FF0000"/>
                </a:solidFill>
                <a:latin typeface="Franklin Gothic Book"/>
                <a:ea typeface="Franklin Gothic Book"/>
                <a:cs typeface="Franklin Gothic Book"/>
              </a:rPr>
              <a:t>e</a:t>
            </a:r>
            <a:r>
              <a:rPr>
                <a:solidFill>
                  <a:srgbClr val="FF0000"/>
                </a:solidFill>
                <a:latin typeface="Franklin Gothic Book"/>
                <a:ea typeface="Franklin Gothic Book"/>
                <a:cs typeface="Franklin Gothic Book"/>
              </a:rPr>
              <a:t> il numero totale della progenie in</a:t>
            </a:r>
            <a:r>
              <a:rPr lang="it-IT">
                <a:solidFill>
                  <a:srgbClr val="FF0000"/>
                </a:solidFill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>
                <a:solidFill>
                  <a:srgbClr val="FF0000"/>
                </a:solidFill>
                <a:latin typeface="Franklin Gothic Book"/>
                <a:ea typeface="Franklin Gothic Book"/>
                <a:cs typeface="Franklin Gothic Book"/>
              </a:rPr>
              <a:t>un testcross è suddiviso in quattro classi e si conosce il numero della progenie presente in tre, si può facilmente calcolare il numero della progenie presente nella quarta classe. In questo modo, se </a:t>
            </a:r>
            <a:r>
              <a:rPr i="1">
                <a:solidFill>
                  <a:srgbClr val="FF0000"/>
                </a:solidFill>
                <a:latin typeface="Franklin Gothic Book"/>
                <a:ea typeface="Franklin Gothic Book"/>
                <a:cs typeface="Franklin Gothic Book"/>
              </a:rPr>
              <a:t>N </a:t>
            </a:r>
            <a:r>
              <a:rPr>
                <a:solidFill>
                  <a:srgbClr val="FF0000"/>
                </a:solidFill>
                <a:latin typeface="Franklin Gothic Book"/>
                <a:ea typeface="Franklin Gothic Book"/>
                <a:cs typeface="Franklin Gothic Book"/>
              </a:rPr>
              <a:t> il numero delle classi, allora i gradi di libertà (gl)</a:t>
            </a:r>
            <a:r>
              <a:rPr lang="it-IT">
                <a:solidFill>
                  <a:srgbClr val="FF0000"/>
                </a:solidFill>
                <a:latin typeface="Franklin Gothic Book"/>
                <a:ea typeface="Franklin Gothic Book"/>
                <a:cs typeface="Franklin Gothic Book"/>
              </a:rPr>
              <a:t>=</a:t>
            </a:r>
            <a:r>
              <a:rPr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/>
                <a:ea typeface="Franklin Gothic Book"/>
                <a:cs typeface="Franklin Gothic Book"/>
              </a:rPr>
              <a:t>N </a:t>
            </a:r>
            <a:r>
              <a:rPr lang="it-IT" i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/>
                <a:ea typeface="Franklin Gothic Book"/>
                <a:cs typeface="Franklin Gothic Book"/>
              </a:rPr>
              <a:t>-- </a:t>
            </a:r>
            <a:r>
              <a:rPr i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/>
                <a:ea typeface="Franklin Gothic Book"/>
                <a:cs typeface="Franklin Gothic Book"/>
              </a:rPr>
              <a:t>1</a:t>
            </a:r>
            <a:r>
              <a:rPr>
                <a:solidFill>
                  <a:srgbClr val="FF0000"/>
                </a:solidFill>
                <a:latin typeface="Franklin Gothic Book"/>
                <a:ea typeface="Franklin Gothic Book"/>
                <a:cs typeface="Franklin Gothic Book"/>
              </a:rPr>
              <a:t>. Se ci sono 4 classi, ci saranno 3 gl.</a:t>
            </a:r>
          </a:p>
          <a:p>
            <a:pPr algn="just">
              <a:defRPr sz="3200" b="1">
                <a:solidFill>
                  <a:srgbClr val="EBEBEB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sz="850">
              <a:solidFill>
                <a:srgbClr val="2F2A2B"/>
              </a:solidFill>
              <a:latin typeface="Franklin Gothic Book"/>
              <a:ea typeface="Franklin Gothic Book"/>
              <a:cs typeface="Franklin Gothic Book"/>
              <a:sym typeface="Helvetica"/>
            </a:endParaRPr>
          </a:p>
          <a:p>
            <a:pPr algn="just">
              <a:defRPr sz="3600" b="1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sz="850">
              <a:solidFill>
                <a:srgbClr val="2F2A2B"/>
              </a:solidFill>
              <a:latin typeface="Franklin Gothic Book"/>
              <a:ea typeface="Franklin Gothic Book"/>
              <a:cs typeface="Franklin Gothic Book"/>
              <a:sym typeface="Helvetica"/>
            </a:endParaRPr>
          </a:p>
          <a:p>
            <a:pPr algn="just" defTabSz="457200">
              <a:defRPr sz="3600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3366FF"/>
                </a:solidFill>
                <a:latin typeface="Franklin Gothic Book"/>
                <a:ea typeface="Franklin Gothic Book"/>
                <a:cs typeface="Franklin Gothic Book"/>
              </a:rPr>
              <a:t>Con due classi (parentali e ricombinanti), il numero</a:t>
            </a:r>
          </a:p>
          <a:p>
            <a:pPr algn="just" defTabSz="457200">
              <a:defRPr sz="3600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3366FF"/>
                </a:solidFill>
                <a:latin typeface="Franklin Gothic Book"/>
                <a:ea typeface="Franklin Gothic Book"/>
                <a:cs typeface="Franklin Gothic Book"/>
              </a:rPr>
              <a:t>dei gradi di libertà (gl) è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tab 5.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-114300"/>
            <a:ext cx="12294914" cy="5575300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Shape 291"/>
          <p:cNvSpPr/>
          <p:nvPr/>
        </p:nvSpPr>
        <p:spPr>
          <a:xfrm>
            <a:off x="25400" y="5541784"/>
            <a:ext cx="12954000" cy="4042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200" b="1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il </a:t>
            </a:r>
            <a:r>
              <a:rPr i="1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valore p</a:t>
            </a: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: </a:t>
            </a:r>
          </a:p>
          <a:p>
            <a:pPr algn="l">
              <a:defRPr sz="3200" b="1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la probabilità che una deviazione dai numeri previsti, grande quanto quella osservata nell’esperimento, possa essere dovuta al caso</a:t>
            </a:r>
            <a:r>
              <a:rPr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.</a:t>
            </a:r>
          </a:p>
          <a:p>
            <a:pPr algn="l">
              <a:defRPr sz="3200" b="1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>
              <a:solidFill>
                <a:schemeClr val="tx1"/>
              </a:solidFill>
              <a:latin typeface="Franklin Gothic Book"/>
              <a:ea typeface="Franklin Gothic Book"/>
              <a:cs typeface="Franklin Gothic Book"/>
            </a:endParaRPr>
          </a:p>
          <a:p>
            <a:pPr algn="l" defTabSz="457200">
              <a:defRPr sz="3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Gli statistici hanno arbitrariamente selezionato il valore 0,05 per </a:t>
            </a:r>
            <a:r>
              <a:rPr i="1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p </a:t>
            </a:r>
            <a:r>
              <a:rPr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come limite tra l’accettare e il rifiutare l’ipotesi nulla. Un valore di </a:t>
            </a:r>
            <a:r>
              <a:rPr i="1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p</a:t>
            </a:r>
            <a:r>
              <a:rPr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 minore di 0,05 indica che i dati mostrano una deviazione </a:t>
            </a:r>
            <a:r>
              <a:rPr i="1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significativa </a:t>
            </a:r>
            <a:r>
              <a:rPr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e che quindi l’ipotesi nulla deve essere rifiutata.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154"/>
            <a:ext cx="7708900" cy="15875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55" y="1688210"/>
            <a:ext cx="7162800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5850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0687"/>
            <a:ext cx="6458033" cy="756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1295137"/>
            <a:ext cx="5994400" cy="829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3589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2462"/>
            <a:ext cx="6565900" cy="96520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00" y="1348490"/>
            <a:ext cx="60071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7463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o 12">
            <a:extLst>
              <a:ext uri="{FF2B5EF4-FFF2-40B4-BE49-F238E27FC236}">
                <a16:creationId xmlns:a16="http://schemas.microsoft.com/office/drawing/2014/main" id="{B0E1ED1A-0DF1-9BEF-F434-22703EBA09BF}"/>
              </a:ext>
            </a:extLst>
          </p:cNvPr>
          <p:cNvGrpSpPr/>
          <p:nvPr/>
        </p:nvGrpSpPr>
        <p:grpSpPr>
          <a:xfrm>
            <a:off x="915392" y="809469"/>
            <a:ext cx="8198627" cy="5978575"/>
            <a:chOff x="750501" y="1014718"/>
            <a:chExt cx="11182519" cy="8395151"/>
          </a:xfrm>
        </p:grpSpPr>
        <p:cxnSp>
          <p:nvCxnSpPr>
            <p:cNvPr id="69" name="Connettore 1 68"/>
            <p:cNvCxnSpPr/>
            <p:nvPr/>
          </p:nvCxnSpPr>
          <p:spPr>
            <a:xfrm flipH="1" flipV="1">
              <a:off x="7375444" y="5520983"/>
              <a:ext cx="1866489" cy="24754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ttangolo 3"/>
            <p:cNvSpPr/>
            <p:nvPr/>
          </p:nvSpPr>
          <p:spPr>
            <a:xfrm>
              <a:off x="5852948" y="1115982"/>
              <a:ext cx="630884" cy="682597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cxnSp>
          <p:nvCxnSpPr>
            <p:cNvPr id="7" name="Connettore 1 6"/>
            <p:cNvCxnSpPr>
              <a:stCxn id="4" idx="3"/>
            </p:cNvCxnSpPr>
            <p:nvPr/>
          </p:nvCxnSpPr>
          <p:spPr>
            <a:xfrm>
              <a:off x="6483832" y="1457282"/>
              <a:ext cx="159756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1 17"/>
            <p:cNvCxnSpPr/>
            <p:nvPr/>
          </p:nvCxnSpPr>
          <p:spPr>
            <a:xfrm>
              <a:off x="7296426" y="1457282"/>
              <a:ext cx="14537" cy="111015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/>
          </p:nvCxnSpPr>
          <p:spPr>
            <a:xfrm>
              <a:off x="5566581" y="2567440"/>
              <a:ext cx="3605059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1 22"/>
            <p:cNvCxnSpPr/>
            <p:nvPr/>
          </p:nvCxnSpPr>
          <p:spPr>
            <a:xfrm>
              <a:off x="5566581" y="2567440"/>
              <a:ext cx="0" cy="705101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24"/>
            <p:cNvCxnSpPr/>
            <p:nvPr/>
          </p:nvCxnSpPr>
          <p:spPr>
            <a:xfrm>
              <a:off x="6625615" y="2567440"/>
              <a:ext cx="0" cy="705101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1 26"/>
            <p:cNvCxnSpPr/>
            <p:nvPr/>
          </p:nvCxnSpPr>
          <p:spPr>
            <a:xfrm>
              <a:off x="9171639" y="2567440"/>
              <a:ext cx="0" cy="705101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e 29"/>
            <p:cNvSpPr/>
            <p:nvPr/>
          </p:nvSpPr>
          <p:spPr>
            <a:xfrm>
              <a:off x="8007317" y="1014718"/>
              <a:ext cx="889635" cy="885126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cxnSp>
          <p:nvCxnSpPr>
            <p:cNvPr id="39" name="Connettore 1 38"/>
            <p:cNvCxnSpPr>
              <a:stCxn id="36" idx="2"/>
            </p:cNvCxnSpPr>
            <p:nvPr/>
          </p:nvCxnSpPr>
          <p:spPr>
            <a:xfrm flipH="1" flipV="1">
              <a:off x="3161613" y="3272541"/>
              <a:ext cx="1866489" cy="24754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/>
            <p:cNvCxnSpPr>
              <a:endCxn id="66" idx="3"/>
            </p:cNvCxnSpPr>
            <p:nvPr/>
          </p:nvCxnSpPr>
          <p:spPr>
            <a:xfrm flipV="1">
              <a:off x="8911680" y="3328049"/>
              <a:ext cx="2867815" cy="27802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ttangolo 40"/>
            <p:cNvSpPr/>
            <p:nvPr/>
          </p:nvSpPr>
          <p:spPr>
            <a:xfrm>
              <a:off x="3057114" y="2955996"/>
              <a:ext cx="630884" cy="68259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cxnSp>
          <p:nvCxnSpPr>
            <p:cNvPr id="46" name="Connettore 1 45"/>
            <p:cNvCxnSpPr/>
            <p:nvPr/>
          </p:nvCxnSpPr>
          <p:spPr>
            <a:xfrm>
              <a:off x="4416324" y="3313059"/>
              <a:ext cx="0" cy="195928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1 47"/>
            <p:cNvCxnSpPr/>
            <p:nvPr/>
          </p:nvCxnSpPr>
          <p:spPr>
            <a:xfrm>
              <a:off x="10298133" y="3333276"/>
              <a:ext cx="0" cy="1279684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1 50"/>
            <p:cNvCxnSpPr/>
            <p:nvPr/>
          </p:nvCxnSpPr>
          <p:spPr>
            <a:xfrm>
              <a:off x="9279210" y="4607732"/>
              <a:ext cx="209325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1 54"/>
            <p:cNvCxnSpPr/>
            <p:nvPr/>
          </p:nvCxnSpPr>
          <p:spPr>
            <a:xfrm>
              <a:off x="9279210" y="4612233"/>
              <a:ext cx="0" cy="675096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1 55"/>
            <p:cNvCxnSpPr/>
            <p:nvPr/>
          </p:nvCxnSpPr>
          <p:spPr>
            <a:xfrm>
              <a:off x="11372469" y="4612960"/>
              <a:ext cx="0" cy="675096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ttangolo 57"/>
            <p:cNvSpPr/>
            <p:nvPr/>
          </p:nvSpPr>
          <p:spPr>
            <a:xfrm>
              <a:off x="6286553" y="3034007"/>
              <a:ext cx="630884" cy="682597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61" name="Rettangolo 60"/>
            <p:cNvSpPr/>
            <p:nvPr/>
          </p:nvSpPr>
          <p:spPr>
            <a:xfrm>
              <a:off x="11057027" y="5092302"/>
              <a:ext cx="630884" cy="682597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62" name="Rettangolo 61"/>
            <p:cNvSpPr/>
            <p:nvPr/>
          </p:nvSpPr>
          <p:spPr>
            <a:xfrm>
              <a:off x="6917437" y="5192818"/>
              <a:ext cx="630884" cy="68259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66" name="Rettangolo 65"/>
            <p:cNvSpPr/>
            <p:nvPr/>
          </p:nvSpPr>
          <p:spPr>
            <a:xfrm>
              <a:off x="11148612" y="2986750"/>
              <a:ext cx="630884" cy="682597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36" name="Ovale 35"/>
            <p:cNvSpPr/>
            <p:nvPr/>
          </p:nvSpPr>
          <p:spPr>
            <a:xfrm>
              <a:off x="5028102" y="2854732"/>
              <a:ext cx="889635" cy="88512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" name="CasellaDiTesto 1"/>
            <p:cNvSpPr txBox="1"/>
            <p:nvPr/>
          </p:nvSpPr>
          <p:spPr>
            <a:xfrm>
              <a:off x="951022" y="1259054"/>
              <a:ext cx="2872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I</a:t>
              </a:r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821708" y="3094395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II</a:t>
              </a:r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788623" y="5192818"/>
              <a:ext cx="4924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III</a:t>
              </a:r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6022645" y="190738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1</a:t>
              </a:r>
            </a:p>
          </p:txBody>
        </p:sp>
        <p:sp>
          <p:nvSpPr>
            <p:cNvPr id="34" name="CasellaDiTesto 33"/>
            <p:cNvSpPr txBox="1"/>
            <p:nvPr/>
          </p:nvSpPr>
          <p:spPr>
            <a:xfrm>
              <a:off x="8357733" y="190738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2</a:t>
              </a:r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5204386" y="381468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2</a:t>
              </a:r>
            </a:p>
          </p:txBody>
        </p:sp>
        <p:sp>
          <p:nvSpPr>
            <p:cNvPr id="43" name="CasellaDiTesto 42"/>
            <p:cNvSpPr txBox="1"/>
            <p:nvPr/>
          </p:nvSpPr>
          <p:spPr>
            <a:xfrm>
              <a:off x="4266281" y="595418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2</a:t>
              </a:r>
            </a:p>
          </p:txBody>
        </p:sp>
        <p:sp>
          <p:nvSpPr>
            <p:cNvPr id="44" name="CasellaDiTesto 43"/>
            <p:cNvSpPr txBox="1"/>
            <p:nvPr/>
          </p:nvSpPr>
          <p:spPr>
            <a:xfrm>
              <a:off x="3475086" y="381468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1</a:t>
              </a:r>
            </a:p>
          </p:txBody>
        </p:sp>
        <p:sp>
          <p:nvSpPr>
            <p:cNvPr id="45" name="CasellaDiTesto 44"/>
            <p:cNvSpPr txBox="1"/>
            <p:nvPr/>
          </p:nvSpPr>
          <p:spPr>
            <a:xfrm>
              <a:off x="2207039" y="587541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1</a:t>
              </a:r>
            </a:p>
          </p:txBody>
        </p:sp>
        <p:sp>
          <p:nvSpPr>
            <p:cNvPr id="47" name="CasellaDiTesto 46"/>
            <p:cNvSpPr txBox="1"/>
            <p:nvPr/>
          </p:nvSpPr>
          <p:spPr>
            <a:xfrm>
              <a:off x="6508471" y="381468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3</a:t>
              </a:r>
            </a:p>
          </p:txBody>
        </p:sp>
        <p:sp>
          <p:nvSpPr>
            <p:cNvPr id="49" name="CasellaDiTesto 48"/>
            <p:cNvSpPr txBox="1"/>
            <p:nvPr/>
          </p:nvSpPr>
          <p:spPr>
            <a:xfrm>
              <a:off x="7099289" y="597742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3</a:t>
              </a:r>
            </a:p>
          </p:txBody>
        </p:sp>
        <p:sp>
          <p:nvSpPr>
            <p:cNvPr id="52" name="CasellaDiTesto 51"/>
            <p:cNvSpPr txBox="1"/>
            <p:nvPr/>
          </p:nvSpPr>
          <p:spPr>
            <a:xfrm>
              <a:off x="7892588" y="381468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4</a:t>
              </a:r>
            </a:p>
          </p:txBody>
        </p:sp>
        <p:sp>
          <p:nvSpPr>
            <p:cNvPr id="57" name="CasellaDiTesto 56"/>
            <p:cNvSpPr txBox="1"/>
            <p:nvPr/>
          </p:nvSpPr>
          <p:spPr>
            <a:xfrm>
              <a:off x="11234767" y="599576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5</a:t>
              </a:r>
            </a:p>
          </p:txBody>
        </p:sp>
        <p:sp>
          <p:nvSpPr>
            <p:cNvPr id="60" name="CasellaDiTesto 59"/>
            <p:cNvSpPr txBox="1"/>
            <p:nvPr/>
          </p:nvSpPr>
          <p:spPr>
            <a:xfrm>
              <a:off x="8998574" y="3834299"/>
              <a:ext cx="4922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5</a:t>
              </a:r>
            </a:p>
          </p:txBody>
        </p:sp>
        <p:sp>
          <p:nvSpPr>
            <p:cNvPr id="64" name="Ovale 63"/>
            <p:cNvSpPr/>
            <p:nvPr/>
          </p:nvSpPr>
          <p:spPr>
            <a:xfrm>
              <a:off x="8726821" y="2982982"/>
              <a:ext cx="889635" cy="885126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cxnSp>
          <p:nvCxnSpPr>
            <p:cNvPr id="67" name="Connettore 1 66"/>
            <p:cNvCxnSpPr/>
            <p:nvPr/>
          </p:nvCxnSpPr>
          <p:spPr>
            <a:xfrm>
              <a:off x="7976465" y="2562608"/>
              <a:ext cx="0" cy="705101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ttangolo 34"/>
            <p:cNvSpPr/>
            <p:nvPr/>
          </p:nvSpPr>
          <p:spPr>
            <a:xfrm>
              <a:off x="7666332" y="3025753"/>
              <a:ext cx="630884" cy="68259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68" name="Ovale 67"/>
            <p:cNvSpPr/>
            <p:nvPr/>
          </p:nvSpPr>
          <p:spPr>
            <a:xfrm>
              <a:off x="8817242" y="5092302"/>
              <a:ext cx="889635" cy="885126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cxnSp>
          <p:nvCxnSpPr>
            <p:cNvPr id="71" name="Connettore 1 70"/>
            <p:cNvCxnSpPr/>
            <p:nvPr/>
          </p:nvCxnSpPr>
          <p:spPr>
            <a:xfrm>
              <a:off x="8170870" y="5545737"/>
              <a:ext cx="14537" cy="95627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ttore 1 72"/>
            <p:cNvCxnSpPr/>
            <p:nvPr/>
          </p:nvCxnSpPr>
          <p:spPr>
            <a:xfrm>
              <a:off x="7448417" y="6517334"/>
              <a:ext cx="159756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ttore 1 73"/>
            <p:cNvCxnSpPr/>
            <p:nvPr/>
          </p:nvCxnSpPr>
          <p:spPr>
            <a:xfrm>
              <a:off x="7448417" y="6502017"/>
              <a:ext cx="0" cy="705101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1 74"/>
            <p:cNvCxnSpPr/>
            <p:nvPr/>
          </p:nvCxnSpPr>
          <p:spPr>
            <a:xfrm>
              <a:off x="9028553" y="6517334"/>
              <a:ext cx="0" cy="705101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e 75"/>
            <p:cNvSpPr/>
            <p:nvPr/>
          </p:nvSpPr>
          <p:spPr>
            <a:xfrm>
              <a:off x="8595370" y="6996014"/>
              <a:ext cx="889635" cy="885126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78" name="CasellaDiTesto 77"/>
            <p:cNvSpPr txBox="1"/>
            <p:nvPr/>
          </p:nvSpPr>
          <p:spPr>
            <a:xfrm>
              <a:off x="3106158" y="776009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1</a:t>
              </a:r>
            </a:p>
          </p:txBody>
        </p:sp>
        <p:sp>
          <p:nvSpPr>
            <p:cNvPr id="79" name="CasellaDiTesto 78"/>
            <p:cNvSpPr txBox="1"/>
            <p:nvPr/>
          </p:nvSpPr>
          <p:spPr>
            <a:xfrm>
              <a:off x="7360007" y="784245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2</a:t>
              </a:r>
            </a:p>
          </p:txBody>
        </p:sp>
        <p:sp>
          <p:nvSpPr>
            <p:cNvPr id="80" name="CasellaDiTesto 79"/>
            <p:cNvSpPr txBox="1"/>
            <p:nvPr/>
          </p:nvSpPr>
          <p:spPr>
            <a:xfrm>
              <a:off x="11632938" y="38343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6</a:t>
              </a:r>
            </a:p>
          </p:txBody>
        </p:sp>
        <p:sp>
          <p:nvSpPr>
            <p:cNvPr id="53" name="Rettangolo 52"/>
            <p:cNvSpPr/>
            <p:nvPr/>
          </p:nvSpPr>
          <p:spPr>
            <a:xfrm>
              <a:off x="7053668" y="7007636"/>
              <a:ext cx="630884" cy="68259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cxnSp>
          <p:nvCxnSpPr>
            <p:cNvPr id="70" name="Connettore 1 69"/>
            <p:cNvCxnSpPr/>
            <p:nvPr/>
          </p:nvCxnSpPr>
          <p:spPr>
            <a:xfrm>
              <a:off x="3378778" y="5509277"/>
              <a:ext cx="0" cy="195928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uppo 2"/>
            <p:cNvGrpSpPr/>
            <p:nvPr/>
          </p:nvGrpSpPr>
          <p:grpSpPr>
            <a:xfrm>
              <a:off x="2087605" y="5069053"/>
              <a:ext cx="2789440" cy="885126"/>
              <a:chOff x="4103925" y="4229527"/>
              <a:chExt cx="2204385" cy="699550"/>
            </a:xfrm>
          </p:grpSpPr>
          <p:cxnSp>
            <p:nvCxnSpPr>
              <p:cNvPr id="54" name="Connettore 1 53"/>
              <p:cNvCxnSpPr/>
              <p:nvPr/>
            </p:nvCxnSpPr>
            <p:spPr>
              <a:xfrm flipH="1" flipV="1">
                <a:off x="4465870" y="4568331"/>
                <a:ext cx="1475013" cy="19564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Rettangolo 58"/>
              <p:cNvSpPr/>
              <p:nvPr/>
            </p:nvSpPr>
            <p:spPr>
              <a:xfrm>
                <a:off x="4103925" y="4308969"/>
                <a:ext cx="498563" cy="53948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65" name="Ovale 64"/>
              <p:cNvSpPr/>
              <p:nvPr/>
            </p:nvSpPr>
            <p:spPr>
              <a:xfrm>
                <a:off x="5605266" y="4229527"/>
                <a:ext cx="703044" cy="69955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</p:grpSp>
        <p:sp>
          <p:nvSpPr>
            <p:cNvPr id="63" name="Ovale 62"/>
            <p:cNvSpPr/>
            <p:nvPr/>
          </p:nvSpPr>
          <p:spPr>
            <a:xfrm>
              <a:off x="2918713" y="6882694"/>
              <a:ext cx="889635" cy="88512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72" name="CasellaDiTesto 71"/>
            <p:cNvSpPr txBox="1"/>
            <p:nvPr/>
          </p:nvSpPr>
          <p:spPr>
            <a:xfrm>
              <a:off x="750501" y="6862520"/>
              <a:ext cx="53572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IV</a:t>
              </a:r>
            </a:p>
          </p:txBody>
        </p:sp>
        <p:sp>
          <p:nvSpPr>
            <p:cNvPr id="81" name="CasellaDiTesto 80"/>
            <p:cNvSpPr txBox="1"/>
            <p:nvPr/>
          </p:nvSpPr>
          <p:spPr>
            <a:xfrm>
              <a:off x="9157056" y="595417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4</a:t>
              </a:r>
            </a:p>
          </p:txBody>
        </p:sp>
        <p:sp>
          <p:nvSpPr>
            <p:cNvPr id="82" name="CasellaDiTesto 81"/>
            <p:cNvSpPr txBox="1"/>
            <p:nvPr/>
          </p:nvSpPr>
          <p:spPr>
            <a:xfrm>
              <a:off x="8928314" y="789508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3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A6794D24-E34F-A1F7-302D-119868D72471}"/>
                </a:ext>
              </a:extLst>
            </p:cNvPr>
            <p:cNvSpPr txBox="1"/>
            <p:nvPr/>
          </p:nvSpPr>
          <p:spPr>
            <a:xfrm>
              <a:off x="1122188" y="8588724"/>
              <a:ext cx="10760423" cy="8211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l"/>
              <a:r>
                <a:rPr lang="it-IT" sz="1600" kern="1200" dirty="0">
                  <a:solidFill>
                    <a:schemeClr val="tx1"/>
                  </a:solidFill>
                  <a:effectLst/>
                  <a:latin typeface="Franklin Gothic Book" panose="020B0503020102020204" pitchFamily="34" charset="0"/>
                  <a:ea typeface="+mn-ea"/>
                  <a:cs typeface="+mn-cs"/>
                </a:rPr>
                <a:t>L’albero genealogico in figura rappresenta l’ereditarietà di una malattia </a:t>
              </a:r>
              <a:r>
                <a:rPr lang="it-IT" sz="1600" kern="1200" dirty="0">
                  <a:solidFill>
                    <a:schemeClr val="tx1"/>
                  </a:solidFill>
                  <a:latin typeface="Franklin Gothic Book" panose="020B0503020102020204" pitchFamily="34" charset="0"/>
                  <a:ea typeface="+mn-ea"/>
                  <a:cs typeface="+mn-cs"/>
                </a:rPr>
                <a:t>recessiva</a:t>
              </a:r>
              <a:r>
                <a:rPr lang="it-IT" sz="1600" kern="1200" dirty="0">
                  <a:solidFill>
                    <a:schemeClr val="tx1"/>
                  </a:solidFill>
                  <a:effectLst/>
                  <a:latin typeface="Franklin Gothic Book" panose="020B0503020102020204" pitchFamily="34" charset="0"/>
                  <a:ea typeface="+mn-ea"/>
                  <a:cs typeface="+mn-cs"/>
                </a:rPr>
                <a:t> legata al sesso. Probabilità cheIV1X</a:t>
              </a:r>
              <a:r>
                <a:rPr lang="it-IT" sz="1600" kern="1200" baseline="0" dirty="0">
                  <a:solidFill>
                    <a:schemeClr val="tx1"/>
                  </a:solidFill>
                  <a:effectLst/>
                  <a:latin typeface="Franklin Gothic Book" panose="020B0503020102020204" pitchFamily="34" charset="0"/>
                  <a:ea typeface="+mn-ea"/>
                  <a:cs typeface="+mn-cs"/>
                </a:rPr>
                <a:t> IV2 nasca malato ? </a:t>
              </a:r>
              <a:endParaRPr lang="en-US" sz="1600" dirty="0">
                <a:latin typeface="Franklin Gothic Book" panose="020B0503020102020204" pitchFamily="34" charset="0"/>
              </a:endParaRPr>
            </a:p>
          </p:txBody>
        </p:sp>
        <p:cxnSp>
          <p:nvCxnSpPr>
            <p:cNvPr id="10" name="Connettore 1 9">
              <a:extLst>
                <a:ext uri="{FF2B5EF4-FFF2-40B4-BE49-F238E27FC236}">
                  <a16:creationId xmlns:a16="http://schemas.microsoft.com/office/drawing/2014/main" id="{BC2F4798-C862-64CA-B831-192C2CCF6896}"/>
                </a:ext>
              </a:extLst>
            </p:cNvPr>
            <p:cNvCxnSpPr>
              <a:cxnSpLocks/>
              <a:stCxn id="63" idx="6"/>
              <a:endCxn id="53" idx="1"/>
            </p:cNvCxnSpPr>
            <p:nvPr/>
          </p:nvCxnSpPr>
          <p:spPr>
            <a:xfrm>
              <a:off x="3808348" y="7325257"/>
              <a:ext cx="3245320" cy="23678"/>
            </a:xfrm>
            <a:prstGeom prst="line">
              <a:avLst/>
            </a:prstGeom>
            <a:ln w="107950" cmpd="thinThick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370075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5.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400" y="203200"/>
            <a:ext cx="8394700" cy="9359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/>
        </p:nvSpPr>
        <p:spPr>
          <a:xfrm>
            <a:off x="2992947" y="7979149"/>
            <a:ext cx="11637368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00C7FC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endParaRPr>
              <a:solidFill>
                <a:schemeClr val="tx1"/>
              </a:solidFill>
              <a:latin typeface="Franklin Gothic Book"/>
              <a:cs typeface="Franklin Gothic Book"/>
            </a:endParaRPr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1079500" y="-183768"/>
            <a:ext cx="10845800" cy="2095500"/>
          </a:xfrm>
        </p:spPr>
        <p:txBody>
          <a:bodyPr/>
          <a:lstStyle/>
          <a:p>
            <a:r>
              <a:rPr lang="en-US">
                <a:solidFill>
                  <a:srgbClr val="800000"/>
                </a:solidFill>
              </a:rPr>
              <a:t>OBIETTIVI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-209075" y="1500113"/>
            <a:ext cx="12747000" cy="789864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it-IT">
                <a:solidFill>
                  <a:schemeClr val="tx1"/>
                </a:solidFill>
              </a:rPr>
              <a:t>■ </a:t>
            </a:r>
            <a:r>
              <a:rPr lang="it-IT">
                <a:solidFill>
                  <a:srgbClr val="800000"/>
                </a:solidFill>
              </a:rPr>
              <a:t>L’associazione e la ricombinazione meiotica</a:t>
            </a:r>
            <a:r>
              <a:rPr lang="it-IT">
                <a:solidFill>
                  <a:schemeClr val="tx1"/>
                </a:solidFill>
              </a:rPr>
              <a:t>: i geni associati sullo stesso cromosoma normalmente assortiscono insieme, piuttosto che in modo indipendente; questi geni associat possono, comunque, essere separati mediante la ricombinazionedurante la meiosi.</a:t>
            </a:r>
          </a:p>
          <a:p>
            <a:pPr algn="just"/>
            <a:r>
              <a:rPr lang="it-IT">
                <a:solidFill>
                  <a:schemeClr val="tx1"/>
                </a:solidFill>
              </a:rPr>
              <a:t>■ </a:t>
            </a:r>
            <a:r>
              <a:rPr lang="it-IT">
                <a:solidFill>
                  <a:srgbClr val="800000"/>
                </a:solidFill>
              </a:rPr>
              <a:t>La mappatura</a:t>
            </a:r>
            <a:r>
              <a:rPr lang="it-IT">
                <a:solidFill>
                  <a:schemeClr val="tx1"/>
                </a:solidFill>
              </a:rPr>
              <a:t>: la frequenza con cui i geni associati si separano mediante ricombinazione meiotica è generalmente in funzione di quanto essi sono distanti; in questo modo, i dati sulla ricombinazione rendono possibile determinare la distanza tra i geni su un cromosoma.</a:t>
            </a:r>
          </a:p>
          <a:p>
            <a:pPr algn="just"/>
            <a:r>
              <a:rPr lang="it-IT">
                <a:solidFill>
                  <a:schemeClr val="tx1"/>
                </a:solidFill>
              </a:rPr>
              <a:t>■ </a:t>
            </a:r>
            <a:r>
              <a:rPr lang="it-IT">
                <a:solidFill>
                  <a:srgbClr val="800000"/>
                </a:solidFill>
              </a:rPr>
              <a:t>La ricombinazione mitotica</a:t>
            </a:r>
            <a:r>
              <a:rPr lang="it-IT">
                <a:solidFill>
                  <a:schemeClr val="tx1"/>
                </a:solidFill>
              </a:rPr>
              <a:t>: la ricombinazione avviene raramente in mitosi. Negli organismi pluricellulari, la ricombinazione mitotica può produrre mosaicismo genetico in cui cellule diverse di uno stesso individuo possiedono genotipi differenti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0" animBg="1"/>
      <p:bldP spid="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/>
        </p:nvSpPr>
        <p:spPr>
          <a:xfrm>
            <a:off x="1699914" y="2820479"/>
            <a:ext cx="9296401" cy="3795911"/>
          </a:xfrm>
          <a:prstGeom prst="rect">
            <a:avLst/>
          </a:prstGeom>
          <a:ln w="38100">
            <a:solidFill>
              <a:srgbClr val="539307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800" b="1">
                <a:solidFill>
                  <a:srgbClr val="00C7F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800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Associazione genetica</a:t>
            </a:r>
          </a:p>
          <a:p>
            <a:pPr>
              <a:defRPr sz="4800" b="1">
                <a:solidFill>
                  <a:srgbClr val="00C7F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800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e ricombinazione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093" y="2344118"/>
            <a:ext cx="2349500" cy="23495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483" y="2452970"/>
            <a:ext cx="2247900" cy="21717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8" y="5319407"/>
            <a:ext cx="2298700" cy="23495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715" y="5319407"/>
            <a:ext cx="23876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5108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2669</TotalTime>
  <Words>527</Words>
  <Application>Microsoft Macintosh PowerPoint</Application>
  <PresentationFormat>Personalizzato</PresentationFormat>
  <Paragraphs>56</Paragraphs>
  <Slides>18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3" baseType="lpstr">
      <vt:lpstr>American Typewriter</vt:lpstr>
      <vt:lpstr>Franklin Gothic Book</vt:lpstr>
      <vt:lpstr>Franklin Gothic Medium</vt:lpstr>
      <vt:lpstr>Gill Sans</vt:lpstr>
      <vt:lpstr>White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OBIETTIVI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Genetica -Lezione 6- Cenci</dc:title>
  <cp:lastModifiedBy>Microsoft Office User</cp:lastModifiedBy>
  <cp:revision>24</cp:revision>
  <dcterms:modified xsi:type="dcterms:W3CDTF">2024-03-22T12:54:23Z</dcterms:modified>
</cp:coreProperties>
</file>