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13" r:id="rId2"/>
    <p:sldId id="31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6" r:id="rId20"/>
    <p:sldId id="301" r:id="rId21"/>
    <p:sldId id="307" r:id="rId22"/>
    <p:sldId id="302" r:id="rId23"/>
    <p:sldId id="303" r:id="rId24"/>
    <p:sldId id="304" r:id="rId25"/>
    <p:sldId id="305" r:id="rId26"/>
    <p:sldId id="308" r:id="rId27"/>
    <p:sldId id="309" r:id="rId28"/>
    <p:sldId id="310" r:id="rId29"/>
    <p:sldId id="311" r:id="rId30"/>
    <p:sldId id="312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392" y="-39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334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Medium"/>
        <a:ea typeface="Franklin Gothic Medium"/>
        <a:cs typeface="Franklin Gothic Medium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Franklin Gothic Medium"/>
                <a:ea typeface="Franklin Gothic Medium"/>
                <a:cs typeface="Franklin Gothic Medium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8200" y="2070100"/>
            <a:ext cx="9855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Canale 2</a:t>
            </a:r>
          </a:p>
          <a:p>
            <a:r>
              <a:rPr lang="en-US">
                <a:solidFill>
                  <a:srgbClr val="000000"/>
                </a:solidFill>
              </a:rPr>
              <a:t>- Martedì 9 aprile 15-17</a:t>
            </a:r>
          </a:p>
          <a:p>
            <a:r>
              <a:rPr lang="en-US">
                <a:solidFill>
                  <a:srgbClr val="000000"/>
                </a:solidFill>
              </a:rPr>
              <a:t>- Martedì 16 aprile 15-17</a:t>
            </a:r>
          </a:p>
          <a:p>
            <a:r>
              <a:rPr lang="en-US">
                <a:solidFill>
                  <a:srgbClr val="000000"/>
                </a:solidFill>
              </a:rPr>
              <a:t>- Martedì 23 aprile 15-17</a:t>
            </a:r>
          </a:p>
          <a:p>
            <a:r>
              <a:rPr lang="en-US">
                <a:solidFill>
                  <a:srgbClr val="000000"/>
                </a:solidFill>
              </a:rPr>
              <a:t>- Martedì 30 aprile 15-17</a:t>
            </a:r>
          </a:p>
          <a:p>
            <a:r>
              <a:rPr lang="en-US">
                <a:solidFill>
                  <a:srgbClr val="000000"/>
                </a:solidFill>
              </a:rPr>
              <a:t>- Martedì 7 maggio 15-17</a:t>
            </a:r>
          </a:p>
          <a:p>
            <a:r>
              <a:rPr lang="en-US">
                <a:solidFill>
                  <a:srgbClr val="000000"/>
                </a:solidFill>
              </a:rPr>
              <a:t>- Martedì 14 maggio 15-17</a:t>
            </a:r>
          </a:p>
          <a:p>
            <a:r>
              <a:rPr lang="en-US">
                <a:solidFill>
                  <a:srgbClr val="000000"/>
                </a:solidFill>
              </a:rPr>
              <a:t>- Martedì 21 maggio 15-17</a:t>
            </a:r>
          </a:p>
          <a:p>
            <a:r>
              <a:rPr lang="en-US">
                <a:solidFill>
                  <a:srgbClr val="000000"/>
                </a:solidFill>
              </a:rPr>
              <a:t>- Martedì 28 maggio 15-17</a:t>
            </a:r>
          </a:p>
          <a:p>
            <a:r>
              <a:rPr lang="en-US">
                <a:solidFill>
                  <a:srgbClr val="000000"/>
                </a:solidFill>
              </a:rPr>
              <a:t>- Martedì 4 giugno 15-17</a:t>
            </a:r>
          </a:p>
          <a:p>
            <a:r>
              <a:rPr lang="en-US">
                <a:solidFill>
                  <a:srgbClr val="000000"/>
                </a:solidFill>
              </a:rPr>
              <a:t>- Martedì 11 giugno 15-17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-1092200" y="152400"/>
            <a:ext cx="138430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Turni Tutorato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Silvana Godente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680200" y="4216401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</a:rPr>
              <a:t>https://meet.google.com/tok-isgw-fth</a:t>
            </a:r>
          </a:p>
        </p:txBody>
      </p:sp>
    </p:spTree>
    <p:extLst>
      <p:ext uri="{BB962C8B-B14F-4D97-AF65-F5344CB8AC3E}">
        <p14:creationId xmlns:p14="http://schemas.microsoft.com/office/powerpoint/2010/main" val="3333242367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4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352862"/>
            <a:ext cx="11658600" cy="70291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311687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3554610"/>
            <a:ext cx="9865846" cy="476525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7914" y="1302219"/>
            <a:ext cx="12913271" cy="2441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F2FCE2"/>
                </a:solidFill>
              </a:defRPr>
            </a:lvl1pPr>
          </a:lstStyle>
          <a:p>
            <a:r>
              <a:rPr>
                <a:solidFill>
                  <a:schemeClr val="bg1">
                    <a:lumMod val="10000"/>
                  </a:schemeClr>
                </a:solidFill>
              </a:rPr>
              <a:t>Dopo il crossing over i cromatidi fratelli non sono più identici. Questo processo è infatti alla base della ricombinazione intracromosomica che genera nuove combinazioni di alleli su un cromatidio.</a:t>
            </a:r>
          </a:p>
        </p:txBody>
      </p:sp>
      <p:sp>
        <p:nvSpPr>
          <p:cNvPr id="174" name="Shape 174"/>
          <p:cNvSpPr/>
          <p:nvPr/>
        </p:nvSpPr>
        <p:spPr>
          <a:xfrm>
            <a:off x="517875" y="8227541"/>
            <a:ext cx="11770125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700"/>
            </a:pPr>
            <a:r>
              <a:rPr>
                <a:solidFill>
                  <a:srgbClr val="290A01"/>
                </a:solidFill>
                <a:sym typeface="Franklin Gothic Medium"/>
              </a:rPr>
              <a:t>Nota bene</a:t>
            </a:r>
            <a:r>
              <a:rPr>
                <a:solidFill>
                  <a:srgbClr val="290A01"/>
                </a:solidFill>
              </a:rPr>
              <a:t>: Dopo la meiosi I e II ognuna delle cellule aploidi risultanti porta </a:t>
            </a:r>
            <a:r>
              <a:rPr>
                <a:solidFill>
                  <a:srgbClr val="290A01"/>
                </a:solidFill>
                <a:sym typeface="Franklin Gothic Medium"/>
              </a:rPr>
              <a:t>una sola combinazione di alleli</a:t>
            </a:r>
          </a:p>
        </p:txBody>
      </p:sp>
      <p:sp>
        <p:nvSpPr>
          <p:cNvPr id="175" name="Shape 175"/>
          <p:cNvSpPr/>
          <p:nvPr/>
        </p:nvSpPr>
        <p:spPr>
          <a:xfrm>
            <a:off x="6502400" y="4610100"/>
            <a:ext cx="958900" cy="533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348651" y="-47294"/>
            <a:ext cx="512687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Crossing-Over</a:t>
            </a:r>
          </a:p>
        </p:txBody>
      </p:sp>
    </p:spTree>
    <p:extLst>
      <p:ext uri="{BB962C8B-B14F-4D97-AF65-F5344CB8AC3E}">
        <p14:creationId xmlns:p14="http://schemas.microsoft.com/office/powerpoint/2010/main" val="261185752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460" y="2598436"/>
            <a:ext cx="10364722" cy="597223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970636" y="967691"/>
            <a:ext cx="1113565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600">
                <a:solidFill>
                  <a:srgbClr val="000000"/>
                </a:solidFill>
              </a:defRPr>
            </a:pPr>
            <a:r>
              <a:t>Le modalità con cui ogni coppia di omologhi si allinea e separa sono </a:t>
            </a:r>
            <a:r>
              <a:rPr>
                <a:sym typeface="Franklin Gothic Medium"/>
              </a:rPr>
              <a:t>casuali e del tutto indipendenti </a:t>
            </a:r>
            <a:r>
              <a:t>da quelle delle altre coppie di cromosomi</a:t>
            </a:r>
          </a:p>
        </p:txBody>
      </p:sp>
      <p:sp>
        <p:nvSpPr>
          <p:cNvPr id="180" name="Shape 180"/>
          <p:cNvSpPr/>
          <p:nvPr/>
        </p:nvSpPr>
        <p:spPr>
          <a:xfrm>
            <a:off x="889839" y="8312180"/>
            <a:ext cx="10432782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900">
                <a:solidFill>
                  <a:srgbClr val="020202"/>
                </a:solidFill>
              </a:defRPr>
            </a:pPr>
            <a:r>
              <a:t>Nei gameti sono possibili otto diverse (2</a:t>
            </a:r>
            <a:r>
              <a:rPr baseline="31999"/>
              <a:t>3</a:t>
            </a:r>
            <a:r>
              <a:t>) combinazioni di cromosomi, a seconda di come i cromosomi si appaiano e si separano nella meiosi I e II (nell’uomo 2</a:t>
            </a:r>
            <a:r>
              <a:rPr baseline="31999"/>
              <a:t>23</a:t>
            </a:r>
            <a:r>
              <a:t>=8388068)</a:t>
            </a:r>
          </a:p>
        </p:txBody>
      </p:sp>
      <p:sp>
        <p:nvSpPr>
          <p:cNvPr id="181" name="Shape 181"/>
          <p:cNvSpPr/>
          <p:nvPr/>
        </p:nvSpPr>
        <p:spPr>
          <a:xfrm>
            <a:off x="-1919" y="104306"/>
            <a:ext cx="1485443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separazione casuale dei cromosomi omologhi</a:t>
            </a:r>
          </a:p>
        </p:txBody>
      </p:sp>
    </p:spTree>
    <p:extLst>
      <p:ext uri="{BB962C8B-B14F-4D97-AF65-F5344CB8AC3E}">
        <p14:creationId xmlns:p14="http://schemas.microsoft.com/office/powerpoint/2010/main" val="1038183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4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0" y="127000"/>
            <a:ext cx="5373212" cy="9499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5845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4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2393" y="57150"/>
            <a:ext cx="5783581" cy="963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2833" y="-21946"/>
            <a:ext cx="6362701" cy="827999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-2282" y="1789161"/>
            <a:ext cx="6539641" cy="695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80000"/>
              </a:lnSpc>
              <a:defRPr sz="3700"/>
            </a:pPr>
            <a:r>
              <a:rPr>
                <a:solidFill>
                  <a:srgbClr val="800000"/>
                </a:solidFill>
                <a:sym typeface="Franklin Gothic Medium"/>
              </a:rPr>
              <a:t>Riassumendo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: il </a:t>
            </a:r>
            <a:r>
              <a:rPr>
                <a:solidFill>
                  <a:schemeClr val="bg1">
                    <a:lumMod val="10000"/>
                  </a:schemeClr>
                </a:solidFill>
                <a:sym typeface="Franklin Gothic Medium"/>
              </a:rPr>
              <a:t>crossing-over 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crea nuove combinazioni rimescolando gli alleli presenti sullo </a:t>
            </a:r>
            <a:r>
              <a:rPr i="1">
                <a:solidFill>
                  <a:schemeClr val="bg1">
                    <a:lumMod val="10000"/>
                  </a:schemeClr>
                </a:solidFill>
              </a:rPr>
              <a:t>stesso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 cromosoma, mentre la </a:t>
            </a:r>
            <a:r>
              <a:rPr>
                <a:solidFill>
                  <a:schemeClr val="bg1">
                    <a:lumMod val="10000"/>
                  </a:schemeClr>
                </a:solidFill>
                <a:sym typeface="Franklin Gothic Medium"/>
              </a:rPr>
              <a:t>distribuzione casuale dei cromosomi materni e paterni 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determina nuove combinazioni rimescolando gli alleli portati da cromosomi </a:t>
            </a:r>
            <a:r>
              <a:rPr i="1">
                <a:solidFill>
                  <a:schemeClr val="bg1">
                    <a:lumMod val="10000"/>
                  </a:schemeClr>
                </a:solidFill>
              </a:rPr>
              <a:t>diversi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. Questi due processi insieme riescono a spiegare la straordinaria quantità di </a:t>
            </a:r>
            <a:r>
              <a:rPr>
                <a:solidFill>
                  <a:schemeClr val="bg1">
                    <a:lumMod val="10000"/>
                  </a:schemeClr>
                </a:solidFill>
                <a:sym typeface="Franklin Gothic Medium"/>
              </a:rPr>
              <a:t>variabilità genetica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 che si manifesta nelle cellule dopo la meiosi.</a:t>
            </a:r>
          </a:p>
        </p:txBody>
      </p:sp>
    </p:spTree>
    <p:extLst>
      <p:ext uri="{BB962C8B-B14F-4D97-AF65-F5344CB8AC3E}">
        <p14:creationId xmlns:p14="http://schemas.microsoft.com/office/powerpoint/2010/main" val="1927051696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tab 4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5200" y="-381000"/>
            <a:ext cx="7505700" cy="97553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61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4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381" y="1981200"/>
            <a:ext cx="10114419" cy="778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30200" y="-162341"/>
            <a:ext cx="128905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660066"/>
                </a:solidFill>
              </a:rPr>
              <a:t>L’oogenesi nell’uomo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: divisioni meiotiche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asimmetriche producono una cellula uovo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di grandi dimensioni</a:t>
            </a:r>
          </a:p>
        </p:txBody>
      </p:sp>
    </p:spTree>
    <p:extLst>
      <p:ext uri="{BB962C8B-B14F-4D97-AF65-F5344CB8AC3E}">
        <p14:creationId xmlns:p14="http://schemas.microsoft.com/office/powerpoint/2010/main" val="3900472703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4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8087" y="2444165"/>
            <a:ext cx="8657613" cy="714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93038" y="-71897"/>
            <a:ext cx="13004801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spermatogenesi nell’uomo</a:t>
            </a:r>
            <a:r>
              <a:rPr>
                <a:solidFill>
                  <a:srgbClr val="290A01"/>
                </a:solidFill>
              </a:rPr>
              <a:t>: divisioni meiotiche simmetriche producono quattro spermatozoi</a:t>
            </a:r>
          </a:p>
        </p:txBody>
      </p:sp>
    </p:spTree>
    <p:extLst>
      <p:ext uri="{BB962C8B-B14F-4D97-AF65-F5344CB8AC3E}">
        <p14:creationId xmlns:p14="http://schemas.microsoft.com/office/powerpoint/2010/main" val="3986692595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270000" y="3322285"/>
            <a:ext cx="11125200" cy="473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(1) l’eredità dei geni corrisponde all’eredità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dei cromosomi in ogni dettaglio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>
              <a:defRPr sz="4300">
                <a:solidFill>
                  <a:srgbClr val="EEF9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(2) la trasmissione di particolari cromosomi coincide con la trasmissione di caratteri specifici oltre quelli della determinazione del sesso.</a:t>
            </a:r>
          </a:p>
        </p:txBody>
      </p:sp>
      <p:sp>
        <p:nvSpPr>
          <p:cNvPr id="198" name="Shape 198"/>
          <p:cNvSpPr/>
          <p:nvPr/>
        </p:nvSpPr>
        <p:spPr>
          <a:xfrm>
            <a:off x="2930690" y="375807"/>
            <a:ext cx="780381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Validazione della teoria</a:t>
            </a:r>
          </a:p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cromosomica</a:t>
            </a:r>
          </a:p>
        </p:txBody>
      </p:sp>
    </p:spTree>
    <p:extLst>
      <p:ext uri="{BB962C8B-B14F-4D97-AF65-F5344CB8AC3E}">
        <p14:creationId xmlns:p14="http://schemas.microsoft.com/office/powerpoint/2010/main" val="2090899303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715" y="3217578"/>
            <a:ext cx="2766600" cy="3816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72519" y="1342626"/>
            <a:ext cx="66441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bg2">
                    <a:lumMod val="50000"/>
                  </a:schemeClr>
                </a:solidFill>
              </a:rPr>
              <a:t>Walter Stanborough Sutton</a:t>
            </a:r>
          </a:p>
        </p:txBody>
      </p:sp>
    </p:spTree>
    <p:extLst>
      <p:ext uri="{BB962C8B-B14F-4D97-AF65-F5344CB8AC3E}">
        <p14:creationId xmlns:p14="http://schemas.microsoft.com/office/powerpoint/2010/main" val="3862190123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>
                <a:solidFill>
                  <a:srgbClr val="800000"/>
                </a:solidFill>
              </a:rPr>
              <a:t>Mercoledì 29 maggio </a:t>
            </a:r>
            <a:r>
              <a:rPr lang="en-US" sz="4400">
                <a:solidFill>
                  <a:schemeClr val="bg1"/>
                </a:solidFill>
              </a:rPr>
              <a:t>9-13</a:t>
            </a:r>
          </a:p>
          <a:p>
            <a:r>
              <a:rPr lang="en-US" sz="4400">
                <a:solidFill>
                  <a:srgbClr val="800000"/>
                </a:solidFill>
              </a:rPr>
              <a:t>Venerdì 31 maggio </a:t>
            </a:r>
            <a:r>
              <a:rPr lang="en-US" sz="4400">
                <a:solidFill>
                  <a:srgbClr val="000000"/>
                </a:solidFill>
              </a:rPr>
              <a:t>9-13</a:t>
            </a:r>
          </a:p>
          <a:p>
            <a:endParaRPr lang="en-US" sz="4400">
              <a:solidFill>
                <a:srgbClr val="800000"/>
              </a:solidFill>
            </a:endParaRPr>
          </a:p>
          <a:p>
            <a:pPr marL="342900" indent="0" algn="ctr">
              <a:buNone/>
            </a:pPr>
            <a:r>
              <a:rPr lang="en-US" sz="6000">
                <a:solidFill>
                  <a:srgbClr val="3366FF"/>
                </a:solidFill>
              </a:rPr>
              <a:t>AULETTE EMBRIOLOGIA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1270000" y="165100"/>
            <a:ext cx="10845800" cy="20955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Esercitazioni Pratiche</a:t>
            </a:r>
          </a:p>
        </p:txBody>
      </p:sp>
    </p:spTree>
    <p:extLst>
      <p:ext uri="{BB962C8B-B14F-4D97-AF65-F5344CB8AC3E}">
        <p14:creationId xmlns:p14="http://schemas.microsoft.com/office/powerpoint/2010/main" val="3709660273"/>
      </p:ext>
    </p:extLst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023977" y="-4961"/>
            <a:ext cx="78458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Ipotesi di Sutton (1903)</a:t>
            </a:r>
          </a:p>
        </p:txBody>
      </p:sp>
      <p:sp>
        <p:nvSpPr>
          <p:cNvPr id="201" name="Shape 201"/>
          <p:cNvSpPr/>
          <p:nvPr/>
        </p:nvSpPr>
        <p:spPr>
          <a:xfrm>
            <a:off x="254000" y="2083561"/>
            <a:ext cx="1270000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7F821"/>
                </a:solidFill>
              </a:defRPr>
            </a:pPr>
            <a:endParaRPr>
              <a:solidFill>
                <a:srgbClr val="290A01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241300" y="3332394"/>
            <a:ext cx="1272540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448300" y="2370666"/>
            <a:ext cx="1280160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6018"/>
                </a:solidFill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241300" y="8530927"/>
            <a:ext cx="1309370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3F72C"/>
                </a:solidFill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254000" y="1071794"/>
            <a:ext cx="1244600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330200" y="1083732"/>
            <a:ext cx="13335000" cy="8669868"/>
          </a:xfrm>
        </p:spPr>
        <p:txBody>
          <a:bodyPr/>
          <a:lstStyle/>
          <a:p>
            <a:pPr marL="801688" indent="11113"/>
            <a:r>
              <a:rPr lang="it-IT" sz="2800">
                <a:solidFill>
                  <a:schemeClr val="bg1">
                    <a:lumMod val="10000"/>
                  </a:schemeClr>
                </a:solidFill>
                <a:latin typeface="Franklin Gothic Book"/>
                <a:cs typeface="Franklin Gothic Book"/>
              </a:rPr>
              <a:t>1. Ogni cellula contiene due copie di ciascun tipo di cromosoma e ci sono due copie di ciascun tipo di gene.</a:t>
            </a:r>
          </a:p>
          <a:p>
            <a:pPr marL="801688" indent="11113">
              <a:defRPr>
                <a:solidFill>
                  <a:srgbClr val="E7F821"/>
                </a:solidFill>
              </a:defRPr>
            </a:pPr>
            <a:r>
              <a:rPr lang="it-IT" sz="2800">
                <a:solidFill>
                  <a:srgbClr val="024C90"/>
                </a:solidFill>
                <a:latin typeface="Franklin Gothic Book"/>
                <a:cs typeface="Franklin Gothic Book"/>
              </a:rPr>
              <a:t>2. Il complemento cromosomico, come i geni di Mendel, non mostra variazioni quando viene trasmesso dai genitori alla progenie.</a:t>
            </a:r>
          </a:p>
          <a:p>
            <a:pPr marL="801688" indent="11113"/>
            <a:r>
              <a:rPr lang="it-IT" sz="2800">
                <a:solidFill>
                  <a:srgbClr val="000000"/>
                </a:solidFill>
                <a:latin typeface="Franklin Gothic Book"/>
                <a:cs typeface="Franklin Gothic Book"/>
              </a:rPr>
              <a:t>3. Durante la meiosi, i cromosomi omologhi si appaiano e poi si separano in gameti differenti così come gli alleli alternativi di ciascun gene segregano in gameti diversi</a:t>
            </a:r>
          </a:p>
          <a:p>
            <a:pPr marL="801688" indent="11113">
              <a:defRPr>
                <a:solidFill>
                  <a:srgbClr val="FF6018"/>
                </a:solidFill>
              </a:defRPr>
            </a:pPr>
            <a:r>
              <a:rPr lang="it-IT" sz="2800">
                <a:solidFill>
                  <a:srgbClr val="024C90"/>
                </a:solidFill>
                <a:latin typeface="Franklin Gothic Book"/>
                <a:cs typeface="Franklin Gothic Book"/>
              </a:rPr>
              <a:t>4. Le copie materne e paterne di ciascuna coppia cromosomica si separano ai poli opposti del fuso a prescindere dalla segregazione di ogni altra coppia di omologhi, così come alleli alternativi di geni non associati assortiscono in maniera indipendente.</a:t>
            </a:r>
          </a:p>
          <a:p>
            <a:pPr marL="801688" indent="11113">
              <a:defRPr>
                <a:solidFill>
                  <a:srgbClr val="FDF40D"/>
                </a:solidFill>
              </a:defRPr>
            </a:pPr>
            <a:r>
              <a:rPr lang="it-IT" sz="2800">
                <a:solidFill>
                  <a:srgbClr val="000000"/>
                </a:solidFill>
                <a:latin typeface="Franklin Gothic Book"/>
                <a:cs typeface="Franklin Gothic Book"/>
              </a:rPr>
              <a:t>5. Durante la fecondazione il gruppo di cromosomi di una cellula uovo si unisce con il gruppo dei cromosomi di uno spermatozoo incontrato a caso, così come gli alleli di un genitore si uniscono a caso con quelli provenienti dall’altro genitore.</a:t>
            </a:r>
          </a:p>
          <a:p>
            <a:pPr marL="801688" indent="11113">
              <a:defRPr>
                <a:solidFill>
                  <a:srgbClr val="43F72C"/>
                </a:solidFill>
              </a:defRPr>
            </a:pPr>
            <a:r>
              <a:rPr lang="it-IT" sz="2800">
                <a:solidFill>
                  <a:schemeClr val="accent1">
                    <a:lumMod val="75000"/>
                  </a:schemeClr>
                </a:solidFill>
                <a:latin typeface="Franklin Gothic Book"/>
                <a:cs typeface="Franklin Gothic Book"/>
              </a:rPr>
              <a:t>6. In tutte le cellule che derivano dalla fecondazione di una cellula uovo, metà dei cromosomi e metà dei geni sono di origine materna, l’altra metà di origine paterna</a:t>
            </a:r>
          </a:p>
          <a:p>
            <a:pPr marL="801688" indent="11113">
              <a:defRPr>
                <a:solidFill>
                  <a:srgbClr val="FDF40D"/>
                </a:solidFill>
              </a:defRPr>
            </a:pPr>
            <a:endParaRPr lang="it-IT" sz="2800">
              <a:solidFill>
                <a:srgbClr val="800000"/>
              </a:solidFill>
              <a:latin typeface="Franklin Gothic Book"/>
              <a:cs typeface="Franklin Gothic Book"/>
            </a:endParaRPr>
          </a:p>
          <a:p>
            <a:pPr>
              <a:defRPr>
                <a:solidFill>
                  <a:srgbClr val="FF6018"/>
                </a:solidFill>
              </a:defRPr>
            </a:pPr>
            <a:endParaRPr lang="it-IT" sz="2800">
              <a:latin typeface="Franklin Gothic Book"/>
              <a:cs typeface="Franklin Gothic Book"/>
            </a:endParaRPr>
          </a:p>
          <a:p>
            <a:endParaRPr lang="it-IT" sz="2800">
              <a:solidFill>
                <a:schemeClr val="tx1">
                  <a:lumMod val="50000"/>
                </a:schemeClr>
              </a:solidFill>
              <a:latin typeface="Franklin Gothic Book"/>
              <a:cs typeface="Franklin Gothic Book"/>
            </a:endParaRPr>
          </a:p>
          <a:p>
            <a:pPr>
              <a:defRPr>
                <a:solidFill>
                  <a:srgbClr val="E7F821"/>
                </a:solidFill>
              </a:defRPr>
            </a:pPr>
            <a:endParaRPr lang="it-IT" sz="2800">
              <a:solidFill>
                <a:srgbClr val="290A01"/>
              </a:solidFill>
              <a:latin typeface="Franklin Gothic Book"/>
              <a:cs typeface="Franklin Gothic Book"/>
            </a:endParaRPr>
          </a:p>
          <a:p>
            <a:endParaRPr lang="it-IT" sz="2800">
              <a:solidFill>
                <a:schemeClr val="bg1">
                  <a:lumMod val="10000"/>
                </a:schemeClr>
              </a:solidFill>
              <a:latin typeface="Franklin Gothic Book"/>
              <a:cs typeface="Franklin Gothic Book"/>
            </a:endParaRPr>
          </a:p>
          <a:p>
            <a:endParaRPr lang="en-US" sz="2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3574910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1828800"/>
            <a:ext cx="4241800" cy="6096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084795" y="441269"/>
            <a:ext cx="5790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292C30"/>
                </a:solidFill>
              </a:rPr>
              <a:t>Thomas Hunt Morgan</a:t>
            </a:r>
          </a:p>
        </p:txBody>
      </p:sp>
    </p:spTree>
    <p:extLst>
      <p:ext uri="{BB962C8B-B14F-4D97-AF65-F5344CB8AC3E}">
        <p14:creationId xmlns:p14="http://schemas.microsoft.com/office/powerpoint/2010/main" val="35936445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ab 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0" y="88900"/>
            <a:ext cx="8242300" cy="92760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90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17500"/>
            <a:ext cx="5516556" cy="911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4300" y="1282700"/>
            <a:ext cx="4051300" cy="520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100" y="190500"/>
            <a:ext cx="6235700" cy="84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083300" y="177800"/>
            <a:ext cx="3479800" cy="8331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9622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2446815"/>
            <a:ext cx="10109200" cy="7116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2870" y="108019"/>
            <a:ext cx="12320060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L’analisi dei rari errori della meiosi ha fornito un ulteriore sostegno alla teoria cromosomica</a:t>
            </a:r>
          </a:p>
        </p:txBody>
      </p:sp>
    </p:spTree>
    <p:extLst>
      <p:ext uri="{BB962C8B-B14F-4D97-AF65-F5344CB8AC3E}">
        <p14:creationId xmlns:p14="http://schemas.microsoft.com/office/powerpoint/2010/main" val="216454841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975" y="1892300"/>
            <a:ext cx="6241966" cy="71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635000" y="37499"/>
            <a:ext cx="11734800" cy="17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caratteri associati ai cromosomi X e Y nell’uomo sono identificati mediante l’analisi dei pedigree</a:t>
            </a:r>
          </a:p>
        </p:txBody>
      </p:sp>
      <p:sp>
        <p:nvSpPr>
          <p:cNvPr id="220" name="Shape 220"/>
          <p:cNvSpPr/>
          <p:nvPr/>
        </p:nvSpPr>
        <p:spPr>
          <a:xfrm>
            <a:off x="6400800" y="2498240"/>
            <a:ext cx="6273800" cy="6535121"/>
          </a:xfrm>
          <a:prstGeom prst="rect">
            <a:avLst/>
          </a:prstGeom>
          <a:ln w="50800">
            <a:solidFill>
              <a:srgbClr val="FFFC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8000"/>
                </a:solidFill>
              </a:rPr>
              <a:t>1. Il carattere si manifesta più frequentemente nei maschi che nelle femmine</a:t>
            </a:r>
          </a:p>
          <a:p>
            <a:pPr>
              <a:defRPr sz="2200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La mutazione e il carattere non vengono mai trasmessi dal padre al figlio poiché i figli ricevono dai propri padri solo il cromosoma Y.</a:t>
            </a:r>
          </a:p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3. Un maschio malato, invece, trasmette la mutazione associata all’X a tutte le sue figlie, che si comportano da portatori eterozigoti senza manifestare il carattere</a:t>
            </a:r>
            <a:r>
              <a:rPr>
                <a:solidFill>
                  <a:srgbClr val="FFFFFF"/>
                </a:solidFill>
              </a:rPr>
              <a:t>, ma trasmettendolo alla loro progenie.</a:t>
            </a:r>
            <a:r>
              <a:t> 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In questo modo, il carattere spesso salta una generazione, dato che la mutazione viene trasmessa dal nonno, tramite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una figlia portatrice, al nipote maschio.</a:t>
            </a:r>
          </a:p>
          <a:p>
            <a:pPr>
              <a:defRPr sz="2200">
                <a:solidFill>
                  <a:srgbClr val="9CD21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Il solo modo in cui il carattere può comparire nelle generazioni successive è quando la sorella di un maschio ma-lato è portatrice. In tal caso, metà dei suoi figli maschi mostreranno il carattere.</a:t>
            </a:r>
          </a:p>
        </p:txBody>
      </p:sp>
    </p:spTree>
    <p:extLst>
      <p:ext uri="{BB962C8B-B14F-4D97-AF65-F5344CB8AC3E}">
        <p14:creationId xmlns:p14="http://schemas.microsoft.com/office/powerpoint/2010/main" val="19665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30012" y="-351773"/>
            <a:ext cx="13624087" cy="2912425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Anche i geni autosomici possono determinare differenze tra i sessi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277" y="3285714"/>
            <a:ext cx="12397357" cy="6184872"/>
          </a:xfrm>
        </p:spPr>
        <p:txBody>
          <a:bodyPr/>
          <a:lstStyle/>
          <a:p>
            <a:r>
              <a:rPr lang="en-US" b="1">
                <a:solidFill>
                  <a:srgbClr val="800000"/>
                </a:solidFill>
              </a:rPr>
              <a:t>I caratteri limitati al sesso </a:t>
            </a:r>
            <a:r>
              <a:rPr lang="en-US">
                <a:solidFill>
                  <a:schemeClr val="bg1">
                    <a:lumMod val="10000"/>
                  </a:schemeClr>
                </a:solidFill>
              </a:rPr>
              <a:t>influenzano una struttura o un processo che si trova in un sesso e non sull’altro.</a:t>
            </a:r>
          </a:p>
          <a:p>
            <a:pPr lvl="4"/>
            <a:r>
              <a:rPr lang="en-US" sz="3600">
                <a:solidFill>
                  <a:schemeClr val="bg1">
                    <a:lumMod val="10000"/>
                  </a:schemeClr>
                </a:solidFill>
              </a:rPr>
              <a:t>mutazione </a:t>
            </a:r>
            <a:r>
              <a:rPr lang="en-US" sz="3600" i="1">
                <a:solidFill>
                  <a:schemeClr val="bg1">
                    <a:lumMod val="10000"/>
                  </a:schemeClr>
                </a:solidFill>
              </a:rPr>
              <a:t>stuck</a:t>
            </a:r>
            <a:r>
              <a:rPr lang="en-US"/>
              <a:t>ratteri influenzati</a:t>
            </a:r>
          </a:p>
          <a:p>
            <a:r>
              <a:rPr lang="en-US" b="1">
                <a:solidFill>
                  <a:srgbClr val="800000"/>
                </a:solidFill>
              </a:rPr>
              <a:t>I caratteri influenzati dal sesso </a:t>
            </a:r>
            <a:r>
              <a:rPr lang="en-US">
                <a:solidFill>
                  <a:srgbClr val="290A01"/>
                </a:solidFill>
              </a:rPr>
              <a:t>si presentano in entrambi i sessi, ma l’espressione di questi caratteri può essere diversa nei due sessi a causa di differenze ormonali.</a:t>
            </a:r>
          </a:p>
          <a:p>
            <a:pPr lvl="4"/>
            <a:r>
              <a:rPr lang="en-US" sz="3600">
                <a:solidFill>
                  <a:srgbClr val="290A01"/>
                </a:solidFill>
              </a:rPr>
              <a:t>calvizie a chiazze</a:t>
            </a:r>
          </a:p>
          <a:p>
            <a:pPr lvl="1"/>
            <a:endParaRPr lang="en-US">
              <a:solidFill>
                <a:srgbClr val="290A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112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54"/>
            <a:ext cx="7708900" cy="15875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55" y="1688210"/>
            <a:ext cx="7162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585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3" y="0"/>
            <a:ext cx="11099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47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0800" cy="749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560622"/>
            <a:ext cx="5994400" cy="82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292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4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1934" y="1054100"/>
            <a:ext cx="5665775" cy="850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807655" y="11973"/>
            <a:ext cx="509419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ciclo cellulare</a:t>
            </a:r>
          </a:p>
        </p:txBody>
      </p:sp>
    </p:spTree>
    <p:extLst>
      <p:ext uri="{BB962C8B-B14F-4D97-AF65-F5344CB8AC3E}">
        <p14:creationId xmlns:p14="http://schemas.microsoft.com/office/powerpoint/2010/main" val="166171540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7"/>
            <a:ext cx="6565900" cy="9652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572683"/>
            <a:ext cx="6007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6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4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100"/>
            <a:ext cx="13004800" cy="9842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27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4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2600" y="800100"/>
            <a:ext cx="6959600" cy="8166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27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4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927100"/>
            <a:ext cx="7150100" cy="7899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82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4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4509" y="2032000"/>
            <a:ext cx="4981730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182824" y="-82570"/>
            <a:ext cx="12865101" cy="219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L’esistenza di checkpoint garantisce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una corretta separazione dei cromosomi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durante la mitosi</a:t>
            </a:r>
          </a:p>
        </p:txBody>
      </p:sp>
      <p:pic>
        <p:nvPicPr>
          <p:cNvPr id="16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6839" y="1993900"/>
            <a:ext cx="4942333" cy="5969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95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4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2374900"/>
            <a:ext cx="6946900" cy="732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28600" y="244202"/>
            <a:ext cx="12776200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meiosi produce cellule germinali aploidi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sz="6500">
                <a:solidFill>
                  <a:schemeClr val="bg1">
                    <a:lumMod val="10000"/>
                  </a:schemeClr>
                </a:solidFill>
              </a:rPr>
              <a:t>i gameti</a:t>
            </a:r>
          </a:p>
        </p:txBody>
      </p:sp>
    </p:spTree>
    <p:extLst>
      <p:ext uri="{BB962C8B-B14F-4D97-AF65-F5344CB8AC3E}">
        <p14:creationId xmlns:p14="http://schemas.microsoft.com/office/powerpoint/2010/main" val="151635254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.1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23" y="893233"/>
            <a:ext cx="6198402" cy="7603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4.11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9384" y="1246000"/>
            <a:ext cx="6078204" cy="72334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926569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7829</TotalTime>
  <Words>816</Words>
  <Application>Microsoft Macintosh PowerPoint</Application>
  <PresentationFormat>Personalizzato</PresentationFormat>
  <Paragraphs>66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White</vt:lpstr>
      <vt:lpstr>Turni Tutorato Silvana Godente</vt:lpstr>
      <vt:lpstr>Esercitazioni Pratiche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Anche i geni autosomici possono determinare differenze tra i sessi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3- Cenci</dc:title>
  <cp:lastModifiedBy>Giovanni Cenci</cp:lastModifiedBy>
  <cp:revision>28</cp:revision>
  <dcterms:modified xsi:type="dcterms:W3CDTF">2024-03-20T13:48:12Z</dcterms:modified>
</cp:coreProperties>
</file>