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0"/>
  </p:notes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306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1pPr>
    <a:lvl2pPr marL="0" marR="0" indent="3429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2pPr>
    <a:lvl3pPr marL="0" marR="0" indent="6858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3pPr>
    <a:lvl4pPr marL="0" marR="0" indent="10287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4pPr>
    <a:lvl5pPr marL="0" marR="0" indent="13716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5pPr>
    <a:lvl6pPr marL="0" marR="0" indent="17145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6pPr>
    <a:lvl7pPr marL="0" marR="0" indent="20574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7pPr>
    <a:lvl8pPr marL="0" marR="0" indent="24003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8pPr>
    <a:lvl9pPr marL="0" marR="0" indent="2743200" algn="l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Franklin Gothic Book"/>
        <a:ea typeface="Franklin Gothic Book"/>
        <a:cs typeface="Franklin Gothic Book"/>
        <a:sym typeface="Franklin Gothic Book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8F44A2F1-9E1F-4B54-A3A2-5F16C0AD49E2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000000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A9A9A9"/>
              </a:solidFill>
              <a:prstDash val="solid"/>
              <a:miter lim="400000"/>
            </a:ln>
          </a:left>
          <a:right>
            <a:ln w="25400" cap="flat">
              <a:solidFill>
                <a:srgbClr val="A9A9A9"/>
              </a:solidFill>
              <a:prstDash val="solid"/>
              <a:miter lim="400000"/>
            </a:ln>
          </a:right>
          <a:top>
            <a:ln w="25400" cap="flat">
              <a:solidFill>
                <a:srgbClr val="A9A9A9"/>
              </a:solidFill>
              <a:prstDash val="solid"/>
              <a:miter lim="400000"/>
            </a:ln>
          </a:top>
          <a:bottom>
            <a:ln w="25400" cap="flat">
              <a:solidFill>
                <a:srgbClr val="A9A9A9"/>
              </a:solidFill>
              <a:prstDash val="solid"/>
              <a:miter lim="400000"/>
            </a:ln>
          </a:bottom>
          <a:insideH>
            <a:ln w="25400" cap="flat">
              <a:solidFill>
                <a:srgbClr val="A9A9A9"/>
              </a:solidFill>
              <a:prstDash val="solid"/>
              <a:miter lim="400000"/>
            </a:ln>
          </a:insideH>
          <a:insideV>
            <a:ln w="25400" cap="flat">
              <a:solidFill>
                <a:srgbClr val="A9A9A9"/>
              </a:solidFill>
              <a:prstDash val="solid"/>
              <a:miter lim="400000"/>
            </a:ln>
          </a:insideV>
        </a:tcBdr>
        <a:fill>
          <a:gradFill>
            <a:gsLst>
              <a:gs pos="0">
                <a:srgbClr val="679AEA">
                  <a:alpha val="25000"/>
                </a:srgbClr>
              </a:gs>
              <a:gs pos="100000">
                <a:srgbClr val="2E73D3">
                  <a:alpha val="25000"/>
                </a:srgbClr>
              </a:gs>
            </a:gsLst>
            <a:lin ang="5400000"/>
          </a:gradFill>
        </a:fill>
      </a:tcStyle>
    </a:firstRow>
  </a:tblStyle>
  <a:tblStyle styleId="{C7B018BB-80A7-4F77-B60F-C8B233D01FF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85" d="100"/>
          <a:sy n="85" d="100"/>
        </p:scale>
        <p:origin x="704" y="18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0" name="Shape 1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63343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Franklin Gothic Medium"/>
        <a:ea typeface="Franklin Gothic Medium"/>
        <a:cs typeface="Franklin Gothic Medium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2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numCol="2" spcCol="542290" anchor="t"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sini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13" name="Shape 113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 - A dest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22" name="Shape 122"/>
          <p:cNvSpPr>
            <a:spLocks noGrp="1"/>
          </p:cNvSpPr>
          <p:nvPr>
            <p:ph type="body" sz="half" idx="1"/>
          </p:nvPr>
        </p:nvSpPr>
        <p:spPr>
          <a:xfrm>
            <a:off x="7772400" y="2527300"/>
            <a:ext cx="41529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23" name="Shape 1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1079500" y="876300"/>
            <a:ext cx="10845800" cy="800100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1079500" y="2971800"/>
            <a:ext cx="10845800" cy="38100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62" name="Shape 6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pic" sz="half" idx="13"/>
          </p:nvPr>
        </p:nvSpPr>
        <p:spPr>
          <a:xfrm>
            <a:off x="2451100" y="952500"/>
            <a:ext cx="8102600" cy="609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6 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pic" sz="quarter" idx="13"/>
          </p:nvPr>
        </p:nvSpPr>
        <p:spPr>
          <a:xfrm>
            <a:off x="49784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pic" sz="quarter" idx="14"/>
          </p:nvPr>
        </p:nvSpPr>
        <p:spPr>
          <a:xfrm>
            <a:off x="13335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sz="quarter" idx="15"/>
          </p:nvPr>
        </p:nvSpPr>
        <p:spPr>
          <a:xfrm>
            <a:off x="8623300" y="10414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1" name="Shape 81"/>
          <p:cNvSpPr>
            <a:spLocks noGrp="1"/>
          </p:cNvSpPr>
          <p:nvPr>
            <p:ph type="pic" sz="quarter" idx="16"/>
          </p:nvPr>
        </p:nvSpPr>
        <p:spPr>
          <a:xfrm>
            <a:off x="49784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sz="quarter" idx="17"/>
          </p:nvPr>
        </p:nvSpPr>
        <p:spPr>
          <a:xfrm>
            <a:off x="13335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3" name="Shape 83"/>
          <p:cNvSpPr>
            <a:spLocks noGrp="1"/>
          </p:cNvSpPr>
          <p:nvPr>
            <p:ph type="pic" sz="quarter" idx="18"/>
          </p:nvPr>
        </p:nvSpPr>
        <p:spPr>
          <a:xfrm>
            <a:off x="8623300" y="3975100"/>
            <a:ext cx="3048000" cy="2286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title"/>
          </p:nvPr>
        </p:nvSpPr>
        <p:spPr>
          <a:xfrm>
            <a:off x="1079500" y="7480300"/>
            <a:ext cx="10845800" cy="1460500"/>
          </a:xfrm>
          <a:prstGeom prst="rect">
            <a:avLst/>
          </a:prstGeom>
        </p:spPr>
        <p:txBody>
          <a:bodyPr/>
          <a:lstStyle>
            <a:lvl1pPr>
              <a:defRPr sz="800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American Typewriter"/>
              </a:defRPr>
            </a:lvl1pPr>
          </a:lstStyle>
          <a:p>
            <a:r>
              <a:t>Titolo Testo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6400800" y="25908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95300" y="1663700"/>
            <a:ext cx="5651500" cy="3302000"/>
          </a:xfrm>
          <a:prstGeom prst="rect">
            <a:avLst/>
          </a:prstGeom>
        </p:spPr>
        <p:txBody>
          <a:bodyPr anchor="b"/>
          <a:lstStyle/>
          <a:p>
            <a:r>
              <a:t>Titolo Testo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"/>
          </p:nvPr>
        </p:nvSpPr>
        <p:spPr>
          <a:xfrm>
            <a:off x="495300" y="4991100"/>
            <a:ext cx="5651500" cy="3073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1pPr>
            <a:lvl2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2pPr>
            <a:lvl3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3pPr>
            <a:lvl4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4pPr>
            <a:lvl5pPr marL="0" indent="0" algn="ctr">
              <a:spcBef>
                <a:spcPts val="0"/>
              </a:spcBef>
              <a:buSzTx/>
              <a:buNone/>
              <a:defRPr sz="5000">
                <a:solidFill>
                  <a:srgbClr val="909696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sz="half" idx="13"/>
          </p:nvPr>
        </p:nvSpPr>
        <p:spPr>
          <a:xfrm>
            <a:off x="6400800" y="3302000"/>
            <a:ext cx="6096000" cy="4572000"/>
          </a:xfrm>
          <a:prstGeom prst="rect">
            <a:avLst/>
          </a:prstGeom>
          <a:ln w="9525">
            <a:round/>
          </a:ln>
          <a:effectLst>
            <a:outerShdw blurRad="254000" dist="254000" dir="5400000" rotWithShape="0">
              <a:srgbClr val="000000">
                <a:alpha val="75000"/>
              </a:srgbClr>
            </a:outerShdw>
          </a:effectLst>
        </p:spPr>
        <p:txBody>
          <a:bodyPr lIns="91439" tIns="45719" rIns="91439" bIns="45719" anchor="t"/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104" name="Shape 104"/>
          <p:cNvSpPr>
            <a:spLocks noGrp="1"/>
          </p:cNvSpPr>
          <p:nvPr>
            <p:ph type="body" sz="half" idx="1"/>
          </p:nvPr>
        </p:nvSpPr>
        <p:spPr>
          <a:xfrm>
            <a:off x="1079500" y="2527300"/>
            <a:ext cx="5232400" cy="6108700"/>
          </a:xfrm>
          <a:prstGeom prst="rect">
            <a:avLst/>
          </a:prstGeom>
        </p:spPr>
        <p:txBody>
          <a:bodyPr/>
          <a:lstStyle>
            <a:lvl1pPr marL="802738" indent="-459838">
              <a:defRPr sz="3200"/>
            </a:lvl1pPr>
            <a:lvl2pPr marL="1327671" indent="-459838">
              <a:defRPr sz="3200"/>
            </a:lvl2pPr>
            <a:lvl3pPr marL="1835671" indent="-459838">
              <a:defRPr sz="3200"/>
            </a:lvl3pPr>
            <a:lvl4pPr marL="2360605" indent="-459838">
              <a:defRPr sz="3200"/>
            </a:lvl4pPr>
            <a:lvl5pPr marL="2885538" indent="-459838">
              <a:defRPr sz="32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5" name="Shape 10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079500" y="152400"/>
            <a:ext cx="10845800" cy="2095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Titolo Testo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079500" y="2527300"/>
            <a:ext cx="108458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504151" y="9080500"/>
            <a:ext cx="377382" cy="37959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Franklin Gothic Medium"/>
                <a:ea typeface="Franklin Gothic Medium"/>
                <a:cs typeface="Franklin Gothic Medium"/>
              </a:defRPr>
            </a:lvl1pPr>
          </a:lstStyle>
          <a:p>
            <a:fld id="{86CB4B4D-7CA3-9044-876B-883B54F8677D}" type="slidenum">
              <a:rPr lang="nb-NO"/>
              <a:pPr/>
              <a:t>‹N›</a:t>
            </a:fld>
            <a:endParaRPr lang="nb-N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800" b="0" i="0" u="none" strike="noStrike" cap="none" spc="0" baseline="0">
          <a:ln>
            <a:noFill/>
          </a:ln>
          <a:solidFill>
            <a:srgbClr val="76FA21"/>
          </a:solidFill>
          <a:uFillTx/>
          <a:latin typeface="+mj-lt"/>
          <a:ea typeface="+mj-ea"/>
          <a:cs typeface="+mj-cs"/>
          <a:sym typeface="Franklin Gothic Medium"/>
        </a:defRPr>
      </a:lvl9pPr>
    </p:titleStyle>
    <p:bodyStyle>
      <a:lvl1pPr marL="904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1pPr>
      <a:lvl2pPr marL="1429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2pPr>
      <a:lvl3pPr marL="1937323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3pPr>
      <a:lvl4pPr marL="2462257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4pPr>
      <a:lvl5pPr marL="29871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American Typewriter"/>
        </a:defRPr>
      </a:lvl5pPr>
      <a:lvl6pPr marL="33427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6pPr>
      <a:lvl7pPr marL="36983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7pPr>
      <a:lvl8pPr marL="40539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8pPr>
      <a:lvl9pPr marL="4409590" marR="0" indent="-561490" algn="l" defTabSz="584200" rtl="0" latinLnBrk="0">
        <a:lnSpc>
          <a:spcPct val="100000"/>
        </a:lnSpc>
        <a:spcBef>
          <a:spcPts val="3200"/>
        </a:spcBef>
        <a:spcAft>
          <a:spcPts val="0"/>
        </a:spcAft>
        <a:buClrTx/>
        <a:buSzPct val="120000"/>
        <a:buFontTx/>
        <a:buChar char="•"/>
        <a:tabLst/>
        <a:defRPr sz="42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merican Typewriter"/>
        </a:defRPr>
      </a:lvl9pPr>
    </p:bodyStyle>
    <p:other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/>
        </p:nvSpPr>
        <p:spPr>
          <a:xfrm>
            <a:off x="406400" y="2097405"/>
            <a:ext cx="11391900" cy="656590"/>
          </a:xfrm>
          <a:prstGeom prst="rect">
            <a:avLst/>
          </a:prstGeom>
          <a:solidFill>
            <a:srgbClr val="CDFB22">
              <a:alpha val="60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(1) i geni possono interagire per generare caratteri nuovi, </a:t>
            </a:r>
          </a:p>
        </p:txBody>
      </p:sp>
      <p:sp>
        <p:nvSpPr>
          <p:cNvPr id="229" name="Shape 229"/>
          <p:cNvSpPr/>
          <p:nvPr/>
        </p:nvSpPr>
        <p:spPr>
          <a:xfrm>
            <a:off x="1422400" y="2991207"/>
            <a:ext cx="11468100" cy="1764586"/>
          </a:xfrm>
          <a:prstGeom prst="rect">
            <a:avLst/>
          </a:prstGeom>
          <a:solidFill>
            <a:srgbClr val="D27D37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rgbClr val="660066"/>
                </a:solidFill>
                <a:latin typeface="Franklin Gothic Medium"/>
                <a:ea typeface="Franklin Gothic Medium"/>
                <a:cs typeface="Franklin Gothic Medium"/>
              </a:rPr>
              <a:t>(2) gli alleli dominanti di due geni che interagiscono, possono essere entrambi necessari per la produzione di un particolare fenotipo, </a:t>
            </a:r>
          </a:p>
        </p:txBody>
      </p:sp>
      <p:sp>
        <p:nvSpPr>
          <p:cNvPr id="230" name="Shape 230"/>
          <p:cNvSpPr/>
          <p:nvPr/>
        </p:nvSpPr>
        <p:spPr>
          <a:xfrm>
            <a:off x="101600" y="4754106"/>
            <a:ext cx="11455400" cy="1210588"/>
          </a:xfrm>
          <a:prstGeom prst="rect">
            <a:avLst/>
          </a:prstGeom>
          <a:solidFill>
            <a:srgbClr val="3D5FD1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chemeClr val="tx1"/>
                </a:solidFill>
                <a:latin typeface="Franklin Gothic Medium"/>
                <a:ea typeface="Franklin Gothic Medium"/>
                <a:cs typeface="Franklin Gothic Medium"/>
              </a:rPr>
              <a:t>(3) gli alleli di un gene possono mascherare gli effetti di un altro </a:t>
            </a:r>
          </a:p>
        </p:txBody>
      </p:sp>
      <p:sp>
        <p:nvSpPr>
          <p:cNvPr id="231" name="Shape 231"/>
          <p:cNvSpPr/>
          <p:nvPr/>
        </p:nvSpPr>
        <p:spPr>
          <a:xfrm>
            <a:off x="1447800" y="6074906"/>
            <a:ext cx="11430000" cy="1210588"/>
          </a:xfrm>
          <a:prstGeom prst="rect">
            <a:avLst/>
          </a:prstGeom>
          <a:solidFill>
            <a:srgbClr val="5DCFC1">
              <a:alpha val="64999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defRPr sz="3600"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(4) gli alleli mutanti di più geni differenti possono generare lo stesso fenotipo.</a:t>
            </a:r>
          </a:p>
        </p:txBody>
      </p:sp>
      <p:sp>
        <p:nvSpPr>
          <p:cNvPr id="232" name="Shape 232"/>
          <p:cNvSpPr/>
          <p:nvPr/>
        </p:nvSpPr>
        <p:spPr>
          <a:xfrm>
            <a:off x="187451" y="7333152"/>
            <a:ext cx="12103101" cy="2275495"/>
          </a:xfrm>
          <a:prstGeom prst="rect">
            <a:avLst/>
          </a:prstGeom>
          <a:ln w="57150" cmpd="sng">
            <a:solidFill>
              <a:srgbClr val="FF6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 defTabSz="457200">
              <a:lnSpc>
                <a:spcPct val="90000"/>
              </a:lnSpc>
              <a:defRPr sz="3600">
                <a:solidFill>
                  <a:srgbClr val="F3FB2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Ma per ogni tipo di interazione genica gli alleli di uno o di entrambi i geni possono esibire dominanza incompleta o codominanza, e queste possibilità aumentano il potenziale di </a:t>
            </a:r>
            <a:r>
              <a:rPr sz="4800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diversità fenotipica.</a:t>
            </a:r>
          </a:p>
        </p:txBody>
      </p:sp>
      <p:sp>
        <p:nvSpPr>
          <p:cNvPr id="233" name="Shape 233"/>
          <p:cNvSpPr/>
          <p:nvPr/>
        </p:nvSpPr>
        <p:spPr>
          <a:xfrm>
            <a:off x="596900" y="740906"/>
            <a:ext cx="11379200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ci sono diverse variazioni genetiche sul tema dei caratteri multifattoriali:</a:t>
            </a:r>
          </a:p>
        </p:txBody>
      </p:sp>
      <p:sp>
        <p:nvSpPr>
          <p:cNvPr id="234" name="Shape 234"/>
          <p:cNvSpPr/>
          <p:nvPr/>
        </p:nvSpPr>
        <p:spPr>
          <a:xfrm>
            <a:off x="6895813" y="112772"/>
            <a:ext cx="4125328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800">
                <a:solidFill>
                  <a:srgbClr val="FF4F26"/>
                </a:solidFill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RIASSUMENDO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32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1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" grpId="1" animBg="1" advAuto="0"/>
      <p:bldP spid="229" grpId="2" animBg="1" advAuto="0"/>
      <p:bldP spid="230" grpId="3" animBg="1" advAuto="0"/>
      <p:bldP spid="231" grpId="4" animBg="1" advAuto="0"/>
      <p:bldP spid="232" grpId="5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3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1854200"/>
            <a:ext cx="6731000" cy="4965700"/>
          </a:xfrm>
          <a:prstGeom prst="rect">
            <a:avLst/>
          </a:prstGeom>
          <a:ln w="12700">
            <a:miter lim="400000"/>
          </a:ln>
        </p:spPr>
      </p:pic>
      <p:sp>
        <p:nvSpPr>
          <p:cNvPr id="260" name="Shape 260"/>
          <p:cNvSpPr/>
          <p:nvPr/>
        </p:nvSpPr>
        <p:spPr>
          <a:xfrm>
            <a:off x="568452" y="7401885"/>
            <a:ext cx="11583525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Caratteri continui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: </a:t>
            </a:r>
          </a:p>
          <a:p>
            <a:pPr>
              <a:defRPr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Se produciono fenotipi a variazione continua</a:t>
            </a:r>
          </a:p>
        </p:txBody>
      </p:sp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3.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1266419"/>
            <a:ext cx="13487400" cy="8525281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/>
          <p:nvPr/>
        </p:nvSpPr>
        <p:spPr>
          <a:xfrm>
            <a:off x="152400" y="21547"/>
            <a:ext cx="14033500" cy="19000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Anche la variabilità continua può essere spiegata dalle estensioni dell’analisi </a:t>
            </a:r>
          </a:p>
          <a:p>
            <a:pPr>
              <a:lnSpc>
                <a:spcPct val="80000"/>
              </a:lnSpc>
              <a:defRPr sz="4800" b="1">
                <a:solidFill>
                  <a:srgbClr val="90ED1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mendeliana</a:t>
            </a:r>
          </a:p>
        </p:txBody>
      </p:sp>
      <p:sp>
        <p:nvSpPr>
          <p:cNvPr id="264" name="Shape 264"/>
          <p:cNvSpPr/>
          <p:nvPr/>
        </p:nvSpPr>
        <p:spPr>
          <a:xfrm>
            <a:off x="1905000" y="2603500"/>
            <a:ext cx="2794000" cy="60706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  <p:sp>
        <p:nvSpPr>
          <p:cNvPr id="265" name="Shape 265"/>
          <p:cNvSpPr/>
          <p:nvPr/>
        </p:nvSpPr>
        <p:spPr>
          <a:xfrm>
            <a:off x="4914900" y="1663700"/>
            <a:ext cx="3771900" cy="69723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9080500" y="1625600"/>
            <a:ext cx="3771900" cy="70104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latin typeface="+mn-lt"/>
                <a:ea typeface="+mn-ea"/>
                <a:cs typeface="+mn-cs"/>
                <a:sym typeface="American Typewriter"/>
              </a:defRPr>
            </a:pPr>
            <a:endParaRPr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" grpId="1" animBg="1" advAuto="0"/>
      <p:bldP spid="265" grpId="2" animBg="1" advAuto="0"/>
      <p:bldP spid="266" grpId="3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/>
          <p:nvPr/>
        </p:nvSpPr>
        <p:spPr>
          <a:xfrm>
            <a:off x="330200" y="654575"/>
            <a:ext cx="11656366" cy="2780248"/>
          </a:xfrm>
          <a:prstGeom prst="rect">
            <a:avLst/>
          </a:prstGeom>
          <a:ln w="38100">
            <a:solidFill>
              <a:srgbClr val="28F91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continui (chiamati anche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caratteri quantitativi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)</a:t>
            </a:r>
          </a:p>
          <a:p>
            <a:pPr>
              <a:lnSpc>
                <a:spcPct val="80000"/>
              </a:lnSpc>
              <a:defRPr sz="3600">
                <a:solidFill>
                  <a:srgbClr val="FFBB2D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variano quantitativamente in un intervallo di valori e possono essere anche misurati: la lunghezza di un fiore del tabacco,in millimetri, la quantità di latte giornalmente prodotto da una mucca, in litri, l’altezza di una persona, in metri.</a:t>
            </a:r>
          </a:p>
        </p:txBody>
      </p:sp>
      <p:sp>
        <p:nvSpPr>
          <p:cNvPr id="269" name="Shape 269"/>
          <p:cNvSpPr/>
          <p:nvPr/>
        </p:nvSpPr>
        <p:spPr>
          <a:xfrm>
            <a:off x="390651" y="4274601"/>
            <a:ext cx="11595915" cy="1893852"/>
          </a:xfrm>
          <a:prstGeom prst="rect">
            <a:avLst/>
          </a:prstGeom>
          <a:ln w="28575" cmpd="sng">
            <a:solidFill>
              <a:srgbClr val="0000F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lnSpc>
                <a:spcPct val="80000"/>
              </a:lnSpc>
            </a:pP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Essi sono di solito </a:t>
            </a:r>
            <a:r>
              <a:rPr sz="3600"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poligenici</a:t>
            </a:r>
            <a:r>
              <a:rPr sz="3600"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 sz="3600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(controllati da più geni) e mostrano gli effetti additivi di un gran numero di alleli, che creano un enorme potenziale di variazione all’interno di una popolazione.</a:t>
            </a:r>
          </a:p>
        </p:txBody>
      </p:sp>
      <p:sp>
        <p:nvSpPr>
          <p:cNvPr id="270" name="Shape 270"/>
          <p:cNvSpPr/>
          <p:nvPr/>
        </p:nvSpPr>
        <p:spPr>
          <a:xfrm>
            <a:off x="390651" y="6771748"/>
            <a:ext cx="11595915" cy="2337050"/>
          </a:xfrm>
          <a:prstGeom prst="rect">
            <a:avLst/>
          </a:prstGeom>
          <a:ln w="28575" cmpd="sng">
            <a:solidFill>
              <a:srgbClr val="FF66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I caratteri poligenici sono, per definizione,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multifattoriali</a:t>
            </a:r>
            <a:r>
              <a:rPr b="1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,</a:t>
            </a:r>
            <a:endParaRPr>
              <a:solidFill>
                <a:srgbClr val="000000"/>
              </a:solidFill>
              <a:latin typeface="Franklin Gothic Medium"/>
              <a:ea typeface="Franklin Gothic Medium"/>
              <a:cs typeface="Franklin Gothic Medium"/>
              <a:sym typeface="Helvetica"/>
            </a:endParaRPr>
          </a:p>
          <a:p>
            <a:pPr algn="just">
              <a:lnSpc>
                <a:spcPct val="80000"/>
              </a:lnSpc>
              <a:defRPr sz="3600">
                <a:solidFill>
                  <a:srgbClr val="9EFA01"/>
                </a:solidFill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ma non tutti i caratteri multifattoriali sono poligenici (alcuni,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per esempio, sono determinati dal modo in cui gli alleli di un</a:t>
            </a:r>
            <a:r>
              <a:rPr lang="it-IT"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 </a:t>
            </a: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  <a:sym typeface="Helvetica"/>
              </a:rPr>
              <a:t>gene interagiscono l’uno con l’altro e con l’ambiente).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1" animBg="1" advAuto="0"/>
      <p:bldP spid="270" grpId="2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4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200" y="38100"/>
            <a:ext cx="5486400" cy="9667016"/>
          </a:xfrm>
          <a:prstGeom prst="rect">
            <a:avLst/>
          </a:prstGeom>
          <a:ln w="12700">
            <a:miter lim="400000"/>
          </a:ln>
        </p:spPr>
      </p:pic>
      <p:sp>
        <p:nvSpPr>
          <p:cNvPr id="135" name="Shape 135"/>
          <p:cNvSpPr/>
          <p:nvPr/>
        </p:nvSpPr>
        <p:spPr>
          <a:xfrm>
            <a:off x="533400" y="380603"/>
            <a:ext cx="6083300" cy="53347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5000">
                <a:solidFill>
                  <a:srgbClr val="71F711"/>
                </a:solidFill>
              </a:defRPr>
            </a:pPr>
            <a:r>
              <a:rPr>
                <a:solidFill>
                  <a:srgbClr val="000000"/>
                </a:solidFill>
              </a:rPr>
              <a:t>Una coppia di cromosomi determina il sesso di un individuo</a:t>
            </a:r>
          </a:p>
          <a:p>
            <a:endParaRPr>
              <a:solidFill>
                <a:srgbClr val="000000"/>
              </a:solidFill>
            </a:endParaRPr>
          </a:p>
          <a:p>
            <a:endParaRPr>
              <a:solidFill>
                <a:srgbClr val="000000"/>
              </a:solidFill>
            </a:endParaRP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rPr>
                <a:solidFill>
                  <a:srgbClr val="000000"/>
                </a:solidFill>
              </a:rPr>
              <a:t>Cromosomi sessuali</a:t>
            </a:r>
          </a:p>
          <a:p>
            <a:pPr>
              <a:buSzPct val="125000"/>
              <a:buChar char="•"/>
              <a:defRPr sz="4000">
                <a:solidFill>
                  <a:srgbClr val="EBFBDC"/>
                </a:solidFill>
              </a:defRPr>
            </a:pPr>
            <a:r>
              <a:rPr>
                <a:solidFill>
                  <a:srgbClr val="000000"/>
                </a:solidFill>
              </a:rPr>
              <a:t>Autosomi</a:t>
            </a:r>
          </a:p>
        </p:txBody>
      </p:sp>
    </p:spTree>
    <p:extLst>
      <p:ext uri="{BB962C8B-B14F-4D97-AF65-F5344CB8AC3E}">
        <p14:creationId xmlns:p14="http://schemas.microsoft.com/office/powerpoint/2010/main" val="41704268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42900" y="-174525"/>
            <a:ext cx="12563674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Con la fecondazione, i gameti aplodi formano zigoti diploidi</a:t>
            </a:r>
          </a:p>
        </p:txBody>
      </p:sp>
      <p:pic>
        <p:nvPicPr>
          <p:cNvPr id="138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070" y="1786466"/>
            <a:ext cx="5806661" cy="701287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484394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4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900" y="1485900"/>
            <a:ext cx="6604000" cy="8255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Shape 141"/>
          <p:cNvSpPr/>
          <p:nvPr/>
        </p:nvSpPr>
        <p:spPr>
          <a:xfrm>
            <a:off x="749300" y="-238026"/>
            <a:ext cx="12141200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numero e la forma dei cromosomi variano da specie a specie</a:t>
            </a:r>
          </a:p>
        </p:txBody>
      </p:sp>
      <p:pic>
        <p:nvPicPr>
          <p:cNvPr id="142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2332" y="1536700"/>
            <a:ext cx="6357475" cy="54737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656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4.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0" y="1587500"/>
            <a:ext cx="6819900" cy="6578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259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tab 4.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6050" y="3970855"/>
            <a:ext cx="13296900" cy="5727712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hape 147"/>
          <p:cNvSpPr/>
          <p:nvPr/>
        </p:nvSpPr>
        <p:spPr>
          <a:xfrm>
            <a:off x="-25400" y="337476"/>
            <a:ext cx="13004800" cy="28725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modo con cui i cromosomi determinano il sesso di un individuo non è uguale per tutte le specie</a:t>
            </a:r>
          </a:p>
        </p:txBody>
      </p:sp>
    </p:spTree>
    <p:extLst>
      <p:ext uri="{BB962C8B-B14F-4D97-AF65-F5344CB8AC3E}">
        <p14:creationId xmlns:p14="http://schemas.microsoft.com/office/powerpoint/2010/main" val="77937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4.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1934" y="1054100"/>
            <a:ext cx="5665775" cy="850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3807655" y="11973"/>
            <a:ext cx="5094193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ciclo cellulare</a:t>
            </a:r>
          </a:p>
        </p:txBody>
      </p:sp>
    </p:spTree>
    <p:extLst>
      <p:ext uri="{BB962C8B-B14F-4D97-AF65-F5344CB8AC3E}">
        <p14:creationId xmlns:p14="http://schemas.microsoft.com/office/powerpoint/2010/main" val="1661715408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4.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8100"/>
            <a:ext cx="13004800" cy="98425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276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switch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3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0" y="-25400"/>
            <a:ext cx="7353300" cy="10253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4.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800100"/>
            <a:ext cx="6959600" cy="8166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27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4.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0" y="927100"/>
            <a:ext cx="7150100" cy="7899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822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doors dir="ver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4.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4509" y="2032000"/>
            <a:ext cx="4981730" cy="7340600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Shape 159"/>
          <p:cNvSpPr/>
          <p:nvPr/>
        </p:nvSpPr>
        <p:spPr>
          <a:xfrm>
            <a:off x="182824" y="-82570"/>
            <a:ext cx="12865101" cy="2192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L’esistenza di checkpoint garantisce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una corretta separazione dei cromosomi</a:t>
            </a:r>
          </a:p>
          <a:p>
            <a:pPr algn="ctr">
              <a:lnSpc>
                <a:spcPct val="90000"/>
              </a:lnSpc>
              <a:defRPr sz="5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durante la mitosi</a:t>
            </a:r>
          </a:p>
        </p:txBody>
      </p:sp>
      <p:pic>
        <p:nvPicPr>
          <p:cNvPr id="160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6839" y="1993900"/>
            <a:ext cx="4942333" cy="59690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959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4.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900" y="2374900"/>
            <a:ext cx="6946900" cy="7327900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/>
        </p:nvSpPr>
        <p:spPr>
          <a:xfrm>
            <a:off x="228600" y="244202"/>
            <a:ext cx="12776200" cy="2026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meiosi produce cellule germinali aploidi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, </a:t>
            </a:r>
            <a:r>
              <a:rPr sz="6500">
                <a:solidFill>
                  <a:schemeClr val="bg1">
                    <a:lumMod val="10000"/>
                  </a:schemeClr>
                </a:solidFill>
              </a:rPr>
              <a:t>i gameti</a:t>
            </a:r>
          </a:p>
        </p:txBody>
      </p:sp>
    </p:spTree>
    <p:extLst>
      <p:ext uri="{BB962C8B-B14F-4D97-AF65-F5344CB8AC3E}">
        <p14:creationId xmlns:p14="http://schemas.microsoft.com/office/powerpoint/2010/main" val="1516352544"/>
      </p:ext>
    </p:extLst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4.11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223" y="893233"/>
            <a:ext cx="6198402" cy="76034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4.11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384" y="1246000"/>
            <a:ext cx="6078204" cy="72334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8926569"/>
      </p:ext>
    </p:extLst>
  </p:cSld>
  <p:clrMapOvr>
    <a:masterClrMapping/>
  </p:clrMapOvr>
  <p:transition spd="slow"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4.1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00" y="1352862"/>
            <a:ext cx="11658600" cy="70291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13116874"/>
      </p:ext>
    </p:ext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800" y="3554610"/>
            <a:ext cx="9865846" cy="4765258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>
            <a:off x="37914" y="1302219"/>
            <a:ext cx="12913271" cy="2441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800">
                <a:solidFill>
                  <a:srgbClr val="F2FCE2"/>
                </a:solidFill>
              </a:defRPr>
            </a:lvl1pPr>
          </a:lstStyle>
          <a:p>
            <a:r>
              <a:rPr>
                <a:solidFill>
                  <a:schemeClr val="bg1">
                    <a:lumMod val="10000"/>
                  </a:schemeClr>
                </a:solidFill>
              </a:rPr>
              <a:t>Dopo il crossing over i cromatidi fratelli non sono più identici. Questo processo è infatti alla base della ricombinazione intracromosomica che genera nuove combinazioni di alleli su un cromatidio.</a:t>
            </a:r>
          </a:p>
        </p:txBody>
      </p:sp>
      <p:sp>
        <p:nvSpPr>
          <p:cNvPr id="174" name="Shape 174"/>
          <p:cNvSpPr/>
          <p:nvPr/>
        </p:nvSpPr>
        <p:spPr>
          <a:xfrm>
            <a:off x="517875" y="8227541"/>
            <a:ext cx="11770125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3700"/>
            </a:pPr>
            <a:r>
              <a:rPr>
                <a:solidFill>
                  <a:srgbClr val="290A01"/>
                </a:solidFill>
                <a:sym typeface="Franklin Gothic Medium"/>
              </a:rPr>
              <a:t>Nota bene</a:t>
            </a:r>
            <a:r>
              <a:rPr>
                <a:solidFill>
                  <a:srgbClr val="290A01"/>
                </a:solidFill>
              </a:rPr>
              <a:t>: Dopo la meiosi I e II ognuna delle cellule aploidi risultanti porta </a:t>
            </a:r>
            <a:r>
              <a:rPr>
                <a:solidFill>
                  <a:srgbClr val="290A01"/>
                </a:solidFill>
                <a:sym typeface="Franklin Gothic Medium"/>
              </a:rPr>
              <a:t>una sola combinazione di alleli</a:t>
            </a:r>
          </a:p>
        </p:txBody>
      </p:sp>
      <p:sp>
        <p:nvSpPr>
          <p:cNvPr id="175" name="Shape 175"/>
          <p:cNvSpPr/>
          <p:nvPr/>
        </p:nvSpPr>
        <p:spPr>
          <a:xfrm>
            <a:off x="6502400" y="4610100"/>
            <a:ext cx="958900" cy="5334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endParaRPr/>
          </a:p>
        </p:txBody>
      </p:sp>
      <p:sp>
        <p:nvSpPr>
          <p:cNvPr id="176" name="Shape 176"/>
          <p:cNvSpPr/>
          <p:nvPr/>
        </p:nvSpPr>
        <p:spPr>
          <a:xfrm>
            <a:off x="4348651" y="-47294"/>
            <a:ext cx="5126879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Il Crossing-Over</a:t>
            </a:r>
          </a:p>
        </p:txBody>
      </p:sp>
    </p:spTree>
    <p:extLst>
      <p:ext uri="{BB962C8B-B14F-4D97-AF65-F5344CB8AC3E}">
        <p14:creationId xmlns:p14="http://schemas.microsoft.com/office/powerpoint/2010/main" val="2611857528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460" y="2598436"/>
            <a:ext cx="10364722" cy="597223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Shape 179"/>
          <p:cNvSpPr/>
          <p:nvPr/>
        </p:nvSpPr>
        <p:spPr>
          <a:xfrm>
            <a:off x="970636" y="967691"/>
            <a:ext cx="11135651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ctr">
              <a:defRPr sz="3600">
                <a:solidFill>
                  <a:srgbClr val="000000"/>
                </a:solidFill>
              </a:defRPr>
            </a:pPr>
            <a:r>
              <a:t>Le modalità con cui ogni coppia di omologhi si allinea e separa sono </a:t>
            </a:r>
            <a:r>
              <a:rPr>
                <a:sym typeface="Franklin Gothic Medium"/>
              </a:rPr>
              <a:t>casuali e del tutto indipendenti </a:t>
            </a:r>
            <a:r>
              <a:t>da quelle delle altre coppie di cromosomi</a:t>
            </a:r>
          </a:p>
        </p:txBody>
      </p:sp>
      <p:sp>
        <p:nvSpPr>
          <p:cNvPr id="180" name="Shape 180"/>
          <p:cNvSpPr/>
          <p:nvPr/>
        </p:nvSpPr>
        <p:spPr>
          <a:xfrm>
            <a:off x="889839" y="8312180"/>
            <a:ext cx="10432782" cy="14414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sz="2900">
                <a:solidFill>
                  <a:srgbClr val="020202"/>
                </a:solidFill>
              </a:defRPr>
            </a:pPr>
            <a:r>
              <a:t>Nei gameti sono possibili otto diverse (2</a:t>
            </a:r>
            <a:r>
              <a:rPr baseline="31999"/>
              <a:t>3</a:t>
            </a:r>
            <a:r>
              <a:t>) combinazioni di cromosomi, a seconda di come i cromosomi si appaiano e si separano nella meiosi I e II (nell’uomo 2</a:t>
            </a:r>
            <a:r>
              <a:rPr baseline="31999"/>
              <a:t>23</a:t>
            </a:r>
            <a:r>
              <a:t>=8388068)</a:t>
            </a:r>
          </a:p>
        </p:txBody>
      </p:sp>
      <p:sp>
        <p:nvSpPr>
          <p:cNvPr id="181" name="Shape 181"/>
          <p:cNvSpPr/>
          <p:nvPr/>
        </p:nvSpPr>
        <p:spPr>
          <a:xfrm>
            <a:off x="-1919" y="104306"/>
            <a:ext cx="1485443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La separazione casuale dei cromosomi omologhi</a:t>
            </a:r>
          </a:p>
        </p:txBody>
      </p:sp>
    </p:spTree>
    <p:extLst>
      <p:ext uri="{BB962C8B-B14F-4D97-AF65-F5344CB8AC3E}">
        <p14:creationId xmlns:p14="http://schemas.microsoft.com/office/powerpoint/2010/main" val="103818394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4.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0" y="127000"/>
            <a:ext cx="5373212" cy="94996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91584570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4.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393" y="57150"/>
            <a:ext cx="5783581" cy="9639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833" y="-21946"/>
            <a:ext cx="6362701" cy="8279994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Shape 187"/>
          <p:cNvSpPr/>
          <p:nvPr/>
        </p:nvSpPr>
        <p:spPr>
          <a:xfrm>
            <a:off x="-2282" y="1789161"/>
            <a:ext cx="6539641" cy="6954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>
              <a:lnSpc>
                <a:spcPct val="80000"/>
              </a:lnSpc>
              <a:defRPr sz="3700"/>
            </a:pPr>
            <a:r>
              <a:rPr>
                <a:solidFill>
                  <a:srgbClr val="800000"/>
                </a:solidFill>
                <a:sym typeface="Franklin Gothic Medium"/>
              </a:rPr>
              <a:t>Riassumendo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: il </a:t>
            </a:r>
            <a:r>
              <a:rPr>
                <a:solidFill>
                  <a:schemeClr val="bg1">
                    <a:lumMod val="10000"/>
                  </a:schemeClr>
                </a:solidFill>
                <a:sym typeface="Franklin Gothic Medium"/>
              </a:rPr>
              <a:t>crossing-over 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crea nuove combinazioni rimescolando gli alleli presenti sullo </a:t>
            </a:r>
            <a:r>
              <a:rPr i="1">
                <a:solidFill>
                  <a:schemeClr val="bg1">
                    <a:lumMod val="10000"/>
                  </a:schemeClr>
                </a:solidFill>
              </a:rPr>
              <a:t>stesso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 cromosoma, mentre la </a:t>
            </a:r>
            <a:r>
              <a:rPr>
                <a:solidFill>
                  <a:schemeClr val="bg1">
                    <a:lumMod val="10000"/>
                  </a:schemeClr>
                </a:solidFill>
                <a:sym typeface="Franklin Gothic Medium"/>
              </a:rPr>
              <a:t>distribuzione casuale dei cromosomi materni e paterni 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determina nuove combinazioni rimescolando gli alleli portati da cromosomi </a:t>
            </a:r>
            <a:r>
              <a:rPr i="1">
                <a:solidFill>
                  <a:schemeClr val="bg1">
                    <a:lumMod val="10000"/>
                  </a:schemeClr>
                </a:solidFill>
              </a:rPr>
              <a:t>diversi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. Questi due processi insieme riescono a spiegare la straordinaria quantità di </a:t>
            </a:r>
            <a:r>
              <a:rPr>
                <a:solidFill>
                  <a:schemeClr val="bg1">
                    <a:lumMod val="10000"/>
                  </a:schemeClr>
                </a:solidFill>
                <a:sym typeface="Franklin Gothic Medium"/>
              </a:rPr>
              <a:t>variabilità genetica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 che si manifesta nelle cellule dopo la meiosi.</a:t>
            </a:r>
          </a:p>
        </p:txBody>
      </p:sp>
    </p:spTree>
    <p:extLst>
      <p:ext uri="{BB962C8B-B14F-4D97-AF65-F5344CB8AC3E}">
        <p14:creationId xmlns:p14="http://schemas.microsoft.com/office/powerpoint/2010/main" val="1927051696"/>
      </p:ext>
    </p:extLst>
  </p:cSld>
  <p:clrMapOvr>
    <a:masterClrMapping/>
  </p:clrMapOvr>
  <p:transition spd="slow">
    <p:blinds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3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6700" y="723900"/>
            <a:ext cx="7404100" cy="8318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tab 4.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200" y="-381000"/>
            <a:ext cx="7505700" cy="975530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8617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d"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4.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381" y="1981200"/>
            <a:ext cx="10114419" cy="778510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330200" y="-162341"/>
            <a:ext cx="12890500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defRPr sz="48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660066"/>
                </a:solidFill>
              </a:rPr>
              <a:t>L’oogenesi nell’uomo</a:t>
            </a:r>
            <a:r>
              <a:rPr>
                <a:solidFill>
                  <a:schemeClr val="bg1">
                    <a:lumMod val="10000"/>
                  </a:schemeClr>
                </a:solidFill>
              </a:rPr>
              <a:t>: divisioni meiotiche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asimmetriche producono una cellula uovo</a:t>
            </a:r>
          </a:p>
          <a:p>
            <a:pPr algn="ctr">
              <a:defRPr sz="4800">
                <a:solidFill>
                  <a:srgbClr val="FDF3FF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di grandi dimensioni</a:t>
            </a:r>
          </a:p>
        </p:txBody>
      </p:sp>
    </p:spTree>
    <p:extLst>
      <p:ext uri="{BB962C8B-B14F-4D97-AF65-F5344CB8AC3E}">
        <p14:creationId xmlns:p14="http://schemas.microsoft.com/office/powerpoint/2010/main" val="3900472703"/>
      </p:ext>
    </p:extLst>
  </p:cSld>
  <p:clrMapOvr>
    <a:masterClrMapping/>
  </p:clrMapOvr>
  <p:transition spd="slow">
    <p:dissolv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4.1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087" y="2444165"/>
            <a:ext cx="8657613" cy="7149572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393038" y="-71897"/>
            <a:ext cx="13004801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80000"/>
              </a:lnSpc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La spermatogenesi nell’uomo</a:t>
            </a:r>
            <a:r>
              <a:rPr>
                <a:solidFill>
                  <a:srgbClr val="290A01"/>
                </a:solidFill>
              </a:rPr>
              <a:t>: divisioni meiotiche simmetriche producono quattro spermatozoi</a:t>
            </a:r>
          </a:p>
        </p:txBody>
      </p:sp>
    </p:spTree>
    <p:extLst>
      <p:ext uri="{BB962C8B-B14F-4D97-AF65-F5344CB8AC3E}">
        <p14:creationId xmlns:p14="http://schemas.microsoft.com/office/powerpoint/2010/main" val="3986692595"/>
      </p:ext>
    </p:extLst>
  </p:cSld>
  <p:clrMapOvr>
    <a:masterClrMapping/>
  </p:clrMapOvr>
  <p:transition spd="slow">
    <p:circl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/>
        </p:nvSpPr>
        <p:spPr>
          <a:xfrm>
            <a:off x="1270000" y="3322285"/>
            <a:ext cx="11125200" cy="47346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(1) l’eredità dei geni corrisponde all’eredità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dei cromosomi in ogni dettaglio</a:t>
            </a:r>
          </a:p>
          <a:p>
            <a:pPr>
              <a:defRPr sz="4300"/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 </a:t>
            </a:r>
          </a:p>
          <a:p>
            <a:pPr>
              <a:defRPr sz="4300">
                <a:solidFill>
                  <a:srgbClr val="EEF921"/>
                </a:solidFill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(2) la trasmissione di particolari cromosomi coincide con la trasmissione di caratteri specifici oltre quelli della determinazione del sesso.</a:t>
            </a:r>
          </a:p>
        </p:txBody>
      </p:sp>
      <p:sp>
        <p:nvSpPr>
          <p:cNvPr id="198" name="Shape 198"/>
          <p:cNvSpPr/>
          <p:nvPr/>
        </p:nvSpPr>
        <p:spPr>
          <a:xfrm>
            <a:off x="2930690" y="375807"/>
            <a:ext cx="7803819" cy="1949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Validazione della teoria</a:t>
            </a:r>
          </a:p>
          <a:p>
            <a: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pPr>
            <a:r>
              <a:rPr>
                <a:solidFill>
                  <a:srgbClr val="800000"/>
                </a:solidFill>
              </a:rPr>
              <a:t>cromosomica</a:t>
            </a:r>
          </a:p>
        </p:txBody>
      </p:sp>
    </p:spTree>
    <p:extLst>
      <p:ext uri="{BB962C8B-B14F-4D97-AF65-F5344CB8AC3E}">
        <p14:creationId xmlns:p14="http://schemas.microsoft.com/office/powerpoint/2010/main" val="2090899303"/>
      </p:ext>
    </p:extLst>
  </p:cSld>
  <p:clrMapOvr>
    <a:masterClrMapping/>
  </p:clrMapOvr>
  <p:transition spd="slow">
    <p:dissolv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2023977" y="-4961"/>
            <a:ext cx="7845848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Ipotesi di Sutton (1903)</a:t>
            </a:r>
          </a:p>
        </p:txBody>
      </p:sp>
      <p:sp>
        <p:nvSpPr>
          <p:cNvPr id="201" name="Shape 201"/>
          <p:cNvSpPr/>
          <p:nvPr/>
        </p:nvSpPr>
        <p:spPr>
          <a:xfrm>
            <a:off x="254000" y="2083561"/>
            <a:ext cx="1270000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E7F821"/>
                </a:solidFill>
              </a:defRPr>
            </a:pPr>
            <a:endParaRPr>
              <a:solidFill>
                <a:srgbClr val="290A01"/>
              </a:solidFill>
            </a:endParaRPr>
          </a:p>
        </p:txBody>
      </p:sp>
      <p:sp>
        <p:nvSpPr>
          <p:cNvPr id="202" name="Shape 202"/>
          <p:cNvSpPr/>
          <p:nvPr/>
        </p:nvSpPr>
        <p:spPr>
          <a:xfrm>
            <a:off x="241300" y="3332394"/>
            <a:ext cx="1272540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203" name="Shape 203"/>
          <p:cNvSpPr/>
          <p:nvPr/>
        </p:nvSpPr>
        <p:spPr>
          <a:xfrm>
            <a:off x="5448300" y="2370666"/>
            <a:ext cx="1280160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FF6018"/>
                </a:solidFill>
              </a:defRPr>
            </a:pP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241300" y="8530927"/>
            <a:ext cx="1309370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>
                <a:solidFill>
                  <a:srgbClr val="43F72C"/>
                </a:solidFill>
              </a:defRPr>
            </a:pPr>
            <a:endParaRPr/>
          </a:p>
        </p:txBody>
      </p:sp>
      <p:sp>
        <p:nvSpPr>
          <p:cNvPr id="206" name="Shape 206"/>
          <p:cNvSpPr/>
          <p:nvPr/>
        </p:nvSpPr>
        <p:spPr>
          <a:xfrm>
            <a:off x="254000" y="1071794"/>
            <a:ext cx="12446000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endParaRPr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-330200" y="1083732"/>
            <a:ext cx="13335000" cy="8669868"/>
          </a:xfrm>
        </p:spPr>
        <p:txBody>
          <a:bodyPr/>
          <a:lstStyle/>
          <a:p>
            <a:pPr marL="801688" indent="11113"/>
            <a:r>
              <a:rPr lang="it-IT" sz="2800">
                <a:solidFill>
                  <a:schemeClr val="bg1">
                    <a:lumMod val="10000"/>
                  </a:schemeClr>
                </a:solidFill>
                <a:latin typeface="Franklin Gothic Book"/>
                <a:cs typeface="Franklin Gothic Book"/>
              </a:rPr>
              <a:t>1. Ogni cellula contiene due copie di ciascun tipo di cromosoma e ci sono due copie di ciascun tipo di gene.</a:t>
            </a:r>
          </a:p>
          <a:p>
            <a:pPr marL="801688" indent="11113">
              <a:defRPr>
                <a:solidFill>
                  <a:srgbClr val="E7F821"/>
                </a:solidFill>
              </a:defRPr>
            </a:pPr>
            <a:r>
              <a:rPr lang="it-IT" sz="2800">
                <a:solidFill>
                  <a:srgbClr val="024C90"/>
                </a:solidFill>
                <a:latin typeface="Franklin Gothic Book"/>
                <a:cs typeface="Franklin Gothic Book"/>
              </a:rPr>
              <a:t>2. Il complemento cromosomico, come i geni di Mendel, non mostra variazioni quando viene trasmesso dai genitori alla progenie.</a:t>
            </a:r>
          </a:p>
          <a:p>
            <a:pPr marL="801688" indent="11113"/>
            <a:r>
              <a:rPr lang="it-IT" sz="2800">
                <a:solidFill>
                  <a:srgbClr val="000000"/>
                </a:solidFill>
                <a:latin typeface="Franklin Gothic Book"/>
                <a:cs typeface="Franklin Gothic Book"/>
              </a:rPr>
              <a:t>3. Durante la meiosi, i cromosomi omologhi si appaiano e poi si separano in gameti differenti così come gli alleli alternativi di ciascun gene segregano in gameti diversi</a:t>
            </a:r>
          </a:p>
          <a:p>
            <a:pPr marL="801688" indent="11113">
              <a:defRPr>
                <a:solidFill>
                  <a:srgbClr val="FF6018"/>
                </a:solidFill>
              </a:defRPr>
            </a:pPr>
            <a:r>
              <a:rPr lang="it-IT" sz="2800">
                <a:solidFill>
                  <a:srgbClr val="024C90"/>
                </a:solidFill>
                <a:latin typeface="Franklin Gothic Book"/>
                <a:cs typeface="Franklin Gothic Book"/>
              </a:rPr>
              <a:t>4. Le copie materne e paterne di ciascuna coppia cromosomica si separano ai poli opposti del fuso a prescindere dalla segregazione di ogni altra coppia di omologhi, così come alleli alternativi di geni non associati assortiscono in maniera indipendente.</a:t>
            </a:r>
          </a:p>
          <a:p>
            <a:pPr marL="801688" indent="11113">
              <a:defRPr>
                <a:solidFill>
                  <a:srgbClr val="FDF40D"/>
                </a:solidFill>
              </a:defRPr>
            </a:pPr>
            <a:r>
              <a:rPr lang="it-IT" sz="2800">
                <a:solidFill>
                  <a:srgbClr val="000000"/>
                </a:solidFill>
                <a:latin typeface="Franklin Gothic Book"/>
                <a:cs typeface="Franklin Gothic Book"/>
              </a:rPr>
              <a:t>5. Durante la fecondazione il gruppo di cromosomi di una cellula uovo si unisce con il gruppo dei cromosomi di uno spermatozoo incontrato a caso, così come gli alleli di un genitore si uniscono a caso con quelli provenienti dall’altro genitore.</a:t>
            </a:r>
          </a:p>
          <a:p>
            <a:pPr marL="801688" indent="11113">
              <a:defRPr>
                <a:solidFill>
                  <a:srgbClr val="43F72C"/>
                </a:solidFill>
              </a:defRPr>
            </a:pPr>
            <a:r>
              <a:rPr lang="it-IT" sz="2800">
                <a:solidFill>
                  <a:schemeClr val="accent1">
                    <a:lumMod val="75000"/>
                  </a:schemeClr>
                </a:solidFill>
                <a:latin typeface="Franklin Gothic Book"/>
                <a:cs typeface="Franklin Gothic Book"/>
              </a:rPr>
              <a:t>6. In tutte le cellule che derivano dalla fecondazione di una cellula uovo, metà dei cromosomi e metà dei geni sono di origine materna, l’altra metà di origine paterna</a:t>
            </a:r>
          </a:p>
          <a:p>
            <a:pPr marL="801688" indent="11113">
              <a:defRPr>
                <a:solidFill>
                  <a:srgbClr val="FDF40D"/>
                </a:solidFill>
              </a:defRPr>
            </a:pPr>
            <a:endParaRPr lang="it-IT" sz="2800">
              <a:solidFill>
                <a:srgbClr val="800000"/>
              </a:solidFill>
              <a:latin typeface="Franklin Gothic Book"/>
              <a:cs typeface="Franklin Gothic Book"/>
            </a:endParaRPr>
          </a:p>
          <a:p>
            <a:pPr>
              <a:defRPr>
                <a:solidFill>
                  <a:srgbClr val="FF6018"/>
                </a:solidFill>
              </a:defRPr>
            </a:pPr>
            <a:endParaRPr lang="it-IT" sz="2800">
              <a:latin typeface="Franklin Gothic Book"/>
              <a:cs typeface="Franklin Gothic Book"/>
            </a:endParaRPr>
          </a:p>
          <a:p>
            <a:endParaRPr lang="it-IT" sz="2800">
              <a:solidFill>
                <a:schemeClr val="tx1">
                  <a:lumMod val="50000"/>
                </a:schemeClr>
              </a:solidFill>
              <a:latin typeface="Franklin Gothic Book"/>
              <a:cs typeface="Franklin Gothic Book"/>
            </a:endParaRPr>
          </a:p>
          <a:p>
            <a:pPr>
              <a:defRPr>
                <a:solidFill>
                  <a:srgbClr val="E7F821"/>
                </a:solidFill>
              </a:defRPr>
            </a:pPr>
            <a:endParaRPr lang="it-IT" sz="2800">
              <a:solidFill>
                <a:srgbClr val="290A01"/>
              </a:solidFill>
              <a:latin typeface="Franklin Gothic Book"/>
              <a:cs typeface="Franklin Gothic Book"/>
            </a:endParaRPr>
          </a:p>
          <a:p>
            <a:endParaRPr lang="it-IT" sz="2800">
              <a:solidFill>
                <a:schemeClr val="bg1">
                  <a:lumMod val="10000"/>
                </a:schemeClr>
              </a:solidFill>
              <a:latin typeface="Franklin Gothic Book"/>
              <a:cs typeface="Franklin Gothic Book"/>
            </a:endParaRPr>
          </a:p>
          <a:p>
            <a:endParaRPr lang="en-US" sz="28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335749101"/>
      </p:ext>
    </p:extLst>
  </p:cSld>
  <p:clrMapOvr>
    <a:masterClrMapping/>
  </p:clrMapOvr>
  <p:transition spd="slow">
    <p:cover/>
  </p:transition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tab 4.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0" y="88900"/>
            <a:ext cx="8242300" cy="92760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6905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4.18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17500"/>
            <a:ext cx="5516556" cy="9118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droppedImage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4300" y="1282700"/>
            <a:ext cx="4051300" cy="5207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2" name="droppedImage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100" y="190500"/>
            <a:ext cx="6235700" cy="842395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hape 213"/>
          <p:cNvSpPr/>
          <p:nvPr/>
        </p:nvSpPr>
        <p:spPr>
          <a:xfrm>
            <a:off x="6083300" y="177800"/>
            <a:ext cx="3479800" cy="83312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American Typewriter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39962203"/>
      </p:ext>
    </p:extLst>
  </p:cSld>
  <p:clrMapOvr>
    <a:masterClrMapping/>
  </p:clrMapOvr>
  <p:transition spd="med">
    <p:fad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6" dur="500" fill="hold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3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4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2446815"/>
            <a:ext cx="10109200" cy="7116285"/>
          </a:xfrm>
          <a:prstGeom prst="rect">
            <a:avLst/>
          </a:prstGeom>
          <a:ln w="12700">
            <a:miter lim="400000"/>
          </a:ln>
        </p:spPr>
      </p:pic>
      <p:sp>
        <p:nvSpPr>
          <p:cNvPr id="216" name="Shape 216"/>
          <p:cNvSpPr/>
          <p:nvPr/>
        </p:nvSpPr>
        <p:spPr>
          <a:xfrm>
            <a:off x="532870" y="108019"/>
            <a:ext cx="12320060" cy="2349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60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L’analisi dei rari errori della meiosi ha fornito un ulteriore sostegno alla teoria cromosomica</a:t>
            </a:r>
          </a:p>
        </p:txBody>
      </p:sp>
    </p:spTree>
    <p:extLst>
      <p:ext uri="{BB962C8B-B14F-4D97-AF65-F5344CB8AC3E}">
        <p14:creationId xmlns:p14="http://schemas.microsoft.com/office/powerpoint/2010/main" val="2164548414"/>
      </p:ext>
    </p:extLst>
  </p:cSld>
  <p:clrMapOvr>
    <a:masterClrMapping/>
  </p:clrMapOvr>
  <p:transition spd="slow">
    <p:pull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4.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975" y="1892300"/>
            <a:ext cx="6241966" cy="7137400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hape 219"/>
          <p:cNvSpPr/>
          <p:nvPr/>
        </p:nvSpPr>
        <p:spPr>
          <a:xfrm>
            <a:off x="635000" y="37499"/>
            <a:ext cx="11734800" cy="1787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4500">
                <a:solidFill>
                  <a:srgbClr val="63F907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pPr>
              <a:lnSpc>
                <a:spcPct val="80000"/>
              </a:lnSpc>
            </a:pPr>
            <a:r>
              <a:rPr b="1">
                <a:solidFill>
                  <a:srgbClr val="800000"/>
                </a:solidFill>
                <a:latin typeface="Franklin Gothic Book"/>
                <a:ea typeface="Franklin Gothic Book"/>
                <a:cs typeface="Franklin Gothic Book"/>
              </a:rPr>
              <a:t>I caratteri associati ai cromosomi X e Y nell’uomo sono identificati mediante l’analisi dei pedigree</a:t>
            </a:r>
          </a:p>
        </p:txBody>
      </p:sp>
      <p:sp>
        <p:nvSpPr>
          <p:cNvPr id="220" name="Shape 220"/>
          <p:cNvSpPr/>
          <p:nvPr/>
        </p:nvSpPr>
        <p:spPr>
          <a:xfrm>
            <a:off x="6400800" y="2498240"/>
            <a:ext cx="6273800" cy="6535121"/>
          </a:xfrm>
          <a:prstGeom prst="rect">
            <a:avLst/>
          </a:prstGeom>
          <a:ln w="50800">
            <a:solidFill>
              <a:srgbClr val="FFFCE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8000"/>
                </a:solidFill>
              </a:rPr>
              <a:t>1. Il carattere si manifesta più frequentemente nei maschi che nelle femmine</a:t>
            </a:r>
          </a:p>
          <a:p>
            <a:pPr>
              <a:defRPr sz="2200">
                <a:solidFill>
                  <a:srgbClr val="D95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2. La mutazione e il carattere non vengono mai trasmessi dal padre al figlio poiché i figli ricevono dai propri padri solo il cromosoma Y.</a:t>
            </a:r>
          </a:p>
          <a:p>
            <a:pPr>
              <a:defRPr sz="2200">
                <a:solidFill>
                  <a:srgbClr val="FFFC41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>
                    <a:lumMod val="10000"/>
                  </a:schemeClr>
                </a:solidFill>
              </a:rPr>
              <a:t>3. Un maschio malato, invece, trasmette la mutazione associata all’X a tutte le sue figlie, che si comportano da portatori eterozigoti senza manifestare il carattere</a:t>
            </a:r>
            <a:r>
              <a:rPr>
                <a:solidFill>
                  <a:srgbClr val="FFFFFF"/>
                </a:solidFill>
              </a:rPr>
              <a:t>, ma trasmettendolo alla loro progenie.</a:t>
            </a:r>
            <a:r>
              <a:t> 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4. In questo modo, il carattere spesso salta una generazione, dato che la mutazione viene trasmessa dal nonno, tramite</a:t>
            </a:r>
          </a:p>
          <a:p>
            <a:pPr>
              <a:defRPr sz="2200">
                <a:solidFill>
                  <a:srgbClr val="00A3D7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una figlia portatrice, al nipote maschio.</a:t>
            </a:r>
          </a:p>
          <a:p>
            <a:pPr>
              <a:defRPr sz="2200">
                <a:solidFill>
                  <a:srgbClr val="9CD21C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5. Il solo modo in cui il carattere può comparire nelle generazioni successive è quando la sorella di un maschio ma-lato è portatrice. In tal caso, metà dei suoi figli maschi mostreranno il carattere.</a:t>
            </a:r>
          </a:p>
        </p:txBody>
      </p:sp>
    </p:spTree>
    <p:extLst>
      <p:ext uri="{BB962C8B-B14F-4D97-AF65-F5344CB8AC3E}">
        <p14:creationId xmlns:p14="http://schemas.microsoft.com/office/powerpoint/2010/main" val="196657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444500" y="607040"/>
            <a:ext cx="11531600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Il fenotipo dipende spesso dalla penetranza</a:t>
            </a:r>
          </a:p>
          <a:p>
            <a:pPr>
              <a:defRPr sz="4800">
                <a:solidFill>
                  <a:srgbClr val="FFA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000000"/>
                </a:solidFill>
                <a:latin typeface="Franklin Gothic Medium"/>
                <a:ea typeface="Franklin Gothic Medium"/>
                <a:cs typeface="Franklin Gothic Medium"/>
              </a:rPr>
              <a:t>e dall’</a:t>
            </a: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espressività</a:t>
            </a:r>
          </a:p>
        </p:txBody>
      </p:sp>
      <p:sp>
        <p:nvSpPr>
          <p:cNvPr id="241" name="Shape 241"/>
          <p:cNvSpPr/>
          <p:nvPr/>
        </p:nvSpPr>
        <p:spPr>
          <a:xfrm>
            <a:off x="330200" y="2754710"/>
            <a:ext cx="11811000" cy="2872581"/>
          </a:xfrm>
          <a:prstGeom prst="rect">
            <a:avLst/>
          </a:prstGeom>
          <a:ln w="127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I genetisti usano il termine 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penetranza</a:t>
            </a:r>
            <a:r>
              <a:rPr b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per descrivere</a:t>
            </a:r>
          </a:p>
          <a:p>
            <a:pPr>
              <a:defRPr sz="3600"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quanti individui di una popolazione con un certo genotipo, mostrano il fenotipo atteso. La penetranza può essere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completa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(100%), come per i caratteri studiati da Mendel, o</a:t>
            </a:r>
            <a:r>
              <a:rPr i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incompleta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, come per il retinoblastoma</a:t>
            </a:r>
          </a:p>
        </p:txBody>
      </p:sp>
      <p:sp>
        <p:nvSpPr>
          <p:cNvPr id="242" name="Shape 242"/>
          <p:cNvSpPr/>
          <p:nvPr/>
        </p:nvSpPr>
        <p:spPr>
          <a:xfrm>
            <a:off x="292100" y="6702009"/>
            <a:ext cx="12420600" cy="2318583"/>
          </a:xfrm>
          <a:prstGeom prst="rect">
            <a:avLst/>
          </a:prstGeom>
          <a:ln w="12700">
            <a:solidFill>
              <a:srgbClr val="008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3600">
                <a:solidFill>
                  <a:srgbClr val="8FE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L’</a:t>
            </a:r>
            <a:r>
              <a:rPr b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espressività</a:t>
            </a:r>
            <a:r>
              <a:rPr b="1"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 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si riferisce al grado o all’intensità con cui un</a:t>
            </a:r>
          </a:p>
          <a:p>
            <a:pPr>
              <a:defRPr sz="3600">
                <a:solidFill>
                  <a:srgbClr val="8FEA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particolare genotipo è espresso in un fenotipo. L’espressività può essere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variabile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, come per il retinoblastoma (un occhio o entrambi), o </a:t>
            </a:r>
            <a:r>
              <a:rPr i="1"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invariabile</a:t>
            </a: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, come il colore del pisello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1" animBg="1" advAuto="0"/>
      <p:bldP spid="242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pasted-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939" y="546063"/>
            <a:ext cx="6862954" cy="42233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5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4634" y="5796187"/>
            <a:ext cx="4050702" cy="3926338"/>
          </a:xfrm>
          <a:prstGeom prst="rect">
            <a:avLst/>
          </a:prstGeom>
          <a:ln w="12700">
            <a:miter lim="400000"/>
          </a:ln>
        </p:spPr>
      </p:pic>
      <p:sp>
        <p:nvSpPr>
          <p:cNvPr id="246" name="Shape 246"/>
          <p:cNvSpPr/>
          <p:nvPr/>
        </p:nvSpPr>
        <p:spPr>
          <a:xfrm>
            <a:off x="2608506" y="-311305"/>
            <a:ext cx="7523820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Penetranza Incompleta</a:t>
            </a:r>
          </a:p>
        </p:txBody>
      </p:sp>
      <p:sp>
        <p:nvSpPr>
          <p:cNvPr id="247" name="Shape 247"/>
          <p:cNvSpPr/>
          <p:nvPr/>
        </p:nvSpPr>
        <p:spPr>
          <a:xfrm>
            <a:off x="4760231" y="4785232"/>
            <a:ext cx="3888384" cy="9951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Espressività</a:t>
            </a:r>
          </a:p>
        </p:txBody>
      </p:sp>
    </p:spTree>
  </p:cSld>
  <p:clrMapOvr>
    <a:masterClrMapping/>
  </p:clrMapOvr>
  <p:transition spd="slow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3.19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192" y="1993900"/>
            <a:ext cx="10916170" cy="4960171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Shape 250"/>
          <p:cNvSpPr/>
          <p:nvPr/>
        </p:nvSpPr>
        <p:spPr>
          <a:xfrm>
            <a:off x="342900" y="161052"/>
            <a:ext cx="12643313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L’ambiente può influire sull’espressione fenotipica di un genotipo</a:t>
            </a:r>
          </a:p>
        </p:txBody>
      </p:sp>
      <p:sp>
        <p:nvSpPr>
          <p:cNvPr id="251" name="Shape 251"/>
          <p:cNvSpPr/>
          <p:nvPr/>
        </p:nvSpPr>
        <p:spPr>
          <a:xfrm>
            <a:off x="1405921" y="7244562"/>
            <a:ext cx="4982734" cy="1826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>
                <a:solidFill>
                  <a:srgbClr val="FF4013"/>
                </a:solidFill>
              </a:defRPr>
            </a:pPr>
            <a:r>
              <a:rPr>
                <a:solidFill>
                  <a:srgbClr val="800000"/>
                </a:solidFill>
                <a:latin typeface="Franklin Gothic Medium"/>
                <a:ea typeface="Franklin Gothic Medium"/>
                <a:cs typeface="Franklin Gothic Medium"/>
              </a:rPr>
              <a:t>Mutazioni condizionali</a:t>
            </a:r>
          </a:p>
          <a:p>
            <a:pPr marL="342900" lvl="1" indent="0">
              <a:buSzPct val="126000"/>
              <a:buChar char="•"/>
              <a:defRPr sz="3600"/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permissive</a:t>
            </a:r>
          </a:p>
          <a:p>
            <a:pPr marL="342900" lvl="1" indent="0">
              <a:buSzPct val="126000"/>
              <a:buChar char="•"/>
              <a:defRPr sz="3600"/>
            </a:pPr>
            <a:r>
              <a:rPr>
                <a:solidFill>
                  <a:schemeClr val="bg1"/>
                </a:solidFill>
                <a:latin typeface="Franklin Gothic Medium"/>
                <a:ea typeface="Franklin Gothic Medium"/>
                <a:cs typeface="Franklin Gothic Medium"/>
              </a:rPr>
              <a:t>restrittive</a:t>
            </a:r>
          </a:p>
        </p:txBody>
      </p:sp>
      <p:sp>
        <p:nvSpPr>
          <p:cNvPr id="252" name="Shape 252"/>
          <p:cNvSpPr/>
          <p:nvPr/>
        </p:nvSpPr>
        <p:spPr>
          <a:xfrm>
            <a:off x="7573773" y="8141461"/>
            <a:ext cx="2362075" cy="7181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AE3C"/>
                </a:solidFill>
              </a:defRPr>
            </a:lvl1pPr>
          </a:lstStyle>
          <a:p>
            <a:r>
              <a:rPr>
                <a:latin typeface="Franklin Gothic Medium"/>
                <a:ea typeface="Franklin Gothic Medium"/>
                <a:cs typeface="Franklin Gothic Medium"/>
              </a:rPr>
              <a:t>Fenocopie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tab 3.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52" y="1369150"/>
            <a:ext cx="11272068" cy="73553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numero&#10;&#10;Descrizione generata automaticamente">
            <a:extLst>
              <a:ext uri="{FF2B5EF4-FFF2-40B4-BE49-F238E27FC236}">
                <a16:creationId xmlns:a16="http://schemas.microsoft.com/office/drawing/2014/main" id="{C679EBAF-122D-9CD5-1FF1-3E205E8F5E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800" y="2203450"/>
            <a:ext cx="57912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5867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dropped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9800" y="1892300"/>
            <a:ext cx="5346700" cy="759495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Shape 257"/>
          <p:cNvSpPr/>
          <p:nvPr/>
        </p:nvSpPr>
        <p:spPr>
          <a:xfrm>
            <a:off x="6350" y="34052"/>
            <a:ext cx="12992100" cy="18876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5800">
                <a:solidFill>
                  <a:srgbClr val="76FA21"/>
                </a:solidFill>
                <a:latin typeface="+mj-lt"/>
                <a:ea typeface="+mj-ea"/>
                <a:cs typeface="+mj-cs"/>
                <a:sym typeface="Franklin Gothic Medium"/>
              </a:defRPr>
            </a:lvl1pPr>
          </a:lstStyle>
          <a:p>
            <a:r>
              <a:rPr>
                <a:solidFill>
                  <a:srgbClr val="800000"/>
                </a:solidFill>
              </a:rPr>
              <a:t>Federico Guglielmo di Prussia e le Guardie di Potsdam (1713-1740)</a:t>
            </a:r>
          </a:p>
        </p:txBody>
      </p:sp>
    </p:spTree>
  </p:cSld>
  <p:clrMapOvr>
    <a:masterClrMapping/>
  </p:clrMapOvr>
  <p:transition spd="med">
    <p:fad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tif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Franklin Gothic Medium"/>
        <a:ea typeface="Franklin Gothic Medium"/>
        <a:cs typeface="Franklin Gothic Medium"/>
      </a:majorFont>
      <a:minorFont>
        <a:latin typeface="American Typewriter"/>
        <a:ea typeface="American Typewriter"/>
        <a:cs typeface="American Typewrite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77800" dist="406400" dir="5400000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177800" dist="406400" dir="5400000" rotWithShape="0">
            <a:srgbClr val="000000">
              <a:alpha val="68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merican Typewrite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Franklin Gothic Book"/>
            <a:ea typeface="Franklin Gothic Book"/>
            <a:cs typeface="Franklin Gothic Book"/>
            <a:sym typeface="Franklin Gothic Book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4537</TotalTime>
  <Words>1076</Words>
  <Application>Microsoft Macintosh PowerPoint</Application>
  <PresentationFormat>Personalizzato</PresentationFormat>
  <Paragraphs>79</Paragraphs>
  <Slides>38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38</vt:i4>
      </vt:variant>
    </vt:vector>
  </HeadingPairs>
  <TitlesOfParts>
    <vt:vector size="43" baseType="lpstr">
      <vt:lpstr>American Typewriter</vt:lpstr>
      <vt:lpstr>Franklin Gothic Book</vt:lpstr>
      <vt:lpstr>Franklin Gothic Medium</vt:lpstr>
      <vt:lpstr>Trebuchet MS</vt:lpstr>
      <vt:lpstr>White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Genetica -Lezione 3- Cenci</dc:title>
  <cp:lastModifiedBy>Microsoft Office User</cp:lastModifiedBy>
  <cp:revision>26</cp:revision>
  <dcterms:modified xsi:type="dcterms:W3CDTF">2024-03-18T16:13:24Z</dcterms:modified>
</cp:coreProperties>
</file>