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80" r:id="rId11"/>
    <p:sldId id="28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848" y="-19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Franklin Gothic Medium"/>
        <a:ea typeface="Franklin Gothic Medium"/>
        <a:cs typeface="Franklin Gothic Medium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738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Franklin Gothic Medium"/>
                <a:ea typeface="Franklin Gothic Medium"/>
                <a:cs typeface="Franklin Gothic Medium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321577"/>
            <a:ext cx="1252225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La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non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è</a:t>
            </a:r>
            <a:r>
              <a:rPr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sempre </a:t>
            </a:r>
            <a:r>
              <a:rPr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completa</a:t>
            </a:r>
            <a:endParaRPr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23915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  <p:bldP spid="262" grpId="0" animBg="1" advAuto="0"/>
      <p:bldP spid="26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9025689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  <p:extLst>
      <p:ext uri="{BB962C8B-B14F-4D97-AF65-F5344CB8AC3E}">
        <p14:creationId xmlns:p14="http://schemas.microsoft.com/office/powerpoint/2010/main" val="16448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00030"/>
            <a:ext cx="11201400" cy="172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 nei</a:t>
            </a:r>
          </a:p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2" name="Shape 172"/>
          <p:cNvSpPr/>
          <p:nvPr/>
        </p:nvSpPr>
        <p:spPr>
          <a:xfrm>
            <a:off x="3006268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2" cy="2373264"/>
            <a:chOff x="0" y="0"/>
            <a:chExt cx="2712641" cy="2373263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6839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dvAuto="0"/>
      <p:bldP spid="172" grpId="3" animBg="1" advAuto="0"/>
      <p:bldP spid="175" grpId="1" animBg="1" advAuto="0"/>
      <p:bldP spid="18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48809"/>
            <a:ext cx="11607800" cy="2318583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Medium"/>
                <a:cs typeface="Franklin Gothic Book"/>
              </a:rP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7238"/>
            <a:ext cx="4091515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  <a:latin typeface="Franklin Gothic Medium"/>
                <a:ea typeface="Franklin Gothic Medium"/>
                <a:cs typeface="Franklin Gothic Medium"/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44950" cy="1036064"/>
            <a:chOff x="19269" y="0"/>
            <a:chExt cx="6044949" cy="1036063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67978" cy="1036063"/>
              <a:chOff x="19269" y="0"/>
              <a:chExt cx="867977" cy="1036062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64139"/>
                <a:ext cx="490245" cy="471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688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9"/>
            <a:chOff x="0" y="0"/>
            <a:chExt cx="10083800" cy="7137658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9"/>
            <a:chOff x="0" y="0"/>
            <a:chExt cx="10083800" cy="7137658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67978" cy="1036064"/>
              <a:chOff x="19269" y="0"/>
              <a:chExt cx="867977" cy="1036063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64139"/>
                <a:ext cx="49024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44719" y="84642"/>
            <a:ext cx="60782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/>
            </a:pP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Nei casi di epistasi, gli alleli di un gene mascherano</a:t>
            </a:r>
            <a:r>
              <a:rPr lang="it-IT" sz="2400">
                <a:solidFill>
                  <a:srgbClr val="2F2A2B"/>
                </a:solidFill>
                <a:ea typeface="Franklin Gothic Medium"/>
                <a:sym typeface="Helvetica"/>
              </a:rPr>
              <a:t> </a:t>
            </a: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32516"/>
            <a:ext cx="12395200" cy="1660968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Un’interazione genica, in cui gli effetti di un allele di un gene nascondono gli effetti degli alleli di un altro gene, è conosciuta come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; l’allele responsabile del mascheramento (in questo caso, l’allele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del gene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) è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epistatico</a:t>
            </a:r>
            <a:r>
              <a:rPr sz="28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sul gene che viene mascherato 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(</a:t>
            </a:r>
            <a:r>
              <a:rPr sz="2800"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gene ipostatico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33728"/>
            <a:ext cx="39853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rgbClr val="000000"/>
              </a:solidFill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717305" y="7019628"/>
            <a:ext cx="43282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dominante</a:t>
            </a:r>
          </a:p>
        </p:txBody>
      </p:sp>
      <p:sp>
        <p:nvSpPr>
          <p:cNvPr id="219" name="Shape 219"/>
          <p:cNvSpPr/>
          <p:nvPr/>
        </p:nvSpPr>
        <p:spPr>
          <a:xfrm>
            <a:off x="3454400" y="4787900"/>
            <a:ext cx="27178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2700" y="4610100"/>
            <a:ext cx="22987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2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82193"/>
            <a:ext cx="95758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2097405"/>
            <a:ext cx="11391900" cy="65659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2991207"/>
            <a:ext cx="11468100" cy="1764586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660066"/>
                </a:solidFill>
                <a:latin typeface="Franklin Gothic Medium"/>
                <a:ea typeface="Franklin Gothic Medium"/>
                <a:cs typeface="Franklin Gothic Medium"/>
              </a:rP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54106"/>
            <a:ext cx="11455400" cy="1210588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tx1"/>
                </a:solidFill>
                <a:latin typeface="Franklin Gothic Medium"/>
                <a:ea typeface="Franklin Gothic Medium"/>
                <a:cs typeface="Franklin Gothic Medium"/>
              </a:rP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74906"/>
            <a:ext cx="11430000" cy="1210588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333152"/>
            <a:ext cx="12103101" cy="2275495"/>
          </a:xfrm>
          <a:prstGeom prst="rect">
            <a:avLst/>
          </a:prstGeom>
          <a:ln w="57150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90000"/>
              </a:lnSpc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40906"/>
            <a:ext cx="113792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ci sono 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895813" y="112772"/>
            <a:ext cx="41253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  <p:extLst>
      <p:ext uri="{BB962C8B-B14F-4D97-AF65-F5344CB8AC3E}">
        <p14:creationId xmlns:p14="http://schemas.microsoft.com/office/powerpoint/2010/main" val="29935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  <p:bldP spid="27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607040"/>
            <a:ext cx="115316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Il fenotipo dipende spesso dalla 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 dall’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754710"/>
            <a:ext cx="11811000" cy="2872581"/>
          </a:xfrm>
          <a:prstGeom prst="rect">
            <a:avLst/>
          </a:prstGeom>
          <a:ln w="127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I genetisti usano il termine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penetranza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quanti individui di una popolazione con un certo genotipo, mostrano il fenotipo atteso. La penetranza può essere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completa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(100%), come per i caratteri studiati da Mendel, o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incompleta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702009"/>
            <a:ext cx="12420600" cy="2318583"/>
          </a:xfrm>
          <a:prstGeom prst="rect">
            <a:avLst/>
          </a:prstGeom>
          <a:ln w="12700">
            <a:solidFill>
              <a:srgbClr val="008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L’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particolare genotipo è espresso in un fenotipo. L’espressività può essere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 (un occhio o entrambi), o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08506" y="-311305"/>
            <a:ext cx="752382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60231" y="4785232"/>
            <a:ext cx="3888384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161052"/>
            <a:ext cx="12643313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244562"/>
            <a:ext cx="498273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41461"/>
            <a:ext cx="23620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rPr>
                <a:latin typeface="Franklin Gothic Medium"/>
                <a:ea typeface="Franklin Gothic Medium"/>
                <a:cs typeface="Franklin Gothic Medium"/>
              </a:rP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34052"/>
            <a:ext cx="12992100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01885"/>
            <a:ext cx="1158352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Caratteri continui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21547"/>
            <a:ext cx="14033500" cy="1900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Anche la variabilità continua può essere spiegata dalle estensioni dell’analisi </a:t>
            </a:r>
          </a:p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654575"/>
            <a:ext cx="11656366" cy="2780248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continui (chiamati anche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caratteri quantitativi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)</a:t>
            </a:r>
          </a:p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274601"/>
            <a:ext cx="11595915" cy="1893852"/>
          </a:xfrm>
          <a:prstGeom prst="rect">
            <a:avLst/>
          </a:prstGeom>
          <a:ln w="28575" cmpd="sng">
            <a:solidFill>
              <a:srgbClr val="0000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</a:pP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Essi sono di solito </a:t>
            </a:r>
            <a:r>
              <a:rPr sz="36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poligenici</a:t>
            </a:r>
            <a:r>
              <a:rPr sz="36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390651" y="6771748"/>
            <a:ext cx="11595915" cy="2337050"/>
          </a:xfrm>
          <a:prstGeom prst="rect">
            <a:avLst/>
          </a:prstGeom>
          <a:ln w="28575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poligenici sono, per definizione,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multifattoriali</a:t>
            </a:r>
            <a:r>
              <a:rPr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,</a:t>
            </a:r>
            <a:endParaRPr>
              <a:solidFill>
                <a:srgbClr val="000000"/>
              </a:solidFill>
              <a:latin typeface="Franklin Gothic Medium"/>
              <a:ea typeface="Franklin Gothic Medium"/>
              <a:cs typeface="Franklin Gothic Medium"/>
              <a:sym typeface="Helvetica"/>
            </a:endParaRPr>
          </a:p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ma non tutti i caratteri multifattoriali sono poligenici (alcuni,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per esempio, sono determinati dal modo in cui gli alleli di un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55" y="-1426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Come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stabiliscono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le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relazioni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di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dominanza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tra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alleli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 </a:t>
            </a:r>
            <a:r>
              <a:rPr b="1" dirty="0" err="1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multipli</a:t>
            </a:r>
            <a:r>
              <a:rPr b="1" dirty="0">
                <a:solidFill>
                  <a:srgbClr val="800000"/>
                </a:solidFill>
                <a:latin typeface="Franklin Gothic Book" panose="020B0503020102020204" pitchFamily="34" charset="0"/>
                <a:sym typeface="Helvetica"/>
              </a:rPr>
              <a:t>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3150116"/>
            <a:ext cx="5143500" cy="6196568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In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alcune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serie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alleli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multipli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ciascun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è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codominante</a:t>
            </a:r>
            <a:endParaRPr dirty="0">
              <a:solidFill>
                <a:srgbClr val="151618"/>
              </a:solidFill>
              <a:latin typeface="Franklin Gothic Book" panose="020B0503020102020204" pitchFamily="34" charset="0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con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altro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allele, e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ogni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differente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genotipo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produce</a:t>
            </a:r>
            <a:r>
              <a:rPr lang="it-IT"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perciò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fenotipo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distinto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.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Questo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succede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soprattutto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con</a:t>
            </a:r>
          </a:p>
          <a:p>
            <a:pPr>
              <a:buSzTx/>
              <a:buNone/>
              <a:tabLst>
                <a:tab pos="180000" algn="l"/>
              </a:tabLst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rilevabili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solo a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livello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molecolare</a:t>
            </a:r>
            <a:r>
              <a:rPr dirty="0">
                <a:solidFill>
                  <a:srgbClr val="151618"/>
                </a:solidFill>
                <a:latin typeface="Franklin Gothic Book" panose="020B0503020102020204" pitchFamily="34" charset="0"/>
                <a:ea typeface="Helvetica"/>
                <a:cs typeface="Helvetica"/>
                <a:sym typeface="Helvetica"/>
              </a:rPr>
              <a:t> (es. HLA-B)</a:t>
            </a:r>
          </a:p>
        </p:txBody>
      </p:sp>
    </p:spTree>
    <p:extLst>
      <p:ext uri="{BB962C8B-B14F-4D97-AF65-F5344CB8AC3E}">
        <p14:creationId xmlns:p14="http://schemas.microsoft.com/office/powerpoint/2010/main" val="19449308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Un allele la cui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maggiore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di </a:t>
            </a:r>
            <a:r>
              <a:rPr dirty="0" err="1">
                <a:solidFill>
                  <a:srgbClr val="151618"/>
                </a:solidFill>
              </a:rPr>
              <a:t>tipo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spesso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indicato</a:t>
            </a:r>
            <a:r>
              <a:rPr dirty="0">
                <a:solidFill>
                  <a:srgbClr val="151618"/>
                </a:solidFill>
              </a:rPr>
              <a:t> dal segno “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” in </a:t>
            </a:r>
            <a:r>
              <a:rPr dirty="0" err="1">
                <a:solidFill>
                  <a:srgbClr val="151618"/>
                </a:solidFill>
              </a:rPr>
              <a:t>apice</a:t>
            </a:r>
            <a:r>
              <a:rPr dirty="0">
                <a:solidFill>
                  <a:srgbClr val="151618"/>
                </a:solidFill>
              </a:rPr>
              <a:t> (+).Un allele con una </a:t>
            </a:r>
            <a:r>
              <a:rPr dirty="0" err="1">
                <a:solidFill>
                  <a:srgbClr val="151618"/>
                </a:solidFill>
              </a:rPr>
              <a:t>frequenza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minore</a:t>
            </a:r>
            <a:r>
              <a:rPr dirty="0">
                <a:solidFill>
                  <a:srgbClr val="151618"/>
                </a:solidFill>
              </a:rPr>
              <a:t> dell’1% </a:t>
            </a:r>
            <a:r>
              <a:rPr dirty="0" err="1">
                <a:solidFill>
                  <a:srgbClr val="151618"/>
                </a:solidFill>
              </a:rPr>
              <a:t>è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considerato</a:t>
            </a:r>
            <a:r>
              <a:rPr dirty="0">
                <a:solidFill>
                  <a:srgbClr val="151618"/>
                </a:solidFill>
              </a:rPr>
              <a:t> un allele </a:t>
            </a:r>
            <a:r>
              <a:rPr dirty="0" err="1"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 dirty="0"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 dirty="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Al </a:t>
            </a:r>
            <a:r>
              <a:rPr dirty="0" err="1">
                <a:solidFill>
                  <a:srgbClr val="151618"/>
                </a:solidFill>
              </a:rPr>
              <a:t>contrario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alcuni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geni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hanno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più</a:t>
            </a:r>
            <a:r>
              <a:rPr dirty="0">
                <a:solidFill>
                  <a:srgbClr val="151618"/>
                </a:solidFill>
              </a:rPr>
              <a:t> di un allele </a:t>
            </a:r>
            <a:r>
              <a:rPr dirty="0" err="1">
                <a:solidFill>
                  <a:srgbClr val="151618"/>
                </a:solidFill>
              </a:rPr>
              <a:t>selvatico</a:t>
            </a:r>
            <a:r>
              <a:rPr dirty="0">
                <a:solidFill>
                  <a:srgbClr val="151618"/>
                </a:solidFill>
              </a:rPr>
              <a:t>, </a:t>
            </a:r>
            <a:r>
              <a:rPr dirty="0" err="1">
                <a:solidFill>
                  <a:srgbClr val="151618"/>
                </a:solidFill>
              </a:rPr>
              <a:t>ciò</a:t>
            </a:r>
            <a:endParaRPr dirty="0">
              <a:solidFill>
                <a:srgbClr val="151618"/>
              </a:solidFill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rgbClr val="151618"/>
                </a:solidFill>
              </a:rPr>
              <a:t>li </a:t>
            </a:r>
            <a:r>
              <a:rPr dirty="0" err="1">
                <a:solidFill>
                  <a:srgbClr val="151618"/>
                </a:solidFill>
              </a:rPr>
              <a:t>rende</a:t>
            </a:r>
            <a:r>
              <a:rPr dirty="0">
                <a:solidFill>
                  <a:srgbClr val="151618"/>
                </a:solidFill>
              </a:rPr>
              <a:t> </a:t>
            </a:r>
            <a:r>
              <a:rPr dirty="0" err="1">
                <a:solidFill>
                  <a:srgbClr val="151618"/>
                </a:solidFill>
              </a:rPr>
              <a:t>polimorfici</a:t>
            </a:r>
            <a:endParaRPr dirty="0">
              <a:solidFill>
                <a:srgbClr val="1516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1545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518308"/>
            <a:ext cx="617170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Un gene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può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controllare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diversi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caratteri</a:t>
            </a:r>
            <a:r>
              <a:rPr sz="5400" b="1" dirty="0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5400" b="1" dirty="0" err="1">
                <a:solidFill>
                  <a:srgbClr val="800000"/>
                </a:solidFill>
                <a:latin typeface="+mj-lt"/>
                <a:ea typeface="Helvetica"/>
                <a:cs typeface="Helvetica"/>
                <a:sym typeface="Helvetica"/>
              </a:rPr>
              <a:t>visibili</a:t>
            </a:r>
            <a:endParaRPr sz="5400" b="1" dirty="0">
              <a:solidFill>
                <a:srgbClr val="800000"/>
              </a:solidFill>
              <a:latin typeface="+mj-lt"/>
              <a:ea typeface="Helvetica"/>
              <a:cs typeface="Helvetica"/>
              <a:sym typeface="Helvetic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fenomeno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per cui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singolo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gene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determina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un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certo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di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caratteri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apparentemente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non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correlati</a:t>
            </a: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è</a:t>
            </a:r>
            <a:r>
              <a:rPr lang="it-IT"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conosciuto</a:t>
            </a:r>
            <a:endParaRPr dirty="0"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 dirty="0" err="1">
                <a:solidFill>
                  <a:schemeClr val="accent5">
                    <a:lumMod val="7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  <a:endParaRPr b="1" dirty="0">
              <a:solidFill>
                <a:schemeClr val="accent5">
                  <a:lumMod val="7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4E6AF8AB-0CBC-4B4C-84BC-78BF958A4F0A}"/>
              </a:ext>
            </a:extLst>
          </p:cNvPr>
          <p:cNvSpPr/>
          <p:nvPr/>
        </p:nvSpPr>
        <p:spPr>
          <a:xfrm>
            <a:off x="6311404" y="3799612"/>
            <a:ext cx="6119318" cy="36952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2349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298" grpId="0" animBg="1" advAuto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4903216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  <p:extLst>
      <p:ext uri="{BB962C8B-B14F-4D97-AF65-F5344CB8AC3E}">
        <p14:creationId xmlns:p14="http://schemas.microsoft.com/office/powerpoint/2010/main" val="17436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784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8" y="0"/>
            <a:ext cx="6692900" cy="44831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867799" y="353839"/>
            <a:ext cx="486268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kern="1200">
                <a:solidFill>
                  <a:srgbClr val="800000"/>
                </a:solidFill>
              </a:rPr>
              <a:t>L’albero genealogico in figura rappresenta l’ereditarietà della FC, una malattia autosomica recessiva</a:t>
            </a:r>
          </a:p>
          <a:p>
            <a:r>
              <a:rPr lang="it-IT" sz="2800" kern="1200">
                <a:solidFill>
                  <a:srgbClr val="800000"/>
                </a:solidFill>
              </a:rPr>
              <a:t>Probabilità che IV1 X IV2 nasca un figlio malato? sano portatore?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67629"/>
      </p:ext>
    </p:extLst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863</Words>
  <Application>Microsoft Macintosh PowerPoint</Application>
  <PresentationFormat>Personalizzato</PresentationFormat>
  <Paragraphs>71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White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19</cp:revision>
  <dcterms:modified xsi:type="dcterms:W3CDTF">2024-03-14T08:39:10Z</dcterms:modified>
</cp:coreProperties>
</file>