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02" r:id="rId2"/>
    <p:sldId id="303" r:id="rId3"/>
    <p:sldId id="299" r:id="rId4"/>
    <p:sldId id="300" r:id="rId5"/>
    <p:sldId id="293" r:id="rId6"/>
    <p:sldId id="301" r:id="rId7"/>
    <p:sldId id="294" r:id="rId8"/>
    <p:sldId id="295" r:id="rId9"/>
    <p:sldId id="296" r:id="rId10"/>
    <p:sldId id="283" r:id="rId11"/>
    <p:sldId id="269" r:id="rId12"/>
    <p:sldId id="270" r:id="rId13"/>
    <p:sldId id="271" r:id="rId14"/>
    <p:sldId id="272" r:id="rId15"/>
    <p:sldId id="297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98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25000"/>
      <a:buFontTx/>
      <a:buChar char="•"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58" d="100"/>
          <a:sy n="58" d="100"/>
        </p:scale>
        <p:origin x="-1248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2221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76FA21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EAD98692-A5A8-4343-8EAB-920B6A294FFE}" type="datetimeFigureOut">
              <a:t>12/03/24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04151" y="9080500"/>
            <a:ext cx="384370" cy="379591"/>
          </a:xfrm>
        </p:spPr>
        <p:txBody>
          <a:bodyPr/>
          <a:lstStyle/>
          <a:p>
            <a:fld id="{43006632-B62A-864F-8DF3-2FD7B931462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SzTx/>
              <a:buNone/>
              <a:defRPr sz="18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166816" y="340674"/>
            <a:ext cx="10160206" cy="45345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cs typeface="Franklin Gothic Book"/>
                <a:sym typeface="Trebuchet MS"/>
              </a:rPr>
              <a:t>Una bambina decise di incrociare porcellini</a:t>
            </a:r>
            <a:r>
              <a:rPr kumimoji="0" lang="en-US" sz="24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cs typeface="Franklin Gothic Book"/>
                <a:sym typeface="Trebuchet MS"/>
              </a:rPr>
              <a:t> d’India per la sua esperienza di scienze. Comprò un  maschio con pelliccia liscia e nera e una femmina con pelliccia bianca e riccia e li incrociò. Alla prima generazione di 8 cuccioli osservò solo animali con pelliccia nera e riccia. Dalla seconda cucciolata con gli stessi genitori ottenne 7 animali, sempre con pelliccia nera e riccia. La F2 della prima cucciolata mostrava una varietà di mantelli: su 125 porcellini, 8 mostravano mantello bianco e liscio, 25 nero e liscio, 23 erano bianchi e 69 neri e ricci.</a:t>
            </a:r>
          </a:p>
          <a:p>
            <a:pPr marL="457200" marR="0" indent="-45720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</a:pPr>
            <a:r>
              <a:rPr lang="en-US" sz="2400">
                <a:solidFill>
                  <a:srgbClr val="000000"/>
                </a:solidFill>
                <a:latin typeface="Franklin Gothic Book"/>
                <a:cs typeface="Franklin Gothic Book"/>
              </a:rPr>
              <a:t>Come sono ereditati I caratteri per il colore ed il tipo di mantello?</a:t>
            </a:r>
          </a:p>
          <a:p>
            <a:pPr marL="457200" marR="0" indent="-45720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</a:pPr>
            <a:r>
              <a:rPr lang="en-US" sz="2400">
                <a:solidFill>
                  <a:srgbClr val="000000"/>
                </a:solidFill>
                <a:latin typeface="Franklin Gothic Book"/>
                <a:cs typeface="Franklin Gothic Book"/>
              </a:rPr>
              <a:t>Quali fenotipi e in quali proporzioni la studentessa avrebbe dovuto aspettarsi se avesse incrociato una femmina bianca e liscia della F2 con un maschio della F1?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Franklin Gothic Book"/>
              <a:cs typeface="Franklin Gothic Book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323308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061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419100" y="3543995"/>
            <a:ext cx="11709400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Diversamente dai caratteri del pisello esaminati da Mendel, la maggior parte delle caratteristiche umane (altezza, colore dei capelli, colore della pelle, timbro di voce, abilità artistica o atletica,...) non fanno parte della categoria dei caratteri che hanno solo due fenotipi opposti.</a:t>
            </a:r>
          </a:p>
        </p:txBody>
      </p:sp>
      <p:sp>
        <p:nvSpPr>
          <p:cNvPr id="250" name="Shape 250"/>
          <p:cNvSpPr/>
          <p:nvPr/>
        </p:nvSpPr>
        <p:spPr>
          <a:xfrm>
            <a:off x="266700" y="502177"/>
            <a:ext cx="12471400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882325" y="3689669"/>
            <a:ext cx="10448479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Altri caratteri risultarono essere 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multifattoriali</a:t>
            </a:r>
            <a:r>
              <a:rPr>
                <a:solidFill>
                  <a:schemeClr val="tx2">
                    <a:lumMod val="10000"/>
                  </a:schemeClr>
                </a:solidFill>
              </a:rPr>
              <a:t> cioè determinati da due o più fattori, includendo geni multipli che interagiscono l’uno con l’altro oppure uno o più geni che interagiscono con l’ambiente.</a:t>
            </a:r>
          </a:p>
        </p:txBody>
      </p:sp>
      <p:sp>
        <p:nvSpPr>
          <p:cNvPr id="253" name="Shape 253"/>
          <p:cNvSpPr/>
          <p:nvPr/>
        </p:nvSpPr>
        <p:spPr>
          <a:xfrm>
            <a:off x="487139" y="349777"/>
            <a:ext cx="12471401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>
                <a:solidFill>
                  <a:srgbClr val="800000"/>
                </a:solidFill>
              </a:rPr>
              <a:t>Estensioni Dell’analisi Mendeliana</a:t>
            </a:r>
          </a:p>
        </p:txBody>
      </p:sp>
      <p:sp>
        <p:nvSpPr>
          <p:cNvPr id="2" name="Segnaposto testo 1"/>
          <p:cNvSpPr>
            <a:spLocks noGrp="1"/>
          </p:cNvSpPr>
          <p:nvPr>
            <p:ph type="body" sz="half" idx="1"/>
          </p:nvPr>
        </p:nvSpPr>
        <p:spPr>
          <a:xfrm>
            <a:off x="0" y="1850038"/>
            <a:ext cx="6737848" cy="7998516"/>
          </a:xfrm>
        </p:spPr>
        <p:txBody>
          <a:bodyPr/>
          <a:lstStyle/>
          <a:p>
            <a:pPr>
              <a:buSzTx/>
              <a:buNone/>
              <a:defRPr sz="4000">
                <a:solidFill>
                  <a:srgbClr val="FFA634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lang="it-IT">
                <a:solidFill>
                  <a:srgbClr val="800000"/>
                </a:solidFill>
                <a:sym typeface="Franklin Gothic Medium"/>
              </a:rPr>
              <a:t>EREDITA’ DI UN SINGOLO GENE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le coppie di alleli mostrano deviazioni dalla completa dominanza e recessività,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le forme differenti di un gene non sono limitate a due alleli 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un gene può determinare più di un carattere</a:t>
            </a:r>
            <a:endParaRPr lang="en-US"/>
          </a:p>
        </p:txBody>
      </p:sp>
      <p:sp>
        <p:nvSpPr>
          <p:cNvPr id="256" name="Shape 256"/>
          <p:cNvSpPr/>
          <p:nvPr/>
        </p:nvSpPr>
        <p:spPr>
          <a:xfrm>
            <a:off x="7448228" y="2710381"/>
            <a:ext cx="5370624" cy="456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EREDITA’ MULTIFATTORIALE</a:t>
            </a:r>
            <a:r>
              <a:rPr>
                <a:solidFill>
                  <a:srgbClr val="800000"/>
                </a:solidFill>
              </a:rPr>
              <a:t> </a:t>
            </a:r>
            <a:endParaRPr lang="it-IT">
              <a:solidFill>
                <a:srgbClr val="800000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800000"/>
              </a:solidFill>
            </a:endParaRPr>
          </a:p>
          <a:p>
            <a:pPr>
              <a:lnSpc>
                <a:spcPct val="70000"/>
              </a:lnSpc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in cui il fenotipo si origina dall’interazione di uno o più geni con l’ambiente, dalla casualità o da un insieme delle due cose.</a:t>
            </a:r>
          </a:p>
        </p:txBody>
      </p:sp>
      <p:sp>
        <p:nvSpPr>
          <p:cNvPr id="6" name="Segnaposto testo 1"/>
          <p:cNvSpPr txBox="1">
            <a:spLocks/>
          </p:cNvSpPr>
          <p:nvPr/>
        </p:nvSpPr>
        <p:spPr>
          <a:xfrm>
            <a:off x="6957995" y="2679700"/>
            <a:ext cx="52324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802738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1pPr>
            <a:lvl2pPr marL="1327671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2pPr>
            <a:lvl3pPr marL="1835671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3pPr>
            <a:lvl4pPr marL="2360605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4pPr>
            <a:lvl5pPr marL="2885538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5pPr>
            <a:lvl6pPr marL="33427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6pPr>
            <a:lvl7pPr marL="3698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7pPr>
            <a:lvl8pPr marL="40539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8pPr>
            <a:lvl9pPr marL="44095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9pPr>
          </a:lstStyle>
          <a:p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0" y="3835184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5936255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7814064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56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790700"/>
            <a:ext cx="120777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52350" y="321577"/>
            <a:ext cx="12522250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58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La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dominanza</a:t>
            </a: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non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è</a:t>
            </a: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sempre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completa</a:t>
            </a:r>
            <a:endParaRPr b="1" dirty="0">
              <a:solidFill>
                <a:srgbClr val="8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3632200" y="34417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3632200" y="45085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3632200" y="5575300"/>
            <a:ext cx="8280400" cy="787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animBg="1" advAuto="0"/>
      <p:bldP spid="262" grpId="2" animBg="1" advAuto="0"/>
      <p:bldP spid="263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94575"/>
            <a:ext cx="7162800" cy="5270500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663046" y="967548"/>
            <a:ext cx="5323063" cy="8103223"/>
          </a:xfrm>
        </p:spPr>
        <p:txBody>
          <a:bodyPr/>
          <a:lstStyle/>
          <a:p>
            <a:pPr>
              <a:buFont typeface="Wingdings" charset="2"/>
              <a:buChar char="²"/>
            </a:pP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Poiché gli eterozigoti non rassomiglino a nessuno dei due omozigoti, i rapporti </a:t>
            </a:r>
            <a:r>
              <a:rPr lang="it-IT" sz="3200" b="1" i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fenotipici</a:t>
            </a:r>
            <a:r>
              <a:rPr lang="it-IT" sz="3200" i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sono un riflesso esatto dei rapporti genotipici. </a:t>
            </a:r>
          </a:p>
          <a:p>
            <a:pPr>
              <a:buFont typeface="Wingdings" charset="2"/>
              <a:buChar char="²"/>
            </a:pP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La spiegazione biochimica, per questo tipo di dominanza incompleta, è che ciascun allele del gene analizzato, specifica una forma alternativa di una molecola proteica che ha un ruolo enzimatico nella produzione del pigmento.</a:t>
            </a:r>
          </a:p>
          <a:p>
            <a:pPr marL="342900" indent="0">
              <a:buNone/>
            </a:pPr>
            <a:endParaRPr lang="en-US" sz="320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2175"/>
            <a:ext cx="7162800" cy="527050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105840" y="2702290"/>
            <a:ext cx="7663046" cy="6050393"/>
            <a:chOff x="0" y="2702290"/>
            <a:chExt cx="7663046" cy="605039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2290"/>
              <a:ext cx="7663046" cy="6050393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/>
          </p:nvSpPr>
          <p:spPr>
            <a:xfrm>
              <a:off x="3333886" y="5573480"/>
              <a:ext cx="3563200" cy="28749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merican Typewriter"/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" y="2713586"/>
            <a:ext cx="7663046" cy="60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5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3.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0"/>
            <a:ext cx="4457700" cy="919731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5486400" y="155674"/>
            <a:ext cx="7200900" cy="1949252"/>
          </a:xfrm>
          <a:prstGeom prst="rect">
            <a:avLst/>
          </a:prstGeom>
          <a:ln w="38100">
            <a:solidFill>
              <a:srgbClr val="45932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Nei casi di </a:t>
            </a:r>
            <a:r>
              <a:rPr b="1">
                <a:solidFill>
                  <a:srgbClr val="800000"/>
                </a:solidFill>
              </a:rPr>
              <a:t>codominanza</a:t>
            </a:r>
            <a:r>
              <a:rPr>
                <a:solidFill>
                  <a:srgbClr val="151618"/>
                </a:solidFill>
              </a:rPr>
              <a:t>, i caratteri alternativi sono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entrambi visibili negli ibridi F1</a:t>
            </a:r>
          </a:p>
        </p:txBody>
      </p:sp>
      <p:sp>
        <p:nvSpPr>
          <p:cNvPr id="270" name="Shape 270"/>
          <p:cNvSpPr/>
          <p:nvPr/>
        </p:nvSpPr>
        <p:spPr>
          <a:xfrm>
            <a:off x="5499100" y="2478892"/>
            <a:ext cx="7188200" cy="6819901"/>
          </a:xfrm>
          <a:prstGeom prst="rect">
            <a:avLst/>
          </a:prstGeom>
          <a:ln w="38100">
            <a:solidFill>
              <a:srgbClr val="F1F83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36FCE8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dirty="0">
                <a:solidFill>
                  <a:schemeClr val="accent5">
                    <a:lumMod val="75000"/>
                  </a:schemeClr>
                </a:solidFill>
                <a:latin typeface="Franklin Gothic Book"/>
                <a:cs typeface="Franklin Gothic Book"/>
              </a:rPr>
              <a:t>ATTENZIONE!</a:t>
            </a:r>
            <a:endParaRPr dirty="0">
              <a:solidFill>
                <a:schemeClr val="accent5">
                  <a:lumMod val="75000"/>
                </a:schemeClr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Le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relazioni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dominanza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sono</a:t>
            </a:r>
            <a:endParaRPr dirty="0">
              <a:solidFill>
                <a:srgbClr val="800000"/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definite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nel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contesto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del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particolare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preso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in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considerazione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(es. anemia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falciforme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)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>
              <a:solidFill>
                <a:srgbClr val="151618"/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Considerando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differenti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,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gli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stessi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due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alleli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possono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mostrare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relazioni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dominanza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diverse</a:t>
            </a:r>
          </a:p>
        </p:txBody>
      </p:sp>
      <p:sp>
        <p:nvSpPr>
          <p:cNvPr id="271" name="Shape 271"/>
          <p:cNvSpPr/>
          <p:nvPr/>
        </p:nvSpPr>
        <p:spPr>
          <a:xfrm>
            <a:off x="787400" y="3952210"/>
            <a:ext cx="4445000" cy="5245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1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279650" y="1706661"/>
            <a:ext cx="7776965" cy="6873677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Le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deviazioni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dalle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relazioni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dominanza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b="1" dirty="0">
                <a:solidFill>
                  <a:srgbClr val="800000"/>
                </a:solidFill>
              </a:rPr>
              <a:t>non </a:t>
            </a:r>
            <a:r>
              <a:rPr b="1" dirty="0" err="1">
                <a:solidFill>
                  <a:srgbClr val="800000"/>
                </a:solidFill>
              </a:rPr>
              <a:t>inficiano</a:t>
            </a:r>
            <a:r>
              <a:rPr b="1" dirty="0">
                <a:solidFill>
                  <a:srgbClr val="800000"/>
                </a:solidFill>
              </a:rPr>
              <a:t> le </a:t>
            </a:r>
            <a:r>
              <a:rPr b="1" dirty="0" err="1">
                <a:solidFill>
                  <a:srgbClr val="800000"/>
                </a:solidFill>
              </a:rPr>
              <a:t>leggi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mendeliane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della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segregazione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Piuttosto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riflettono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differenze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nel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modo in cui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prodotti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genici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controllano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la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formazione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del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rendendo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ancor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più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complesso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il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compito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valutare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risultati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visibili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della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trasmissione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genica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e 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dedurre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il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dal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4" name="Shape 274"/>
          <p:cNvSpPr/>
          <p:nvPr/>
        </p:nvSpPr>
        <p:spPr>
          <a:xfrm>
            <a:off x="3695415" y="594628"/>
            <a:ext cx="4310037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Bada Bene….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3.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50900"/>
            <a:ext cx="6311900" cy="880965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6540500" y="465455"/>
            <a:ext cx="825767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2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3600"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1</a:t>
            </a: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.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Un gene può avere più di due alleli</a:t>
            </a:r>
          </a:p>
        </p:txBody>
      </p:sp>
      <p:sp>
        <p:nvSpPr>
          <p:cNvPr id="278" name="Shape 278"/>
          <p:cNvSpPr/>
          <p:nvPr/>
        </p:nvSpPr>
        <p:spPr>
          <a:xfrm>
            <a:off x="6515100" y="1384041"/>
            <a:ext cx="6604000" cy="450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2</a:t>
            </a:r>
            <a:r>
              <a:rPr sz="36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.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Dato che ciascun individuo porta non più di due alleli per ciascun gene, </a:t>
            </a:r>
            <a:r>
              <a:rPr sz="32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non importa quanti alleli ci siano in una serie allelica, la legge della segregazione di Mendel rimane identica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, </a:t>
            </a: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in quanto in ogni organismo che si riproduce sessualmente i due alleli di un gene si separano durante</a:t>
            </a:r>
          </a:p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la formazione dei gameti.</a:t>
            </a:r>
          </a:p>
        </p:txBody>
      </p:sp>
      <p:sp>
        <p:nvSpPr>
          <p:cNvPr id="279" name="Shape 279"/>
          <p:cNvSpPr/>
          <p:nvPr/>
        </p:nvSpPr>
        <p:spPr>
          <a:xfrm>
            <a:off x="6464300" y="6167875"/>
            <a:ext cx="6386166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3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Un allele non è intrinsecamente</a:t>
            </a:r>
          </a:p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dominante o recessivo</a:t>
            </a:r>
            <a:r>
              <a:rPr>
                <a:solidFill>
                  <a:srgbClr val="800000"/>
                </a:solidFill>
                <a:latin typeface="Franklin Gothic Book"/>
                <a:cs typeface="Franklin Gothic Book"/>
              </a:rPr>
              <a:t>; </a:t>
            </a:r>
            <a:r>
              <a:rPr>
                <a:solidFill>
                  <a:srgbClr val="800000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la sua dominanza o recessività è sempre relativa al secondo allele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In altre parole, le relazioni di dominanza sono riferite a coppie di alleli.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  <p:bldP spid="279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3.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55" y="-14260"/>
            <a:ext cx="4851401" cy="979172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7531100" y="120650"/>
            <a:ext cx="5270500" cy="1765300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Come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si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stabiliscono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le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relazioni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di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dominanza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tra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alleli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multipli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.</a:t>
            </a:r>
          </a:p>
        </p:txBody>
      </p:sp>
      <p:sp>
        <p:nvSpPr>
          <p:cNvPr id="286" name="Shape 286"/>
          <p:cNvSpPr/>
          <p:nvPr/>
        </p:nvSpPr>
        <p:spPr>
          <a:xfrm>
            <a:off x="7581900" y="3150116"/>
            <a:ext cx="5143500" cy="6196568"/>
          </a:xfrm>
          <a:prstGeom prst="rect">
            <a:avLst/>
          </a:prstGeom>
          <a:ln w="127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In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alcune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serie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di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alleli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multipli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ciascun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allele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è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codominante</a:t>
            </a:r>
            <a:endParaRPr dirty="0">
              <a:solidFill>
                <a:srgbClr val="151618"/>
              </a:solidFill>
              <a:latin typeface="Franklin Gothic Book" panose="020B0503020102020204" pitchFamily="34" charset="0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con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ogni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altro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allele, e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ogni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differente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genotipo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produce</a:t>
            </a:r>
            <a:r>
              <a:rPr lang="it-IT"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perciò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un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fenotipo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distinto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.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Questo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succede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soprattutto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con</a:t>
            </a:r>
          </a:p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caratteri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rilevabili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solo a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livello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molecolare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(es. HLA-B)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099" y="595352"/>
            <a:ext cx="6437051" cy="38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995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3.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2700"/>
            <a:ext cx="4787900" cy="970936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419100" y="1387674"/>
            <a:ext cx="7008515" cy="7181453"/>
          </a:xfrm>
          <a:prstGeom prst="rect">
            <a:avLst/>
          </a:prstGeom>
          <a:ln w="254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Un allele la cui </a:t>
            </a:r>
            <a:r>
              <a:rPr dirty="0" err="1">
                <a:solidFill>
                  <a:srgbClr val="151618"/>
                </a:solidFill>
              </a:rPr>
              <a:t>frequenza</a:t>
            </a:r>
            <a:endParaRPr dirty="0">
              <a:solidFill>
                <a:srgbClr val="151618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maggiore</a:t>
            </a:r>
            <a:r>
              <a:rPr dirty="0">
                <a:solidFill>
                  <a:srgbClr val="151618"/>
                </a:solidFill>
              </a:rPr>
              <a:t> dell’1% </a:t>
            </a: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considerato</a:t>
            </a:r>
            <a:r>
              <a:rPr dirty="0">
                <a:solidFill>
                  <a:srgbClr val="151618"/>
                </a:solidFill>
              </a:rPr>
              <a:t> un allele di </a:t>
            </a:r>
            <a:r>
              <a:rPr dirty="0" err="1">
                <a:solidFill>
                  <a:srgbClr val="151618"/>
                </a:solidFill>
              </a:rPr>
              <a:t>tipo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selvatico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spesso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indicato</a:t>
            </a:r>
            <a:r>
              <a:rPr dirty="0">
                <a:solidFill>
                  <a:srgbClr val="151618"/>
                </a:solidFill>
              </a:rPr>
              <a:t> dal segno “</a:t>
            </a:r>
            <a:r>
              <a:rPr dirty="0" err="1">
                <a:solidFill>
                  <a:srgbClr val="151618"/>
                </a:solidFill>
              </a:rPr>
              <a:t>più</a:t>
            </a:r>
            <a:r>
              <a:rPr dirty="0">
                <a:solidFill>
                  <a:srgbClr val="151618"/>
                </a:solidFill>
              </a:rPr>
              <a:t>” in </a:t>
            </a:r>
            <a:r>
              <a:rPr dirty="0" err="1">
                <a:solidFill>
                  <a:srgbClr val="151618"/>
                </a:solidFill>
              </a:rPr>
              <a:t>apice</a:t>
            </a:r>
            <a:r>
              <a:rPr dirty="0">
                <a:solidFill>
                  <a:srgbClr val="151618"/>
                </a:solidFill>
              </a:rPr>
              <a:t> (+).Un allele con una </a:t>
            </a:r>
            <a:r>
              <a:rPr dirty="0" err="1">
                <a:solidFill>
                  <a:srgbClr val="151618"/>
                </a:solidFill>
              </a:rPr>
              <a:t>frequenza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minore</a:t>
            </a:r>
            <a:r>
              <a:rPr dirty="0">
                <a:solidFill>
                  <a:srgbClr val="151618"/>
                </a:solidFill>
              </a:rPr>
              <a:t> dell’1% </a:t>
            </a: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considerato</a:t>
            </a:r>
            <a:r>
              <a:rPr dirty="0">
                <a:solidFill>
                  <a:srgbClr val="151618"/>
                </a:solidFill>
              </a:rPr>
              <a:t> un allele </a:t>
            </a:r>
            <a:r>
              <a:rPr dirty="0" err="1"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mutante</a:t>
            </a:r>
            <a:r>
              <a:rPr dirty="0">
                <a:solidFill>
                  <a:srgbClr val="151618"/>
                </a:solidFill>
              </a:rPr>
              <a:t>.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 dirty="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 dirty="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Al </a:t>
            </a:r>
            <a:r>
              <a:rPr dirty="0" err="1">
                <a:solidFill>
                  <a:srgbClr val="151618"/>
                </a:solidFill>
              </a:rPr>
              <a:t>contrario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alcuni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geni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hanno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più</a:t>
            </a:r>
            <a:r>
              <a:rPr dirty="0">
                <a:solidFill>
                  <a:srgbClr val="151618"/>
                </a:solidFill>
              </a:rPr>
              <a:t> di un allele </a:t>
            </a:r>
            <a:r>
              <a:rPr dirty="0" err="1">
                <a:solidFill>
                  <a:srgbClr val="151618"/>
                </a:solidFill>
              </a:rPr>
              <a:t>selvatico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ciò</a:t>
            </a:r>
            <a:endParaRPr dirty="0">
              <a:solidFill>
                <a:srgbClr val="151618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li </a:t>
            </a:r>
            <a:r>
              <a:rPr dirty="0" err="1">
                <a:solidFill>
                  <a:srgbClr val="151618"/>
                </a:solidFill>
              </a:rPr>
              <a:t>rende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polimorfici</a:t>
            </a:r>
            <a:endParaRPr dirty="0">
              <a:solidFill>
                <a:srgbClr val="15161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3.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2700"/>
            <a:ext cx="6642100" cy="9717147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139700" y="518308"/>
            <a:ext cx="6171704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6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Un gene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può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controllare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diversi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caratteri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visibili</a:t>
            </a:r>
            <a:endParaRPr sz="5400" b="1" dirty="0">
              <a:solidFill>
                <a:srgbClr val="8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279400" y="4474012"/>
            <a:ext cx="5359400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Il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fenomeno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per cui un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singolo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gene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determina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un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certo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numero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di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caratteri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apparentemente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non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correlati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è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conosciuto</a:t>
            </a:r>
            <a:endParaRPr dirty="0">
              <a:solidFill>
                <a:schemeClr val="tx2">
                  <a:lumMod val="10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come </a:t>
            </a:r>
            <a:r>
              <a:rPr b="1" dirty="0" err="1">
                <a:solidFill>
                  <a:schemeClr val="accent5">
                    <a:lumMod val="7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pleiotropia</a:t>
            </a:r>
            <a:endParaRPr b="1" dirty="0">
              <a:solidFill>
                <a:schemeClr val="accent5">
                  <a:lumMod val="75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298" name="Group 298"/>
          <p:cNvGrpSpPr/>
          <p:nvPr/>
        </p:nvGrpSpPr>
        <p:grpSpPr>
          <a:xfrm>
            <a:off x="11036300" y="2286000"/>
            <a:ext cx="965200" cy="876300"/>
            <a:chOff x="0" y="0"/>
            <a:chExt cx="965200" cy="876300"/>
          </a:xfrm>
        </p:grpSpPr>
        <p:sp>
          <p:nvSpPr>
            <p:cNvPr id="294" name="Shape 294"/>
            <p:cNvSpPr/>
            <p:nvPr/>
          </p:nvSpPr>
          <p:spPr>
            <a:xfrm>
              <a:off x="0" y="469900"/>
              <a:ext cx="406400" cy="406400"/>
            </a:xfrm>
            <a:prstGeom prst="rect">
              <a:avLst/>
            </a:prstGeom>
            <a:solidFill>
              <a:srgbClr val="FFD94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558800" y="469900"/>
              <a:ext cx="406400" cy="406400"/>
            </a:xfrm>
            <a:prstGeom prst="rect">
              <a:avLst/>
            </a:prstGeom>
            <a:solidFill>
              <a:srgbClr val="94826C"/>
            </a:solidFill>
            <a:ln w="12700" cap="flat">
              <a:noFill/>
              <a:miter lim="400000"/>
            </a:ln>
            <a:effectLst>
              <a:outerShdw blurRad="177800" dist="406400" dir="5400000" rotWithShape="0">
                <a:srgbClr val="000000">
                  <a:alpha val="68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381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969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4E6AF8AB-0CBC-4B4C-84BC-78BF958A4F0A}"/>
              </a:ext>
            </a:extLst>
          </p:cNvPr>
          <p:cNvSpPr/>
          <p:nvPr/>
        </p:nvSpPr>
        <p:spPr>
          <a:xfrm>
            <a:off x="6311404" y="3799612"/>
            <a:ext cx="6119318" cy="36952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" fill="hold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1" animBg="1" advAuto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3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82700"/>
            <a:ext cx="13095519" cy="8445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-12006" y="6349"/>
            <a:ext cx="1309552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L’anemia falciforme illustra molte estensioni dell’analisi mendeliana dell’eredità di un singolo gene</a:t>
            </a:r>
          </a:p>
        </p:txBody>
      </p:sp>
      <p:pic>
        <p:nvPicPr>
          <p:cNvPr id="303" name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64970"/>
            <a:ext cx="2692400" cy="2302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6210300"/>
            <a:ext cx="2413156" cy="172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TAB 3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517738" y="239028"/>
            <a:ext cx="5026592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Riassumendo…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81BEDEFF-BA23-9A4A-9A64-CC25B9C4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3" y="189888"/>
            <a:ext cx="6956000" cy="5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95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5" name="2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292100"/>
            <a:ext cx="12824263" cy="4660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748304" y="5710404"/>
            <a:ext cx="11912601" cy="3226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buSzTx/>
              <a:buNone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Per ben 34 anni, le leggi di Mendel rimasero ignorate: non sperimentate, non confermate e non applicate. Poi nel 1900, 16 anni dopo la morte di Mendel, </a:t>
            </a: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Carl Correns, Hugo de Vries e Erich von Tschermak</a:t>
            </a:r>
            <a:r>
              <a:rPr>
                <a:solidFill>
                  <a:schemeClr val="tx2">
                    <a:lumMod val="10000"/>
                  </a:schemeClr>
                </a:solidFill>
              </a:rPr>
              <a:t>, indipendentemente l’uno dall’altro, riscoprirono e diedero atto del suo lavoro </a:t>
            </a:r>
          </a:p>
        </p:txBody>
      </p:sp>
    </p:spTree>
    <p:extLst>
      <p:ext uri="{BB962C8B-B14F-4D97-AF65-F5344CB8AC3E}">
        <p14:creationId xmlns:p14="http://schemas.microsoft.com/office/powerpoint/2010/main" val="423715112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317599" y="2751108"/>
            <a:ext cx="11917297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>
                <a:solidFill>
                  <a:srgbClr val="151618"/>
                </a:solidFill>
              </a:rPr>
              <a:t>Sebbene molti caratteri nell’uomo si trasmettano chiaramente nelle famiglie, la maggior parte non mostra un modello mendeliano semplice d’eredità</a:t>
            </a:r>
          </a:p>
        </p:txBody>
      </p:sp>
      <p:sp>
        <p:nvSpPr>
          <p:cNvPr id="219" name="Shape 219"/>
          <p:cNvSpPr/>
          <p:nvPr/>
        </p:nvSpPr>
        <p:spPr>
          <a:xfrm>
            <a:off x="1030320" y="871339"/>
            <a:ext cx="1049185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6000">
                <a:solidFill>
                  <a:srgbClr val="6FFA35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L’eredità mendeliana dell’uomo</a:t>
            </a:r>
          </a:p>
        </p:txBody>
      </p:sp>
      <p:sp>
        <p:nvSpPr>
          <p:cNvPr id="220" name="Shape 220"/>
          <p:cNvSpPr/>
          <p:nvPr/>
        </p:nvSpPr>
        <p:spPr>
          <a:xfrm>
            <a:off x="195395" y="5425143"/>
            <a:ext cx="12161705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>
                <a:solidFill>
                  <a:srgbClr val="151618"/>
                </a:solidFill>
              </a:rPr>
              <a:t>Esistono pochi caratteri governati da un singolo gene nella specie umana e spesso sono la causa di un’anormalità che è disabilitante o sfavorevole per la vita.</a:t>
            </a:r>
          </a:p>
        </p:txBody>
      </p:sp>
    </p:spTree>
    <p:extLst>
      <p:ext uri="{BB962C8B-B14F-4D97-AF65-F5344CB8AC3E}">
        <p14:creationId xmlns:p14="http://schemas.microsoft.com/office/powerpoint/2010/main" val="270717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 advAuto="0"/>
      <p:bldP spid="22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tab2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317500"/>
            <a:ext cx="10883900" cy="89175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813455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38166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2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0" y="4335262"/>
            <a:ext cx="12263954" cy="540582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56744" y="1586846"/>
            <a:ext cx="12491312" cy="279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buSzTx/>
              <a:buNone/>
              <a:defRPr sz="35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Una storia familiare può essere rappresentata e seguita attraverso il cosiddetto 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Franklin Gothic Medium"/>
              </a:rPr>
              <a:t>pedigree</a:t>
            </a:r>
            <a:r>
              <a:rPr>
                <a:solidFill>
                  <a:schemeClr val="bg2">
                    <a:lumMod val="50000"/>
                  </a:schemeClr>
                </a:solidFill>
              </a:rPr>
              <a:t>, cioè un diagramma ordinato delle più importanti caratteristiche genetiche di una famiglia, che risale almeno a entrambe le coppie di nonni e possibilmente per più generazioni possibili.</a:t>
            </a:r>
          </a:p>
        </p:txBody>
      </p:sp>
      <p:sp>
        <p:nvSpPr>
          <p:cNvPr id="226" name="Shape 226"/>
          <p:cNvSpPr/>
          <p:nvPr/>
        </p:nvSpPr>
        <p:spPr>
          <a:xfrm>
            <a:off x="2815683" y="113573"/>
            <a:ext cx="619467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6000">
                <a:solidFill>
                  <a:srgbClr val="6FFA35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Analisi di pedigree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6744" y="7804929"/>
            <a:ext cx="12491312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6339328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2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596" y="423333"/>
            <a:ext cx="6663608" cy="8432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37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3" y="254000"/>
            <a:ext cx="5778501" cy="88437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Group 239"/>
          <p:cNvGrpSpPr/>
          <p:nvPr/>
        </p:nvGrpSpPr>
        <p:grpSpPr>
          <a:xfrm>
            <a:off x="6474919" y="3977405"/>
            <a:ext cx="5394143" cy="2537697"/>
            <a:chOff x="1123551" y="-200894"/>
            <a:chExt cx="5394141" cy="2537695"/>
          </a:xfrm>
        </p:grpSpPr>
        <p:grpSp>
          <p:nvGrpSpPr>
            <p:cNvPr id="237" name="Group 237"/>
            <p:cNvGrpSpPr/>
            <p:nvPr/>
          </p:nvGrpSpPr>
          <p:grpSpPr>
            <a:xfrm>
              <a:off x="1123551" y="723900"/>
              <a:ext cx="4375208" cy="1612901"/>
              <a:chOff x="79182" y="0"/>
              <a:chExt cx="4375206" cy="1612900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861417" y="0"/>
                <a:ext cx="622698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n!</a:t>
                </a: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79182" y="723900"/>
                <a:ext cx="1981201" cy="127"/>
              </a:xfrm>
              <a:prstGeom prst="line">
                <a:avLst/>
              </a:prstGeom>
              <a:noFill/>
              <a:ln w="25400" cap="flat">
                <a:solidFill>
                  <a:schemeClr val="tx2">
                    <a:lumMod val="1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SzTx/>
                  <a:buNone/>
                  <a:defRPr sz="6400" b="1">
                    <a:solidFill>
                      <a:srgbClr val="79C126"/>
                    </a:solidFill>
                  </a:defRPr>
                </a:pPr>
                <a:endParaRPr>
                  <a:solidFill>
                    <a:srgbClr val="151618"/>
                  </a:solidFill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150217" y="774700"/>
                <a:ext cx="2180035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k! (n-k)!</a:t>
                </a: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2489810" y="531872"/>
                <a:ext cx="1964578" cy="841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457200">
                  <a:buSzTx/>
                  <a:buNone/>
                  <a:defRPr sz="4800" b="1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151618"/>
                    </a:solidFill>
                  </a:rPr>
                  <a:t>p</a:t>
                </a:r>
                <a:r>
                  <a:rPr baseline="31999">
                    <a:solidFill>
                      <a:srgbClr val="151618"/>
                    </a:solidFill>
                  </a:rPr>
                  <a:t>k</a:t>
                </a:r>
                <a:r>
                  <a:rPr>
                    <a:solidFill>
                      <a:srgbClr val="151618"/>
                    </a:solidFill>
                  </a:rPr>
                  <a:t>q</a:t>
                </a:r>
                <a:r>
                  <a:rPr baseline="31999">
                    <a:solidFill>
                      <a:srgbClr val="151618"/>
                    </a:solidFill>
                  </a:rPr>
                  <a:t>(n-k)</a:t>
                </a:r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1459794" y="-200894"/>
              <a:ext cx="5057898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77F720"/>
                  </a:solidFill>
                  <a:latin typeface="+mj-lt"/>
                  <a:ea typeface="+mj-ea"/>
                  <a:cs typeface="+mj-cs"/>
                  <a:sym typeface="Franklin Gothic Medium"/>
                </a:defRPr>
              </a:lvl1pPr>
            </a:lstStyle>
            <a:p>
              <a:r>
                <a:rPr>
                  <a:solidFill>
                    <a:srgbClr val="800000"/>
                  </a:solidFill>
                </a:rPr>
                <a:t>Estensione binomiale</a:t>
              </a:r>
            </a:p>
          </p:txBody>
        </p:sp>
      </p:grpSp>
      <p:grpSp>
        <p:nvGrpSpPr>
          <p:cNvPr id="242" name="Group 242"/>
          <p:cNvGrpSpPr/>
          <p:nvPr/>
        </p:nvGrpSpPr>
        <p:grpSpPr>
          <a:xfrm>
            <a:off x="6026930" y="578037"/>
            <a:ext cx="6604001" cy="2960045"/>
            <a:chOff x="0" y="-82362"/>
            <a:chExt cx="6604000" cy="2960043"/>
          </a:xfrm>
        </p:grpSpPr>
        <p:sp>
          <p:nvSpPr>
            <p:cNvPr id="240" name="Shape 240"/>
            <p:cNvSpPr/>
            <p:nvPr/>
          </p:nvSpPr>
          <p:spPr>
            <a:xfrm>
              <a:off x="1209637" y="-82362"/>
              <a:ext cx="4480104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Es: 3 sani-1 malato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805320"/>
              <a:ext cx="6604000" cy="2072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1"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SSSM                  3/4 x3/4x3/4x1/4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SSMS                 3/4 x3/4x1/4x3/4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SMSS                 3/4 x1/4x3/4x3/4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MSSS                 1/4 x3/4x3/4x3/4</a:t>
              </a: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6421034" y="6604000"/>
            <a:ext cx="5442398" cy="1612901"/>
            <a:chOff x="82847" y="0"/>
            <a:chExt cx="5442396" cy="1612900"/>
          </a:xfrm>
        </p:grpSpPr>
        <p:sp>
          <p:nvSpPr>
            <p:cNvPr id="243" name="Shape 243"/>
            <p:cNvSpPr/>
            <p:nvPr/>
          </p:nvSpPr>
          <p:spPr>
            <a:xfrm>
              <a:off x="819447" y="0"/>
              <a:ext cx="622698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4!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13413" y="723900"/>
              <a:ext cx="1981201" cy="127"/>
            </a:xfrm>
            <a:prstGeom prst="line">
              <a:avLst/>
            </a:prstGeom>
            <a:noFill/>
            <a:ln w="25400" cap="flat">
              <a:solidFill>
                <a:srgbClr val="15161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SzTx/>
                <a:buNone/>
                <a:defRPr sz="6400" b="1">
                  <a:solidFill>
                    <a:srgbClr val="79C126"/>
                  </a:solidFill>
                </a:defRPr>
              </a:pPr>
              <a:endParaRPr>
                <a:solidFill>
                  <a:srgbClr val="151618"/>
                </a:solidFill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82847" y="774700"/>
              <a:ext cx="2248496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3! (4-3)!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2320841" y="582673"/>
              <a:ext cx="3204402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151618"/>
                  </a:solidFill>
                </a:rPr>
                <a:t>(3/4)</a:t>
              </a:r>
              <a:r>
                <a:rPr baseline="31999">
                  <a:solidFill>
                    <a:srgbClr val="151618"/>
                  </a:solidFill>
                </a:rPr>
                <a:t>3 </a:t>
              </a:r>
              <a:r>
                <a:rPr>
                  <a:solidFill>
                    <a:srgbClr val="151618"/>
                  </a:solidFill>
                </a:rPr>
                <a:t>(1/4)</a:t>
              </a:r>
              <a:r>
                <a:rPr baseline="31999">
                  <a:solidFill>
                    <a:srgbClr val="151618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5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dvAuto="0"/>
      <p:bldP spid="247" grpId="0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83689C"/>
      </a:dk1>
      <a:lt1>
        <a:srgbClr val="669C35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3782</TotalTime>
  <Words>1010</Words>
  <Application>Microsoft Macintosh PowerPoint</Application>
  <PresentationFormat>Personalizzato</PresentationFormat>
  <Paragraphs>73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White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Estensioni Dell’analisi Mendeliana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2- Cenci</dc:title>
  <cp:lastModifiedBy>Giovanni Cenci</cp:lastModifiedBy>
  <cp:revision>35</cp:revision>
  <dcterms:modified xsi:type="dcterms:W3CDTF">2024-03-13T11:30:30Z</dcterms:modified>
</cp:coreProperties>
</file>