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338" r:id="rId2"/>
    <p:sldId id="294" r:id="rId3"/>
    <p:sldId id="327" r:id="rId4"/>
    <p:sldId id="296" r:id="rId5"/>
    <p:sldId id="297" r:id="rId6"/>
    <p:sldId id="298" r:id="rId7"/>
    <p:sldId id="299" r:id="rId8"/>
    <p:sldId id="336" r:id="rId9"/>
    <p:sldId id="300" r:id="rId10"/>
    <p:sldId id="339" r:id="rId11"/>
    <p:sldId id="315" r:id="rId12"/>
    <p:sldId id="301" r:id="rId13"/>
    <p:sldId id="316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309" r:id="rId22"/>
    <p:sldId id="310" r:id="rId23"/>
    <p:sldId id="328" r:id="rId24"/>
    <p:sldId id="329" r:id="rId25"/>
    <p:sldId id="330" r:id="rId26"/>
    <p:sldId id="331" r:id="rId27"/>
    <p:sldId id="332" r:id="rId28"/>
    <p:sldId id="333" r:id="rId29"/>
    <p:sldId id="334" r:id="rId3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Trebuchet MS"/>
        <a:ea typeface="Trebuchet MS"/>
        <a:cs typeface="Trebuchet MS"/>
        <a:sym typeface="Trebuchet MS"/>
      </a:defRPr>
    </a:lvl1pPr>
    <a:lvl2pPr marL="0" marR="0" indent="0" algn="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Trebuchet MS"/>
        <a:ea typeface="Trebuchet MS"/>
        <a:cs typeface="Trebuchet MS"/>
        <a:sym typeface="Trebuchet MS"/>
      </a:defRPr>
    </a:lvl2pPr>
    <a:lvl3pPr marL="0" marR="0" indent="0" algn="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Trebuchet MS"/>
        <a:ea typeface="Trebuchet MS"/>
        <a:cs typeface="Trebuchet MS"/>
        <a:sym typeface="Trebuchet MS"/>
      </a:defRPr>
    </a:lvl3pPr>
    <a:lvl4pPr marL="0" marR="0" indent="0" algn="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Trebuchet MS"/>
        <a:ea typeface="Trebuchet MS"/>
        <a:cs typeface="Trebuchet MS"/>
        <a:sym typeface="Trebuchet MS"/>
      </a:defRPr>
    </a:lvl4pPr>
    <a:lvl5pPr marL="0" marR="0" indent="0" algn="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Trebuchet MS"/>
        <a:ea typeface="Trebuchet MS"/>
        <a:cs typeface="Trebuchet MS"/>
        <a:sym typeface="Trebuchet MS"/>
      </a:defRPr>
    </a:lvl5pPr>
    <a:lvl6pPr marL="0" marR="0" indent="0" algn="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Trebuchet MS"/>
        <a:ea typeface="Trebuchet MS"/>
        <a:cs typeface="Trebuchet MS"/>
        <a:sym typeface="Trebuchet MS"/>
      </a:defRPr>
    </a:lvl6pPr>
    <a:lvl7pPr marL="0" marR="0" indent="0" algn="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Trebuchet MS"/>
        <a:ea typeface="Trebuchet MS"/>
        <a:cs typeface="Trebuchet MS"/>
        <a:sym typeface="Trebuchet MS"/>
      </a:defRPr>
    </a:lvl7pPr>
    <a:lvl8pPr marL="0" marR="0" indent="0" algn="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Trebuchet MS"/>
        <a:ea typeface="Trebuchet MS"/>
        <a:cs typeface="Trebuchet MS"/>
        <a:sym typeface="Trebuchet MS"/>
      </a:defRPr>
    </a:lvl8pPr>
    <a:lvl9pPr marL="0" marR="0" indent="0" algn="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Trebuchet MS"/>
        <a:ea typeface="Trebuchet MS"/>
        <a:cs typeface="Trebuchet MS"/>
        <a:sym typeface="Trebuchet MS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DDAA"/>
    <a:srgbClr val="6FFF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Row>
  </a:tblStyle>
  <a:tblStyle styleId="{D51ADE6A-740E-44AE-83CC-AE7238B6C88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85" d="100"/>
          <a:sy n="85" d="100"/>
        </p:scale>
        <p:origin x="704" y="18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3" d="100"/>
        <a:sy n="6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3" name="Shape 26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142753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079500" y="2921000"/>
            <a:ext cx="10845800" cy="2413000"/>
          </a:xfrm>
          <a:prstGeom prst="rect">
            <a:avLst/>
          </a:prstGeom>
        </p:spPr>
        <p:txBody>
          <a:bodyPr anchor="b"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079500" y="5359400"/>
            <a:ext cx="10845800" cy="138006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sz="half" idx="13"/>
          </p:nvPr>
        </p:nvSpPr>
        <p:spPr>
          <a:xfrm>
            <a:off x="6400800" y="33020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04" name="Shape 104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13" name="Shape 113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4" name="Shape 1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22" name="Shape 122"/>
          <p:cNvSpPr>
            <a:spLocks noGrp="1"/>
          </p:cNvSpPr>
          <p:nvPr>
            <p:ph type="body" sz="half" idx="1"/>
          </p:nvPr>
        </p:nvSpPr>
        <p:spPr>
          <a:xfrm>
            <a:off x="7772400" y="2527300"/>
            <a:ext cx="41529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3" name="Shape 1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>
            <a:lvl1pPr>
              <a:defRPr sz="84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131" name="Shape 131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  <a:lvl2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2pPr>
            <a:lvl3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3pPr>
            <a:lvl4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4pPr>
            <a:lvl5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2" name="Shape 132"/>
          <p:cNvSpPr>
            <a:spLocks noGrp="1"/>
          </p:cNvSpPr>
          <p:nvPr>
            <p:ph type="sldNum" sz="quarter" idx="2"/>
          </p:nvPr>
        </p:nvSpPr>
        <p:spPr>
          <a:xfrm>
            <a:off x="6307359" y="9258300"/>
            <a:ext cx="377382" cy="379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‹N›</a:t>
            </a:fld>
            <a:endParaRPr lang="nb-NO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84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149" name="Shape 149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numCol="2" spcCol="523240" anchor="t"/>
          <a:lstStyle>
            <a:lvl1pPr marL="812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  <a:lvl2pPr marL="1256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2pPr>
            <a:lvl3pPr marL="1701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3pPr>
            <a:lvl4pPr marL="2145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50" name="Shape 150"/>
          <p:cNvSpPr>
            <a:spLocks noGrp="1"/>
          </p:cNvSpPr>
          <p:nvPr>
            <p:ph type="sldNum" sz="quarter" idx="2"/>
          </p:nvPr>
        </p:nvSpPr>
        <p:spPr>
          <a:xfrm>
            <a:off x="6307359" y="9258300"/>
            <a:ext cx="377382" cy="379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‹N›</a:t>
            </a:fld>
            <a:endParaRPr lang="nb-NO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/>
          </p:cNvSpPr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</p:spPr>
        <p:txBody>
          <a:bodyPr/>
          <a:lstStyle>
            <a:lvl1pPr marL="8890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  <a:lvl2pPr marL="13335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2pPr>
            <a:lvl3pPr marL="17780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3pPr>
            <a:lvl4pPr marL="22225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4pPr>
            <a:lvl5pPr marL="26670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58" name="Shape 158"/>
          <p:cNvSpPr>
            <a:spLocks noGrp="1"/>
          </p:cNvSpPr>
          <p:nvPr>
            <p:ph type="sldNum" sz="quarter" idx="2"/>
          </p:nvPr>
        </p:nvSpPr>
        <p:spPr>
          <a:xfrm>
            <a:off x="6307359" y="9258300"/>
            <a:ext cx="377382" cy="379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‹N›</a:t>
            </a:fld>
            <a:endParaRPr lang="nb-NO"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/>
          </p:cNvSpPr>
          <p:nvPr>
            <p:ph type="sldNum" sz="quarter" idx="2"/>
          </p:nvPr>
        </p:nvSpPr>
        <p:spPr>
          <a:xfrm>
            <a:off x="6307359" y="9258300"/>
            <a:ext cx="377382" cy="379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‹N›</a:t>
            </a:fld>
            <a:endParaRPr lang="nb-NO"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84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173" name="Shape 173"/>
          <p:cNvSpPr>
            <a:spLocks noGrp="1"/>
          </p:cNvSpPr>
          <p:nvPr>
            <p:ph type="sldNum" sz="quarter" idx="2"/>
          </p:nvPr>
        </p:nvSpPr>
        <p:spPr>
          <a:xfrm>
            <a:off x="6307359" y="9258300"/>
            <a:ext cx="377382" cy="379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‹N›</a:t>
            </a:fld>
            <a:endParaRPr lang="nb-NO"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/>
          </p:cNvSpPr>
          <p:nvPr>
            <p:ph type="pic" sz="half" idx="13"/>
          </p:nvPr>
        </p:nvSpPr>
        <p:spPr>
          <a:xfrm>
            <a:off x="2438400" y="1638300"/>
            <a:ext cx="8128000" cy="45593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89" name="Shape 189"/>
          <p:cNvSpPr>
            <a:spLocks noGrp="1"/>
          </p:cNvSpPr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>
            <a:lvl1pPr>
              <a:defRPr sz="84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190" name="Shape 190"/>
          <p:cNvSpPr>
            <a:spLocks noGrp="1"/>
          </p:cNvSpPr>
          <p:nvPr>
            <p:ph type="sldNum" sz="quarter" idx="2"/>
          </p:nvPr>
        </p:nvSpPr>
        <p:spPr>
          <a:xfrm>
            <a:off x="6307359" y="9258300"/>
            <a:ext cx="377382" cy="379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‹N›</a:t>
            </a:fld>
            <a:endParaRPr lang="nb-NO"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Riflesso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/>
          </p:cNvSpPr>
          <p:nvPr>
            <p:ph type="pic" sz="half" idx="13"/>
          </p:nvPr>
        </p:nvSpPr>
        <p:spPr>
          <a:xfrm>
            <a:off x="2438400" y="1638300"/>
            <a:ext cx="8128000" cy="4559300"/>
          </a:xfrm>
          <a:prstGeom prst="rect">
            <a:avLst/>
          </a:prstGeom>
          <a:ln w="25400"/>
          <a:effectLst>
            <a:reflection stA="50000" endPos="40000" dir="5400000" sy="-100000" algn="bl" rotWithShape="0"/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98" name="Shape 198"/>
          <p:cNvSpPr>
            <a:spLocks noGrp="1"/>
          </p:cNvSpPr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>
            <a:lvl1pPr>
              <a:defRPr sz="84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199" name="Shape 199"/>
          <p:cNvSpPr>
            <a:spLocks noGrp="1"/>
          </p:cNvSpPr>
          <p:nvPr>
            <p:ph type="sldNum" sz="quarter" idx="2"/>
          </p:nvPr>
        </p:nvSpPr>
        <p:spPr>
          <a:xfrm>
            <a:off x="6307359" y="9258300"/>
            <a:ext cx="377382" cy="379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‹N›</a:t>
            </a:fld>
            <a:endParaRPr lang="nb-NO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/>
          </p:cNvSpPr>
          <p:nvPr>
            <p:ph type="pic" sz="quarter" idx="13"/>
          </p:nvPr>
        </p:nvSpPr>
        <p:spPr>
          <a:xfrm>
            <a:off x="7124700" y="1968500"/>
            <a:ext cx="4216400" cy="56261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07" name="Shape 207"/>
          <p:cNvSpPr>
            <a:spLocks noGrp="1"/>
          </p:cNvSpPr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208" name="Shape 208"/>
          <p:cNvSpPr>
            <a:spLocks noGrp="1"/>
          </p:cNvSpPr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  <a:lvl2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2pPr>
            <a:lvl3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3pPr>
            <a:lvl4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4pPr>
            <a:lvl5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09" name="Shape 209"/>
          <p:cNvSpPr>
            <a:spLocks noGrp="1"/>
          </p:cNvSpPr>
          <p:nvPr>
            <p:ph type="sldNum" sz="quarter" idx="2"/>
          </p:nvPr>
        </p:nvSpPr>
        <p:spPr>
          <a:xfrm>
            <a:off x="6307359" y="9258300"/>
            <a:ext cx="377382" cy="379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‹N›</a:t>
            </a:fld>
            <a:endParaRPr lang="nb-NO"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Rifless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/>
          </p:cNvSpPr>
          <p:nvPr>
            <p:ph type="pic" sz="quarter" idx="13"/>
          </p:nvPr>
        </p:nvSpPr>
        <p:spPr>
          <a:xfrm>
            <a:off x="7124700" y="1968500"/>
            <a:ext cx="4216400" cy="5626100"/>
          </a:xfrm>
          <a:prstGeom prst="rect">
            <a:avLst/>
          </a:prstGeom>
          <a:ln w="25400"/>
          <a:effectLst>
            <a:reflection stA="50000" endPos="40000" dir="5400000" sy="-100000" algn="bl" rotWithShape="0"/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17" name="Shape 217"/>
          <p:cNvSpPr>
            <a:spLocks noGrp="1"/>
          </p:cNvSpPr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218" name="Shape 218"/>
          <p:cNvSpPr>
            <a:spLocks noGrp="1"/>
          </p:cNvSpPr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  <a:lvl2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2pPr>
            <a:lvl3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3pPr>
            <a:lvl4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4pPr>
            <a:lvl5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19" name="Shape 219"/>
          <p:cNvSpPr>
            <a:spLocks noGrp="1"/>
          </p:cNvSpPr>
          <p:nvPr>
            <p:ph type="sldNum" sz="quarter" idx="2"/>
          </p:nvPr>
        </p:nvSpPr>
        <p:spPr>
          <a:xfrm>
            <a:off x="6307359" y="9258300"/>
            <a:ext cx="377382" cy="379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‹N›</a:t>
            </a:fld>
            <a:endParaRPr lang="nb-NO"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/>
          </p:cNvSpPr>
          <p:nvPr>
            <p:ph type="pic" sz="quarter" idx="13"/>
          </p:nvPr>
        </p:nvSpPr>
        <p:spPr>
          <a:xfrm>
            <a:off x="7175500" y="2882900"/>
            <a:ext cx="4102100" cy="54737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27" name="Shape 227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84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228" name="Shape 228"/>
          <p:cNvSpPr>
            <a:spLocks noGrp="1"/>
          </p:cNvSpPr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  <a:lvl2pPr marL="1256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2pPr>
            <a:lvl3pPr marL="1701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3pPr>
            <a:lvl4pPr marL="2145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9" name="Shape 229"/>
          <p:cNvSpPr>
            <a:spLocks noGrp="1"/>
          </p:cNvSpPr>
          <p:nvPr>
            <p:ph type="sldNum" sz="quarter" idx="2"/>
          </p:nvPr>
        </p:nvSpPr>
        <p:spPr>
          <a:xfrm>
            <a:off x="6307359" y="9258300"/>
            <a:ext cx="377382" cy="379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‹N›</a:t>
            </a:fld>
            <a:endParaRPr lang="nb-NO"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84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237" name="Shape 237"/>
          <p:cNvSpPr>
            <a:spLocks noGrp="1"/>
          </p:cNvSpPr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  <a:lvl2pPr marL="1256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2pPr>
            <a:lvl3pPr marL="1701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3pPr>
            <a:lvl4pPr marL="2145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38" name="Shape 238"/>
          <p:cNvSpPr>
            <a:spLocks noGrp="1"/>
          </p:cNvSpPr>
          <p:nvPr>
            <p:ph type="sldNum" sz="quarter" idx="2"/>
          </p:nvPr>
        </p:nvSpPr>
        <p:spPr>
          <a:xfrm>
            <a:off x="6307359" y="9258300"/>
            <a:ext cx="377382" cy="379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‹N›</a:t>
            </a:fld>
            <a:endParaRPr lang="nb-NO"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84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246" name="Shape 246"/>
          <p:cNvSpPr>
            <a:spLocks noGrp="1"/>
          </p:cNvSpPr>
          <p:nvPr>
            <p:ph type="body" sz="quarter" idx="1"/>
          </p:nvPr>
        </p:nvSpPr>
        <p:spPr>
          <a:xfrm>
            <a:off x="7772400" y="2768600"/>
            <a:ext cx="39624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  <a:lvl2pPr marL="1256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2pPr>
            <a:lvl3pPr marL="1701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3pPr>
            <a:lvl4pPr marL="2145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47" name="Shape 247"/>
          <p:cNvSpPr>
            <a:spLocks noGrp="1"/>
          </p:cNvSpPr>
          <p:nvPr>
            <p:ph type="sldNum" sz="quarter" idx="2"/>
          </p:nvPr>
        </p:nvSpPr>
        <p:spPr>
          <a:xfrm>
            <a:off x="6307359" y="9258300"/>
            <a:ext cx="377382" cy="379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‹N›</a:t>
            </a:fld>
            <a:endParaRPr lang="nb-NO"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000"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255" name="Shape 25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56" name="Shape 256"/>
          <p:cNvSpPr>
            <a:spLocks noGrp="1"/>
          </p:cNvSpPr>
          <p:nvPr>
            <p:ph type="sldNum" sz="quarter" idx="2"/>
          </p:nvPr>
        </p:nvSpPr>
        <p:spPr>
          <a:xfrm>
            <a:off x="6504151" y="9080500"/>
            <a:ext cx="373708" cy="3556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2" spcCol="542290" anchor="t"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1079500" y="876300"/>
            <a:ext cx="10845800" cy="8001000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pic" sz="half" idx="13"/>
          </p:nvPr>
        </p:nvSpPr>
        <p:spPr>
          <a:xfrm>
            <a:off x="2451100" y="952500"/>
            <a:ext cx="8102600" cy="609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6 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pic" sz="quarter" idx="13"/>
          </p:nvPr>
        </p:nvSpPr>
        <p:spPr>
          <a:xfrm>
            <a:off x="49784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pic" sz="quarter" idx="14"/>
          </p:nvPr>
        </p:nvSpPr>
        <p:spPr>
          <a:xfrm>
            <a:off x="13335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pic" sz="quarter" idx="15"/>
          </p:nvPr>
        </p:nvSpPr>
        <p:spPr>
          <a:xfrm>
            <a:off x="86233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1" name="Shape 81"/>
          <p:cNvSpPr>
            <a:spLocks noGrp="1"/>
          </p:cNvSpPr>
          <p:nvPr>
            <p:ph type="pic" sz="quarter" idx="16"/>
          </p:nvPr>
        </p:nvSpPr>
        <p:spPr>
          <a:xfrm>
            <a:off x="49784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pic" sz="quarter" idx="17"/>
          </p:nvPr>
        </p:nvSpPr>
        <p:spPr>
          <a:xfrm>
            <a:off x="13335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pic" sz="quarter" idx="18"/>
          </p:nvPr>
        </p:nvSpPr>
        <p:spPr>
          <a:xfrm>
            <a:off x="86233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pic" sz="half" idx="13"/>
          </p:nvPr>
        </p:nvSpPr>
        <p:spPr>
          <a:xfrm>
            <a:off x="6400800" y="25908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xfrm>
            <a:off x="495300" y="1663700"/>
            <a:ext cx="5651500" cy="3302000"/>
          </a:xfrm>
          <a:prstGeom prst="rect">
            <a:avLst/>
          </a:prstGeom>
        </p:spPr>
        <p:txBody>
          <a:bodyPr anchor="b"/>
          <a:lstStyle/>
          <a:p>
            <a:r>
              <a:t>Titolo Testo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"/>
          </p:nvPr>
        </p:nvSpPr>
        <p:spPr>
          <a:xfrm>
            <a:off x="495300" y="4991100"/>
            <a:ext cx="5651500" cy="3073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079500" y="152400"/>
            <a:ext cx="10845800" cy="2095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r>
              <a:t>Titolo Testo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079500" y="2527300"/>
            <a:ext cx="10845800" cy="610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5462" y="9080500"/>
            <a:ext cx="377382" cy="37959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 defTabSz="584200">
              <a:defRPr sz="1800">
                <a:latin typeface="Franklin Gothic Medium"/>
                <a:ea typeface="Franklin Gothic Medium"/>
                <a:cs typeface="Franklin Gothic Medium"/>
                <a:sym typeface="American Typewriter"/>
              </a:defRPr>
            </a:lvl1pPr>
          </a:lstStyle>
          <a:p>
            <a:fld id="{86CB4B4D-7CA3-9044-876B-883B54F8677D}" type="slidenum">
              <a:rPr lang="nb-NO"/>
              <a:pPr/>
              <a:t>‹N›</a:t>
            </a:fld>
            <a:endParaRPr lang="nb-NO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4" r:id="rId14"/>
    <p:sldLayoutId id="2147483665" r:id="rId15"/>
    <p:sldLayoutId id="2147483666" r:id="rId16"/>
    <p:sldLayoutId id="2147483667" r:id="rId17"/>
    <p:sldLayoutId id="2147483669" r:id="rId18"/>
    <p:sldLayoutId id="2147483670" r:id="rId19"/>
    <p:sldLayoutId id="2147483671" r:id="rId20"/>
    <p:sldLayoutId id="2147483672" r:id="rId21"/>
    <p:sldLayoutId id="2147483673" r:id="rId22"/>
    <p:sldLayoutId id="2147483674" r:id="rId23"/>
    <p:sldLayoutId id="2147483675" r:id="rId24"/>
    <p:sldLayoutId id="2147483676" r:id="rId25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American Typewriter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9pPr>
    </p:titleStyle>
    <p:bodyStyle>
      <a:lvl1pPr marL="904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American Typewriter"/>
        </a:defRPr>
      </a:lvl1pPr>
      <a:lvl2pPr marL="1429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American Typewriter"/>
        </a:defRPr>
      </a:lvl2pPr>
      <a:lvl3pPr marL="1937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American Typewriter"/>
        </a:defRPr>
      </a:lvl3pPr>
      <a:lvl4pPr marL="2462257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American Typewriter"/>
        </a:defRPr>
      </a:lvl4pPr>
      <a:lvl5pPr marL="29871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American Typewriter"/>
        </a:defRPr>
      </a:lvl5pPr>
      <a:lvl6pPr marL="33427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6pPr>
      <a:lvl7pPr marL="3698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7pPr>
      <a:lvl8pPr marL="40539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8pPr>
      <a:lvl9pPr marL="44095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BD4424-910C-B8B1-ED0C-B04469757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558769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magine che contiene dadi, Gioco di dadi, rosso, luce&#10;&#10;Descrizione generata automaticamente">
            <a:extLst>
              <a:ext uri="{FF2B5EF4-FFF2-40B4-BE49-F238E27FC236}">
                <a16:creationId xmlns:a16="http://schemas.microsoft.com/office/drawing/2014/main" id="{ED1CC8EF-B2E3-DDAE-1E96-BA1822A207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933" y="797600"/>
            <a:ext cx="5405621" cy="4054216"/>
          </a:xfrm>
          <a:prstGeom prst="rect">
            <a:avLst/>
          </a:prstGeom>
        </p:spPr>
      </p:pic>
      <p:sp>
        <p:nvSpPr>
          <p:cNvPr id="13" name="Segnaposto testo 11">
            <a:extLst>
              <a:ext uri="{FF2B5EF4-FFF2-40B4-BE49-F238E27FC236}">
                <a16:creationId xmlns:a16="http://schemas.microsoft.com/office/drawing/2014/main" id="{BE361485-6013-7F94-93D2-821BDFB42177}"/>
              </a:ext>
            </a:extLst>
          </p:cNvPr>
          <p:cNvSpPr txBox="1">
            <a:spLocks/>
          </p:cNvSpPr>
          <p:nvPr/>
        </p:nvSpPr>
        <p:spPr>
          <a:xfrm>
            <a:off x="5426439" y="5473909"/>
            <a:ext cx="7578361" cy="27854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marL="904390" marR="0" indent="-561490" algn="l" defTabSz="584200" rtl="0" latinLnBrk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Tx/>
              <a:buSzPct val="12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Franklin Gothic Medium"/>
                <a:ea typeface="Franklin Gothic Medium"/>
                <a:cs typeface="Franklin Gothic Medium"/>
                <a:sym typeface="American Typewriter"/>
              </a:defRPr>
            </a:lvl1pPr>
            <a:lvl2pPr marL="1429323" marR="0" indent="-561490" algn="l" defTabSz="584200" rtl="0" latinLnBrk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Tx/>
              <a:buSzPct val="12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Franklin Gothic Medium"/>
                <a:ea typeface="Franklin Gothic Medium"/>
                <a:cs typeface="Franklin Gothic Medium"/>
                <a:sym typeface="American Typewriter"/>
              </a:defRPr>
            </a:lvl2pPr>
            <a:lvl3pPr marL="1937323" marR="0" indent="-561490" algn="l" defTabSz="584200" rtl="0" latinLnBrk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Tx/>
              <a:buSzPct val="12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Franklin Gothic Medium"/>
                <a:ea typeface="Franklin Gothic Medium"/>
                <a:cs typeface="Franklin Gothic Medium"/>
                <a:sym typeface="American Typewriter"/>
              </a:defRPr>
            </a:lvl3pPr>
            <a:lvl4pPr marL="2462257" marR="0" indent="-561490" algn="l" defTabSz="584200" rtl="0" latinLnBrk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Tx/>
              <a:buSzPct val="12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Franklin Gothic Medium"/>
                <a:ea typeface="Franklin Gothic Medium"/>
                <a:cs typeface="Franklin Gothic Medium"/>
                <a:sym typeface="American Typewriter"/>
              </a:defRPr>
            </a:lvl4pPr>
            <a:lvl5pPr marL="2987190" marR="0" indent="-561490" algn="l" defTabSz="584200" rtl="0" latinLnBrk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Tx/>
              <a:buSzPct val="12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Franklin Gothic Medium"/>
                <a:ea typeface="Franklin Gothic Medium"/>
                <a:cs typeface="Franklin Gothic Medium"/>
                <a:sym typeface="American Typewriter"/>
              </a:defRPr>
            </a:lvl5pPr>
            <a:lvl6pPr marL="3342790" marR="0" indent="-561490" algn="l" defTabSz="584200" rtl="0" latinLnBrk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Tx/>
              <a:buSzPct val="12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merican Typewriter"/>
              </a:defRPr>
            </a:lvl6pPr>
            <a:lvl7pPr marL="3698390" marR="0" indent="-561490" algn="l" defTabSz="584200" rtl="0" latinLnBrk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Tx/>
              <a:buSzPct val="12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merican Typewriter"/>
              </a:defRPr>
            </a:lvl7pPr>
            <a:lvl8pPr marL="4053990" marR="0" indent="-561490" algn="l" defTabSz="584200" rtl="0" latinLnBrk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Tx/>
              <a:buSzPct val="12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merican Typewriter"/>
              </a:defRPr>
            </a:lvl8pPr>
            <a:lvl9pPr marL="4409590" marR="0" indent="-561490" algn="l" defTabSz="584200" rtl="0" latinLnBrk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Tx/>
              <a:buSzPct val="12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merican Typewriter"/>
              </a:defRPr>
            </a:lvl9pPr>
          </a:lstStyle>
          <a:p>
            <a:pPr hangingPunct="1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4EC7D77-1012-698E-844D-E2F6925D53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844" y="4876800"/>
            <a:ext cx="10845800" cy="601147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Prob “11”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”5” dado dx (1/6) x “6” dado </a:t>
            </a:r>
            <a:r>
              <a:rPr lang="en-US" sz="2800" dirty="0" err="1">
                <a:solidFill>
                  <a:schemeClr val="bg1"/>
                </a:solidFill>
              </a:rPr>
              <a:t>sn</a:t>
            </a:r>
            <a:r>
              <a:rPr lang="en-US" sz="2800" dirty="0">
                <a:solidFill>
                  <a:schemeClr val="bg1"/>
                </a:solidFill>
              </a:rPr>
              <a:t> (1/6)= (1/6)</a:t>
            </a:r>
            <a:r>
              <a:rPr lang="en-US" sz="2800" baseline="30000" dirty="0">
                <a:solidFill>
                  <a:schemeClr val="bg1"/>
                </a:solidFill>
              </a:rPr>
              <a:t>2</a:t>
            </a:r>
            <a:endParaRPr lang="en-US" sz="2800" dirty="0">
              <a:solidFill>
                <a:schemeClr val="bg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”6” dado dx (1/6) x “5” dado </a:t>
            </a:r>
            <a:r>
              <a:rPr lang="en-US" sz="2800" dirty="0" err="1">
                <a:solidFill>
                  <a:schemeClr val="bg1"/>
                </a:solidFill>
              </a:rPr>
              <a:t>sn</a:t>
            </a:r>
            <a:r>
              <a:rPr lang="en-US" sz="2800" dirty="0">
                <a:solidFill>
                  <a:schemeClr val="bg1"/>
                </a:solidFill>
              </a:rPr>
              <a:t> (1/6)= (1/6)</a:t>
            </a:r>
            <a:r>
              <a:rPr lang="en-US" sz="2800" baseline="30000" dirty="0">
                <a:solidFill>
                  <a:schemeClr val="bg1"/>
                </a:solidFill>
              </a:rPr>
              <a:t>2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C00000"/>
                </a:solidFill>
              </a:rPr>
              <a:t>Probabilità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totale</a:t>
            </a:r>
            <a:r>
              <a:rPr lang="en-US" sz="3200" dirty="0">
                <a:solidFill>
                  <a:schemeClr val="bg1"/>
                </a:solidFill>
              </a:rPr>
              <a:t>: (1/6)</a:t>
            </a:r>
            <a:r>
              <a:rPr lang="en-US" sz="3200" baseline="30000" dirty="0">
                <a:solidFill>
                  <a:schemeClr val="bg1"/>
                </a:solidFill>
              </a:rPr>
              <a:t>2 </a:t>
            </a:r>
            <a:r>
              <a:rPr lang="en-US" sz="3200" dirty="0">
                <a:solidFill>
                  <a:schemeClr val="bg1"/>
                </a:solidFill>
              </a:rPr>
              <a:t>+ (1/6)</a:t>
            </a:r>
            <a:r>
              <a:rPr lang="en-US" sz="3200" baseline="30000" dirty="0">
                <a:solidFill>
                  <a:schemeClr val="bg1"/>
                </a:solidFill>
              </a:rPr>
              <a:t>2</a:t>
            </a:r>
          </a:p>
          <a:p>
            <a:pPr marL="867833" lvl="1" indent="0">
              <a:buNone/>
            </a:pPr>
            <a:endParaRPr lang="en-US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7494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e 3"/>
          <p:cNvSpPr/>
          <p:nvPr/>
        </p:nvSpPr>
        <p:spPr>
          <a:xfrm>
            <a:off x="2558053" y="1537591"/>
            <a:ext cx="1216405" cy="1009848"/>
          </a:xfrm>
          <a:prstGeom prst="ellipse">
            <a:avLst/>
          </a:prstGeom>
          <a:solidFill>
            <a:srgbClr val="FFFF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Franklin Gothic Medium"/>
                <a:ea typeface="Franklin Gothic Medium"/>
                <a:cs typeface="Franklin Gothic Medium"/>
                <a:sym typeface="Gill Sans"/>
              </a:rPr>
              <a:t>Yy</a:t>
            </a:r>
          </a:p>
        </p:txBody>
      </p:sp>
      <p:sp>
        <p:nvSpPr>
          <p:cNvPr id="5" name="Ovale 4"/>
          <p:cNvSpPr/>
          <p:nvPr/>
        </p:nvSpPr>
        <p:spPr>
          <a:xfrm>
            <a:off x="1118393" y="3875248"/>
            <a:ext cx="1216405" cy="1182965"/>
          </a:xfrm>
          <a:prstGeom prst="ellipse">
            <a:avLst/>
          </a:prstGeom>
          <a:noFill/>
          <a:ln w="12700" cap="flat">
            <a:solidFill>
              <a:srgbClr val="00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Franklin Gothic Medium"/>
                <a:ea typeface="Franklin Gothic Medium"/>
                <a:cs typeface="Franklin Gothic Medium"/>
                <a:sym typeface="Gill Sans"/>
              </a:rPr>
              <a:t>Y</a:t>
            </a:r>
          </a:p>
        </p:txBody>
      </p:sp>
      <p:sp>
        <p:nvSpPr>
          <p:cNvPr id="6" name="Ovale 5"/>
          <p:cNvSpPr/>
          <p:nvPr/>
        </p:nvSpPr>
        <p:spPr>
          <a:xfrm>
            <a:off x="4132924" y="3978398"/>
            <a:ext cx="1216405" cy="1009848"/>
          </a:xfrm>
          <a:prstGeom prst="ellipse">
            <a:avLst/>
          </a:prstGeom>
          <a:noFill/>
          <a:ln w="12700" cap="flat">
            <a:solidFill>
              <a:srgbClr val="00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Franklin Gothic Medium"/>
                <a:ea typeface="Franklin Gothic Medium"/>
                <a:cs typeface="Franklin Gothic Medium"/>
                <a:sym typeface="Gill Sans"/>
              </a:rPr>
              <a:t>y</a:t>
            </a:r>
          </a:p>
        </p:txBody>
      </p:sp>
      <p:sp>
        <p:nvSpPr>
          <p:cNvPr id="7" name="Freccia destra 6"/>
          <p:cNvSpPr/>
          <p:nvPr/>
        </p:nvSpPr>
        <p:spPr>
          <a:xfrm rot="3781167">
            <a:off x="3468803" y="2531563"/>
            <a:ext cx="1071996" cy="1426567"/>
          </a:xfrm>
          <a:prstGeom prst="rightArrow">
            <a:avLst/>
          </a:prstGeom>
          <a:solidFill>
            <a:srgbClr val="000000"/>
          </a:solidFill>
          <a:ln w="12700" cap="flat">
            <a:solidFill>
              <a:schemeClr val="tx1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chemeClr val="bg1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Franklin Gothic Medium"/>
              <a:ea typeface="Franklin Gothic Medium"/>
              <a:cs typeface="Franklin Gothic Medium"/>
              <a:sym typeface="Gill Sans"/>
            </a:endParaRPr>
          </a:p>
        </p:txBody>
      </p:sp>
      <p:sp>
        <p:nvSpPr>
          <p:cNvPr id="8" name="Freccia destra 7"/>
          <p:cNvSpPr/>
          <p:nvPr/>
        </p:nvSpPr>
        <p:spPr>
          <a:xfrm rot="7244217">
            <a:off x="1864789" y="2543105"/>
            <a:ext cx="1071996" cy="1426567"/>
          </a:xfrm>
          <a:prstGeom prst="rightArrow">
            <a:avLst/>
          </a:prstGeom>
          <a:solidFill>
            <a:schemeClr val="bg1"/>
          </a:solidFill>
          <a:ln w="12700" cap="flat">
            <a:solidFill>
              <a:schemeClr val="tx1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chemeClr val="bg1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Franklin Gothic Medium"/>
              <a:ea typeface="Franklin Gothic Medium"/>
              <a:cs typeface="Franklin Gothic Medium"/>
              <a:sym typeface="Gill Sans"/>
            </a:endParaRPr>
          </a:p>
        </p:txBody>
      </p:sp>
      <p:grpSp>
        <p:nvGrpSpPr>
          <p:cNvPr id="11" name="Gruppo 10"/>
          <p:cNvGrpSpPr/>
          <p:nvPr/>
        </p:nvGrpSpPr>
        <p:grpSpPr>
          <a:xfrm>
            <a:off x="1082100" y="4971654"/>
            <a:ext cx="4023532" cy="662086"/>
            <a:chOff x="2548916" y="4971654"/>
            <a:chExt cx="4023532" cy="662086"/>
          </a:xfrm>
        </p:grpSpPr>
        <p:sp>
          <p:nvSpPr>
            <p:cNvPr id="9" name="CasellaDiTesto 8"/>
            <p:cNvSpPr txBox="1"/>
            <p:nvPr/>
          </p:nvSpPr>
          <p:spPr>
            <a:xfrm>
              <a:off x="2548916" y="4971654"/>
              <a:ext cx="865196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Franklin Gothic Medium"/>
                  <a:ea typeface="Franklin Gothic Medium"/>
                  <a:cs typeface="Franklin Gothic Medium"/>
                  <a:sym typeface="Trebuchet MS"/>
                </a:rPr>
                <a:t>1/2</a:t>
              </a:r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5707252" y="4977150"/>
              <a:ext cx="865196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Franklin Gothic Medium"/>
                  <a:ea typeface="Franklin Gothic Medium"/>
                  <a:cs typeface="Franklin Gothic Medium"/>
                  <a:sym typeface="Trebuchet MS"/>
                </a:rPr>
                <a:t>1/2</a:t>
              </a:r>
            </a:p>
          </p:txBody>
        </p:sp>
      </p:grpSp>
      <p:grpSp>
        <p:nvGrpSpPr>
          <p:cNvPr id="20" name="Gruppo 19"/>
          <p:cNvGrpSpPr/>
          <p:nvPr/>
        </p:nvGrpSpPr>
        <p:grpSpPr>
          <a:xfrm>
            <a:off x="8007667" y="1545361"/>
            <a:ext cx="4267229" cy="4096149"/>
            <a:chOff x="6135896" y="1044497"/>
            <a:chExt cx="4267229" cy="4096149"/>
          </a:xfrm>
        </p:grpSpPr>
        <p:sp>
          <p:nvSpPr>
            <p:cNvPr id="12" name="Ovale 11"/>
            <p:cNvSpPr/>
            <p:nvPr/>
          </p:nvSpPr>
          <p:spPr>
            <a:xfrm>
              <a:off x="7611849" y="1044497"/>
              <a:ext cx="1216405" cy="1009848"/>
            </a:xfrm>
            <a:prstGeom prst="ellipse">
              <a:avLst/>
            </a:prstGeom>
            <a:solidFill>
              <a:srgbClr val="FFFF00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Franklin Gothic Medium"/>
                  <a:ea typeface="Franklin Gothic Medium"/>
                  <a:cs typeface="Franklin Gothic Medium"/>
                  <a:sym typeface="Gill Sans"/>
                </a:rPr>
                <a:t>Yy</a:t>
              </a:r>
            </a:p>
          </p:txBody>
        </p:sp>
        <p:sp>
          <p:nvSpPr>
            <p:cNvPr id="13" name="Ovale 12"/>
            <p:cNvSpPr/>
            <p:nvPr/>
          </p:nvSpPr>
          <p:spPr>
            <a:xfrm>
              <a:off x="6172189" y="3382154"/>
              <a:ext cx="1216405" cy="1182965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8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Franklin Gothic Medium"/>
                  <a:ea typeface="Franklin Gothic Medium"/>
                  <a:cs typeface="Franklin Gothic Medium"/>
                  <a:sym typeface="Gill Sans"/>
                </a:rPr>
                <a:t>Y</a:t>
              </a:r>
            </a:p>
          </p:txBody>
        </p:sp>
        <p:sp>
          <p:nvSpPr>
            <p:cNvPr id="14" name="Ovale 13"/>
            <p:cNvSpPr/>
            <p:nvPr/>
          </p:nvSpPr>
          <p:spPr>
            <a:xfrm>
              <a:off x="9186720" y="3485304"/>
              <a:ext cx="1216405" cy="1009848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Franklin Gothic Medium"/>
                  <a:ea typeface="Franklin Gothic Medium"/>
                  <a:cs typeface="Franklin Gothic Medium"/>
                  <a:sym typeface="Gill Sans"/>
                </a:rPr>
                <a:t>y</a:t>
              </a:r>
            </a:p>
          </p:txBody>
        </p:sp>
        <p:sp>
          <p:nvSpPr>
            <p:cNvPr id="15" name="Freccia destra 14"/>
            <p:cNvSpPr/>
            <p:nvPr/>
          </p:nvSpPr>
          <p:spPr>
            <a:xfrm rot="3781167">
              <a:off x="8522599" y="2038469"/>
              <a:ext cx="1071996" cy="1426567"/>
            </a:xfrm>
            <a:prstGeom prst="rightArrow">
              <a:avLst/>
            </a:prstGeom>
            <a:solidFill>
              <a:srgbClr val="000000"/>
            </a:solidFill>
            <a:ln w="12700" cap="flat">
              <a:solidFill>
                <a:schemeClr val="tx1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Franklin Gothic Medium"/>
                <a:ea typeface="Franklin Gothic Medium"/>
                <a:cs typeface="Franklin Gothic Medium"/>
                <a:sym typeface="Gill Sans"/>
              </a:endParaRPr>
            </a:p>
          </p:txBody>
        </p:sp>
        <p:sp>
          <p:nvSpPr>
            <p:cNvPr id="16" name="Freccia destra 15"/>
            <p:cNvSpPr/>
            <p:nvPr/>
          </p:nvSpPr>
          <p:spPr>
            <a:xfrm rot="7244217">
              <a:off x="6757593" y="2139451"/>
              <a:ext cx="1071996" cy="1426567"/>
            </a:xfrm>
            <a:prstGeom prst="rightArrow">
              <a:avLst/>
            </a:prstGeom>
            <a:solidFill>
              <a:srgbClr val="000000"/>
            </a:solidFill>
            <a:ln w="12700" cap="flat">
              <a:solidFill>
                <a:schemeClr val="tx1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Franklin Gothic Medium"/>
                <a:ea typeface="Franklin Gothic Medium"/>
                <a:cs typeface="Franklin Gothic Medium"/>
                <a:sym typeface="Gill Sans"/>
              </a:endParaRPr>
            </a:p>
          </p:txBody>
        </p:sp>
        <p:grpSp>
          <p:nvGrpSpPr>
            <p:cNvPr id="17" name="Gruppo 16"/>
            <p:cNvGrpSpPr/>
            <p:nvPr/>
          </p:nvGrpSpPr>
          <p:grpSpPr>
            <a:xfrm>
              <a:off x="6135896" y="4478560"/>
              <a:ext cx="4023532" cy="662086"/>
              <a:chOff x="2548916" y="4971654"/>
              <a:chExt cx="4023532" cy="662086"/>
            </a:xfrm>
          </p:grpSpPr>
          <p:sp>
            <p:nvSpPr>
              <p:cNvPr id="18" name="CasellaDiTesto 17"/>
              <p:cNvSpPr txBox="1"/>
              <p:nvPr/>
            </p:nvSpPr>
            <p:spPr>
              <a:xfrm>
                <a:off x="2548916" y="4971654"/>
                <a:ext cx="865196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Franklin Gothic Medium"/>
                    <a:ea typeface="Franklin Gothic Medium"/>
                    <a:cs typeface="Franklin Gothic Medium"/>
                    <a:sym typeface="Trebuchet MS"/>
                  </a:rPr>
                  <a:t>1/2</a:t>
                </a:r>
              </a:p>
            </p:txBody>
          </p:sp>
          <p:sp>
            <p:nvSpPr>
              <p:cNvPr id="19" name="CasellaDiTesto 18"/>
              <p:cNvSpPr txBox="1"/>
              <p:nvPr/>
            </p:nvSpPr>
            <p:spPr>
              <a:xfrm>
                <a:off x="5707252" y="4977150"/>
                <a:ext cx="865196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Franklin Gothic Medium"/>
                    <a:ea typeface="Franklin Gothic Medium"/>
                    <a:cs typeface="Franklin Gothic Medium"/>
                    <a:sym typeface="Trebuchet MS"/>
                  </a:rPr>
                  <a:t>1/2</a:t>
                </a:r>
              </a:p>
            </p:txBody>
          </p:sp>
        </p:grpSp>
      </p:grpSp>
      <p:grpSp>
        <p:nvGrpSpPr>
          <p:cNvPr id="29" name="Gruppo 28"/>
          <p:cNvGrpSpPr/>
          <p:nvPr/>
        </p:nvGrpSpPr>
        <p:grpSpPr>
          <a:xfrm>
            <a:off x="1118393" y="5420857"/>
            <a:ext cx="10088986" cy="3710283"/>
            <a:chOff x="1118393" y="5420857"/>
            <a:chExt cx="10088986" cy="3710283"/>
          </a:xfrm>
        </p:grpSpPr>
        <p:cxnSp>
          <p:nvCxnSpPr>
            <p:cNvPr id="24" name="Connettore 2 23"/>
            <p:cNvCxnSpPr/>
            <p:nvPr/>
          </p:nvCxnSpPr>
          <p:spPr>
            <a:xfrm>
              <a:off x="1717278" y="5849477"/>
              <a:ext cx="0" cy="2271815"/>
            </a:xfrm>
            <a:prstGeom prst="straightConnector1">
              <a:avLst/>
            </a:prstGeom>
            <a:noFill/>
            <a:ln w="25400" cap="flat">
              <a:solidFill>
                <a:schemeClr val="bg1"/>
              </a:solidFill>
              <a:prstDash val="solid"/>
              <a:miter lim="400000"/>
              <a:tailEnd type="arrow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6" name="Connettore 2 25"/>
            <p:cNvCxnSpPr/>
            <p:nvPr/>
          </p:nvCxnSpPr>
          <p:spPr>
            <a:xfrm flipH="1">
              <a:off x="1867872" y="5420857"/>
              <a:ext cx="9339507" cy="2700435"/>
            </a:xfrm>
            <a:prstGeom prst="straightConnector1">
              <a:avLst/>
            </a:prstGeom>
            <a:noFill/>
            <a:ln w="25400" cap="flat">
              <a:solidFill>
                <a:schemeClr val="bg1"/>
              </a:solidFill>
              <a:prstDash val="solid"/>
              <a:miter lim="400000"/>
              <a:tailEnd type="arrow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8" name="Ovale 27"/>
            <p:cNvSpPr/>
            <p:nvPr/>
          </p:nvSpPr>
          <p:spPr>
            <a:xfrm>
              <a:off x="1118393" y="8121292"/>
              <a:ext cx="1216405" cy="1009848"/>
            </a:xfrm>
            <a:prstGeom prst="ellipse">
              <a:avLst/>
            </a:prstGeom>
            <a:solidFill>
              <a:srgbClr val="FFFF00"/>
            </a:solidFill>
            <a:ln w="12700" cap="flat">
              <a:solidFill>
                <a:schemeClr val="bg1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Franklin Gothic Medium"/>
                  <a:ea typeface="Franklin Gothic Medium"/>
                  <a:cs typeface="Franklin Gothic Medium"/>
                  <a:sym typeface="Gill Sans"/>
                </a:rPr>
                <a:t>Yy</a:t>
              </a:r>
            </a:p>
          </p:txBody>
        </p:sp>
      </p:grpSp>
      <p:grpSp>
        <p:nvGrpSpPr>
          <p:cNvPr id="30" name="Gruppo 29"/>
          <p:cNvGrpSpPr/>
          <p:nvPr/>
        </p:nvGrpSpPr>
        <p:grpSpPr>
          <a:xfrm>
            <a:off x="4180115" y="5415997"/>
            <a:ext cx="4327116" cy="3861713"/>
            <a:chOff x="498627" y="5420857"/>
            <a:chExt cx="10708752" cy="3629480"/>
          </a:xfrm>
        </p:grpSpPr>
        <p:cxnSp>
          <p:nvCxnSpPr>
            <p:cNvPr id="31" name="Connettore 2 30"/>
            <p:cNvCxnSpPr/>
            <p:nvPr/>
          </p:nvCxnSpPr>
          <p:spPr>
            <a:xfrm>
              <a:off x="1717278" y="5849477"/>
              <a:ext cx="0" cy="2271815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arrow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2" name="Connettore 2 31"/>
            <p:cNvCxnSpPr/>
            <p:nvPr/>
          </p:nvCxnSpPr>
          <p:spPr>
            <a:xfrm flipH="1">
              <a:off x="1867872" y="5420857"/>
              <a:ext cx="9339507" cy="2700435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arrow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33" name="Ovale 32"/>
            <p:cNvSpPr/>
            <p:nvPr/>
          </p:nvSpPr>
          <p:spPr>
            <a:xfrm>
              <a:off x="498627" y="8101219"/>
              <a:ext cx="2936060" cy="949118"/>
            </a:xfrm>
            <a:prstGeom prst="ellipse">
              <a:avLst/>
            </a:prstGeom>
            <a:solidFill>
              <a:srgbClr val="FFFF00"/>
            </a:solidFill>
            <a:ln w="12700" cap="flat">
              <a:solidFill>
                <a:srgbClr val="000000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Franklin Gothic Medium"/>
                  <a:ea typeface="Franklin Gothic Medium"/>
                  <a:cs typeface="Franklin Gothic Medium"/>
                  <a:sym typeface="Gill Sans"/>
                </a:rPr>
                <a:t>Yy</a:t>
              </a:r>
            </a:p>
          </p:txBody>
        </p:sp>
      </p:grpSp>
      <p:sp>
        <p:nvSpPr>
          <p:cNvPr id="34" name="CasellaDiTesto 33"/>
          <p:cNvSpPr txBox="1"/>
          <p:nvPr/>
        </p:nvSpPr>
        <p:spPr>
          <a:xfrm>
            <a:off x="-108355" y="8949415"/>
            <a:ext cx="2498380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Franklin Gothic Medium"/>
                <a:ea typeface="Franklin Gothic Medium"/>
                <a:cs typeface="Franklin Gothic Medium"/>
              </a:rPr>
              <a:t>½ x ½= 1/4</a:t>
            </a:r>
          </a:p>
        </p:txBody>
      </p:sp>
      <p:sp>
        <p:nvSpPr>
          <p:cNvPr id="35" name="CasellaDiTesto 34"/>
          <p:cNvSpPr txBox="1"/>
          <p:nvPr/>
        </p:nvSpPr>
        <p:spPr>
          <a:xfrm>
            <a:off x="3409815" y="9070443"/>
            <a:ext cx="2524354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Franklin Gothic Medium"/>
                <a:ea typeface="Franklin Gothic Medium"/>
                <a:cs typeface="Franklin Gothic Medium"/>
              </a:rPr>
              <a:t>½ x ½=1/4</a:t>
            </a:r>
          </a:p>
          <a:p>
            <a:endParaRPr lang="en-US" sz="3600">
              <a:solidFill>
                <a:schemeClr val="bg1"/>
              </a:solidFill>
              <a:latin typeface="Franklin Gothic Medium"/>
              <a:ea typeface="Franklin Gothic Medium"/>
              <a:cs typeface="Franklin Gothic Medium"/>
            </a:endParaRPr>
          </a:p>
        </p:txBody>
      </p:sp>
      <p:sp>
        <p:nvSpPr>
          <p:cNvPr id="36" name="CasellaDiTesto 35"/>
          <p:cNvSpPr txBox="1"/>
          <p:nvPr/>
        </p:nvSpPr>
        <p:spPr>
          <a:xfrm>
            <a:off x="7334909" y="8210751"/>
            <a:ext cx="3807245" cy="21339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US" sz="6600"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</a:rPr>
              <a:t>¼+¼= ½</a:t>
            </a:r>
          </a:p>
          <a:p>
            <a:endParaRPr lang="en-US" sz="6600">
              <a:solidFill>
                <a:srgbClr val="800000"/>
              </a:solidFill>
              <a:latin typeface="Franklin Gothic Medium"/>
              <a:ea typeface="Franklin Gothic Medium"/>
              <a:cs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28795785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/>
          <p:nvPr/>
        </p:nvSpPr>
        <p:spPr>
          <a:xfrm>
            <a:off x="152400" y="749299"/>
            <a:ext cx="12700000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584200">
              <a:defRPr sz="4200">
                <a:solidFill>
                  <a:srgbClr val="EAF1FD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 lang="it-IT" sz="4800">
                <a:solidFill>
                  <a:srgbClr val="800000"/>
                </a:solidFill>
              </a:rPr>
              <a:t>Calcolare la probabilità che la progenie di un ibrido </a:t>
            </a:r>
            <a:r>
              <a:rPr lang="it-IT" sz="4800" i="1">
                <a:solidFill>
                  <a:srgbClr val="800000"/>
                </a:solidFill>
              </a:rPr>
              <a:t>Yy </a:t>
            </a:r>
            <a:r>
              <a:rPr lang="it-IT" sz="4800">
                <a:solidFill>
                  <a:srgbClr val="800000"/>
                </a:solidFill>
              </a:rPr>
              <a:t>che si autofeconda, sia un ibrido simile ai genitori</a:t>
            </a:r>
          </a:p>
        </p:txBody>
      </p:sp>
      <p:sp>
        <p:nvSpPr>
          <p:cNvPr id="439" name="Shape 439"/>
          <p:cNvSpPr/>
          <p:nvPr/>
        </p:nvSpPr>
        <p:spPr>
          <a:xfrm>
            <a:off x="400777" y="2853272"/>
            <a:ext cx="6665105" cy="6889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chemeClr val="bg1"/>
              </a:solidFill>
            </a:endParaRPr>
          </a:p>
          <a:p>
            <a:pPr algn="l" defTabSz="584200">
              <a:defRPr sz="35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Bisogna sommare </a:t>
            </a:r>
            <a:r>
              <a:rPr>
                <a:solidFill>
                  <a:srgbClr val="800000"/>
                </a:solidFill>
              </a:rPr>
              <a:t>1/4</a:t>
            </a:r>
            <a:r>
              <a:rPr>
                <a:solidFill>
                  <a:schemeClr val="bg1"/>
                </a:solidFill>
              </a:rPr>
              <a:t> (la probabilità che l’allele </a:t>
            </a:r>
            <a:r>
              <a:rPr i="1">
                <a:solidFill>
                  <a:schemeClr val="bg1"/>
                </a:solidFill>
                <a:latin typeface="Franklin Gothic Medium"/>
                <a:ea typeface="Franklin Gothic Medium"/>
                <a:cs typeface="Franklin Gothic Medium"/>
                <a:sym typeface="Trebuchet MS"/>
              </a:rPr>
              <a:t>Y </a:t>
            </a:r>
            <a:r>
              <a:rPr>
                <a:solidFill>
                  <a:schemeClr val="bg1"/>
                </a:solidFill>
              </a:rPr>
              <a:t>materno si unisca con l’allele paterno </a:t>
            </a:r>
            <a:r>
              <a:rPr i="1">
                <a:solidFill>
                  <a:schemeClr val="bg1"/>
                </a:solidFill>
                <a:latin typeface="Franklin Gothic Medium"/>
                <a:ea typeface="Franklin Gothic Medium"/>
                <a:cs typeface="Franklin Gothic Medium"/>
                <a:sym typeface="Trebuchet MS"/>
              </a:rPr>
              <a:t>y</a:t>
            </a:r>
            <a:r>
              <a:rPr>
                <a:solidFill>
                  <a:schemeClr val="bg1"/>
                </a:solidFill>
              </a:rPr>
              <a:t>) e </a:t>
            </a:r>
            <a:r>
              <a:rPr>
                <a:solidFill>
                  <a:srgbClr val="800000"/>
                </a:solidFill>
              </a:rPr>
              <a:t>1/4 </a:t>
            </a:r>
            <a:r>
              <a:rPr>
                <a:solidFill>
                  <a:schemeClr val="bg1"/>
                </a:solidFill>
              </a:rPr>
              <a:t>(la probabilità dell’evento mutualmente escluso, cioè la probabilità che l’allele paterno Y incontri quello materno y) per ottenere </a:t>
            </a:r>
            <a:r>
              <a:rPr lang="it-IT">
                <a:solidFill>
                  <a:srgbClr val="800000"/>
                </a:solidFill>
              </a:rPr>
              <a:t>2/4 = </a:t>
            </a:r>
            <a:r>
              <a:rPr sz="3600"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1/2</a:t>
            </a:r>
            <a:r>
              <a:rPr>
                <a:solidFill>
                  <a:schemeClr val="bg1"/>
                </a:solidFill>
              </a:rPr>
              <a:t>, di nuovo lo stesso risultato del quadrato di Punnett. </a:t>
            </a: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sz="2400">
              <a:solidFill>
                <a:schemeClr val="bg1"/>
              </a:solidFill>
              <a:latin typeface="Franklin Gothic Medium"/>
              <a:ea typeface="Franklin Gothic Medium"/>
              <a:cs typeface="Franklin Gothic Medium"/>
              <a:sym typeface="Trebuchet MS"/>
            </a:endParaRPr>
          </a:p>
          <a:p>
            <a:pPr algn="l" defTabSz="584200">
              <a:defRPr sz="35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sz="2400">
              <a:solidFill>
                <a:schemeClr val="bg1"/>
              </a:solidFill>
              <a:latin typeface="Franklin Gothic Medium"/>
              <a:ea typeface="Franklin Gothic Medium"/>
              <a:cs typeface="Franklin Gothic Medium"/>
              <a:sym typeface="Trebuchet MS"/>
            </a:endParaRPr>
          </a:p>
        </p:txBody>
      </p:sp>
      <p:grpSp>
        <p:nvGrpSpPr>
          <p:cNvPr id="13" name="Gruppo 12"/>
          <p:cNvGrpSpPr/>
          <p:nvPr/>
        </p:nvGrpSpPr>
        <p:grpSpPr>
          <a:xfrm>
            <a:off x="7205561" y="4185863"/>
            <a:ext cx="5646839" cy="5034406"/>
            <a:chOff x="7205561" y="4185863"/>
            <a:chExt cx="5646839" cy="5034406"/>
          </a:xfrm>
        </p:grpSpPr>
        <p:pic>
          <p:nvPicPr>
            <p:cNvPr id="2" name="Immagin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05561" y="4185863"/>
              <a:ext cx="5646839" cy="5034406"/>
            </a:xfrm>
            <a:prstGeom prst="rect">
              <a:avLst/>
            </a:prstGeom>
          </p:spPr>
        </p:pic>
        <p:grpSp>
          <p:nvGrpSpPr>
            <p:cNvPr id="5" name="Gruppo 4"/>
            <p:cNvGrpSpPr/>
            <p:nvPr/>
          </p:nvGrpSpPr>
          <p:grpSpPr>
            <a:xfrm>
              <a:off x="7274062" y="4630258"/>
              <a:ext cx="5212753" cy="4019592"/>
              <a:chOff x="7274062" y="4630258"/>
              <a:chExt cx="5212753" cy="4019592"/>
            </a:xfrm>
          </p:grpSpPr>
          <p:sp>
            <p:nvSpPr>
              <p:cNvPr id="3" name="CasellaDiTesto 2"/>
              <p:cNvSpPr txBox="1"/>
              <p:nvPr/>
            </p:nvSpPr>
            <p:spPr>
              <a:xfrm>
                <a:off x="7274062" y="5747928"/>
                <a:ext cx="865196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>
                    <a:ln>
                      <a:noFill/>
                    </a:ln>
                    <a:solidFill>
                      <a:schemeClr val="bg1">
                        <a:lumMod val="85000"/>
                        <a:lumOff val="15000"/>
                      </a:schemeClr>
                    </a:solidFill>
                    <a:effectLst/>
                    <a:uFillTx/>
                    <a:latin typeface="Franklin Gothic Medium"/>
                    <a:ea typeface="Franklin Gothic Medium"/>
                    <a:cs typeface="Franklin Gothic Medium"/>
                    <a:sym typeface="Trebuchet MS"/>
                  </a:rPr>
                  <a:t>1/2</a:t>
                </a:r>
              </a:p>
            </p:txBody>
          </p:sp>
          <p:sp>
            <p:nvSpPr>
              <p:cNvPr id="6" name="CasellaDiTesto 5"/>
              <p:cNvSpPr txBox="1"/>
              <p:nvPr/>
            </p:nvSpPr>
            <p:spPr>
              <a:xfrm>
                <a:off x="7274062" y="7993260"/>
                <a:ext cx="865196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>
                    <a:ln>
                      <a:noFill/>
                    </a:ln>
                    <a:solidFill>
                      <a:schemeClr val="bg1">
                        <a:lumMod val="85000"/>
                        <a:lumOff val="15000"/>
                      </a:schemeClr>
                    </a:solidFill>
                    <a:effectLst/>
                    <a:uFillTx/>
                    <a:latin typeface="Franklin Gothic Medium"/>
                    <a:ea typeface="Franklin Gothic Medium"/>
                    <a:cs typeface="Franklin Gothic Medium"/>
                    <a:sym typeface="Trebuchet MS"/>
                  </a:rPr>
                  <a:t>1/2</a:t>
                </a:r>
              </a:p>
            </p:txBody>
          </p:sp>
          <p:sp>
            <p:nvSpPr>
              <p:cNvPr id="7" name="CasellaDiTesto 6"/>
              <p:cNvSpPr txBox="1"/>
              <p:nvPr/>
            </p:nvSpPr>
            <p:spPr>
              <a:xfrm>
                <a:off x="8499760" y="4630258"/>
                <a:ext cx="865196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>
                    <a:ln>
                      <a:noFill/>
                    </a:ln>
                    <a:solidFill>
                      <a:schemeClr val="bg1">
                        <a:lumMod val="85000"/>
                        <a:lumOff val="15000"/>
                      </a:schemeClr>
                    </a:solidFill>
                    <a:effectLst/>
                    <a:uFillTx/>
                    <a:latin typeface="Franklin Gothic Medium"/>
                    <a:ea typeface="Franklin Gothic Medium"/>
                    <a:cs typeface="Franklin Gothic Medium"/>
                    <a:sym typeface="Trebuchet MS"/>
                  </a:rPr>
                  <a:t>1/2</a:t>
                </a:r>
              </a:p>
            </p:txBody>
          </p:sp>
          <p:sp>
            <p:nvSpPr>
              <p:cNvPr id="8" name="CasellaDiTesto 7"/>
              <p:cNvSpPr txBox="1"/>
              <p:nvPr/>
            </p:nvSpPr>
            <p:spPr>
              <a:xfrm>
                <a:off x="11621619" y="4630258"/>
                <a:ext cx="865196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>
                    <a:ln>
                      <a:noFill/>
                    </a:ln>
                    <a:solidFill>
                      <a:schemeClr val="bg1">
                        <a:lumMod val="85000"/>
                        <a:lumOff val="15000"/>
                      </a:schemeClr>
                    </a:solidFill>
                    <a:effectLst/>
                    <a:uFillTx/>
                    <a:latin typeface="Franklin Gothic Medium"/>
                    <a:ea typeface="Franklin Gothic Medium"/>
                    <a:cs typeface="Franklin Gothic Medium"/>
                    <a:sym typeface="Trebuchet MS"/>
                  </a:rPr>
                  <a:t>1/2</a:t>
                </a:r>
              </a:p>
            </p:txBody>
          </p:sp>
        </p:grpSp>
      </p:grpSp>
      <p:grpSp>
        <p:nvGrpSpPr>
          <p:cNvPr id="4" name="Gruppo 3"/>
          <p:cNvGrpSpPr/>
          <p:nvPr/>
        </p:nvGrpSpPr>
        <p:grpSpPr>
          <a:xfrm>
            <a:off x="9379378" y="6991136"/>
            <a:ext cx="2746475" cy="2192193"/>
            <a:chOff x="9379378" y="6991136"/>
            <a:chExt cx="2746475" cy="2192193"/>
          </a:xfrm>
        </p:grpSpPr>
        <p:sp>
          <p:nvSpPr>
            <p:cNvPr id="9" name="CasellaDiTesto 8"/>
            <p:cNvSpPr txBox="1"/>
            <p:nvPr/>
          </p:nvSpPr>
          <p:spPr>
            <a:xfrm>
              <a:off x="9712790" y="6991136"/>
              <a:ext cx="695728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spc="0" normalizeH="0" baseline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Franklin Gothic Medium"/>
                  <a:ea typeface="Franklin Gothic Medium"/>
                  <a:cs typeface="Franklin Gothic Medium"/>
                  <a:sym typeface="Trebuchet MS"/>
                </a:rPr>
                <a:t>1/4</a:t>
              </a:r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11295934" y="7042307"/>
              <a:ext cx="695728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spc="0" normalizeH="0" baseline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Franklin Gothic Medium"/>
                  <a:ea typeface="Franklin Gothic Medium"/>
                  <a:cs typeface="Franklin Gothic Medium"/>
                  <a:sym typeface="Trebuchet MS"/>
                </a:rPr>
                <a:t>1/4</a:t>
              </a:r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11430125" y="8649850"/>
              <a:ext cx="695728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spc="0" normalizeH="0" baseline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Franklin Gothic Medium"/>
                  <a:ea typeface="Franklin Gothic Medium"/>
                  <a:cs typeface="Franklin Gothic Medium"/>
                  <a:sym typeface="Trebuchet MS"/>
                </a:rPr>
                <a:t>1/4</a:t>
              </a:r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9379378" y="8649850"/>
              <a:ext cx="695728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spc="0" normalizeH="0" baseline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Franklin Gothic Medium"/>
                  <a:ea typeface="Franklin Gothic Medium"/>
                  <a:cs typeface="Franklin Gothic Medium"/>
                  <a:sym typeface="Trebuchet MS"/>
                </a:rPr>
                <a:t>1/4</a:t>
              </a:r>
            </a:p>
          </p:txBody>
        </p:sp>
      </p:grp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e 3"/>
          <p:cNvSpPr/>
          <p:nvPr/>
        </p:nvSpPr>
        <p:spPr>
          <a:xfrm>
            <a:off x="2558053" y="1537591"/>
            <a:ext cx="1216405" cy="1009848"/>
          </a:xfrm>
          <a:prstGeom prst="ellipse">
            <a:avLst/>
          </a:prstGeom>
          <a:solidFill>
            <a:srgbClr val="FFFF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Franklin Gothic Medium"/>
                <a:ea typeface="Franklin Gothic Medium"/>
                <a:cs typeface="Franklin Gothic Medium"/>
                <a:sym typeface="Gill Sans"/>
              </a:rPr>
              <a:t>Yy</a:t>
            </a:r>
          </a:p>
        </p:txBody>
      </p:sp>
      <p:sp>
        <p:nvSpPr>
          <p:cNvPr id="5" name="Ovale 4"/>
          <p:cNvSpPr/>
          <p:nvPr/>
        </p:nvSpPr>
        <p:spPr>
          <a:xfrm>
            <a:off x="1118393" y="3961806"/>
            <a:ext cx="1216405" cy="1009848"/>
          </a:xfrm>
          <a:prstGeom prst="ellipse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Franklin Gothic Medium"/>
                <a:ea typeface="Franklin Gothic Medium"/>
                <a:cs typeface="Franklin Gothic Medium"/>
                <a:sym typeface="Gill Sans"/>
              </a:rPr>
              <a:t>Y</a:t>
            </a:r>
          </a:p>
        </p:txBody>
      </p:sp>
      <p:sp>
        <p:nvSpPr>
          <p:cNvPr id="6" name="Ovale 5"/>
          <p:cNvSpPr/>
          <p:nvPr/>
        </p:nvSpPr>
        <p:spPr>
          <a:xfrm>
            <a:off x="4132924" y="3978398"/>
            <a:ext cx="1216405" cy="1009848"/>
          </a:xfrm>
          <a:prstGeom prst="ellipse">
            <a:avLst/>
          </a:prstGeom>
          <a:solidFill>
            <a:schemeClr val="tx1"/>
          </a:solidFill>
          <a:ln w="12700" cap="flat">
            <a:solidFill>
              <a:srgbClr val="00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Franklin Gothic Medium"/>
                <a:ea typeface="Franklin Gothic Medium"/>
                <a:cs typeface="Franklin Gothic Medium"/>
                <a:sym typeface="Gill Sans"/>
              </a:rPr>
              <a:t>y</a:t>
            </a:r>
          </a:p>
        </p:txBody>
      </p:sp>
      <p:sp>
        <p:nvSpPr>
          <p:cNvPr id="7" name="Freccia destra 6"/>
          <p:cNvSpPr/>
          <p:nvPr/>
        </p:nvSpPr>
        <p:spPr>
          <a:xfrm rot="3781167">
            <a:off x="3468803" y="2531563"/>
            <a:ext cx="1071996" cy="1426567"/>
          </a:xfrm>
          <a:prstGeom prst="rightArrow">
            <a:avLst/>
          </a:prstGeom>
          <a:solidFill>
            <a:schemeClr val="bg1"/>
          </a:solidFill>
          <a:ln w="12700" cap="flat">
            <a:solidFill>
              <a:srgbClr val="00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Franklin Gothic Medium"/>
              <a:ea typeface="Franklin Gothic Medium"/>
              <a:cs typeface="Franklin Gothic Medium"/>
              <a:sym typeface="Gill Sans"/>
            </a:endParaRPr>
          </a:p>
        </p:txBody>
      </p:sp>
      <p:sp>
        <p:nvSpPr>
          <p:cNvPr id="8" name="Freccia destra 7"/>
          <p:cNvSpPr/>
          <p:nvPr/>
        </p:nvSpPr>
        <p:spPr>
          <a:xfrm rot="7244217">
            <a:off x="1864789" y="2543105"/>
            <a:ext cx="1071996" cy="1426567"/>
          </a:xfrm>
          <a:prstGeom prst="rightArrow">
            <a:avLst/>
          </a:prstGeom>
          <a:solidFill>
            <a:schemeClr val="bg1"/>
          </a:solidFill>
          <a:ln w="12700" cap="flat">
            <a:solidFill>
              <a:srgbClr val="00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Franklin Gothic Medium"/>
              <a:ea typeface="Franklin Gothic Medium"/>
              <a:cs typeface="Franklin Gothic Medium"/>
              <a:sym typeface="Gill Sans"/>
            </a:endParaRPr>
          </a:p>
        </p:txBody>
      </p:sp>
      <p:grpSp>
        <p:nvGrpSpPr>
          <p:cNvPr id="11" name="Gruppo 10"/>
          <p:cNvGrpSpPr/>
          <p:nvPr/>
        </p:nvGrpSpPr>
        <p:grpSpPr>
          <a:xfrm>
            <a:off x="1082100" y="4971654"/>
            <a:ext cx="4023532" cy="662086"/>
            <a:chOff x="2548916" y="4971654"/>
            <a:chExt cx="4023532" cy="662086"/>
          </a:xfrm>
        </p:grpSpPr>
        <p:sp>
          <p:nvSpPr>
            <p:cNvPr id="9" name="CasellaDiTesto 8"/>
            <p:cNvSpPr txBox="1"/>
            <p:nvPr/>
          </p:nvSpPr>
          <p:spPr>
            <a:xfrm>
              <a:off x="2548916" y="4971654"/>
              <a:ext cx="865196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Franklin Gothic Medium"/>
                  <a:ea typeface="Franklin Gothic Medium"/>
                  <a:cs typeface="Franklin Gothic Medium"/>
                  <a:sym typeface="Trebuchet MS"/>
                </a:rPr>
                <a:t>1/2</a:t>
              </a:r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5707252" y="4977150"/>
              <a:ext cx="865196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Franklin Gothic Medium"/>
                  <a:ea typeface="Franklin Gothic Medium"/>
                  <a:cs typeface="Franklin Gothic Medium"/>
                  <a:sym typeface="Trebuchet MS"/>
                </a:rPr>
                <a:t>1/2</a:t>
              </a:r>
            </a:p>
          </p:txBody>
        </p:sp>
      </p:grpSp>
      <p:grpSp>
        <p:nvGrpSpPr>
          <p:cNvPr id="20" name="Gruppo 19"/>
          <p:cNvGrpSpPr/>
          <p:nvPr/>
        </p:nvGrpSpPr>
        <p:grpSpPr>
          <a:xfrm>
            <a:off x="8007667" y="1545361"/>
            <a:ext cx="4267229" cy="4096149"/>
            <a:chOff x="6135896" y="1044497"/>
            <a:chExt cx="4267229" cy="4096149"/>
          </a:xfrm>
        </p:grpSpPr>
        <p:sp>
          <p:nvSpPr>
            <p:cNvPr id="12" name="Ovale 11"/>
            <p:cNvSpPr/>
            <p:nvPr/>
          </p:nvSpPr>
          <p:spPr>
            <a:xfrm>
              <a:off x="7611849" y="1044497"/>
              <a:ext cx="1216405" cy="1009848"/>
            </a:xfrm>
            <a:prstGeom prst="ellipse">
              <a:avLst/>
            </a:prstGeom>
            <a:solidFill>
              <a:srgbClr val="FFFF00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Franklin Gothic Medium"/>
                  <a:ea typeface="Franklin Gothic Medium"/>
                  <a:cs typeface="Franklin Gothic Medium"/>
                  <a:sym typeface="Gill Sans"/>
                </a:rPr>
                <a:t>Yy</a:t>
              </a:r>
            </a:p>
          </p:txBody>
        </p:sp>
        <p:sp>
          <p:nvSpPr>
            <p:cNvPr id="13" name="Ovale 12"/>
            <p:cNvSpPr/>
            <p:nvPr/>
          </p:nvSpPr>
          <p:spPr>
            <a:xfrm>
              <a:off x="6172189" y="3468712"/>
              <a:ext cx="1216405" cy="1009848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Franklin Gothic Medium"/>
                  <a:ea typeface="Franklin Gothic Medium"/>
                  <a:cs typeface="Franklin Gothic Medium"/>
                  <a:sym typeface="Gill Sans"/>
                </a:rPr>
                <a:t>Y</a:t>
              </a:r>
            </a:p>
          </p:txBody>
        </p:sp>
        <p:sp>
          <p:nvSpPr>
            <p:cNvPr id="14" name="Ovale 13"/>
            <p:cNvSpPr/>
            <p:nvPr/>
          </p:nvSpPr>
          <p:spPr>
            <a:xfrm>
              <a:off x="9186720" y="3485304"/>
              <a:ext cx="1216405" cy="1009848"/>
            </a:xfrm>
            <a:prstGeom prst="ellipse">
              <a:avLst/>
            </a:prstGeom>
            <a:solidFill>
              <a:schemeClr val="tx1"/>
            </a:solidFill>
            <a:ln w="12700" cap="flat">
              <a:solidFill>
                <a:srgbClr val="000000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Franklin Gothic Medium"/>
                  <a:ea typeface="Franklin Gothic Medium"/>
                  <a:cs typeface="Franklin Gothic Medium"/>
                  <a:sym typeface="Gill Sans"/>
                </a:rPr>
                <a:t>y</a:t>
              </a:r>
            </a:p>
          </p:txBody>
        </p:sp>
        <p:sp>
          <p:nvSpPr>
            <p:cNvPr id="15" name="Freccia destra 14"/>
            <p:cNvSpPr/>
            <p:nvPr/>
          </p:nvSpPr>
          <p:spPr>
            <a:xfrm rot="3781167">
              <a:off x="8522599" y="2038469"/>
              <a:ext cx="1071996" cy="1426567"/>
            </a:xfrm>
            <a:prstGeom prst="rightArrow">
              <a:avLst/>
            </a:prstGeom>
            <a:solidFill>
              <a:srgbClr val="000000"/>
            </a:solidFill>
            <a:ln w="12700" cap="flat">
              <a:solidFill>
                <a:srgbClr val="000000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Franklin Gothic Medium"/>
                <a:ea typeface="Franklin Gothic Medium"/>
                <a:cs typeface="Franklin Gothic Medium"/>
                <a:sym typeface="Gill Sans"/>
              </a:endParaRPr>
            </a:p>
          </p:txBody>
        </p:sp>
        <p:sp>
          <p:nvSpPr>
            <p:cNvPr id="16" name="Freccia destra 15"/>
            <p:cNvSpPr/>
            <p:nvPr/>
          </p:nvSpPr>
          <p:spPr>
            <a:xfrm rot="7244217">
              <a:off x="6757593" y="2139451"/>
              <a:ext cx="1071996" cy="1426567"/>
            </a:xfrm>
            <a:prstGeom prst="rightArrow">
              <a:avLst/>
            </a:prstGeom>
            <a:solidFill>
              <a:srgbClr val="000000"/>
            </a:solidFill>
            <a:ln w="12700" cap="flat">
              <a:solidFill>
                <a:srgbClr val="000000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Franklin Gothic Medium"/>
                <a:ea typeface="Franklin Gothic Medium"/>
                <a:cs typeface="Franklin Gothic Medium"/>
                <a:sym typeface="Gill Sans"/>
              </a:endParaRPr>
            </a:p>
          </p:txBody>
        </p:sp>
        <p:grpSp>
          <p:nvGrpSpPr>
            <p:cNvPr id="17" name="Gruppo 16"/>
            <p:cNvGrpSpPr/>
            <p:nvPr/>
          </p:nvGrpSpPr>
          <p:grpSpPr>
            <a:xfrm>
              <a:off x="6135896" y="4478560"/>
              <a:ext cx="4023532" cy="662086"/>
              <a:chOff x="2548916" y="4971654"/>
              <a:chExt cx="4023532" cy="662086"/>
            </a:xfrm>
          </p:grpSpPr>
          <p:sp>
            <p:nvSpPr>
              <p:cNvPr id="18" name="CasellaDiTesto 17"/>
              <p:cNvSpPr txBox="1"/>
              <p:nvPr/>
            </p:nvSpPr>
            <p:spPr>
              <a:xfrm>
                <a:off x="2548916" y="4971654"/>
                <a:ext cx="865196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Franklin Gothic Medium"/>
                    <a:ea typeface="Franklin Gothic Medium"/>
                    <a:cs typeface="Franklin Gothic Medium"/>
                    <a:sym typeface="Trebuchet MS"/>
                  </a:rPr>
                  <a:t>1/2</a:t>
                </a:r>
              </a:p>
            </p:txBody>
          </p:sp>
          <p:sp>
            <p:nvSpPr>
              <p:cNvPr id="19" name="CasellaDiTesto 18"/>
              <p:cNvSpPr txBox="1"/>
              <p:nvPr/>
            </p:nvSpPr>
            <p:spPr>
              <a:xfrm>
                <a:off x="5707252" y="4977150"/>
                <a:ext cx="865196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Franklin Gothic Medium"/>
                    <a:ea typeface="Franklin Gothic Medium"/>
                    <a:cs typeface="Franklin Gothic Medium"/>
                    <a:sym typeface="Trebuchet MS"/>
                  </a:rPr>
                  <a:t>1/2</a:t>
                </a:r>
              </a:p>
            </p:txBody>
          </p:sp>
        </p:grpSp>
      </p:grpSp>
      <p:grpSp>
        <p:nvGrpSpPr>
          <p:cNvPr id="29" name="Gruppo 28"/>
          <p:cNvGrpSpPr/>
          <p:nvPr/>
        </p:nvGrpSpPr>
        <p:grpSpPr>
          <a:xfrm>
            <a:off x="1118393" y="4971654"/>
            <a:ext cx="10570739" cy="4159486"/>
            <a:chOff x="1118393" y="4971654"/>
            <a:chExt cx="10570739" cy="4159486"/>
          </a:xfrm>
        </p:grpSpPr>
        <p:cxnSp>
          <p:nvCxnSpPr>
            <p:cNvPr id="24" name="Connettore 2 23"/>
            <p:cNvCxnSpPr>
              <a:stCxn id="9" idx="0"/>
            </p:cNvCxnSpPr>
            <p:nvPr/>
          </p:nvCxnSpPr>
          <p:spPr>
            <a:xfrm>
              <a:off x="1514698" y="4971654"/>
              <a:ext cx="202580" cy="3149638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arrow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6" name="Connettore 2 25"/>
            <p:cNvCxnSpPr/>
            <p:nvPr/>
          </p:nvCxnSpPr>
          <p:spPr>
            <a:xfrm flipH="1">
              <a:off x="1867873" y="4996016"/>
              <a:ext cx="9821259" cy="3125276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arrow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8" name="Ovale 27"/>
            <p:cNvSpPr/>
            <p:nvPr/>
          </p:nvSpPr>
          <p:spPr>
            <a:xfrm>
              <a:off x="1118393" y="8121292"/>
              <a:ext cx="1216405" cy="1009848"/>
            </a:xfrm>
            <a:prstGeom prst="ellipse">
              <a:avLst/>
            </a:prstGeom>
            <a:solidFill>
              <a:srgbClr val="FFFF00"/>
            </a:solidFill>
            <a:ln w="12700" cap="flat">
              <a:solidFill>
                <a:srgbClr val="000000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Franklin Gothic Medium"/>
                  <a:ea typeface="Franklin Gothic Medium"/>
                  <a:cs typeface="Franklin Gothic Medium"/>
                  <a:sym typeface="Gill Sans"/>
                </a:rPr>
                <a:t>Yy</a:t>
              </a:r>
            </a:p>
          </p:txBody>
        </p:sp>
      </p:grpSp>
      <p:cxnSp>
        <p:nvCxnSpPr>
          <p:cNvPr id="31" name="Connettore 2 30"/>
          <p:cNvCxnSpPr/>
          <p:nvPr/>
        </p:nvCxnSpPr>
        <p:spPr>
          <a:xfrm>
            <a:off x="4672539" y="5872042"/>
            <a:ext cx="0" cy="2417177"/>
          </a:xfrm>
          <a:prstGeom prst="straightConnector1">
            <a:avLst/>
          </a:prstGeom>
          <a:noFill/>
          <a:ln w="25400" cap="flat">
            <a:solidFill>
              <a:srgbClr val="FFFFFF"/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Connettore 2 31"/>
          <p:cNvCxnSpPr>
            <a:stCxn id="18" idx="0"/>
          </p:cNvCxnSpPr>
          <p:nvPr/>
        </p:nvCxnSpPr>
        <p:spPr>
          <a:xfrm flipH="1">
            <a:off x="4733391" y="4979424"/>
            <a:ext cx="3706874" cy="3309796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3" name="Ovale 32"/>
          <p:cNvSpPr/>
          <p:nvPr/>
        </p:nvSpPr>
        <p:spPr>
          <a:xfrm>
            <a:off x="4180115" y="8267862"/>
            <a:ext cx="1186382" cy="1009847"/>
          </a:xfrm>
          <a:prstGeom prst="ellipse">
            <a:avLst/>
          </a:prstGeom>
          <a:solidFill>
            <a:srgbClr val="FFFF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Franklin Gothic Medium"/>
                <a:ea typeface="Franklin Gothic Medium"/>
                <a:cs typeface="Franklin Gothic Medium"/>
                <a:sym typeface="Gill Sans"/>
              </a:rPr>
              <a:t>Yy</a:t>
            </a:r>
          </a:p>
        </p:txBody>
      </p:sp>
      <p:sp>
        <p:nvSpPr>
          <p:cNvPr id="34" name="CasellaDiTesto 33"/>
          <p:cNvSpPr txBox="1"/>
          <p:nvPr/>
        </p:nvSpPr>
        <p:spPr>
          <a:xfrm>
            <a:off x="-108355" y="8949415"/>
            <a:ext cx="2498380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US" sz="3600"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</a:rPr>
              <a:t>½ x ½= 1/4</a:t>
            </a:r>
          </a:p>
        </p:txBody>
      </p:sp>
      <p:sp>
        <p:nvSpPr>
          <p:cNvPr id="35" name="CasellaDiTesto 34"/>
          <p:cNvSpPr txBox="1"/>
          <p:nvPr/>
        </p:nvSpPr>
        <p:spPr>
          <a:xfrm>
            <a:off x="2926839" y="9070443"/>
            <a:ext cx="2524354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US" sz="3600"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</a:rPr>
              <a:t>½ x ½=1/4</a:t>
            </a:r>
          </a:p>
          <a:p>
            <a:endParaRPr lang="en-US" sz="3600">
              <a:solidFill>
                <a:srgbClr val="800000"/>
              </a:solidFill>
              <a:latin typeface="Franklin Gothic Medium"/>
              <a:ea typeface="Franklin Gothic Medium"/>
              <a:cs typeface="Franklin Gothic Medium"/>
            </a:endParaRPr>
          </a:p>
        </p:txBody>
      </p:sp>
      <p:sp>
        <p:nvSpPr>
          <p:cNvPr id="36" name="CasellaDiTesto 35"/>
          <p:cNvSpPr txBox="1"/>
          <p:nvPr/>
        </p:nvSpPr>
        <p:spPr>
          <a:xfrm>
            <a:off x="3626327" y="362225"/>
            <a:ext cx="5435483" cy="11182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US" sz="6600"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</a:rPr>
              <a:t>¼+¼+¼= 3/4</a:t>
            </a:r>
          </a:p>
        </p:txBody>
      </p:sp>
      <p:grpSp>
        <p:nvGrpSpPr>
          <p:cNvPr id="47" name="Gruppo 46"/>
          <p:cNvGrpSpPr/>
          <p:nvPr/>
        </p:nvGrpSpPr>
        <p:grpSpPr>
          <a:xfrm>
            <a:off x="1514698" y="4971654"/>
            <a:ext cx="6925567" cy="5291472"/>
            <a:chOff x="1514698" y="4971654"/>
            <a:chExt cx="6925567" cy="5291472"/>
          </a:xfrm>
        </p:grpSpPr>
        <p:sp>
          <p:nvSpPr>
            <p:cNvPr id="44" name="Ovale 43"/>
            <p:cNvSpPr/>
            <p:nvPr/>
          </p:nvSpPr>
          <p:spPr>
            <a:xfrm>
              <a:off x="5924528" y="8272722"/>
              <a:ext cx="1186382" cy="1009847"/>
            </a:xfrm>
            <a:prstGeom prst="ellipse">
              <a:avLst/>
            </a:prstGeom>
            <a:solidFill>
              <a:srgbClr val="FFFF00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Franklin Gothic Medium"/>
                  <a:ea typeface="Franklin Gothic Medium"/>
                  <a:cs typeface="Franklin Gothic Medium"/>
                  <a:sym typeface="Gill Sans"/>
                </a:rPr>
                <a:t>YY</a:t>
              </a:r>
            </a:p>
          </p:txBody>
        </p:sp>
        <p:cxnSp>
          <p:nvCxnSpPr>
            <p:cNvPr id="38" name="Connettore 2 37"/>
            <p:cNvCxnSpPr>
              <a:stCxn id="9" idx="0"/>
            </p:cNvCxnSpPr>
            <p:nvPr/>
          </p:nvCxnSpPr>
          <p:spPr>
            <a:xfrm>
              <a:off x="1514698" y="4971654"/>
              <a:ext cx="4859917" cy="3301068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arrow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9" name="Connettore 2 38"/>
            <p:cNvCxnSpPr>
              <a:stCxn id="18" idx="0"/>
            </p:cNvCxnSpPr>
            <p:nvPr/>
          </p:nvCxnSpPr>
          <p:spPr>
            <a:xfrm flipH="1">
              <a:off x="6529233" y="4979424"/>
              <a:ext cx="1911032" cy="3336014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arrow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46" name="CasellaDiTesto 45"/>
            <p:cNvSpPr txBox="1"/>
            <p:nvPr/>
          </p:nvSpPr>
          <p:spPr>
            <a:xfrm>
              <a:off x="5298033" y="9052538"/>
              <a:ext cx="2524354" cy="12105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r>
                <a:rPr lang="en-US" sz="3600">
                  <a:solidFill>
                    <a:srgbClr val="800000"/>
                  </a:solidFill>
                  <a:latin typeface="Franklin Gothic Medium"/>
                  <a:ea typeface="Franklin Gothic Medium"/>
                  <a:cs typeface="Franklin Gothic Medium"/>
                </a:rPr>
                <a:t>½ x ½=1/4</a:t>
              </a:r>
            </a:p>
            <a:p>
              <a:endParaRPr lang="en-US" sz="3600"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</a:endParaRPr>
            </a:p>
          </p:txBody>
        </p:sp>
      </p:grpSp>
      <p:grpSp>
        <p:nvGrpSpPr>
          <p:cNvPr id="48" name="Gruppo 47"/>
          <p:cNvGrpSpPr/>
          <p:nvPr/>
        </p:nvGrpSpPr>
        <p:grpSpPr>
          <a:xfrm>
            <a:off x="4918178" y="4996016"/>
            <a:ext cx="6770954" cy="5285015"/>
            <a:chOff x="1867872" y="4978111"/>
            <a:chExt cx="6770954" cy="5285015"/>
          </a:xfrm>
        </p:grpSpPr>
        <p:sp>
          <p:nvSpPr>
            <p:cNvPr id="49" name="Ovale 48"/>
            <p:cNvSpPr/>
            <p:nvPr/>
          </p:nvSpPr>
          <p:spPr>
            <a:xfrm>
              <a:off x="5924528" y="8272722"/>
              <a:ext cx="1186382" cy="1009847"/>
            </a:xfrm>
            <a:prstGeom prst="ellipse">
              <a:avLst/>
            </a:prstGeom>
            <a:solidFill>
              <a:srgbClr val="008000"/>
            </a:solidFill>
            <a:ln w="12700" cap="flat">
              <a:solidFill>
                <a:srgbClr val="000000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Franklin Gothic Medium"/>
                  <a:ea typeface="Franklin Gothic Medium"/>
                  <a:cs typeface="Franklin Gothic Medium"/>
                  <a:sym typeface="Gill Sans"/>
                </a:rPr>
                <a:t>yy</a:t>
              </a:r>
            </a:p>
          </p:txBody>
        </p:sp>
        <p:cxnSp>
          <p:nvCxnSpPr>
            <p:cNvPr id="50" name="Connettore 2 49"/>
            <p:cNvCxnSpPr/>
            <p:nvPr/>
          </p:nvCxnSpPr>
          <p:spPr>
            <a:xfrm>
              <a:off x="1867872" y="4978111"/>
              <a:ext cx="4506743" cy="3294611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arrow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1" name="Connettore 2 50"/>
            <p:cNvCxnSpPr/>
            <p:nvPr/>
          </p:nvCxnSpPr>
          <p:spPr>
            <a:xfrm flipH="1">
              <a:off x="6529232" y="4978111"/>
              <a:ext cx="2109594" cy="3337327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arrow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52" name="CasellaDiTesto 51"/>
            <p:cNvSpPr txBox="1"/>
            <p:nvPr/>
          </p:nvSpPr>
          <p:spPr>
            <a:xfrm>
              <a:off x="5298033" y="9052538"/>
              <a:ext cx="2524354" cy="1210588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r>
                <a:rPr lang="en-US" sz="3600">
                  <a:solidFill>
                    <a:srgbClr val="800000"/>
                  </a:solidFill>
                  <a:latin typeface="Franklin Gothic Medium"/>
                  <a:ea typeface="Franklin Gothic Medium"/>
                  <a:cs typeface="Franklin Gothic Medium"/>
                </a:rPr>
                <a:t>½ x ½=1/4</a:t>
              </a:r>
            </a:p>
            <a:p>
              <a:endParaRPr lang="en-US" sz="3600"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</a:endParaRPr>
            </a:p>
          </p:txBody>
        </p:sp>
      </p:grpSp>
      <p:sp>
        <p:nvSpPr>
          <p:cNvPr id="2" name="CasellaDiTesto 1"/>
          <p:cNvSpPr txBox="1"/>
          <p:nvPr/>
        </p:nvSpPr>
        <p:spPr>
          <a:xfrm>
            <a:off x="-21519" y="3987576"/>
            <a:ext cx="865196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>
                <a:ln>
                  <a:noFill/>
                </a:ln>
                <a:solidFill>
                  <a:srgbClr val="800000"/>
                </a:solidFill>
                <a:effectLst/>
                <a:uFillTx/>
                <a:latin typeface="Franklin Gothic Medium"/>
                <a:ea typeface="Franklin Gothic Medium"/>
                <a:cs typeface="Franklin Gothic Medium"/>
                <a:sym typeface="Trebuchet MS"/>
              </a:rPr>
              <a:t>1/2</a:t>
            </a:r>
          </a:p>
        </p:txBody>
      </p:sp>
      <p:sp>
        <p:nvSpPr>
          <p:cNvPr id="40" name="CasellaDiTesto 39"/>
          <p:cNvSpPr txBox="1"/>
          <p:nvPr/>
        </p:nvSpPr>
        <p:spPr>
          <a:xfrm>
            <a:off x="3107869" y="4052240"/>
            <a:ext cx="865196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>
                <a:ln>
                  <a:noFill/>
                </a:ln>
                <a:solidFill>
                  <a:srgbClr val="800000"/>
                </a:solidFill>
                <a:effectLst/>
                <a:uFillTx/>
                <a:latin typeface="Franklin Gothic Medium"/>
                <a:ea typeface="Franklin Gothic Medium"/>
                <a:cs typeface="Franklin Gothic Medium"/>
                <a:sym typeface="Trebuchet MS"/>
              </a:rPr>
              <a:t>1/2</a:t>
            </a:r>
          </a:p>
        </p:txBody>
      </p:sp>
      <p:sp>
        <p:nvSpPr>
          <p:cNvPr id="41" name="CasellaDiTesto 40"/>
          <p:cNvSpPr txBox="1"/>
          <p:nvPr/>
        </p:nvSpPr>
        <p:spPr>
          <a:xfrm>
            <a:off x="7074617" y="4163471"/>
            <a:ext cx="865196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>
                <a:ln>
                  <a:noFill/>
                </a:ln>
                <a:solidFill>
                  <a:srgbClr val="800000"/>
                </a:solidFill>
                <a:effectLst/>
                <a:uFillTx/>
                <a:latin typeface="Franklin Gothic Medium"/>
                <a:ea typeface="Franklin Gothic Medium"/>
                <a:cs typeface="Franklin Gothic Medium"/>
                <a:sym typeface="Trebuchet MS"/>
              </a:rPr>
              <a:t>1/2</a:t>
            </a:r>
          </a:p>
        </p:txBody>
      </p:sp>
      <p:sp>
        <p:nvSpPr>
          <p:cNvPr id="42" name="CasellaDiTesto 41"/>
          <p:cNvSpPr txBox="1"/>
          <p:nvPr/>
        </p:nvSpPr>
        <p:spPr>
          <a:xfrm>
            <a:off x="10168197" y="4163471"/>
            <a:ext cx="865196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>
                <a:ln>
                  <a:noFill/>
                </a:ln>
                <a:solidFill>
                  <a:srgbClr val="800000"/>
                </a:solidFill>
                <a:effectLst/>
                <a:uFillTx/>
                <a:latin typeface="Franklin Gothic Medium"/>
                <a:ea typeface="Franklin Gothic Medium"/>
                <a:cs typeface="Franklin Gothic Medium"/>
                <a:sym typeface="Trebuchet MS"/>
              </a:rPr>
              <a:t>1/2</a:t>
            </a:r>
          </a:p>
        </p:txBody>
      </p:sp>
    </p:spTree>
    <p:extLst>
      <p:ext uri="{BB962C8B-B14F-4D97-AF65-F5344CB8AC3E}">
        <p14:creationId xmlns:p14="http://schemas.microsoft.com/office/powerpoint/2010/main" val="6362423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/>
          <p:nvPr/>
        </p:nvSpPr>
        <p:spPr>
          <a:xfrm>
            <a:off x="1167314" y="8208625"/>
            <a:ext cx="10855808" cy="1364476"/>
          </a:xfrm>
          <a:prstGeom prst="rect">
            <a:avLst/>
          </a:prstGeom>
          <a:ln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50800" tIns="50800" rIns="50800" bIns="50800" anchor="ctr">
            <a:spAutoFit/>
          </a:bodyPr>
          <a:lstStyle/>
          <a:p>
            <a:pPr algn="ctr" defTabSz="584200">
              <a:defRPr sz="4100">
                <a:solidFill>
                  <a:srgbClr val="72FBF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>
                <a:solidFill>
                  <a:schemeClr val="bg1"/>
                </a:solidFill>
              </a:rPr>
              <a:t>Così il rapporto giallo-verde è 3/4 a 1/4, o più semplicemente 3:1</a:t>
            </a:r>
          </a:p>
        </p:txBody>
      </p:sp>
      <p:sp>
        <p:nvSpPr>
          <p:cNvPr id="442" name="Shape 442"/>
          <p:cNvSpPr/>
          <p:nvPr/>
        </p:nvSpPr>
        <p:spPr>
          <a:xfrm>
            <a:off x="152400" y="-225326"/>
            <a:ext cx="12700000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584200">
              <a:defRPr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I risultati di Mendel riflettono le regole</a:t>
            </a:r>
          </a:p>
          <a:p>
            <a:pPr algn="ctr" defTabSz="584200">
              <a:defRPr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fondamentali della probabilità</a:t>
            </a:r>
          </a:p>
        </p:txBody>
      </p:sp>
      <p:sp>
        <p:nvSpPr>
          <p:cNvPr id="443" name="Shape 443"/>
          <p:cNvSpPr/>
          <p:nvPr/>
        </p:nvSpPr>
        <p:spPr>
          <a:xfrm>
            <a:off x="237532" y="1780686"/>
            <a:ext cx="12767268" cy="748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584200">
              <a:defRPr sz="4200">
                <a:solidFill>
                  <a:srgbClr val="FFEF0C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</a:rPr>
              <a:t>Quale è il rapporto tra giallo e verde nella progenie F2?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>
          <a:xfrm>
            <a:off x="0" y="2116426"/>
            <a:ext cx="12549597" cy="6108700"/>
          </a:xfrm>
        </p:spPr>
        <p:txBody>
          <a:bodyPr/>
          <a:lstStyle/>
          <a:p>
            <a:pPr>
              <a:defRPr sz="35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it-IT">
                <a:solidFill>
                  <a:schemeClr val="bg1"/>
                </a:solidFill>
              </a:rPr>
              <a:t>Con un uso leggermente differente della legge della somma, è possibile predire il </a:t>
            </a:r>
            <a:r>
              <a:rPr lang="it-IT">
                <a:solidFill>
                  <a:schemeClr val="bg1"/>
                </a:solidFill>
                <a:sym typeface="Franklin Gothic Medium"/>
              </a:rPr>
              <a:t>rapporto tra giallo e verde nella progenie F2.</a:t>
            </a:r>
            <a:r>
              <a:rPr lang="it-IT">
                <a:solidFill>
                  <a:schemeClr val="bg1"/>
                </a:solidFill>
              </a:rPr>
              <a:t> </a:t>
            </a:r>
          </a:p>
          <a:p>
            <a:pPr>
              <a:defRPr sz="35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it-IT">
                <a:solidFill>
                  <a:schemeClr val="bg1"/>
                </a:solidFill>
              </a:rPr>
              <a:t>La frazione di piselli F2 che saranno gialli è la somma di 1/4 (l’evento che produce YY) + 1/4 (l’evento mutuamente escluso che genera Yy) + 1/4 (il terzo evento, mutuamente escluso, che produce yY) per ottenere </a:t>
            </a:r>
            <a:r>
              <a:rPr lang="it-IT">
                <a:solidFill>
                  <a:schemeClr val="bg1"/>
                </a:solidFill>
                <a:sym typeface="Franklin Gothic Medium"/>
              </a:rPr>
              <a:t>3/4</a:t>
            </a:r>
            <a:r>
              <a:rPr lang="it-IT">
                <a:solidFill>
                  <a:schemeClr val="bg1"/>
                </a:solidFill>
              </a:rPr>
              <a:t>. </a:t>
            </a:r>
          </a:p>
          <a:p>
            <a:pPr>
              <a:defRPr sz="35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it-IT">
                <a:solidFill>
                  <a:schemeClr val="bg1"/>
                </a:solidFill>
              </a:rPr>
              <a:t>Il rimanente 1/4 della progenie F2 sarà verde.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" grpId="0" animBg="1"/>
      <p:bldP spid="5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5" name="2.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2677148"/>
            <a:ext cx="11544300" cy="5704852"/>
          </a:xfrm>
          <a:prstGeom prst="rect">
            <a:avLst/>
          </a:prstGeom>
          <a:ln w="12700">
            <a:miter lim="400000"/>
          </a:ln>
        </p:spPr>
      </p:pic>
      <p:sp>
        <p:nvSpPr>
          <p:cNvPr id="446" name="Shape 446"/>
          <p:cNvSpPr/>
          <p:nvPr/>
        </p:nvSpPr>
        <p:spPr>
          <a:xfrm>
            <a:off x="177800" y="-254000"/>
            <a:ext cx="12433300" cy="292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</a:rPr>
              <a:t>Ulteriori incroci confermano i rapporti predetti dalla legge della segregazione</a:t>
            </a:r>
          </a:p>
        </p:txBody>
      </p:sp>
      <p:sp>
        <p:nvSpPr>
          <p:cNvPr id="4" name="Rettangolo 3"/>
          <p:cNvSpPr>
            <a:spLocks/>
          </p:cNvSpPr>
          <p:nvPr/>
        </p:nvSpPr>
        <p:spPr>
          <a:xfrm>
            <a:off x="4108501" y="4468482"/>
            <a:ext cx="5677197" cy="1799979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j-lt"/>
              <a:ea typeface="+mj-ea"/>
              <a:cs typeface="+mj-cs"/>
              <a:sym typeface="Gill Sans"/>
            </a:endParaRPr>
          </a:p>
        </p:txBody>
      </p:sp>
      <p:sp>
        <p:nvSpPr>
          <p:cNvPr id="6" name="Rettangolo 5"/>
          <p:cNvSpPr>
            <a:spLocks/>
          </p:cNvSpPr>
          <p:nvPr/>
        </p:nvSpPr>
        <p:spPr>
          <a:xfrm>
            <a:off x="10911675" y="4466659"/>
            <a:ext cx="1699425" cy="1799979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j-lt"/>
              <a:ea typeface="+mj-ea"/>
              <a:cs typeface="+mj-cs"/>
              <a:sym typeface="Gill Sans"/>
            </a:endParaRPr>
          </a:p>
        </p:txBody>
      </p:sp>
      <p:grpSp>
        <p:nvGrpSpPr>
          <p:cNvPr id="2" name="Gruppo 1"/>
          <p:cNvGrpSpPr/>
          <p:nvPr/>
        </p:nvGrpSpPr>
        <p:grpSpPr>
          <a:xfrm>
            <a:off x="952424" y="4466659"/>
            <a:ext cx="3398851" cy="1799979"/>
            <a:chOff x="952424" y="4466659"/>
            <a:chExt cx="3398851" cy="1799979"/>
          </a:xfrm>
        </p:grpSpPr>
        <p:sp>
          <p:nvSpPr>
            <p:cNvPr id="5" name="Rettangolo 4"/>
            <p:cNvSpPr>
              <a:spLocks/>
            </p:cNvSpPr>
            <p:nvPr/>
          </p:nvSpPr>
          <p:spPr>
            <a:xfrm>
              <a:off x="952425" y="4466659"/>
              <a:ext cx="3398850" cy="179997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Gill Sans"/>
              </a:endParaRPr>
            </a:p>
          </p:txBody>
        </p:sp>
        <p:sp>
          <p:nvSpPr>
            <p:cNvPr id="7" name="Rettangolo 6"/>
            <p:cNvSpPr>
              <a:spLocks/>
            </p:cNvSpPr>
            <p:nvPr/>
          </p:nvSpPr>
          <p:spPr>
            <a:xfrm>
              <a:off x="952424" y="4616067"/>
              <a:ext cx="1699425" cy="50397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Gill Sans"/>
              </a:endParaRPr>
            </a:p>
          </p:txBody>
        </p:sp>
      </p:grpSp>
      <p:grpSp>
        <p:nvGrpSpPr>
          <p:cNvPr id="9" name="Gruppo 8"/>
          <p:cNvGrpSpPr/>
          <p:nvPr/>
        </p:nvGrpSpPr>
        <p:grpSpPr>
          <a:xfrm>
            <a:off x="952424" y="6305812"/>
            <a:ext cx="3398850" cy="1142777"/>
            <a:chOff x="952424" y="4466659"/>
            <a:chExt cx="3398850" cy="1799979"/>
          </a:xfrm>
        </p:grpSpPr>
        <p:sp>
          <p:nvSpPr>
            <p:cNvPr id="10" name="Rettangolo 9"/>
            <p:cNvSpPr>
              <a:spLocks/>
            </p:cNvSpPr>
            <p:nvPr/>
          </p:nvSpPr>
          <p:spPr>
            <a:xfrm>
              <a:off x="2651849" y="4466659"/>
              <a:ext cx="1699425" cy="179997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Gill Sans"/>
              </a:endParaRPr>
            </a:p>
          </p:txBody>
        </p:sp>
        <p:sp>
          <p:nvSpPr>
            <p:cNvPr id="11" name="Rettangolo 10"/>
            <p:cNvSpPr>
              <a:spLocks/>
            </p:cNvSpPr>
            <p:nvPr/>
          </p:nvSpPr>
          <p:spPr>
            <a:xfrm>
              <a:off x="952424" y="4616067"/>
              <a:ext cx="1699425" cy="50397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Gill Sans"/>
              </a:endParaRPr>
            </a:p>
          </p:txBody>
        </p:sp>
      </p:grpSp>
      <p:sp>
        <p:nvSpPr>
          <p:cNvPr id="12" name="Rettangolo 11"/>
          <p:cNvSpPr>
            <a:spLocks/>
          </p:cNvSpPr>
          <p:nvPr/>
        </p:nvSpPr>
        <p:spPr>
          <a:xfrm>
            <a:off x="4260901" y="6266638"/>
            <a:ext cx="5677197" cy="1259979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j-lt"/>
              <a:ea typeface="+mj-ea"/>
              <a:cs typeface="+mj-cs"/>
              <a:sym typeface="Gill Sans"/>
            </a:endParaRPr>
          </a:p>
        </p:txBody>
      </p:sp>
      <p:sp>
        <p:nvSpPr>
          <p:cNvPr id="13" name="Rettangolo 12"/>
          <p:cNvSpPr>
            <a:spLocks/>
          </p:cNvSpPr>
          <p:nvPr/>
        </p:nvSpPr>
        <p:spPr>
          <a:xfrm>
            <a:off x="10911675" y="6472087"/>
            <a:ext cx="1531872" cy="1259979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j-lt"/>
              <a:ea typeface="+mj-ea"/>
              <a:cs typeface="+mj-cs"/>
              <a:sym typeface="Gill San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6" grpId="1" animBg="1"/>
      <p:bldP spid="12" grpId="0" animBg="1"/>
      <p:bldP spid="13" grpId="0" animBg="1"/>
      <p:bldP spid="1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>
            <a:spLocks noGrp="1"/>
          </p:cNvSpPr>
          <p:nvPr>
            <p:ph type="title"/>
          </p:nvPr>
        </p:nvSpPr>
        <p:spPr>
          <a:xfrm>
            <a:off x="1079500" y="-557292"/>
            <a:ext cx="10845800" cy="2095500"/>
          </a:xfrm>
          <a:prstGeom prst="rect">
            <a:avLst/>
          </a:prstGeom>
        </p:spPr>
        <p:txBody>
          <a:bodyPr/>
          <a:lstStyle/>
          <a:p>
            <a:r>
              <a:rPr>
                <a:solidFill>
                  <a:srgbClr val="800000"/>
                </a:solidFill>
              </a:rPr>
              <a:t>Terminologia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96133" y="1363355"/>
            <a:ext cx="12078764" cy="6291601"/>
          </a:xfrm>
        </p:spPr>
        <p:txBody>
          <a:bodyPr/>
          <a:lstStyle/>
          <a:p>
            <a:pPr>
              <a:defRPr sz="3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it-IT" sz="4000" b="1">
                <a:solidFill>
                  <a:srgbClr val="800000"/>
                </a:solidFill>
                <a:sym typeface="Franklin Gothic Medium"/>
              </a:rPr>
              <a:t>FENOTIPO</a:t>
            </a:r>
            <a:r>
              <a:rPr lang="it-IT" sz="4000">
                <a:solidFill>
                  <a:srgbClr val="800000"/>
                </a:solidFill>
              </a:rPr>
              <a:t> </a:t>
            </a:r>
            <a:r>
              <a:rPr lang="it-IT">
                <a:solidFill>
                  <a:schemeClr val="bg1"/>
                </a:solidFill>
              </a:rPr>
              <a:t>caratteristica osservabile, come il colore </a:t>
            </a:r>
            <a:r>
              <a:rPr lang="it-IT">
                <a:solidFill>
                  <a:srgbClr val="000000"/>
                </a:solidFill>
              </a:rPr>
              <a:t>giallo o verde del seme di pisello</a:t>
            </a:r>
          </a:p>
          <a:p>
            <a:pPr>
              <a:defRPr sz="3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it-IT" sz="4000" b="1">
                <a:solidFill>
                  <a:srgbClr val="800000"/>
                </a:solidFill>
                <a:sym typeface="Franklin Gothic Medium"/>
              </a:rPr>
              <a:t>GENOTIPO</a:t>
            </a:r>
            <a:r>
              <a:rPr lang="it-IT">
                <a:solidFill>
                  <a:srgbClr val="000000"/>
                </a:solidFill>
              </a:rPr>
              <a:t> l’effettiva coppia di alleli presenti in un individuo</a:t>
            </a:r>
          </a:p>
          <a:p>
            <a:pPr>
              <a:defRPr sz="3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it-IT">
                <a:solidFill>
                  <a:srgbClr val="000000"/>
                </a:solidFill>
              </a:rPr>
              <a:t>Un genotipo YY o yy è chiamato </a:t>
            </a:r>
            <a:r>
              <a:rPr lang="it-IT" sz="4000" b="1">
                <a:solidFill>
                  <a:srgbClr val="800000"/>
                </a:solidFill>
                <a:sym typeface="Franklin Gothic Medium"/>
              </a:rPr>
              <a:t>OMOZIGOTE</a:t>
            </a:r>
            <a:r>
              <a:rPr lang="it-IT">
                <a:solidFill>
                  <a:srgbClr val="000000"/>
                </a:solidFill>
              </a:rPr>
              <a:t>, perché le due copie del gene che determina il particolare carattere in questione sono identiche</a:t>
            </a:r>
          </a:p>
          <a:p>
            <a:pPr>
              <a:defRPr sz="3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it-IT">
                <a:solidFill>
                  <a:srgbClr val="000000"/>
                </a:solidFill>
              </a:rPr>
              <a:t>Al contrario un genotipo con due differenti alleli per un carattere è detto </a:t>
            </a:r>
            <a:r>
              <a:rPr lang="it-IT" sz="4000" b="1">
                <a:solidFill>
                  <a:srgbClr val="800000"/>
                </a:solidFill>
                <a:sym typeface="Franklin Gothic Medium"/>
              </a:rPr>
              <a:t>ETEROZIGOTE</a:t>
            </a:r>
            <a:r>
              <a:rPr lang="it-IT" sz="4000">
                <a:solidFill>
                  <a:srgbClr val="800000"/>
                </a:solidFill>
              </a:rPr>
              <a:t> </a:t>
            </a:r>
            <a:r>
              <a:rPr lang="it-IT">
                <a:solidFill>
                  <a:srgbClr val="000000"/>
                </a:solidFill>
              </a:rPr>
              <a:t>(ibrido per quel carattere)</a:t>
            </a:r>
          </a:p>
          <a:p>
            <a:pPr>
              <a:defRPr sz="3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50" name="Shape 450"/>
          <p:cNvSpPr/>
          <p:nvPr/>
        </p:nvSpPr>
        <p:spPr>
          <a:xfrm>
            <a:off x="234057" y="7653308"/>
            <a:ext cx="12585701" cy="2041585"/>
          </a:xfrm>
          <a:prstGeom prst="rect">
            <a:avLst/>
          </a:prstGeom>
          <a:ln/>
          <a:effectLst>
            <a:outerShdw blurRad="50800" dist="12700" rotWithShape="0">
              <a:srgbClr val="000000">
                <a:alpha val="50000"/>
              </a:srgbClr>
            </a:outerShdw>
            <a:reflection blurRad="6350" stA="52000" endA="300" endPos="35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50800" tIns="50800" rIns="50800" bIns="50800" anchor="ctr">
            <a:spAutoFit/>
          </a:bodyPr>
          <a:lstStyle/>
          <a:p>
            <a:pPr algn="ctr" defTabSz="584200">
              <a:defRPr sz="4200">
                <a:solidFill>
                  <a:srgbClr val="FF8214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>
                <a:solidFill>
                  <a:schemeClr val="tx1"/>
                </a:solidFill>
              </a:rPr>
              <a:t>Se conoscete il genotipo e la relazione di dominanza</a:t>
            </a:r>
          </a:p>
          <a:p>
            <a:pPr algn="ctr" defTabSz="584200">
              <a:defRPr sz="4200">
                <a:solidFill>
                  <a:srgbClr val="FF8214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>
                <a:solidFill>
                  <a:schemeClr val="tx1"/>
                </a:solidFill>
              </a:rPr>
              <a:t>tra gli alleli in un individuo, potete predirne con precisione il fenotipo.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5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2" name="2.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198" y="431533"/>
            <a:ext cx="11591999" cy="92184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2.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700" y="2260600"/>
            <a:ext cx="7480300" cy="7302500"/>
          </a:xfrm>
          <a:prstGeom prst="rect">
            <a:avLst/>
          </a:prstGeom>
          <a:ln w="12700">
            <a:miter lim="400000"/>
          </a:ln>
        </p:spPr>
      </p:pic>
      <p:sp>
        <p:nvSpPr>
          <p:cNvPr id="455" name="Shape 455"/>
          <p:cNvSpPr/>
          <p:nvPr/>
        </p:nvSpPr>
        <p:spPr>
          <a:xfrm>
            <a:off x="1270000" y="41374"/>
            <a:ext cx="11209338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</a:rPr>
              <a:t>Il reincrocio serve a decifrare il genotipo</a:t>
            </a:r>
          </a:p>
        </p:txBody>
      </p:sp>
      <p:sp>
        <p:nvSpPr>
          <p:cNvPr id="2" name="Rettangolo 1"/>
          <p:cNvSpPr/>
          <p:nvPr/>
        </p:nvSpPr>
        <p:spPr>
          <a:xfrm>
            <a:off x="6680200" y="2260600"/>
            <a:ext cx="4089400" cy="492760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j-lt"/>
              <a:ea typeface="+mj-ea"/>
              <a:cs typeface="+mj-cs"/>
              <a:sym typeface="Gill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2.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7212" y="88900"/>
            <a:ext cx="5278729" cy="9575800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Shape 150"/>
          <p:cNvSpPr/>
          <p:nvPr/>
        </p:nvSpPr>
        <p:spPr>
          <a:xfrm>
            <a:off x="254000" y="-97036"/>
            <a:ext cx="7239000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buSzTx/>
              <a:buNone/>
              <a:defRPr sz="6000">
                <a:solidFill>
                  <a:srgbClr val="6FFA35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  <a:latin typeface="Franklin Gothic Book"/>
                <a:ea typeface="Franklin Gothic Medium"/>
                <a:cs typeface="Franklin Gothic Book"/>
              </a:rPr>
              <a:t>Gli incroci diibridi</a:t>
            </a:r>
          </a:p>
        </p:txBody>
      </p:sp>
      <p:sp>
        <p:nvSpPr>
          <p:cNvPr id="151" name="Shape 151"/>
          <p:cNvSpPr/>
          <p:nvPr/>
        </p:nvSpPr>
        <p:spPr>
          <a:xfrm>
            <a:off x="273050" y="1002678"/>
            <a:ext cx="7200900" cy="39805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SzTx/>
              <a:buNone/>
              <a:defRPr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3600" b="1" cap="all">
                <a:solidFill>
                  <a:schemeClr val="bg1"/>
                </a:solidFill>
                <a:sym typeface="Trebuchet MS"/>
              </a:rPr>
              <a:t>diibrido</a:t>
            </a:r>
            <a:r>
              <a:rPr sz="3600">
                <a:solidFill>
                  <a:schemeClr val="bg1"/>
                </a:solidFill>
              </a:rPr>
              <a:t>, una pianta eterozigote per due geni allo stesso tempo.</a:t>
            </a:r>
          </a:p>
          <a:p>
            <a:pPr>
              <a:buSzTx/>
              <a:buNone/>
              <a:defRPr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sz="3600">
              <a:solidFill>
                <a:schemeClr val="bg1"/>
              </a:solidFill>
            </a:endParaRPr>
          </a:p>
          <a:p>
            <a:pPr>
              <a:buSzTx/>
              <a:buNone/>
              <a:defRPr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3600" i="1">
                <a:solidFill>
                  <a:srgbClr val="800000"/>
                </a:solidFill>
                <a:latin typeface="Franklin Gothic Medium"/>
                <a:cs typeface="Franklin Gothic Medium"/>
              </a:rPr>
              <a:t>“I differenti tipi di cellule germinali [uova o polline] di un ibrido sono prodotti, in media, in numeri uguali” (Mendel</a:t>
            </a:r>
            <a:r>
              <a:rPr sz="360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52" name="Shape 152"/>
          <p:cNvSpPr/>
          <p:nvPr/>
        </p:nvSpPr>
        <p:spPr>
          <a:xfrm>
            <a:off x="228600" y="4993201"/>
            <a:ext cx="7289800" cy="2410916"/>
          </a:xfrm>
          <a:prstGeom prst="rect">
            <a:avLst/>
          </a:prstGeom>
          <a:ln w="12700">
            <a:solidFill>
              <a:srgbClr val="FB5B49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SzTx/>
              <a:buNone/>
              <a:defRPr sz="30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Se osservate la combinazione dei caratteri determinata dai nove genotipi, potete individuare solo quattro differenti fenotipi:</a:t>
            </a:r>
          </a:p>
          <a:p>
            <a:pPr>
              <a:buSzTx/>
              <a:buNone/>
              <a:defRPr sz="30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giallo e liscio, giallo e rugoso, verde e liscio, verde e rugoso in un rapporto </a:t>
            </a: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9:3:3:1</a:t>
            </a:r>
          </a:p>
        </p:txBody>
      </p:sp>
      <p:sp>
        <p:nvSpPr>
          <p:cNvPr id="153" name="Shape 153"/>
          <p:cNvSpPr/>
          <p:nvPr/>
        </p:nvSpPr>
        <p:spPr>
          <a:xfrm>
            <a:off x="228600" y="7645586"/>
            <a:ext cx="7289800" cy="1887696"/>
          </a:xfrm>
          <a:prstGeom prst="rect">
            <a:avLst/>
          </a:prstGeom>
          <a:ln w="28575" cmpd="sng">
            <a:solidFill>
              <a:srgbClr val="909696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SzTx/>
              <a:buNone/>
              <a:defRPr sz="29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Se osservate solo il colore o solo la forma del pisello, potrete vedere che ciascun carattere è ereditato con un rapporto </a:t>
            </a: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3:1</a:t>
            </a:r>
            <a:r>
              <a:rPr>
                <a:solidFill>
                  <a:srgbClr val="000000"/>
                </a:solidFill>
              </a:rPr>
              <a:t> come predetto dalla legge della segregazione di Mendel</a:t>
            </a:r>
          </a:p>
        </p:txBody>
      </p:sp>
      <p:sp>
        <p:nvSpPr>
          <p:cNvPr id="2" name="Rettangolo 1"/>
          <p:cNvSpPr/>
          <p:nvPr/>
        </p:nvSpPr>
        <p:spPr>
          <a:xfrm>
            <a:off x="8391454" y="556598"/>
            <a:ext cx="4025549" cy="1186036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Franklin Gothic Medium"/>
              <a:ea typeface="Franklin Gothic Medium"/>
              <a:cs typeface="Franklin Gothic Medium"/>
              <a:sym typeface="Gill Sans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7872076" y="5910164"/>
            <a:ext cx="1961914" cy="2149150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Franklin Gothic Medium"/>
              <a:ea typeface="Franklin Gothic Medium"/>
              <a:cs typeface="Franklin Gothic Medium"/>
              <a:sym typeface="Gill Sans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10786450" y="3084668"/>
            <a:ext cx="2018901" cy="2035845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Franklin Gothic Medium"/>
              <a:ea typeface="Franklin Gothic Medium"/>
              <a:cs typeface="Franklin Gothic Medium"/>
              <a:sym typeface="Gill Sans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7872076" y="2066792"/>
            <a:ext cx="5283445" cy="3245321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Franklin Gothic Medium"/>
              <a:ea typeface="Franklin Gothic Medium"/>
              <a:cs typeface="Franklin Gothic Medium"/>
              <a:sym typeface="Gill Sans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8144727" y="5561907"/>
            <a:ext cx="5283445" cy="4103999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Franklin Gothic Medium"/>
              <a:ea typeface="Franklin Gothic Medium"/>
              <a:cs typeface="Franklin Gothic Medium"/>
              <a:sym typeface="Gill Sans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8391454" y="904505"/>
            <a:ext cx="4025549" cy="1186036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Franklin Gothic Medium"/>
              <a:ea typeface="Franklin Gothic Medium"/>
              <a:cs typeface="Franklin Gothic Medium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801591360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 animBg="1"/>
      <p:bldP spid="152" grpId="0" animBg="1"/>
      <p:bldP spid="153" grpId="0" animBg="1"/>
      <p:bldP spid="2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" name="2.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9200" y="76200"/>
            <a:ext cx="4120056" cy="9601200"/>
          </a:xfrm>
          <a:prstGeom prst="rect">
            <a:avLst/>
          </a:prstGeom>
          <a:ln w="12700">
            <a:miter lim="400000"/>
          </a:ln>
        </p:spPr>
      </p:pic>
      <p:sp>
        <p:nvSpPr>
          <p:cNvPr id="414" name="Shape 414"/>
          <p:cNvSpPr/>
          <p:nvPr/>
        </p:nvSpPr>
        <p:spPr>
          <a:xfrm>
            <a:off x="511122" y="6127710"/>
            <a:ext cx="7058078" cy="3057247"/>
          </a:xfrm>
          <a:prstGeom prst="rect">
            <a:avLst/>
          </a:prstGeom>
          <a:ln w="12700">
            <a:solidFill>
              <a:srgbClr val="F5FF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just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3200" dirty="0">
                <a:solidFill>
                  <a:srgbClr val="000000"/>
                </a:solidFill>
              </a:rPr>
              <a:t>Mendel </a:t>
            </a:r>
            <a:r>
              <a:rPr sz="3200" dirty="0" err="1">
                <a:solidFill>
                  <a:srgbClr val="000000"/>
                </a:solidFill>
              </a:rPr>
              <a:t>definì</a:t>
            </a:r>
            <a:r>
              <a:rPr sz="3200" dirty="0">
                <a:solidFill>
                  <a:srgbClr val="000000"/>
                </a:solidFill>
              </a:rPr>
              <a:t> </a:t>
            </a:r>
            <a:r>
              <a:rPr sz="3200" dirty="0" err="1">
                <a:solidFill>
                  <a:srgbClr val="000000"/>
                </a:solidFill>
              </a:rPr>
              <a:t>i</a:t>
            </a:r>
            <a:r>
              <a:rPr sz="3200" dirty="0">
                <a:solidFill>
                  <a:srgbClr val="000000"/>
                </a:solidFill>
              </a:rPr>
              <a:t> </a:t>
            </a:r>
            <a:r>
              <a:rPr sz="3200" dirty="0" err="1">
                <a:solidFill>
                  <a:srgbClr val="000000"/>
                </a:solidFill>
              </a:rPr>
              <a:t>caratteri</a:t>
            </a:r>
            <a:r>
              <a:rPr sz="3200" dirty="0">
                <a:solidFill>
                  <a:srgbClr val="000000"/>
                </a:solidFill>
              </a:rPr>
              <a:t> </a:t>
            </a:r>
            <a:r>
              <a:rPr sz="3200" dirty="0" err="1">
                <a:solidFill>
                  <a:srgbClr val="000000"/>
                </a:solidFill>
              </a:rPr>
              <a:t>alternativi</a:t>
            </a:r>
            <a:r>
              <a:rPr sz="3200" dirty="0">
                <a:solidFill>
                  <a:srgbClr val="000000"/>
                </a:solidFill>
              </a:rPr>
              <a:t> </a:t>
            </a:r>
            <a:r>
              <a:rPr sz="3200" dirty="0" err="1">
                <a:solidFill>
                  <a:srgbClr val="000000"/>
                </a:solidFill>
              </a:rPr>
              <a:t>costanti</a:t>
            </a:r>
            <a:r>
              <a:rPr sz="3200" dirty="0">
                <a:solidFill>
                  <a:srgbClr val="000000"/>
                </a:solidFill>
              </a:rPr>
              <a:t>, e </a:t>
            </a:r>
            <a:r>
              <a:rPr sz="3200" dirty="0" err="1">
                <a:solidFill>
                  <a:srgbClr val="000000"/>
                </a:solidFill>
              </a:rPr>
              <a:t>che</a:t>
            </a:r>
            <a:r>
              <a:rPr sz="3200" dirty="0">
                <a:solidFill>
                  <a:srgbClr val="000000"/>
                </a:solidFill>
              </a:rPr>
              <a:t> </a:t>
            </a:r>
            <a:r>
              <a:rPr sz="3200" dirty="0" err="1">
                <a:solidFill>
                  <a:srgbClr val="000000"/>
                </a:solidFill>
              </a:rPr>
              <a:t>si</a:t>
            </a:r>
            <a:r>
              <a:rPr sz="3200" dirty="0">
                <a:solidFill>
                  <a:srgbClr val="000000"/>
                </a:solidFill>
              </a:rPr>
              <a:t> </a:t>
            </a:r>
            <a:r>
              <a:rPr sz="3200" dirty="0" err="1">
                <a:solidFill>
                  <a:srgbClr val="000000"/>
                </a:solidFill>
              </a:rPr>
              <a:t>escludono</a:t>
            </a:r>
            <a:r>
              <a:rPr sz="3200" dirty="0">
                <a:solidFill>
                  <a:srgbClr val="000000"/>
                </a:solidFill>
              </a:rPr>
              <a:t> </a:t>
            </a:r>
            <a:r>
              <a:rPr sz="3200" dirty="0" err="1">
                <a:solidFill>
                  <a:srgbClr val="000000"/>
                </a:solidFill>
              </a:rPr>
              <a:t>mutua</a:t>
            </a:r>
            <a:r>
              <a:rPr lang="it-IT" sz="3200" dirty="0">
                <a:solidFill>
                  <a:srgbClr val="000000"/>
                </a:solidFill>
              </a:rPr>
              <a:t>l</a:t>
            </a:r>
            <a:r>
              <a:rPr sz="3200" dirty="0" err="1">
                <a:solidFill>
                  <a:srgbClr val="000000"/>
                </a:solidFill>
              </a:rPr>
              <a:t>mente</a:t>
            </a:r>
            <a:r>
              <a:rPr sz="3200" dirty="0">
                <a:solidFill>
                  <a:srgbClr val="000000"/>
                </a:solidFill>
              </a:rPr>
              <a:t>, come </a:t>
            </a:r>
            <a:r>
              <a:rPr sz="3200" dirty="0" err="1">
                <a:solidFill>
                  <a:srgbClr val="000000"/>
                </a:solidFill>
              </a:rPr>
              <a:t>i</a:t>
            </a:r>
            <a:r>
              <a:rPr sz="3200" dirty="0">
                <a:solidFill>
                  <a:srgbClr val="000000"/>
                </a:solidFill>
              </a:rPr>
              <a:t> </a:t>
            </a:r>
            <a:r>
              <a:rPr sz="3200" dirty="0" err="1">
                <a:solidFill>
                  <a:srgbClr val="000000"/>
                </a:solidFill>
              </a:rPr>
              <a:t>fiori</a:t>
            </a:r>
            <a:r>
              <a:rPr sz="3200" dirty="0">
                <a:solidFill>
                  <a:srgbClr val="000000"/>
                </a:solidFill>
              </a:rPr>
              <a:t> </a:t>
            </a:r>
            <a:r>
              <a:rPr sz="3200" dirty="0" err="1">
                <a:solidFill>
                  <a:srgbClr val="000000"/>
                </a:solidFill>
              </a:rPr>
              <a:t>porpora</a:t>
            </a:r>
            <a:r>
              <a:rPr sz="3200" dirty="0">
                <a:solidFill>
                  <a:srgbClr val="000000"/>
                </a:solidFill>
              </a:rPr>
              <a:t> o </a:t>
            </a:r>
            <a:r>
              <a:rPr sz="3200" dirty="0" err="1">
                <a:solidFill>
                  <a:srgbClr val="000000"/>
                </a:solidFill>
              </a:rPr>
              <a:t>bianchi</a:t>
            </a:r>
            <a:r>
              <a:rPr sz="3200" dirty="0">
                <a:solidFill>
                  <a:srgbClr val="000000"/>
                </a:solidFill>
              </a:rPr>
              <a:t>, </a:t>
            </a:r>
            <a:r>
              <a:rPr sz="3200" dirty="0" err="1">
                <a:solidFill>
                  <a:srgbClr val="000000"/>
                </a:solidFill>
              </a:rPr>
              <a:t>i</a:t>
            </a:r>
            <a:r>
              <a:rPr sz="3200" dirty="0">
                <a:solidFill>
                  <a:srgbClr val="000000"/>
                </a:solidFill>
              </a:rPr>
              <a:t> semi </a:t>
            </a:r>
            <a:r>
              <a:rPr sz="3200" dirty="0" err="1">
                <a:solidFill>
                  <a:srgbClr val="000000"/>
                </a:solidFill>
              </a:rPr>
              <a:t>gialli</a:t>
            </a:r>
            <a:r>
              <a:rPr sz="3200" dirty="0">
                <a:solidFill>
                  <a:srgbClr val="000000"/>
                </a:solidFill>
              </a:rPr>
              <a:t> o </a:t>
            </a:r>
            <a:r>
              <a:rPr sz="3200" dirty="0" err="1">
                <a:solidFill>
                  <a:srgbClr val="000000"/>
                </a:solidFill>
              </a:rPr>
              <a:t>i</a:t>
            </a:r>
            <a:r>
              <a:rPr sz="3200" dirty="0">
                <a:solidFill>
                  <a:srgbClr val="000000"/>
                </a:solidFill>
              </a:rPr>
              <a:t> </a:t>
            </a:r>
            <a:r>
              <a:rPr sz="3200" dirty="0" err="1">
                <a:solidFill>
                  <a:srgbClr val="000000"/>
                </a:solidFill>
              </a:rPr>
              <a:t>verdi</a:t>
            </a:r>
            <a:r>
              <a:rPr sz="3200" dirty="0">
                <a:solidFill>
                  <a:srgbClr val="000000"/>
                </a:solidFill>
              </a:rPr>
              <a:t>, come </a:t>
            </a:r>
            <a:r>
              <a:rPr sz="3200" dirty="0">
                <a:solidFill>
                  <a:srgbClr val="800000"/>
                </a:solidFill>
              </a:rPr>
              <a:t>“</a:t>
            </a:r>
            <a:r>
              <a:rPr sz="3200" dirty="0" err="1"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coppie</a:t>
            </a:r>
            <a:r>
              <a:rPr sz="3200" dirty="0"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 </a:t>
            </a:r>
            <a:r>
              <a:rPr sz="3200" dirty="0" err="1"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antagoniste”</a:t>
            </a:r>
            <a:r>
              <a:rPr sz="3200" dirty="0" err="1">
                <a:solidFill>
                  <a:srgbClr val="000000"/>
                </a:solidFill>
              </a:rPr>
              <a:t>e</a:t>
            </a:r>
            <a:r>
              <a:rPr sz="3200" dirty="0">
                <a:solidFill>
                  <a:srgbClr val="000000"/>
                </a:solidFill>
              </a:rPr>
              <a:t> per </a:t>
            </a:r>
            <a:r>
              <a:rPr sz="3200" dirty="0" err="1">
                <a:solidFill>
                  <a:srgbClr val="000000"/>
                </a:solidFill>
              </a:rPr>
              <a:t>i</a:t>
            </a:r>
            <a:r>
              <a:rPr sz="3200" dirty="0">
                <a:solidFill>
                  <a:srgbClr val="000000"/>
                </a:solidFill>
              </a:rPr>
              <a:t> </a:t>
            </a:r>
            <a:r>
              <a:rPr sz="3200" dirty="0" err="1">
                <a:solidFill>
                  <a:srgbClr val="000000"/>
                </a:solidFill>
              </a:rPr>
              <a:t>suoi</a:t>
            </a:r>
            <a:r>
              <a:rPr sz="3200" dirty="0">
                <a:solidFill>
                  <a:srgbClr val="000000"/>
                </a:solidFill>
              </a:rPr>
              <a:t> </a:t>
            </a:r>
            <a:r>
              <a:rPr sz="3200" dirty="0" err="1">
                <a:solidFill>
                  <a:srgbClr val="000000"/>
                </a:solidFill>
              </a:rPr>
              <a:t>studi</a:t>
            </a:r>
            <a:r>
              <a:rPr sz="3200" dirty="0">
                <a:solidFill>
                  <a:srgbClr val="000000"/>
                </a:solidFill>
              </a:rPr>
              <a:t>, </a:t>
            </a:r>
            <a:r>
              <a:rPr sz="3200" dirty="0" err="1">
                <a:solidFill>
                  <a:srgbClr val="000000"/>
                </a:solidFill>
              </a:rPr>
              <a:t>considerò</a:t>
            </a:r>
            <a:r>
              <a:rPr sz="3200" dirty="0">
                <a:solidFill>
                  <a:srgbClr val="000000"/>
                </a:solidFill>
              </a:rPr>
              <a:t> </a:t>
            </a:r>
            <a:r>
              <a:rPr sz="3200" dirty="0" err="1">
                <a:solidFill>
                  <a:srgbClr val="000000"/>
                </a:solidFill>
              </a:rPr>
              <a:t>sette</a:t>
            </a:r>
            <a:r>
              <a:rPr sz="3200" dirty="0">
                <a:solidFill>
                  <a:srgbClr val="000000"/>
                </a:solidFill>
              </a:rPr>
              <a:t> </a:t>
            </a:r>
            <a:r>
              <a:rPr sz="3200" dirty="0" err="1">
                <a:solidFill>
                  <a:srgbClr val="000000"/>
                </a:solidFill>
              </a:rPr>
              <a:t>coppie</a:t>
            </a:r>
            <a:r>
              <a:rPr sz="3200" dirty="0">
                <a:solidFill>
                  <a:srgbClr val="000000"/>
                </a:solidFill>
              </a:rPr>
              <a:t> </a:t>
            </a:r>
            <a:r>
              <a:rPr sz="3200" dirty="0" err="1">
                <a:solidFill>
                  <a:srgbClr val="000000"/>
                </a:solidFill>
              </a:rPr>
              <a:t>antagoniste</a:t>
            </a:r>
            <a:endParaRPr sz="3200" dirty="0">
              <a:solidFill>
                <a:srgbClr val="000000"/>
              </a:solidFill>
            </a:endParaRPr>
          </a:p>
        </p:txBody>
      </p:sp>
      <p:pic>
        <p:nvPicPr>
          <p:cNvPr id="2" name="2.1.png">
            <a:extLst>
              <a:ext uri="{FF2B5EF4-FFF2-40B4-BE49-F238E27FC236}">
                <a16:creationId xmlns:a16="http://schemas.microsoft.com/office/drawing/2014/main" id="{10AC6DD1-6DE4-2F72-7636-0E945303D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122" y="413174"/>
            <a:ext cx="6192000" cy="50185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" grpId="0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2.1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1509" y="1337733"/>
            <a:ext cx="6415291" cy="5638801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Shape 156"/>
          <p:cNvSpPr/>
          <p:nvPr/>
        </p:nvSpPr>
        <p:spPr>
          <a:xfrm>
            <a:off x="407024" y="7179783"/>
            <a:ext cx="12176262" cy="2272417"/>
          </a:xfrm>
          <a:prstGeom prst="rect">
            <a:avLst/>
          </a:prstGeom>
          <a:ln/>
          <a:effectLst>
            <a:outerShdw blurRad="38100" dist="25400" dir="5400000" rotWithShape="0">
              <a:srgbClr val="000000">
                <a:alpha val="50000"/>
              </a:srgbClr>
            </a:outerShdw>
            <a:reflection blurRad="6350" stA="52000" endA="300" endPos="35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50800" tIns="50800" rIns="50800" bIns="50800" anchor="ctr">
            <a:spAutoFit/>
          </a:bodyPr>
          <a:lstStyle>
            <a:lvl1pPr algn="ctr">
              <a:buSzTx/>
              <a:buNone/>
              <a:defRPr sz="4700">
                <a:solidFill>
                  <a:srgbClr val="FDF629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rPr>
                <a:solidFill>
                  <a:schemeClr val="bg1"/>
                </a:solidFill>
              </a:rPr>
              <a:t>Durante la formazione dei gameti, coppie di alleli differenti segregano indipendentemente l’una dall’altra</a:t>
            </a:r>
          </a:p>
        </p:txBody>
      </p:sp>
      <p:sp>
        <p:nvSpPr>
          <p:cNvPr id="157" name="Shape 157"/>
          <p:cNvSpPr/>
          <p:nvPr/>
        </p:nvSpPr>
        <p:spPr>
          <a:xfrm>
            <a:off x="102625" y="71239"/>
            <a:ext cx="12799550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buSzTx/>
              <a:buNone/>
              <a:defRPr sz="6000">
                <a:solidFill>
                  <a:srgbClr val="6FFA35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</a:rPr>
              <a:t>Legge dell’Assortimento Indipendente</a:t>
            </a:r>
          </a:p>
        </p:txBody>
      </p:sp>
      <p:sp>
        <p:nvSpPr>
          <p:cNvPr id="2" name="Rettangolo 1"/>
          <p:cNvSpPr/>
          <p:nvPr/>
        </p:nvSpPr>
        <p:spPr>
          <a:xfrm>
            <a:off x="8255335" y="2269373"/>
            <a:ext cx="881980" cy="2798501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j-lt"/>
              <a:ea typeface="+mj-ea"/>
              <a:cs typeface="+mj-c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21145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" grpId="0" animBg="1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/>
        </p:nvSpPr>
        <p:spPr>
          <a:xfrm>
            <a:off x="121941" y="2267096"/>
            <a:ext cx="12732170" cy="6873677"/>
          </a:xfrm>
          <a:prstGeom prst="rect">
            <a:avLst/>
          </a:prstGeom>
          <a:ln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50800" tIns="50800" rIns="50800" bIns="50800" anchor="ctr">
            <a:spAutoFit/>
          </a:bodyPr>
          <a:lstStyle/>
          <a:p>
            <a:pPr>
              <a:buSzTx/>
              <a:buNone/>
              <a:defRPr sz="40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Probabilità di giallo e liscio  </a:t>
            </a:r>
            <a:r>
              <a:rPr lang="it-IT">
                <a:solidFill>
                  <a:srgbClr val="000000"/>
                </a:solidFill>
              </a:rPr>
              <a:t>¾ </a:t>
            </a:r>
            <a:r>
              <a:rPr>
                <a:solidFill>
                  <a:srgbClr val="000000"/>
                </a:solidFill>
              </a:rPr>
              <a:t> X </a:t>
            </a:r>
            <a:r>
              <a:rPr lang="it-IT">
                <a:solidFill>
                  <a:srgbClr val="000000"/>
                </a:solidFill>
              </a:rPr>
              <a:t>¾ </a:t>
            </a:r>
            <a:r>
              <a:rPr>
                <a:solidFill>
                  <a:srgbClr val="000000"/>
                </a:solidFill>
              </a:rPr>
              <a:t> = </a:t>
            </a:r>
            <a:r>
              <a:rPr lang="it-IT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800000"/>
                </a:solidFill>
              </a:rPr>
              <a:t>9/16</a:t>
            </a:r>
            <a:r>
              <a:rPr lang="it-IT">
                <a:solidFill>
                  <a:srgbClr val="800000"/>
                </a:solidFill>
              </a:rPr>
              <a:t> </a:t>
            </a:r>
            <a:endParaRPr>
              <a:solidFill>
                <a:srgbClr val="800000"/>
              </a:solidFill>
            </a:endParaRPr>
          </a:p>
          <a:p>
            <a:pPr>
              <a:buSzTx/>
              <a:buNone/>
              <a:defRPr sz="40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lang="it-IT">
              <a:solidFill>
                <a:srgbClr val="000000"/>
              </a:solidFill>
            </a:endParaRPr>
          </a:p>
          <a:p>
            <a:pPr>
              <a:buSzTx/>
              <a:buNone/>
              <a:defRPr sz="40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Probabilità di giallo e rugoso  </a:t>
            </a:r>
            <a:r>
              <a:rPr lang="it-IT">
                <a:solidFill>
                  <a:srgbClr val="000000"/>
                </a:solidFill>
              </a:rPr>
              <a:t>¾ </a:t>
            </a:r>
            <a:r>
              <a:rPr>
                <a:solidFill>
                  <a:srgbClr val="000000"/>
                </a:solidFill>
              </a:rPr>
              <a:t> X </a:t>
            </a:r>
            <a:r>
              <a:rPr lang="it-IT">
                <a:solidFill>
                  <a:srgbClr val="000000"/>
                </a:solidFill>
              </a:rPr>
              <a:t>¼ </a:t>
            </a:r>
            <a:r>
              <a:rPr>
                <a:solidFill>
                  <a:srgbClr val="000000"/>
                </a:solidFill>
              </a:rPr>
              <a:t> = </a:t>
            </a:r>
            <a:r>
              <a:rPr>
                <a:solidFill>
                  <a:srgbClr val="800000"/>
                </a:solidFill>
              </a:rPr>
              <a:t>3/16</a:t>
            </a:r>
          </a:p>
          <a:p>
            <a:pPr>
              <a:buSzTx/>
              <a:buNone/>
              <a:defRPr sz="40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lang="it-IT">
              <a:solidFill>
                <a:srgbClr val="000000"/>
              </a:solidFill>
            </a:endParaRPr>
          </a:p>
          <a:p>
            <a:pPr>
              <a:buSzTx/>
              <a:buNone/>
              <a:defRPr sz="40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Probabilità di verde e liscio  </a:t>
            </a:r>
            <a:r>
              <a:rPr lang="it-IT">
                <a:solidFill>
                  <a:srgbClr val="000000"/>
                </a:solidFill>
              </a:rPr>
              <a:t>¼ </a:t>
            </a:r>
            <a:r>
              <a:rPr>
                <a:solidFill>
                  <a:srgbClr val="000000"/>
                </a:solidFill>
              </a:rPr>
              <a:t> X </a:t>
            </a:r>
            <a:r>
              <a:rPr lang="it-IT">
                <a:solidFill>
                  <a:srgbClr val="000000"/>
                </a:solidFill>
              </a:rPr>
              <a:t>¾ </a:t>
            </a:r>
            <a:r>
              <a:rPr>
                <a:solidFill>
                  <a:srgbClr val="000000"/>
                </a:solidFill>
              </a:rPr>
              <a:t> = </a:t>
            </a:r>
            <a:r>
              <a:rPr>
                <a:solidFill>
                  <a:srgbClr val="800000"/>
                </a:solidFill>
              </a:rPr>
              <a:t>3/16</a:t>
            </a:r>
          </a:p>
          <a:p>
            <a:pPr>
              <a:buSzTx/>
              <a:buNone/>
              <a:defRPr sz="40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lang="it-IT">
              <a:solidFill>
                <a:srgbClr val="000000"/>
              </a:solidFill>
            </a:endParaRPr>
          </a:p>
          <a:p>
            <a:pPr>
              <a:buSzTx/>
              <a:buNone/>
              <a:defRPr sz="40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Probabilità di verde e rugoso  </a:t>
            </a:r>
            <a:r>
              <a:rPr lang="it-IT">
                <a:solidFill>
                  <a:srgbClr val="000000"/>
                </a:solidFill>
              </a:rPr>
              <a:t>¼ </a:t>
            </a:r>
            <a:r>
              <a:rPr>
                <a:solidFill>
                  <a:srgbClr val="000000"/>
                </a:solidFill>
              </a:rPr>
              <a:t> X </a:t>
            </a:r>
            <a:r>
              <a:rPr lang="it-IT">
                <a:solidFill>
                  <a:srgbClr val="000000"/>
                </a:solidFill>
              </a:rPr>
              <a:t>¼ </a:t>
            </a:r>
            <a:r>
              <a:rPr>
                <a:solidFill>
                  <a:srgbClr val="000000"/>
                </a:solidFill>
              </a:rPr>
              <a:t> = </a:t>
            </a:r>
            <a:r>
              <a:rPr>
                <a:solidFill>
                  <a:srgbClr val="800000"/>
                </a:solidFill>
              </a:rPr>
              <a:t>1/16</a:t>
            </a:r>
          </a:p>
          <a:p>
            <a:pPr>
              <a:buSzTx/>
              <a:buNone/>
              <a:defRPr sz="40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rgbClr val="000000"/>
              </a:solidFill>
            </a:endParaRPr>
          </a:p>
          <a:p>
            <a:pPr algn="ctr">
              <a:buSzTx/>
              <a:buNone/>
              <a:defRPr sz="40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Così, in una popolazione di piante F2, ci sarà un rapporto fenotipico </a:t>
            </a:r>
            <a:r>
              <a:rPr>
                <a:solidFill>
                  <a:srgbClr val="800000"/>
                </a:solidFill>
              </a:rPr>
              <a:t>9:3:3:1 </a:t>
            </a:r>
            <a:r>
              <a:rPr>
                <a:solidFill>
                  <a:srgbClr val="000000"/>
                </a:solidFill>
              </a:rPr>
              <a:t>di piselli gialli e lisci, gialli e rugoso, verdi e lisci, verdi e rugosi</a:t>
            </a:r>
          </a:p>
        </p:txBody>
      </p:sp>
      <p:sp>
        <p:nvSpPr>
          <p:cNvPr id="160" name="Shape 160"/>
          <p:cNvSpPr/>
          <p:nvPr/>
        </p:nvSpPr>
        <p:spPr>
          <a:xfrm>
            <a:off x="33866" y="0"/>
            <a:ext cx="12937068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SzTx/>
              <a:buNone/>
              <a:defRPr sz="40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Se i due insiemi di alleli si assortiscono indipendentemente, il r</a:t>
            </a:r>
            <a:r>
              <a: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apporto giallo/verde</a:t>
            </a:r>
            <a:r>
              <a:rPr>
                <a:solidFill>
                  <a:srgbClr val="000000"/>
                </a:solidFill>
              </a:rPr>
              <a:t> nella generazione F2 sarà </a:t>
            </a:r>
            <a:r>
              <a:rPr lang="it-IT"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¾ </a:t>
            </a: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:</a:t>
            </a:r>
            <a:r>
              <a:rPr lang="it-IT"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 ¼ </a:t>
            </a:r>
            <a:r>
              <a:rPr>
                <a:solidFill>
                  <a:srgbClr val="000000"/>
                </a:solidFill>
              </a:rPr>
              <a:t>, e similmente, il rapporto </a:t>
            </a:r>
            <a:r>
              <a: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liscio/rugoso</a:t>
            </a:r>
            <a:r>
              <a:rPr>
                <a:solidFill>
                  <a:srgbClr val="000000"/>
                </a:solidFill>
              </a:rPr>
              <a:t> sarà </a:t>
            </a:r>
            <a:r>
              <a:rPr lang="it-IT"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¾ </a:t>
            </a: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:</a:t>
            </a:r>
            <a:r>
              <a:rPr lang="it-IT"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 ¼ </a:t>
            </a:r>
            <a:r>
              <a: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.</a:t>
            </a:r>
          </a:p>
        </p:txBody>
      </p:sp>
      <p:sp>
        <p:nvSpPr>
          <p:cNvPr id="161" name="Shape 161"/>
          <p:cNvSpPr/>
          <p:nvPr/>
        </p:nvSpPr>
        <p:spPr>
          <a:xfrm>
            <a:off x="1743660" y="7095879"/>
            <a:ext cx="10246695" cy="2041585"/>
          </a:xfrm>
          <a:prstGeom prst="rect">
            <a:avLst/>
          </a:prstGeom>
          <a:ln/>
          <a:effectLst>
            <a:outerShdw blurRad="38100" dist="25400" dir="5400000" rotWithShape="0">
              <a:srgbClr val="000000">
                <a:alpha val="50000"/>
              </a:srgbClr>
            </a:outerShdw>
            <a:reflection blurRad="6350" stA="52000" endA="300" endPos="35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50800" tIns="50800" rIns="50800" bIns="50800" anchor="ctr">
            <a:spAutoFit/>
          </a:bodyPr>
          <a:lstStyle>
            <a:lvl1pPr algn="ctr">
              <a:buSzTx/>
              <a:buNone/>
              <a:defRPr sz="4200">
                <a:solidFill>
                  <a:srgbClr val="57FADD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</a:rPr>
              <a:t>il rapporto fenotipico 9:3:3:1, osservato in un incrocio diibrido, deriva da due rapporti fenotipici 3:1 separati.</a:t>
            </a:r>
          </a:p>
        </p:txBody>
      </p:sp>
      <p:sp>
        <p:nvSpPr>
          <p:cNvPr id="3" name="Ovale 2"/>
          <p:cNvSpPr/>
          <p:nvPr/>
        </p:nvSpPr>
        <p:spPr>
          <a:xfrm>
            <a:off x="1743660" y="2453871"/>
            <a:ext cx="861067" cy="753382"/>
          </a:xfrm>
          <a:prstGeom prst="ellipse">
            <a:avLst/>
          </a:prstGeom>
          <a:solidFill>
            <a:srgbClr val="FFFF00"/>
          </a:solidFill>
          <a:ln w="12700" cap="flat">
            <a:solidFill>
              <a:srgbClr val="00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j-lt"/>
              <a:ea typeface="+mj-ea"/>
              <a:cs typeface="+mj-cs"/>
              <a:sym typeface="Gill Sans"/>
            </a:endParaRPr>
          </a:p>
        </p:txBody>
      </p:sp>
      <p:sp>
        <p:nvSpPr>
          <p:cNvPr id="7" name="Ovale 6"/>
          <p:cNvSpPr/>
          <p:nvPr/>
        </p:nvSpPr>
        <p:spPr>
          <a:xfrm>
            <a:off x="1743660" y="4737264"/>
            <a:ext cx="861067" cy="753382"/>
          </a:xfrm>
          <a:prstGeom prst="ellipse">
            <a:avLst/>
          </a:prstGeom>
          <a:solidFill>
            <a:srgbClr val="6FFF16"/>
          </a:solidFill>
          <a:ln w="12700" cap="flat">
            <a:solidFill>
              <a:srgbClr val="00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j-lt"/>
              <a:ea typeface="+mj-ea"/>
              <a:cs typeface="+mj-cs"/>
              <a:sym typeface="Gill Sans"/>
            </a:endParaRPr>
          </a:p>
        </p:txBody>
      </p:sp>
      <p:sp>
        <p:nvSpPr>
          <p:cNvPr id="4" name="Stella a 12 punte 3"/>
          <p:cNvSpPr/>
          <p:nvPr/>
        </p:nvSpPr>
        <p:spPr>
          <a:xfrm>
            <a:off x="1636025" y="3487078"/>
            <a:ext cx="1011754" cy="882533"/>
          </a:xfrm>
          <a:prstGeom prst="star12">
            <a:avLst/>
          </a:prstGeom>
          <a:solidFill>
            <a:srgbClr val="FFFF00"/>
          </a:solidFill>
          <a:ln w="12700" cap="flat">
            <a:solidFill>
              <a:schemeClr val="bg1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j-lt"/>
              <a:ea typeface="+mj-ea"/>
              <a:cs typeface="+mj-cs"/>
              <a:sym typeface="Gill Sans"/>
            </a:endParaRPr>
          </a:p>
        </p:txBody>
      </p:sp>
      <p:sp>
        <p:nvSpPr>
          <p:cNvPr id="9" name="Stella a 12 punte 8"/>
          <p:cNvSpPr/>
          <p:nvPr/>
        </p:nvSpPr>
        <p:spPr>
          <a:xfrm>
            <a:off x="1614498" y="5921150"/>
            <a:ext cx="1011754" cy="882533"/>
          </a:xfrm>
          <a:prstGeom prst="star12">
            <a:avLst/>
          </a:prstGeom>
          <a:solidFill>
            <a:srgbClr val="6FFF16"/>
          </a:solidFill>
          <a:ln w="12700" cap="flat">
            <a:solidFill>
              <a:schemeClr val="bg1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j-lt"/>
              <a:ea typeface="+mj-ea"/>
              <a:cs typeface="+mj-c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95508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 animBg="1"/>
      <p:bldP spid="16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2.1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600" y="1930400"/>
            <a:ext cx="8851900" cy="6515100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Shape 164"/>
          <p:cNvSpPr/>
          <p:nvPr/>
        </p:nvSpPr>
        <p:spPr>
          <a:xfrm>
            <a:off x="1574800" y="533400"/>
            <a:ext cx="8699500" cy="1041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buSzTx/>
              <a:buNone/>
              <a:defRPr sz="6000">
                <a:solidFill>
                  <a:srgbClr val="6FFA35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</a:rPr>
              <a:t>Diagramma Ramificato</a:t>
            </a:r>
          </a:p>
        </p:txBody>
      </p:sp>
      <p:sp>
        <p:nvSpPr>
          <p:cNvPr id="2" name="Rettangolo 1"/>
          <p:cNvSpPr/>
          <p:nvPr/>
        </p:nvSpPr>
        <p:spPr>
          <a:xfrm>
            <a:off x="3035259" y="2217095"/>
            <a:ext cx="3099841" cy="3121152"/>
          </a:xfrm>
          <a:prstGeom prst="rect">
            <a:avLst/>
          </a:prstGeom>
          <a:solidFill>
            <a:srgbClr val="FBDDAA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j-lt"/>
              <a:ea typeface="+mj-ea"/>
              <a:cs typeface="+mj-cs"/>
              <a:sym typeface="Gill Sans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6289212" y="2217095"/>
            <a:ext cx="3763743" cy="3121152"/>
          </a:xfrm>
          <a:prstGeom prst="rect">
            <a:avLst/>
          </a:prstGeom>
          <a:solidFill>
            <a:srgbClr val="FBDDAA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j-lt"/>
              <a:ea typeface="+mj-ea"/>
              <a:cs typeface="+mj-cs"/>
              <a:sym typeface="Gill Sans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860338" y="3035054"/>
            <a:ext cx="395995" cy="2411996"/>
          </a:xfrm>
          <a:prstGeom prst="rect">
            <a:avLst/>
          </a:prstGeom>
          <a:solidFill>
            <a:srgbClr val="FBDDAA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j-lt"/>
              <a:ea typeface="+mj-ea"/>
              <a:cs typeface="+mj-c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20308725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2.1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2146" y="508000"/>
            <a:ext cx="6415369" cy="87249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3" name="Group 173"/>
          <p:cNvGrpSpPr/>
          <p:nvPr/>
        </p:nvGrpSpPr>
        <p:grpSpPr>
          <a:xfrm>
            <a:off x="4229100" y="749300"/>
            <a:ext cx="1580967" cy="2139950"/>
            <a:chOff x="0" y="0"/>
            <a:chExt cx="1580966" cy="2139949"/>
          </a:xfrm>
        </p:grpSpPr>
        <p:grpSp>
          <p:nvGrpSpPr>
            <p:cNvPr id="169" name="Group 169"/>
            <p:cNvGrpSpPr/>
            <p:nvPr/>
          </p:nvGrpSpPr>
          <p:grpSpPr>
            <a:xfrm>
              <a:off x="0" y="0"/>
              <a:ext cx="1003300" cy="660400"/>
              <a:chOff x="0" y="0"/>
              <a:chExt cx="1003300" cy="660400"/>
            </a:xfrm>
          </p:grpSpPr>
          <p:sp>
            <p:nvSpPr>
              <p:cNvPr id="167" name="Shape 167"/>
              <p:cNvSpPr/>
              <p:nvPr/>
            </p:nvSpPr>
            <p:spPr>
              <a:xfrm>
                <a:off x="0" y="0"/>
                <a:ext cx="1003300" cy="660400"/>
              </a:xfrm>
              <a:prstGeom prst="rect">
                <a:avLst/>
              </a:prstGeom>
              <a:solidFill>
                <a:srgbClr val="41A1FF"/>
              </a:solidFill>
              <a:ln w="12700" cap="flat">
                <a:noFill/>
                <a:miter lim="400000"/>
              </a:ln>
              <a:effectLst>
                <a:outerShdw blurRad="177800" dist="406400" dir="5400000" rotWithShape="0">
                  <a:srgbClr val="000000">
                    <a:alpha val="6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buSzTx/>
                  <a:buNone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American Typewriter"/>
                  </a:defRPr>
                </a:pPr>
                <a:endParaRPr>
                  <a:latin typeface="Franklin Gothic Medium"/>
                  <a:ea typeface="Franklin Gothic Medium"/>
                  <a:cs typeface="Franklin Gothic Medium"/>
                </a:endParaRPr>
              </a:p>
            </p:txBody>
          </p:sp>
          <p:sp>
            <p:nvSpPr>
              <p:cNvPr id="168" name="Shape 168"/>
              <p:cNvSpPr/>
              <p:nvPr/>
            </p:nvSpPr>
            <p:spPr>
              <a:xfrm>
                <a:off x="89541" y="1905"/>
                <a:ext cx="825501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buSzTx/>
                  <a:buNone/>
                  <a:defRPr sz="1800" b="1">
                    <a:solidFill>
                      <a:srgbClr val="FFF741"/>
                    </a:solidFill>
                  </a:defRPr>
                </a:lvl1pPr>
              </a:lstStyle>
              <a:p>
                <a:r>
                  <a:rPr>
                    <a:latin typeface="Franklin Gothic Medium"/>
                    <a:ea typeface="Franklin Gothic Medium"/>
                    <a:cs typeface="Franklin Gothic Medium"/>
                  </a:rPr>
                  <a:t>giallo liscio</a:t>
                </a:r>
              </a:p>
            </p:txBody>
          </p:sp>
        </p:grpSp>
        <p:grpSp>
          <p:nvGrpSpPr>
            <p:cNvPr id="172" name="Group 172"/>
            <p:cNvGrpSpPr/>
            <p:nvPr/>
          </p:nvGrpSpPr>
          <p:grpSpPr>
            <a:xfrm>
              <a:off x="901700" y="1441449"/>
              <a:ext cx="679267" cy="698501"/>
              <a:chOff x="0" y="-6350"/>
              <a:chExt cx="679266" cy="698500"/>
            </a:xfrm>
          </p:grpSpPr>
          <p:sp>
            <p:nvSpPr>
              <p:cNvPr id="170" name="Shape 170"/>
              <p:cNvSpPr/>
              <p:nvPr/>
            </p:nvSpPr>
            <p:spPr>
              <a:xfrm>
                <a:off x="0" y="50800"/>
                <a:ext cx="647700" cy="584200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177800" dist="406400" dir="5400000" rotWithShape="0">
                  <a:srgbClr val="000000">
                    <a:alpha val="6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buSzTx/>
                  <a:buNone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American Typewriter"/>
                  </a:defRPr>
                </a:pPr>
                <a:endParaRPr>
                  <a:latin typeface="Franklin Gothic Medium"/>
                  <a:ea typeface="Franklin Gothic Medium"/>
                  <a:cs typeface="Franklin Gothic Medium"/>
                </a:endParaRPr>
              </a:p>
            </p:txBody>
          </p:sp>
          <p:sp>
            <p:nvSpPr>
              <p:cNvPr id="171" name="Shape 171"/>
              <p:cNvSpPr/>
              <p:nvPr/>
            </p:nvSpPr>
            <p:spPr>
              <a:xfrm>
                <a:off x="295401" y="-6351"/>
                <a:ext cx="383866" cy="6985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buSzTx/>
                  <a:buNone/>
                  <a:defRPr sz="4200">
                    <a:solidFill>
                      <a:srgbClr val="040404"/>
                    </a:solidFill>
                    <a:latin typeface="Franklin Gothic Book"/>
                    <a:ea typeface="Franklin Gothic Book"/>
                    <a:cs typeface="Franklin Gothic Book"/>
                    <a:sym typeface="Franklin Gothic Book"/>
                  </a:defRPr>
                </a:lvl1pPr>
              </a:lstStyle>
              <a:p>
                <a:r>
                  <a:t>?</a:t>
                </a:r>
              </a:p>
            </p:txBody>
          </p:sp>
        </p:grpSp>
      </p:grpSp>
      <p:grpSp>
        <p:nvGrpSpPr>
          <p:cNvPr id="183" name="Group 183"/>
          <p:cNvGrpSpPr/>
          <p:nvPr/>
        </p:nvGrpSpPr>
        <p:grpSpPr>
          <a:xfrm>
            <a:off x="7543800" y="749300"/>
            <a:ext cx="1504767" cy="2774950"/>
            <a:chOff x="0" y="0"/>
            <a:chExt cx="1504766" cy="2774949"/>
          </a:xfrm>
        </p:grpSpPr>
        <p:grpSp>
          <p:nvGrpSpPr>
            <p:cNvPr id="176" name="Group 176"/>
            <p:cNvGrpSpPr/>
            <p:nvPr/>
          </p:nvGrpSpPr>
          <p:grpSpPr>
            <a:xfrm>
              <a:off x="0" y="0"/>
              <a:ext cx="1003300" cy="660400"/>
              <a:chOff x="0" y="0"/>
              <a:chExt cx="1003300" cy="660400"/>
            </a:xfrm>
          </p:grpSpPr>
          <p:sp>
            <p:nvSpPr>
              <p:cNvPr id="174" name="Shape 174"/>
              <p:cNvSpPr/>
              <p:nvPr/>
            </p:nvSpPr>
            <p:spPr>
              <a:xfrm>
                <a:off x="0" y="0"/>
                <a:ext cx="1003300" cy="660400"/>
              </a:xfrm>
              <a:prstGeom prst="rect">
                <a:avLst/>
              </a:prstGeom>
              <a:solidFill>
                <a:srgbClr val="41A1FF"/>
              </a:solidFill>
              <a:ln w="12700" cap="flat">
                <a:noFill/>
                <a:miter lim="400000"/>
              </a:ln>
              <a:effectLst>
                <a:outerShdw blurRad="177800" dist="406400" dir="5400000" rotWithShape="0">
                  <a:srgbClr val="000000">
                    <a:alpha val="6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buSzTx/>
                  <a:buNone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American Typewriter"/>
                  </a:defRPr>
                </a:pPr>
                <a:endParaRPr>
                  <a:latin typeface="Franklin Gothic Medium"/>
                  <a:ea typeface="Franklin Gothic Medium"/>
                  <a:cs typeface="Franklin Gothic Medium"/>
                </a:endParaRPr>
              </a:p>
            </p:txBody>
          </p:sp>
          <p:sp>
            <p:nvSpPr>
              <p:cNvPr id="175" name="Shape 175"/>
              <p:cNvSpPr/>
              <p:nvPr/>
            </p:nvSpPr>
            <p:spPr>
              <a:xfrm>
                <a:off x="89541" y="1905"/>
                <a:ext cx="825501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buSzTx/>
                  <a:buNone/>
                  <a:defRPr sz="1800" b="1">
                    <a:solidFill>
                      <a:srgbClr val="FFF741"/>
                    </a:solidFill>
                  </a:defRPr>
                </a:lvl1pPr>
              </a:lstStyle>
              <a:p>
                <a:r>
                  <a:rPr>
                    <a:latin typeface="Franklin Gothic Medium"/>
                    <a:ea typeface="Franklin Gothic Medium"/>
                    <a:cs typeface="Franklin Gothic Medium"/>
                  </a:rPr>
                  <a:t>giallo liscio</a:t>
                </a:r>
              </a:p>
            </p:txBody>
          </p:sp>
        </p:grpSp>
        <p:grpSp>
          <p:nvGrpSpPr>
            <p:cNvPr id="179" name="Group 179"/>
            <p:cNvGrpSpPr/>
            <p:nvPr/>
          </p:nvGrpSpPr>
          <p:grpSpPr>
            <a:xfrm>
              <a:off x="825500" y="1441449"/>
              <a:ext cx="679267" cy="698501"/>
              <a:chOff x="0" y="-6350"/>
              <a:chExt cx="679266" cy="698500"/>
            </a:xfrm>
          </p:grpSpPr>
          <p:sp>
            <p:nvSpPr>
              <p:cNvPr id="177" name="Shape 177"/>
              <p:cNvSpPr/>
              <p:nvPr/>
            </p:nvSpPr>
            <p:spPr>
              <a:xfrm>
                <a:off x="0" y="50800"/>
                <a:ext cx="647700" cy="584200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177800" dist="406400" dir="5400000" rotWithShape="0">
                  <a:srgbClr val="000000">
                    <a:alpha val="6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buSzTx/>
                  <a:buNone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American Typewriter"/>
                  </a:defRPr>
                </a:pPr>
                <a:endParaRPr>
                  <a:latin typeface="Franklin Gothic Medium"/>
                  <a:ea typeface="Franklin Gothic Medium"/>
                  <a:cs typeface="Franklin Gothic Medium"/>
                </a:endParaRPr>
              </a:p>
            </p:txBody>
          </p:sp>
          <p:sp>
            <p:nvSpPr>
              <p:cNvPr id="178" name="Shape 178"/>
              <p:cNvSpPr/>
              <p:nvPr/>
            </p:nvSpPr>
            <p:spPr>
              <a:xfrm>
                <a:off x="295401" y="-6351"/>
                <a:ext cx="383866" cy="6985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buSzTx/>
                  <a:buNone/>
                  <a:defRPr sz="4200">
                    <a:solidFill>
                      <a:srgbClr val="040404"/>
                    </a:solidFill>
                    <a:latin typeface="Franklin Gothic Book"/>
                    <a:ea typeface="Franklin Gothic Book"/>
                    <a:cs typeface="Franklin Gothic Book"/>
                    <a:sym typeface="Franklin Gothic Book"/>
                  </a:defRPr>
                </a:lvl1pPr>
              </a:lstStyle>
              <a:p>
                <a:r>
                  <a:t>?</a:t>
                </a:r>
              </a:p>
            </p:txBody>
          </p:sp>
        </p:grpSp>
        <p:grpSp>
          <p:nvGrpSpPr>
            <p:cNvPr id="182" name="Group 182"/>
            <p:cNvGrpSpPr/>
            <p:nvPr/>
          </p:nvGrpSpPr>
          <p:grpSpPr>
            <a:xfrm>
              <a:off x="825500" y="2076449"/>
              <a:ext cx="679267" cy="698501"/>
              <a:chOff x="0" y="-6350"/>
              <a:chExt cx="679266" cy="698500"/>
            </a:xfrm>
          </p:grpSpPr>
          <p:sp>
            <p:nvSpPr>
              <p:cNvPr id="180" name="Shape 180"/>
              <p:cNvSpPr/>
              <p:nvPr/>
            </p:nvSpPr>
            <p:spPr>
              <a:xfrm>
                <a:off x="0" y="50800"/>
                <a:ext cx="647700" cy="584200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177800" dist="406400" dir="5400000" rotWithShape="0">
                  <a:srgbClr val="000000">
                    <a:alpha val="6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buSzTx/>
                  <a:buNone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American Typewriter"/>
                  </a:defRPr>
                </a:pPr>
                <a:endParaRPr>
                  <a:latin typeface="Franklin Gothic Medium"/>
                  <a:ea typeface="Franklin Gothic Medium"/>
                  <a:cs typeface="Franklin Gothic Medium"/>
                </a:endParaRPr>
              </a:p>
            </p:txBody>
          </p:sp>
          <p:sp>
            <p:nvSpPr>
              <p:cNvPr id="181" name="Shape 181"/>
              <p:cNvSpPr/>
              <p:nvPr/>
            </p:nvSpPr>
            <p:spPr>
              <a:xfrm>
                <a:off x="295401" y="-6351"/>
                <a:ext cx="383866" cy="6985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buSzTx/>
                  <a:buNone/>
                  <a:defRPr sz="4200">
                    <a:solidFill>
                      <a:srgbClr val="040404"/>
                    </a:solidFill>
                    <a:latin typeface="Franklin Gothic Book"/>
                    <a:ea typeface="Franklin Gothic Book"/>
                    <a:cs typeface="Franklin Gothic Book"/>
                    <a:sym typeface="Franklin Gothic Book"/>
                  </a:defRPr>
                </a:lvl1pPr>
              </a:lstStyle>
              <a:p>
                <a:r>
                  <a:t>?</a:t>
                </a:r>
              </a:p>
            </p:txBody>
          </p:sp>
        </p:grpSp>
      </p:grpSp>
      <p:grpSp>
        <p:nvGrpSpPr>
          <p:cNvPr id="199" name="Group 199"/>
          <p:cNvGrpSpPr/>
          <p:nvPr/>
        </p:nvGrpSpPr>
        <p:grpSpPr>
          <a:xfrm>
            <a:off x="7543800" y="3937000"/>
            <a:ext cx="1504767" cy="4070350"/>
            <a:chOff x="0" y="0"/>
            <a:chExt cx="1504766" cy="4070349"/>
          </a:xfrm>
        </p:grpSpPr>
        <p:grpSp>
          <p:nvGrpSpPr>
            <p:cNvPr id="186" name="Group 186"/>
            <p:cNvGrpSpPr/>
            <p:nvPr/>
          </p:nvGrpSpPr>
          <p:grpSpPr>
            <a:xfrm>
              <a:off x="0" y="0"/>
              <a:ext cx="1003300" cy="660400"/>
              <a:chOff x="0" y="0"/>
              <a:chExt cx="1003300" cy="660400"/>
            </a:xfrm>
          </p:grpSpPr>
          <p:sp>
            <p:nvSpPr>
              <p:cNvPr id="184" name="Shape 184"/>
              <p:cNvSpPr/>
              <p:nvPr/>
            </p:nvSpPr>
            <p:spPr>
              <a:xfrm>
                <a:off x="0" y="0"/>
                <a:ext cx="1003300" cy="660400"/>
              </a:xfrm>
              <a:prstGeom prst="rect">
                <a:avLst/>
              </a:prstGeom>
              <a:solidFill>
                <a:srgbClr val="41A1FF"/>
              </a:solidFill>
              <a:ln w="12700" cap="flat">
                <a:noFill/>
                <a:miter lim="400000"/>
              </a:ln>
              <a:effectLst>
                <a:outerShdw blurRad="177800" dist="406400" dir="5400000" rotWithShape="0">
                  <a:srgbClr val="000000">
                    <a:alpha val="6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buSzTx/>
                  <a:buNone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American Typewriter"/>
                  </a:defRPr>
                </a:pPr>
                <a:endParaRPr>
                  <a:latin typeface="Franklin Gothic Medium"/>
                  <a:ea typeface="Franklin Gothic Medium"/>
                  <a:cs typeface="Franklin Gothic Medium"/>
                </a:endParaRPr>
              </a:p>
            </p:txBody>
          </p:sp>
          <p:sp>
            <p:nvSpPr>
              <p:cNvPr id="185" name="Shape 185"/>
              <p:cNvSpPr/>
              <p:nvPr/>
            </p:nvSpPr>
            <p:spPr>
              <a:xfrm>
                <a:off x="89541" y="1905"/>
                <a:ext cx="825501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buSzTx/>
                  <a:buNone/>
                  <a:defRPr sz="1800" b="1">
                    <a:solidFill>
                      <a:srgbClr val="FFF741"/>
                    </a:solidFill>
                  </a:defRPr>
                </a:lvl1pPr>
              </a:lstStyle>
              <a:p>
                <a:r>
                  <a:rPr>
                    <a:latin typeface="Franklin Gothic Medium"/>
                    <a:ea typeface="Franklin Gothic Medium"/>
                    <a:cs typeface="Franklin Gothic Medium"/>
                  </a:rPr>
                  <a:t>giallo liscio</a:t>
                </a:r>
              </a:p>
            </p:txBody>
          </p:sp>
        </p:grpSp>
        <p:grpSp>
          <p:nvGrpSpPr>
            <p:cNvPr id="189" name="Group 189"/>
            <p:cNvGrpSpPr/>
            <p:nvPr/>
          </p:nvGrpSpPr>
          <p:grpSpPr>
            <a:xfrm>
              <a:off x="825500" y="1403349"/>
              <a:ext cx="679267" cy="698501"/>
              <a:chOff x="0" y="-6350"/>
              <a:chExt cx="679266" cy="698500"/>
            </a:xfrm>
          </p:grpSpPr>
          <p:sp>
            <p:nvSpPr>
              <p:cNvPr id="187" name="Shape 187"/>
              <p:cNvSpPr/>
              <p:nvPr/>
            </p:nvSpPr>
            <p:spPr>
              <a:xfrm>
                <a:off x="0" y="50800"/>
                <a:ext cx="647700" cy="584200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177800" dist="406400" dir="5400000" rotWithShape="0">
                  <a:srgbClr val="000000">
                    <a:alpha val="6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buSzTx/>
                  <a:buNone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American Typewriter"/>
                  </a:defRPr>
                </a:pPr>
                <a:endParaRPr>
                  <a:latin typeface="Franklin Gothic Medium"/>
                  <a:ea typeface="Franklin Gothic Medium"/>
                  <a:cs typeface="Franklin Gothic Medium"/>
                </a:endParaRPr>
              </a:p>
            </p:txBody>
          </p:sp>
          <p:sp>
            <p:nvSpPr>
              <p:cNvPr id="188" name="Shape 188"/>
              <p:cNvSpPr/>
              <p:nvPr/>
            </p:nvSpPr>
            <p:spPr>
              <a:xfrm>
                <a:off x="295401" y="-6351"/>
                <a:ext cx="383866" cy="6985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buSzTx/>
                  <a:buNone/>
                  <a:defRPr sz="4200">
                    <a:solidFill>
                      <a:srgbClr val="040404"/>
                    </a:solidFill>
                    <a:latin typeface="Franklin Gothic Book"/>
                    <a:ea typeface="Franklin Gothic Book"/>
                    <a:cs typeface="Franklin Gothic Book"/>
                    <a:sym typeface="Franklin Gothic Book"/>
                  </a:defRPr>
                </a:lvl1pPr>
              </a:lstStyle>
              <a:p>
                <a:r>
                  <a:t>?</a:t>
                </a:r>
              </a:p>
            </p:txBody>
          </p:sp>
        </p:grpSp>
        <p:grpSp>
          <p:nvGrpSpPr>
            <p:cNvPr id="192" name="Group 192"/>
            <p:cNvGrpSpPr/>
            <p:nvPr/>
          </p:nvGrpSpPr>
          <p:grpSpPr>
            <a:xfrm>
              <a:off x="825500" y="2038349"/>
              <a:ext cx="679267" cy="698501"/>
              <a:chOff x="0" y="-6350"/>
              <a:chExt cx="679266" cy="698500"/>
            </a:xfrm>
          </p:grpSpPr>
          <p:sp>
            <p:nvSpPr>
              <p:cNvPr id="190" name="Shape 190"/>
              <p:cNvSpPr/>
              <p:nvPr/>
            </p:nvSpPr>
            <p:spPr>
              <a:xfrm>
                <a:off x="0" y="50800"/>
                <a:ext cx="647700" cy="584200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177800" dist="406400" dir="5400000" rotWithShape="0">
                  <a:srgbClr val="000000">
                    <a:alpha val="6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buSzTx/>
                  <a:buNone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American Typewriter"/>
                  </a:defRPr>
                </a:pPr>
                <a:endParaRPr>
                  <a:latin typeface="Franklin Gothic Medium"/>
                  <a:ea typeface="Franklin Gothic Medium"/>
                  <a:cs typeface="Franklin Gothic Medium"/>
                </a:endParaRPr>
              </a:p>
            </p:txBody>
          </p:sp>
          <p:sp>
            <p:nvSpPr>
              <p:cNvPr id="191" name="Shape 191"/>
              <p:cNvSpPr/>
              <p:nvPr/>
            </p:nvSpPr>
            <p:spPr>
              <a:xfrm>
                <a:off x="295401" y="-6351"/>
                <a:ext cx="383866" cy="6985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buSzTx/>
                  <a:buNone/>
                  <a:defRPr sz="4200">
                    <a:solidFill>
                      <a:srgbClr val="040404"/>
                    </a:solidFill>
                    <a:latin typeface="Franklin Gothic Book"/>
                    <a:ea typeface="Franklin Gothic Book"/>
                    <a:cs typeface="Franklin Gothic Book"/>
                    <a:sym typeface="Franklin Gothic Book"/>
                  </a:defRPr>
                </a:lvl1pPr>
              </a:lstStyle>
              <a:p>
                <a:r>
                  <a:t>?</a:t>
                </a:r>
              </a:p>
            </p:txBody>
          </p:sp>
        </p:grpSp>
        <p:grpSp>
          <p:nvGrpSpPr>
            <p:cNvPr id="195" name="Group 195"/>
            <p:cNvGrpSpPr/>
            <p:nvPr/>
          </p:nvGrpSpPr>
          <p:grpSpPr>
            <a:xfrm>
              <a:off x="825500" y="2686049"/>
              <a:ext cx="679267" cy="698501"/>
              <a:chOff x="0" y="-6350"/>
              <a:chExt cx="679266" cy="698500"/>
            </a:xfrm>
          </p:grpSpPr>
          <p:sp>
            <p:nvSpPr>
              <p:cNvPr id="193" name="Shape 193"/>
              <p:cNvSpPr/>
              <p:nvPr/>
            </p:nvSpPr>
            <p:spPr>
              <a:xfrm>
                <a:off x="0" y="50800"/>
                <a:ext cx="647700" cy="584200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177800" dist="406400" dir="5400000" rotWithShape="0">
                  <a:srgbClr val="000000">
                    <a:alpha val="6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buSzTx/>
                  <a:buNone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American Typewriter"/>
                  </a:defRPr>
                </a:pPr>
                <a:endParaRPr>
                  <a:latin typeface="Franklin Gothic Medium"/>
                  <a:ea typeface="Franklin Gothic Medium"/>
                  <a:cs typeface="Franklin Gothic Medium"/>
                </a:endParaRPr>
              </a:p>
            </p:txBody>
          </p:sp>
          <p:sp>
            <p:nvSpPr>
              <p:cNvPr id="194" name="Shape 194"/>
              <p:cNvSpPr/>
              <p:nvPr/>
            </p:nvSpPr>
            <p:spPr>
              <a:xfrm>
                <a:off x="295401" y="-6351"/>
                <a:ext cx="383866" cy="6985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buSzTx/>
                  <a:buNone/>
                  <a:defRPr sz="4200">
                    <a:solidFill>
                      <a:srgbClr val="040404"/>
                    </a:solidFill>
                    <a:latin typeface="Franklin Gothic Book"/>
                    <a:ea typeface="Franklin Gothic Book"/>
                    <a:cs typeface="Franklin Gothic Book"/>
                    <a:sym typeface="Franklin Gothic Book"/>
                  </a:defRPr>
                </a:lvl1pPr>
              </a:lstStyle>
              <a:p>
                <a:r>
                  <a:t>?</a:t>
                </a:r>
              </a:p>
            </p:txBody>
          </p:sp>
        </p:grpSp>
        <p:grpSp>
          <p:nvGrpSpPr>
            <p:cNvPr id="198" name="Group 198"/>
            <p:cNvGrpSpPr/>
            <p:nvPr/>
          </p:nvGrpSpPr>
          <p:grpSpPr>
            <a:xfrm>
              <a:off x="825500" y="3371849"/>
              <a:ext cx="679267" cy="698501"/>
              <a:chOff x="0" y="-6350"/>
              <a:chExt cx="679266" cy="698500"/>
            </a:xfrm>
          </p:grpSpPr>
          <p:sp>
            <p:nvSpPr>
              <p:cNvPr id="196" name="Shape 196"/>
              <p:cNvSpPr/>
              <p:nvPr/>
            </p:nvSpPr>
            <p:spPr>
              <a:xfrm>
                <a:off x="0" y="50800"/>
                <a:ext cx="647700" cy="584200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177800" dist="406400" dir="5400000" rotWithShape="0">
                  <a:srgbClr val="000000">
                    <a:alpha val="6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buSzTx/>
                  <a:buNone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American Typewriter"/>
                  </a:defRPr>
                </a:pPr>
                <a:endParaRPr>
                  <a:latin typeface="Franklin Gothic Medium"/>
                  <a:ea typeface="Franklin Gothic Medium"/>
                  <a:cs typeface="Franklin Gothic Medium"/>
                </a:endParaRPr>
              </a:p>
            </p:txBody>
          </p:sp>
          <p:sp>
            <p:nvSpPr>
              <p:cNvPr id="197" name="Shape 197"/>
              <p:cNvSpPr/>
              <p:nvPr/>
            </p:nvSpPr>
            <p:spPr>
              <a:xfrm>
                <a:off x="295401" y="-6351"/>
                <a:ext cx="383866" cy="6985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buSzTx/>
                  <a:buNone/>
                  <a:defRPr sz="4200">
                    <a:solidFill>
                      <a:srgbClr val="040404"/>
                    </a:solidFill>
                    <a:latin typeface="Franklin Gothic Book"/>
                    <a:ea typeface="Franklin Gothic Book"/>
                    <a:cs typeface="Franklin Gothic Book"/>
                    <a:sym typeface="Franklin Gothic Book"/>
                  </a:defRPr>
                </a:lvl1pPr>
              </a:lstStyle>
              <a:p>
                <a:r>
                  <a:t>?</a:t>
                </a:r>
              </a:p>
            </p:txBody>
          </p:sp>
        </p:grpSp>
      </p:grpSp>
      <p:grpSp>
        <p:nvGrpSpPr>
          <p:cNvPr id="209" name="Group 209"/>
          <p:cNvGrpSpPr/>
          <p:nvPr/>
        </p:nvGrpSpPr>
        <p:grpSpPr>
          <a:xfrm>
            <a:off x="4356100" y="3937000"/>
            <a:ext cx="1453967" cy="2736850"/>
            <a:chOff x="0" y="0"/>
            <a:chExt cx="1453966" cy="2736849"/>
          </a:xfrm>
        </p:grpSpPr>
        <p:grpSp>
          <p:nvGrpSpPr>
            <p:cNvPr id="202" name="Group 202"/>
            <p:cNvGrpSpPr/>
            <p:nvPr/>
          </p:nvGrpSpPr>
          <p:grpSpPr>
            <a:xfrm>
              <a:off x="0" y="0"/>
              <a:ext cx="1003300" cy="660400"/>
              <a:chOff x="0" y="0"/>
              <a:chExt cx="1003300" cy="660400"/>
            </a:xfrm>
          </p:grpSpPr>
          <p:sp>
            <p:nvSpPr>
              <p:cNvPr id="200" name="Shape 200"/>
              <p:cNvSpPr/>
              <p:nvPr/>
            </p:nvSpPr>
            <p:spPr>
              <a:xfrm>
                <a:off x="0" y="0"/>
                <a:ext cx="1003300" cy="660400"/>
              </a:xfrm>
              <a:prstGeom prst="rect">
                <a:avLst/>
              </a:prstGeom>
              <a:solidFill>
                <a:srgbClr val="41A1FF"/>
              </a:solidFill>
              <a:ln w="12700" cap="flat">
                <a:noFill/>
                <a:miter lim="400000"/>
              </a:ln>
              <a:effectLst>
                <a:outerShdw blurRad="177800" dist="406400" dir="5400000" rotWithShape="0">
                  <a:srgbClr val="000000">
                    <a:alpha val="6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buSzTx/>
                  <a:buNone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American Typewriter"/>
                  </a:defRPr>
                </a:pPr>
                <a:endParaRPr>
                  <a:latin typeface="Franklin Gothic Medium"/>
                  <a:ea typeface="Franklin Gothic Medium"/>
                  <a:cs typeface="Franklin Gothic Medium"/>
                </a:endParaRPr>
              </a:p>
            </p:txBody>
          </p:sp>
          <p:sp>
            <p:nvSpPr>
              <p:cNvPr id="201" name="Shape 201"/>
              <p:cNvSpPr/>
              <p:nvPr/>
            </p:nvSpPr>
            <p:spPr>
              <a:xfrm>
                <a:off x="89541" y="1905"/>
                <a:ext cx="825501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buSzTx/>
                  <a:buNone/>
                  <a:defRPr sz="1800" b="1">
                    <a:solidFill>
                      <a:srgbClr val="FFF741"/>
                    </a:solidFill>
                  </a:defRPr>
                </a:lvl1pPr>
              </a:lstStyle>
              <a:p>
                <a:r>
                  <a:rPr>
                    <a:latin typeface="Franklin Gothic Medium"/>
                    <a:ea typeface="Franklin Gothic Medium"/>
                    <a:cs typeface="Franklin Gothic Medium"/>
                  </a:rPr>
                  <a:t>giallo liscio</a:t>
                </a:r>
              </a:p>
            </p:txBody>
          </p:sp>
        </p:grpSp>
        <p:grpSp>
          <p:nvGrpSpPr>
            <p:cNvPr id="205" name="Group 205"/>
            <p:cNvGrpSpPr/>
            <p:nvPr/>
          </p:nvGrpSpPr>
          <p:grpSpPr>
            <a:xfrm>
              <a:off x="774700" y="1301749"/>
              <a:ext cx="679267" cy="698501"/>
              <a:chOff x="0" y="-6350"/>
              <a:chExt cx="679266" cy="698500"/>
            </a:xfrm>
          </p:grpSpPr>
          <p:sp>
            <p:nvSpPr>
              <p:cNvPr id="203" name="Shape 203"/>
              <p:cNvSpPr/>
              <p:nvPr/>
            </p:nvSpPr>
            <p:spPr>
              <a:xfrm>
                <a:off x="0" y="50800"/>
                <a:ext cx="647700" cy="584200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177800" dist="406400" dir="5400000" rotWithShape="0">
                  <a:srgbClr val="000000">
                    <a:alpha val="6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buSzTx/>
                  <a:buNone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American Typewriter"/>
                  </a:defRPr>
                </a:pPr>
                <a:endParaRPr>
                  <a:latin typeface="Franklin Gothic Medium"/>
                  <a:ea typeface="Franklin Gothic Medium"/>
                  <a:cs typeface="Franklin Gothic Medium"/>
                </a:endParaRPr>
              </a:p>
            </p:txBody>
          </p:sp>
          <p:sp>
            <p:nvSpPr>
              <p:cNvPr id="204" name="Shape 204"/>
              <p:cNvSpPr/>
              <p:nvPr/>
            </p:nvSpPr>
            <p:spPr>
              <a:xfrm>
                <a:off x="295401" y="-6351"/>
                <a:ext cx="383866" cy="6985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buSzTx/>
                  <a:buNone/>
                  <a:defRPr sz="4200">
                    <a:solidFill>
                      <a:srgbClr val="040404"/>
                    </a:solidFill>
                    <a:latin typeface="Franklin Gothic Book"/>
                    <a:ea typeface="Franklin Gothic Book"/>
                    <a:cs typeface="Franklin Gothic Book"/>
                    <a:sym typeface="Franklin Gothic Book"/>
                  </a:defRPr>
                </a:lvl1pPr>
              </a:lstStyle>
              <a:p>
                <a:r>
                  <a:t>?</a:t>
                </a:r>
              </a:p>
            </p:txBody>
          </p:sp>
        </p:grpSp>
        <p:grpSp>
          <p:nvGrpSpPr>
            <p:cNvPr id="208" name="Group 208"/>
            <p:cNvGrpSpPr/>
            <p:nvPr/>
          </p:nvGrpSpPr>
          <p:grpSpPr>
            <a:xfrm>
              <a:off x="774700" y="2038349"/>
              <a:ext cx="679267" cy="698501"/>
              <a:chOff x="0" y="-6350"/>
              <a:chExt cx="679266" cy="698500"/>
            </a:xfrm>
          </p:grpSpPr>
          <p:sp>
            <p:nvSpPr>
              <p:cNvPr id="206" name="Shape 206"/>
              <p:cNvSpPr/>
              <p:nvPr/>
            </p:nvSpPr>
            <p:spPr>
              <a:xfrm>
                <a:off x="0" y="50800"/>
                <a:ext cx="647700" cy="584200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177800" dist="406400" dir="5400000" rotWithShape="0">
                  <a:srgbClr val="000000">
                    <a:alpha val="6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buSzTx/>
                  <a:buNone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American Typewriter"/>
                  </a:defRPr>
                </a:pPr>
                <a:endParaRPr>
                  <a:latin typeface="Franklin Gothic Medium"/>
                  <a:ea typeface="Franklin Gothic Medium"/>
                  <a:cs typeface="Franklin Gothic Medium"/>
                </a:endParaRPr>
              </a:p>
            </p:txBody>
          </p:sp>
          <p:sp>
            <p:nvSpPr>
              <p:cNvPr id="207" name="Shape 207"/>
              <p:cNvSpPr/>
              <p:nvPr/>
            </p:nvSpPr>
            <p:spPr>
              <a:xfrm>
                <a:off x="295401" y="-6351"/>
                <a:ext cx="383866" cy="6985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buSzTx/>
                  <a:buNone/>
                  <a:defRPr sz="4200">
                    <a:solidFill>
                      <a:srgbClr val="040404"/>
                    </a:solidFill>
                    <a:latin typeface="Franklin Gothic Book"/>
                    <a:ea typeface="Franklin Gothic Book"/>
                    <a:cs typeface="Franklin Gothic Book"/>
                    <a:sym typeface="Franklin Gothic Book"/>
                  </a:defRPr>
                </a:lvl1pPr>
              </a:lstStyle>
              <a:p>
                <a:r>
                  <a:t>?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79373142"/>
      </p:ext>
    </p:extLst>
  </p:cSld>
  <p:clrMapOvr>
    <a:masterClrMapping/>
  </p:clrMapOvr>
  <p:transition spd="slow">
    <p:blinds dir="vert"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0" animBg="1" advAuto="0"/>
      <p:bldP spid="183" grpId="0" animBg="1" advAuto="0"/>
      <p:bldP spid="199" grpId="0" animBg="1" advAuto="0"/>
      <p:bldP spid="209" grpId="0" animBg="1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22217" y="952128"/>
            <a:ext cx="12035777" cy="8659290"/>
          </a:xfrm>
        </p:spPr>
        <p:txBody>
          <a:bodyPr>
            <a:noAutofit/>
          </a:bodyPr>
          <a:lstStyle/>
          <a:p>
            <a:pPr marL="342900" indent="0" algn="just">
              <a:lnSpc>
                <a:spcPct val="80000"/>
              </a:lnSpc>
              <a:buNone/>
            </a:pPr>
            <a:r>
              <a:rPr lang="en-US" sz="4000">
                <a:solidFill>
                  <a:schemeClr val="bg2">
                    <a:lumMod val="50000"/>
                  </a:schemeClr>
                </a:solidFill>
                <a:latin typeface="Franklin Gothic Book"/>
                <a:cs typeface="Franklin Gothic Book"/>
              </a:rPr>
              <a:t>Unità discrete chiamate geni controllano la comparsa dei caratteri ereditati.</a:t>
            </a:r>
          </a:p>
          <a:p>
            <a:pPr marL="342900" indent="0" algn="just">
              <a:lnSpc>
                <a:spcPct val="80000"/>
              </a:lnSpc>
              <a:buNone/>
            </a:pPr>
            <a:r>
              <a:rPr lang="en-US" sz="4000">
                <a:solidFill>
                  <a:schemeClr val="bg2">
                    <a:lumMod val="50000"/>
                  </a:schemeClr>
                </a:solidFill>
                <a:latin typeface="Franklin Gothic Book"/>
                <a:cs typeface="Franklin Gothic Book"/>
              </a:rPr>
              <a:t>I geni sono costituiti da forme alternative chiamate alleli che sono responsabili della manifestazione delle differenti forme di un carattere.</a:t>
            </a:r>
          </a:p>
          <a:p>
            <a:pPr marL="342900" indent="0" algn="just">
              <a:lnSpc>
                <a:spcPct val="80000"/>
              </a:lnSpc>
              <a:buNone/>
            </a:pPr>
            <a:r>
              <a:rPr lang="en-US" sz="4000">
                <a:solidFill>
                  <a:schemeClr val="bg2">
                    <a:lumMod val="50000"/>
                  </a:schemeClr>
                </a:solidFill>
                <a:latin typeface="Franklin Gothic Book"/>
                <a:cs typeface="Franklin Gothic Book"/>
              </a:rPr>
              <a:t>Le cellule somatiche degli organismi che si riproducono sessualmente portano due copie di ciascun gene. Quando le due copie di un gene sono costituite dallo stesso allele, l’individuo è omozigote per quell’allele. Quando le due copie sono differenti, l’individuo è eterozigote per quelli alleli.</a:t>
            </a:r>
          </a:p>
          <a:p>
            <a:pPr marL="342900" indent="0" algn="just">
              <a:lnSpc>
                <a:spcPct val="80000"/>
              </a:lnSpc>
              <a:buNone/>
            </a:pPr>
            <a:r>
              <a:rPr lang="en-US" sz="4000">
                <a:solidFill>
                  <a:schemeClr val="bg2">
                    <a:lumMod val="50000"/>
                  </a:schemeClr>
                </a:solidFill>
                <a:latin typeface="Franklin Gothic Book"/>
                <a:cs typeface="Franklin Gothic Book"/>
              </a:rPr>
              <a:t>Il genotipo è una descrizione della combinazione allelica delle due copie di un gene presenti in un individuo. Il fenotipo è la forma che si osserva delcarattere espresso da un individuo.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0" y="-476250"/>
            <a:ext cx="10845800" cy="2095500"/>
          </a:xfrm>
        </p:spPr>
        <p:txBody>
          <a:bodyPr/>
          <a:lstStyle/>
          <a:p>
            <a:r>
              <a:rPr lang="en-US">
                <a:solidFill>
                  <a:srgbClr val="800000"/>
                </a:solidFill>
                <a:latin typeface="Franklin Gothic Book"/>
                <a:cs typeface="Franklin Gothic Book"/>
              </a:rPr>
              <a:t>Concetti</a:t>
            </a:r>
            <a:r>
              <a:rPr lang="en-US">
                <a:solidFill>
                  <a:srgbClr val="800000"/>
                </a:solidFill>
              </a:rPr>
              <a:t> </a:t>
            </a:r>
            <a:r>
              <a:rPr lang="en-US">
                <a:solidFill>
                  <a:srgbClr val="800000"/>
                </a:solidFill>
                <a:latin typeface="Franklin Gothic Book"/>
                <a:cs typeface="Franklin Gothic Book"/>
              </a:rPr>
              <a:t>Essenziali</a:t>
            </a:r>
          </a:p>
        </p:txBody>
      </p:sp>
    </p:spTree>
    <p:extLst>
      <p:ext uri="{BB962C8B-B14F-4D97-AF65-F5344CB8AC3E}">
        <p14:creationId xmlns:p14="http://schemas.microsoft.com/office/powerpoint/2010/main" val="25825619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22218" y="1195270"/>
            <a:ext cx="11667130" cy="821123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>
                <a:solidFill>
                  <a:srgbClr val="151618"/>
                </a:solidFill>
                <a:latin typeface="Franklin Gothic Book"/>
                <a:cs typeface="Franklin Gothic Book"/>
              </a:rPr>
              <a:t>Un incrocio tra due linee parentali (P), pure per una coppia di alleli alternativi di un gene, produrrà una prima generazione filiale (F1) di ibridi eterozigoti. </a:t>
            </a:r>
          </a:p>
          <a:p>
            <a:pPr>
              <a:lnSpc>
                <a:spcPct val="80000"/>
              </a:lnSpc>
            </a:pPr>
            <a:r>
              <a:rPr lang="en-US">
                <a:solidFill>
                  <a:srgbClr val="151618"/>
                </a:solidFill>
                <a:latin typeface="Franklin Gothic Book"/>
                <a:cs typeface="Franklin Gothic Book"/>
              </a:rPr>
              <a:t>Il fenotipo espresso da questi ibridi è determinato dall’allele </a:t>
            </a:r>
            <a:r>
              <a:rPr lang="en-US">
                <a:solidFill>
                  <a:srgbClr val="800000"/>
                </a:solidFill>
                <a:latin typeface="Franklin Gothic Book"/>
                <a:cs typeface="Franklin Gothic Book"/>
              </a:rPr>
              <a:t>dominante</a:t>
            </a:r>
            <a:r>
              <a:rPr lang="en-US">
                <a:solidFill>
                  <a:srgbClr val="151618"/>
                </a:solidFill>
                <a:latin typeface="Franklin Gothic Book"/>
                <a:cs typeface="Franklin Gothic Book"/>
              </a:rPr>
              <a:t> della coppia, e questo fenotipo è uguale a quello espresso dagli individui omozigoti per l’allele dominante.</a:t>
            </a:r>
          </a:p>
          <a:p>
            <a:pPr>
              <a:lnSpc>
                <a:spcPct val="80000"/>
              </a:lnSpc>
            </a:pPr>
            <a:r>
              <a:rPr lang="en-US">
                <a:solidFill>
                  <a:srgbClr val="151618"/>
                </a:solidFill>
                <a:latin typeface="Franklin Gothic Book"/>
                <a:cs typeface="Franklin Gothic Book"/>
              </a:rPr>
              <a:t> Il fenotipo associato con l’allele recessivo ricomparirà solo nella generazione F2 negliindividui omozigoti per questo allele. </a:t>
            </a:r>
          </a:p>
          <a:p>
            <a:pPr>
              <a:lnSpc>
                <a:spcPct val="80000"/>
              </a:lnSpc>
            </a:pPr>
            <a:r>
              <a:rPr lang="en-US">
                <a:solidFill>
                  <a:srgbClr val="151618"/>
                </a:solidFill>
                <a:latin typeface="Franklin Gothic Book"/>
                <a:cs typeface="Franklin Gothic Book"/>
              </a:rPr>
              <a:t>Negli incroci trala F1 eterozigote, i fenotipi dominante e recessivo appariranno nella generazione F2 nel rapporto </a:t>
            </a:r>
            <a:r>
              <a:rPr lang="en-US">
                <a:solidFill>
                  <a:srgbClr val="800000"/>
                </a:solidFill>
                <a:latin typeface="Franklin Gothic Book"/>
                <a:cs typeface="Franklin Gothic Book"/>
              </a:rPr>
              <a:t>3:1.</a:t>
            </a:r>
          </a:p>
        </p:txBody>
      </p:sp>
      <p:sp>
        <p:nvSpPr>
          <p:cNvPr id="4" name="Titolo 1"/>
          <p:cNvSpPr>
            <a:spLocks noGrp="1"/>
          </p:cNvSpPr>
          <p:nvPr>
            <p:ph type="title" idx="4294967295"/>
          </p:nvPr>
        </p:nvSpPr>
        <p:spPr>
          <a:xfrm>
            <a:off x="0" y="-476250"/>
            <a:ext cx="10845800" cy="2095500"/>
          </a:xfrm>
        </p:spPr>
        <p:txBody>
          <a:bodyPr/>
          <a:lstStyle/>
          <a:p>
            <a:r>
              <a:rPr lang="en-US">
                <a:solidFill>
                  <a:srgbClr val="800000"/>
                </a:solidFill>
                <a:latin typeface="Franklin Gothic Book"/>
                <a:cs typeface="Franklin Gothic Book"/>
              </a:rPr>
              <a:t>Concetti</a:t>
            </a:r>
            <a:r>
              <a:rPr lang="en-US">
                <a:solidFill>
                  <a:srgbClr val="800000"/>
                </a:solidFill>
              </a:rPr>
              <a:t> </a:t>
            </a:r>
            <a:r>
              <a:rPr lang="en-US">
                <a:solidFill>
                  <a:srgbClr val="800000"/>
                </a:solidFill>
                <a:latin typeface="Franklin Gothic Book"/>
                <a:cs typeface="Franklin Gothic Book"/>
              </a:rPr>
              <a:t>Essenziali</a:t>
            </a:r>
          </a:p>
        </p:txBody>
      </p:sp>
    </p:spTree>
    <p:extLst>
      <p:ext uri="{BB962C8B-B14F-4D97-AF65-F5344CB8AC3E}">
        <p14:creationId xmlns:p14="http://schemas.microsoft.com/office/powerpoint/2010/main" val="40615762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0" y="1445023"/>
            <a:ext cx="12357995" cy="8001000"/>
          </a:xfrm>
        </p:spPr>
        <p:txBody>
          <a:bodyPr/>
          <a:lstStyle/>
          <a:p>
            <a:pPr marL="342900" indent="0" algn="just">
              <a:lnSpc>
                <a:spcPct val="80000"/>
              </a:lnSpc>
              <a:buNone/>
            </a:pPr>
            <a:r>
              <a:rPr lang="en-US" sz="4000">
                <a:solidFill>
                  <a:srgbClr val="151618"/>
                </a:solidFill>
                <a:latin typeface="Franklin Gothic Book"/>
                <a:cs typeface="Franklin Gothic Book"/>
              </a:rPr>
              <a:t>Le due copie di ciascun gene segregano durante la formazione dei gameti. Come risultato, ciascun uovo e ciascun spematozoo o granulo pollinico contiene solo una copia, e quindi, solo un allele, di ciascun gene. I gameti maschili e femminili si uniscono casualmente al momento della fecondazione. Mendel descrisse questo processo come </a:t>
            </a:r>
            <a:r>
              <a:rPr lang="en-US" sz="4000" b="1">
                <a:solidFill>
                  <a:srgbClr val="800000"/>
                </a:solidFill>
              </a:rPr>
              <a:t>legge della segregazione</a:t>
            </a:r>
            <a:r>
              <a:rPr lang="en-US" sz="4000" b="1">
                <a:solidFill>
                  <a:srgbClr val="151618"/>
                </a:solidFill>
                <a:latin typeface="Franklin Gothic Book"/>
                <a:cs typeface="Franklin Gothic Book"/>
              </a:rPr>
              <a:t>.</a:t>
            </a:r>
          </a:p>
          <a:p>
            <a:pPr marL="342900" indent="0" algn="just">
              <a:lnSpc>
                <a:spcPct val="80000"/>
              </a:lnSpc>
              <a:buNone/>
            </a:pPr>
            <a:r>
              <a:rPr lang="en-US" sz="4000">
                <a:solidFill>
                  <a:srgbClr val="151618"/>
                </a:solidFill>
                <a:latin typeface="Franklin Gothic Book"/>
                <a:cs typeface="Franklin Gothic Book"/>
              </a:rPr>
              <a:t>La segregazione degli alleli di un qualsiasi gene è indipendente dalla segregazione degli alleli di un altro gene. </a:t>
            </a:r>
          </a:p>
          <a:p>
            <a:pPr marL="342900" indent="0" algn="just">
              <a:lnSpc>
                <a:spcPct val="80000"/>
              </a:lnSpc>
              <a:buNone/>
            </a:pPr>
            <a:r>
              <a:rPr lang="en-US" sz="4000">
                <a:solidFill>
                  <a:srgbClr val="151618"/>
                </a:solidFill>
                <a:latin typeface="Franklin Gothic Book"/>
                <a:cs typeface="Franklin Gothic Book"/>
              </a:rPr>
              <a:t>Mendel descrisse questo processo come la </a:t>
            </a:r>
            <a:r>
              <a:rPr lang="en-US" sz="4000" b="1">
                <a:solidFill>
                  <a:srgbClr val="800000"/>
                </a:solidFill>
              </a:rPr>
              <a:t>legge dell’assortimento indipendente</a:t>
            </a:r>
            <a:r>
              <a:rPr lang="en-US" sz="4000">
                <a:solidFill>
                  <a:srgbClr val="151618"/>
                </a:solidFill>
                <a:latin typeface="Franklin Gothic Book"/>
                <a:cs typeface="Franklin Gothic Book"/>
              </a:rPr>
              <a:t>. Secondo questa legge, gli incroci tra diibridi Aa Bb della F1 genereranno progenie F2 con rapporto fenotipici di </a:t>
            </a:r>
            <a:r>
              <a:rPr lang="en-US" sz="4000" i="1">
                <a:solidFill>
                  <a:srgbClr val="151618"/>
                </a:solidFill>
                <a:latin typeface="Franklin Gothic Book"/>
                <a:cs typeface="Franklin Gothic Book"/>
              </a:rPr>
              <a:t>9(A–B–) : 3(A–</a:t>
            </a:r>
            <a:r>
              <a:rPr lang="tr-TR" sz="4000" i="1">
                <a:solidFill>
                  <a:srgbClr val="151618"/>
                </a:solidFill>
                <a:latin typeface="Franklin Gothic Book"/>
                <a:cs typeface="Franklin Gothic Book"/>
              </a:rPr>
              <a:t>bb) : 3(aa B–) : 1(aa bb)</a:t>
            </a:r>
            <a:endParaRPr lang="en-US" sz="4000" i="1">
              <a:solidFill>
                <a:srgbClr val="151618"/>
              </a:solidFill>
              <a:latin typeface="Franklin Gothic Book"/>
              <a:cs typeface="Franklin Gothic Book"/>
            </a:endParaRPr>
          </a:p>
        </p:txBody>
      </p:sp>
      <p:sp>
        <p:nvSpPr>
          <p:cNvPr id="4" name="Titolo 1"/>
          <p:cNvSpPr>
            <a:spLocks noGrp="1"/>
          </p:cNvSpPr>
          <p:nvPr>
            <p:ph type="title" idx="4294967295"/>
          </p:nvPr>
        </p:nvSpPr>
        <p:spPr>
          <a:xfrm>
            <a:off x="0" y="-476250"/>
            <a:ext cx="10845800" cy="2095500"/>
          </a:xfrm>
        </p:spPr>
        <p:txBody>
          <a:bodyPr/>
          <a:lstStyle/>
          <a:p>
            <a:r>
              <a:rPr lang="en-US">
                <a:solidFill>
                  <a:srgbClr val="800000"/>
                </a:solidFill>
                <a:latin typeface="Franklin Gothic Book"/>
                <a:cs typeface="Franklin Gothic Book"/>
              </a:rPr>
              <a:t>Concetti</a:t>
            </a:r>
            <a:r>
              <a:rPr lang="en-US">
                <a:solidFill>
                  <a:srgbClr val="800000"/>
                </a:solidFill>
              </a:rPr>
              <a:t> </a:t>
            </a:r>
            <a:r>
              <a:rPr lang="en-US">
                <a:solidFill>
                  <a:srgbClr val="800000"/>
                </a:solidFill>
                <a:latin typeface="Franklin Gothic Book"/>
                <a:cs typeface="Franklin Gothic Book"/>
              </a:rPr>
              <a:t>Essenziali</a:t>
            </a:r>
          </a:p>
        </p:txBody>
      </p:sp>
    </p:spTree>
    <p:extLst>
      <p:ext uri="{BB962C8B-B14F-4D97-AF65-F5344CB8AC3E}">
        <p14:creationId xmlns:p14="http://schemas.microsoft.com/office/powerpoint/2010/main" val="32140059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9800" y="152400"/>
            <a:ext cx="7877326" cy="477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888127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1166816" y="340674"/>
            <a:ext cx="10160206" cy="45345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cs typeface="Franklin Gothic Book"/>
                <a:sym typeface="Trebuchet MS"/>
              </a:rPr>
              <a:t>Una bambina decise di incrociare porcellini</a:t>
            </a:r>
            <a:r>
              <a:rPr kumimoji="0" lang="en-US" sz="2400" b="0" i="0" u="none" strike="noStrike" cap="none" spc="0" normalizeH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cs typeface="Franklin Gothic Book"/>
                <a:sym typeface="Trebuchet MS"/>
              </a:rPr>
              <a:t> d’India per la sua esperienza di scienze. Comprò un  maschio con pelliccia liscia e nera e una femmina con pelliccia bianca e riccia e li incrociò. Alla prima generazione di 8 cuccioli osservò solo animali con pelliccia nera e riccia. Dalla seconda cucciolata con gli stessi genitori ottenne 7 animali, sempre con pelliccia nera e riccia. La F2 della prima cucciolata mostrava una varietà di mantelli: su 125 porcellini, 8 mostravano mantello bianco e liscio, 25 nero e liscio, 23 erano bianchi e 69 neri e ricci.</a:t>
            </a:r>
          </a:p>
          <a:p>
            <a:pPr marL="457200" marR="0" indent="-45720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</a:pPr>
            <a:r>
              <a:rPr lang="en-US" sz="2400">
                <a:solidFill>
                  <a:srgbClr val="000000"/>
                </a:solidFill>
                <a:latin typeface="Franklin Gothic Book"/>
                <a:cs typeface="Franklin Gothic Book"/>
              </a:rPr>
              <a:t>Come sono ereditati I caratteri per il colore ed il tipo di mantello?</a:t>
            </a:r>
          </a:p>
          <a:p>
            <a:pPr marL="457200" marR="0" indent="-45720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</a:pPr>
            <a:r>
              <a:rPr lang="en-US" sz="2400">
                <a:solidFill>
                  <a:srgbClr val="000000"/>
                </a:solidFill>
                <a:latin typeface="Franklin Gothic Book"/>
                <a:cs typeface="Franklin Gothic Book"/>
              </a:rPr>
              <a:t>Quali fenotipi e in quali proporzioni la studentessa avrebbe dovuto aspettarsi se avesse incrociato una femmina bianca e liscia della F2 con un maschio della F1?</a:t>
            </a: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Franklin Gothic Book"/>
              <a:cs typeface="Franklin Gothic Book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278868128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2099" y="595352"/>
            <a:ext cx="6437051" cy="386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55252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pasted-image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256" y="1904961"/>
            <a:ext cx="7460684" cy="615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Shape 170"/>
          <p:cNvSpPr/>
          <p:nvPr/>
        </p:nvSpPr>
        <p:spPr>
          <a:xfrm>
            <a:off x="2377660" y="-132993"/>
            <a:ext cx="8871018" cy="1102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>
                <a:solidFill>
                  <a:srgbClr val="000000"/>
                </a:solidFill>
              </a:defRPr>
            </a:lvl1pPr>
          </a:lstStyle>
          <a:p>
            <a:r>
              <a:rPr dirty="0">
                <a:solidFill>
                  <a:schemeClr val="accent5">
                    <a:lumMod val="75000"/>
                  </a:schemeClr>
                </a:solidFill>
                <a:latin typeface="Franklin Gothic Book" panose="020B0503020102020204" pitchFamily="34" charset="0"/>
              </a:rPr>
              <a:t>La </a:t>
            </a:r>
            <a:r>
              <a:rPr dirty="0" err="1">
                <a:solidFill>
                  <a:schemeClr val="accent5">
                    <a:lumMod val="75000"/>
                  </a:schemeClr>
                </a:solidFill>
                <a:latin typeface="Franklin Gothic Book" panose="020B0503020102020204" pitchFamily="34" charset="0"/>
              </a:rPr>
              <a:t>Rivoluzione</a:t>
            </a:r>
            <a:r>
              <a:rPr dirty="0">
                <a:solidFill>
                  <a:schemeClr val="accent5">
                    <a:lumMod val="75000"/>
                  </a:schemeClr>
                </a:solidFill>
                <a:latin typeface="Franklin Gothic Book" panose="020B0503020102020204" pitchFamily="34" charset="0"/>
              </a:rPr>
              <a:t> di Mendel</a:t>
            </a:r>
          </a:p>
        </p:txBody>
      </p:sp>
      <p:sp>
        <p:nvSpPr>
          <p:cNvPr id="2" name="Rettangolo 1"/>
          <p:cNvSpPr>
            <a:spLocks/>
          </p:cNvSpPr>
          <p:nvPr/>
        </p:nvSpPr>
        <p:spPr>
          <a:xfrm>
            <a:off x="2091600" y="3402175"/>
            <a:ext cx="8453292" cy="1115991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j-lt"/>
              <a:ea typeface="+mj-ea"/>
              <a:cs typeface="+mj-cs"/>
              <a:sym typeface="Gill Sans"/>
            </a:endParaRPr>
          </a:p>
        </p:txBody>
      </p:sp>
      <p:sp>
        <p:nvSpPr>
          <p:cNvPr id="5" name="Rettangolo 4"/>
          <p:cNvSpPr>
            <a:spLocks/>
          </p:cNvSpPr>
          <p:nvPr/>
        </p:nvSpPr>
        <p:spPr>
          <a:xfrm>
            <a:off x="2091600" y="4670566"/>
            <a:ext cx="8453292" cy="3311998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j-lt"/>
              <a:ea typeface="+mj-ea"/>
              <a:cs typeface="+mj-c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86853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" name="2.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834" y="1943100"/>
            <a:ext cx="6300965" cy="7289800"/>
          </a:xfrm>
          <a:prstGeom prst="rect">
            <a:avLst/>
          </a:prstGeom>
          <a:ln w="12700">
            <a:miter lim="400000"/>
          </a:ln>
        </p:spPr>
      </p:pic>
      <p:sp>
        <p:nvSpPr>
          <p:cNvPr id="421" name="Shape 421"/>
          <p:cNvSpPr/>
          <p:nvPr/>
        </p:nvSpPr>
        <p:spPr>
          <a:xfrm>
            <a:off x="-746059" y="-194547"/>
            <a:ext cx="14315613" cy="18876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584200">
              <a:defRPr sz="5800"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L’incrocio monoibrido svela le unità</a:t>
            </a:r>
          </a:p>
          <a:p>
            <a:pPr algn="ctr" defTabSz="584200">
              <a:defRPr sz="5800"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dell’eredità e le leggi della segregazione</a:t>
            </a:r>
          </a:p>
        </p:txBody>
      </p:sp>
      <p:sp>
        <p:nvSpPr>
          <p:cNvPr id="422" name="Shape 422"/>
          <p:cNvSpPr/>
          <p:nvPr/>
        </p:nvSpPr>
        <p:spPr>
          <a:xfrm>
            <a:off x="6241256" y="1955300"/>
            <a:ext cx="6649244" cy="2397067"/>
          </a:xfrm>
          <a:prstGeom prst="rect">
            <a:avLst/>
          </a:prstGeom>
          <a:ln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50800" tIns="50800" rIns="50800" bIns="50800" anchor="ctr">
            <a:spAutoFit/>
          </a:bodyPr>
          <a:lstStyle/>
          <a:p>
            <a:pPr algn="l" defTabSz="584200">
              <a:lnSpc>
                <a:spcPct val="70000"/>
              </a:lnSpc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Esperimenti come questi che coinvolgono</a:t>
            </a:r>
          </a:p>
          <a:p>
            <a:pPr algn="l" defTabSz="584200">
              <a:lnSpc>
                <a:spcPct val="70000"/>
              </a:lnSpc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ibridi per un singolo carattere, sono spesso chiamati incroci </a:t>
            </a: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monoibridi</a:t>
            </a:r>
            <a:r>
              <a:rPr>
                <a:solidFill>
                  <a:srgbClr val="800000"/>
                </a:solidFill>
              </a:rPr>
              <a:t>.</a:t>
            </a:r>
          </a:p>
        </p:txBody>
      </p:sp>
      <p:sp>
        <p:nvSpPr>
          <p:cNvPr id="423" name="Shape 423"/>
          <p:cNvSpPr/>
          <p:nvPr/>
        </p:nvSpPr>
        <p:spPr>
          <a:xfrm>
            <a:off x="6241256" y="5220375"/>
            <a:ext cx="6649244" cy="4062650"/>
          </a:xfrm>
          <a:prstGeom prst="rect">
            <a:avLst/>
          </a:prstGeom>
          <a:ln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50800" tIns="50800" rIns="50800" bIns="50800" anchor="ctr">
            <a:spAutoFit/>
          </a:bodyPr>
          <a:lstStyle/>
          <a:p>
            <a:pPr algn="l" defTabSz="584200">
              <a:lnSpc>
                <a:spcPct val="80000"/>
              </a:lnSpc>
              <a:defRPr sz="40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Egli chiamò il carattere che compariva in tutti gli ibridi F1, in questo caso i semi gialli, dominante e il carattere “</a:t>
            </a: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antagonista”</a:t>
            </a:r>
            <a:r>
              <a:rPr>
                <a:solidFill>
                  <a:srgbClr val="000000"/>
                </a:solidFill>
              </a:rPr>
              <a:t>, pisello verde, che rimaneva nascosto negli ibridi F1 ma ricompariva nella generazione F2,</a:t>
            </a:r>
            <a:r>
              <a: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 </a:t>
            </a: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recessivo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" grpId="1" animBg="1" advAuto="0"/>
      <p:bldP spid="423" grpId="2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" name="2.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622" y="1300143"/>
            <a:ext cx="5395678" cy="8491557"/>
          </a:xfrm>
          <a:prstGeom prst="rect">
            <a:avLst/>
          </a:prstGeom>
          <a:ln w="12700">
            <a:miter lim="400000"/>
          </a:ln>
        </p:spPr>
      </p:pic>
      <p:sp>
        <p:nvSpPr>
          <p:cNvPr id="426" name="Shape 426"/>
          <p:cNvSpPr/>
          <p:nvPr/>
        </p:nvSpPr>
        <p:spPr>
          <a:xfrm>
            <a:off x="5829300" y="3803972"/>
            <a:ext cx="7056702" cy="3872856"/>
          </a:xfrm>
          <a:prstGeom prst="rect">
            <a:avLst/>
          </a:prstGeom>
          <a:ln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50800" tIns="50800" rIns="50800" bIns="50800" anchor="ctr">
            <a:spAutoFit/>
          </a:bodyPr>
          <a:lstStyle/>
          <a:p>
            <a:pPr algn="ctr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i due alleli di ogni carattere</a:t>
            </a:r>
          </a:p>
          <a:p>
            <a:pPr algn="ctr" defTabSz="584200">
              <a:lnSpc>
                <a:spcPct val="80000"/>
              </a:lnSpc>
              <a:defRPr sz="4200">
                <a:solidFill>
                  <a:srgbClr val="FDE41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si separano (segregano) durante la formazione dei gameti e poi si uniscono casualmente, uno da ciascun genitore, al momento della fecondazione</a:t>
            </a:r>
          </a:p>
        </p:txBody>
      </p:sp>
      <p:sp>
        <p:nvSpPr>
          <p:cNvPr id="427" name="Shape 427"/>
          <p:cNvSpPr/>
          <p:nvPr/>
        </p:nvSpPr>
        <p:spPr>
          <a:xfrm>
            <a:off x="867833" y="67807"/>
            <a:ext cx="11568841" cy="1210588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rPr sz="7200">
                <a:solidFill>
                  <a:srgbClr val="800000"/>
                </a:solidFill>
              </a:rPr>
              <a:t>La legge della Segregazione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" name="2.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6755" y="1362155"/>
            <a:ext cx="7882457" cy="763199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" name="Gruppo 3"/>
          <p:cNvGrpSpPr/>
          <p:nvPr/>
        </p:nvGrpSpPr>
        <p:grpSpPr>
          <a:xfrm>
            <a:off x="3454874" y="4298006"/>
            <a:ext cx="5189175" cy="2843983"/>
            <a:chOff x="3454874" y="4298006"/>
            <a:chExt cx="5189175" cy="2843983"/>
          </a:xfrm>
        </p:grpSpPr>
        <p:sp>
          <p:nvSpPr>
            <p:cNvPr id="5" name="Rettangolo 4"/>
            <p:cNvSpPr>
              <a:spLocks/>
            </p:cNvSpPr>
            <p:nvPr/>
          </p:nvSpPr>
          <p:spPr>
            <a:xfrm>
              <a:off x="3454874" y="4298006"/>
              <a:ext cx="3707999" cy="284398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Gill Sans"/>
              </a:endParaRPr>
            </a:p>
          </p:txBody>
        </p:sp>
        <p:sp>
          <p:nvSpPr>
            <p:cNvPr id="6" name="Rettangolo 5"/>
            <p:cNvSpPr>
              <a:spLocks/>
            </p:cNvSpPr>
            <p:nvPr/>
          </p:nvSpPr>
          <p:spPr>
            <a:xfrm>
              <a:off x="7096499" y="4337857"/>
              <a:ext cx="1547550" cy="133198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Gill Sans"/>
              </a:endParaRPr>
            </a:p>
          </p:txBody>
        </p:sp>
      </p:grpSp>
      <p:sp>
        <p:nvSpPr>
          <p:cNvPr id="430" name="Shape 430"/>
          <p:cNvSpPr/>
          <p:nvPr/>
        </p:nvSpPr>
        <p:spPr>
          <a:xfrm>
            <a:off x="2854653" y="316773"/>
            <a:ext cx="7024559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</a:rPr>
              <a:t>Il quadrato di Punnet</a:t>
            </a:r>
          </a:p>
        </p:txBody>
      </p:sp>
      <p:sp>
        <p:nvSpPr>
          <p:cNvPr id="2" name="Rettangolo 1"/>
          <p:cNvSpPr>
            <a:spLocks/>
          </p:cNvSpPr>
          <p:nvPr/>
        </p:nvSpPr>
        <p:spPr>
          <a:xfrm>
            <a:off x="3529574" y="2246022"/>
            <a:ext cx="5807924" cy="2051984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j-lt"/>
              <a:ea typeface="+mj-ea"/>
              <a:cs typeface="+mj-cs"/>
              <a:sym typeface="Gill Sans"/>
            </a:endParaRPr>
          </a:p>
        </p:txBody>
      </p:sp>
      <p:sp>
        <p:nvSpPr>
          <p:cNvPr id="8" name="Rettangolo 7"/>
          <p:cNvSpPr>
            <a:spLocks noChangeAspect="1"/>
          </p:cNvSpPr>
          <p:nvPr/>
        </p:nvSpPr>
        <p:spPr>
          <a:xfrm>
            <a:off x="7152527" y="5635190"/>
            <a:ext cx="737328" cy="719979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j-lt"/>
              <a:ea typeface="+mj-ea"/>
              <a:cs typeface="+mj-cs"/>
              <a:sym typeface="Gill Sans"/>
            </a:endParaRPr>
          </a:p>
        </p:txBody>
      </p:sp>
      <p:sp>
        <p:nvSpPr>
          <p:cNvPr id="10" name="Rettangolo 9"/>
          <p:cNvSpPr>
            <a:spLocks noChangeAspect="1"/>
          </p:cNvSpPr>
          <p:nvPr/>
        </p:nvSpPr>
        <p:spPr>
          <a:xfrm>
            <a:off x="7785641" y="6355169"/>
            <a:ext cx="737328" cy="719979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j-lt"/>
              <a:ea typeface="+mj-ea"/>
              <a:cs typeface="+mj-cs"/>
              <a:sym typeface="Gill Sans"/>
            </a:endParaRPr>
          </a:p>
        </p:txBody>
      </p:sp>
      <p:grpSp>
        <p:nvGrpSpPr>
          <p:cNvPr id="9" name="Gruppo 8"/>
          <p:cNvGrpSpPr/>
          <p:nvPr/>
        </p:nvGrpSpPr>
        <p:grpSpPr>
          <a:xfrm>
            <a:off x="7197045" y="5632091"/>
            <a:ext cx="1369830" cy="1419128"/>
            <a:chOff x="7197045" y="5632091"/>
            <a:chExt cx="1369830" cy="1419128"/>
          </a:xfrm>
        </p:grpSpPr>
        <p:sp>
          <p:nvSpPr>
            <p:cNvPr id="11" name="Rettangolo 10"/>
            <p:cNvSpPr>
              <a:spLocks noChangeAspect="1"/>
            </p:cNvSpPr>
            <p:nvPr/>
          </p:nvSpPr>
          <p:spPr>
            <a:xfrm>
              <a:off x="7829547" y="5632091"/>
              <a:ext cx="737328" cy="71997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Gill Sans"/>
              </a:endParaRPr>
            </a:p>
          </p:txBody>
        </p:sp>
        <p:sp>
          <p:nvSpPr>
            <p:cNvPr id="12" name="Rettangolo 11"/>
            <p:cNvSpPr>
              <a:spLocks noChangeAspect="1"/>
            </p:cNvSpPr>
            <p:nvPr/>
          </p:nvSpPr>
          <p:spPr>
            <a:xfrm>
              <a:off x="7197045" y="6331240"/>
              <a:ext cx="737328" cy="71997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Gill Sans"/>
              </a:endParaRPr>
            </a:p>
          </p:txBody>
        </p:sp>
      </p:grp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8" grpId="1" animBg="1"/>
      <p:bldP spid="8" grpId="2" animBg="1"/>
      <p:bldP spid="10" grpId="0" animBg="1"/>
      <p:bldP spid="1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/>
          <p:nvPr/>
        </p:nvSpPr>
        <p:spPr>
          <a:xfrm>
            <a:off x="152400" y="-30914"/>
            <a:ext cx="12484100" cy="1560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584200">
              <a:lnSpc>
                <a:spcPct val="80000"/>
              </a:lnSpc>
              <a:defRPr sz="5800"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I risultati di Mendel riflettono le regole</a:t>
            </a:r>
          </a:p>
          <a:p>
            <a:pPr algn="ctr" defTabSz="584200">
              <a:lnSpc>
                <a:spcPct val="80000"/>
              </a:lnSpc>
              <a:defRPr sz="5800"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fondamentali della probabilità</a:t>
            </a:r>
          </a:p>
        </p:txBody>
      </p:sp>
      <p:sp>
        <p:nvSpPr>
          <p:cNvPr id="433" name="Shape 433"/>
          <p:cNvSpPr/>
          <p:nvPr/>
        </p:nvSpPr>
        <p:spPr>
          <a:xfrm>
            <a:off x="387350" y="1755971"/>
            <a:ext cx="12230100" cy="2780248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50800" tIns="50800" rIns="50800" bIns="50800" anchor="ctr">
            <a:spAutoFit/>
          </a:bodyPr>
          <a:lstStyle/>
          <a:p>
            <a:pPr algn="ctr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it-IT" sz="4800">
                <a:solidFill>
                  <a:schemeClr val="accent1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Legge Del Prodotto </a:t>
            </a:r>
            <a:r>
              <a:rPr lang="it-IT" sz="4800">
                <a:solidFill>
                  <a:schemeClr val="accent1"/>
                </a:solidFill>
              </a:rPr>
              <a:t>:</a:t>
            </a:r>
            <a:r>
              <a:rPr>
                <a:solidFill>
                  <a:schemeClr val="bg1"/>
                </a:solidFill>
              </a:rPr>
              <a:t> </a:t>
            </a:r>
            <a:endParaRPr lang="it-IT">
              <a:solidFill>
                <a:schemeClr val="bg1"/>
              </a:solidFill>
            </a:endParaRPr>
          </a:p>
          <a:p>
            <a:pPr algn="ctr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la probabilità che due o più </a:t>
            </a:r>
            <a:r>
              <a:rPr>
                <a:solidFill>
                  <a:schemeClr val="tx1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eventi indipendenti</a:t>
            </a:r>
            <a:r>
              <a:rPr>
                <a:solidFill>
                  <a:schemeClr val="tx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si verifichino contemporaneamente è uguale al prodotto delle singole probabilità.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387350" y="5465940"/>
            <a:ext cx="12249150" cy="2503250"/>
          </a:xfrm>
          <a:prstGeom prst="rect">
            <a:avLst/>
          </a:prstGeom>
          <a:ln/>
          <a:effectLst>
            <a:outerShdw blurRad="38100" dist="25400" dir="5400000" rotWithShape="0">
              <a:srgbClr val="000000">
                <a:alpha val="50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it-IT" b="1">
                <a:solidFill>
                  <a:schemeClr val="bg1"/>
                </a:solidFill>
              </a:rPr>
              <a:t>due eventi indipendenti </a:t>
            </a:r>
            <a:r>
              <a:rPr lang="it-IT">
                <a:solidFill>
                  <a:schemeClr val="bg1"/>
                </a:solidFill>
              </a:rPr>
              <a:t>:</a:t>
            </a:r>
          </a:p>
          <a:p>
            <a:pPr algn="ctr" defTabSz="584200">
              <a:defRPr sz="4200">
                <a:solidFill>
                  <a:srgbClr val="5FF728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 lang="it-IT">
                <a:solidFill>
                  <a:schemeClr val="bg1"/>
                </a:solidFill>
              </a:rPr>
              <a:t>Probabilità dell’evento 1 e 2 </a:t>
            </a: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it-IT">
                <a:solidFill>
                  <a:schemeClr val="bg1"/>
                </a:solidFill>
              </a:rPr>
              <a:t>Probabilità dell’evento 1 </a:t>
            </a:r>
            <a:r>
              <a:rPr lang="it-IT" sz="7200">
                <a:solidFill>
                  <a:schemeClr val="bg1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X</a:t>
            </a:r>
            <a:r>
              <a:rPr lang="it-IT">
                <a:solidFill>
                  <a:schemeClr val="bg1"/>
                </a:solidFill>
              </a:rPr>
              <a:t> Probabilità dell’evento 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magine che contiene dadi, Gioco di dadi, rosso, luce&#10;&#10;Descrizione generata automaticamente">
            <a:extLst>
              <a:ext uri="{FF2B5EF4-FFF2-40B4-BE49-F238E27FC236}">
                <a16:creationId xmlns:a16="http://schemas.microsoft.com/office/drawing/2014/main" id="{ED1CC8EF-B2E3-DDAE-1E96-BA1822A207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744" y="1072421"/>
            <a:ext cx="5405621" cy="4054216"/>
          </a:xfrm>
          <a:prstGeom prst="rect">
            <a:avLst/>
          </a:prstGeom>
        </p:spPr>
      </p:pic>
      <p:pic>
        <p:nvPicPr>
          <p:cNvPr id="11" name="Immagine 10" descr="Immagine che contiene dadi, Gioco di dadi, rosso&#10;&#10;Descrizione generata automaticamente">
            <a:extLst>
              <a:ext uri="{FF2B5EF4-FFF2-40B4-BE49-F238E27FC236}">
                <a16:creationId xmlns:a16="http://schemas.microsoft.com/office/drawing/2014/main" id="{1122B69A-3D69-FD4A-772D-5469AAAA6A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650" y="1455399"/>
            <a:ext cx="3162300" cy="3035300"/>
          </a:xfrm>
          <a:prstGeom prst="rect">
            <a:avLst/>
          </a:prstGeom>
        </p:spPr>
      </p:pic>
      <p:sp>
        <p:nvSpPr>
          <p:cNvPr id="17" name="Segnaposto immagine 16">
            <a:extLst>
              <a:ext uri="{FF2B5EF4-FFF2-40B4-BE49-F238E27FC236}">
                <a16:creationId xmlns:a16="http://schemas.microsoft.com/office/drawing/2014/main" id="{61176A9E-56D1-5484-7B00-995E72E70D2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66348" y="6217067"/>
            <a:ext cx="6950439" cy="163777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Prob “6” “6”&gt;(1/6) x (1/6)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Prob “</a:t>
            </a:r>
            <a:r>
              <a:rPr lang="en-US" sz="3200" dirty="0" err="1">
                <a:solidFill>
                  <a:schemeClr val="bg1"/>
                </a:solidFill>
              </a:rPr>
              <a:t>pari</a:t>
            </a:r>
            <a:r>
              <a:rPr lang="en-US" sz="3200" dirty="0">
                <a:solidFill>
                  <a:schemeClr val="bg1"/>
                </a:solidFill>
              </a:rPr>
              <a:t>” “</a:t>
            </a:r>
            <a:r>
              <a:rPr lang="en-US" sz="3200" dirty="0" err="1">
                <a:solidFill>
                  <a:schemeClr val="bg1"/>
                </a:solidFill>
              </a:rPr>
              <a:t>pari</a:t>
            </a:r>
            <a:r>
              <a:rPr lang="en-US" sz="3200" dirty="0">
                <a:solidFill>
                  <a:schemeClr val="bg1"/>
                </a:solidFill>
              </a:rPr>
              <a:t>”&gt; (1/2) X (1/2)</a:t>
            </a:r>
            <a:br>
              <a:rPr lang="en-US" sz="3200" dirty="0">
                <a:solidFill>
                  <a:schemeClr val="bg1"/>
                </a:solidFill>
              </a:rPr>
            </a:br>
            <a:endParaRPr lang="en-US" sz="3200" dirty="0"/>
          </a:p>
        </p:txBody>
      </p:sp>
      <p:sp>
        <p:nvSpPr>
          <p:cNvPr id="12" name="Segnaposto testo 11">
            <a:extLst>
              <a:ext uri="{FF2B5EF4-FFF2-40B4-BE49-F238E27FC236}">
                <a16:creationId xmlns:a16="http://schemas.microsoft.com/office/drawing/2014/main" id="{B4DE83B1-CF8A-FF0B-1B82-1E18A9CB867A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380480" y="5333636"/>
            <a:ext cx="4686195" cy="3461895"/>
          </a:xfrm>
          <a:solidFill>
            <a:schemeClr val="tx1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Prob “6”&gt;1/6</a:t>
            </a:r>
          </a:p>
          <a:p>
            <a:r>
              <a:rPr lang="en-US" dirty="0">
                <a:solidFill>
                  <a:schemeClr val="bg1"/>
                </a:solidFill>
              </a:rPr>
              <a:t>Prob “</a:t>
            </a:r>
            <a:r>
              <a:rPr lang="en-US" dirty="0" err="1">
                <a:solidFill>
                  <a:schemeClr val="bg1"/>
                </a:solidFill>
              </a:rPr>
              <a:t>pari</a:t>
            </a:r>
            <a:r>
              <a:rPr lang="en-US" dirty="0">
                <a:solidFill>
                  <a:schemeClr val="bg1"/>
                </a:solidFill>
              </a:rPr>
              <a:t>”&gt;1/2</a:t>
            </a:r>
          </a:p>
        </p:txBody>
      </p:sp>
      <p:sp>
        <p:nvSpPr>
          <p:cNvPr id="13" name="Segnaposto testo 11">
            <a:extLst>
              <a:ext uri="{FF2B5EF4-FFF2-40B4-BE49-F238E27FC236}">
                <a16:creationId xmlns:a16="http://schemas.microsoft.com/office/drawing/2014/main" id="{BE361485-6013-7F94-93D2-821BDFB42177}"/>
              </a:ext>
            </a:extLst>
          </p:cNvPr>
          <p:cNvSpPr txBox="1">
            <a:spLocks/>
          </p:cNvSpPr>
          <p:nvPr/>
        </p:nvSpPr>
        <p:spPr>
          <a:xfrm>
            <a:off x="5426439" y="5473909"/>
            <a:ext cx="7578361" cy="27854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marL="904390" marR="0" indent="-561490" algn="l" defTabSz="584200" rtl="0" latinLnBrk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Tx/>
              <a:buSzPct val="12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Franklin Gothic Medium"/>
                <a:ea typeface="Franklin Gothic Medium"/>
                <a:cs typeface="Franklin Gothic Medium"/>
                <a:sym typeface="American Typewriter"/>
              </a:defRPr>
            </a:lvl1pPr>
            <a:lvl2pPr marL="1429323" marR="0" indent="-561490" algn="l" defTabSz="584200" rtl="0" latinLnBrk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Tx/>
              <a:buSzPct val="12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Franklin Gothic Medium"/>
                <a:ea typeface="Franklin Gothic Medium"/>
                <a:cs typeface="Franklin Gothic Medium"/>
                <a:sym typeface="American Typewriter"/>
              </a:defRPr>
            </a:lvl2pPr>
            <a:lvl3pPr marL="1937323" marR="0" indent="-561490" algn="l" defTabSz="584200" rtl="0" latinLnBrk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Tx/>
              <a:buSzPct val="12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Franklin Gothic Medium"/>
                <a:ea typeface="Franklin Gothic Medium"/>
                <a:cs typeface="Franklin Gothic Medium"/>
                <a:sym typeface="American Typewriter"/>
              </a:defRPr>
            </a:lvl3pPr>
            <a:lvl4pPr marL="2462257" marR="0" indent="-561490" algn="l" defTabSz="584200" rtl="0" latinLnBrk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Tx/>
              <a:buSzPct val="12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Franklin Gothic Medium"/>
                <a:ea typeface="Franklin Gothic Medium"/>
                <a:cs typeface="Franklin Gothic Medium"/>
                <a:sym typeface="American Typewriter"/>
              </a:defRPr>
            </a:lvl4pPr>
            <a:lvl5pPr marL="2987190" marR="0" indent="-561490" algn="l" defTabSz="584200" rtl="0" latinLnBrk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Tx/>
              <a:buSzPct val="12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Franklin Gothic Medium"/>
                <a:ea typeface="Franklin Gothic Medium"/>
                <a:cs typeface="Franklin Gothic Medium"/>
                <a:sym typeface="American Typewriter"/>
              </a:defRPr>
            </a:lvl5pPr>
            <a:lvl6pPr marL="3342790" marR="0" indent="-561490" algn="l" defTabSz="584200" rtl="0" latinLnBrk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Tx/>
              <a:buSzPct val="12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merican Typewriter"/>
              </a:defRPr>
            </a:lvl6pPr>
            <a:lvl7pPr marL="3698390" marR="0" indent="-561490" algn="l" defTabSz="584200" rtl="0" latinLnBrk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Tx/>
              <a:buSzPct val="12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merican Typewriter"/>
              </a:defRPr>
            </a:lvl7pPr>
            <a:lvl8pPr marL="4053990" marR="0" indent="-561490" algn="l" defTabSz="584200" rtl="0" latinLnBrk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Tx/>
              <a:buSzPct val="12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merican Typewriter"/>
              </a:defRPr>
            </a:lvl8pPr>
            <a:lvl9pPr marL="4409590" marR="0" indent="-561490" algn="l" defTabSz="584200" rtl="0" latinLnBrk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Tx/>
              <a:buSzPct val="12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merican Typewriter"/>
              </a:defRPr>
            </a:lvl9pPr>
          </a:lstStyle>
          <a:p>
            <a:pPr hangingPunct="1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5201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2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/>
          <p:nvPr/>
        </p:nvSpPr>
        <p:spPr>
          <a:xfrm>
            <a:off x="-1" y="-157592"/>
            <a:ext cx="12700001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584200">
              <a:defRPr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I risultati di Mendel riflettono le regole</a:t>
            </a:r>
          </a:p>
          <a:p>
            <a:pPr algn="ctr" defTabSz="584200">
              <a:defRPr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fondamentali della probabilità</a:t>
            </a:r>
          </a:p>
        </p:txBody>
      </p:sp>
      <p:sp>
        <p:nvSpPr>
          <p:cNvPr id="436" name="Shape 436"/>
          <p:cNvSpPr/>
          <p:nvPr/>
        </p:nvSpPr>
        <p:spPr>
          <a:xfrm>
            <a:off x="427325" y="2332727"/>
            <a:ext cx="11950700" cy="2687915"/>
          </a:xfrm>
          <a:prstGeom prst="rect">
            <a:avLst/>
          </a:prstGeom>
          <a:ln/>
          <a:effectLst>
            <a:outerShdw blurRad="38100" dist="25400" dir="5400000" rotWithShape="0">
              <a:srgbClr val="000000">
                <a:alpha val="50000"/>
              </a:srgbClr>
            </a:outerShdw>
            <a:reflection blurRad="6350" stA="52000" endA="300" endPos="35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50800" tIns="50800" rIns="50800" bIns="50800" anchor="ctr">
            <a:spAutoFit/>
          </a:bodyPr>
          <a:lstStyle/>
          <a:p>
            <a:pPr algn="ctr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L</a:t>
            </a:r>
            <a:r>
              <a:rPr cap="all">
                <a:solidFill>
                  <a:schemeClr val="bg1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a legge della somma,</a:t>
            </a:r>
            <a:r>
              <a:rPr cap="all">
                <a:solidFill>
                  <a:schemeClr val="bg1"/>
                </a:solidFill>
              </a:rPr>
              <a:t> </a:t>
            </a:r>
          </a:p>
          <a:p>
            <a:pPr algn="ctr" defTabSz="584200">
              <a:defRPr sz="4200">
                <a:solidFill>
                  <a:srgbClr val="FFF01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la probabilità di verificarsi, di uno qualsiasi di due eventi che si escludono l’un l’altro, è la somma delle singole probabilità.</a:t>
            </a:r>
          </a:p>
        </p:txBody>
      </p:sp>
      <p:sp>
        <p:nvSpPr>
          <p:cNvPr id="4" name="Shape 436"/>
          <p:cNvSpPr/>
          <p:nvPr/>
        </p:nvSpPr>
        <p:spPr>
          <a:xfrm>
            <a:off x="427325" y="6132593"/>
            <a:ext cx="11950700" cy="2780249"/>
          </a:xfrm>
          <a:prstGeom prst="rect">
            <a:avLst/>
          </a:prstGeom>
          <a:ln/>
          <a:effectLst>
            <a:outerShdw blurRad="38100" dist="25400" dir="5400000" rotWithShape="0">
              <a:srgbClr val="000000">
                <a:alpha val="50000"/>
              </a:srgbClr>
            </a:outerShdw>
            <a:reflection blurRad="6350" stA="52000" endA="300" endPos="35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50800" tIns="50800" rIns="50800" bIns="50800" anchor="ctr">
            <a:spAutoFit/>
          </a:bodyPr>
          <a:lstStyle/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 Con due eventi che si escludono a vicenda, avremo:</a:t>
            </a:r>
          </a:p>
          <a:p>
            <a:pPr algn="ctr" defTabSz="584200">
              <a:defRPr sz="4200">
                <a:solidFill>
                  <a:srgbClr val="EAF1FD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>
                <a:solidFill>
                  <a:schemeClr val="bg1"/>
                </a:solidFill>
              </a:rPr>
              <a:t>Probabilità dell’evento 1 o 2 </a:t>
            </a: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chemeClr val="bg1"/>
              </a:solidFill>
            </a:endParaRP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Probabilità dell’evento 1</a:t>
            </a:r>
            <a:r>
              <a:rPr sz="4800" b="1">
                <a:solidFill>
                  <a:schemeClr val="bg1"/>
                </a:solidFill>
              </a:rPr>
              <a:t>+</a:t>
            </a:r>
            <a:r>
              <a:rPr>
                <a:solidFill>
                  <a:schemeClr val="bg1"/>
                </a:solidFill>
              </a:rPr>
              <a:t> Probabilità dell’evento 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r"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j-lt"/>
            <a:ea typeface="+mj-ea"/>
            <a:cs typeface="+mj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6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j-lt"/>
            <a:ea typeface="+mj-ea"/>
            <a:cs typeface="+mj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6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6896</TotalTime>
  <Words>1490</Words>
  <Application>Microsoft Macintosh PowerPoint</Application>
  <PresentationFormat>Personalizzato</PresentationFormat>
  <Paragraphs>150</Paragraphs>
  <Slides>29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6" baseType="lpstr">
      <vt:lpstr>Arial</vt:lpstr>
      <vt:lpstr>Franklin Gothic Book</vt:lpstr>
      <vt:lpstr>Franklin Gothic Medium</vt:lpstr>
      <vt:lpstr>Gill Sans</vt:lpstr>
      <vt:lpstr>Lucida Grande</vt:lpstr>
      <vt:lpstr>Trebuchet MS</vt:lpstr>
      <vt:lpstr>White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Terminologia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Concetti Essenziali</vt:lpstr>
      <vt:lpstr>Concetti Essenziali</vt:lpstr>
      <vt:lpstr>Concetti Essenziali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cosa consiste il corso di Genetica</dc:title>
  <cp:lastModifiedBy>Microsoft Office User</cp:lastModifiedBy>
  <cp:revision>79</cp:revision>
  <cp:lastPrinted>2018-03-06T11:54:25Z</cp:lastPrinted>
  <dcterms:modified xsi:type="dcterms:W3CDTF">2024-03-12T07:59:49Z</dcterms:modified>
</cp:coreProperties>
</file>