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9753600" cx="13004800"/>
  <p:notesSz cx="6858000" cy="9144000"/>
  <p:embeddedFontLst>
    <p:embeddedFont>
      <p:font typeface="Merriweather Sans"/>
      <p:regular r:id="rId25"/>
      <p:bold r:id="rId26"/>
      <p:italic r:id="rId27"/>
      <p:boldItalic r:id="rId28"/>
    </p:embeddedFont>
    <p:embeddedFont>
      <p:font typeface="Libre Franklin"/>
      <p:regular r:id="rId29"/>
      <p:bold r:id="rId30"/>
      <p:italic r:id="rId31"/>
      <p:boldItalic r:id="rId32"/>
    </p:embeddedFont>
    <p:embeddedFont>
      <p:font typeface="Libre Franklin Medium"/>
      <p:regular r:id="rId33"/>
      <p:bold r:id="rId34"/>
      <p:italic r:id="rId35"/>
      <p:boldItalic r:id="rId36"/>
    </p:embeddedFont>
    <p:embeddedFont>
      <p:font typeface="Cutive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72">
          <p15:clr>
            <a:srgbClr val="000000"/>
          </p15:clr>
        </p15:guide>
        <p15:guide id="2" pos="4096">
          <p15:clr>
            <a:srgbClr val="000000"/>
          </p15:clr>
        </p15:guide>
      </p15:sldGuideLst>
    </p:ext>
    <p:ext uri="GoogleSlidesCustomDataVersion2">
      <go:slidesCustomData xmlns:go="http://customooxmlschemas.google.com/" r:id="rId38" roundtripDataSignature="AMtx7mgtEyRZyI0r3gk/4s0yB+vWSrGK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72" orient="horz"/>
        <p:guide pos="409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Sans-bold.fntdata"/><Relationship Id="rId25" Type="http://schemas.openxmlformats.org/officeDocument/2006/relationships/font" Target="fonts/MerriweatherSans-regular.fntdata"/><Relationship Id="rId28" Type="http://schemas.openxmlformats.org/officeDocument/2006/relationships/font" Target="fonts/MerriweatherSans-boldItalic.fntdata"/><Relationship Id="rId27" Type="http://schemas.openxmlformats.org/officeDocument/2006/relationships/font" Target="fonts/Merriweather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ibreFranklin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ibreFranklin-italic.fntdata"/><Relationship Id="rId30" Type="http://schemas.openxmlformats.org/officeDocument/2006/relationships/font" Target="fonts/LibreFranklin-bold.fntdata"/><Relationship Id="rId11" Type="http://schemas.openxmlformats.org/officeDocument/2006/relationships/slide" Target="slides/slide6.xml"/><Relationship Id="rId33" Type="http://schemas.openxmlformats.org/officeDocument/2006/relationships/font" Target="fonts/LibreFranklinMedium-regular.fntdata"/><Relationship Id="rId10" Type="http://schemas.openxmlformats.org/officeDocument/2006/relationships/slide" Target="slides/slide5.xml"/><Relationship Id="rId32" Type="http://schemas.openxmlformats.org/officeDocument/2006/relationships/font" Target="fonts/LibreFranklin-boldItalic.fntdata"/><Relationship Id="rId13" Type="http://schemas.openxmlformats.org/officeDocument/2006/relationships/slide" Target="slides/slide8.xml"/><Relationship Id="rId35" Type="http://schemas.openxmlformats.org/officeDocument/2006/relationships/font" Target="fonts/LibreFranklinMedium-italic.fntdata"/><Relationship Id="rId12" Type="http://schemas.openxmlformats.org/officeDocument/2006/relationships/slide" Target="slides/slide7.xml"/><Relationship Id="rId34" Type="http://schemas.openxmlformats.org/officeDocument/2006/relationships/font" Target="fonts/LibreFranklinMedium-bold.fntdata"/><Relationship Id="rId15" Type="http://schemas.openxmlformats.org/officeDocument/2006/relationships/slide" Target="slides/slide10.xml"/><Relationship Id="rId37" Type="http://schemas.openxmlformats.org/officeDocument/2006/relationships/font" Target="fonts/Cutive-regular.fntdata"/><Relationship Id="rId14" Type="http://schemas.openxmlformats.org/officeDocument/2006/relationships/slide" Target="slides/slide9.xml"/><Relationship Id="rId36" Type="http://schemas.openxmlformats.org/officeDocument/2006/relationships/font" Target="fonts/LibreFranklinMedium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Verticale">
  <p:cSld name="Foto - Vertical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/>
          <p:nvPr>
            <p:ph idx="2" type="pic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9" name="Google Shape;49;p31"/>
          <p:cNvSpPr txBox="1"/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50" name="Google Shape;50;p31"/>
          <p:cNvSpPr txBox="1"/>
          <p:nvPr>
            <p:ph idx="1" type="body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"/>
              <a:buNone/>
              <a:defRPr sz="5000">
                <a:solidFill>
                  <a:srgbClr val="909696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"/>
              <a:buNone/>
              <a:defRPr sz="5000">
                <a:solidFill>
                  <a:srgbClr val="909696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"/>
              <a:buNone/>
              <a:defRPr sz="5000">
                <a:solidFill>
                  <a:srgbClr val="909696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"/>
              <a:buNone/>
              <a:defRPr sz="5000">
                <a:solidFill>
                  <a:srgbClr val="909696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"/>
              <a:buNone/>
              <a:defRPr sz="5000">
                <a:solidFill>
                  <a:srgbClr val="909696"/>
                </a:solidFill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, punti elenco e foto">
  <p:cSld name="Titolo, punti elenco e foto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2"/>
          <p:cNvSpPr/>
          <p:nvPr>
            <p:ph idx="2" type="pic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54" name="Google Shape;54;p32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55" name="Google Shape;55;p32"/>
          <p:cNvSpPr txBox="1"/>
          <p:nvPr>
            <p:ph idx="1" type="body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A sinistra">
  <p:cSld name="Titolo e punti elenco - A sinistra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3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" type="body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A destra">
  <p:cSld name="Titolo e punti elenco - A destra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63" name="Google Shape;63;p34"/>
          <p:cNvSpPr txBox="1"/>
          <p:nvPr>
            <p:ph idx="1" type="body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64" name="Google Shape;64;p34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6576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1pPr>
            <a:lvl2pPr indent="-36576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2pPr>
            <a:lvl3pPr indent="-36576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3pPr>
            <a:lvl4pPr indent="-365760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4pPr>
            <a:lvl5pPr indent="-365760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4" name="Google Shape;14;p23"/>
          <p:cNvSpPr txBox="1"/>
          <p:nvPr>
            <p:ph idx="10" type="dt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Libre Franklin"/>
              <a:buNone/>
              <a:defRPr b="0" i="0" sz="4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/>
        </p:txBody>
      </p:sp>
      <p:sp>
        <p:nvSpPr>
          <p:cNvPr id="15" name="Google Shape;15;p23"/>
          <p:cNvSpPr txBox="1"/>
          <p:nvPr>
            <p:ph idx="11" type="ftr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Libre Franklin"/>
              <a:buNone/>
              <a:defRPr b="0" i="0" sz="4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/>
        </p:txBody>
      </p:sp>
      <p:sp>
        <p:nvSpPr>
          <p:cNvPr id="16" name="Google Shape;16;p23"/>
          <p:cNvSpPr txBox="1"/>
          <p:nvPr>
            <p:ph idx="12" type="sldNum"/>
          </p:nvPr>
        </p:nvSpPr>
        <p:spPr>
          <a:xfrm>
            <a:off x="6297395" y="9080500"/>
            <a:ext cx="413516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ti elenco">
  <p:cSld name="Punti elenc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/>
          <p:nvPr>
            <p:ph idx="1" type="body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6576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1pPr>
            <a:lvl2pPr indent="-36576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2pPr>
            <a:lvl3pPr indent="-36576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3pPr>
            <a:lvl4pPr indent="-365760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4pPr>
            <a:lvl5pPr indent="-365760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 txBox="1"/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Libre Franklin"/>
              <a:buNone/>
              <a:defRPr sz="80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" type="body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Libre Franklin"/>
              <a:buNone/>
              <a:defRPr>
                <a:solidFill>
                  <a:srgbClr val="909696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Libre Franklin"/>
              <a:buNone/>
              <a:defRPr>
                <a:solidFill>
                  <a:srgbClr val="909696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Libre Franklin"/>
              <a:buNone/>
              <a:defRPr>
                <a:solidFill>
                  <a:srgbClr val="909696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Libre Franklin"/>
              <a:buNone/>
              <a:defRPr>
                <a:solidFill>
                  <a:srgbClr val="909696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Libre Franklin"/>
              <a:buNone/>
              <a:defRPr>
                <a:solidFill>
                  <a:srgbClr val="909696"/>
                </a:solidFill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2 colonne">
  <p:cSld name="Titolo e punti elenco - 2 colonn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6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- In alto">
  <p:cSld name="Titolo - In alto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- Centrato">
  <p:cSld name="Titolo - Centrato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/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Libre Franklin"/>
              <a:buNone/>
              <a:defRPr sz="80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Orizzontale">
  <p:cSld name="Foto - Orizzonta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/>
          <p:nvPr>
            <p:ph idx="2" type="pic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36" name="Google Shape;36;p29"/>
          <p:cNvSpPr txBox="1"/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Libre Franklin"/>
              <a:buNone/>
              <a:defRPr sz="80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6 su">
  <p:cSld name="Foto - 6 su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/>
          <p:nvPr>
            <p:ph idx="2" type="pic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0" name="Google Shape;40;p30"/>
          <p:cNvSpPr/>
          <p:nvPr>
            <p:ph idx="3" type="pic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1" name="Google Shape;41;p30"/>
          <p:cNvSpPr/>
          <p:nvPr>
            <p:ph idx="4" type="pic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2" name="Google Shape;42;p30"/>
          <p:cNvSpPr/>
          <p:nvPr>
            <p:ph idx="5" type="pic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3" name="Google Shape;43;p30"/>
          <p:cNvSpPr/>
          <p:nvPr>
            <p:ph idx="6" type="pic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4" name="Google Shape;44;p30"/>
          <p:cNvSpPr/>
          <p:nvPr>
            <p:ph idx="7" type="pic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5" name="Google Shape;45;p30"/>
          <p:cNvSpPr txBox="1"/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Libre Franklin"/>
              <a:buNone/>
              <a:defRPr sz="80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5000"/>
              <a:buFont typeface="Libre Franklin Medium"/>
              <a:buNone/>
              <a:defRPr b="0" i="0" sz="5000" u="none" cap="none" strike="noStrike">
                <a:solidFill>
                  <a:srgbClr val="6FBE4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5000"/>
              <a:buFont typeface="Libre Franklin Medium"/>
              <a:buNone/>
              <a:defRPr b="0" i="0" sz="5000" u="none" cap="none" strike="noStrike">
                <a:solidFill>
                  <a:srgbClr val="6FBE4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5000"/>
              <a:buFont typeface="Libre Franklin Medium"/>
              <a:buNone/>
              <a:defRPr b="0" i="0" sz="5000" u="none" cap="none" strike="noStrike">
                <a:solidFill>
                  <a:srgbClr val="6FBE4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5000"/>
              <a:buFont typeface="Libre Franklin Medium"/>
              <a:buNone/>
              <a:defRPr b="0" i="0" sz="5000" u="none" cap="none" strike="noStrike">
                <a:solidFill>
                  <a:srgbClr val="6FBE4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5000"/>
              <a:buFont typeface="Libre Franklin Medium"/>
              <a:buNone/>
              <a:defRPr b="0" i="0" sz="5000" u="none" cap="none" strike="noStrike">
                <a:solidFill>
                  <a:srgbClr val="6FBE4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5000"/>
              <a:buFont typeface="Libre Franklin Medium"/>
              <a:buNone/>
              <a:defRPr b="0" i="0" sz="5000" u="none" cap="none" strike="noStrike">
                <a:solidFill>
                  <a:srgbClr val="6FBE4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5000"/>
              <a:buFont typeface="Libre Franklin Medium"/>
              <a:buNone/>
              <a:defRPr b="0" i="0" sz="5000" u="none" cap="none" strike="noStrike">
                <a:solidFill>
                  <a:srgbClr val="6FBE4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5000"/>
              <a:buFont typeface="Libre Franklin Medium"/>
              <a:buNone/>
              <a:defRPr b="0" i="0" sz="5000" u="none" cap="none" strike="noStrike">
                <a:solidFill>
                  <a:srgbClr val="6FBE4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5000"/>
              <a:buFont typeface="Libre Franklin Medium"/>
              <a:buNone/>
              <a:defRPr b="0" i="0" sz="5000" u="none" cap="none" strike="noStrike">
                <a:solidFill>
                  <a:srgbClr val="6FBE4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548640" lvl="0" marL="457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548640" lvl="1" marL="9144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548639" lvl="2" marL="1371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548639" lvl="3" marL="1828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548639" lvl="4" marL="22860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548639" lvl="5" marL="2743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indent="-548639" lvl="6" marL="32004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indent="-548639" lvl="7" marL="3657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indent="-548640" lvl="8" marL="4114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1750" y="1524000"/>
            <a:ext cx="41275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/>
          <p:nvPr/>
        </p:nvSpPr>
        <p:spPr>
          <a:xfrm>
            <a:off x="3441879" y="414884"/>
            <a:ext cx="4927243" cy="872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Aploinsufficienza</a:t>
            </a: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2189435" y="6271841"/>
            <a:ext cx="7698830" cy="1718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Libre Franklin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Un  allele selvatico non fornisce una quantità sufficiente di prodotto genico (mutazione </a:t>
            </a:r>
            <a:r>
              <a:rPr b="0" i="1" lang="en-US" sz="35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 </a:t>
            </a:r>
            <a:r>
              <a:rPr b="0" i="0" lang="en-US" sz="35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 topo)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" y="1257300"/>
            <a:ext cx="8839200" cy="64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1"/>
          <p:cNvSpPr/>
          <p:nvPr/>
        </p:nvSpPr>
        <p:spPr>
          <a:xfrm>
            <a:off x="1093187" y="7705428"/>
            <a:ext cx="5084675" cy="71814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3D7"/>
              </a:buClr>
              <a:buSzPts val="4000"/>
              <a:buFont typeface="Libre Franklin"/>
              <a:buNone/>
            </a:pPr>
            <a:r>
              <a:rPr b="0" i="0" lang="en-US" sz="4000" u="none" cap="none" strike="noStrike">
                <a:solidFill>
                  <a:srgbClr val="00A3D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Crick e Brenner, 1955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14:doors dir="vert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" y="165100"/>
            <a:ext cx="5323225" cy="69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4935" y="1149349"/>
            <a:ext cx="5673438" cy="497301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2"/>
          <p:cNvSpPr/>
          <p:nvPr/>
        </p:nvSpPr>
        <p:spPr>
          <a:xfrm>
            <a:off x="1473200" y="7324309"/>
            <a:ext cx="10058400" cy="2318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Il fatto che la soppressione intragenica funzioni più spesso di quanto dovrebbe suggerisce che, almeno per alcuni aminoacidi, il codice prevede più di un codone</a:t>
            </a:r>
            <a:endParaRPr/>
          </a:p>
        </p:txBody>
      </p:sp>
      <p:sp>
        <p:nvSpPr>
          <p:cNvPr id="137" name="Google Shape;137;p12"/>
          <p:cNvSpPr/>
          <p:nvPr/>
        </p:nvSpPr>
        <p:spPr>
          <a:xfrm>
            <a:off x="6262818" y="314028"/>
            <a:ext cx="4575221" cy="71814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Libre Franklin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mutazioni frameshift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/>
          <p:nvPr/>
        </p:nvSpPr>
        <p:spPr>
          <a:xfrm>
            <a:off x="632423" y="1310462"/>
            <a:ext cx="11721157" cy="1087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400"/>
              <a:buFont typeface="Libre Franklin"/>
              <a:buNone/>
            </a:pPr>
            <a:r>
              <a:rPr b="0" i="0" lang="en-US" sz="64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scoperta dell’RNA messaggero</a:t>
            </a:r>
            <a:endParaRPr/>
          </a:p>
        </p:txBody>
      </p:sp>
      <p:sp>
        <p:nvSpPr>
          <p:cNvPr id="143" name="Google Shape;143;p13"/>
          <p:cNvSpPr/>
          <p:nvPr/>
        </p:nvSpPr>
        <p:spPr>
          <a:xfrm>
            <a:off x="571500" y="4579044"/>
            <a:ext cx="11341100" cy="379591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bre Franklin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sistemi per la traduzione </a:t>
            </a:r>
            <a:r>
              <a:rPr b="0" i="1" lang="en-US" sz="4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 vitro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D117"/>
              </a:buClr>
              <a:buSzPts val="4000"/>
              <a:buFont typeface="Trebuchet MS"/>
              <a:buNone/>
            </a:pPr>
            <a:r>
              <a:t/>
            </a:r>
            <a:endParaRPr b="0" i="1" sz="4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bre Franklin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sintesi di mRNA artificiali che contenevano solo pochissimi codoni di composizione nota.</a:t>
            </a:r>
            <a:endParaRPr/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" y="1930400"/>
            <a:ext cx="5664200" cy="773567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4"/>
          <p:cNvSpPr/>
          <p:nvPr/>
        </p:nvSpPr>
        <p:spPr>
          <a:xfrm>
            <a:off x="596900" y="309106"/>
            <a:ext cx="11785600" cy="121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Libre Franklin"/>
              <a:buNone/>
            </a:pPr>
            <a:r>
              <a:rPr b="0" i="0" lang="en-US" sz="36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L’uso di mRNA sintetici e della traduzione </a:t>
            </a:r>
            <a:r>
              <a:rPr b="0" i="1" lang="en-US" sz="36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 vitro </a:t>
            </a:r>
            <a:r>
              <a:rPr b="0" i="0" lang="en-US" sz="36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per scoprire quali aminoacidi corrispondono ai codoni</a:t>
            </a:r>
            <a:endParaRPr/>
          </a:p>
        </p:txBody>
      </p:sp>
      <p:sp>
        <p:nvSpPr>
          <p:cNvPr id="150" name="Google Shape;150;p14"/>
          <p:cNvSpPr/>
          <p:nvPr/>
        </p:nvSpPr>
        <p:spPr>
          <a:xfrm>
            <a:off x="6337300" y="2040076"/>
            <a:ext cx="6045200" cy="3057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Nel 1961, Marshall Nirenberg e Heinrich Matthaei mRNA sintetico poli-U (5′. . . UUUUUUUUUUUU. . . 3′)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Har Gobind Khorana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sintetizzò degli mRNA costituiti da dinucleotidi ripetuti,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647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196994"/>
            <a:ext cx="6769100" cy="934597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5"/>
          <p:cNvSpPr/>
          <p:nvPr/>
        </p:nvSpPr>
        <p:spPr>
          <a:xfrm>
            <a:off x="101600" y="2640411"/>
            <a:ext cx="4953000" cy="2872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Nel 1965, Nirenberg e Philip Leder usarono corti mRNA sintetici, lunghi soltanto tre nucleotidi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000" y="2298700"/>
            <a:ext cx="7035800" cy="435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/>
          <p:nvPr/>
        </p:nvSpPr>
        <p:spPr>
          <a:xfrm>
            <a:off x="50800" y="100062"/>
            <a:ext cx="12954000" cy="17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400"/>
              <a:buFont typeface="Libre Franklin Medium"/>
              <a:buNone/>
            </a:pPr>
            <a:r>
              <a:rPr b="0" i="0" lang="en-US" sz="54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Una successione di codoni non sovrapposti costituisce la cornice di lettura</a:t>
            </a:r>
            <a:endParaRPr/>
          </a:p>
        </p:txBody>
      </p:sp>
      <p:sp>
        <p:nvSpPr>
          <p:cNvPr id="167" name="Google Shape;167;p17"/>
          <p:cNvSpPr/>
          <p:nvPr/>
        </p:nvSpPr>
        <p:spPr>
          <a:xfrm>
            <a:off x="231471" y="1952882"/>
            <a:ext cx="11994026" cy="7304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Noto Sans Symbols"/>
              <a:buChar char="✧"/>
            </a:pPr>
            <a:r>
              <a:rPr b="0" i="0" lang="en-US" sz="39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Un codone è composto da più di un nucleotide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Libre Franklin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Noto Sans Symbols"/>
              <a:buChar char="✧"/>
            </a:pPr>
            <a:r>
              <a:rPr b="0" i="0" lang="en-US" sz="39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Ciascun nucleotide fa parte di un solo codone</a:t>
            </a:r>
            <a:endParaRPr/>
          </a:p>
          <a:p>
            <a:pPr indent="-317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Noto Sans Symbols"/>
              <a:buChar char="✧"/>
            </a:pPr>
            <a:r>
              <a:rPr b="0" i="0" lang="en-US" sz="39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Un codone è composto da tre nucleotidi, e il punto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Libre Franklin"/>
              <a:buNone/>
            </a:pPr>
            <a:r>
              <a:rPr b="0" i="0" lang="en-US" sz="39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 inizio di ciascun gene stabilisce il registro di lettura</a:t>
            </a:r>
            <a:endParaRPr/>
          </a:p>
          <a:p>
            <a:pPr indent="-317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Noto Sans Symbols"/>
              <a:buChar char="✧"/>
            </a:pPr>
            <a:r>
              <a:rPr b="0" i="0" lang="en-US" sz="39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maggior parte degli aminoacidi sono specificati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Libre Franklin"/>
              <a:buNone/>
            </a:pPr>
            <a:r>
              <a:rPr b="0" i="0" lang="en-US" sz="39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 più di un codone</a:t>
            </a:r>
            <a:endParaRPr/>
          </a:p>
          <a:p>
            <a:pPr indent="-317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Noto Sans Symbols"/>
              <a:buChar char="✧"/>
            </a:pPr>
            <a:r>
              <a:rPr b="0" i="0" lang="en-US" sz="39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maggior parte degli aminoacidi sono specificati da più di un codone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/>
          <p:nvPr/>
        </p:nvSpPr>
        <p:spPr>
          <a:xfrm>
            <a:off x="249015" y="601722"/>
            <a:ext cx="12248549" cy="841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800"/>
              <a:buFont typeface="Libre Franklin"/>
              <a:buNone/>
            </a:pPr>
            <a:r>
              <a:rPr b="1" i="0" lang="en-US" sz="48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Usare la genetica per verificare il codice</a:t>
            </a:r>
            <a:endParaRPr/>
          </a:p>
        </p:txBody>
      </p:sp>
      <p:pic>
        <p:nvPicPr>
          <p:cNvPr id="173" name="Google Shape;17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6499" y="2480185"/>
            <a:ext cx="6433706" cy="5158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3350" y="2164809"/>
            <a:ext cx="6014214" cy="5788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/>
          <p:nvPr/>
        </p:nvSpPr>
        <p:spPr>
          <a:xfrm>
            <a:off x="279400" y="743992"/>
            <a:ext cx="12230100" cy="241091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000"/>
              <a:buFont typeface="Libre Franklin Medium"/>
              <a:buNone/>
            </a:pPr>
            <a:r>
              <a:rPr b="0" i="0" lang="en-US" sz="50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La decifrazione del codice: le manipolazioni biochimiche hanno rivelato a quali aminoacidi corrispondono i diversi codoni</a:t>
            </a:r>
            <a:endParaRPr/>
          </a:p>
        </p:txBody>
      </p:sp>
      <p:sp>
        <p:nvSpPr>
          <p:cNvPr id="180" name="Google Shape;180;p19"/>
          <p:cNvSpPr/>
          <p:nvPr/>
        </p:nvSpPr>
        <p:spPr>
          <a:xfrm>
            <a:off x="279400" y="3868297"/>
            <a:ext cx="12230100" cy="4534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scoperta dell’RNA messaggero, la molecola per il trasporto dell’informazione genetica</a:t>
            </a:r>
            <a:endParaRPr/>
          </a:p>
          <a:p>
            <a:pPr indent="-317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direzione 5′-3′ nell’mRNA corrisponde alla direzione N-terminale-C-terminale di un polipeptide</a:t>
            </a:r>
            <a:endParaRPr/>
          </a:p>
          <a:p>
            <a:pPr indent="-317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codoni non senso determinano la terminazione di una catena polipeptidica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/>
          <p:nvPr/>
        </p:nvSpPr>
        <p:spPr>
          <a:xfrm>
            <a:off x="850900" y="105305"/>
            <a:ext cx="10388600" cy="107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300"/>
              <a:buFont typeface="Libre Franklin"/>
              <a:buNone/>
            </a:pPr>
            <a:r>
              <a:rPr b="0" i="0" lang="en-US" sz="63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Il codice genetico: sommario</a:t>
            </a:r>
            <a:endParaRPr/>
          </a:p>
        </p:txBody>
      </p:sp>
      <p:sp>
        <p:nvSpPr>
          <p:cNvPr id="186" name="Google Shape;186;p20"/>
          <p:cNvSpPr/>
          <p:nvPr/>
        </p:nvSpPr>
        <p:spPr>
          <a:xfrm>
            <a:off x="127000" y="1218129"/>
            <a:ext cx="12763500" cy="1272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ibre Franklin"/>
              <a:buNone/>
            </a:pPr>
            <a:r>
              <a:rPr b="0" i="0" lang="en-US" sz="3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Il codice consiste di </a:t>
            </a:r>
            <a:r>
              <a:rPr b="0" i="1" lang="en-US" sz="3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codoni di triplette</a:t>
            </a:r>
            <a:r>
              <a:rPr b="0" i="0" lang="en-US" sz="3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ognuno dei quali specifica un aminoacido</a:t>
            </a:r>
            <a:endParaRPr/>
          </a:p>
        </p:txBody>
      </p:sp>
      <p:sp>
        <p:nvSpPr>
          <p:cNvPr id="187" name="Google Shape;187;p20"/>
          <p:cNvSpPr/>
          <p:nvPr/>
        </p:nvSpPr>
        <p:spPr>
          <a:xfrm>
            <a:off x="6260200" y="2628703"/>
            <a:ext cx="6325500" cy="687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3800"/>
              <a:buFont typeface="Libre Franklin"/>
              <a:buNone/>
            </a:pPr>
            <a:r>
              <a:rPr b="0" i="0" lang="en-US" sz="3800" u="none" cap="none" strike="noStrike">
                <a:solidFill>
                  <a:srgbClr val="00009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codoni sono </a:t>
            </a:r>
            <a:r>
              <a:rPr b="0" i="1" lang="en-US" sz="3800" u="none" cap="none" strike="noStrike">
                <a:solidFill>
                  <a:srgbClr val="00009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non sovrapposti</a:t>
            </a:r>
            <a:endParaRPr/>
          </a:p>
        </p:txBody>
      </p:sp>
      <p:sp>
        <p:nvSpPr>
          <p:cNvPr id="188" name="Google Shape;188;p20"/>
          <p:cNvSpPr/>
          <p:nvPr/>
        </p:nvSpPr>
        <p:spPr>
          <a:xfrm>
            <a:off x="486825" y="5021779"/>
            <a:ext cx="11239500" cy="1272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3800"/>
              <a:buFont typeface="Libre Franklin"/>
              <a:buNone/>
            </a:pPr>
            <a:r>
              <a:rPr b="0" i="0" lang="en-US" sz="3800" u="none" cap="none" strike="noStrike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Il codice include tre </a:t>
            </a:r>
            <a:r>
              <a:rPr b="0" i="1" lang="en-US" sz="3800" u="none" cap="none" strike="noStrike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codoni di stop</a:t>
            </a:r>
            <a:r>
              <a:rPr b="0" i="0" lang="en-US" sz="3800" u="none" cap="none" strike="noStrike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o </a:t>
            </a:r>
            <a:r>
              <a:rPr b="0" i="1" lang="en-US" sz="3800" u="none" cap="none" strike="noStrike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non senso</a:t>
            </a:r>
            <a:r>
              <a:rPr b="0" i="0" lang="en-US" sz="3800" u="none" cap="none" strike="noStrike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UAA,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3800"/>
              <a:buFont typeface="Libre Franklin"/>
              <a:buNone/>
            </a:pPr>
            <a:r>
              <a:rPr b="0" i="0" lang="en-US" sz="3800" u="none" cap="none" strike="noStrike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UAG e UGA.</a:t>
            </a:r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486825" y="3395929"/>
            <a:ext cx="11785600" cy="1272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800"/>
              <a:buFont typeface="Libre Franklin"/>
              <a:buNone/>
            </a:pPr>
            <a:r>
              <a:rPr b="0" i="0" lang="en-US" sz="3800" u="none" cap="none" strike="noStrike">
                <a:solidFill>
                  <a:srgbClr val="66006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Il codice è </a:t>
            </a:r>
            <a:r>
              <a:rPr b="0" i="1" lang="en-US" sz="3800" u="none" cap="none" strike="noStrike">
                <a:solidFill>
                  <a:srgbClr val="66006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degenerato</a:t>
            </a:r>
            <a:r>
              <a:rPr b="0" i="0" lang="en-US" sz="3800" u="none" cap="none" strike="noStrike">
                <a:solidFill>
                  <a:srgbClr val="66006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cioè, in molti casi lo stesso aminoacido è specificato da più di un codone</a:t>
            </a:r>
            <a:endParaRPr/>
          </a:p>
        </p:txBody>
      </p:sp>
      <p:sp>
        <p:nvSpPr>
          <p:cNvPr id="190" name="Google Shape;190;p20"/>
          <p:cNvSpPr/>
          <p:nvPr/>
        </p:nvSpPr>
        <p:spPr>
          <a:xfrm>
            <a:off x="2632341" y="6556351"/>
            <a:ext cx="8872083" cy="687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1B04"/>
              </a:buClr>
              <a:buSzPts val="3800"/>
              <a:buFont typeface="Libre Franklin"/>
              <a:buNone/>
            </a:pPr>
            <a:r>
              <a:rPr b="0" i="0" lang="en-US" sz="3800" u="none" cap="none" strike="noStrike">
                <a:solidFill>
                  <a:srgbClr val="961B0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Prevede l’esistenza di un registro di lettura</a:t>
            </a:r>
            <a:endParaRPr/>
          </a:p>
        </p:txBody>
      </p:sp>
      <p:sp>
        <p:nvSpPr>
          <p:cNvPr id="191" name="Google Shape;191;p20"/>
          <p:cNvSpPr/>
          <p:nvPr/>
        </p:nvSpPr>
        <p:spPr>
          <a:xfrm>
            <a:off x="279400" y="7735372"/>
            <a:ext cx="12306300" cy="1272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ibre Franklin"/>
              <a:buNone/>
            </a:pPr>
            <a:r>
              <a:rPr b="0" i="0" lang="en-US" sz="3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ogni codone viene interpretato in maniera sequenziale in un aminoacido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1644650"/>
            <a:ext cx="5261955" cy="505346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/>
          <p:nvPr/>
        </p:nvSpPr>
        <p:spPr>
          <a:xfrm>
            <a:off x="2444688" y="491084"/>
            <a:ext cx="8407525" cy="872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Mutazioni dominanti negative</a:t>
            </a:r>
            <a:endParaRPr/>
          </a:p>
        </p:txBody>
      </p:sp>
      <p:pic>
        <p:nvPicPr>
          <p:cNvPr id="78" name="Google Shape;7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3412" y="2528921"/>
            <a:ext cx="5261955" cy="328492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"/>
          <p:cNvSpPr/>
          <p:nvPr/>
        </p:nvSpPr>
        <p:spPr>
          <a:xfrm>
            <a:off x="457603" y="7002911"/>
            <a:ext cx="10971994" cy="1625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Libre Franklin"/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Alcuni alleli codificano per delle subunità di multimeri,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Libre Franklin"/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che inibiscono l’attività delle subunità prodotte dagli alleli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Libre Franklin"/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normali (i.e. mutazione </a:t>
            </a:r>
            <a:r>
              <a:rPr b="0" i="1" lang="en-US" sz="35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Kinky</a:t>
            </a:r>
            <a:r>
              <a:rPr b="0" i="0" lang="en-US" sz="35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in topo)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Impiego della mutagenesi per analizzare i processi biologici</a:t>
            </a:r>
            <a:br>
              <a:rPr lang="en-US" sz="6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- La dissezione genetica-</a:t>
            </a:r>
            <a:endParaRPr/>
          </a:p>
        </p:txBody>
      </p:sp>
      <p:sp>
        <p:nvSpPr>
          <p:cNvPr id="85" name="Google Shape;85;p4"/>
          <p:cNvSpPr txBox="1"/>
          <p:nvPr>
            <p:ph idx="1" type="body"/>
          </p:nvPr>
        </p:nvSpPr>
        <p:spPr>
          <a:xfrm>
            <a:off x="650240" y="2774208"/>
            <a:ext cx="11704320" cy="6818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 fontScale="85000" lnSpcReduction="20000"/>
          </a:bodyPr>
          <a:lstStyle/>
          <a:p>
            <a:pPr indent="-561489" lvl="0" marL="90438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genetisti possono utilizzare le mutazioni per dissezionare complicati processi biologici e individuare le loro componenti proteiche. </a:t>
            </a:r>
            <a:endParaRPr/>
          </a:p>
          <a:p>
            <a:pPr indent="-561489" lvl="0" marL="904389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 determinare il ruolo specifico di ciascuna proteina, vengono indotte mutazioni nel gene che codifica per quella proteina. La mutazione elimina, o sopprime la proteina funzionale, prevenendo la sua sintesi o alterandone la struttura in modo tale da renderla non funzionale. </a:t>
            </a:r>
            <a:endParaRPr/>
          </a:p>
          <a:p>
            <a:pPr indent="-561489" lvl="0" marL="904389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Successivamente, i ricercatori vanno a vedere cosa succede quando la cellula o l’organismo tenta di portare a termine un processo biologico in assenza della proteina eliminata.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797" y="0"/>
            <a:ext cx="10208554" cy="100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000"/>
              <a:buFont typeface="Libre Franklin Medium"/>
              <a:buNone/>
            </a:pPr>
            <a:r>
              <a:rPr lang="en-US">
                <a:solidFill>
                  <a:srgbClr val="800000"/>
                </a:solidFill>
              </a:rPr>
              <a:t>Il DNA è il materiale genetico</a:t>
            </a:r>
            <a:endParaRPr/>
          </a:p>
        </p:txBody>
      </p:sp>
      <p:sp>
        <p:nvSpPr>
          <p:cNvPr id="96" name="Google Shape;96;p6"/>
          <p:cNvSpPr txBox="1"/>
          <p:nvPr>
            <p:ph idx="1" type="body"/>
          </p:nvPr>
        </p:nvSpPr>
        <p:spPr>
          <a:xfrm>
            <a:off x="765499" y="2018139"/>
            <a:ext cx="11360715" cy="7498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 fontScale="85000" lnSpcReduction="20000"/>
          </a:bodyPr>
          <a:lstStyle/>
          <a:p>
            <a:pPr indent="-561490" lvl="1" marL="142932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Libre Franklin"/>
              <a:buChar char="•"/>
            </a:pPr>
            <a:r>
              <a:rPr lang="en-US">
                <a:solidFill>
                  <a:schemeClr val="dk1"/>
                </a:solidFill>
              </a:rPr>
              <a:t>il DNA è localizzato nei cromosomi (“nucleina”; Miescher (1869)</a:t>
            </a:r>
            <a:endParaRPr/>
          </a:p>
          <a:p>
            <a:pPr indent="-561490" lvl="1" marL="1429323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Libre Franklin"/>
              <a:buChar char="•"/>
            </a:pPr>
            <a:r>
              <a:rPr lang="en-US">
                <a:solidFill>
                  <a:schemeClr val="dk1"/>
                </a:solidFill>
              </a:rPr>
              <a:t>Il DNA è il principio trasformante (Griffith, 1928; Avery 1929)</a:t>
            </a:r>
            <a:endParaRPr/>
          </a:p>
          <a:p>
            <a:pPr indent="-561490" lvl="1" marL="1429323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Libre Franklin"/>
              <a:buChar char="•"/>
            </a:pPr>
            <a:r>
              <a:rPr lang="en-US">
                <a:solidFill>
                  <a:schemeClr val="dk1"/>
                </a:solidFill>
              </a:rPr>
              <a:t>I geni sono fatti di DNA (Hershey and Chase, 1952)</a:t>
            </a:r>
            <a:endParaRPr/>
          </a:p>
          <a:p>
            <a:pPr indent="-561490" lvl="1" marL="1429323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Libre Franklin"/>
              <a:buChar char="•"/>
            </a:pPr>
            <a:r>
              <a:rPr lang="en-US">
                <a:solidFill>
                  <a:schemeClr val="dk1"/>
                </a:solidFill>
              </a:rPr>
              <a:t>Il DNA è una doppia elica (Watson and Crick; 1953)</a:t>
            </a:r>
            <a:endParaRPr/>
          </a:p>
          <a:p>
            <a:pPr indent="-561490" lvl="1" marL="1429323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Libre Franklin"/>
              <a:buChar char="•"/>
            </a:pPr>
            <a:r>
              <a:rPr lang="en-US">
                <a:solidFill>
                  <a:schemeClr val="dk1"/>
                </a:solidFill>
              </a:rPr>
              <a:t>La replicazione del DNA è semiconservativa (Meselson and Stahl; 1957)</a:t>
            </a:r>
            <a:endParaRPr/>
          </a:p>
          <a:p>
            <a:pPr indent="-561490" lvl="1" marL="1429323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Libre Franklin"/>
              <a:buChar char="•"/>
            </a:pPr>
            <a:r>
              <a:rPr lang="en-US">
                <a:solidFill>
                  <a:schemeClr val="dk1"/>
                </a:solidFill>
              </a:rPr>
              <a:t>La ricombinazione assortisce l’informazione contenuta nel DNA</a:t>
            </a:r>
            <a:endParaRPr/>
          </a:p>
          <a:p>
            <a:pPr indent="-289456" lvl="1" marL="1429323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ct val="120000"/>
              <a:buFont typeface="Libre Franklin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/>
          <p:nvPr/>
        </p:nvSpPr>
        <p:spPr>
          <a:xfrm>
            <a:off x="1003300" y="1043762"/>
            <a:ext cx="9588500" cy="1087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400"/>
              <a:buFont typeface="Libre Franklin"/>
              <a:buNone/>
            </a:pPr>
            <a:r>
              <a:rPr b="1" i="0" lang="en-US" sz="64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Il codice genetico:</a:t>
            </a: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876300" y="3122831"/>
            <a:ext cx="10668000" cy="5273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bre Franklin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■ Come triplette dei quattro nucleotidi specificano 20 aminoacidi, rendendo possibile la traduzione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bre Franklin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dell’informazione da catena nucleotidica a sequenza di aminoacidi.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bre Franklin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■ </a:t>
            </a:r>
            <a:r>
              <a:rPr b="0" i="0" lang="en-US" sz="4800" u="none" cap="none" strike="noStrike">
                <a:solidFill>
                  <a:srgbClr val="024B9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Come le mutazioni influenzano l’informazione e l’espressione genica.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1100" y="1524000"/>
            <a:ext cx="6350000" cy="638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/>
          <p:nvPr/>
        </p:nvSpPr>
        <p:spPr>
          <a:xfrm>
            <a:off x="1625181" y="480040"/>
            <a:ext cx="10446169" cy="157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800"/>
              <a:buFont typeface="Libre Franklin"/>
              <a:buNone/>
            </a:pPr>
            <a:r>
              <a:rPr b="0" i="0" lang="en-US" sz="48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Nel codice genetico, una tripletta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800"/>
              <a:buFont typeface="Libre Franklin"/>
              <a:buNone/>
            </a:pPr>
            <a:r>
              <a:rPr b="0" i="0" lang="en-US" sz="48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 nucleotidi codifica per un aminoacido</a:t>
            </a:r>
            <a:endParaRPr/>
          </a:p>
        </p:txBody>
      </p:sp>
      <p:pic>
        <p:nvPicPr>
          <p:cNvPr id="113" name="Google Shape;11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5100" y="2171700"/>
            <a:ext cx="4864100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/>
          <p:nvPr/>
        </p:nvSpPr>
        <p:spPr>
          <a:xfrm>
            <a:off x="-101600" y="-244891"/>
            <a:ext cx="12776200" cy="2318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800"/>
              <a:buFont typeface="Libre Franklin"/>
              <a:buNone/>
            </a:pPr>
            <a:r>
              <a:rPr b="0" i="0" lang="en-US" sz="48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sequenza nucleotidica di un gene è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800"/>
              <a:buFont typeface="Libre Franklin"/>
              <a:buNone/>
            </a:pPr>
            <a:r>
              <a:rPr b="0" i="0" lang="en-US" sz="48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co-lineare con la sequenza aminoacidica del polipeptide codificato</a:t>
            </a:r>
            <a:endParaRPr/>
          </a:p>
        </p:txBody>
      </p:sp>
      <p:pic>
        <p:nvPicPr>
          <p:cNvPr id="119" name="Google Shape;11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00" y="2095500"/>
            <a:ext cx="8475336" cy="554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0"/>
          <p:cNvSpPr/>
          <p:nvPr/>
        </p:nvSpPr>
        <p:spPr>
          <a:xfrm>
            <a:off x="77213" y="7714238"/>
            <a:ext cx="1282402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Yanofsky</a:t>
            </a:r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8597900" y="2009180"/>
            <a:ext cx="4279900" cy="471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Franklin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 mutazioni puntiformi modificano soltanto una singola coppia nucleotidica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D35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Franklin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maggior parte delle mutazioni puntiformi influenza un singolo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Franklin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aminoacido in un polipeptide, </a:t>
            </a:r>
            <a:endParaRPr/>
          </a:p>
        </p:txBody>
      </p:sp>
      <p:sp>
        <p:nvSpPr>
          <p:cNvPr id="122" name="Google Shape;122;p10"/>
          <p:cNvSpPr/>
          <p:nvPr/>
        </p:nvSpPr>
        <p:spPr>
          <a:xfrm rot="5401503">
            <a:off x="9810681" y="6661213"/>
            <a:ext cx="965201" cy="977901"/>
          </a:xfrm>
          <a:prstGeom prst="rightArrow">
            <a:avLst>
              <a:gd fmla="val 32000" name="adj1"/>
              <a:gd fmla="val 57895" name="adj2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77800" rotWithShape="0" dir="5400000" dist="406400">
              <a:srgbClr val="000000">
                <a:alpha val="67843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3" name="Google Shape;123;p10"/>
          <p:cNvSpPr/>
          <p:nvPr/>
        </p:nvSpPr>
        <p:spPr>
          <a:xfrm>
            <a:off x="5694877" y="7829907"/>
            <a:ext cx="7251701" cy="17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A00"/>
              </a:buClr>
              <a:buSzPts val="3600"/>
              <a:buFont typeface="Libre Franklin"/>
              <a:buNone/>
            </a:pPr>
            <a:r>
              <a:rPr b="0" i="0" lang="en-US" sz="3600" u="none" cap="none" strike="noStrike">
                <a:solidFill>
                  <a:srgbClr val="FF6A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ogni nucleotide in un gene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A00"/>
              </a:buClr>
              <a:buSzPts val="3600"/>
              <a:buFont typeface="Libre Franklin"/>
              <a:buNone/>
            </a:pPr>
            <a:r>
              <a:rPr b="0" i="0" lang="en-US" sz="3600" u="none" cap="none" strike="noStrike">
                <a:solidFill>
                  <a:srgbClr val="FF6A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deve influenzare l’identità di un solo aminoacido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