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56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504" y="-1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9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tif"/><Relationship Id="rId3" Type="http://schemas.openxmlformats.org/officeDocument/2006/relationships/image" Target="../media/image28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7.1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725" y="2081415"/>
            <a:ext cx="10872526" cy="25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7.12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07" y="5803034"/>
            <a:ext cx="11595943" cy="2617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011311" y="566539"/>
            <a:ext cx="110219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  <p:extLst>
      <p:ext uri="{BB962C8B-B14F-4D97-AF65-F5344CB8AC3E}">
        <p14:creationId xmlns:p14="http://schemas.microsoft.com/office/powerpoint/2010/main" val="385821474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Cosa ci dicono le mutazioni</a:t>
            </a:r>
          </a:p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sulla struttura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3756267"/>
            <a:ext cx="12661901" cy="4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637927" y="327209"/>
            <a:ext cx="13947527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Il test di complementazione distingue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se due mutazioni sono nello stesso gene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oppure in geni differenti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7.1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2768600"/>
            <a:ext cx="12947454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.15b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749300"/>
            <a:ext cx="12509500" cy="776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91" y="137407"/>
            <a:ext cx="5856426" cy="357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370" y="3390900"/>
            <a:ext cx="7102690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 gene è una sequenza lineare di coppie</a:t>
            </a: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di nucleotidi che possono mutare indipendentemente e ricombinare </a:t>
            </a:r>
            <a:endParaRPr lang="it-IT">
              <a:solidFill>
                <a:srgbClr val="800000"/>
              </a:solidFill>
            </a:endParaRP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l’uno con l’altro</a:t>
            </a:r>
          </a:p>
        </p:txBody>
      </p:sp>
      <p:pic>
        <p:nvPicPr>
          <p:cNvPr id="147" name="451139a-i1.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78859"/>
            <a:ext cx="3771900" cy="477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Seymour Benzer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.17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0900"/>
            <a:ext cx="11243072" cy="72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946099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3521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.17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24" y="1140630"/>
            <a:ext cx="10614536" cy="32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1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34" y="1857828"/>
            <a:ext cx="11548479" cy="50505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2050810" y="432593"/>
            <a:ext cx="9481168" cy="11414417"/>
            <a:chOff x="0" y="0"/>
            <a:chExt cx="10706100" cy="13018727"/>
          </a:xfrm>
        </p:grpSpPr>
        <p:grpSp>
          <p:nvGrpSpPr>
            <p:cNvPr id="183" name="Group 183"/>
            <p:cNvGrpSpPr/>
            <p:nvPr/>
          </p:nvGrpSpPr>
          <p:grpSpPr>
            <a:xfrm>
              <a:off x="0" y="50800"/>
              <a:ext cx="10706100" cy="12967928"/>
              <a:chOff x="0" y="0"/>
              <a:chExt cx="10706100" cy="12967927"/>
            </a:xfrm>
          </p:grpSpPr>
          <p:pic>
            <p:nvPicPr>
              <p:cNvPr id="181" name="7.12b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7.12b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4" name="Shape 184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9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7.17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070100"/>
            <a:ext cx="12057358" cy="476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36652" y="6246096"/>
            <a:ext cx="122936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 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(3) un gene svolge la sua normale funzione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solo se tutte le sue componenti sono selvatiche.</a:t>
            </a:r>
          </a:p>
        </p:txBody>
      </p:sp>
      <p:sp>
        <p:nvSpPr>
          <p:cNvPr id="159" name="Shape 159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Conclusioni di Benzer sulla struttura del gene</a:t>
            </a:r>
          </a:p>
        </p:txBody>
      </p:sp>
      <p:sp>
        <p:nvSpPr>
          <p:cNvPr id="160" name="Shape 160"/>
          <p:cNvSpPr/>
          <p:nvPr/>
        </p:nvSpPr>
        <p:spPr>
          <a:xfrm>
            <a:off x="136652" y="1943904"/>
            <a:ext cx="1059775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(1) un gene consiste di differenti parti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ognuna delle quali può mutare;</a:t>
            </a:r>
            <a: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1506569" y="4394200"/>
            <a:ext cx="1092368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(2) la ricombinazione tra i diversi siti mutabili di uno stesso gene può generare un allele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normale selvatico;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18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2082800"/>
            <a:ext cx="74549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>
                <a:solidFill>
                  <a:srgbClr val="773F9B"/>
                </a:solidFill>
              </a:rPr>
              <a:t>Impiego delle delezioni per mappare le </a:t>
            </a:r>
            <a:endParaRPr lang="it-IT" sz="4400">
              <a:solidFill>
                <a:srgbClr val="773F9B"/>
              </a:solidFill>
            </a:endParaRPr>
          </a:p>
          <a:p>
            <a:r>
              <a:rPr sz="4400">
                <a:solidFill>
                  <a:srgbClr val="773F9B"/>
                </a:solidFill>
              </a:rPr>
              <a:t>mutazioni e definire un gene</a:t>
            </a:r>
          </a:p>
        </p:txBody>
      </p:sp>
      <p:sp>
        <p:nvSpPr>
          <p:cNvPr id="165" name="Shape 165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Benzer, attraverso l’analisi della ricombinazione, mappò,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locus </a:t>
            </a:r>
            <a:r>
              <a:rPr i="1"/>
              <a:t>rII </a:t>
            </a:r>
            <a:r>
              <a:t>del batteriofago T4, 1612 mutazioni puntiformi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spontanee e diverse delezioni.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18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44" y="192742"/>
            <a:ext cx="5702957" cy="937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7.18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52400"/>
            <a:ext cx="5945216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8662" y="-88900"/>
            <a:ext cx="11990835" cy="8171855"/>
          </a:xfrm>
          <a:prstGeom prst="rect">
            <a:avLst/>
          </a:prstGeom>
        </p:spPr>
        <p:txBody>
          <a:bodyPr/>
          <a:lstStyle/>
          <a:p>
            <a:pPr marL="703858" indent="-360958">
              <a:spcBef>
                <a:spcPts val="0"/>
              </a:spcBef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numero dei siti mutabili nella regione </a:t>
            </a:r>
            <a:r>
              <a:rPr i="1">
                <a:solidFill>
                  <a:srgbClr val="000000"/>
                </a:solidFill>
              </a:rPr>
              <a:t>RII </a:t>
            </a:r>
            <a:r>
              <a:rPr>
                <a:solidFill>
                  <a:srgbClr val="000000"/>
                </a:solidFill>
              </a:rPr>
              <a:t>è molto vicino al numero dei nucleotidi stimati in questa regione,          una mutazione può originarsi dal cambiamento di un singolo nucleotide, e che la ricombinazione può avvenire tra coppie di nucleotidi adiacenti.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Le mutazioni all’interno della regione RII formano una mappa di ricombinazione riproducibile e lineare          un gene è composto da una sequenza lineare continua di coppie di nucleotidi all’interno del DNA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i="1">
                <a:solidFill>
                  <a:srgbClr val="000000"/>
                </a:solidFill>
              </a:rPr>
              <a:t>RIIA</a:t>
            </a:r>
            <a:r>
              <a:rPr>
                <a:solidFill>
                  <a:srgbClr val="000000"/>
                </a:solidFill>
              </a:rPr>
              <a:t> non si sovrappone con </a:t>
            </a:r>
            <a:r>
              <a:rPr i="1">
                <a:solidFill>
                  <a:srgbClr val="000000"/>
                </a:solidFill>
              </a:rPr>
              <a:t>RIIB          </a:t>
            </a:r>
            <a:r>
              <a:rPr>
                <a:solidFill>
                  <a:srgbClr val="000000"/>
                </a:solidFill>
              </a:rPr>
              <a:t>le sequenze nucleotidiche dei due geni sono separate e distinte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9365357" y="1222181"/>
            <a:ext cx="743447" cy="189906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67623" y="6716068"/>
            <a:ext cx="1107865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Gene: </a:t>
            </a:r>
            <a:r>
              <a:rPr>
                <a:solidFill>
                  <a:srgbClr val="800000"/>
                </a:solidFill>
              </a:rPr>
              <a:t>insieme lineare di coppie di nucleotidi, posto all’interno di una regione distinta di un cromosoma, che funge da unità funzionale</a:t>
            </a:r>
          </a:p>
        </p:txBody>
      </p:sp>
      <p:sp>
        <p:nvSpPr>
          <p:cNvPr id="174" name="Shape 174"/>
          <p:cNvSpPr/>
          <p:nvPr/>
        </p:nvSpPr>
        <p:spPr>
          <a:xfrm>
            <a:off x="8064028" y="425302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672957" y="5719053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chemeClr val="bg1"/>
          </a:solidFill>
          <a:ln w="127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863600"/>
            <a:ext cx="9131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510356"/>
            <a:ext cx="92710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.12b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9442"/>
            <a:ext cx="10553544" cy="796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.12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-5880100"/>
            <a:ext cx="13004800" cy="980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6934722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68400"/>
            <a:ext cx="6874934" cy="6997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04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19100"/>
            <a:ext cx="6021693" cy="848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78740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7.1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646" y="1731188"/>
            <a:ext cx="11298685" cy="284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7.12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623826"/>
            <a:ext cx="11395531" cy="386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  <p:extLst>
      <p:ext uri="{BB962C8B-B14F-4D97-AF65-F5344CB8AC3E}">
        <p14:creationId xmlns:p14="http://schemas.microsoft.com/office/powerpoint/2010/main" val="6271717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000000"/>
                </a:solidFill>
              </a:rPr>
              <a:t>+</a:t>
            </a:r>
            <a:r>
              <a:rPr sz="3200">
                <a:solidFill>
                  <a:srgbClr val="0000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000000"/>
                </a:solidFill>
              </a:rPr>
              <a:t>Salmonella typhimurium</a:t>
            </a:r>
            <a:r>
              <a:rPr sz="3200">
                <a:solidFill>
                  <a:srgbClr val="000000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000000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Test di Ames</a:t>
            </a:r>
          </a:p>
        </p:txBody>
      </p:sp>
    </p:spTree>
    <p:extLst>
      <p:ext uri="{BB962C8B-B14F-4D97-AF65-F5344CB8AC3E}">
        <p14:creationId xmlns:p14="http://schemas.microsoft.com/office/powerpoint/2010/main" val="185160573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1</a:t>
            </a:r>
            <a:r>
              <a:rPr lang="it-IT">
                <a:solidFill>
                  <a:schemeClr val="bg1"/>
                </a:solidFill>
              </a:rPr>
              <a:t>2„</a:t>
            </a:r>
            <a:r>
              <a:rPr>
                <a:solidFill>
                  <a:schemeClr val="bg1"/>
                </a:solidFill>
              </a:rPr>
              <a:t>-</a:t>
            </a:r>
            <a:r>
              <a:rPr lang="it-IT">
                <a:solidFill>
                  <a:schemeClr val="bg1"/>
                </a:solidFill>
              </a:rPr>
              <a:t/>
            </a:r>
            <a:br>
              <a:rPr lang="it-IT">
                <a:solidFill>
                  <a:schemeClr val="bg1"/>
                </a:solidFill>
              </a:rPr>
            </a:br>
            <a:endParaRPr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9" y="3206531"/>
            <a:ext cx="3736921" cy="33781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9" y="2265858"/>
            <a:ext cx="692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9198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328</Words>
  <Application>Microsoft Macintosh PowerPoint</Application>
  <PresentationFormat>Personalizzato</PresentationFormat>
  <Paragraphs>39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Corso di Genetica -Lezione 12„-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11- Cenci</dc:title>
  <cp:lastModifiedBy>Giovanni Cenci</cp:lastModifiedBy>
  <cp:revision>20</cp:revision>
  <dcterms:modified xsi:type="dcterms:W3CDTF">2024-04-15T18:25:20Z</dcterms:modified>
</cp:coreProperties>
</file>