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80" r:id="rId4"/>
    <p:sldId id="275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>
        <p:scale>
          <a:sx n="88" d="100"/>
          <a:sy n="88" d="100"/>
        </p:scale>
        <p:origin x="592" y="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9:40:4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t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0" y="981110"/>
            <a:ext cx="9047604" cy="19152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53839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5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42900"/>
            <a:ext cx="9740900" cy="906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5306818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9540" y="1783815"/>
            <a:ext cx="11387609" cy="9643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American Typewriter"/>
              </a:rPr>
              <a:t>f</a:t>
            </a:r>
            <a:r>
              <a:rPr kumimoji="0" lang="en-US" sz="4400" b="0" i="0" u="none" strike="noStrike" cap="none" spc="0" normalizeH="0" baseline="-250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American Typewriter"/>
              </a:rPr>
              <a:t>R(a/b)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American Typewriter"/>
              </a:rPr>
              <a:t>= </a:t>
            </a:r>
            <a:r>
              <a:rPr lang="en-US" sz="44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4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44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+ [f</a:t>
            </a:r>
            <a:r>
              <a:rPr lang="en-US" sz="44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44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 CC]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Da cui</a:t>
            </a:r>
          </a:p>
          <a:p>
            <a:r>
              <a:rPr lang="en-US" sz="44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4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 </a:t>
            </a:r>
            <a:r>
              <a:rPr lang="en-US" sz="44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44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 </a:t>
            </a:r>
            <a:r>
              <a:rPr lang="en-US" sz="44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- [f</a:t>
            </a:r>
            <a:r>
              <a:rPr lang="en-US" sz="44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44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 CC]</a:t>
            </a:r>
            <a:endParaRPr lang="en-US" sz="320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Oppure, considerando che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R(b/c])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</a:t>
            </a:r>
          </a:p>
          <a:p>
            <a:endParaRPr kumimoji="0" lang="en-US" sz="32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American Typewriter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+ [f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R(b/c])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 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- [f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f</a:t>
            </a:r>
            <a:r>
              <a:rPr lang="en-US" sz="3200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R(b/c])</a:t>
            </a:r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R(a/b)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[1- 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R(b/c])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  <a:endParaRPr lang="en-US" sz="320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Analogamente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RII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R(b/c)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[1- f</a:t>
            </a:r>
            <a:r>
              <a:rPr lang="en-US" sz="4000" b="1" baseline="-2500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R(a/b])</a:t>
            </a:r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In altre parole:</a:t>
            </a:r>
            <a:endParaRPr lang="en-US" sz="400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32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frequenza dei ricombinanti nella regione è uguale al prodotto tra la probabilità che avvenga un CO in quella regione X la probabilità che non avvenga nella regione adiacente</a:t>
            </a:r>
          </a:p>
          <a:p>
            <a:pPr algn="ctr"/>
            <a:endParaRPr lang="en-US" sz="400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lang="en-US" sz="400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kumimoji="0" lang="en-US" sz="40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American Typewri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2614" y="37398"/>
            <a:ext cx="118645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Calcolare il numero dei ricombinanti </a:t>
            </a:r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conoscendo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le distanze tra I </a:t>
            </a:r>
            <a:r>
              <a:rPr kumimoji="0" lang="en-US" sz="48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geni</a:t>
            </a: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89178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184028"/>
            <a:ext cx="12848133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Correlazione tra mappa genetica e posizione fisica dei geni</a:t>
            </a:r>
          </a:p>
        </p:txBody>
      </p:sp>
      <p:sp>
        <p:nvSpPr>
          <p:cNvPr id="294" name="Shape 294"/>
          <p:cNvSpPr/>
          <p:nvPr/>
        </p:nvSpPr>
        <p:spPr>
          <a:xfrm>
            <a:off x="558800" y="1971349"/>
            <a:ext cx="12289334" cy="462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Le distanze fisiche reali tra i geni (cioè la quantità di DNA che separa i geni) non sono sempre corrispondenti con le distanze genetiche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La correlazione tra FR e distanza fisica non è lineare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Esistenza di doppi, tripli o multipli CO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hot spot di ricombinazione</a:t>
            </a:r>
          </a:p>
        </p:txBody>
      </p:sp>
      <p:sp>
        <p:nvSpPr>
          <p:cNvPr id="295" name="Shape 295"/>
          <p:cNvSpPr/>
          <p:nvPr/>
        </p:nvSpPr>
        <p:spPr>
          <a:xfrm>
            <a:off x="1032043" y="6640537"/>
            <a:ext cx="10377411" cy="2949525"/>
          </a:xfrm>
          <a:prstGeom prst="rect">
            <a:avLst/>
          </a:prstGeom>
          <a:ln w="12700">
            <a:solidFill>
              <a:srgbClr val="8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5900">
                <a:solidFill>
                  <a:srgbClr val="FAF200"/>
                </a:solidFill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Utilizzo di Funzioni di mappa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62626"/>
                </a:solidFill>
                <a:latin typeface="Franklin Gothic Book"/>
                <a:ea typeface="Franklin Gothic Book"/>
                <a:cs typeface="Franklin Gothic Book"/>
              </a:rPr>
              <a:t>Equazioni matematiche che compensano le discrepanze insiste nella correlazione tra FR e distanze fisiche</a:t>
            </a:r>
          </a:p>
        </p:txBody>
      </p:sp>
    </p:spTree>
    <p:extLst>
      <p:ext uri="{BB962C8B-B14F-4D97-AF65-F5344CB8AC3E}">
        <p14:creationId xmlns:p14="http://schemas.microsoft.com/office/powerpoint/2010/main" val="4416341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66806" y="2461790"/>
            <a:ext cx="36190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f</a:t>
            </a:r>
            <a:r>
              <a:rPr kumimoji="0" lang="en-US" sz="6000" b="0" i="0" u="none" strike="noStrike" cap="none" spc="0" normalizeH="0" baseline="-25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= (e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-m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m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)i!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06257" y="3924412"/>
            <a:ext cx="49401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FR= 1/2(1-e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-m</a:t>
            </a:r>
            <a:r>
              <a:rPr kumimoji="0" lang="en-US" sz="60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4423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267365" y="-75218"/>
            <a:ext cx="12415761" cy="36280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>
              <a:lnSpc>
                <a:spcPct val="7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Frequenze di ricombinazione possono variare da specie a specie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295400" y="3552864"/>
            <a:ext cx="10845800" cy="471962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in uomo 1um = 10</a:t>
            </a:r>
            <a:r>
              <a:rPr baseline="31999">
                <a:solidFill>
                  <a:schemeClr val="tx1"/>
                </a:solidFill>
              </a:rPr>
              <a:t>6 </a:t>
            </a:r>
            <a:r>
              <a:rPr>
                <a:solidFill>
                  <a:schemeClr val="tx1"/>
                </a:solidFill>
              </a:rPr>
              <a:t>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in lievito 1 um= 2500 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Nei maschi di Drosophila non avviene ricombinazione!!!</a:t>
            </a:r>
          </a:p>
        </p:txBody>
      </p:sp>
    </p:spTree>
    <p:extLst>
      <p:ext uri="{BB962C8B-B14F-4D97-AF65-F5344CB8AC3E}">
        <p14:creationId xmlns:p14="http://schemas.microsoft.com/office/powerpoint/2010/main" val="33591873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32" y="876300"/>
            <a:ext cx="6921501" cy="85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1707089" y="-128672"/>
            <a:ext cx="8536523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Gruppo di Associazione</a:t>
            </a:r>
          </a:p>
        </p:txBody>
      </p:sp>
    </p:spTree>
    <p:extLst>
      <p:ext uri="{BB962C8B-B14F-4D97-AF65-F5344CB8AC3E}">
        <p14:creationId xmlns:p14="http://schemas.microsoft.com/office/powerpoint/2010/main" val="340550894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38" y="2690491"/>
            <a:ext cx="3695701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25" y="2607941"/>
            <a:ext cx="3530601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6078905" y="6604248"/>
            <a:ext cx="589895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18648"/>
                    <a:lumOff val="5971"/>
                  </a:schemeClr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MLH1= mismatch protein</a:t>
            </a:r>
          </a:p>
        </p:txBody>
      </p:sp>
    </p:spTree>
    <p:extLst>
      <p:ext uri="{BB962C8B-B14F-4D97-AF65-F5344CB8AC3E}">
        <p14:creationId xmlns:p14="http://schemas.microsoft.com/office/powerpoint/2010/main" val="2890451705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88950"/>
            <a:ext cx="11315700" cy="8775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608624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7365" y="590883"/>
            <a:ext cx="5843149" cy="5704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tubulari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digitale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tipo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selvatico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rossi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mentre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white produce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Un’altra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peloria,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determina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formazione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enormi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all’apice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stelo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Un’altra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ancora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dwarf, influenza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lunghezza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degli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steli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rendendoli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più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corti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del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normale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Incrociando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tutte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F1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di grandezza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normale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Incrociando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F1 con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ottenie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progenia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indicata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sotto. (Come al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solito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indicati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solo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caratteri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mutanti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.)</a:t>
            </a:r>
          </a:p>
          <a:p>
            <a:pPr algn="just"/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darf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peloria	 	172</a:t>
            </a:r>
          </a:p>
          <a:p>
            <a:pPr indent="2957513"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white 			162</a:t>
            </a:r>
          </a:p>
          <a:p>
            <a:pPr indent="2957513"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darf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peloria, white 	56</a:t>
            </a:r>
          </a:p>
          <a:p>
            <a:pPr indent="2957513"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tipo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selvatico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		48</a:t>
            </a:r>
          </a:p>
          <a:p>
            <a:pPr indent="2957513"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darf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white 		51</a:t>
            </a:r>
          </a:p>
          <a:p>
            <a:pPr indent="2957513"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peloria 		43</a:t>
            </a:r>
          </a:p>
          <a:p>
            <a:pPr indent="2957513"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darf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			6</a:t>
            </a:r>
          </a:p>
          <a:p>
            <a:pPr indent="2957513"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peloria, white 		5</a:t>
            </a:r>
          </a:p>
          <a:p>
            <a:pPr indent="2957513" algn="just"/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a.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Quali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dominanti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? b.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Quali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erano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genotipi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nell’incrocio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iniziale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? c.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Disegnare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mappa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mostrando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relazioni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associazione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loci. d.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C’è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? Se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sì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,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calcolare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il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coefficiente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coincidenza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il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valore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dell’interferenza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 e) Quale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white peloria vi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aspettereste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da un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individui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F2 peloria white con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considerando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non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avvenga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nessun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evento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ricombinazione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?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0485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8" y="718597"/>
            <a:ext cx="7937833" cy="1161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56" y="1865718"/>
            <a:ext cx="5342357" cy="2370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38" y="4385612"/>
            <a:ext cx="8561345" cy="99812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331055" y="1675094"/>
            <a:ext cx="74058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femmine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Shape 313"/>
          <p:cNvSpPr/>
          <p:nvPr/>
        </p:nvSpPr>
        <p:spPr>
          <a:xfrm rot="16200000">
            <a:off x="-779955" y="2759814"/>
            <a:ext cx="1882185" cy="348813"/>
          </a:xfrm>
          <a:prstGeom prst="rect">
            <a:avLst/>
          </a:prstGeom>
          <a:ln w="12700" cmpd="sng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5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maschi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hape 313">
            <a:extLst>
              <a:ext uri="{FF2B5EF4-FFF2-40B4-BE49-F238E27FC236}">
                <a16:creationId xmlns:a16="http://schemas.microsoft.com/office/drawing/2014/main" id="{F6AC34D0-97A6-F95E-1BCB-9890043B1300}"/>
              </a:ext>
            </a:extLst>
          </p:cNvPr>
          <p:cNvSpPr/>
          <p:nvPr/>
        </p:nvSpPr>
        <p:spPr>
          <a:xfrm>
            <a:off x="8722483" y="2656298"/>
            <a:ext cx="108013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dirty="0" err="1"/>
              <a:t>maschi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07053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3" y="598896"/>
            <a:ext cx="9379034" cy="158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90459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0412" y="108757"/>
            <a:ext cx="566341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Una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pura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tabacco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Virginia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presenta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degli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dominanti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determinano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morforlogia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(M), il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(C), e la grandezza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(S). Una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Carolina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omozigote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per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gli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recessivi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geni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distribuzione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geni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sul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cromosoma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seguente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: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2249" y="2507342"/>
            <a:ext cx="546766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Un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ibrido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F1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tra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le due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viene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incrociato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con 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parentale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Carolina.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Assumendo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assenza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:</a:t>
            </a: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a. Quale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somiglierà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alla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Virginia per tutti e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caratteri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?</a:t>
            </a: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b. Quale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presenterà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morfologia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e la grandezza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Virginia ma il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Carolina?</a:t>
            </a: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c. Quale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presenterà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morfologia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e il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Virginia ma la grandezza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6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6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600" dirty="0">
                <a:latin typeface="Franklin Gothic Book"/>
                <a:ea typeface="Franklin Gothic Book"/>
                <a:cs typeface="Franklin Gothic Book"/>
              </a:rPr>
              <a:t>Carolina?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9" y="1555035"/>
            <a:ext cx="4139465" cy="9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1254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64" y="0"/>
            <a:ext cx="6590272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38566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5387784"/>
            <a:ext cx="11785600" cy="1764586"/>
          </a:xfrm>
          <a:prstGeom prst="rect">
            <a:avLst/>
          </a:prstGeom>
          <a:ln w="127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342900" y="7526768"/>
            <a:ext cx="11785600" cy="1210588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636552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dell’incrocio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 due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punti</a:t>
            </a:r>
            <a:endParaRPr dirty="0">
              <a:solidFill>
                <a:srgbClr val="8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4680C2B-2801-4CAE-D8E7-EF54019C18CE}"/>
              </a:ext>
            </a:extLst>
          </p:cNvPr>
          <p:cNvSpPr/>
          <p:nvPr/>
        </p:nvSpPr>
        <p:spPr>
          <a:xfrm>
            <a:off x="3894111" y="4294664"/>
            <a:ext cx="4560932" cy="8578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19100" y="-33794"/>
            <a:ext cx="12153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L’incrocio, o saggio, a tre punti: un modo più veloce e accurato per mappare i geni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0545E5DC-0840-D7AA-D886-C04F4BA3B0B0}"/>
                  </a:ext>
                </a:extLst>
              </p14:cNvPr>
              <p14:cNvContentPartPr/>
              <p14:nvPr/>
            </p14:nvContentPartPr>
            <p14:xfrm>
              <a:off x="2976386" y="8524546"/>
              <a:ext cx="360" cy="3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0545E5DC-0840-D7AA-D886-C04F4BA3B0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386" y="851554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magine 1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73C3C5C-940E-CB6B-71A7-A4B319E8E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3" y="1686165"/>
            <a:ext cx="6297306" cy="533717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91E1A34C-3A05-EB40-BECE-AF256BB49845}"/>
              </a:ext>
            </a:extLst>
          </p:cNvPr>
          <p:cNvGrpSpPr/>
          <p:nvPr/>
        </p:nvGrpSpPr>
        <p:grpSpPr>
          <a:xfrm>
            <a:off x="223044" y="7194590"/>
            <a:ext cx="6455985" cy="2232870"/>
            <a:chOff x="123593" y="7103801"/>
            <a:chExt cx="6455985" cy="2232870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3C0322E-A175-4CBB-53B2-0284A222A670}"/>
                </a:ext>
              </a:extLst>
            </p:cNvPr>
            <p:cNvSpPr/>
            <p:nvPr/>
          </p:nvSpPr>
          <p:spPr>
            <a:xfrm>
              <a:off x="473744" y="7103801"/>
              <a:ext cx="5836066" cy="22328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4" name="Immagine 13" descr="Immagine che contiene testo, schermata, linea, Carattere&#10;&#10;Descrizione generata automaticamente">
              <a:extLst>
                <a:ext uri="{FF2B5EF4-FFF2-40B4-BE49-F238E27FC236}">
                  <a16:creationId xmlns:a16="http://schemas.microsoft.com/office/drawing/2014/main" id="{3863D95B-B063-C805-7A02-E4611575E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93" y="7372494"/>
              <a:ext cx="6455985" cy="1624250"/>
            </a:xfrm>
            <a:prstGeom prst="rect">
              <a:avLst/>
            </a:prstGeom>
            <a:noFill/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C1EBF85-61ED-D4CC-A3F1-CC592B405A41}"/>
              </a:ext>
            </a:extLst>
          </p:cNvPr>
          <p:cNvGrpSpPr/>
          <p:nvPr/>
        </p:nvGrpSpPr>
        <p:grpSpPr>
          <a:xfrm>
            <a:off x="7315088" y="1585751"/>
            <a:ext cx="5116517" cy="7841709"/>
            <a:chOff x="3137247" y="1345114"/>
            <a:chExt cx="5116517" cy="7841709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19109187-28F6-A4B2-C81E-A8D9B7DE704A}"/>
                </a:ext>
              </a:extLst>
            </p:cNvPr>
            <p:cNvSpPr/>
            <p:nvPr/>
          </p:nvSpPr>
          <p:spPr>
            <a:xfrm>
              <a:off x="3137247" y="1345114"/>
              <a:ext cx="5116517" cy="784170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65" name="b pr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9261" y="6351615"/>
              <a:ext cx="3416300" cy="1181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266" name="vg b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3181" y="2319768"/>
              <a:ext cx="4305300" cy="1435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50800" dist="50800" dir="5400000" algn="ctr" rotWithShape="0">
                <a:schemeClr val="bg1"/>
              </a:outerShdw>
            </a:effectLst>
          </p:spPr>
        </p:pic>
        <p:pic>
          <p:nvPicPr>
            <p:cNvPr id="267" name="vg pr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5761" y="4294215"/>
              <a:ext cx="3556000" cy="11430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552850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744"/>
            <a:ext cx="12700001" cy="3430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759621"/>
            <a:ext cx="12759306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opp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7861300"/>
            <a:ext cx="8699500" cy="1702077"/>
          </a:xfrm>
          <a:prstGeom prst="rect">
            <a:avLst/>
          </a:prstGeom>
          <a:ln w="38100">
            <a:solidFill>
              <a:srgbClr val="EEEB2F"/>
            </a:solidFill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297430" y="7737574"/>
            <a:ext cx="3606801" cy="1949252"/>
          </a:xfrm>
          <a:prstGeom prst="rect">
            <a:avLst/>
          </a:prstGeom>
          <a:ln w="50800">
            <a:solidFill>
              <a:srgbClr val="8394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Correzione per i doppi crossing over</a:t>
            </a:r>
          </a:p>
        </p:txBody>
      </p:sp>
      <p:sp>
        <p:nvSpPr>
          <p:cNvPr id="275" name="Shape 275"/>
          <p:cNvSpPr/>
          <p:nvPr/>
        </p:nvSpPr>
        <p:spPr>
          <a:xfrm>
            <a:off x="8610600" y="7899400"/>
            <a:ext cx="2578100" cy="469900"/>
          </a:xfrm>
          <a:prstGeom prst="rect">
            <a:avLst/>
          </a:prstGeom>
          <a:blipFill>
            <a:blip r:embed="rId5">
              <a:alphaModFix amt="50000"/>
            </a:blip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8261097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158419"/>
            <a:ext cx="6515100" cy="85537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473950" y="165100"/>
            <a:ext cx="6921501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probabilità doppio C.O. attesa 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0,123 (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vg pr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) x 0,064 (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pr b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)=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0,0079= </a:t>
            </a:r>
            <a:r>
              <a:rPr sz="36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0,79%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FF"/>
                </a:solidFill>
                <a:latin typeface="Franklin Gothic Book"/>
                <a:ea typeface="Franklin Gothic Book"/>
                <a:cs typeface="Franklin Gothic Book"/>
              </a:rPr>
              <a:t>probabilità doppio C.O.osservata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13+9/4197 x 100= </a:t>
            </a:r>
            <a:r>
              <a:rPr sz="36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0,52%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781800" y="3717509"/>
            <a:ext cx="59309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: il numero dei doppi crossing-over può essere inferiore a quello atteso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6473950" y="6197600"/>
            <a:ext cx="6388100" cy="3549367"/>
            <a:chOff x="-79250" y="508000"/>
            <a:chExt cx="6388100" cy="3549367"/>
          </a:xfrm>
        </p:grpSpPr>
        <p:sp>
          <p:nvSpPr>
            <p:cNvPr id="280" name="Shape 280"/>
            <p:cNvSpPr/>
            <p:nvPr/>
          </p:nvSpPr>
          <p:spPr>
            <a:xfrm>
              <a:off x="-79250" y="1184786"/>
              <a:ext cx="6388100" cy="287258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Franklin Gothic Book"/>
                  <a:ea typeface="Franklin Gothic Book"/>
                  <a:cs typeface="Franklin Gothic Book"/>
                </a:rPr>
                <a:t>la formazione di un crossing-over riduce la probabilità che un altro crossing-over possa avvenire in una regione cromosomica adiacente</a:t>
              </a:r>
            </a:p>
          </p:txBody>
        </p:sp>
        <p:sp>
          <p:nvSpPr>
            <p:cNvPr id="281" name="Shape 281"/>
            <p:cNvSpPr/>
            <p:nvPr/>
          </p:nvSpPr>
          <p:spPr>
            <a:xfrm flipH="1" flipV="1">
              <a:off x="3200400" y="508000"/>
              <a:ext cx="0" cy="546103"/>
            </a:xfrm>
            <a:prstGeom prst="line">
              <a:avLst/>
            </a:prstGeom>
            <a:noFill/>
            <a:ln w="101600" cap="flat">
              <a:solidFill>
                <a:srgbClr val="8CFA3B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5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279" grpId="0" animBg="1" advAuto="0"/>
      <p:bldP spid="28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977900" y="547318"/>
            <a:ext cx="110363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4013"/>
                </a:solidFill>
                <a:latin typeface="Franklin Gothic Book"/>
                <a:ea typeface="Franklin Gothic Book"/>
                <a:cs typeface="Franklin Gothic Book"/>
              </a:rPr>
              <a:t>coefficiente di coincidenza=</a:t>
            </a:r>
            <a:r>
              <a:rPr b="1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rapporto tra la frequenza effettiva di doppi crossing-over osservati e il numero dei doppi crossing-over attesi in base al prodotto delle probabilità.</a:t>
            </a:r>
          </a:p>
        </p:txBody>
      </p:sp>
      <p:sp>
        <p:nvSpPr>
          <p:cNvPr id="285" name="Shape 285"/>
          <p:cNvSpPr/>
          <p:nvPr/>
        </p:nvSpPr>
        <p:spPr>
          <a:xfrm>
            <a:off x="1081608" y="3639269"/>
            <a:ext cx="10632320" cy="2441694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Coeff di coincidenza = freq. osservata/freq attesa</a:t>
            </a:r>
          </a:p>
          <a:p>
            <a:pPr>
              <a:defRPr sz="4000">
                <a:solidFill>
                  <a:srgbClr val="FF2E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0,52/0,79=0,66</a:t>
            </a:r>
          </a:p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1 - coeff coincidenza</a:t>
            </a:r>
          </a:p>
        </p:txBody>
      </p:sp>
      <p:sp>
        <p:nvSpPr>
          <p:cNvPr id="286" name="Shape 286"/>
          <p:cNvSpPr/>
          <p:nvPr/>
        </p:nvSpPr>
        <p:spPr>
          <a:xfrm>
            <a:off x="1883596" y="7680028"/>
            <a:ext cx="97015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Interferenza= 1 -</a:t>
            </a:r>
            <a:r>
              <a:rPr>
                <a:solidFill>
                  <a:srgbClr val="FF4703"/>
                </a:solidFill>
                <a:latin typeface="Franklin Gothic Book"/>
                <a:ea typeface="Franklin Gothic Book"/>
                <a:cs typeface="Franklin Gothic Book"/>
              </a:rPr>
              <a:t>(0,52/0,79)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1-</a:t>
            </a:r>
            <a:r>
              <a:rPr>
                <a:solidFill>
                  <a:srgbClr val="FF380E"/>
                </a:solidFill>
                <a:latin typeface="Franklin Gothic Book"/>
                <a:ea typeface="Franklin Gothic Book"/>
                <a:cs typeface="Franklin Gothic Book"/>
              </a:rPr>
              <a:t>0,66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0,34</a:t>
            </a:r>
          </a:p>
        </p:txBody>
      </p:sp>
    </p:spTree>
    <p:extLst>
      <p:ext uri="{BB962C8B-B14F-4D97-AF65-F5344CB8AC3E}">
        <p14:creationId xmlns:p14="http://schemas.microsoft.com/office/powerpoint/2010/main" val="1301250139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33682" y="567909"/>
            <a:ext cx="124157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disposizione degli alleli nei doppi ricombinanti</a:t>
            </a:r>
          </a:p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svela l’ordine relativo dei tre geni</a:t>
            </a:r>
          </a:p>
        </p:txBody>
      </p:sp>
      <p:sp>
        <p:nvSpPr>
          <p:cNvPr id="289" name="Shape 289"/>
          <p:cNvSpPr/>
          <p:nvPr/>
        </p:nvSpPr>
        <p:spPr>
          <a:xfrm>
            <a:off x="1336825" y="3910410"/>
            <a:ext cx="10126449" cy="2872581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Nei gameti originati da doppio crossing-over, il gene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 cui alleli hanno ricombinato rispetto alle configurazioni parentali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degli altri due geni è sempre quello situato al centro.</a:t>
            </a:r>
          </a:p>
        </p:txBody>
      </p:sp>
    </p:spTree>
    <p:extLst>
      <p:ext uri="{BB962C8B-B14F-4D97-AF65-F5344CB8AC3E}">
        <p14:creationId xmlns:p14="http://schemas.microsoft.com/office/powerpoint/2010/main" val="2782670859"/>
      </p:ext>
    </p:extLst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945</Words>
  <Application>Microsoft Macintosh PowerPoint</Application>
  <PresentationFormat>Personalizzato</PresentationFormat>
  <Paragraphs>85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American Typewriter</vt:lpstr>
      <vt:lpstr>Franklin Gothic Book</vt:lpstr>
      <vt:lpstr>Franklin Gothic Medium</vt:lpstr>
      <vt:lpstr>Gill Sans</vt:lpstr>
      <vt:lpstr>Times New Roman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Frequenze di ricombinazione possono variare da specie a specie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Microsoft Office User</cp:lastModifiedBy>
  <cp:revision>17</cp:revision>
  <dcterms:modified xsi:type="dcterms:W3CDTF">2024-03-27T10:05:56Z</dcterms:modified>
</cp:coreProperties>
</file>