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6" r:id="rId2"/>
    <p:sldId id="257" r:id="rId3"/>
    <p:sldId id="279" r:id="rId4"/>
    <p:sldId id="277" r:id="rId5"/>
    <p:sldId id="258" r:id="rId6"/>
    <p:sldId id="259" r:id="rId7"/>
    <p:sldId id="281" r:id="rId8"/>
    <p:sldId id="282" r:id="rId9"/>
    <p:sldId id="260" r:id="rId10"/>
    <p:sldId id="261" r:id="rId11"/>
    <p:sldId id="307" r:id="rId12"/>
    <p:sldId id="283" r:id="rId13"/>
    <p:sldId id="262" r:id="rId14"/>
    <p:sldId id="284" r:id="rId15"/>
    <p:sldId id="285" r:id="rId16"/>
    <p:sldId id="263" r:id="rId17"/>
    <p:sldId id="286" r:id="rId18"/>
    <p:sldId id="264" r:id="rId19"/>
    <p:sldId id="288" r:id="rId20"/>
    <p:sldId id="287" r:id="rId21"/>
    <p:sldId id="289" r:id="rId22"/>
    <p:sldId id="291" r:id="rId23"/>
    <p:sldId id="293" r:id="rId24"/>
    <p:sldId id="290" r:id="rId25"/>
    <p:sldId id="294" r:id="rId26"/>
    <p:sldId id="295" r:id="rId27"/>
    <p:sldId id="296" r:id="rId28"/>
    <p:sldId id="297" r:id="rId29"/>
    <p:sldId id="298" r:id="rId30"/>
    <p:sldId id="299" r:id="rId31"/>
    <p:sldId id="300" r:id="rId32"/>
    <p:sldId id="304" r:id="rId33"/>
    <p:sldId id="301" r:id="rId34"/>
    <p:sldId id="302"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68" autoAdjust="0"/>
    <p:restoredTop sz="84444" autoAdjust="0"/>
  </p:normalViewPr>
  <p:slideViewPr>
    <p:cSldViewPr snapToGrid="0">
      <p:cViewPr varScale="1">
        <p:scale>
          <a:sx n="77" d="100"/>
          <a:sy n="77"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B7625-D5EA-4EE9-967D-417E8104386D}" type="datetimeFigureOut">
              <a:rPr lang="it-IT" smtClean="0"/>
              <a:t>03/03/2024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372E3-AE2D-40BA-9DF9-ECDCAAB56FB1}" type="slidenum">
              <a:rPr lang="it-IT" smtClean="0"/>
              <a:t>‹N›</a:t>
            </a:fld>
            <a:endParaRPr lang="it-IT"/>
          </a:p>
        </p:txBody>
      </p:sp>
    </p:spTree>
    <p:extLst>
      <p:ext uri="{BB962C8B-B14F-4D97-AF65-F5344CB8AC3E}">
        <p14:creationId xmlns:p14="http://schemas.microsoft.com/office/powerpoint/2010/main" val="405111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omim.org/entry/277580" TargetMode="External"/><Relationship Id="rId3" Type="http://schemas.openxmlformats.org/officeDocument/2006/relationships/hyperlink" Target="https://www.omim.org/entry/193500#50" TargetMode="External"/><Relationship Id="rId7" Type="http://schemas.openxmlformats.org/officeDocument/2006/relationships/hyperlink" Target="https://www.omim.org/entry/148820"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omim.org/entry/193510" TargetMode="External"/><Relationship Id="rId5" Type="http://schemas.openxmlformats.org/officeDocument/2006/relationships/hyperlink" Target="https://www.omim.org/entry/193500#47" TargetMode="External"/><Relationship Id="rId4" Type="http://schemas.openxmlformats.org/officeDocument/2006/relationships/hyperlink" Target="https://www.omim.org/entry/193500#5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type 1 is an autosomal dominant auditory-</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syndrome characterized by </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abnormalities of the hair, skin, and eyes; congenital sensorineural hearing loss; and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the lateral displacement of the ocular inner canthi (reviews by </a:t>
            </a:r>
            <a:r>
              <a:rPr lang="en-US" sz="1200" b="0" i="0" u="none" strike="noStrike" kern="1200" dirty="0">
                <a:solidFill>
                  <a:schemeClr val="tx1"/>
                </a:solidFill>
                <a:effectLst/>
                <a:latin typeface="+mn-lt"/>
                <a:ea typeface="+mn-ea"/>
                <a:cs typeface="+mn-cs"/>
                <a:hlinkClick r:id="rId3"/>
              </a:rPr>
              <a:t>Read and Newton, 1997</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Tamayo et al., 2008</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hlinkClick r:id="rId5"/>
              </a:rPr>
              <a:t>Pingault</a:t>
            </a:r>
            <a:r>
              <a:rPr lang="en-US" sz="1200" b="0" i="0" u="none" strike="noStrike" kern="1200" dirty="0">
                <a:solidFill>
                  <a:schemeClr val="tx1"/>
                </a:solidFill>
                <a:effectLst/>
                <a:latin typeface="+mn-lt"/>
                <a:ea typeface="+mn-ea"/>
                <a:cs typeface="+mn-cs"/>
                <a:hlinkClick r:id="rId5"/>
              </a:rPr>
              <a:t> et al., 2010</a:t>
            </a:r>
            <a:r>
              <a:rPr lang="en-US" sz="1200" b="0" i="0" u="none" strike="noStrike" kern="1200" dirty="0">
                <a:solidFill>
                  <a:schemeClr val="tx1"/>
                </a:solidFill>
                <a:effectLst/>
                <a:latin typeface="+mn-lt"/>
                <a:ea typeface="+mn-ea"/>
                <a:cs typeface="+mn-cs"/>
              </a:rPr>
              <a:t>). </a:t>
            </a:r>
          </a:p>
          <a:p>
            <a:r>
              <a:rPr lang="en-US" sz="1200" b="1" i="1" u="none" strike="noStrike" kern="1200" dirty="0">
                <a:solidFill>
                  <a:schemeClr val="tx1"/>
                </a:solidFill>
                <a:effectLst/>
                <a:latin typeface="+mn-lt"/>
                <a:ea typeface="+mn-ea"/>
                <a:cs typeface="+mn-cs"/>
              </a:rPr>
              <a:t>Clinical Variability of </a:t>
            </a:r>
            <a:r>
              <a:rPr lang="en-US" sz="1200" b="1" i="1" u="none" strike="noStrike" kern="1200" dirty="0" err="1">
                <a:solidFill>
                  <a:schemeClr val="tx1"/>
                </a:solidFill>
                <a:effectLst/>
                <a:latin typeface="+mn-lt"/>
                <a:ea typeface="+mn-ea"/>
                <a:cs typeface="+mn-cs"/>
              </a:rPr>
              <a:t>Waardenburg</a:t>
            </a:r>
            <a:r>
              <a:rPr lang="en-US" sz="1200" b="1" i="1" u="none" strike="noStrike" kern="1200" dirty="0">
                <a:solidFill>
                  <a:schemeClr val="tx1"/>
                </a:solidFill>
                <a:effectLst/>
                <a:latin typeface="+mn-lt"/>
                <a:ea typeface="+mn-ea"/>
                <a:cs typeface="+mn-cs"/>
              </a:rPr>
              <a:t> Syndrome Types 1-4</a:t>
            </a:r>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is an auditory-</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syndrome characterized by </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abnormalities of the hair, including a white forelock and premature graying; </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changes of the iris, such as heterochromia </a:t>
            </a:r>
            <a:r>
              <a:rPr lang="en-US" sz="1200" b="0" i="0" u="none" strike="noStrike" kern="1200" dirty="0" err="1">
                <a:solidFill>
                  <a:schemeClr val="tx1"/>
                </a:solidFill>
                <a:effectLst/>
                <a:latin typeface="+mn-lt"/>
                <a:ea typeface="+mn-ea"/>
                <a:cs typeface="+mn-cs"/>
              </a:rPr>
              <a:t>irides</a:t>
            </a:r>
            <a:r>
              <a:rPr lang="en-US" sz="1200" b="0" i="0" u="none" strike="noStrike" kern="1200" dirty="0">
                <a:solidFill>
                  <a:schemeClr val="tx1"/>
                </a:solidFill>
                <a:effectLst/>
                <a:latin typeface="+mn-lt"/>
                <a:ea typeface="+mn-ea"/>
                <a:cs typeface="+mn-cs"/>
              </a:rPr>
              <a:t> and brilliant blue eyes; and congenital sensorineural hearing loss. </a:t>
            </a:r>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has been classified into 4 main phenotypes. WS type 1 is distinguished by the presence of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WS type 2 (WS2; see </a:t>
            </a:r>
            <a:r>
              <a:rPr lang="en-US" sz="1200" b="0" i="0" u="none" strike="noStrike" kern="1200" dirty="0">
                <a:solidFill>
                  <a:schemeClr val="tx1"/>
                </a:solidFill>
                <a:effectLst/>
                <a:latin typeface="+mn-lt"/>
                <a:ea typeface="+mn-ea"/>
                <a:cs typeface="+mn-cs"/>
                <a:hlinkClick r:id="rId6"/>
              </a:rPr>
              <a:t>193510</a:t>
            </a:r>
            <a:r>
              <a:rPr lang="en-US" sz="1200" b="0" i="0" u="none" strike="noStrike" kern="1200" dirty="0">
                <a:solidFill>
                  <a:schemeClr val="tx1"/>
                </a:solidFill>
                <a:effectLst/>
                <a:latin typeface="+mn-lt"/>
                <a:ea typeface="+mn-ea"/>
                <a:cs typeface="+mn-cs"/>
              </a:rPr>
              <a:t>) is distinguished from type 1 by the absence of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WS type 3 (WS3; </a:t>
            </a:r>
            <a:r>
              <a:rPr lang="en-US" sz="1200" b="0" i="0" u="none" strike="noStrike" kern="1200" dirty="0">
                <a:solidFill>
                  <a:schemeClr val="tx1"/>
                </a:solidFill>
                <a:effectLst/>
                <a:latin typeface="+mn-lt"/>
                <a:ea typeface="+mn-ea"/>
                <a:cs typeface="+mn-cs"/>
                <a:hlinkClick r:id="rId7"/>
              </a:rPr>
              <a:t>148820</a:t>
            </a:r>
            <a:r>
              <a:rPr lang="en-US" sz="1200" b="0" i="0" u="none" strike="noStrike" kern="1200" dirty="0">
                <a:solidFill>
                  <a:schemeClr val="tx1"/>
                </a:solidFill>
                <a:effectLst/>
                <a:latin typeface="+mn-lt"/>
                <a:ea typeface="+mn-ea"/>
                <a:cs typeface="+mn-cs"/>
              </a:rPr>
              <a:t>) has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and upper limb abnormalities. WS type 4 (WS4; see </a:t>
            </a:r>
            <a:r>
              <a:rPr lang="en-US" sz="1200" b="0" i="0" u="none" strike="noStrike" kern="1200" dirty="0">
                <a:solidFill>
                  <a:schemeClr val="tx1"/>
                </a:solidFill>
                <a:effectLst/>
                <a:latin typeface="+mn-lt"/>
                <a:ea typeface="+mn-ea"/>
                <a:cs typeface="+mn-cs"/>
                <a:hlinkClick r:id="rId8"/>
              </a:rPr>
              <a:t>277580</a:t>
            </a:r>
            <a:r>
              <a:rPr lang="en-US" sz="1200" b="0" i="0" u="none" strike="noStrike" kern="1200" dirty="0">
                <a:solidFill>
                  <a:schemeClr val="tx1"/>
                </a:solidFill>
                <a:effectLst/>
                <a:latin typeface="+mn-lt"/>
                <a:ea typeface="+mn-ea"/>
                <a:cs typeface="+mn-cs"/>
              </a:rPr>
              <a:t>), also known as </a:t>
            </a:r>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-Shah syndrome, has the additional feature of </a:t>
            </a:r>
            <a:r>
              <a:rPr lang="en-US" sz="1200" b="0" i="0" u="none" strike="noStrike" kern="1200" dirty="0" err="1">
                <a:solidFill>
                  <a:schemeClr val="tx1"/>
                </a:solidFill>
                <a:effectLst/>
                <a:latin typeface="+mn-lt"/>
                <a:ea typeface="+mn-ea"/>
                <a:cs typeface="+mn-cs"/>
              </a:rPr>
              <a:t>Hirschsprung</a:t>
            </a:r>
            <a:r>
              <a:rPr lang="en-US" sz="1200" b="0" i="0" u="none" strike="noStrike" kern="1200" dirty="0">
                <a:solidFill>
                  <a:schemeClr val="tx1"/>
                </a:solidFill>
                <a:effectLst/>
                <a:latin typeface="+mn-lt"/>
                <a:ea typeface="+mn-ea"/>
                <a:cs typeface="+mn-cs"/>
              </a:rPr>
              <a:t> disease (reviews by </a:t>
            </a:r>
            <a:r>
              <a:rPr lang="en-US" sz="1200" b="0" i="0" u="none" strike="noStrike" kern="1200" dirty="0">
                <a:solidFill>
                  <a:schemeClr val="tx1"/>
                </a:solidFill>
                <a:effectLst/>
                <a:latin typeface="+mn-lt"/>
                <a:ea typeface="+mn-ea"/>
                <a:cs typeface="+mn-cs"/>
                <a:hlinkClick r:id="rId3"/>
              </a:rPr>
              <a:t>Read and Newton, 1997</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Tamayo et al., 2008</a:t>
            </a:r>
            <a:r>
              <a:rPr lang="en-US" sz="1200" b="0" i="0" u="none" strike="noStrike" kern="1200" dirty="0">
                <a:solidFill>
                  <a:schemeClr val="tx1"/>
                </a:solidFill>
                <a:effectLst/>
                <a:latin typeface="+mn-lt"/>
                <a:ea typeface="+mn-ea"/>
                <a:cs typeface="+mn-cs"/>
              </a:rPr>
              <a:t>). </a:t>
            </a:r>
          </a:p>
          <a:p>
            <a:r>
              <a:rPr lang="en-US" sz="1200" b="1" i="1" u="none" strike="noStrike" kern="1200" dirty="0">
                <a:solidFill>
                  <a:schemeClr val="tx1"/>
                </a:solidFill>
                <a:effectLst/>
                <a:latin typeface="+mn-lt"/>
                <a:ea typeface="+mn-ea"/>
                <a:cs typeface="+mn-cs"/>
              </a:rPr>
              <a:t>Genetic Heterogeneity of All Types of </a:t>
            </a:r>
            <a:r>
              <a:rPr lang="en-US" sz="1200" b="1" i="1" u="none" strike="noStrike" kern="1200" dirty="0" err="1">
                <a:solidFill>
                  <a:schemeClr val="tx1"/>
                </a:solidFill>
                <a:effectLst/>
                <a:latin typeface="+mn-lt"/>
                <a:ea typeface="+mn-ea"/>
                <a:cs typeface="+mn-cs"/>
              </a:rPr>
              <a:t>Waardenburg</a:t>
            </a:r>
            <a:r>
              <a:rPr lang="en-US" sz="1200" b="1" i="1" u="none" strike="noStrike" kern="1200" dirty="0">
                <a:solidFill>
                  <a:schemeClr val="tx1"/>
                </a:solidFill>
                <a:effectLst/>
                <a:latin typeface="+mn-lt"/>
                <a:ea typeface="+mn-ea"/>
                <a:cs typeface="+mn-cs"/>
              </a:rPr>
              <a:t> Syndrome</a:t>
            </a:r>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is genetically heterogeneous. WS1 and WS3 are both caused by mutation in the PAX3 gene. See WS2A (</a:t>
            </a:r>
            <a:r>
              <a:rPr lang="en-US" sz="1200" b="0" i="0" u="none" strike="noStrike" kern="1200" dirty="0">
                <a:solidFill>
                  <a:schemeClr val="tx1"/>
                </a:solidFill>
                <a:effectLst/>
                <a:latin typeface="+mn-lt"/>
                <a:ea typeface="+mn-ea"/>
                <a:cs typeface="+mn-cs"/>
                <a:hlinkClick r:id="rId6"/>
              </a:rPr>
              <a:t>193510</a:t>
            </a:r>
            <a:r>
              <a:rPr lang="en-US" sz="1200" b="0" i="0" u="none" strike="noStrike" kern="1200" dirty="0">
                <a:solidFill>
                  <a:schemeClr val="tx1"/>
                </a:solidFill>
                <a:effectLst/>
                <a:latin typeface="+mn-lt"/>
                <a:ea typeface="+mn-ea"/>
                <a:cs typeface="+mn-cs"/>
              </a:rPr>
              <a:t>) for a discussion of genetic heterogeneity of WS type 2, and WS4A (</a:t>
            </a:r>
            <a:r>
              <a:rPr lang="en-US" sz="1200" b="0" i="0" u="none" strike="noStrike" kern="1200" dirty="0">
                <a:solidFill>
                  <a:schemeClr val="tx1"/>
                </a:solidFill>
                <a:effectLst/>
                <a:latin typeface="+mn-lt"/>
                <a:ea typeface="+mn-ea"/>
                <a:cs typeface="+mn-cs"/>
                <a:hlinkClick r:id="rId8"/>
              </a:rPr>
              <a:t>277580</a:t>
            </a:r>
            <a:r>
              <a:rPr lang="en-US" sz="1200" b="0" i="0" u="none" strike="noStrike" kern="1200" dirty="0">
                <a:solidFill>
                  <a:schemeClr val="tx1"/>
                </a:solidFill>
                <a:effectLst/>
                <a:latin typeface="+mn-lt"/>
                <a:ea typeface="+mn-ea"/>
                <a:cs typeface="+mn-cs"/>
              </a:rPr>
              <a:t>) for a discussion of genetic heterogeneity of WS type 4.</a:t>
            </a:r>
          </a:p>
          <a:p>
            <a:endParaRPr lang="it-IT" dirty="0"/>
          </a:p>
        </p:txBody>
      </p:sp>
      <p:sp>
        <p:nvSpPr>
          <p:cNvPr id="4" name="Segnaposto numero diapositiva 3"/>
          <p:cNvSpPr>
            <a:spLocks noGrp="1"/>
          </p:cNvSpPr>
          <p:nvPr>
            <p:ph type="sldNum" sz="quarter" idx="10"/>
          </p:nvPr>
        </p:nvSpPr>
        <p:spPr/>
        <p:txBody>
          <a:bodyPr/>
          <a:lstStyle/>
          <a:p>
            <a:fld id="{AF4372E3-AE2D-40BA-9DF9-ECDCAAB56FB1}" type="slidenum">
              <a:rPr lang="it-IT" smtClean="0"/>
              <a:t>25</a:t>
            </a:fld>
            <a:endParaRPr lang="it-IT"/>
          </a:p>
        </p:txBody>
      </p:sp>
    </p:spTree>
    <p:extLst>
      <p:ext uri="{BB962C8B-B14F-4D97-AF65-F5344CB8AC3E}">
        <p14:creationId xmlns:p14="http://schemas.microsoft.com/office/powerpoint/2010/main" val="60205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7794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7629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182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65824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03186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71598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8004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1723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3853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9720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03/03/2024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6821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D1B7-D972-4FC1-84D0-2E4136B0B75C}" type="datetimeFigureOut">
              <a:rPr lang="it-IT" smtClean="0"/>
              <a:pPr/>
              <a:t>03/03/2024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84710-BEEE-46F4-8946-3C178979078E}" type="slidenum">
              <a:rPr lang="it-IT" smtClean="0"/>
              <a:pPr/>
              <a:t>‹N›</a:t>
            </a:fld>
            <a:endParaRPr lang="it-IT"/>
          </a:p>
        </p:txBody>
      </p:sp>
    </p:spTree>
    <p:extLst>
      <p:ext uri="{BB962C8B-B14F-4D97-AF65-F5344CB8AC3E}">
        <p14:creationId xmlns:p14="http://schemas.microsoft.com/office/powerpoint/2010/main" val="122795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youtu.be/Rbra10-3sa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9458" name="Segnaposto contenuto 1"/>
          <p:cNvSpPr>
            <a:spLocks noGrp="1"/>
          </p:cNvSpPr>
          <p:nvPr>
            <p:ph idx="1"/>
          </p:nvPr>
        </p:nvSpPr>
        <p:spPr>
          <a:xfrm>
            <a:off x="1127295" y="514321"/>
            <a:ext cx="10058400" cy="5715000"/>
          </a:xfrm>
        </p:spPr>
        <p:txBody>
          <a:bodyPr/>
          <a:lstStyle/>
          <a:p>
            <a:pPr marL="0" indent="0" algn="ctr">
              <a:buFont typeface="Wingdings" pitchFamily="-105" charset="2"/>
              <a:buNone/>
            </a:pPr>
            <a:r>
              <a:rPr lang="it-IT">
                <a:solidFill>
                  <a:srgbClr val="FFFF00"/>
                </a:solidFill>
              </a:rPr>
              <a:t>Genetica Umana -</a:t>
            </a:r>
            <a:r>
              <a:rPr lang="it-IT" dirty="0">
                <a:solidFill>
                  <a:srgbClr val="FFFF00"/>
                </a:solidFill>
              </a:rPr>
              <a:t> </a:t>
            </a:r>
            <a:r>
              <a:rPr lang="it-IT">
                <a:solidFill>
                  <a:srgbClr val="FFFF00"/>
                </a:solidFill>
              </a:rPr>
              <a:t>Fulvio </a:t>
            </a:r>
            <a:r>
              <a:rPr lang="it-IT" dirty="0">
                <a:solidFill>
                  <a:srgbClr val="FFFF00"/>
                </a:solidFill>
              </a:rPr>
              <a:t>Cruciani</a:t>
            </a:r>
          </a:p>
          <a:p>
            <a:pPr marL="0" indent="0" algn="ctr">
              <a:buFont typeface="Wingdings" pitchFamily="-105" charset="2"/>
              <a:buNone/>
            </a:pPr>
            <a:r>
              <a:rPr lang="it-IT" dirty="0">
                <a:solidFill>
                  <a:srgbClr val="FFFF00"/>
                </a:solidFill>
              </a:rPr>
              <a:t>Parte 5</a:t>
            </a:r>
          </a:p>
          <a:p>
            <a:pPr marL="0" indent="0" algn="ctr">
              <a:buFont typeface="Wingdings" pitchFamily="-105" charset="2"/>
              <a:buNone/>
            </a:pPr>
            <a:r>
              <a:rPr lang="it-IT" dirty="0">
                <a:solidFill>
                  <a:srgbClr val="FFFF00"/>
                </a:solidFill>
              </a:rPr>
              <a:t>Interpretazione degli alberi genealogici</a:t>
            </a:r>
          </a:p>
          <a:p>
            <a:pPr marL="0" indent="0" algn="ctr">
              <a:buFont typeface="Wingdings" pitchFamily="-105" charset="2"/>
              <a:buNone/>
            </a:pPr>
            <a:endParaRPr lang="it-IT" dirty="0">
              <a:solidFill>
                <a:srgbClr val="FFFF00"/>
              </a:solidFill>
            </a:endParaRPr>
          </a:p>
          <a:p>
            <a:pPr marL="0" indent="0">
              <a:buFont typeface="Wingdings" pitchFamily="-105" charset="2"/>
              <a:buNone/>
            </a:pPr>
            <a:endParaRPr lang="it-IT" sz="2000" dirty="0">
              <a:solidFill>
                <a:schemeClr val="bg1"/>
              </a:solidFill>
            </a:endParaRPr>
          </a:p>
          <a:p>
            <a:pPr marL="0" indent="0">
              <a:buFont typeface="Wingdings" pitchFamily="-105" charset="2"/>
              <a:buNone/>
            </a:pPr>
            <a:r>
              <a:rPr lang="it-IT" sz="2000" dirty="0">
                <a:solidFill>
                  <a:schemeClr val="bg1"/>
                </a:solidFill>
              </a:rPr>
              <a:t>  </a:t>
            </a:r>
          </a:p>
          <a:p>
            <a:pPr marL="0" indent="0" algn="ctr">
              <a:buFont typeface="Wingdings" pitchFamily="-105" charset="2"/>
              <a:buNone/>
            </a:pPr>
            <a:endParaRPr lang="it-IT" dirty="0">
              <a:solidFill>
                <a:srgbClr val="FFFF00"/>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(simbologia)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893" y="830997"/>
            <a:ext cx="5029099" cy="5724003"/>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17820"/>
          <a:stretch/>
        </p:blipFill>
        <p:spPr>
          <a:xfrm>
            <a:off x="373146" y="2061590"/>
            <a:ext cx="4468819" cy="4692360"/>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b="82056"/>
          <a:stretch/>
        </p:blipFill>
        <p:spPr>
          <a:xfrm>
            <a:off x="76136" y="830996"/>
            <a:ext cx="5367458" cy="1230594"/>
          </a:xfrm>
          <a:prstGeom prst="rect">
            <a:avLst/>
          </a:prstGeom>
        </p:spPr>
      </p:pic>
    </p:spTree>
    <p:extLst>
      <p:ext uri="{BB962C8B-B14F-4D97-AF65-F5344CB8AC3E}">
        <p14:creationId xmlns:p14="http://schemas.microsoft.com/office/powerpoint/2010/main" val="27344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(simbologia)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73" y="830997"/>
            <a:ext cx="4633183" cy="5293217"/>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86" y="830997"/>
            <a:ext cx="4570090" cy="5233075"/>
          </a:xfrm>
          <a:prstGeom prst="rect">
            <a:avLst/>
          </a:prstGeom>
        </p:spPr>
      </p:pic>
    </p:spTree>
    <p:extLst>
      <p:ext uri="{BB962C8B-B14F-4D97-AF65-F5344CB8AC3E}">
        <p14:creationId xmlns:p14="http://schemas.microsoft.com/office/powerpoint/2010/main" val="217383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(simbologia)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magine 1" descr="3_0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223995"/>
            <a:ext cx="8943975"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4658061" y="3238047"/>
            <a:ext cx="333487" cy="3765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 y="4520855"/>
            <a:ext cx="12192000" cy="1938992"/>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GENERAZIONI: </a:t>
            </a:r>
            <a:r>
              <a:rPr lang="it-IT" sz="2000" dirty="0">
                <a:latin typeface="Verdana" panose="020B0604030504040204" pitchFamily="34" charset="0"/>
                <a:ea typeface="Verdana" panose="020B0604030504040204" pitchFamily="34" charset="0"/>
                <a:cs typeface="Verdana" panose="020B0604030504040204" pitchFamily="34" charset="0"/>
              </a:rPr>
              <a:t>numeri romani</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a:latin typeface="Verdana" panose="020B0604030504040204" pitchFamily="34" charset="0"/>
                <a:ea typeface="Verdana" panose="020B0604030504040204" pitchFamily="34" charset="0"/>
                <a:cs typeface="Verdana" panose="020B0604030504040204" pitchFamily="34" charset="0"/>
              </a:rPr>
              <a:t>INDIVIDUI:</a:t>
            </a:r>
            <a:r>
              <a:rPr lang="it-IT" sz="2000" dirty="0">
                <a:latin typeface="Verdana" panose="020B0604030504040204" pitchFamily="34" charset="0"/>
                <a:ea typeface="Verdana" panose="020B0604030504040204" pitchFamily="34" charset="0"/>
                <a:cs typeface="Verdana" panose="020B0604030504040204" pitchFamily="34" charset="0"/>
              </a:rPr>
              <a:t> numeri arabi</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Il </a:t>
            </a:r>
            <a:r>
              <a:rPr lang="it-IT" sz="2000" b="1" u="sng" dirty="0">
                <a:latin typeface="Verdana" panose="020B0604030504040204" pitchFamily="34" charset="0"/>
                <a:ea typeface="Verdana" panose="020B0604030504040204" pitchFamily="34" charset="0"/>
                <a:cs typeface="Verdana" panose="020B0604030504040204" pitchFamily="34" charset="0"/>
              </a:rPr>
              <a:t>PROBANDO</a:t>
            </a:r>
            <a:r>
              <a:rPr lang="it-IT" sz="2000" dirty="0">
                <a:latin typeface="Verdana" panose="020B0604030504040204" pitchFamily="34" charset="0"/>
                <a:ea typeface="Verdana" panose="020B0604030504040204" pitchFamily="34" charset="0"/>
                <a:cs typeface="Verdana" panose="020B0604030504040204" pitchFamily="34" charset="0"/>
              </a:rPr>
              <a:t> (cioè la persona attraverso cui è stata individuata la famiglia) si indica con una freccia (ed eventualmente una «P»)</a:t>
            </a:r>
          </a:p>
        </p:txBody>
      </p:sp>
    </p:spTree>
    <p:extLst>
      <p:ext uri="{BB962C8B-B14F-4D97-AF65-F5344CB8AC3E}">
        <p14:creationId xmlns:p14="http://schemas.microsoft.com/office/powerpoint/2010/main" val="181381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AUTOSOMICA DOMINANTE</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magine 1" descr="3_0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7489" y="723333"/>
            <a:ext cx="6577021" cy="224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42517" y="2740841"/>
            <a:ext cx="12106964" cy="4093428"/>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La persona affetta deve avere almeno un genitore affetto</a:t>
            </a:r>
          </a:p>
          <a:p>
            <a:pPr marL="285750" indent="-285750" algn="just">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Colpisce indipendentemente dal sesso</a:t>
            </a:r>
          </a:p>
          <a:p>
            <a:pPr marL="285750" indent="-285750" algn="just">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E’ trasmessa da entrambi i sessi</a:t>
            </a:r>
          </a:p>
          <a:p>
            <a:pPr marL="285750" indent="-285750" algn="just">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Una persona affetta ha il 50% di probabilità di passare la malattia (assumendo che sia eterozigote, il che di solito è vero per le condizioni rare). </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Esempi: Corea di Huntington; acondroplasia</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Note: generalmente gli omozigoti sono rari e presentano un quadro clinico molto più grave degli eterozigoti (vero nell’acondroplasia, fa eccezione la corea di Huntington)</a:t>
            </a:r>
          </a:p>
        </p:txBody>
      </p:sp>
    </p:spTree>
    <p:extLst>
      <p:ext uri="{BB962C8B-B14F-4D97-AF65-F5344CB8AC3E}">
        <p14:creationId xmlns:p14="http://schemas.microsoft.com/office/powerpoint/2010/main" val="276052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AUTOSOMICA RECESSIVA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85036" y="3227538"/>
            <a:ext cx="12106964" cy="3170099"/>
          </a:xfrm>
          <a:prstGeom prst="rect">
            <a:avLst/>
          </a:prstGeom>
          <a:noFill/>
        </p:spPr>
        <p:txBody>
          <a:bodyPr wrap="square" rtlCol="0">
            <a:spAutoFit/>
          </a:bodyPr>
          <a:lstStyle/>
          <a:p>
            <a:pPr algn="just"/>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La persona affetta è (di solito) figlia di genitori sani, i quali sono </a:t>
            </a: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PORTATORI SANI</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C’è un’incidenza maggiore nei casi di consanguineità</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Interessa indifferentemente entrambi i sessi</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Se da una coppia normale nasce un figlio malato la probabilità che il successivo figlio sia malato è del 25% (es. fibrosi cistica, </a:t>
            </a:r>
            <a:r>
              <a:rPr lang="it-IT"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fenichetonuria</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012" y="632243"/>
            <a:ext cx="5013960" cy="2746778"/>
          </a:xfrm>
          <a:prstGeom prst="rect">
            <a:avLst/>
          </a:prstGeom>
        </p:spPr>
      </p:pic>
    </p:spTree>
    <p:extLst>
      <p:ext uri="{BB962C8B-B14F-4D97-AF65-F5344CB8AC3E}">
        <p14:creationId xmlns:p14="http://schemas.microsoft.com/office/powerpoint/2010/main" val="128541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AUTOSOMICA RECESSIVA</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(il caso dell’inincrocio)</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4744121" y="1814064"/>
            <a:ext cx="6849164" cy="3170099"/>
          </a:xfrm>
          <a:prstGeom prst="rect">
            <a:avLst/>
          </a:prstGeom>
          <a:noFill/>
        </p:spPr>
        <p:txBody>
          <a:bodyPr wrap="square" rtlCol="0">
            <a:spAutoFit/>
          </a:bodyPr>
          <a:lstStyle/>
          <a:p>
            <a:pPr algn="just"/>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ININCROCIO:</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accoppiamento tra individui imparentati</a:t>
            </a:r>
          </a:p>
          <a:p>
            <a:pPr algn="just"/>
            <a:endPar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In una famiglia </a:t>
            </a:r>
            <a:r>
              <a:rPr lang="it-IT"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inincrociata</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aumenta la P di comparsa di una patologia autosomica recessiva.</a:t>
            </a:r>
          </a:p>
          <a:p>
            <a:pPr algn="just"/>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L’individuo malato in questo caso è un omozigote chiamato </a:t>
            </a: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AUTOZIGOTE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che ha cioè 2 alleli identici per discesa.</a:t>
            </a:r>
          </a:p>
        </p:txBody>
      </p:sp>
      <p:pic>
        <p:nvPicPr>
          <p:cNvPr id="6" name="Immagine 1" descr="3_04.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300" y="1473155"/>
            <a:ext cx="3586820" cy="444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3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RECESSIVA X-LINKED</a:t>
            </a:r>
          </a:p>
        </p:txBody>
      </p:sp>
      <p:pic>
        <p:nvPicPr>
          <p:cNvPr id="3" name="Immagine 1" descr="3_05.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669" y="461665"/>
            <a:ext cx="4357062" cy="354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0" y="2919193"/>
            <a:ext cx="12291237" cy="3539430"/>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Le persone affette sono quasi tutte di sesso maschile (perché….???)</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I maschi affetti sono di norma figli di genitori sani; la madre è quindi una portatrice sana e può avere parenti maschi affetti</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Le persone di sesso femminile sono affette solo se il padre è affetto e la madre è portatrice sana (o affetta). Occasionalmente la malattia può manifestarsi per via dell’inattivazione del cromosoma X.</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Non è presente trasmissione di padre in figlio maschio</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(anche se l’unione tra padre affetto e donna portatrice sana, può simulare questa modalità di trasmissione)</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Esempi: albinismo oculare, emofilia A, daltonismo</a:t>
            </a:r>
          </a:p>
        </p:txBody>
      </p:sp>
      <p:sp>
        <p:nvSpPr>
          <p:cNvPr id="5" name="Ovale 4"/>
          <p:cNvSpPr/>
          <p:nvPr/>
        </p:nvSpPr>
        <p:spPr>
          <a:xfrm>
            <a:off x="8965998" y="2235359"/>
            <a:ext cx="606056" cy="574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1 6"/>
          <p:cNvCxnSpPr/>
          <p:nvPr/>
        </p:nvCxnSpPr>
        <p:spPr>
          <a:xfrm>
            <a:off x="5916706" y="1474910"/>
            <a:ext cx="3073809" cy="9854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778825" y="1235406"/>
            <a:ext cx="5137881" cy="369332"/>
          </a:xfrm>
          <a:prstGeom prst="rect">
            <a:avLst/>
          </a:prstGeom>
          <a:noFill/>
        </p:spPr>
        <p:txBody>
          <a:bodyPr wrap="none" rtlCol="0">
            <a:spAutoFit/>
          </a:bodyPr>
          <a:lstStyle/>
          <a:p>
            <a:r>
              <a:rPr lang="it-IT" dirty="0"/>
              <a:t>Quale è la P che questa femmina sia portatrice sana?</a:t>
            </a:r>
          </a:p>
        </p:txBody>
      </p:sp>
      <p:sp>
        <p:nvSpPr>
          <p:cNvPr id="10" name="Ovale 9"/>
          <p:cNvSpPr/>
          <p:nvPr/>
        </p:nvSpPr>
        <p:spPr>
          <a:xfrm>
            <a:off x="9930164" y="2341867"/>
            <a:ext cx="606056" cy="574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1 10"/>
          <p:cNvCxnSpPr/>
          <p:nvPr/>
        </p:nvCxnSpPr>
        <p:spPr>
          <a:xfrm>
            <a:off x="4668819" y="2235359"/>
            <a:ext cx="5285862" cy="331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722788" y="2031768"/>
            <a:ext cx="2009909" cy="369332"/>
          </a:xfrm>
          <a:prstGeom prst="rect">
            <a:avLst/>
          </a:prstGeom>
          <a:noFill/>
        </p:spPr>
        <p:txBody>
          <a:bodyPr wrap="none" rtlCol="0">
            <a:spAutoFit/>
          </a:bodyPr>
          <a:lstStyle/>
          <a:p>
            <a:r>
              <a:rPr lang="it-IT" dirty="0"/>
              <a:t>E che lo sia questa?</a:t>
            </a:r>
          </a:p>
        </p:txBody>
      </p:sp>
    </p:spTree>
    <p:extLst>
      <p:ext uri="{BB962C8B-B14F-4D97-AF65-F5344CB8AC3E}">
        <p14:creationId xmlns:p14="http://schemas.microsoft.com/office/powerpoint/2010/main" val="4547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DOMINANTE X-LINKED</a:t>
            </a:r>
          </a:p>
        </p:txBody>
      </p:sp>
      <p:sp>
        <p:nvSpPr>
          <p:cNvPr id="4" name="CasellaDiTesto 3"/>
          <p:cNvSpPr txBox="1"/>
          <p:nvPr/>
        </p:nvSpPr>
        <p:spPr>
          <a:xfrm>
            <a:off x="0" y="3424027"/>
            <a:ext cx="12291237" cy="3046988"/>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Nella popolazione, le persone affette sono di entrambi i sessi, ma principalmente donne (</a:t>
            </a:r>
            <a:r>
              <a:rPr lang="it-IT" sz="1600" i="1" dirty="0">
                <a:solidFill>
                  <a:prstClr val="black"/>
                </a:solidFill>
                <a:latin typeface="Verdana" panose="020B0604030504040204" pitchFamily="34" charset="0"/>
                <a:ea typeface="Verdana" panose="020B0604030504040204" pitchFamily="34" charset="0"/>
                <a:cs typeface="Verdana" panose="020B0604030504040204" pitchFamily="34" charset="0"/>
              </a:rPr>
              <a:t>poco meno </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del doppio)</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Una persona affetta ha di solito un genitore malato</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Tutte le figlie, ma nessuno dei figli, di un maschio affetto sono malate</a:t>
            </a:r>
          </a:p>
          <a:p>
            <a:pPr marL="285750" indent="-285750" algn="just">
              <a:buFontTx/>
              <a:buChar char="-"/>
            </a:pP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Il figlio di una donna affetta ha il 50 % di P di contrarre la malattia</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Esempi: rachitismo ipofosfatemico X-</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linked</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incontinentia</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pigmenti, X-fragile, </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Rett</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syndrome</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(tutte con differenze tra maschi e femmine)</a:t>
            </a:r>
          </a:p>
        </p:txBody>
      </p:sp>
      <p:pic>
        <p:nvPicPr>
          <p:cNvPr id="12" name="Immagine 1" descr="3_0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65" y="560538"/>
            <a:ext cx="5432945" cy="261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8460964" y="1241478"/>
            <a:ext cx="3099665"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Se IV-9 fosse maschio che P di essere malato avrebbe?</a:t>
            </a:r>
          </a:p>
        </p:txBody>
      </p:sp>
    </p:spTree>
    <p:extLst>
      <p:ext uri="{BB962C8B-B14F-4D97-AF65-F5344CB8AC3E}">
        <p14:creationId xmlns:p14="http://schemas.microsoft.com/office/powerpoint/2010/main" val="6169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Y-LINKED</a:t>
            </a:r>
          </a:p>
        </p:txBody>
      </p:sp>
      <p:sp>
        <p:nvSpPr>
          <p:cNvPr id="3" name="CasellaDiTesto 2"/>
          <p:cNvSpPr txBox="1"/>
          <p:nvPr/>
        </p:nvSpPr>
        <p:spPr>
          <a:xfrm>
            <a:off x="42518" y="4359653"/>
            <a:ext cx="12106964" cy="2246769"/>
          </a:xfrm>
          <a:prstGeom prst="rect">
            <a:avLst/>
          </a:prstGeom>
          <a:noFill/>
        </p:spPr>
        <p:txBody>
          <a:bodyPr wrap="square" rtlCol="0">
            <a:spAutoFit/>
          </a:bodyPr>
          <a:lstStyle/>
          <a:p>
            <a:pPr algn="just"/>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Colpisce solo i maschi.</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Escludendo eventi mutazionali de novo, un individuo affetto ha sempre un padre malato</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Tutti i figli di un uomo affetto, sono malati.</a:t>
            </a:r>
          </a:p>
        </p:txBody>
      </p:sp>
      <p:pic>
        <p:nvPicPr>
          <p:cNvPr id="4" name="Immagine 1" descr="3_07.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1103" y="461665"/>
            <a:ext cx="7691760" cy="377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64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(FINTA DOMINANZA)</a:t>
            </a:r>
          </a:p>
        </p:txBody>
      </p:sp>
      <p:pic>
        <p:nvPicPr>
          <p:cNvPr id="5" name="Immagine 1" descr="3_1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6440"/>
            <a:ext cx="7273280" cy="408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2219825" y="157784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646760" y="156357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012417"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54552"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754086"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646760"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567346" y="317804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487932" y="313481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408518"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5900819" y="4798583"/>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6662820" y="4809465"/>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5008186" y="4820350"/>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3701898" y="4820347"/>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689529" y="478768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916643" y="480945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1002239" y="4820342"/>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7273280" y="1054662"/>
            <a:ext cx="4918720" cy="193899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La persona affetta ha un genitore affetto</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Non salta nessun generazione</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E’ trasmessa da entrambi i sessi</a:t>
            </a:r>
          </a:p>
        </p:txBody>
      </p:sp>
      <p:sp>
        <p:nvSpPr>
          <p:cNvPr id="27" name="CasellaDiTesto 26"/>
          <p:cNvSpPr txBox="1"/>
          <p:nvPr/>
        </p:nvSpPr>
        <p:spPr>
          <a:xfrm>
            <a:off x="-8456" y="5751417"/>
            <a:ext cx="12200456" cy="400110"/>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Eredità autosomica dominante!!!.......MA…….</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260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ANALISI GENETICA NELLE FAMIGLIE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OBIETTIVI</a:t>
            </a:r>
          </a:p>
        </p:txBody>
      </p:sp>
      <p:sp>
        <p:nvSpPr>
          <p:cNvPr id="4" name="CasellaDiTesto 3"/>
          <p:cNvSpPr txBox="1"/>
          <p:nvPr/>
        </p:nvSpPr>
        <p:spPr>
          <a:xfrm>
            <a:off x="0" y="658881"/>
            <a:ext cx="6922088" cy="1446550"/>
          </a:xfrm>
          <a:prstGeom prst="rect">
            <a:avLst/>
          </a:prstGeom>
          <a:noFill/>
        </p:spPr>
        <p:txBody>
          <a:bodyPr wrap="none" rtlCol="0">
            <a:spAutoFit/>
          </a:bodyPr>
          <a:lstStyle/>
          <a:p>
            <a:r>
              <a:rPr lang="it-IT" sz="2000" u="sng" dirty="0">
                <a:latin typeface="Verdana" panose="020B0604030504040204" pitchFamily="34" charset="0"/>
                <a:ea typeface="Verdana" panose="020B0604030504040204" pitchFamily="34" charset="0"/>
                <a:cs typeface="Verdana" panose="020B0604030504040204" pitchFamily="34" charset="0"/>
              </a:rPr>
              <a:t>Schematizzare la storia genealogica di una famiglia:</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disegnare un albero genealogico</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interpretare i simboli</a:t>
            </a:r>
          </a:p>
        </p:txBody>
      </p:sp>
      <p:sp>
        <p:nvSpPr>
          <p:cNvPr id="6" name="CasellaDiTesto 5"/>
          <p:cNvSpPr txBox="1"/>
          <p:nvPr/>
        </p:nvSpPr>
        <p:spPr>
          <a:xfrm>
            <a:off x="0" y="3520476"/>
            <a:ext cx="6138219" cy="3416320"/>
          </a:xfrm>
          <a:prstGeom prst="rect">
            <a:avLst/>
          </a:prstGeom>
          <a:noFill/>
        </p:spPr>
        <p:txBody>
          <a:bodyPr wrap="none" rtlCol="0">
            <a:spAutoFit/>
          </a:bodyPr>
          <a:lstStyle/>
          <a:p>
            <a:r>
              <a:rPr lang="it-IT" sz="2000" u="sng" dirty="0">
                <a:latin typeface="Verdana" panose="020B0604030504040204" pitchFamily="34" charset="0"/>
                <a:ea typeface="Verdana" panose="020B0604030504040204" pitchFamily="34" charset="0"/>
                <a:cs typeface="Verdana" panose="020B0604030504040204" pitchFamily="34" charset="0"/>
              </a:rPr>
              <a:t>Complicazioni nell’interpretazione degli alberi:</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Finta dominanza</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Penetranza</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Espressività</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Anticipazione</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err="1">
                <a:latin typeface="Verdana" panose="020B0604030504040204" pitchFamily="34" charset="0"/>
                <a:ea typeface="Verdana" panose="020B0604030504040204" pitchFamily="34" charset="0"/>
                <a:cs typeface="Verdana" panose="020B0604030504040204" pitchFamily="34" charset="0"/>
              </a:rPr>
              <a:t>Imprintig</a:t>
            </a: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Letalità maschile</a:t>
            </a:r>
          </a:p>
        </p:txBody>
      </p:sp>
      <p:sp>
        <p:nvSpPr>
          <p:cNvPr id="7" name="CasellaDiTesto 6"/>
          <p:cNvSpPr txBox="1"/>
          <p:nvPr/>
        </p:nvSpPr>
        <p:spPr>
          <a:xfrm>
            <a:off x="0" y="2047157"/>
            <a:ext cx="7949612" cy="1446550"/>
          </a:xfrm>
          <a:prstGeom prst="rect">
            <a:avLst/>
          </a:prstGeom>
          <a:noFill/>
        </p:spPr>
        <p:txBody>
          <a:bodyPr wrap="none" rtlCol="0">
            <a:spAutoFit/>
          </a:bodyPr>
          <a:lstStyle/>
          <a:p>
            <a:r>
              <a:rPr lang="it-IT" sz="2000" u="sng" dirty="0">
                <a:latin typeface="Verdana" panose="020B0604030504040204" pitchFamily="34" charset="0"/>
                <a:ea typeface="Verdana" panose="020B0604030504040204" pitchFamily="34" charset="0"/>
                <a:cs typeface="Verdana" panose="020B0604030504040204" pitchFamily="34" charset="0"/>
              </a:rPr>
              <a:t>Interpretazione degli alberi genealogici mendeliani semplici:</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individuare il tipo di eredità del carattere osservato</a:t>
            </a:r>
          </a:p>
          <a:p>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saper fare delle previsioni riguardo il destino dei nascituri</a:t>
            </a:r>
          </a:p>
        </p:txBody>
      </p:sp>
    </p:spTree>
    <p:extLst>
      <p:ext uri="{BB962C8B-B14F-4D97-AF65-F5344CB8AC3E}">
        <p14:creationId xmlns:p14="http://schemas.microsoft.com/office/powerpoint/2010/main" val="36442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(FINTA DOMINANZA)</a:t>
            </a:r>
          </a:p>
        </p:txBody>
      </p:sp>
      <p:pic>
        <p:nvPicPr>
          <p:cNvPr id="5" name="Immagine 1" descr="3_1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6440"/>
            <a:ext cx="7273280" cy="408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0" y="5275541"/>
            <a:ext cx="12192000" cy="1323439"/>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Se un carattere </a:t>
            </a:r>
            <a:r>
              <a:rPr lang="it-IT" sz="2000" u="sng" dirty="0">
                <a:latin typeface="Verdana" panose="020B0604030504040204" pitchFamily="34" charset="0"/>
                <a:ea typeface="Verdana" panose="020B0604030504040204" pitchFamily="34" charset="0"/>
                <a:cs typeface="Verdana" panose="020B0604030504040204" pitchFamily="34" charset="0"/>
              </a:rPr>
              <a:t>recessivo</a:t>
            </a:r>
            <a:r>
              <a:rPr lang="it-IT" sz="2000" dirty="0">
                <a:latin typeface="Verdana" panose="020B0604030504040204" pitchFamily="34" charset="0"/>
                <a:ea typeface="Verdana" panose="020B0604030504040204" pitchFamily="34" charset="0"/>
                <a:cs typeface="Verdana" panose="020B0604030504040204" pitchFamily="34" charset="0"/>
              </a:rPr>
              <a:t> è </a:t>
            </a:r>
            <a:r>
              <a:rPr lang="it-IT" sz="2000" u="sng" dirty="0">
                <a:latin typeface="Verdana" panose="020B0604030504040204" pitchFamily="34" charset="0"/>
                <a:ea typeface="Verdana" panose="020B0604030504040204" pitchFamily="34" charset="0"/>
                <a:cs typeface="Verdana" panose="020B0604030504040204" pitchFamily="34" charset="0"/>
              </a:rPr>
              <a:t>comune</a:t>
            </a:r>
            <a:r>
              <a:rPr lang="it-IT" sz="2000" dirty="0">
                <a:latin typeface="Verdana" panose="020B0604030504040204" pitchFamily="34" charset="0"/>
                <a:ea typeface="Verdana" panose="020B0604030504040204" pitchFamily="34" charset="0"/>
                <a:cs typeface="Verdana" panose="020B0604030504040204" pitchFamily="34" charset="0"/>
              </a:rPr>
              <a:t> nella popolazione  esiste una buona p che due persone nello stesso albero lo possiedano entrambi in modo indipendente per es. il gruppo sanguigno 0 può avere un’eredità che ricorda il «tipo dominante» semplicemente perché è molto frequente nella popolazione (ricorda l’esempio della </a:t>
            </a:r>
            <a:r>
              <a:rPr lang="it-IT" sz="2000" dirty="0" err="1">
                <a:latin typeface="Verdana" panose="020B0604030504040204" pitchFamily="34" charset="0"/>
                <a:ea typeface="Verdana" panose="020B0604030504040204" pitchFamily="34" charset="0"/>
                <a:cs typeface="Verdana" panose="020B0604030504040204" pitchFamily="34" charset="0"/>
              </a:rPr>
              <a:t>protoporfiria</a:t>
            </a:r>
            <a:r>
              <a:rPr lang="it-IT" sz="2000" dirty="0">
                <a:latin typeface="Verdana" panose="020B0604030504040204" pitchFamily="34" charset="0"/>
                <a:ea typeface="Verdana" panose="020B0604030504040204" pitchFamily="34" charset="0"/>
                <a:cs typeface="Verdana" panose="020B0604030504040204" pitchFamily="34" charset="0"/>
              </a:rPr>
              <a:t> visto per Hardy-Weinberg) </a:t>
            </a:r>
          </a:p>
        </p:txBody>
      </p:sp>
      <p:sp>
        <p:nvSpPr>
          <p:cNvPr id="7" name="CasellaDiTesto 6"/>
          <p:cNvSpPr txBox="1"/>
          <p:nvPr/>
        </p:nvSpPr>
        <p:spPr>
          <a:xfrm>
            <a:off x="8249690" y="1801001"/>
            <a:ext cx="3181973" cy="163121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PER FARE UN’INFERENZA CORRETTA BISOGNA ANALIZZARE PIÙ FAMIGLIE</a:t>
            </a:r>
          </a:p>
        </p:txBody>
      </p:sp>
      <p:sp>
        <p:nvSpPr>
          <p:cNvPr id="8" name="Rettangolo 7"/>
          <p:cNvSpPr/>
          <p:nvPr/>
        </p:nvSpPr>
        <p:spPr>
          <a:xfrm>
            <a:off x="2219825" y="157784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646760" y="156357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012417"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54552"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754086"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646760"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567346" y="317804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487932" y="313481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408518"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5900819" y="4798583"/>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6662820" y="4809465"/>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5008186" y="4820350"/>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3701898" y="4820347"/>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689529" y="478768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916643" y="480945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1002239" y="4820342"/>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05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(PENETRANZA)</a:t>
            </a:r>
          </a:p>
        </p:txBody>
      </p:sp>
      <p:sp>
        <p:nvSpPr>
          <p:cNvPr id="3" name="CasellaDiTesto 2"/>
          <p:cNvSpPr txBox="1"/>
          <p:nvPr/>
        </p:nvSpPr>
        <p:spPr>
          <a:xfrm>
            <a:off x="0" y="1467041"/>
            <a:ext cx="12268200" cy="1938992"/>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La </a:t>
            </a:r>
            <a:r>
              <a:rPr lang="it-IT" sz="2000" b="1" u="sng" dirty="0">
                <a:latin typeface="Verdana" panose="020B0604030504040204" pitchFamily="34" charset="0"/>
                <a:ea typeface="Verdana" panose="020B0604030504040204" pitchFamily="34" charset="0"/>
                <a:cs typeface="Verdana" panose="020B0604030504040204" pitchFamily="34" charset="0"/>
              </a:rPr>
              <a:t>PENETRANZA</a:t>
            </a:r>
            <a:r>
              <a:rPr lang="it-IT" sz="2000" dirty="0">
                <a:latin typeface="Verdana" panose="020B0604030504040204" pitchFamily="34" charset="0"/>
                <a:ea typeface="Verdana" panose="020B0604030504040204" pitchFamily="34" charset="0"/>
                <a:cs typeface="Verdana" panose="020B0604030504040204" pitchFamily="34" charset="0"/>
              </a:rPr>
              <a:t> di un carattere per un dato genotipo è la P che una persona con quel genotipo manifesti il carattere. </a:t>
            </a:r>
          </a:p>
          <a:p>
            <a:endParaRPr lang="it-IT" sz="2000" dirty="0">
              <a:latin typeface="Verdana" panose="020B0604030504040204" pitchFamily="34" charset="0"/>
              <a:ea typeface="Verdana" panose="020B0604030504040204" pitchFamily="34" charset="0"/>
              <a:cs typeface="Verdana" panose="020B0604030504040204" pitchFamily="34" charset="0"/>
            </a:endParaRPr>
          </a:p>
          <a:p>
            <a:r>
              <a:rPr lang="it-IT" sz="2000" dirty="0">
                <a:latin typeface="Verdana" panose="020B0604030504040204" pitchFamily="34" charset="0"/>
                <a:ea typeface="Verdana" panose="020B0604030504040204" pitchFamily="34" charset="0"/>
                <a:cs typeface="Verdana" panose="020B0604030504040204" pitchFamily="34" charset="0"/>
              </a:rPr>
              <a:t>Corrisponde alla proporzione di individui con un determinato genotipo che esprimono il carattere.</a:t>
            </a:r>
          </a:p>
          <a:p>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27" name="CasellaDiTesto 26"/>
          <p:cNvSpPr txBox="1"/>
          <p:nvPr/>
        </p:nvSpPr>
        <p:spPr>
          <a:xfrm>
            <a:off x="0" y="4508940"/>
            <a:ext cx="12043287" cy="707886"/>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La penetranza incompleta si riscontra frequentemente nelle malattie di tipo dominante, ma è rara tra le malattie di tipo recessivo.</a:t>
            </a:r>
          </a:p>
        </p:txBody>
      </p:sp>
      <p:sp>
        <p:nvSpPr>
          <p:cNvPr id="28" name="CasellaDiTesto 27"/>
          <p:cNvSpPr txBox="1"/>
          <p:nvPr/>
        </p:nvSpPr>
        <p:spPr>
          <a:xfrm>
            <a:off x="0" y="3537212"/>
            <a:ext cx="12268200" cy="707886"/>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La penetranza si dice </a:t>
            </a:r>
            <a:r>
              <a:rPr lang="it-IT" sz="2000" dirty="0">
                <a:solidFill>
                  <a:srgbClr val="FFFF00"/>
                </a:solidFill>
                <a:latin typeface="Verdana" panose="020B0604030504040204" pitchFamily="34" charset="0"/>
                <a:ea typeface="Verdana" panose="020B0604030504040204" pitchFamily="34" charset="0"/>
                <a:cs typeface="Verdana" panose="020B0604030504040204" pitchFamily="34" charset="0"/>
              </a:rPr>
              <a:t>incompleta</a:t>
            </a:r>
            <a:r>
              <a:rPr lang="it-IT" sz="2000" dirty="0">
                <a:latin typeface="Verdana" panose="020B0604030504040204" pitchFamily="34" charset="0"/>
                <a:ea typeface="Verdana" panose="020B0604030504040204" pitchFamily="34" charset="0"/>
                <a:cs typeface="Verdana" panose="020B0604030504040204" pitchFamily="34" charset="0"/>
              </a:rPr>
              <a:t> se meno del 100% degli individui con un determinato genotipo presentano il fenotipo associato</a:t>
            </a:r>
          </a:p>
        </p:txBody>
      </p:sp>
    </p:spTree>
    <p:extLst>
      <p:ext uri="{BB962C8B-B14F-4D97-AF65-F5344CB8AC3E}">
        <p14:creationId xmlns:p14="http://schemas.microsoft.com/office/powerpoint/2010/main" val="404126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(PENETRANZA)</a:t>
            </a:r>
          </a:p>
        </p:txBody>
      </p:sp>
      <p:sp>
        <p:nvSpPr>
          <p:cNvPr id="3" name="CasellaDiTesto 2"/>
          <p:cNvSpPr txBox="1"/>
          <p:nvPr/>
        </p:nvSpPr>
        <p:spPr>
          <a:xfrm>
            <a:off x="5502160" y="1264140"/>
            <a:ext cx="6689839" cy="1323439"/>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La non penetranza (o penetranza incompleta) è la nemesi dei consultori genetici.</a:t>
            </a:r>
          </a:p>
          <a:p>
            <a:pPr algn="just"/>
            <a:r>
              <a:rPr lang="it-IT" sz="2000" dirty="0">
                <a:latin typeface="Verdana" panose="020B0604030504040204" pitchFamily="34" charset="0"/>
                <a:ea typeface="Verdana" panose="020B0604030504040204" pitchFamily="34" charset="0"/>
                <a:cs typeface="Verdana" panose="020B0604030504040204" pitchFamily="34" charset="0"/>
              </a:rPr>
              <a:t>La donna II-2 è «SICURAMENTE» portatrice dell’allele mutato, ma asintomatica </a:t>
            </a:r>
          </a:p>
        </p:txBody>
      </p:sp>
      <p:pic>
        <p:nvPicPr>
          <p:cNvPr id="26" name="Immagine 1" descr="3_14.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9555"/>
            <a:ext cx="5502161" cy="3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5502161" y="2805279"/>
            <a:ext cx="6689839" cy="3908762"/>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Vista la penetranza incompleta di questo carattere non possiamo escludere che l’individuo III-7 possa avere figli MALATI anche se, essendo lei asintomatica, sembrerebbe essere omozigote recessiva.</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Esempi di penetranza incompleta: </a:t>
            </a:r>
          </a:p>
          <a:p>
            <a:pPr marL="457200" indent="-457200" algn="just">
              <a:buAutoNum type="arabicParenBoth"/>
            </a:pPr>
            <a:r>
              <a:rPr lang="it-IT" dirty="0" err="1">
                <a:latin typeface="Verdana" panose="020B0604030504040204" pitchFamily="34" charset="0"/>
                <a:ea typeface="Verdana" panose="020B0604030504040204" pitchFamily="34" charset="0"/>
                <a:cs typeface="Verdana" panose="020B0604030504040204" pitchFamily="34" charset="0"/>
              </a:rPr>
              <a:t>retinoblastoma</a:t>
            </a:r>
            <a:r>
              <a:rPr lang="it-IT" dirty="0">
                <a:latin typeface="Verdana" panose="020B0604030504040204" pitchFamily="34" charset="0"/>
                <a:ea typeface="Verdana" panose="020B0604030504040204" pitchFamily="34" charset="0"/>
                <a:cs typeface="Verdana" panose="020B0604030504040204" pitchFamily="34" charset="0"/>
              </a:rPr>
              <a:t> (dominante con penetranza incompleta dovuta al fatto che per la comparsa del tumore deve avvenire anche una seconda mutazione di tipo somatico)</a:t>
            </a:r>
          </a:p>
          <a:p>
            <a:pPr marL="457200" indent="-457200" algn="just">
              <a:buAutoNum type="arabicParenBoth"/>
            </a:pPr>
            <a:r>
              <a:rPr lang="it-IT" dirty="0">
                <a:latin typeface="Verdana" panose="020B0604030504040204" pitchFamily="34" charset="0"/>
                <a:ea typeface="Verdana" panose="020B0604030504040204" pitchFamily="34" charset="0"/>
                <a:cs typeface="Verdana" panose="020B0604030504040204" pitchFamily="34" charset="0"/>
              </a:rPr>
              <a:t>Porfiria acuta (pienamente penetrante all’esame biochimico, incompleta all’esame clinico)</a:t>
            </a:r>
          </a:p>
        </p:txBody>
      </p:sp>
    </p:spTree>
    <p:extLst>
      <p:ext uri="{BB962C8B-B14F-4D97-AF65-F5344CB8AC3E}">
        <p14:creationId xmlns:p14="http://schemas.microsoft.com/office/powerpoint/2010/main" val="422829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(PENETRANZA)</a:t>
            </a:r>
          </a:p>
        </p:txBody>
      </p:sp>
      <p:pic>
        <p:nvPicPr>
          <p:cNvPr id="26" name="Immagine 1" descr="3_14.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090"/>
            <a:ext cx="3136605" cy="215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 descr="3_16.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5075" y="3142306"/>
            <a:ext cx="3281446" cy="37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301222" y="1256475"/>
            <a:ext cx="8816350" cy="1938992"/>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Un caso importante di penetranza incompleta è dato dalle malattie ad insorgenza tardiva (ad esempio per l’accumulo di una sostanza nociva). Un individuo può risultare sano solo perché la malattia si manifesta tardivamente (malattia «genetica» non significa «congenita»)</a:t>
            </a:r>
          </a:p>
          <a:p>
            <a:pPr algn="just"/>
            <a:r>
              <a:rPr lang="it-IT" sz="2000">
                <a:latin typeface="Verdana" panose="020B0604030504040204" pitchFamily="34" charset="0"/>
                <a:ea typeface="Verdana" panose="020B0604030504040204" pitchFamily="34" charset="0"/>
                <a:cs typeface="Verdana" panose="020B0604030504040204" pitchFamily="34" charset="0"/>
              </a:rPr>
              <a:t>Esempio: </a:t>
            </a:r>
            <a:r>
              <a:rPr lang="it-IT" sz="2000" dirty="0">
                <a:latin typeface="Verdana" panose="020B0604030504040204" pitchFamily="34" charset="0"/>
                <a:ea typeface="Verdana" panose="020B0604030504040204" pitchFamily="34" charset="0"/>
                <a:cs typeface="Verdana" panose="020B0604030504040204" pitchFamily="34" charset="0"/>
              </a:rPr>
              <a:t>Corea </a:t>
            </a:r>
            <a:r>
              <a:rPr lang="it-IT" sz="2000">
                <a:latin typeface="Verdana" panose="020B0604030504040204" pitchFamily="34" charset="0"/>
                <a:ea typeface="Verdana" panose="020B0604030504040204" pitchFamily="34" charset="0"/>
                <a:cs typeface="Verdana" panose="020B0604030504040204" pitchFamily="34" charset="0"/>
              </a:rPr>
              <a:t>di Huntington</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CasellaDiTesto 7"/>
          <p:cNvSpPr txBox="1"/>
          <p:nvPr/>
        </p:nvSpPr>
        <p:spPr>
          <a:xfrm>
            <a:off x="1699250" y="5788586"/>
            <a:ext cx="6689839" cy="646331"/>
          </a:xfrm>
          <a:prstGeom prst="rect">
            <a:avLst/>
          </a:prstGeom>
          <a:noFill/>
        </p:spPr>
        <p:txBody>
          <a:bodyPr wrap="square" rtlCol="0">
            <a:spAutoFit/>
          </a:bodyPr>
          <a:lstStyle/>
          <a:p>
            <a:pPr marL="457200" indent="-457200" algn="just">
              <a:buAutoNum type="alphaUcParenR"/>
            </a:pPr>
            <a:r>
              <a:rPr lang="it-IT" sz="1200" dirty="0">
                <a:latin typeface="Verdana" panose="020B0604030504040204" pitchFamily="34" charset="0"/>
                <a:ea typeface="Verdana" panose="020B0604030504040204" pitchFamily="34" charset="0"/>
                <a:cs typeface="Verdana" panose="020B0604030504040204" pitchFamily="34" charset="0"/>
              </a:rPr>
              <a:t>Curva relativa alla P di contrarre la malattia avendone il genotipo</a:t>
            </a:r>
          </a:p>
          <a:p>
            <a:pPr marL="457200" indent="-457200" algn="just">
              <a:buAutoNum type="alphaUcParenR"/>
            </a:pPr>
            <a:r>
              <a:rPr lang="it-IT" sz="1200" dirty="0">
                <a:latin typeface="Verdana" panose="020B0604030504040204" pitchFamily="34" charset="0"/>
                <a:ea typeface="Verdana" panose="020B0604030504040204" pitchFamily="34" charset="0"/>
                <a:cs typeface="Verdana" panose="020B0604030504040204" pitchFamily="34" charset="0"/>
              </a:rPr>
              <a:t>Curva relativa al rischio di contrarre la malattia avendo il genitore malato (autosomica dominante a insorgenza tardiva) </a:t>
            </a:r>
          </a:p>
        </p:txBody>
      </p:sp>
      <p:sp>
        <p:nvSpPr>
          <p:cNvPr id="9" name="CasellaDiTesto 8"/>
          <p:cNvSpPr txBox="1"/>
          <p:nvPr/>
        </p:nvSpPr>
        <p:spPr>
          <a:xfrm>
            <a:off x="0" y="4317709"/>
            <a:ext cx="8685075" cy="1015663"/>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Uno strumento utile è la curva dell’età dell’insorgenza permette di stimare la P che una persona asintomatica ma a rischio possa contrarre la malattia in base alla sua età</a:t>
            </a:r>
          </a:p>
        </p:txBody>
      </p:sp>
    </p:spTree>
    <p:extLst>
      <p:ext uri="{BB962C8B-B14F-4D97-AF65-F5344CB8AC3E}">
        <p14:creationId xmlns:p14="http://schemas.microsoft.com/office/powerpoint/2010/main" val="286439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(ESPRESSIVITA’)</a:t>
            </a:r>
          </a:p>
        </p:txBody>
      </p:sp>
      <p:sp>
        <p:nvSpPr>
          <p:cNvPr id="3" name="CasellaDiTesto 2"/>
          <p:cNvSpPr txBox="1"/>
          <p:nvPr/>
        </p:nvSpPr>
        <p:spPr>
          <a:xfrm>
            <a:off x="0" y="2117232"/>
            <a:ext cx="12192000" cy="400110"/>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Collegato al concetto precedente esiste quello di </a:t>
            </a: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p>
        </p:txBody>
      </p:sp>
      <p:sp>
        <p:nvSpPr>
          <p:cNvPr id="6" name="CasellaDiTesto 5"/>
          <p:cNvSpPr txBox="1"/>
          <p:nvPr/>
        </p:nvSpPr>
        <p:spPr>
          <a:xfrm>
            <a:off x="0" y="4304396"/>
            <a:ext cx="12192000"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Per </a:t>
            </a: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r>
              <a:rPr lang="it-IT" sz="2000" dirty="0">
                <a:latin typeface="Verdana" panose="020B0604030504040204" pitchFamily="34" charset="0"/>
                <a:ea typeface="Verdana" panose="020B0604030504040204" pitchFamily="34" charset="0"/>
                <a:cs typeface="Verdana" panose="020B0604030504040204" pitchFamily="34" charset="0"/>
              </a:rPr>
              <a:t> si intende la presenza di diverse forme della malattia (più o meno gravi o sintomi diversi) a partire da uno specifico genotipo. </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697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(ESPRESSIVITA’)</a:t>
            </a:r>
          </a:p>
        </p:txBody>
      </p:sp>
      <p:sp>
        <p:nvSpPr>
          <p:cNvPr id="3" name="CasellaDiTesto 2"/>
          <p:cNvSpPr txBox="1"/>
          <p:nvPr/>
        </p:nvSpPr>
        <p:spPr>
          <a:xfrm>
            <a:off x="0" y="979548"/>
            <a:ext cx="12192000" cy="400110"/>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p>
        </p:txBody>
      </p:sp>
      <p:pic>
        <p:nvPicPr>
          <p:cNvPr id="4" name="Immagine 1" descr="3_17.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351" y="1687434"/>
            <a:ext cx="7233276" cy="401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823790" y="2570223"/>
            <a:ext cx="3934047" cy="2246769"/>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I diversi membri della famiglia presentano aspetti diversi della Sindrome di </a:t>
            </a:r>
            <a:r>
              <a:rPr lang="it-IT" sz="2000" dirty="0" err="1">
                <a:latin typeface="Verdana" panose="020B0604030504040204" pitchFamily="34" charset="0"/>
                <a:ea typeface="Verdana" panose="020B0604030504040204" pitchFamily="34" charset="0"/>
                <a:cs typeface="Verdana" panose="020B0604030504040204" pitchFamily="34" charset="0"/>
              </a:rPr>
              <a:t>Waardenburg</a:t>
            </a:r>
            <a:r>
              <a:rPr lang="it-IT" sz="2000" dirty="0">
                <a:latin typeface="Verdana" panose="020B0604030504040204" pitchFamily="34" charset="0"/>
                <a:ea typeface="Verdana" panose="020B0604030504040204" pitchFamily="34" charset="0"/>
                <a:cs typeface="Verdana" panose="020B0604030504040204" pitchFamily="34" charset="0"/>
              </a:rPr>
              <a:t> per i soliti motivi: penetranza incompleta, cause ambientali ecc.</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7" name="CasellaDiTesto 6"/>
          <p:cNvSpPr txBox="1"/>
          <p:nvPr/>
        </p:nvSpPr>
        <p:spPr>
          <a:xfrm>
            <a:off x="-113414" y="5852804"/>
            <a:ext cx="12192000" cy="707886"/>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PENETRANZA INCOMPLETA</a:t>
            </a:r>
            <a:r>
              <a:rPr lang="it-IT" sz="2000" dirty="0">
                <a:latin typeface="Verdana" panose="020B0604030504040204" pitchFamily="34" charset="0"/>
                <a:ea typeface="Verdana" panose="020B0604030504040204" pitchFamily="34" charset="0"/>
                <a:cs typeface="Verdana" panose="020B0604030504040204" pitchFamily="34" charset="0"/>
              </a:rPr>
              <a:t> e </a:t>
            </a: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r>
              <a:rPr lang="it-IT" sz="2000" dirty="0">
                <a:latin typeface="Verdana" panose="020B0604030504040204" pitchFamily="34" charset="0"/>
                <a:ea typeface="Verdana" panose="020B0604030504040204" pitchFamily="34" charset="0"/>
                <a:cs typeface="Verdana" panose="020B0604030504040204" pitchFamily="34" charset="0"/>
              </a:rPr>
              <a:t> sono le principali complicazioni nella determinazione di una patologia ad eredità autosomica dominante.</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Rettangolo 4"/>
          <p:cNvSpPr/>
          <p:nvPr/>
        </p:nvSpPr>
        <p:spPr>
          <a:xfrm>
            <a:off x="8286811" y="5330450"/>
            <a:ext cx="3008003" cy="369332"/>
          </a:xfrm>
          <a:prstGeom prst="rect">
            <a:avLst/>
          </a:prstGeom>
        </p:spPr>
        <p:txBody>
          <a:bodyPr wrap="none">
            <a:spAutoFit/>
          </a:bodyPr>
          <a:lstStyle/>
          <a:p>
            <a:r>
              <a:rPr lang="it-IT" dirty="0">
                <a:hlinkClick r:id="rId4"/>
              </a:rPr>
              <a:t>https://youtu.be/Rbra10-3sa8</a:t>
            </a:r>
            <a:endParaRPr lang="it-IT" dirty="0"/>
          </a:p>
        </p:txBody>
      </p:sp>
      <p:pic>
        <p:nvPicPr>
          <p:cNvPr id="8" name="Immagine 7"/>
          <p:cNvPicPr>
            <a:picLocks noChangeAspect="1"/>
          </p:cNvPicPr>
          <p:nvPr/>
        </p:nvPicPr>
        <p:blipFill>
          <a:blip r:embed="rId5"/>
          <a:stretch>
            <a:fillRect/>
          </a:stretch>
        </p:blipFill>
        <p:spPr>
          <a:xfrm>
            <a:off x="8286811" y="581214"/>
            <a:ext cx="1965080" cy="1835987"/>
          </a:xfrm>
          <a:prstGeom prst="rect">
            <a:avLst/>
          </a:prstGeom>
        </p:spPr>
      </p:pic>
      <p:pic>
        <p:nvPicPr>
          <p:cNvPr id="9" name="Immagine 8"/>
          <p:cNvPicPr>
            <a:picLocks noChangeAspect="1"/>
          </p:cNvPicPr>
          <p:nvPr/>
        </p:nvPicPr>
        <p:blipFill>
          <a:blip r:embed="rId6"/>
          <a:stretch>
            <a:fillRect/>
          </a:stretch>
        </p:blipFill>
        <p:spPr>
          <a:xfrm>
            <a:off x="10459627" y="408982"/>
            <a:ext cx="1670374" cy="2084730"/>
          </a:xfrm>
          <a:prstGeom prst="rect">
            <a:avLst/>
          </a:prstGeom>
        </p:spPr>
      </p:pic>
    </p:spTree>
    <p:extLst>
      <p:ext uri="{BB962C8B-B14F-4D97-AF65-F5344CB8AC3E}">
        <p14:creationId xmlns:p14="http://schemas.microsoft.com/office/powerpoint/2010/main" val="116691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(Anticipazione)</a:t>
            </a:r>
          </a:p>
        </p:txBody>
      </p:sp>
      <p:sp>
        <p:nvSpPr>
          <p:cNvPr id="8" name="CasellaDiTesto 7"/>
          <p:cNvSpPr txBox="1"/>
          <p:nvPr/>
        </p:nvSpPr>
        <p:spPr>
          <a:xfrm>
            <a:off x="0" y="979548"/>
            <a:ext cx="12192000" cy="70788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Si parla di </a:t>
            </a:r>
            <a:r>
              <a:rPr lang="it-IT" sz="2000" b="1" u="sng" dirty="0">
                <a:latin typeface="Verdana" panose="020B0604030504040204" pitchFamily="34" charset="0"/>
                <a:ea typeface="Verdana" panose="020B0604030504040204" pitchFamily="34" charset="0"/>
                <a:cs typeface="Verdana" panose="020B0604030504040204" pitchFamily="34" charset="0"/>
              </a:rPr>
              <a:t>ANTICIPAZIONE</a:t>
            </a:r>
            <a:r>
              <a:rPr lang="it-IT" sz="2000" dirty="0">
                <a:latin typeface="Verdana" panose="020B0604030504040204" pitchFamily="34" charset="0"/>
                <a:ea typeface="Verdana" panose="020B0604030504040204" pitchFamily="34" charset="0"/>
                <a:cs typeface="Verdana" panose="020B0604030504040204" pitchFamily="34" charset="0"/>
              </a:rPr>
              <a:t> quando la malattia diviene sempre più grave nel corso delle generazioni, oppure quando insorge sempre più precocemente nel corso delle generazioni. </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9" name="CasellaDiTesto 8"/>
          <p:cNvSpPr txBox="1"/>
          <p:nvPr/>
        </p:nvSpPr>
        <p:spPr>
          <a:xfrm>
            <a:off x="0" y="2152669"/>
            <a:ext cx="12192000" cy="1323439"/>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Sono patologie che possono essere ereditate in modo dominante, ma i genitori (nonni o bisnonni) del probando affetto gravemente possono non presentare la patologia (perché ad esempio morti prima che si manifestasse) o presentare solo una forma lieve.</a:t>
            </a:r>
          </a:p>
          <a:p>
            <a:pPr algn="ctr"/>
            <a:r>
              <a:rPr lang="it-IT" sz="2000" dirty="0">
                <a:latin typeface="Verdana" panose="020B0604030504040204" pitchFamily="34" charset="0"/>
                <a:ea typeface="Verdana" panose="020B0604030504040204" pitchFamily="34" charset="0"/>
                <a:cs typeface="Verdana" panose="020B0604030504040204" pitchFamily="34" charset="0"/>
              </a:rPr>
              <a:t>Molto comune (come visto) nelle malattie da espansione di </a:t>
            </a:r>
            <a:r>
              <a:rPr lang="it-IT" sz="2000" dirty="0" err="1">
                <a:latin typeface="Verdana" panose="020B0604030504040204" pitchFamily="34" charset="0"/>
                <a:ea typeface="Verdana" panose="020B0604030504040204" pitchFamily="34" charset="0"/>
                <a:cs typeface="Verdana" panose="020B0604030504040204" pitchFamily="34" charset="0"/>
              </a:rPr>
              <a:t>STRs</a:t>
            </a:r>
            <a:r>
              <a:rPr lang="it-IT" sz="2000" dirty="0">
                <a:latin typeface="Verdana" panose="020B0604030504040204" pitchFamily="34" charset="0"/>
                <a:ea typeface="Verdana" panose="020B0604030504040204" pitchFamily="34" charset="0"/>
                <a:cs typeface="Verdana" panose="020B0604030504040204" pitchFamily="34" charset="0"/>
              </a:rPr>
              <a:t> </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0" y="4424409"/>
            <a:ext cx="12192000" cy="707886"/>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Una caratteristica è che il rischio di insorgenza non </a:t>
            </a:r>
            <a:r>
              <a:rPr lang="it-IT" sz="2000" b="1" u="sng" dirty="0" err="1">
                <a:latin typeface="Verdana" panose="020B0604030504040204" pitchFamily="34" charset="0"/>
                <a:ea typeface="Verdana" panose="020B0604030504040204" pitchFamily="34" charset="0"/>
                <a:cs typeface="Verdana" panose="020B0604030504040204" pitchFamily="34" charset="0"/>
              </a:rPr>
              <a:t>e’</a:t>
            </a:r>
            <a:r>
              <a:rPr lang="it-IT" sz="2000" b="1" u="sng" dirty="0">
                <a:latin typeface="Verdana" panose="020B0604030504040204" pitchFamily="34" charset="0"/>
                <a:ea typeface="Verdana" panose="020B0604030504040204" pitchFamily="34" charset="0"/>
                <a:cs typeface="Verdana" panose="020B0604030504040204" pitchFamily="34" charset="0"/>
              </a:rPr>
              <a:t> </a:t>
            </a:r>
            <a:r>
              <a:rPr lang="it-IT" sz="2000" b="1" u="sng" dirty="0" err="1">
                <a:latin typeface="Verdana" panose="020B0604030504040204" pitchFamily="34" charset="0"/>
                <a:ea typeface="Verdana" panose="020B0604030504040204" pitchFamily="34" charset="0"/>
                <a:cs typeface="Verdana" panose="020B0604030504040204" pitchFamily="34" charset="0"/>
              </a:rPr>
              <a:t>piu’</a:t>
            </a:r>
            <a:r>
              <a:rPr lang="it-IT" sz="2000" b="1" u="sng" dirty="0">
                <a:latin typeface="Verdana" panose="020B0604030504040204" pitchFamily="34" charset="0"/>
                <a:ea typeface="Verdana" panose="020B0604030504040204" pitchFamily="34" charset="0"/>
                <a:cs typeface="Verdana" panose="020B0604030504040204" pitchFamily="34" charset="0"/>
              </a:rPr>
              <a:t> quantificabile in</a:t>
            </a:r>
          </a:p>
          <a:p>
            <a:pPr algn="ctr"/>
            <a:r>
              <a:rPr lang="it-IT" sz="2000" b="1" u="sng" dirty="0">
                <a:latin typeface="Verdana" panose="020B0604030504040204" pitchFamily="34" charset="0"/>
                <a:ea typeface="Verdana" panose="020B0604030504040204" pitchFamily="34" charset="0"/>
                <a:cs typeface="Verdana" panose="020B0604030504040204" pitchFamily="34" charset="0"/>
              </a:rPr>
              <a:t>termini probabilistici</a:t>
            </a:r>
            <a:endParaRPr lang="it-IT" sz="2000"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180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(Imprinting materno)</a:t>
            </a:r>
          </a:p>
        </p:txBody>
      </p:sp>
      <p:pic>
        <p:nvPicPr>
          <p:cNvPr id="6" name="Immagine 1" descr="3_18.BMP"/>
          <p:cNvPicPr>
            <a:picLocks noChangeAspect="1"/>
          </p:cNvPicPr>
          <p:nvPr/>
        </p:nvPicPr>
        <p:blipFill rotWithShape="1">
          <a:blip r:embed="rId2">
            <a:extLst>
              <a:ext uri="{28A0092B-C50C-407E-A947-70E740481C1C}">
                <a14:useLocalDpi xmlns:a14="http://schemas.microsoft.com/office/drawing/2010/main" val="0"/>
              </a:ext>
            </a:extLst>
          </a:blip>
          <a:srcRect b="50960"/>
          <a:stretch/>
        </p:blipFill>
        <p:spPr bwMode="auto">
          <a:xfrm>
            <a:off x="429471" y="1678872"/>
            <a:ext cx="7608743" cy="346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82413" y="5193802"/>
            <a:ext cx="11896174" cy="1323439"/>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Malattia autosomica dominante che si manifesta solo quando l’allele scatenante è ereditato dal padre</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Allele materno silente</a:t>
            </a:r>
          </a:p>
        </p:txBody>
      </p:sp>
      <p:sp>
        <p:nvSpPr>
          <p:cNvPr id="10" name="CasellaDiTesto 9"/>
          <p:cNvSpPr txBox="1"/>
          <p:nvPr/>
        </p:nvSpPr>
        <p:spPr>
          <a:xfrm>
            <a:off x="0" y="1046440"/>
            <a:ext cx="12291237" cy="584775"/>
          </a:xfrm>
          <a:prstGeom prst="rect">
            <a:avLst/>
          </a:prstGeom>
          <a:noFill/>
        </p:spPr>
        <p:txBody>
          <a:bodyPr wrap="square" rtlCol="0">
            <a:spAutoFit/>
          </a:bodyPr>
          <a:lstStyle/>
          <a:p>
            <a:pPr algn="ct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Alcuni caratteri nell’uomo sono autosomici dominanti, ma si manifestano solo se ereditati dal genitore di un certo sesso. Come se l’eredità dall’altro genitore fosse inattivata.</a:t>
            </a:r>
          </a:p>
        </p:txBody>
      </p:sp>
    </p:spTree>
    <p:extLst>
      <p:ext uri="{BB962C8B-B14F-4D97-AF65-F5344CB8AC3E}">
        <p14:creationId xmlns:p14="http://schemas.microsoft.com/office/powerpoint/2010/main" val="342122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(Imprinting paterno)</a:t>
            </a:r>
          </a:p>
        </p:txBody>
      </p:sp>
      <p:pic>
        <p:nvPicPr>
          <p:cNvPr id="6" name="Immagine 1" descr="3_18.BMP"/>
          <p:cNvPicPr>
            <a:picLocks noChangeAspect="1"/>
          </p:cNvPicPr>
          <p:nvPr/>
        </p:nvPicPr>
        <p:blipFill rotWithShape="1">
          <a:blip r:embed="rId2">
            <a:extLst>
              <a:ext uri="{28A0092B-C50C-407E-A947-70E740481C1C}">
                <a14:useLocalDpi xmlns:a14="http://schemas.microsoft.com/office/drawing/2010/main" val="0"/>
              </a:ext>
            </a:extLst>
          </a:blip>
          <a:srcRect t="52691"/>
          <a:stretch/>
        </p:blipFill>
        <p:spPr bwMode="auto">
          <a:xfrm>
            <a:off x="246690" y="1297173"/>
            <a:ext cx="6864350" cy="301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82413" y="5193802"/>
            <a:ext cx="11896174" cy="1323439"/>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Malattia autosomica dominante che si manifesta solo quando l’allele scatenante è ereditato dalla madre</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Allele paterno silente.</a:t>
            </a:r>
          </a:p>
        </p:txBody>
      </p:sp>
    </p:spTree>
    <p:extLst>
      <p:ext uri="{BB962C8B-B14F-4D97-AF65-F5344CB8AC3E}">
        <p14:creationId xmlns:p14="http://schemas.microsoft.com/office/powerpoint/2010/main" val="367279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(Letalità maschile)</a:t>
            </a:r>
          </a:p>
        </p:txBody>
      </p:sp>
      <p:pic>
        <p:nvPicPr>
          <p:cNvPr id="5" name="Immagine 1" descr="3_19.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040" y="1356303"/>
            <a:ext cx="7483920" cy="390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0" y="5913728"/>
            <a:ext cx="12192000" cy="70788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Può sembrare un nuovo tipo di eredità mendeliana, ma altro non è che un dominante X-</a:t>
            </a:r>
            <a:r>
              <a:rPr lang="it-IT" sz="2000" dirty="0" err="1">
                <a:latin typeface="Verdana" panose="020B0604030504040204" pitchFamily="34" charset="0"/>
                <a:ea typeface="Verdana" panose="020B0604030504040204" pitchFamily="34" charset="0"/>
                <a:cs typeface="Verdana" panose="020B0604030504040204" pitchFamily="34" charset="0"/>
              </a:rPr>
              <a:t>linked</a:t>
            </a:r>
            <a:r>
              <a:rPr lang="it-IT" sz="2000" dirty="0">
                <a:latin typeface="Verdana" panose="020B0604030504040204" pitchFamily="34" charset="0"/>
                <a:ea typeface="Verdana" panose="020B0604030504040204" pitchFamily="34" charset="0"/>
                <a:cs typeface="Verdana" panose="020B0604030504040204" pitchFamily="34" charset="0"/>
              </a:rPr>
              <a:t> con mortalità differenziale tra i sessi (letalità del maschio).</a:t>
            </a:r>
          </a:p>
        </p:txBody>
      </p:sp>
    </p:spTree>
    <p:extLst>
      <p:ext uri="{BB962C8B-B14F-4D97-AF65-F5344CB8AC3E}">
        <p14:creationId xmlns:p14="http://schemas.microsoft.com/office/powerpoint/2010/main" val="246695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5" name="CasellaDiTesto 4"/>
          <p:cNvSpPr txBox="1"/>
          <p:nvPr/>
        </p:nvSpPr>
        <p:spPr>
          <a:xfrm>
            <a:off x="0" y="914400"/>
            <a:ext cx="12192000" cy="2862322"/>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Gene:</a:t>
            </a:r>
          </a:p>
          <a:p>
            <a:endParaRPr lang="it-IT" sz="2000" b="1" u="sng" dirty="0">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il “gene” mendeliano è un fattore astratto che determina un certo </a:t>
            </a:r>
            <a:r>
              <a:rPr lang="it-IT" sz="2000" b="1" u="sng" dirty="0">
                <a:latin typeface="Verdana" panose="020B0604030504040204" pitchFamily="34" charset="0"/>
                <a:ea typeface="Verdana" panose="020B0604030504040204" pitchFamily="34" charset="0"/>
                <a:cs typeface="Verdana" panose="020B0604030504040204" pitchFamily="34" charset="0"/>
              </a:rPr>
              <a:t>fenotipo</a:t>
            </a:r>
            <a:r>
              <a:rPr lang="it-IT" sz="2000" dirty="0">
                <a:latin typeface="Verdana" panose="020B0604030504040204" pitchFamily="34" charset="0"/>
                <a:ea typeface="Verdana" panose="020B0604030504040204" pitchFamily="34" charset="0"/>
                <a:cs typeface="Verdana" panose="020B0604030504040204" pitchFamily="34" charset="0"/>
              </a:rPr>
              <a:t> e identificato attraverso la «variazione di un fenotipo standard» (</a:t>
            </a:r>
            <a:r>
              <a:rPr lang="it-IT" sz="2000" b="1" u="sng" dirty="0">
                <a:latin typeface="Verdana" panose="020B0604030504040204" pitchFamily="34" charset="0"/>
                <a:ea typeface="Verdana" panose="020B0604030504040204" pitchFamily="34" charset="0"/>
                <a:cs typeface="Verdana" panose="020B0604030504040204" pitchFamily="34" charset="0"/>
              </a:rPr>
              <a:t>mutazione</a:t>
            </a:r>
            <a:r>
              <a:rPr lang="it-IT" sz="2000" dirty="0">
                <a:latin typeface="Verdana" panose="020B0604030504040204" pitchFamily="34" charset="0"/>
                <a:ea typeface="Verdana" panose="020B0604030504040204" pitchFamily="34" charset="0"/>
                <a:cs typeface="Verdana" panose="020B0604030504040204" pitchFamily="34" charset="0"/>
              </a:rPr>
              <a:t>) e attraverso la </a:t>
            </a:r>
            <a:r>
              <a:rPr lang="it-IT" sz="2000" dirty="0" err="1">
                <a:latin typeface="Verdana" panose="020B0604030504040204" pitchFamily="34" charset="0"/>
                <a:ea typeface="Verdana" panose="020B0604030504040204" pitchFamily="34" charset="0"/>
                <a:cs typeface="Verdana" panose="020B0604030504040204" pitchFamily="34" charset="0"/>
              </a:rPr>
              <a:t>modalita’</a:t>
            </a:r>
            <a:r>
              <a:rPr lang="it-IT" sz="2000" dirty="0">
                <a:latin typeface="Verdana" panose="020B0604030504040204" pitchFamily="34" charset="0"/>
                <a:ea typeface="Verdana" panose="020B0604030504040204" pitchFamily="34" charset="0"/>
                <a:cs typeface="Verdana" panose="020B0604030504040204" pitchFamily="34" charset="0"/>
              </a:rPr>
              <a:t> di eredità della variazione</a:t>
            </a:r>
          </a:p>
          <a:p>
            <a:endParaRPr lang="it-IT" sz="2000" dirty="0">
              <a:latin typeface="Verdana" panose="020B0604030504040204" pitchFamily="34" charset="0"/>
              <a:ea typeface="Verdana" panose="020B0604030504040204" pitchFamily="34" charset="0"/>
              <a:cs typeface="Verdana" panose="020B0604030504040204" pitchFamily="34" charset="0"/>
            </a:endParaRPr>
          </a:p>
          <a:p>
            <a:r>
              <a:rPr lang="it-IT" sz="2000" dirty="0">
                <a:latin typeface="Verdana" panose="020B0604030504040204" pitchFamily="34" charset="0"/>
                <a:ea typeface="Verdana" panose="020B0604030504040204" pitchFamily="34" charset="0"/>
                <a:cs typeface="Verdana" panose="020B0604030504040204" pitchFamily="34" charset="0"/>
              </a:rPr>
              <a:t>- il “gene” molecolare </a:t>
            </a:r>
            <a:r>
              <a:rPr lang="it-IT" sz="2000" dirty="0" err="1">
                <a:latin typeface="Verdana" panose="020B0604030504040204" pitchFamily="34" charset="0"/>
                <a:ea typeface="Verdana" panose="020B0604030504040204" pitchFamily="34" charset="0"/>
                <a:cs typeface="Verdana" panose="020B0604030504040204" pitchFamily="34" charset="0"/>
              </a:rPr>
              <a:t>e’</a:t>
            </a:r>
            <a:r>
              <a:rPr lang="it-IT" sz="2000" dirty="0">
                <a:latin typeface="Verdana" panose="020B0604030504040204" pitchFamily="34" charset="0"/>
                <a:ea typeface="Verdana" panose="020B0604030504040204" pitchFamily="34" charset="0"/>
                <a:cs typeface="Verdana" panose="020B0604030504040204" pitchFamily="34" charset="0"/>
              </a:rPr>
              <a:t> una sequenza di DNA corrispondente ad un trascritto, che mappa in una certa regione (</a:t>
            </a:r>
            <a:r>
              <a:rPr lang="it-IT" sz="2000" b="1" u="sng" dirty="0">
                <a:latin typeface="Verdana" panose="020B0604030504040204" pitchFamily="34" charset="0"/>
                <a:ea typeface="Verdana" panose="020B0604030504040204" pitchFamily="34" charset="0"/>
                <a:cs typeface="Verdana" panose="020B0604030504040204" pitchFamily="34" charset="0"/>
              </a:rPr>
              <a:t>locus</a:t>
            </a:r>
            <a:r>
              <a:rPr lang="it-IT" sz="2000" dirty="0">
                <a:latin typeface="Verdana" panose="020B0604030504040204" pitchFamily="34" charset="0"/>
                <a:ea typeface="Verdana" panose="020B0604030504040204" pitchFamily="34" charset="0"/>
                <a:cs typeface="Verdana" panose="020B0604030504040204" pitchFamily="34" charset="0"/>
              </a:rPr>
              <a:t>).</a:t>
            </a: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CasellaDiTesto 6"/>
          <p:cNvSpPr txBox="1"/>
          <p:nvPr/>
        </p:nvSpPr>
        <p:spPr>
          <a:xfrm>
            <a:off x="0" y="4863402"/>
            <a:ext cx="12192000" cy="1323439"/>
          </a:xfrm>
          <a:prstGeom prst="rect">
            <a:avLst/>
          </a:prstGeom>
          <a:noFill/>
        </p:spPr>
        <p:txBody>
          <a:bodyPr wrap="square" rtlCol="0">
            <a:spAutoFit/>
          </a:bodyPr>
          <a:lstStyle/>
          <a:p>
            <a:pPr algn="ctr"/>
            <a:r>
              <a:rPr lang="it-IT" sz="2000" b="1" dirty="0">
                <a:latin typeface="Verdana" panose="020B0604030504040204" pitchFamily="34" charset="0"/>
                <a:ea typeface="Verdana" panose="020B0604030504040204" pitchFamily="34" charset="0"/>
                <a:cs typeface="Verdana" panose="020B0604030504040204" pitchFamily="34" charset="0"/>
              </a:rPr>
              <a:t>In questo contesto studieremo i geni seguendo il primo punto di vista.</a:t>
            </a:r>
          </a:p>
          <a:p>
            <a:pPr algn="ctr"/>
            <a:r>
              <a:rPr lang="it-IT" sz="2000" dirty="0">
                <a:latin typeface="Verdana" panose="020B0604030504040204" pitchFamily="34" charset="0"/>
                <a:ea typeface="Verdana" panose="020B0604030504040204" pitchFamily="34" charset="0"/>
                <a:cs typeface="Verdana" panose="020B0604030504040204" pitchFamily="34" charset="0"/>
              </a:rPr>
              <a:t>Non bisogna confondere i due piani, possiamo parlare di genetica e di eredità osservando semplicemente: i caratteri, il loro modo di essere ereditati nelle famiglie e la loro frequenza nella popolazione.</a:t>
            </a:r>
          </a:p>
        </p:txBody>
      </p:sp>
    </p:spTree>
    <p:extLst>
      <p:ext uri="{BB962C8B-B14F-4D97-AF65-F5344CB8AC3E}">
        <p14:creationId xmlns:p14="http://schemas.microsoft.com/office/powerpoint/2010/main" val="4231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MUTAZIONI DE NOVO</a:t>
            </a:r>
            <a:endPar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magine 1" descr="3_21.BMP"/>
          <p:cNvPicPr>
            <a:picLocks noChangeAspect="1"/>
          </p:cNvPicPr>
          <p:nvPr/>
        </p:nvPicPr>
        <p:blipFill rotWithShape="1">
          <a:blip r:embed="rId2">
            <a:extLst>
              <a:ext uri="{28A0092B-C50C-407E-A947-70E740481C1C}">
                <a14:useLocalDpi xmlns:a14="http://schemas.microsoft.com/office/drawing/2010/main" val="0"/>
              </a:ext>
            </a:extLst>
          </a:blip>
          <a:srcRect l="119" r="48850"/>
          <a:stretch/>
        </p:blipFill>
        <p:spPr bwMode="auto">
          <a:xfrm>
            <a:off x="2697820" y="424903"/>
            <a:ext cx="6796360" cy="43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0" y="4832934"/>
            <a:ext cx="12192000" cy="1015663"/>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MUTAZIONE DE NOVO: </a:t>
            </a:r>
            <a:r>
              <a:rPr lang="it-IT" sz="2000" dirty="0">
                <a:latin typeface="Verdana" panose="020B0604030504040204" pitchFamily="34" charset="0"/>
                <a:ea typeface="Verdana" panose="020B0604030504040204" pitchFamily="34" charset="0"/>
                <a:cs typeface="Verdana" panose="020B0604030504040204" pitchFamily="34" charset="0"/>
              </a:rPr>
              <a:t>nessuno dei genitori porta la mutazione; essa si verifica in uno dei gameti che da origine all’individuo affetto. In questo caso la P di avere un altro figlio affetto è praticamente nulla</a:t>
            </a:r>
          </a:p>
        </p:txBody>
      </p:sp>
      <p:sp>
        <p:nvSpPr>
          <p:cNvPr id="8" name="CasellaDiTesto 7"/>
          <p:cNvSpPr txBox="1"/>
          <p:nvPr/>
        </p:nvSpPr>
        <p:spPr>
          <a:xfrm>
            <a:off x="7564812" y="6457890"/>
            <a:ext cx="4627188" cy="400110"/>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A meno che non si tratti di……</a:t>
            </a:r>
          </a:p>
        </p:txBody>
      </p:sp>
    </p:spTree>
    <p:extLst>
      <p:ext uri="{BB962C8B-B14F-4D97-AF65-F5344CB8AC3E}">
        <p14:creationId xmlns:p14="http://schemas.microsoft.com/office/powerpoint/2010/main" val="2817259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MOSAICISMO</a:t>
            </a:r>
            <a:endPar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asellaDiTesto 2"/>
          <p:cNvSpPr txBox="1"/>
          <p:nvPr/>
        </p:nvSpPr>
        <p:spPr>
          <a:xfrm>
            <a:off x="0" y="1775637"/>
            <a:ext cx="12192000" cy="1015663"/>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MOSAICISMO SOMATICO (nell’individuo affetto):</a:t>
            </a:r>
            <a:r>
              <a:rPr lang="it-IT" sz="2000" dirty="0">
                <a:latin typeface="Verdana" panose="020B0604030504040204" pitchFamily="34" charset="0"/>
                <a:ea typeface="Verdana" panose="020B0604030504040204" pitchFamily="34" charset="0"/>
                <a:cs typeface="Verdana" panose="020B0604030504040204" pitchFamily="34" charset="0"/>
              </a:rPr>
              <a:t> Presenza in un singolo individuo di cellule mutate e altre no. Se le cellule mutate sono in numero consistente, la malattia si può manifestare. In questo caso la probabilità di ricorrenza è nulla</a:t>
            </a:r>
          </a:p>
        </p:txBody>
      </p:sp>
      <p:sp>
        <p:nvSpPr>
          <p:cNvPr id="9" name="CasellaDiTesto 8"/>
          <p:cNvSpPr txBox="1"/>
          <p:nvPr/>
        </p:nvSpPr>
        <p:spPr>
          <a:xfrm>
            <a:off x="0" y="2944647"/>
            <a:ext cx="12192000" cy="286232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MOSAICISMO DELLA LINEA GERMINALE (in uno dei genitori):</a:t>
            </a:r>
            <a:r>
              <a:rPr lang="it-IT" sz="2000" dirty="0">
                <a:latin typeface="Verdana" panose="020B0604030504040204" pitchFamily="34" charset="0"/>
                <a:ea typeface="Verdana" panose="020B0604030504040204" pitchFamily="34" charset="0"/>
                <a:cs typeface="Verdana" panose="020B0604030504040204" pitchFamily="34" charset="0"/>
              </a:rPr>
              <a:t> Presenza in un singolo individuo di cellule mutate e altre no all’ interno della linea germinale. Se la mutazione è stata precoce, posso avere molti figli malati da una coppia di individui sani. E’ impossibile calcolare la P di avere un figlio affetto.</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Parlando in precedenza del </a:t>
            </a:r>
            <a:r>
              <a:rPr lang="it-IT" sz="2000" dirty="0" err="1">
                <a:latin typeface="Verdana" panose="020B0604030504040204" pitchFamily="34" charset="0"/>
                <a:ea typeface="Verdana" panose="020B0604030504040204" pitchFamily="34" charset="0"/>
                <a:cs typeface="Verdana" panose="020B0604030504040204" pitchFamily="34" charset="0"/>
              </a:rPr>
              <a:t>mosaicismo</a:t>
            </a:r>
            <a:r>
              <a:rPr lang="it-IT" sz="2000" dirty="0">
                <a:latin typeface="Verdana" panose="020B0604030504040204" pitchFamily="34" charset="0"/>
                <a:ea typeface="Verdana" panose="020B0604030504040204" pitchFamily="34" charset="0"/>
                <a:cs typeface="Verdana" panose="020B0604030504040204" pitchFamily="34" charset="0"/>
              </a:rPr>
              <a:t> germinale, abbiamo visto come la </a:t>
            </a:r>
            <a:r>
              <a:rPr lang="it-IT" sz="2000" i="1" dirty="0">
                <a:latin typeface="Verdana" panose="020B0604030504040204" pitchFamily="34" charset="0"/>
                <a:ea typeface="Verdana" panose="020B0604030504040204" pitchFamily="34" charset="0"/>
                <a:cs typeface="Verdana" panose="020B0604030504040204" pitchFamily="34" charset="0"/>
              </a:rPr>
              <a:t>probabilità di ricorrenza di mutazioni «de novo» corrisponda approssimativamente al 1,3%</a:t>
            </a:r>
          </a:p>
          <a:p>
            <a:pPr algn="just"/>
            <a:endParaRPr lang="it-IT" sz="2000" i="1"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928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ETEROGENEITA’</a:t>
            </a:r>
            <a:endParaRPr lang="it-IT" sz="10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asellaDiTesto 7"/>
          <p:cNvSpPr txBox="1"/>
          <p:nvPr/>
        </p:nvSpPr>
        <p:spPr>
          <a:xfrm>
            <a:off x="0" y="360417"/>
            <a:ext cx="12192000" cy="163121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Può non esistere una relazione univoca fenotipo-gene anche se si parla di caratteri mendeliani.</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u="sng" dirty="0">
                <a:latin typeface="Verdana" panose="020B0604030504040204" pitchFamily="34" charset="0"/>
                <a:ea typeface="Verdana" panose="020B0604030504040204" pitchFamily="34" charset="0"/>
                <a:cs typeface="Verdana" panose="020B0604030504040204" pitchFamily="34" charset="0"/>
              </a:rPr>
              <a:t>UN CARATTERE NON IMPLICA NECESSARIAMENTE UN SOLO GENE</a:t>
            </a:r>
          </a:p>
          <a:p>
            <a:pPr algn="ct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9" name="CasellaDiTesto 8"/>
          <p:cNvSpPr txBox="1"/>
          <p:nvPr/>
        </p:nvSpPr>
        <p:spPr>
          <a:xfrm>
            <a:off x="0" y="2309745"/>
            <a:ext cx="12192000" cy="1015663"/>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ETEROGENEITA’ GENICA:</a:t>
            </a:r>
            <a:r>
              <a:rPr lang="it-IT" sz="2000" dirty="0">
                <a:latin typeface="Verdana" panose="020B0604030504040204" pitchFamily="34" charset="0"/>
                <a:ea typeface="Verdana" panose="020B0604030504040204" pitchFamily="34" charset="0"/>
                <a:cs typeface="Verdana" panose="020B0604030504040204" pitchFamily="34" charset="0"/>
              </a:rPr>
              <a:t> lo stesso fenotipo clinico può essere il risultato di una mutazione a più loci distinti. Si può osservare un’eredità mendeliana per il carattere, ma è difficile da mappare.</a:t>
            </a:r>
          </a:p>
        </p:txBody>
      </p:sp>
      <p:sp>
        <p:nvSpPr>
          <p:cNvPr id="10" name="CasellaDiTesto 9"/>
          <p:cNvSpPr txBox="1"/>
          <p:nvPr/>
        </p:nvSpPr>
        <p:spPr>
          <a:xfrm>
            <a:off x="0" y="3481734"/>
            <a:ext cx="12192000"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ETEROGENEITA’ CLINICA:</a:t>
            </a:r>
            <a:r>
              <a:rPr lang="it-IT" sz="2000" dirty="0">
                <a:latin typeface="Verdana" panose="020B0604030504040204" pitchFamily="34" charset="0"/>
                <a:ea typeface="Verdana" panose="020B0604030504040204" pitchFamily="34" charset="0"/>
                <a:cs typeface="Verdana" panose="020B0604030504040204" pitchFamily="34" charset="0"/>
              </a:rPr>
              <a:t> mutazioni nello stesso gene possono dare origine a fenotipi diversi. Allora ho 2 «entità» ereditarie, ma un solo gene molecolare</a:t>
            </a:r>
          </a:p>
        </p:txBody>
      </p:sp>
      <p:sp>
        <p:nvSpPr>
          <p:cNvPr id="11" name="CasellaDiTesto 10"/>
          <p:cNvSpPr txBox="1"/>
          <p:nvPr/>
        </p:nvSpPr>
        <p:spPr>
          <a:xfrm>
            <a:off x="88605" y="4676124"/>
            <a:ext cx="12192000"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ETEROGENEITA’ ALLELICA:</a:t>
            </a:r>
            <a:r>
              <a:rPr lang="it-IT" sz="2000" dirty="0">
                <a:latin typeface="Verdana" panose="020B0604030504040204" pitchFamily="34" charset="0"/>
                <a:ea typeface="Verdana" panose="020B0604030504040204" pitchFamily="34" charset="0"/>
                <a:cs typeface="Verdana" panose="020B0604030504040204" pitchFamily="34" charset="0"/>
              </a:rPr>
              <a:t> in pazienti diversi si trovano mutazioni diverse che possono generare la patologia. </a:t>
            </a:r>
          </a:p>
        </p:txBody>
      </p:sp>
    </p:spTree>
    <p:extLst>
      <p:ext uri="{BB962C8B-B14F-4D97-AF65-F5344CB8AC3E}">
        <p14:creationId xmlns:p14="http://schemas.microsoft.com/office/powerpoint/2010/main" val="23069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PROBLEMI NEL CAMPIONAMENTO</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(distorsione nel rilevamento)</a:t>
            </a:r>
            <a:endParaRPr lang="it-IT" sz="10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1" descr="3_1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56" y="870801"/>
            <a:ext cx="5687165" cy="49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5800321" y="870801"/>
            <a:ext cx="6391679"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Malattia autosomica recessiva:</a:t>
            </a:r>
            <a:r>
              <a:rPr lang="it-IT" sz="2000" dirty="0">
                <a:latin typeface="Verdana" panose="020B0604030504040204" pitchFamily="34" charset="0"/>
                <a:ea typeface="Verdana" panose="020B0604030504040204" pitchFamily="34" charset="0"/>
                <a:cs typeface="Verdana" panose="020B0604030504040204" pitchFamily="34" charset="0"/>
              </a:rPr>
              <a:t> ci aspettiamo di osservarla in ¼ dei figli campionati.</a:t>
            </a:r>
          </a:p>
        </p:txBody>
      </p:sp>
      <p:sp>
        <p:nvSpPr>
          <p:cNvPr id="7" name="CasellaDiTesto 6"/>
          <p:cNvSpPr txBox="1"/>
          <p:nvPr/>
        </p:nvSpPr>
        <p:spPr>
          <a:xfrm>
            <a:off x="5800320" y="1741602"/>
            <a:ext cx="6391679" cy="2246769"/>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Figli malati: 8 – Figli totali: 32</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8/32=1/4=0,25 in accordo con un’eredità mendeliana per una malattia autosomica recessiva.</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MA…….</a:t>
            </a:r>
          </a:p>
        </p:txBody>
      </p:sp>
    </p:spTree>
    <p:extLst>
      <p:ext uri="{BB962C8B-B14F-4D97-AF65-F5344CB8AC3E}">
        <p14:creationId xmlns:p14="http://schemas.microsoft.com/office/powerpoint/2010/main" val="42743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PROBLEMI NEL CAMPIONAMENTO</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(distorsione nel rilevamento)</a:t>
            </a:r>
            <a:endParaRPr lang="it-IT" sz="10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1" descr="3_1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56" y="870801"/>
            <a:ext cx="5687165" cy="49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5800321" y="870801"/>
            <a:ext cx="6391679" cy="707886"/>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Io campiono solo le famiglie dei malati</a:t>
            </a:r>
          </a:p>
          <a:p>
            <a:pPr algn="just"/>
            <a:r>
              <a:rPr lang="it-IT" sz="2000" dirty="0">
                <a:latin typeface="Verdana" panose="020B0604030504040204" pitchFamily="34" charset="0"/>
                <a:ea typeface="Verdana" panose="020B0604030504040204" pitchFamily="34" charset="0"/>
                <a:cs typeface="Verdana" panose="020B0604030504040204" pitchFamily="34" charset="0"/>
              </a:rPr>
              <a:t>P=8/14=0,57C</a:t>
            </a:r>
          </a:p>
        </p:txBody>
      </p:sp>
      <p:sp>
        <p:nvSpPr>
          <p:cNvPr id="7" name="CasellaDiTesto 6"/>
          <p:cNvSpPr txBox="1"/>
          <p:nvPr/>
        </p:nvSpPr>
        <p:spPr>
          <a:xfrm>
            <a:off x="5800320" y="1741602"/>
            <a:ext cx="6391679" cy="4093428"/>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Devo allora usare una correzione  del rapporto di segregazione secondo la formula:</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P=(R-S)/(T-S)</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R= figli affetti nelle famiglie campionate</a:t>
            </a:r>
          </a:p>
          <a:p>
            <a:pPr algn="just"/>
            <a:r>
              <a:rPr lang="it-IT" sz="2000" dirty="0">
                <a:latin typeface="Verdana" panose="020B0604030504040204" pitchFamily="34" charset="0"/>
                <a:ea typeface="Verdana" panose="020B0604030504040204" pitchFamily="34" charset="0"/>
                <a:cs typeface="Verdana" panose="020B0604030504040204" pitchFamily="34" charset="0"/>
              </a:rPr>
              <a:t>S= figli unici affetti di una famiglia (singoletti)</a:t>
            </a:r>
          </a:p>
          <a:p>
            <a:pPr algn="just"/>
            <a:r>
              <a:rPr lang="it-IT" sz="2000" dirty="0">
                <a:latin typeface="Verdana" panose="020B0604030504040204" pitchFamily="34" charset="0"/>
                <a:ea typeface="Verdana" panose="020B0604030504040204" pitchFamily="34" charset="0"/>
                <a:cs typeface="Verdana" panose="020B0604030504040204" pitchFamily="34" charset="0"/>
              </a:rPr>
              <a:t>T= numero totale dei figli</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P=(8-6)/(14-6)=2/8= 0,25</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TORNANO I RAPPORTI MENDELIANI ATTESI!!!</a:t>
            </a:r>
          </a:p>
        </p:txBody>
      </p:sp>
    </p:spTree>
    <p:extLst>
      <p:ext uri="{BB962C8B-B14F-4D97-AF65-F5344CB8AC3E}">
        <p14:creationId xmlns:p14="http://schemas.microsoft.com/office/powerpoint/2010/main" val="14671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5" name="CasellaDiTesto 4"/>
          <p:cNvSpPr txBox="1"/>
          <p:nvPr/>
        </p:nvSpPr>
        <p:spPr>
          <a:xfrm>
            <a:off x="0" y="743329"/>
            <a:ext cx="12192000" cy="1323439"/>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Locus: </a:t>
            </a:r>
            <a:r>
              <a:rPr lang="it-IT" sz="2000" dirty="0">
                <a:latin typeface="Verdana" panose="020B0604030504040204" pitchFamily="34" charset="0"/>
                <a:ea typeface="Verdana" panose="020B0604030504040204" pitchFamily="34" charset="0"/>
                <a:cs typeface="Verdana" panose="020B0604030504040204" pitchFamily="34" charset="0"/>
              </a:rPr>
              <a:t>quella regione genomica che identifica in modo univoco la posizione dell’ipotetica sequenza di DNA coinvolta nella manifestazione della variazione fenotipica che osserviamo. Si dice </a:t>
            </a:r>
            <a:r>
              <a:rPr lang="it-IT" sz="2000" b="1" u="sng" dirty="0">
                <a:latin typeface="Verdana" panose="020B0604030504040204" pitchFamily="34" charset="0"/>
                <a:ea typeface="Verdana" panose="020B0604030504040204" pitchFamily="34" charset="0"/>
                <a:cs typeface="Verdana" panose="020B0604030504040204" pitchFamily="34" charset="0"/>
              </a:rPr>
              <a:t>AUTOSOMICO</a:t>
            </a:r>
            <a:r>
              <a:rPr lang="it-IT" sz="2000" dirty="0">
                <a:latin typeface="Verdana" panose="020B0604030504040204" pitchFamily="34" charset="0"/>
                <a:ea typeface="Verdana" panose="020B0604030504040204" pitchFamily="34" charset="0"/>
                <a:cs typeface="Verdana" panose="020B0604030504040204" pitchFamily="34" charset="0"/>
              </a:rPr>
              <a:t> se mappa su un autosoma. </a:t>
            </a:r>
            <a:r>
              <a:rPr lang="it-IT" sz="2000" b="1" u="sng" dirty="0">
                <a:latin typeface="Verdana" panose="020B0604030504040204" pitchFamily="34" charset="0"/>
                <a:ea typeface="Verdana" panose="020B0604030504040204" pitchFamily="34" charset="0"/>
                <a:cs typeface="Verdana" panose="020B0604030504040204" pitchFamily="34" charset="0"/>
              </a:rPr>
              <a:t>LEGATO AL SESSO </a:t>
            </a:r>
            <a:r>
              <a:rPr lang="it-IT" sz="2000" dirty="0">
                <a:latin typeface="Verdana" panose="020B0604030504040204" pitchFamily="34" charset="0"/>
                <a:ea typeface="Verdana" panose="020B0604030504040204" pitchFamily="34" charset="0"/>
                <a:cs typeface="Verdana" panose="020B0604030504040204" pitchFamily="34" charset="0"/>
              </a:rPr>
              <a:t>se mappa su un cromosoma sessuale.</a:t>
            </a:r>
          </a:p>
        </p:txBody>
      </p:sp>
      <p:sp>
        <p:nvSpPr>
          <p:cNvPr id="6" name="CasellaDiTesto 5"/>
          <p:cNvSpPr txBox="1"/>
          <p:nvPr/>
        </p:nvSpPr>
        <p:spPr>
          <a:xfrm>
            <a:off x="0" y="3479318"/>
            <a:ext cx="12192000" cy="400110"/>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Fenotipo: </a:t>
            </a:r>
            <a:r>
              <a:rPr lang="it-IT" sz="2000" dirty="0">
                <a:latin typeface="Verdana" panose="020B0604030504040204" pitchFamily="34" charset="0"/>
                <a:ea typeface="Verdana" panose="020B0604030504040204" pitchFamily="34" charset="0"/>
                <a:cs typeface="Verdana" panose="020B0604030504040204" pitchFamily="34" charset="0"/>
              </a:rPr>
              <a:t>è la manifestazione fisica ed osservabile del carattere.  </a:t>
            </a:r>
          </a:p>
        </p:txBody>
      </p:sp>
      <p:sp>
        <p:nvSpPr>
          <p:cNvPr id="7" name="CasellaDiTesto 6"/>
          <p:cNvSpPr txBox="1"/>
          <p:nvPr/>
        </p:nvSpPr>
        <p:spPr>
          <a:xfrm>
            <a:off x="0" y="5291978"/>
            <a:ext cx="12192000" cy="707886"/>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Mutazione: </a:t>
            </a:r>
            <a:r>
              <a:rPr lang="it-IT" sz="2000" dirty="0">
                <a:latin typeface="Verdana" panose="020B0604030504040204" pitchFamily="34" charset="0"/>
                <a:ea typeface="Verdana" panose="020B0604030504040204" pitchFamily="34" charset="0"/>
                <a:cs typeface="Verdana" panose="020B0604030504040204" pitchFamily="34" charset="0"/>
              </a:rPr>
              <a:t>è il fenomeno che genera la variazione del fenotipo, mentre il mutante è l’organismo che mostra la variazione fisica.</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592" y="2066768"/>
            <a:ext cx="2628900" cy="1743075"/>
          </a:xfrm>
          <a:prstGeom prst="rect">
            <a:avLst/>
          </a:prstGeom>
        </p:spPr>
      </p:pic>
    </p:spTree>
    <p:extLst>
      <p:ext uri="{BB962C8B-B14F-4D97-AF65-F5344CB8AC3E}">
        <p14:creationId xmlns:p14="http://schemas.microsoft.com/office/powerpoint/2010/main" val="12686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5" name="CasellaDiTesto 4"/>
          <p:cNvSpPr txBox="1"/>
          <p:nvPr/>
        </p:nvSpPr>
        <p:spPr>
          <a:xfrm>
            <a:off x="0" y="743329"/>
            <a:ext cx="12192000" cy="286232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Alleli:</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a:latin typeface="Verdana" panose="020B0604030504040204" pitchFamily="34" charset="0"/>
                <a:ea typeface="Verdana" panose="020B0604030504040204" pitchFamily="34" charset="0"/>
                <a:cs typeface="Verdana" panose="020B0604030504040204" pitchFamily="34" charset="0"/>
              </a:rPr>
              <a:t>identificano le versioni alternative di un gene (es AB0) all’interno di una popolazione. Queste versioni alternative originano fenotipi distinguibili.</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Nella popolazione possono esistere vari alleli, ma ogni individuo ne possiede massimo 2 tra tutti quelli possibili. Gli alleli si originano per effetto delle mutazioni, e generano variabilità nella popolazione.</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u="sng" dirty="0">
                <a:latin typeface="Verdana" panose="020B0604030504040204" pitchFamily="34" charset="0"/>
                <a:ea typeface="Verdana" panose="020B0604030504040204" pitchFamily="34" charset="0"/>
                <a:cs typeface="Verdana" panose="020B0604030504040204" pitchFamily="34" charset="0"/>
              </a:rPr>
              <a:t>Non è detto che una mutazione generi un allele che risulti in un fenotipo patologico.</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sp>
        <p:nvSpPr>
          <p:cNvPr id="6" name="CasellaDiTesto 5"/>
          <p:cNvSpPr txBox="1"/>
          <p:nvPr/>
        </p:nvSpPr>
        <p:spPr>
          <a:xfrm>
            <a:off x="0" y="4603896"/>
            <a:ext cx="12192000"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Mutazione</a:t>
            </a:r>
            <a:r>
              <a:rPr lang="it-IT" sz="2000" dirty="0">
                <a:latin typeface="Verdana" panose="020B0604030504040204" pitchFamily="34" charset="0"/>
                <a:ea typeface="Verdana" panose="020B0604030504040204" pitchFamily="34" charset="0"/>
                <a:cs typeface="Verdana" panose="020B0604030504040204" pitchFamily="34" charset="0"/>
              </a:rPr>
              <a:t> non vuol dire sempre patologia, ma  vuol dire semplicemente diversità rispetto ad un fenotipo (o una sequenza) preso come riferimento.</a:t>
            </a:r>
          </a:p>
        </p:txBody>
      </p:sp>
    </p:spTree>
    <p:extLst>
      <p:ext uri="{BB962C8B-B14F-4D97-AF65-F5344CB8AC3E}">
        <p14:creationId xmlns:p14="http://schemas.microsoft.com/office/powerpoint/2010/main" val="29678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4" name="CasellaDiTesto 3"/>
          <p:cNvSpPr txBox="1"/>
          <p:nvPr/>
        </p:nvSpPr>
        <p:spPr>
          <a:xfrm>
            <a:off x="0" y="743329"/>
            <a:ext cx="12192000" cy="400110"/>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Genotipo: </a:t>
            </a:r>
            <a:r>
              <a:rPr lang="it-IT" sz="2000" dirty="0">
                <a:latin typeface="Verdana" panose="020B0604030504040204" pitchFamily="34" charset="0"/>
                <a:ea typeface="Verdana" panose="020B0604030504040204" pitchFamily="34" charset="0"/>
                <a:cs typeface="Verdana" panose="020B0604030504040204" pitchFamily="34" charset="0"/>
              </a:rPr>
              <a:t>costituisce l’insieme degli alleli di un individuo</a:t>
            </a:r>
          </a:p>
        </p:txBody>
      </p:sp>
      <p:sp>
        <p:nvSpPr>
          <p:cNvPr id="5" name="CasellaDiTesto 4"/>
          <p:cNvSpPr txBox="1"/>
          <p:nvPr/>
        </p:nvSpPr>
        <p:spPr>
          <a:xfrm>
            <a:off x="0" y="1990882"/>
            <a:ext cx="12192000"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Un individuo è </a:t>
            </a:r>
            <a:r>
              <a:rPr lang="it-IT" sz="2000" b="1" u="sng" dirty="0">
                <a:latin typeface="Verdana" panose="020B0604030504040204" pitchFamily="34" charset="0"/>
                <a:ea typeface="Verdana" panose="020B0604030504040204" pitchFamily="34" charset="0"/>
                <a:cs typeface="Verdana" panose="020B0604030504040204" pitchFamily="34" charset="0"/>
              </a:rPr>
              <a:t>OMOZIGOTE</a:t>
            </a:r>
            <a:r>
              <a:rPr lang="it-IT" sz="2000" dirty="0">
                <a:latin typeface="Verdana" panose="020B0604030504040204" pitchFamily="34" charset="0"/>
                <a:ea typeface="Verdana" panose="020B0604030504040204" pitchFamily="34" charset="0"/>
                <a:cs typeface="Verdana" panose="020B0604030504040204" pitchFamily="34" charset="0"/>
              </a:rPr>
              <a:t> per un locus, se a quel locus ha 2 alleli uguali. Nel caso contrario si dice che è </a:t>
            </a:r>
            <a:r>
              <a:rPr lang="it-IT" sz="2000" b="1" u="sng" dirty="0">
                <a:latin typeface="Verdana" panose="020B0604030504040204" pitchFamily="34" charset="0"/>
                <a:ea typeface="Verdana" panose="020B0604030504040204" pitchFamily="34" charset="0"/>
                <a:cs typeface="Verdana" panose="020B0604030504040204" pitchFamily="34" charset="0"/>
              </a:rPr>
              <a:t>ETEROZIGOTE</a:t>
            </a:r>
            <a:r>
              <a:rPr lang="it-IT" sz="2000" dirty="0">
                <a:latin typeface="Verdana" panose="020B0604030504040204" pitchFamily="34" charset="0"/>
                <a:ea typeface="Verdana" panose="020B0604030504040204" pitchFamily="34" charset="0"/>
                <a:cs typeface="Verdana" panose="020B0604030504040204" pitchFamily="34" charset="0"/>
              </a:rPr>
              <a:t>. Un individuo è </a:t>
            </a:r>
            <a:r>
              <a:rPr lang="it-IT" sz="2000" b="1" u="sng" dirty="0">
                <a:latin typeface="Verdana" panose="020B0604030504040204" pitchFamily="34" charset="0"/>
                <a:ea typeface="Verdana" panose="020B0604030504040204" pitchFamily="34" charset="0"/>
                <a:cs typeface="Verdana" panose="020B0604030504040204" pitchFamily="34" charset="0"/>
              </a:rPr>
              <a:t>EMIZIGOTE</a:t>
            </a:r>
            <a:r>
              <a:rPr lang="it-IT" sz="2000" dirty="0">
                <a:latin typeface="Verdana" panose="020B0604030504040204" pitchFamily="34" charset="0"/>
                <a:ea typeface="Verdana" panose="020B0604030504040204" pitchFamily="34" charset="0"/>
                <a:cs typeface="Verdana" panose="020B0604030504040204" pitchFamily="34" charset="0"/>
              </a:rPr>
              <a:t> se possiede solo un allele per un dato locus.</a:t>
            </a:r>
          </a:p>
        </p:txBody>
      </p:sp>
      <p:sp>
        <p:nvSpPr>
          <p:cNvPr id="6" name="CasellaDiTesto 5"/>
          <p:cNvSpPr txBox="1"/>
          <p:nvPr/>
        </p:nvSpPr>
        <p:spPr>
          <a:xfrm>
            <a:off x="0" y="4099673"/>
            <a:ext cx="12192000" cy="1938992"/>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Un carattere si dice</a:t>
            </a:r>
            <a:r>
              <a:rPr lang="it-IT" sz="2000" b="1" u="sng" dirty="0">
                <a:latin typeface="Verdana" panose="020B0604030504040204" pitchFamily="34" charset="0"/>
                <a:ea typeface="Verdana" panose="020B0604030504040204" pitchFamily="34" charset="0"/>
                <a:cs typeface="Verdana" panose="020B0604030504040204" pitchFamily="34" charset="0"/>
              </a:rPr>
              <a:t> DOMINANTE </a:t>
            </a:r>
            <a:r>
              <a:rPr lang="it-IT" sz="2000" dirty="0">
                <a:latin typeface="Verdana" panose="020B0604030504040204" pitchFamily="34" charset="0"/>
                <a:ea typeface="Verdana" panose="020B0604030504040204" pitchFamily="34" charset="0"/>
                <a:cs typeface="Verdana" panose="020B0604030504040204" pitchFamily="34" charset="0"/>
              </a:rPr>
              <a:t>su un altro quando si manifesta allo stato di eterozigote, </a:t>
            </a:r>
            <a:r>
              <a:rPr lang="it-IT" sz="2000" b="1" u="sng" dirty="0">
                <a:latin typeface="Verdana" panose="020B0604030504040204" pitchFamily="34" charset="0"/>
                <a:ea typeface="Verdana" panose="020B0604030504040204" pitchFamily="34" charset="0"/>
                <a:cs typeface="Verdana" panose="020B0604030504040204" pitchFamily="34" charset="0"/>
              </a:rPr>
              <a:t>RECESSIVO</a:t>
            </a:r>
            <a:r>
              <a:rPr lang="it-IT" sz="2000" dirty="0">
                <a:latin typeface="Verdana" panose="020B0604030504040204" pitchFamily="34" charset="0"/>
                <a:ea typeface="Verdana" panose="020B0604030504040204" pitchFamily="34" charset="0"/>
                <a:cs typeface="Verdana" panose="020B0604030504040204" pitchFamily="34" charset="0"/>
              </a:rPr>
              <a:t> in caso contrario.</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Per </a:t>
            </a:r>
            <a:r>
              <a:rPr lang="it-IT" sz="2000" b="1" u="sng" dirty="0">
                <a:latin typeface="Verdana" panose="020B0604030504040204" pitchFamily="34" charset="0"/>
                <a:ea typeface="Verdana" panose="020B0604030504040204" pitchFamily="34" charset="0"/>
                <a:cs typeface="Verdana" panose="020B0604030504040204" pitchFamily="34" charset="0"/>
              </a:rPr>
              <a:t>CODOMINANZA</a:t>
            </a:r>
            <a:r>
              <a:rPr lang="it-IT" sz="2000" dirty="0">
                <a:latin typeface="Verdana" panose="020B0604030504040204" pitchFamily="34" charset="0"/>
                <a:ea typeface="Verdana" panose="020B0604030504040204" pitchFamily="34" charset="0"/>
                <a:cs typeface="Verdana" panose="020B0604030504040204" pitchFamily="34" charset="0"/>
              </a:rPr>
              <a:t> si intende la presenza (nell’eterozigote) di entrambi i caratteri determinati dai 2 alleli, mentre la </a:t>
            </a:r>
            <a:r>
              <a:rPr lang="it-IT" sz="2000" b="1" u="sng" dirty="0">
                <a:latin typeface="Verdana" panose="020B0604030504040204" pitchFamily="34" charset="0"/>
                <a:ea typeface="Verdana" panose="020B0604030504040204" pitchFamily="34" charset="0"/>
                <a:cs typeface="Verdana" panose="020B0604030504040204" pitchFamily="34" charset="0"/>
              </a:rPr>
              <a:t>DOMINANZA INCOMPLETA </a:t>
            </a:r>
            <a:r>
              <a:rPr lang="it-IT" sz="2000" dirty="0">
                <a:latin typeface="Verdana" panose="020B0604030504040204" pitchFamily="34" charset="0"/>
                <a:ea typeface="Verdana" panose="020B0604030504040204" pitchFamily="34" charset="0"/>
                <a:cs typeface="Verdana" panose="020B0604030504040204" pitchFamily="34" charset="0"/>
              </a:rPr>
              <a:t>è uno stato fenotipico considerato a metà tra quelli determinati dai 2 alleli. </a:t>
            </a:r>
          </a:p>
        </p:txBody>
      </p:sp>
    </p:spTree>
    <p:extLst>
      <p:ext uri="{BB962C8B-B14F-4D97-AF65-F5344CB8AC3E}">
        <p14:creationId xmlns:p14="http://schemas.microsoft.com/office/powerpoint/2010/main" val="33567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6" name="CasellaDiTesto 5"/>
          <p:cNvSpPr txBox="1"/>
          <p:nvPr/>
        </p:nvSpPr>
        <p:spPr>
          <a:xfrm>
            <a:off x="0" y="1069394"/>
            <a:ext cx="12192000" cy="400110"/>
          </a:xfrm>
          <a:prstGeom prst="rect">
            <a:avLst/>
          </a:prstGeom>
          <a:noFill/>
        </p:spPr>
        <p:txBody>
          <a:bodyPr wrap="square" rtlCol="0">
            <a:spAutoFit/>
          </a:bodyPr>
          <a:lstStyle/>
          <a:p>
            <a:pPr algn="ct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Il concetto di dominanza e recessività dipende dal livello di analisi del fenotipo</a:t>
            </a:r>
          </a:p>
        </p:txBody>
      </p:sp>
      <p:sp>
        <p:nvSpPr>
          <p:cNvPr id="2" name="AutoShape 2" descr="data:image/jpeg;base64,/9j/4AAQSkZJRgABAQAAAQABAAD/2wCEAAkGBxQTEhUUEhQUFBQXFRQXFRgYFxcXFBcUFRQXFxcUGBcYHCggGBwlHBQUITEhJSkrLi4uFx8zODMsNygtLiwBCgoKDg0OFxAQGiwcHBwsLCwsLCwsLCwsLCwsLCwsLCwsLCwsLCwsLCwsLCwsLCwsLCwsLCwsLCwsLCwsLCwsLP/AABEIAOIA3wMBEQACEQEDEQH/xAAbAAABBQEBAAAAAAAAAAAAAAAEAAECAwUGB//EAEgQAAEDAgEGCAoGCQUBAQAAAAEAAgMEESEFBhIxQVETFGFxgZGh0QciMlNUc5KiscIkNEJScsEVFiMzYrLS4fAlQ2OC8XQ1/8QAGgEAAgMBAQAAAAAAAAAAAAAAAQMAAgQFBv/EADIRAAICAQMCBQMDBAIDAQAAAAABAgMRBBIhMVETFDIzQQUigSNhcUKRscE08CRSoRX/2gAMAwEAAhEDEQA/ANbOrOOqjq52Rzvaxr7NAtYDRGGIXOttmptJ8G6qqDgm0ZX62VvpMnu9yX40+4zwIdiQzsrfSH+73IePPuweBDsSGdVb6Q/3e5Dx592TwIdiTc6az0h/u9yHmLO4VRDsSOdNZ6Q/3e5DzFncPgV9hfrTWekP93uU8xZ3Zby9fYY51VnpEnZ3KeYs7st5avsVPzsrfSH+73K8b59wPSx+IlD87K/ZUydTf6VdaiXcVLSP4iDuzvyh6VJ1M/pTFdJ/ImVDXwQOeOUPSpPc/pVvFl3FOsX645Q9Kk6mf0qeLLuDYSGeNf6VJ7n9KHiy7k2Fjc8K/wBJk6m/0qrul3JsL2Z2V3pMnu9yo759wqsuGdVb6S/3e5Ueon3ZdVIkM6q30h/u9yr5izuMVMexIZ01npEnu9yHmLO7LqmHYl+tFZ6Q/wB3uQ8xZ3YxaevsP+tFZ6Q/3e5TzFndlvL19hxnRV+kP7O5DzFvcPl6uw/6z1fpD+zuU8zb3YfLVdhxnPV+kP7O5TzNvdh8tV2F+s1X6Q/s7kPM2/8AsyeWq7D/AKzVfn39ncp5m3uyeWq7DfrNV+kP7O5TzNvcnlquxu5j5aqJaoMllc9mg82NrXFrHAcq06W6c7MN/Bl1NMIwyl8nMZ5fXqj1nyhLv9xjaPbRjAJWRuCVuX/1DJBwEMgJMahkKRKyGSyQdRZKLvGedBnaeYfmquaXQ1V6dt8h37FmAjaeV3jHtS9zZ0IaZkTlBo1MYP8Aq3uU5GeVQ36Vdst1BHDL+WgWMrGu8uON3O0KJtC56RPoUy5OppRg3gnbC25HSCmRtkjJbof2yYOVciyQYnxmHU9uLend0rTC1SOXZp8cozgmCNhdGFWRNgXGElsO0tAVQqI4CBZRHCDLpEkCyQgoWHUDgdAI6gR0CDqEEVCHS+Dv64PVyfktei9z8GPWe3+TFzy+vVH4/lCtf7kg6f20Y1kkdgcIMmCVkCYJBAslk3Mn5O4McJKMfssP8xH5JUpdjbRTllNZWlxxKqkdWFaiuDMmqE2MC7eAZ1SmKsq5iZOo4BUgxkt0lxLpkxMhgIdR1uBa6zmnAg6iEMNdDPbRGf8AJgZaouCf4vkOF28n8PQttU9yOLqKdrBoQrSM20OjakSYNpZZUDgeygcDqBwJQOBKBwOgEcKEEoEdAg4UIJQGTpvB39cHq5PlWrRe5+DJrPb/ACY2eX16o/H8oR1HuMtp/bRjgJA4dQhJQJuZv0bf30guxps0fed3BLkx8K5SeF1/0TyjW6RJCUkdimrYsGHUSp0IjmzPmkWiMRMmCukKcopCnIsiuqSwXWQ2N+CRKPI1McSKOJbJdFKqNFkyzLDtKJjvuuseZw19YHWr0cSwYNbHjJl06fM5LRosWVgwSUJgV1AiUIMoEe6hB7oEECpgI91CDqAHCBBXUwA6XwdfXR6t/wAq16L3PwZdZ7f5MjPH69Ues+UIaj3JF9P7aMZJHCUIOSoFcnVV7tCKKLVosF/xHF3akyeWdTR18uT+TFkVUdIBqGXToPAGjOljK0poQ4sqDFfJVRJg7EGg5C47buvuSX1GIi7BEAmvUcSbiytk+jycmiffapUv1EZ9Y/0WweixseRXs4OPnJpBZiwlADIkHcW4AEl23Cw5gTrKqk/kLceiIXViDhQglCCuoQkgQdAI4QAOiQ7nwd5Ge2TjDwQCwhg3g28bmwFlr0cXvz+xh1k47Nq65OVzx+vVHrPlCrqPckN03toyMNt+q56kkeMSoAlS2Mjb6tJvxCMlwMq5mjbyrPd7udZjuUxUYIzHSK2B2SBKsFFb27wrJkKHsCupMDSGZDtRcyqiiTkERlBTBTIF4Cso5KOSRKoqQ2CQkXBAaBqxJFurX0IQg3YkhGrmlRLP7D5MHijmUu6nGhLg0Qsw5ES5HAepAuVsEIl6mCYG0kcBwPpqYJgfSQwAcOQwEkCpgBIOQZCSBDazWyIamUXB4NuLzsP8PSr1wc5YQq2xVxz8nqlKQHBrbWAt1bguhS0pqK7HKmm45Z4/nl9eqPWfKFm1HuSOlpvbiY6SOEVCMq4XROlrsQeo3TNuVgkZbXnsbVbKHWc03DgHDpWTbhtP4O/VJSgmAl42nFXw2MzgcPCGC24kC0ocoOSJaNiKyQYs3lHJGUySxt5SrxjKQuU4oBqK8bFohSzNO+PwA8Nc4J+3CMvibmU1U5kLY26mm7j/ABagOgfFWhBQTk/nocz6hqlPFcfjqb1FHZoWG2WWLpTNmlyPK8X0dFu9x0R0XxPQkORsiuQr9At+1MAeRpI7SEPEHKlvoip+b4v4s7Olrh8LqysQfCa6pg82b0oxaWP/AAuF+p1ldWJlNn8oDkybM3XFJ7JPaFbcgbOwM8EYEWO44HqKPDA4sjpI4K4JByGAEmuQwAm1yrggXQ0rpXtjZi5xsNw5eYIY5BJpLLPW6ClZTQiNuzXvc46yVr3KqGM8nNblbPJDJ1STUBoGAaS47BfyQqaOWbc/sMvrSpzn5PMM9Pr1R+P5Qjf7jH6b2kY4KTgeIqAKKgGyZBrIufQWSq8EcC/BwxZfaDrbfepfS874m/Qape3LquhZK+xS4rJ0XIp4wmeGU8Qc1ICnhtlvFSRB2UeVFUFfMIEnykTqTo6dLqJnquwDJUkp6rSMk7mysOurYF7slUtQT4keva78h3oqPyzFqdYo/ZD+5q5FoCSGtF3E2A2krPfYjDTGU5HodHQxUzRpAPltiTi1p3AfmuVOeT0Gn0ra7IhU5QLje90s6denjFAMlSUUh6givjZ3q2C21Em1pG1TAHWixmVXDaetTDFvTwfVBP6X0xaRrXjV4wBPQdYRy0Jloo9Y8AsmR4pP3Tix2xrsW819YV4246mW3TuPVf2MStpZInaMjS07NxG8Ea1oWGZXEpEimChcxyq0A9LzFyNwUXDvHjPHi/wsOrpOtMrjiLkzFqJ7pbEatQdI4mwWOxuT5GVragnI8o4QNG4rVoX+pj+ROqg9mX3PLM9D9OqPWfKEy71yH6b2kYwKSPLAVVkyNKy+5GLwUl0MHKlPtC3Uz+Gc+3KeUQostFviz3I2OAuRzjajZpk/ugbtN9UxiNv9w5mjJcxva467X8bqKThx4kjpxthYvslkCqA4awU+LixU9yB7lM4QluQtAnYjlAafyDyTtB16R3DHtVlFsyz1FcOryNZ78ANFvaVOImK7VufC4RoUdJopE55Mq5O2zNptESTEahoM/EcXEdFutc/US+Ds/Tqdzz3CaiW5WQ9PCKSwByvVkhgNJIUxJEB3Sq6iDJAzFWUAbhuGR2ImS6KUpcol08hcVQQl4I4ph0daHt0JAHNO/WDvG5RPb0M1umi+UczWsMbywm9tR3jYVth90cnIuhseDXzUyUaqdkY8nynnYGDX3dKihueDLZYoRbZ61X1DW2YLBrQAAORK1Nv9K6IzUVOX3P5MKsrQAXOcAFh5kdOur4SLs0cocJOABYFrrX1kDbyLdoFi38MT9Sp2U5fdHBZ6n6fUes+Vq0XeuQnTe1EyG4pDHF7WqmSEtBVyVYNU01wnQngy2wyYdXQX2LZC05844MqWhIOC0qxMXGTj04L21E4Frk8+Paq7KzZDX3RWM5IcJMdtuYBTEAPXWv5Jikkf5biRzqb4roJnqLJdWF0+TAEuVwkPjpwNiS55DgsDFRsbCJ12Rj9EbyveT2D4BYb/AFM9L9MhiKB5pEpI7SBXyK6Qcg8km7pTEgNlDgmIhUWK2SuCbISquaCohMcaU3kYiwWVSEw8BTDIBZXjMj4gwFzneIANZN7j4latO8Jo5P1COMSPSs3cn8Rp9E24eTF5GOjuaDyKtt+xYXVnGjDxpZ/pRXUzhoJe7txWHDk8s6VcM8RRwWdOdABIaLnYNw3nct+n0rlyS3Vw0ywuWdj4NK5s0sbmn/bfcbiLXCvpq3DUNP8AcV9StjbpVKPRtf7OWz3P0+p9Z8rU25fezHpvaRlRrOx7CWBKYGWgKgGIsRTFSQLNT3TozMtleQN9INycrDJKsq4or7xbQ4plN4ME2RKrkwpFzWKjZdRJaCGRsayqUWVojVHBqZvV943xHW06Y5iAD1EDrSNTX0kvk7n0uaeV2GqKlLjA7DkCmoTVArvJA3QxgummOBvVS6L44271Vtli4W32VOSEXW3o8gyBzTgak2MGykp4BH1acqhErjvM1sl8EGzyt/a2Og37jXC1z/EQei6zTnteEc7VW+P9i6ILyrlhkWMjw12vE3d0BKhXKbFqMIrnoeeZdzo0yWx3AOtx125AulTpMcyF3a9JbYcHGzS3JOOJOvWujGOFwcSyTk8s9U8B+SXMmE7yRpseGN2Fotd56RYLOrVK7avhGmVUo6Vyfy1/sz8+D/qFT6z5GpVvqZo03tRM2JZZDwxgSmAtBVGAeyhVkSFZMXJFb2KyYiUCp0avuEuogY0dxTwiBZZW3BVZZDETqF+ZUlJIfXTJ9Fk0aPIk0vktPTgOspbsijYtLtWZPBpNzEmeMZImnYLud2gK6uSFSjHoY9fmVXU37ZjWyht78G7SJbt8UgG3NdaVONkdrBTa6bN0f7GE/KAfquHDW06wVI07f4OzDWQtXHD7FYmxV3AupvJY2qsqOrIxXYCI6obVR1DY3Ilx0Kvgst4yIvrxvRVGSr1CQPJX7sExUoVLUA0tWd6bGtGed4bm5lKGKcSVALmtBLcLgPGpzhtAVbq5uOIGeVqaeXg0speElzyeAj0dfjvxPOGjAdJKXD6f/VN5Oe9dFfbBcHMVmUHyEuebuOsrVCuMeELndKfLM+VyckIkwd6sJ+T3TwfPtVRNGoQEAbLBrVytJzfJ/wAnovqcVHSRS7o5PPX/APRqfWfI1Pu9TMOnf6UQGELJJjgloSmyFuhbWFXOQNYHCgBioUaI2RKtDWRyUaI6COQbRuBuVN4yNTZr5MjkYCLBoNiMPGvuPIkTkmdXS0uC5NKGZxwLjypTNThHsa0FWdG1yPipkxzpWchDMpFjhjgrRm4sU9Mppsyc58zaerHCsPBSHHTaMb7nD7Q5cCttWqcP3RhdbztfDXyee5x5uzUYa5/7SM4GRgOiHbnDW3ZjqW2m2FnThjvGcEtxhibcn7RiuT5Q4kKG1F/EbFplTCDuZIElQmWxiwqID/cHmna3W4HkGJV1FszW3wh1YDNOX4WsN3emKODl36mVnC6EoWWUYqAS43VDQmVOarAaKJGoimj2/wAHA+lQ318Xx59Fq5ek9+X5PRfU8+TjnujnM9B/qFT6z5Wpl7+9mDT+3Ez4wsshwQwkJbISB2Xw70OADoEHUAKygMDWUJgMo8nF40iQxu935DWVVzwNhS5dAxj44vIOkfvEfAbFTmR0K6IxXJU6sJOvvU2mnKxwW0zr7UGiZNBkmIG4KhRxyRmkUQYxSL6CvIuCcERV1EXygl0wILXAOa4EOacQ4HYQrRk4vKM86IyWGeU56ZtcUkD478DJfQN8Wnaw82w7Qu3pdQrY4fVHE1NLqeUczwrxtK14RnV9i+RxUyfePYptQfN3L5HM8h2lTbEj1Vz+SJjcdZJ6VPtFOycurJspEN+BZeKayruCiQiQyMiifBoZNCRU9qsgMGkCshEnyez+Cyo4SaB//A4H8TQAfgufRDbqGv5O9rrFZoYyXdf4MbPMfT6n1nytQvf3syaf20Z7GrK2PLQFUhMKpBKAHUJgeyBBiESAlSZBYNd4ovh2606Gx9UVd04cIF489vl6t4TPCi+haOsf9RoU8geLtN+UJMouLwzbXapLKZoUEmsciTNGmEzTc+2G23xScDU0xtigSmN2KtgISyYoAaRHK9GKinkiOsjSZyPaLju6U2ixwmmYdXQpwPIXQ44rvqWUealDDZNlOo5FMF8dIqOwDQTFTf8AiW5gLOBG5DcDBHgVNxdRFwKm4dGJF0SKkMBpo0yLKSApWpqESPRvAZWnjhhOrg5Ht5xohw7R1FLdf6imuw9aj/x3U+6f+QnPFv0+o9Z8rVg1D/UZt0/tozWtWVjy0cyqEdAAlCCUIPZQAlCDEIkaKJoAQmRm0xcq0zHlY+B2nH/2afJcOVa4uNi2yM6lOl5ibGTaxsrdNmBHlM2g/mNxWa2tweGdWi5Wrcvj4Ohpn8K3SGDhg4fArJJbXg1wmXPiIbzqmRylkFKuW4JxuCGA5QdSHG6AuzoeZZfpdCpmba1pHW5ibjsIXcpnmCZ5q+vE2CxRK0pCHAMjhSnIrsLxGqbgbB+CQ3EVYhEpuGRgPwQx5u1TcNUSiSNXTA0BTsTYsRIBlYnRYlnZ+BIf6qP/AJ5vjGmIojYzx+vVHrPlC5Wo9yR1tO/sRmtWVmhMsA5bDfj+Sqwj9qmSCUCJQAyhB1CCUIRKJCieMEJkZYFzjlGHpGnmbK3VezxsLDrH59C28W1uL/BmhJ02qSPQMjN0Zh91xA5w4YfELlz547Hdkvsyv5NXKsGiLX2f4UrGGTTz3mK8qyNZGNWYA+B9lQEkcVn5Haq0tr42HpF2/kuro23X/Bw9XFKfBjwJ0jMkaELVnkw7S8MVMg2iDFMhUBw1TJdRI6KOSbSiZqvFipgEoT4syyApWpyYlnZeBZv+qD1E3xYmRYEaeeH16o9Z8rVzNR7kjp0ehGY1ZWPTLAqjB1CCUCJQAyhB1CCUIMUSFblYDMvKsV2laqZYZlujwdnmezSNJhfxG3/6jX2LLOObWjqb8aVyfY2cuyaTzbVs5gs8/Ux2ihiHJhy60UbGM1QhbC9BoDOd8IMYJhkBxsYyOY6QPvFdDQy4cTja2vDUjnKU7vh3rVMzRWTWgAt/lv7LLJsvhFoaqBURwFC20chQOCBRKNA8yYhFiA5GpqZkkByMTosRJHYeBtlspj1EvxYnQfJVB2eJ+nVHrPlaubqPXI6NL+1GY0rMzSmWAqpdD3QLCUCJEg11ADlAgyhBiUSEHFWABVgvgMScBzlPr45FzWeD0rNbJohiDri7Iwxv4reMe3tWdP1THXS9FP8AcAr5ANtyTclZfk6dKZmPKujQQuiVLolCrZ55nFlMzTusfEYS1oHJgT0kLtaelVw/c89qr3Za18Iegxsq28Fq+TcpoHHyWk8wJWOUkjTGts0Isizu/wBu3OWj4lLdkRnhlVRk2VnlRuHLa46wrKSYNgGSiBxaIFyskLkgeQpiM9iKHBMRlkilzFZMQ0dj4I47ZRB/4Zfi1OqlmQvBLPD6/Ues+Vqxaj1yN1PpRmD/ADasxpRO6BdD3QLiuoEShBKEHugAiUSDXRIReUUiM1s1cimaQSOwY03HKRt5h8UZvjbEie37n+DpcuZVaGCKHBjdZ3naUuyaeIR6I16XTPLts6s594IAJ1nHuS0b10IaW9Eg11AMHy1XcDTyPGBtot/E7AJtFe+xGbV2Kups4zIOb8k3juPBx/edrP4Rt51079VCvhcs5Gk0Ntr3PhHX0dHTwizW6Z+8/Hs1Bcyy6dj7Heq0MYoNOVTzbrYAdSVtbNK08EVHKR3qbS6qii6LKjhtKmCstPB/BeKxj/3jGOvruBfr1op4ET0q+AOqyFG/GF2ifuuN29B1jpumxux1Mdmma6nM10Do3FrxouGsLVCSZzrYNAt00ySiTaFVsS0dl4KW2rx6qT5U2h/cJkivPFv06oP/ACD+ULLqH+pI10r7UZQSDQiV1UuhXQLodQsJQglCDqEEoQZEskdBkbNdz7Pn/Zx67HBzujYFHwuRbks4XLNXKFYxreDhGjGNdtbrflyJMp54Ru0+nfrs5fx+xiPnxxAPPqQUTa8dAeacuN/8HIrqJXhLCK9NHAMljSgyZBcpwtkc0Pxjj8Yj70lsAeQD+ZNhOUFx1ZXy6ua3elFE1Xfu5FVQb5NyxFYQK+oTFADkVmdW2E3DtmUcAqRa2ZUcSyYRFIltFwuGoIVCrgmW5YaJ4CT+8jaXNO8DW3lwTaZ7ZHL1Wm4yjjGOXRaOLKIZC1JkzPJHZeC4fTx6qT5U3TP7/wACLFwCZ4/Xqj1nytSNR7jNFPpRkgpJoRK6qXQ91MF0K6mC2SGkbo4AWByrgKLIo3ONmguO4C5Q6FlE3KLNwnGZ+gNwsXdeodqo5lsP4WTegFNTgcDGHSffdiei6t40UvtXJSOmssf3vCAspZSJ1lIy5Pk306eMOiMSWe6uomlspFyVboV6jOaigMi1hKIscvtq17OX/wAUDFOUsANS/YNXxJ1npVo9cm5LCwgCW6fHAuWSkuKYkiuWV6e9HBMlkVyqyeC0U2FxMSZMdFBbGGyU2i6E6RTBMhFNU2uTqDXE81lFHlCrWnB5ORpnXK6clhHl5cmvExZZPkU0dd4MR9OHqpPlTtL7n4M1ywgHPL69Ufj+VqXf7kh1PpRjpODQh7oYLiugWHuoERKgS+gmiEjeGIDeU2BOwE7Ao4trgMGs88HSHKobhG1jAfugDtGtZ2pM3xor+XkVK2SV2AJ3nYOcqu3PQZKdda54CJ2hmF9J207ByBVaBW3PnojNlhe84Aq0cIa5JEP0c/db4q25FN0e4V+j+Db4+F8bbUG2CFkX6QSV7d9laMWwymjPrcrRQ2Ly218ARcnmH+a06uiU+iM1uohDqwLJk7pGGV1hpE6LRqawHAf3Vr0oNQXwatF90N7+SUjL7VRPBsxkrMCup4JtKjSKysB4Ym0F1HcTwkG02TSdnWlStLfbFBjqaOPWbnbu7UpybJGTfxgFqawFMjBsO5IBkmTVApKZXlCq0IJDtIDR/wBjY9l0ymvdYjJrbdlDZl5JZfG1v85VpueDz0JZRtsbhsWNss0dX4NB9NHqpPlT9J7n4M2o9Jl55n6dUes+UIX+uQ2j0IxNJKNCQtJTBYkXIYCOHINFiQQACV9LptsnVWbWKshuRm5IieyZjHTOji0vGxFgACbDSuBfV0rTc4Sg3jLE6ZzjYouTSO7r8842N4PhY2NA8luJ6dEXKwKi2axjg6W/T1y3SllmDUZ7QDUZH/hbb+YhMj9PsfYE/qtMeFlmfUZ/n7ETjv0n2/lCdH6d3f8AYzT+rr4iV0vhBlY8O4JtgcRpOJtz/wBlf/8AOjjh8in9WlLhx4Lcs+EJ0g/ZsOkdbn7OQNacekoV/T8PM3n+CT+qKMdtUcfycjWZRllOlJI5x57AcwGAW6FUIrCRzbNRZY8ykwZzidZJ58UzCQtty68no2SPq0NtXBt/uuDf7sv5Pa6HHl4Y7F5AH2r8iXya00i2ORqq0yykW/s7ayhyHLH4wxvk3POptbBz8jS5WNrDBFVtldsVyZc1aCnxqaBK1GbPUrTCHBmnbyNFLc2RlHCKxk28AWWavTcImnxWnxuV39k2ivanNnH+p6vc/Cj0XU0cmxWACTdLJhqZqNCyM0o6rwbD6aPVSfKtWk9z8GfU+n8hGcmSIH1UznySBxdiBo2BsNWHIs+ptatkv3N+k00pVRkkZD82Wm5ZUN5A5pHaCfgqK5MbKiS/pZkZQyTLDi9vi7HNxaekJimmV2AGkr4Bgdr0GDBa0quCEyq9AMBroLhaK5YM9kMnP1lFjgLBboWLBhsgBmlTd4naRNMpuA0QMCO4rgbgCjkBIU5U3EE6AhBSIdbmvlDTiMTj47PJ5Wf27lzNZViamujPT/StVvr8N9Y/4CZZLFJjHJ0HIp40UzwyeKO6qO9RVB8UqdXq3gg8wDzVhKZGpIVK9sGfMU1RQl2MUYJUfAE2+QaqyiR4kRx+078m96tGrPMjBqtfszCrr3LMm0m9C2a+DjJ5Z0NLFZYJs21ILCUaUdT4N/ro9XJ8q06P3PwI1Po/JVnTNarmH8f5BZ9Uv1ZHpPpv/Fh/35M1tSVn2m7CDaXKJGuxG0HEHnCCWBFmnjMwsu5N4P8AaMxjcelhP2Tyblrqnu4Zy7q3FmU16c0IL2OS2gBLClshJ0d0FLAHEBqaUJ8JmO2IE+k5E5WGNxKX0vIrqZRoqdS8iupi2R4sjvKssjpQSAduHXtVZTaTZFyyeUqHQe5pvgBbDA4DHHZrUqsysotJYZkXdG4PYbOGorQ1Ga2voWqtlXJSi+hqMziY796wtO9mI9k6utZnpGvSzt1/Voy9xYf7F7HNkF43B3J9oc4VOY8SRthZC1ZgyhzSNeCYnEjUioBx1BWyin3Cfot8t7W8hOPUFE2+iKynCPqkCyZSYPJaXnecB1aymKuT68GOz6hXHiKz/wDAZ08kmBNhuGA7NauoRic+3WW2cN4X7GhR0FhfBJnYZjZpobbFknIbCJoRrPI3QWEW3VRyOn8Gx+mj1cnyrTo/c/Bn1Po/IBnc/wCmz+sPwCVqV+rI9J9M/wCLD/vyZIekYN5axyrggfTvBBa8XY4WIQTw8oTdWpo5jKNHwMhZfDWDvadRW+uW6Jxra9rFE5VkLDoWpEmQtCoBsi5ismIkslLoldSM8oFL4FdTEygVGDkV1MS4lZhCupC3EQispuyVwVyQ/Hn/APVZSwHDYFU0ibCwm1mVPSLRGYAUxFpuLg8mBV8p9S0XKPpeC0V0w+27px+Kr4cOw9ay5cbiDpZTiXP6yrbYorLUWv8AqIx0pKjkkJbb6h1Pk7elysAalPSAbFnlNsgdFEkykXishcTEmTNdcAmNl+jlHZvSWzVFFkFO59w0XIGrahKaj1GRi2dL4OGkVov5uT5Vr0fNia7GfVLEPyZWeDxx2o9Yf5QqahfqSPQ/TWvKwMthCzs35RfG8KuGHKCGVPKq4YMIrzjh04WyAi7TY8x/unUSw8HN1UE84OfhdyjrWmRzjRiPKs0gZLwVQGRXUKMa4RKNEXWRQtogQFdMW4kHx4X2G6KkKlX8kA0K2RewcsCm5l1AhLGDuUUsFnAzqmmHItELDPOABJTjk609TYvBWaccitvYCbIG8iG9kCI4xyKjkyBDQORLbCXstyKjZZRCowORJkzRCBeC3Y4HoI+IS+TTFL4ZI2OuxQGrAngHX/hUXBbqdT4NSOOgf8cn5LVpPc/Bn1Pt/k9SNHGSSWMJOsloJPYum4rsYd8kuGLiMXm4/Zb3IbY9g+JPuxcRj82z2W9yG2PYniS7sXEY/Ns9lvcjtXYniT7sficerg2W/CO5DbHPQG+XcYUEXm4/Yb3K2EDLFxKPzbPZb3IbV2JuY/E4/Ns9kdyG2PYm5i4nH5tnsjuQ2x7E3PuLicfm2eyO5HbHsTLFxOPzbPZHcptj2Jli4nH5tnsjuU2rsTLEKOPzbPZHcoorsTLFxKPzbPZHcjtXYGRcTj82z2R3IbV2DliNHH5tnsjuRUV2JljcSj82z2W9yO1dgZFxGLzcfst7kMIguIRebj9lvcjhEFxCLzcfst7lMIguIxebj9lvcphEFxGLzbPZb3IYRBcSj82z2W9yO1diD8Sj82z2R3IbV2JkXE4/Ns9kdyG1dg5YuJR+bZ7Le5HauxMsXEo/Ns9lvcptXYmWOymY03axoO8AA9iiikyZ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44" y="4742226"/>
            <a:ext cx="1479186" cy="1499085"/>
          </a:xfrm>
          <a:prstGeom prst="rect">
            <a:avLst/>
          </a:prstGeom>
        </p:spPr>
      </p:pic>
      <p:pic>
        <p:nvPicPr>
          <p:cNvPr id="1028" name="Picture 4" descr="https://encrypted-tbn1.gstatic.com/images?q=tbn:ANd9GcQyHGo5jgAiSgopkp8Lf2-lP6IgVrhDbQ-sts3XkjidrQe478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44" y="2044102"/>
            <a:ext cx="3602005" cy="2572862"/>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4172248" y="2173547"/>
            <a:ext cx="8019751" cy="3477875"/>
          </a:xfrm>
          <a:prstGeom prst="rect">
            <a:avLst/>
          </a:prstGeom>
          <a:noFill/>
        </p:spPr>
        <p:txBody>
          <a:bodyPr wrap="square" rtlCol="0">
            <a:spAutoFit/>
          </a:bodyPr>
          <a:lstStyle/>
          <a:p>
            <a:pPr algn="ctr"/>
            <a:r>
              <a:rPr lang="it-IT" sz="2000" i="1" u="sng" dirty="0">
                <a:solidFill>
                  <a:prstClr val="black"/>
                </a:solidFill>
                <a:latin typeface="Verdana" panose="020B0604030504040204" pitchFamily="34" charset="0"/>
                <a:ea typeface="Verdana" panose="020B0604030504040204" pitchFamily="34" charset="0"/>
                <a:cs typeface="Verdana" panose="020B0604030504040204" pitchFamily="34" charset="0"/>
              </a:rPr>
              <a:t>L’anemia falciforme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è un carattere:</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Recessivo</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se considero la patologia</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err="1">
                <a:solidFill>
                  <a:prstClr val="black"/>
                </a:solidFill>
                <a:latin typeface="Verdana" panose="020B0604030504040204" pitchFamily="34" charset="0"/>
                <a:ea typeface="Verdana" panose="020B0604030504040204" pitchFamily="34" charset="0"/>
                <a:cs typeface="Verdana" panose="020B0604030504040204" pitchFamily="34" charset="0"/>
              </a:rPr>
              <a:t>Codominante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se considero la sequenza dell’emoglobina</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Dominante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se considero la presenza/assenza dei globuli rossi a forma di falce.</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dirty="0">
                <a:solidFill>
                  <a:prstClr val="black"/>
                </a:solidFill>
                <a:latin typeface="Verdana" panose="020B0604030504040204" pitchFamily="34" charset="0"/>
                <a:ea typeface="Verdana" panose="020B0604030504040204" pitchFamily="34" charset="0"/>
                <a:cs typeface="Verdana" panose="020B0604030504040204" pitchFamily="34" charset="0"/>
              </a:rPr>
              <a:t>Bisogna sempre avere chiaro che fenotipo osservo.</a:t>
            </a:r>
          </a:p>
        </p:txBody>
      </p:sp>
    </p:spTree>
    <p:extLst>
      <p:ext uri="{BB962C8B-B14F-4D97-AF65-F5344CB8AC3E}">
        <p14:creationId xmlns:p14="http://schemas.microsoft.com/office/powerpoint/2010/main" val="343972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ESISTONO 2 TIPI DI EREDITA’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asellaDiTesto 2"/>
          <p:cNvSpPr txBox="1"/>
          <p:nvPr/>
        </p:nvSpPr>
        <p:spPr>
          <a:xfrm>
            <a:off x="0" y="872276"/>
            <a:ext cx="12192000" cy="1015663"/>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EREDITA’ MONOGENICA: </a:t>
            </a:r>
            <a:r>
              <a:rPr lang="it-IT" sz="2000" dirty="0">
                <a:latin typeface="Verdana" panose="020B0604030504040204" pitchFamily="34" charset="0"/>
                <a:ea typeface="Verdana" panose="020B0604030504040204" pitchFamily="34" charset="0"/>
                <a:cs typeface="Verdana" panose="020B0604030504040204" pitchFamily="34" charset="0"/>
              </a:rPr>
              <a:t>si riferisce a quei caratteri determinati da </a:t>
            </a:r>
            <a:r>
              <a:rPr lang="it-IT" sz="2000" b="1" i="1" u="sng" dirty="0">
                <a:latin typeface="Verdana" panose="020B0604030504040204" pitchFamily="34" charset="0"/>
                <a:ea typeface="Verdana" panose="020B0604030504040204" pitchFamily="34" charset="0"/>
                <a:cs typeface="Verdana" panose="020B0604030504040204" pitchFamily="34" charset="0"/>
              </a:rPr>
              <a:t>UN SINGOLO </a:t>
            </a:r>
            <a:r>
              <a:rPr lang="it-IT" sz="2000" dirty="0">
                <a:latin typeface="Verdana" panose="020B0604030504040204" pitchFamily="34" charset="0"/>
                <a:ea typeface="Verdana" panose="020B0604030504040204" pitchFamily="34" charset="0"/>
                <a:cs typeface="Verdana" panose="020B0604030504040204" pitchFamily="34" charset="0"/>
              </a:rPr>
              <a:t>gene.</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Questa viene chiamata </a:t>
            </a:r>
            <a:r>
              <a:rPr lang="it-IT" sz="2000" b="1" u="sng" dirty="0">
                <a:latin typeface="Verdana" panose="020B0604030504040204" pitchFamily="34" charset="0"/>
                <a:ea typeface="Verdana" panose="020B0604030504040204" pitchFamily="34" charset="0"/>
                <a:cs typeface="Verdana" panose="020B0604030504040204" pitchFamily="34" charset="0"/>
              </a:rPr>
              <a:t>EREDITA’ MENDELIANA</a:t>
            </a:r>
          </a:p>
        </p:txBody>
      </p:sp>
      <p:sp>
        <p:nvSpPr>
          <p:cNvPr id="5" name="CasellaDiTesto 4"/>
          <p:cNvSpPr txBox="1"/>
          <p:nvPr/>
        </p:nvSpPr>
        <p:spPr>
          <a:xfrm>
            <a:off x="0" y="2763659"/>
            <a:ext cx="12192000" cy="193899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EREDITA’ MULTIGENICA:</a:t>
            </a:r>
            <a:r>
              <a:rPr lang="it-IT" sz="2000" dirty="0">
                <a:latin typeface="Verdana" panose="020B0604030504040204" pitchFamily="34" charset="0"/>
                <a:ea typeface="Verdana" panose="020B0604030504040204" pitchFamily="34" charset="0"/>
                <a:cs typeface="Verdana" panose="020B0604030504040204" pitchFamily="34" charset="0"/>
              </a:rPr>
              <a:t> sono caratteri che dipendono dall’azione sinergica di due o più loci genetici e per i quali, la modalità di trasmissione è difficilmente riconducibile (mediante un’analisi superficiale) alle leggi di Mendel.</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Questi prendono il nome di caratteri </a:t>
            </a:r>
            <a:r>
              <a:rPr lang="it-IT" sz="2000" b="1" u="sng" dirty="0">
                <a:latin typeface="Verdana" panose="020B0604030504040204" pitchFamily="34" charset="0"/>
                <a:ea typeface="Verdana" panose="020B0604030504040204" pitchFamily="34" charset="0"/>
                <a:cs typeface="Verdana" panose="020B0604030504040204" pitchFamily="34" charset="0"/>
              </a:rPr>
              <a:t>NON MENDELIANI</a:t>
            </a:r>
          </a:p>
        </p:txBody>
      </p:sp>
      <p:sp>
        <p:nvSpPr>
          <p:cNvPr id="6" name="Rettangolo 5"/>
          <p:cNvSpPr/>
          <p:nvPr/>
        </p:nvSpPr>
        <p:spPr>
          <a:xfrm>
            <a:off x="97971" y="500743"/>
            <a:ext cx="12006943" cy="1698171"/>
          </a:xfrm>
          <a:prstGeom prst="rect">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pic>
        <p:nvPicPr>
          <p:cNvPr id="7" name="Immagine 1" descr="3_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84" y="4863839"/>
            <a:ext cx="6252482" cy="17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descr="3_1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338" y="4702651"/>
            <a:ext cx="2504890" cy="210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1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0" y="851111"/>
            <a:ext cx="12192000"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I caratteri mendeliani possono essere studiati analizzando gli alberi genealogici delle famiglie. E’ possibile cioè capire il </a:t>
            </a:r>
            <a:r>
              <a:rPr lang="it-IT" sz="2000" b="1" u="sng" dirty="0">
                <a:latin typeface="Verdana" panose="020B0604030504040204" pitchFamily="34" charset="0"/>
                <a:ea typeface="Verdana" panose="020B0604030504040204" pitchFamily="34" charset="0"/>
                <a:cs typeface="Verdana" panose="020B0604030504040204" pitchFamily="34" charset="0"/>
              </a:rPr>
              <a:t>TIPO DI EREDITÀ </a:t>
            </a:r>
            <a:r>
              <a:rPr lang="it-IT" sz="2000" dirty="0">
                <a:latin typeface="Verdana" panose="020B0604030504040204" pitchFamily="34" charset="0"/>
                <a:ea typeface="Verdana" panose="020B0604030504040204" pitchFamily="34" charset="0"/>
                <a:cs typeface="Verdana" panose="020B0604030504040204" pitchFamily="34" charset="0"/>
              </a:rPr>
              <a:t>di un carattere semplicemente osservando come questo si trasmette all’interno di un </a:t>
            </a:r>
            <a:r>
              <a:rPr lang="it-IT" sz="2000" b="1" u="sng" dirty="0">
                <a:latin typeface="Verdana" panose="020B0604030504040204" pitchFamily="34" charset="0"/>
                <a:ea typeface="Verdana" panose="020B0604030504040204" pitchFamily="34" charset="0"/>
                <a:cs typeface="Verdana" panose="020B0604030504040204" pitchFamily="34" charset="0"/>
              </a:rPr>
              <a:t>ALBERO GENEALOGICO</a:t>
            </a:r>
          </a:p>
        </p:txBody>
      </p:sp>
      <p:sp>
        <p:nvSpPr>
          <p:cNvPr id="7" name="CasellaDiTesto 6"/>
          <p:cNvSpPr txBox="1"/>
          <p:nvPr/>
        </p:nvSpPr>
        <p:spPr>
          <a:xfrm>
            <a:off x="152400" y="2843198"/>
            <a:ext cx="5094514" cy="3477875"/>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Esistono 5 tipi di eredità mendeliana:</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Autosomica dominante</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Autosomica Recessiva</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Dominante, legata al cromosoma X</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Recessiva, legata al cromosoma X</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Legata al cromosoma Y</a:t>
            </a:r>
          </a:p>
        </p:txBody>
      </p:sp>
      <p:sp>
        <p:nvSpPr>
          <p:cNvPr id="8" name="CasellaDiTesto 7"/>
          <p:cNvSpPr txBox="1"/>
          <p:nvPr/>
        </p:nvSpPr>
        <p:spPr>
          <a:xfrm>
            <a:off x="6803570" y="2407769"/>
            <a:ext cx="5094514" cy="1323439"/>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Un albero genealogico è un grafico che, mediante simboli appropriati, descrive le relazioni di discendenza tra individui imparentati</a:t>
            </a:r>
          </a:p>
        </p:txBody>
      </p:sp>
    </p:spTree>
    <p:extLst>
      <p:ext uri="{BB962C8B-B14F-4D97-AF65-F5344CB8AC3E}">
        <p14:creationId xmlns:p14="http://schemas.microsoft.com/office/powerpoint/2010/main" val="27876615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TotalTime>
  <Words>2701</Words>
  <Application>Microsoft Office PowerPoint</Application>
  <PresentationFormat>Widescreen</PresentationFormat>
  <Paragraphs>277</Paragraphs>
  <Slides>34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Calibri Light</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Utente1</dc:creator>
  <cp:lastModifiedBy>Fulvio Cruciani</cp:lastModifiedBy>
  <cp:revision>139</cp:revision>
  <dcterms:created xsi:type="dcterms:W3CDTF">2014-03-28T17:05:18Z</dcterms:created>
  <dcterms:modified xsi:type="dcterms:W3CDTF">2024-03-03T11:52:39Z</dcterms:modified>
</cp:coreProperties>
</file>