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7" name="Google Shape;3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8" name="Google Shape;3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820fe75de_0_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26" name="Google Shape;126;g2b820fe75d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820fe75de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2b820fe75de_0_1: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846d0163f_0_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34" name="Google Shape;134;g2b846d0163f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846d0163f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b846d0163f_0_3: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3" name="Google Shape;5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4" name="Google Shape;5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2" name="Google Shape;6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3" name="Google Shape;63;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68e63a4871_0_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70" name="Google Shape;70;g268e63a487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8e63a4871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268e63a4871_0_1: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8" name="Google Shape;7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9" name="Google Shape;7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83bd8d040_0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8" name="Google Shape;88;g2b83bd8d04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9" name="Google Shape;89;g2b83bd8d04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8" name="Google Shape;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9" name="Google Shape;9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8d21732ba_0_4: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18" name="Google Shape;118;g268d21732ba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8d21732ba_0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268d21732ba_0_4:notes"/>
          <p:cNvSpPr txBox="1"/>
          <p:nvPr>
            <p:ph idx="3"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SzPts val="1800"/>
              <a:buChar char="•"/>
              <a:defRPr/>
            </a:lvl1pPr>
            <a:lvl2pPr lvl="1" algn="l">
              <a:lnSpc>
                <a:spcPct val="100000"/>
              </a:lnSpc>
              <a:spcBef>
                <a:spcPts val="360"/>
              </a:spcBef>
              <a:spcAft>
                <a:spcPts val="0"/>
              </a:spcAft>
              <a:buClr>
                <a:srgbClr val="000000"/>
              </a:buClr>
              <a:buSzPts val="1800"/>
              <a:buChar char="–"/>
              <a:defRPr/>
            </a:lvl2pPr>
            <a:lvl3pPr lvl="2" algn="l">
              <a:lnSpc>
                <a:spcPct val="100000"/>
              </a:lnSpc>
              <a:spcBef>
                <a:spcPts val="360"/>
              </a:spcBef>
              <a:spcAft>
                <a:spcPts val="0"/>
              </a:spcAft>
              <a:buClr>
                <a:srgbClr val="000000"/>
              </a:buClr>
              <a:buSzPts val="1800"/>
              <a:buChar char="•"/>
              <a:defRPr/>
            </a:lvl3pPr>
            <a:lvl4pPr lvl="3" algn="l">
              <a:lnSpc>
                <a:spcPct val="100000"/>
              </a:lnSpc>
              <a:spcBef>
                <a:spcPts val="360"/>
              </a:spcBef>
              <a:spcAft>
                <a:spcPts val="0"/>
              </a:spcAft>
              <a:buClr>
                <a:srgbClr val="000000"/>
              </a:buClr>
              <a:buSzPts val="1800"/>
              <a:buChar char="–"/>
              <a:defRPr/>
            </a:lvl4pPr>
            <a:lvl5pPr lvl="4" algn="l">
              <a:lnSpc>
                <a:spcPct val="100000"/>
              </a:lnSpc>
              <a:spcBef>
                <a:spcPts val="360"/>
              </a:spcBef>
              <a:spcAft>
                <a:spcPts val="0"/>
              </a:spcAft>
              <a:buClr>
                <a:srgbClr val="000000"/>
              </a:buClr>
              <a:buSzPts val="1800"/>
              <a:buChar char="»"/>
              <a:defRPr/>
            </a:lvl5pPr>
            <a:lvl6pPr lvl="5" algn="l">
              <a:lnSpc>
                <a:spcPct val="100000"/>
              </a:lnSpc>
              <a:spcBef>
                <a:spcPts val="360"/>
              </a:spcBef>
              <a:spcAft>
                <a:spcPts val="0"/>
              </a:spcAft>
              <a:buClr>
                <a:srgbClr val="000000"/>
              </a:buClr>
              <a:buSzPts val="1800"/>
              <a:buChar char="»"/>
              <a:defRPr/>
            </a:lvl6pPr>
            <a:lvl7pPr lvl="6" algn="l">
              <a:lnSpc>
                <a:spcPct val="100000"/>
              </a:lnSpc>
              <a:spcBef>
                <a:spcPts val="360"/>
              </a:spcBef>
              <a:spcAft>
                <a:spcPts val="0"/>
              </a:spcAft>
              <a:buClr>
                <a:srgbClr val="000000"/>
              </a:buClr>
              <a:buSzPts val="1800"/>
              <a:buChar char="»"/>
              <a:defRPr/>
            </a:lvl7pPr>
            <a:lvl8pPr lvl="7" algn="l">
              <a:lnSpc>
                <a:spcPct val="100000"/>
              </a:lnSpc>
              <a:spcBef>
                <a:spcPts val="360"/>
              </a:spcBef>
              <a:spcAft>
                <a:spcPts val="0"/>
              </a:spcAft>
              <a:buClr>
                <a:srgbClr val="000000"/>
              </a:buClr>
              <a:buSzPts val="1800"/>
              <a:buChar char="»"/>
              <a:defRPr/>
            </a:lvl8pPr>
            <a:lvl9pPr lvl="8" algn="l">
              <a:lnSpc>
                <a:spcPct val="100000"/>
              </a:lnSpc>
              <a:spcBef>
                <a:spcPts val="360"/>
              </a:spcBef>
              <a:spcAft>
                <a:spcPts val="0"/>
              </a:spcAft>
              <a:buClr>
                <a:srgbClr val="000000"/>
              </a:buClr>
              <a:buSzPts val="1800"/>
              <a:buChar char="»"/>
              <a:defRPr/>
            </a:lvl9pPr>
          </a:lstStyle>
          <a:p/>
        </p:txBody>
      </p:sp>
      <p:sp>
        <p:nvSpPr>
          <p:cNvPr id="22" name="Google Shape;22;p2"/>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100">
                <a:solidFill>
                  <a:schemeClr val="lt1"/>
                </a:solidFill>
              </a:defRPr>
            </a:lvl1pPr>
            <a:lvl2pPr indent="0" lvl="1" marL="0" algn="r">
              <a:lnSpc>
                <a:spcPct val="100000"/>
              </a:lnSpc>
              <a:spcBef>
                <a:spcPts val="0"/>
              </a:spcBef>
              <a:spcAft>
                <a:spcPts val="0"/>
              </a:spcAft>
              <a:buNone/>
              <a:defRPr sz="1100">
                <a:solidFill>
                  <a:schemeClr val="lt1"/>
                </a:solidFill>
              </a:defRPr>
            </a:lvl2pPr>
            <a:lvl3pPr indent="0" lvl="2" marL="0" algn="r">
              <a:lnSpc>
                <a:spcPct val="100000"/>
              </a:lnSpc>
              <a:spcBef>
                <a:spcPts val="0"/>
              </a:spcBef>
              <a:spcAft>
                <a:spcPts val="0"/>
              </a:spcAft>
              <a:buNone/>
              <a:defRPr sz="1100">
                <a:solidFill>
                  <a:schemeClr val="lt1"/>
                </a:solidFill>
              </a:defRPr>
            </a:lvl3pPr>
            <a:lvl4pPr indent="0" lvl="3" marL="0" algn="r">
              <a:lnSpc>
                <a:spcPct val="100000"/>
              </a:lnSpc>
              <a:spcBef>
                <a:spcPts val="0"/>
              </a:spcBef>
              <a:spcAft>
                <a:spcPts val="0"/>
              </a:spcAft>
              <a:buNone/>
              <a:defRPr sz="1100">
                <a:solidFill>
                  <a:schemeClr val="lt1"/>
                </a:solidFill>
              </a:defRPr>
            </a:lvl4pPr>
            <a:lvl5pPr indent="0" lvl="4" marL="0" algn="r">
              <a:lnSpc>
                <a:spcPct val="100000"/>
              </a:lnSpc>
              <a:spcBef>
                <a:spcPts val="0"/>
              </a:spcBef>
              <a:spcAft>
                <a:spcPts val="0"/>
              </a:spcAft>
              <a:buNone/>
              <a:defRPr sz="1100">
                <a:solidFill>
                  <a:schemeClr val="lt1"/>
                </a:solidFill>
              </a:defRPr>
            </a:lvl5pPr>
            <a:lvl6pPr indent="0" lvl="5" marL="0" algn="r">
              <a:lnSpc>
                <a:spcPct val="100000"/>
              </a:lnSpc>
              <a:spcBef>
                <a:spcPts val="0"/>
              </a:spcBef>
              <a:spcAft>
                <a:spcPts val="0"/>
              </a:spcAft>
              <a:buNone/>
              <a:defRPr sz="1100">
                <a:solidFill>
                  <a:schemeClr val="lt1"/>
                </a:solidFill>
              </a:defRPr>
            </a:lvl6pPr>
            <a:lvl7pPr indent="0" lvl="6" marL="0" algn="r">
              <a:lnSpc>
                <a:spcPct val="100000"/>
              </a:lnSpc>
              <a:spcBef>
                <a:spcPts val="0"/>
              </a:spcBef>
              <a:spcAft>
                <a:spcPts val="0"/>
              </a:spcAft>
              <a:buNone/>
              <a:defRPr sz="1100">
                <a:solidFill>
                  <a:schemeClr val="lt1"/>
                </a:solidFill>
              </a:defRPr>
            </a:lvl7pPr>
            <a:lvl8pPr indent="0" lvl="7" marL="0" algn="r">
              <a:lnSpc>
                <a:spcPct val="100000"/>
              </a:lnSpc>
              <a:spcBef>
                <a:spcPts val="0"/>
              </a:spcBef>
              <a:spcAft>
                <a:spcPts val="0"/>
              </a:spcAft>
              <a:buNone/>
              <a:defRPr sz="1100">
                <a:solidFill>
                  <a:schemeClr val="lt1"/>
                </a:solidFill>
              </a:defRPr>
            </a:lvl8pPr>
            <a:lvl9pPr indent="0" lvl="8" marL="0" algn="r">
              <a:lnSpc>
                <a:spcPct val="100000"/>
              </a:lnSpc>
              <a:spcBef>
                <a:spcPts val="0"/>
              </a:spcBef>
              <a:spcAft>
                <a:spcPts val="0"/>
              </a:spcAft>
              <a:buNone/>
              <a:defRPr sz="11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5" name="Shape 25"/>
        <p:cNvGrpSpPr/>
        <p:nvPr/>
      </p:nvGrpSpPr>
      <p:grpSpPr>
        <a:xfrm>
          <a:off x="0" y="0"/>
          <a:ext cx="0" cy="0"/>
          <a:chOff x="0" y="0"/>
          <a:chExt cx="0" cy="0"/>
        </a:xfrm>
      </p:grpSpPr>
      <p:sp>
        <p:nvSpPr>
          <p:cNvPr id="26" name="Google Shape;26;p3"/>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100">
                <a:solidFill>
                  <a:schemeClr val="lt1"/>
                </a:solidFill>
              </a:defRPr>
            </a:lvl1pPr>
            <a:lvl2pPr indent="0" lvl="1" marL="0" algn="r">
              <a:lnSpc>
                <a:spcPct val="100000"/>
              </a:lnSpc>
              <a:spcBef>
                <a:spcPts val="0"/>
              </a:spcBef>
              <a:spcAft>
                <a:spcPts val="0"/>
              </a:spcAft>
              <a:buNone/>
              <a:defRPr sz="1100">
                <a:solidFill>
                  <a:schemeClr val="lt1"/>
                </a:solidFill>
              </a:defRPr>
            </a:lvl2pPr>
            <a:lvl3pPr indent="0" lvl="2" marL="0" algn="r">
              <a:lnSpc>
                <a:spcPct val="100000"/>
              </a:lnSpc>
              <a:spcBef>
                <a:spcPts val="0"/>
              </a:spcBef>
              <a:spcAft>
                <a:spcPts val="0"/>
              </a:spcAft>
              <a:buNone/>
              <a:defRPr sz="1100">
                <a:solidFill>
                  <a:schemeClr val="lt1"/>
                </a:solidFill>
              </a:defRPr>
            </a:lvl3pPr>
            <a:lvl4pPr indent="0" lvl="3" marL="0" algn="r">
              <a:lnSpc>
                <a:spcPct val="100000"/>
              </a:lnSpc>
              <a:spcBef>
                <a:spcPts val="0"/>
              </a:spcBef>
              <a:spcAft>
                <a:spcPts val="0"/>
              </a:spcAft>
              <a:buNone/>
              <a:defRPr sz="1100">
                <a:solidFill>
                  <a:schemeClr val="lt1"/>
                </a:solidFill>
              </a:defRPr>
            </a:lvl4pPr>
            <a:lvl5pPr indent="0" lvl="4" marL="0" algn="r">
              <a:lnSpc>
                <a:spcPct val="100000"/>
              </a:lnSpc>
              <a:spcBef>
                <a:spcPts val="0"/>
              </a:spcBef>
              <a:spcAft>
                <a:spcPts val="0"/>
              </a:spcAft>
              <a:buNone/>
              <a:defRPr sz="1100">
                <a:solidFill>
                  <a:schemeClr val="lt1"/>
                </a:solidFill>
              </a:defRPr>
            </a:lvl5pPr>
            <a:lvl6pPr indent="0" lvl="5" marL="0" algn="r">
              <a:lnSpc>
                <a:spcPct val="100000"/>
              </a:lnSpc>
              <a:spcBef>
                <a:spcPts val="0"/>
              </a:spcBef>
              <a:spcAft>
                <a:spcPts val="0"/>
              </a:spcAft>
              <a:buNone/>
              <a:defRPr sz="1100">
                <a:solidFill>
                  <a:schemeClr val="lt1"/>
                </a:solidFill>
              </a:defRPr>
            </a:lvl6pPr>
            <a:lvl7pPr indent="0" lvl="6" marL="0" algn="r">
              <a:lnSpc>
                <a:spcPct val="100000"/>
              </a:lnSpc>
              <a:spcBef>
                <a:spcPts val="0"/>
              </a:spcBef>
              <a:spcAft>
                <a:spcPts val="0"/>
              </a:spcAft>
              <a:buNone/>
              <a:defRPr sz="1100">
                <a:solidFill>
                  <a:schemeClr val="lt1"/>
                </a:solidFill>
              </a:defRPr>
            </a:lvl7pPr>
            <a:lvl8pPr indent="0" lvl="7" marL="0" algn="r">
              <a:lnSpc>
                <a:spcPct val="100000"/>
              </a:lnSpc>
              <a:spcBef>
                <a:spcPts val="0"/>
              </a:spcBef>
              <a:spcAft>
                <a:spcPts val="0"/>
              </a:spcAft>
              <a:buNone/>
              <a:defRPr sz="1100">
                <a:solidFill>
                  <a:schemeClr val="lt1"/>
                </a:solidFill>
              </a:defRPr>
            </a:lvl8pPr>
            <a:lvl9pPr indent="0" lvl="8" marL="0" algn="r">
              <a:lnSpc>
                <a:spcPct val="100000"/>
              </a:lnSpc>
              <a:spcBef>
                <a:spcPts val="0"/>
              </a:spcBef>
              <a:spcAft>
                <a:spcPts val="0"/>
              </a:spcAft>
              <a:buNone/>
              <a:defRPr sz="11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9" name="Shape 29"/>
        <p:cNvGrpSpPr/>
        <p:nvPr/>
      </p:nvGrpSpPr>
      <p:grpSpPr>
        <a:xfrm>
          <a:off x="0" y="0"/>
          <a:ext cx="0" cy="0"/>
          <a:chOff x="0" y="0"/>
          <a:chExt cx="0" cy="0"/>
        </a:xfrm>
      </p:grpSpPr>
      <p:sp>
        <p:nvSpPr>
          <p:cNvPr id="30" name="Google Shape;30;p4"/>
          <p:cNvSpPr txBox="1"/>
          <p:nvPr>
            <p:ph type="title"/>
          </p:nvPr>
        </p:nvSpPr>
        <p:spPr>
          <a:xfrm>
            <a:off x="1116012" y="409575"/>
            <a:ext cx="7559675" cy="5048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 type="body"/>
          </p:nvPr>
        </p:nvSpPr>
        <p:spPr>
          <a:xfrm>
            <a:off x="1116012" y="1752600"/>
            <a:ext cx="7559675"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Clr>
                <a:srgbClr val="000000"/>
              </a:buClr>
              <a:buSzPts val="1800"/>
              <a:buChar char="–"/>
              <a:defRPr/>
            </a:lvl2pPr>
            <a:lvl3pPr indent="-342900" lvl="2" marL="1371600" algn="l">
              <a:lnSpc>
                <a:spcPct val="100000"/>
              </a:lnSpc>
              <a:spcBef>
                <a:spcPts val="360"/>
              </a:spcBef>
              <a:spcAft>
                <a:spcPts val="0"/>
              </a:spcAft>
              <a:buClr>
                <a:srgbClr val="000000"/>
              </a:buClr>
              <a:buSzPts val="1800"/>
              <a:buChar char="•"/>
              <a:defRPr/>
            </a:lvl3pPr>
            <a:lvl4pPr indent="-342900" lvl="3" marL="1828800" algn="l">
              <a:lnSpc>
                <a:spcPct val="100000"/>
              </a:lnSpc>
              <a:spcBef>
                <a:spcPts val="360"/>
              </a:spcBef>
              <a:spcAft>
                <a:spcPts val="0"/>
              </a:spcAft>
              <a:buClr>
                <a:srgbClr val="000000"/>
              </a:buClr>
              <a:buSzPts val="1800"/>
              <a:buChar char="–"/>
              <a:defRPr/>
            </a:lvl4pPr>
            <a:lvl5pPr indent="-342900" lvl="4" marL="2286000" algn="l">
              <a:lnSpc>
                <a:spcPct val="100000"/>
              </a:lnSpc>
              <a:spcBef>
                <a:spcPts val="360"/>
              </a:spcBef>
              <a:spcAft>
                <a:spcPts val="0"/>
              </a:spcAft>
              <a:buClr>
                <a:srgbClr val="000000"/>
              </a:buClr>
              <a:buSzPts val="1800"/>
              <a:buChar char="»"/>
              <a:defRPr/>
            </a:lvl5pPr>
            <a:lvl6pPr indent="-342900" lvl="5" marL="2743200" algn="l">
              <a:lnSpc>
                <a:spcPct val="100000"/>
              </a:lnSpc>
              <a:spcBef>
                <a:spcPts val="360"/>
              </a:spcBef>
              <a:spcAft>
                <a:spcPts val="0"/>
              </a:spcAft>
              <a:buClr>
                <a:srgbClr val="000000"/>
              </a:buClr>
              <a:buSzPts val="1800"/>
              <a:buChar char="»"/>
              <a:defRPr/>
            </a:lvl6pPr>
            <a:lvl7pPr indent="-342900" lvl="6" marL="3200400" algn="l">
              <a:lnSpc>
                <a:spcPct val="100000"/>
              </a:lnSpc>
              <a:spcBef>
                <a:spcPts val="360"/>
              </a:spcBef>
              <a:spcAft>
                <a:spcPts val="0"/>
              </a:spcAft>
              <a:buClr>
                <a:srgbClr val="000000"/>
              </a:buClr>
              <a:buSzPts val="1800"/>
              <a:buChar char="»"/>
              <a:defRPr/>
            </a:lvl7pPr>
            <a:lvl8pPr indent="-342900" lvl="7" marL="3657600" algn="l">
              <a:lnSpc>
                <a:spcPct val="100000"/>
              </a:lnSpc>
              <a:spcBef>
                <a:spcPts val="360"/>
              </a:spcBef>
              <a:spcAft>
                <a:spcPts val="0"/>
              </a:spcAft>
              <a:buClr>
                <a:srgbClr val="000000"/>
              </a:buClr>
              <a:buSzPts val="1800"/>
              <a:buChar char="»"/>
              <a:defRPr/>
            </a:lvl8pPr>
            <a:lvl9pPr indent="-342900" lvl="8" marL="4114800" algn="l">
              <a:lnSpc>
                <a:spcPct val="100000"/>
              </a:lnSpc>
              <a:spcBef>
                <a:spcPts val="360"/>
              </a:spcBef>
              <a:spcAft>
                <a:spcPts val="0"/>
              </a:spcAft>
              <a:buClr>
                <a:srgbClr val="000000"/>
              </a:buClr>
              <a:buSzPts val="1800"/>
              <a:buChar char="»"/>
              <a:defRPr/>
            </a:lvl9pPr>
          </a:lstStyle>
          <a:p/>
        </p:txBody>
      </p:sp>
      <p:sp>
        <p:nvSpPr>
          <p:cNvPr id="32" name="Google Shape;32;p4"/>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100">
                <a:solidFill>
                  <a:schemeClr val="lt1"/>
                </a:solidFill>
              </a:defRPr>
            </a:lvl1pPr>
            <a:lvl2pPr indent="0" lvl="1" marL="0" algn="r">
              <a:lnSpc>
                <a:spcPct val="100000"/>
              </a:lnSpc>
              <a:spcBef>
                <a:spcPts val="0"/>
              </a:spcBef>
              <a:spcAft>
                <a:spcPts val="0"/>
              </a:spcAft>
              <a:buNone/>
              <a:defRPr sz="1100">
                <a:solidFill>
                  <a:schemeClr val="lt1"/>
                </a:solidFill>
              </a:defRPr>
            </a:lvl2pPr>
            <a:lvl3pPr indent="0" lvl="2" marL="0" algn="r">
              <a:lnSpc>
                <a:spcPct val="100000"/>
              </a:lnSpc>
              <a:spcBef>
                <a:spcPts val="0"/>
              </a:spcBef>
              <a:spcAft>
                <a:spcPts val="0"/>
              </a:spcAft>
              <a:buNone/>
              <a:defRPr sz="1100">
                <a:solidFill>
                  <a:schemeClr val="lt1"/>
                </a:solidFill>
              </a:defRPr>
            </a:lvl3pPr>
            <a:lvl4pPr indent="0" lvl="3" marL="0" algn="r">
              <a:lnSpc>
                <a:spcPct val="100000"/>
              </a:lnSpc>
              <a:spcBef>
                <a:spcPts val="0"/>
              </a:spcBef>
              <a:spcAft>
                <a:spcPts val="0"/>
              </a:spcAft>
              <a:buNone/>
              <a:defRPr sz="1100">
                <a:solidFill>
                  <a:schemeClr val="lt1"/>
                </a:solidFill>
              </a:defRPr>
            </a:lvl4pPr>
            <a:lvl5pPr indent="0" lvl="4" marL="0" algn="r">
              <a:lnSpc>
                <a:spcPct val="100000"/>
              </a:lnSpc>
              <a:spcBef>
                <a:spcPts val="0"/>
              </a:spcBef>
              <a:spcAft>
                <a:spcPts val="0"/>
              </a:spcAft>
              <a:buNone/>
              <a:defRPr sz="1100">
                <a:solidFill>
                  <a:schemeClr val="lt1"/>
                </a:solidFill>
              </a:defRPr>
            </a:lvl5pPr>
            <a:lvl6pPr indent="0" lvl="5" marL="0" algn="r">
              <a:lnSpc>
                <a:spcPct val="100000"/>
              </a:lnSpc>
              <a:spcBef>
                <a:spcPts val="0"/>
              </a:spcBef>
              <a:spcAft>
                <a:spcPts val="0"/>
              </a:spcAft>
              <a:buNone/>
              <a:defRPr sz="1100">
                <a:solidFill>
                  <a:schemeClr val="lt1"/>
                </a:solidFill>
              </a:defRPr>
            </a:lvl6pPr>
            <a:lvl7pPr indent="0" lvl="6" marL="0" algn="r">
              <a:lnSpc>
                <a:spcPct val="100000"/>
              </a:lnSpc>
              <a:spcBef>
                <a:spcPts val="0"/>
              </a:spcBef>
              <a:spcAft>
                <a:spcPts val="0"/>
              </a:spcAft>
              <a:buNone/>
              <a:defRPr sz="1100">
                <a:solidFill>
                  <a:schemeClr val="lt1"/>
                </a:solidFill>
              </a:defRPr>
            </a:lvl7pPr>
            <a:lvl8pPr indent="0" lvl="7" marL="0" algn="r">
              <a:lnSpc>
                <a:spcPct val="100000"/>
              </a:lnSpc>
              <a:spcBef>
                <a:spcPts val="0"/>
              </a:spcBef>
              <a:spcAft>
                <a:spcPts val="0"/>
              </a:spcAft>
              <a:buNone/>
              <a:defRPr sz="1100">
                <a:solidFill>
                  <a:schemeClr val="lt1"/>
                </a:solidFill>
              </a:defRPr>
            </a:lvl8pPr>
            <a:lvl9pPr indent="0" lvl="8" marL="0" algn="r">
              <a:lnSpc>
                <a:spcPct val="100000"/>
              </a:lnSpc>
              <a:spcBef>
                <a:spcPts val="0"/>
              </a:spcBef>
              <a:spcAft>
                <a:spcPts val="0"/>
              </a:spcAft>
              <a:buNone/>
              <a:defRPr sz="11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 name="Shape 10"/>
        <p:cNvGrpSpPr/>
        <p:nvPr/>
      </p:nvGrpSpPr>
      <p:grpSpPr>
        <a:xfrm>
          <a:off x="0" y="0"/>
          <a:ext cx="0" cy="0"/>
          <a:chOff x="0" y="0"/>
          <a:chExt cx="0" cy="0"/>
        </a:xfrm>
      </p:grpSpPr>
      <p:grpSp>
        <p:nvGrpSpPr>
          <p:cNvPr id="11" name="Google Shape;11;p1"/>
          <p:cNvGrpSpPr/>
          <p:nvPr/>
        </p:nvGrpSpPr>
        <p:grpSpPr>
          <a:xfrm>
            <a:off x="0" y="6096000"/>
            <a:ext cx="9144000" cy="762000"/>
            <a:chOff x="0" y="3840"/>
            <a:chExt cx="5760" cy="480"/>
          </a:xfrm>
        </p:grpSpPr>
        <p:sp>
          <p:nvSpPr>
            <p:cNvPr id="12" name="Google Shape;12;p1"/>
            <p:cNvSpPr/>
            <p:nvPr/>
          </p:nvSpPr>
          <p:spPr>
            <a:xfrm>
              <a:off x="0" y="3984"/>
              <a:ext cx="5760" cy="336"/>
            </a:xfrm>
            <a:prstGeom prst="rect">
              <a:avLst/>
            </a:prstGeom>
            <a:solidFill>
              <a:srgbClr val="82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3" name="Google Shape;13;p1"/>
            <p:cNvSpPr/>
            <p:nvPr/>
          </p:nvSpPr>
          <p:spPr>
            <a:xfrm>
              <a:off x="768" y="3840"/>
              <a:ext cx="4992" cy="480"/>
            </a:xfrm>
            <a:prstGeom prst="rect">
              <a:avLst/>
            </a:prstGeom>
            <a:solidFill>
              <a:srgbClr val="8224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sp>
        <p:nvSpPr>
          <p:cNvPr id="14" name="Google Shape;14;p1"/>
          <p:cNvSpPr txBox="1"/>
          <p:nvPr>
            <p:ph type="title"/>
          </p:nvPr>
        </p:nvSpPr>
        <p:spPr>
          <a:xfrm>
            <a:off x="1116012" y="409575"/>
            <a:ext cx="7559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1pPr>
            <a:lvl2pPr lvl="1"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2pPr>
            <a:lvl3pPr lvl="2"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3pPr>
            <a:lvl4pPr lvl="3"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4pPr>
            <a:lvl5pPr lvl="4"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5pPr>
            <a:lvl6pPr lvl="5"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6pPr>
            <a:lvl7pPr lvl="6"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7pPr>
            <a:lvl8pPr lvl="7"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8pPr>
            <a:lvl9pPr lvl="8" marR="0" rtl="0" algn="l">
              <a:lnSpc>
                <a:spcPct val="100000"/>
              </a:lnSpc>
              <a:spcBef>
                <a:spcPts val="0"/>
              </a:spcBef>
              <a:spcAft>
                <a:spcPts val="0"/>
              </a:spcAft>
              <a:buSzPts val="1400"/>
              <a:buNone/>
              <a:defRPr b="1" i="0" sz="2400" u="none" cap="none" strike="noStrike">
                <a:solidFill>
                  <a:srgbClr val="822433"/>
                </a:solidFill>
                <a:latin typeface="Arial"/>
                <a:ea typeface="Arial"/>
                <a:cs typeface="Arial"/>
                <a:sym typeface="Arial"/>
              </a:defRPr>
            </a:lvl9pPr>
          </a:lstStyle>
          <a:p/>
        </p:txBody>
      </p:sp>
      <p:sp>
        <p:nvSpPr>
          <p:cNvPr id="15" name="Google Shape;15;p1"/>
          <p:cNvSpPr txBox="1"/>
          <p:nvPr>
            <p:ph idx="1" type="body"/>
          </p:nvPr>
        </p:nvSpPr>
        <p:spPr>
          <a:xfrm>
            <a:off x="1116012" y="1752600"/>
            <a:ext cx="7559675" cy="4114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822433"/>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lnSpc>
                <a:spcPct val="100000"/>
              </a:lnSpc>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30200" lvl="2" marL="1371600" marR="0" rtl="0" algn="l">
              <a:lnSpc>
                <a:spcPct val="100000"/>
              </a:lnSpc>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17500" lvl="3" marL="18288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04800" lvl="4" marL="22860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24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16" name="Google Shape;16;p1"/>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1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7" name="Google Shape;17;p1"/>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8" name="Google Shape;18;p1"/>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100"/>
              <a:buFont typeface="Arial"/>
              <a:buNone/>
              <a:defRPr b="0" i="0" sz="1100" u="none">
                <a:solidFill>
                  <a:schemeClr val="lt1"/>
                </a:solidFill>
                <a:latin typeface="Arial"/>
                <a:ea typeface="Arial"/>
                <a:cs typeface="Arial"/>
                <a:sym typeface="Arial"/>
              </a:defRPr>
            </a:lvl9pPr>
          </a:lstStyle>
          <a:p>
            <a:pPr indent="0" lvl="0" marL="0" rtl="0" algn="r">
              <a:spcBef>
                <a:spcPts val="0"/>
              </a:spcBef>
              <a:spcAft>
                <a:spcPts val="0"/>
              </a:spcAft>
              <a:buNone/>
            </a:pPr>
            <a:r>
              <a:rPr lang="en-US"/>
              <a:t>Pagina </a:t>
            </a: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9" name="Shape 39"/>
        <p:cNvGrpSpPr/>
        <p:nvPr/>
      </p:nvGrpSpPr>
      <p:grpSpPr>
        <a:xfrm>
          <a:off x="0" y="0"/>
          <a:ext cx="0" cy="0"/>
          <a:chOff x="0" y="0"/>
          <a:chExt cx="0" cy="0"/>
        </a:xfrm>
      </p:grpSpPr>
      <p:sp>
        <p:nvSpPr>
          <p:cNvPr id="40" name="Google Shape;40;p5"/>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41" name="Google Shape;41;p5"/>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Titolo Presentazione</a:t>
            </a:r>
            <a:endParaRPr/>
          </a:p>
        </p:txBody>
      </p:sp>
      <p:sp>
        <p:nvSpPr>
          <p:cNvPr id="42" name="Google Shape;42;p5"/>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43" name="Google Shape;43;p5"/>
          <p:cNvSpPr/>
          <p:nvPr/>
        </p:nvSpPr>
        <p:spPr>
          <a:xfrm>
            <a:off x="0" y="0"/>
            <a:ext cx="9144000" cy="3429000"/>
          </a:xfrm>
          <a:prstGeom prst="rect">
            <a:avLst/>
          </a:prstGeom>
          <a:solidFill>
            <a:srgbClr val="0067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4" name="Google Shape;44;p5"/>
          <p:cNvSpPr txBox="1"/>
          <p:nvPr>
            <p:ph idx="1" type="subTitle"/>
          </p:nvPr>
        </p:nvSpPr>
        <p:spPr>
          <a:xfrm>
            <a:off x="1503338" y="1335046"/>
            <a:ext cx="6138900" cy="901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None/>
            </a:pPr>
            <a:r>
              <a:rPr lang="en-US" sz="2300">
                <a:solidFill>
                  <a:schemeClr val="lt1"/>
                </a:solidFill>
              </a:rPr>
              <a:t>Hormones and neuroplasticity: A lifetime of adaptive responses</a:t>
            </a:r>
            <a:endParaRPr sz="2300">
              <a:solidFill>
                <a:schemeClr val="lt1"/>
              </a:solidFill>
            </a:endParaRPr>
          </a:p>
          <a:p>
            <a:pPr indent="-190500" lvl="0" marL="342900" marR="0" rtl="0" algn="l">
              <a:lnSpc>
                <a:spcPct val="100000"/>
              </a:lnSpc>
              <a:spcBef>
                <a:spcPts val="1200"/>
              </a:spcBef>
              <a:spcAft>
                <a:spcPts val="0"/>
              </a:spcAft>
              <a:buClr>
                <a:srgbClr val="822433"/>
              </a:buClr>
              <a:buSzPts val="2400"/>
              <a:buFont typeface="Arial"/>
              <a:buNone/>
            </a:pPr>
            <a:r>
              <a:t/>
            </a:r>
            <a:endParaRPr/>
          </a:p>
        </p:txBody>
      </p:sp>
      <p:sp>
        <p:nvSpPr>
          <p:cNvPr id="45" name="Google Shape;45;p5"/>
          <p:cNvSpPr txBox="1"/>
          <p:nvPr>
            <p:ph type="ctrTitle"/>
          </p:nvPr>
        </p:nvSpPr>
        <p:spPr>
          <a:xfrm>
            <a:off x="1524800" y="409575"/>
            <a:ext cx="6096000" cy="58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NEUROPLASTICITY</a:t>
            </a:r>
            <a:r>
              <a:rPr lang="en-US"/>
              <a:t> AND HORMONES</a:t>
            </a:r>
            <a:endParaRPr b="1" i="0" sz="2400" u="none">
              <a:solidFill>
                <a:srgbClr val="822433"/>
              </a:solidFill>
              <a:latin typeface="Arial"/>
              <a:ea typeface="Arial"/>
              <a:cs typeface="Arial"/>
              <a:sym typeface="Arial"/>
            </a:endParaRPr>
          </a:p>
        </p:txBody>
      </p:sp>
      <p:grpSp>
        <p:nvGrpSpPr>
          <p:cNvPr id="46" name="Google Shape;46;p5"/>
          <p:cNvGrpSpPr/>
          <p:nvPr/>
        </p:nvGrpSpPr>
        <p:grpSpPr>
          <a:xfrm>
            <a:off x="0" y="2759075"/>
            <a:ext cx="9144000" cy="4098925"/>
            <a:chOff x="0" y="1738"/>
            <a:chExt cx="5760" cy="2582"/>
          </a:xfrm>
        </p:grpSpPr>
        <p:pic>
          <p:nvPicPr>
            <p:cNvPr id="47" name="Google Shape;47;p5"/>
            <p:cNvPicPr preferRelativeResize="0"/>
            <p:nvPr/>
          </p:nvPicPr>
          <p:blipFill rotWithShape="1">
            <a:blip r:embed="rId3">
              <a:alphaModFix/>
            </a:blip>
            <a:srcRect b="0" l="0" r="0" t="0"/>
            <a:stretch/>
          </p:blipFill>
          <p:spPr>
            <a:xfrm>
              <a:off x="0" y="2158"/>
              <a:ext cx="5760" cy="2162"/>
            </a:xfrm>
            <a:prstGeom prst="rect">
              <a:avLst/>
            </a:prstGeom>
            <a:noFill/>
            <a:ln>
              <a:noFill/>
            </a:ln>
          </p:spPr>
        </p:pic>
        <p:pic>
          <p:nvPicPr>
            <p:cNvPr id="48" name="Google Shape;48;p5"/>
            <p:cNvPicPr preferRelativeResize="0"/>
            <p:nvPr/>
          </p:nvPicPr>
          <p:blipFill rotWithShape="1">
            <a:blip r:embed="rId4">
              <a:alphaModFix/>
            </a:blip>
            <a:srcRect b="0" l="0" r="0" t="0"/>
            <a:stretch/>
          </p:blipFill>
          <p:spPr>
            <a:xfrm>
              <a:off x="0" y="2160"/>
              <a:ext cx="5760" cy="722"/>
            </a:xfrm>
            <a:prstGeom prst="rect">
              <a:avLst/>
            </a:prstGeom>
            <a:noFill/>
            <a:ln>
              <a:noFill/>
            </a:ln>
          </p:spPr>
        </p:pic>
        <p:pic>
          <p:nvPicPr>
            <p:cNvPr id="49" name="Google Shape;49;p5"/>
            <p:cNvPicPr preferRelativeResize="0"/>
            <p:nvPr/>
          </p:nvPicPr>
          <p:blipFill rotWithShape="1">
            <a:blip r:embed="rId5">
              <a:alphaModFix/>
            </a:blip>
            <a:srcRect b="0" l="0" r="0" t="0"/>
            <a:stretch/>
          </p:blipFill>
          <p:spPr>
            <a:xfrm>
              <a:off x="1316" y="1738"/>
              <a:ext cx="4444" cy="422"/>
            </a:xfrm>
            <a:prstGeom prst="rect">
              <a:avLst/>
            </a:prstGeom>
            <a:noFill/>
            <a:ln>
              <a:noFill/>
            </a:ln>
          </p:spPr>
        </p:pic>
      </p:grpSp>
      <p:sp>
        <p:nvSpPr>
          <p:cNvPr id="50" name="Google Shape;50;p5"/>
          <p:cNvSpPr txBox="1"/>
          <p:nvPr/>
        </p:nvSpPr>
        <p:spPr>
          <a:xfrm>
            <a:off x="5577225" y="5079300"/>
            <a:ext cx="3707700" cy="17127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lt1"/>
              </a:buClr>
              <a:buSzPts val="1900"/>
              <a:buChar char="-"/>
            </a:pPr>
            <a:r>
              <a:rPr b="1" lang="en-US" sz="1900">
                <a:solidFill>
                  <a:schemeClr val="lt1"/>
                </a:solidFill>
              </a:rPr>
              <a:t>Andrea Minghetti</a:t>
            </a:r>
            <a:endParaRPr b="1" sz="1900">
              <a:solidFill>
                <a:schemeClr val="lt1"/>
              </a:solidFill>
            </a:endParaRPr>
          </a:p>
          <a:p>
            <a:pPr indent="-349250" lvl="0" marL="457200" rtl="0" algn="l">
              <a:spcBef>
                <a:spcPts val="0"/>
              </a:spcBef>
              <a:spcAft>
                <a:spcPts val="0"/>
              </a:spcAft>
              <a:buClr>
                <a:schemeClr val="lt1"/>
              </a:buClr>
              <a:buSzPts val="1900"/>
              <a:buChar char="-"/>
            </a:pPr>
            <a:r>
              <a:rPr b="1" lang="en-US" sz="1900">
                <a:solidFill>
                  <a:schemeClr val="lt1"/>
                </a:solidFill>
              </a:rPr>
              <a:t>Noemi Paolucci</a:t>
            </a:r>
            <a:endParaRPr b="1" sz="1900">
              <a:solidFill>
                <a:schemeClr val="lt1"/>
              </a:solidFill>
            </a:endParaRPr>
          </a:p>
          <a:p>
            <a:pPr indent="-349250" lvl="0" marL="457200" rtl="0" algn="l">
              <a:spcBef>
                <a:spcPts val="0"/>
              </a:spcBef>
              <a:spcAft>
                <a:spcPts val="0"/>
              </a:spcAft>
              <a:buClr>
                <a:schemeClr val="lt1"/>
              </a:buClr>
              <a:buSzPts val="1900"/>
              <a:buChar char="-"/>
            </a:pPr>
            <a:r>
              <a:rPr b="1" lang="en-US" sz="1900">
                <a:solidFill>
                  <a:schemeClr val="lt1"/>
                </a:solidFill>
              </a:rPr>
              <a:t>Martina Veneziano</a:t>
            </a:r>
            <a:endParaRPr b="1" sz="1900">
              <a:solidFill>
                <a:schemeClr val="lt1"/>
              </a:solidFill>
            </a:endParaRPr>
          </a:p>
          <a:p>
            <a:pPr indent="-349250" lvl="0" marL="457200" rtl="0" algn="l">
              <a:spcBef>
                <a:spcPts val="0"/>
              </a:spcBef>
              <a:spcAft>
                <a:spcPts val="0"/>
              </a:spcAft>
              <a:buClr>
                <a:schemeClr val="lt1"/>
              </a:buClr>
              <a:buSzPts val="1900"/>
              <a:buChar char="-"/>
            </a:pPr>
            <a:r>
              <a:rPr b="1" lang="en-US" sz="1900">
                <a:solidFill>
                  <a:schemeClr val="lt1"/>
                </a:solidFill>
              </a:rPr>
              <a:t>Melania Veneziano</a:t>
            </a:r>
            <a:endParaRPr b="1" sz="19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4"/>
          <p:cNvSpPr txBox="1"/>
          <p:nvPr>
            <p:ph type="title"/>
          </p:nvPr>
        </p:nvSpPr>
        <p:spPr>
          <a:xfrm>
            <a:off x="1042412" y="409575"/>
            <a:ext cx="7559700" cy="504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 HOME MESSAGE FOR THE FUTURE</a:t>
            </a:r>
            <a:endParaRPr/>
          </a:p>
        </p:txBody>
      </p:sp>
      <p:sp>
        <p:nvSpPr>
          <p:cNvPr id="131" name="Google Shape;131;p14"/>
          <p:cNvSpPr txBox="1"/>
          <p:nvPr>
            <p:ph idx="1" type="body"/>
          </p:nvPr>
        </p:nvSpPr>
        <p:spPr>
          <a:xfrm>
            <a:off x="223537" y="1736925"/>
            <a:ext cx="7559700" cy="41148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200"/>
              <a:t>Necessaria un</a:t>
            </a:r>
            <a:r>
              <a:rPr lang="en-US" sz="2200"/>
              <a:t>a comprensione più completa dei meccanismi attraverso i quali gli ormoni influenzano la neuroplasticità per comprendere come gli individui rispondono ai cambiamenti della vita in modo adattivo</a:t>
            </a:r>
            <a:br>
              <a:rPr lang="en-US" sz="2200"/>
            </a:br>
            <a:endParaRPr sz="2200"/>
          </a:p>
          <a:p>
            <a:pPr indent="-355600" lvl="0" marL="457200" rtl="0" algn="l">
              <a:spcBef>
                <a:spcPts val="0"/>
              </a:spcBef>
              <a:spcAft>
                <a:spcPts val="0"/>
              </a:spcAft>
              <a:buSzPts val="2000"/>
              <a:buChar char="●"/>
            </a:pPr>
            <a:r>
              <a:rPr lang="en-US" sz="2200"/>
              <a:t>Importante per creare interventi efficaci nei casi in cui la risposta adattiva risulti ostacolata</a:t>
            </a:r>
            <a:br>
              <a:rPr lang="en-US" sz="2200"/>
            </a:br>
            <a:endParaRPr sz="2200"/>
          </a:p>
          <a:p>
            <a:pPr indent="-368300" lvl="0" marL="457200" rtl="0" algn="l">
              <a:spcBef>
                <a:spcPts val="0"/>
              </a:spcBef>
              <a:spcAft>
                <a:spcPts val="0"/>
              </a:spcAft>
              <a:buSzPts val="2200"/>
              <a:buChar char="●"/>
            </a:pPr>
            <a:r>
              <a:rPr lang="en-US" sz="2200"/>
              <a:t>Effettuare studi su soggetti umani al fine di cercare di comprendere al meglio i meccanismi endocrini</a:t>
            </a:r>
            <a:endParaRPr sz="2200"/>
          </a:p>
          <a:p>
            <a:pPr indent="0" lvl="0" marL="457200" rtl="0" algn="l">
              <a:spcBef>
                <a:spcPts val="36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1116012" y="409575"/>
            <a:ext cx="7559700" cy="504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APPROFONDIMENTO</a:t>
            </a:r>
            <a:endParaRPr/>
          </a:p>
          <a:p>
            <a:pPr indent="0" lvl="0" marL="0" rtl="0" algn="l">
              <a:spcBef>
                <a:spcPts val="0"/>
              </a:spcBef>
              <a:spcAft>
                <a:spcPts val="0"/>
              </a:spcAft>
              <a:buNone/>
            </a:pPr>
            <a:r>
              <a:rPr lang="en-US" sz="1800"/>
              <a:t>Sex hormones and proteins involved in brain plasticity </a:t>
            </a:r>
            <a:endParaRPr sz="1800"/>
          </a:p>
          <a:p>
            <a:pPr indent="0" lvl="0" marL="0" rtl="0" algn="l">
              <a:spcBef>
                <a:spcPts val="0"/>
              </a:spcBef>
              <a:spcAft>
                <a:spcPts val="0"/>
              </a:spcAft>
              <a:buNone/>
            </a:pPr>
            <a:r>
              <a:rPr lang="en-US" sz="1800"/>
              <a:t>(Camacho-Arroyo et al., 2020)</a:t>
            </a:r>
            <a:endParaRPr sz="1800"/>
          </a:p>
          <a:p>
            <a:pPr indent="0" lvl="0" marL="0" rtl="0" algn="l">
              <a:spcBef>
                <a:spcPts val="0"/>
              </a:spcBef>
              <a:spcAft>
                <a:spcPts val="0"/>
              </a:spcAft>
              <a:buNone/>
            </a:pPr>
            <a:r>
              <a:t/>
            </a:r>
            <a:endParaRPr/>
          </a:p>
        </p:txBody>
      </p:sp>
      <p:sp>
        <p:nvSpPr>
          <p:cNvPr id="139" name="Google Shape;139;p15"/>
          <p:cNvSpPr txBox="1"/>
          <p:nvPr>
            <p:ph idx="1" type="body"/>
          </p:nvPr>
        </p:nvSpPr>
        <p:spPr>
          <a:xfrm>
            <a:off x="406274" y="1511350"/>
            <a:ext cx="8269500" cy="4356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2200"/>
              <a:t>Gli</a:t>
            </a:r>
            <a:r>
              <a:rPr lang="en-US" sz="2200"/>
              <a:t> effetti dell'SH nel cervello possono essere classificati in due gruppi principali: riproduttivi e non riproduttivi. </a:t>
            </a:r>
            <a:endParaRPr sz="2200"/>
          </a:p>
          <a:p>
            <a:pPr indent="-368300" lvl="0" marL="457200" rtl="0" algn="l">
              <a:spcBef>
                <a:spcPts val="360"/>
              </a:spcBef>
              <a:spcAft>
                <a:spcPts val="0"/>
              </a:spcAft>
              <a:buSzPts val="2200"/>
              <a:buChar char="●"/>
            </a:pPr>
            <a:r>
              <a:rPr lang="en-US" sz="2200"/>
              <a:t>Nel caso degli effetti riproduttivi: i livelli di SH vengono modificati determinando vari cambiamenti nell'anatomia del cervello così come nella sua fisiologia, e di conseguenza nel comportamento sessuale</a:t>
            </a:r>
            <a:br>
              <a:rPr lang="en-US" sz="2200"/>
            </a:br>
            <a:endParaRPr sz="2200"/>
          </a:p>
          <a:p>
            <a:pPr indent="-368300" lvl="0" marL="457200" rtl="0" algn="l">
              <a:spcBef>
                <a:spcPts val="0"/>
              </a:spcBef>
              <a:spcAft>
                <a:spcPts val="0"/>
              </a:spcAft>
              <a:buSzPts val="2200"/>
              <a:buChar char="●"/>
            </a:pPr>
            <a:r>
              <a:rPr lang="en-US" sz="2200"/>
              <a:t>Gli ormoni sessuali possono interagire con diversi tipi di recettori e attivare una varietà di vie di segnalazione per conferire al cervello la capacità di rimodellarsi e formare spine dendritiche, oltre che a regolare la neurogenesi, la sinaptogenesi e la mielinizzazione</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6"/>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57" name="Google Shape;57;p6"/>
          <p:cNvSpPr txBox="1"/>
          <p:nvPr/>
        </p:nvSpPr>
        <p:spPr>
          <a:xfrm>
            <a:off x="1954212" y="630237"/>
            <a:ext cx="184150" cy="22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58" name="Google Shape;58;p6"/>
          <p:cNvPicPr preferRelativeResize="0"/>
          <p:nvPr/>
        </p:nvPicPr>
        <p:blipFill>
          <a:blip r:embed="rId3">
            <a:alphaModFix/>
          </a:blip>
          <a:stretch>
            <a:fillRect/>
          </a:stretch>
        </p:blipFill>
        <p:spPr>
          <a:xfrm>
            <a:off x="0" y="0"/>
            <a:ext cx="9144000" cy="6237950"/>
          </a:xfrm>
          <a:prstGeom prst="rect">
            <a:avLst/>
          </a:prstGeom>
          <a:noFill/>
          <a:ln>
            <a:noFill/>
          </a:ln>
        </p:spPr>
      </p:pic>
      <p:sp>
        <p:nvSpPr>
          <p:cNvPr id="59" name="Google Shape;59;p6"/>
          <p:cNvSpPr txBox="1"/>
          <p:nvPr/>
        </p:nvSpPr>
        <p:spPr>
          <a:xfrm>
            <a:off x="2138350" y="225475"/>
            <a:ext cx="4539600" cy="147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lt1"/>
                </a:solidFill>
              </a:rPr>
              <a:t>Gli </a:t>
            </a:r>
            <a:r>
              <a:rPr lang="en-US" sz="2500">
                <a:solidFill>
                  <a:schemeClr val="lt1"/>
                </a:solidFill>
              </a:rPr>
              <a:t>ormoni </a:t>
            </a:r>
            <a:r>
              <a:rPr lang="en-US" sz="2500">
                <a:solidFill>
                  <a:schemeClr val="lt1"/>
                </a:solidFill>
              </a:rPr>
              <a:t>influenzano la </a:t>
            </a:r>
            <a:r>
              <a:rPr b="1" lang="en-US" sz="2500">
                <a:solidFill>
                  <a:schemeClr val="lt1"/>
                </a:solidFill>
              </a:rPr>
              <a:t>neuroplasticità</a:t>
            </a:r>
            <a:r>
              <a:rPr lang="en-US" sz="2500">
                <a:solidFill>
                  <a:schemeClr val="lt1"/>
                </a:solidFill>
              </a:rPr>
              <a:t>?</a:t>
            </a:r>
            <a:endParaRPr sz="25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7"/>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66" name="Google Shape;66;p7"/>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67" name="Google Shape;67;p7"/>
          <p:cNvSpPr txBox="1"/>
          <p:nvPr>
            <p:ph idx="1" type="body"/>
          </p:nvPr>
        </p:nvSpPr>
        <p:spPr>
          <a:xfrm>
            <a:off x="429600" y="-254000"/>
            <a:ext cx="8028600" cy="6858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br>
              <a:rPr b="1" lang="en-US" sz="2500">
                <a:solidFill>
                  <a:schemeClr val="dk1"/>
                </a:solidFill>
              </a:rPr>
            </a:br>
            <a:r>
              <a:rPr b="1" lang="en-US" sz="2500">
                <a:solidFill>
                  <a:schemeClr val="dk1"/>
                </a:solidFill>
              </a:rPr>
              <a:t>Punti salienti trattati</a:t>
            </a:r>
            <a:endParaRPr sz="2500">
              <a:solidFill>
                <a:srgbClr val="1F1F1F"/>
              </a:solidFill>
            </a:endParaRPr>
          </a:p>
          <a:p>
            <a:pPr indent="-228600" lvl="0" marL="457200" rtl="0" algn="l">
              <a:lnSpc>
                <a:spcPct val="115000"/>
              </a:lnSpc>
              <a:spcBef>
                <a:spcPts val="600"/>
              </a:spcBef>
              <a:spcAft>
                <a:spcPts val="0"/>
              </a:spcAft>
              <a:buClr>
                <a:srgbClr val="1F1F1F"/>
              </a:buClr>
              <a:buSzPts val="1700"/>
              <a:buFont typeface="Arial"/>
              <a:buNone/>
            </a:pPr>
            <a:r>
              <a:rPr lang="en-US" sz="2200">
                <a:solidFill>
                  <a:schemeClr val="dk1"/>
                </a:solidFill>
              </a:rPr>
              <a:t>• </a:t>
            </a:r>
            <a:r>
              <a:rPr lang="en-US" sz="2000">
                <a:solidFill>
                  <a:srgbClr val="1F1F1F"/>
                </a:solidFill>
              </a:rPr>
              <a:t>Gli ormoni conferiscono </a:t>
            </a:r>
            <a:r>
              <a:rPr lang="en-US" sz="2000">
                <a:solidFill>
                  <a:srgbClr val="1F1F1F"/>
                </a:solidFill>
              </a:rPr>
              <a:t>neuroplasticità</a:t>
            </a:r>
            <a:r>
              <a:rPr lang="en-US" sz="2000">
                <a:solidFill>
                  <a:srgbClr val="1F1F1F"/>
                </a:solidFill>
              </a:rPr>
              <a:t> durante le transizioni degli stadi di vita nei maschi e nelle femmine</a:t>
            </a:r>
            <a:br>
              <a:rPr lang="en-US" sz="2000">
                <a:solidFill>
                  <a:srgbClr val="1F1F1F"/>
                </a:solidFill>
              </a:rPr>
            </a:br>
            <a:endParaRPr sz="2000">
              <a:solidFill>
                <a:srgbClr val="1F1F1F"/>
              </a:solidFill>
            </a:endParaRPr>
          </a:p>
          <a:p>
            <a:pPr indent="-228600" lvl="0" marL="457200" rtl="0" algn="l">
              <a:lnSpc>
                <a:spcPct val="115000"/>
              </a:lnSpc>
              <a:spcBef>
                <a:spcPts val="0"/>
              </a:spcBef>
              <a:spcAft>
                <a:spcPts val="0"/>
              </a:spcAft>
              <a:buClr>
                <a:srgbClr val="1F1F1F"/>
              </a:buClr>
              <a:buSzPts val="2000"/>
              <a:buFont typeface="Arial"/>
              <a:buNone/>
            </a:pPr>
            <a:r>
              <a:rPr lang="en-US" sz="2200">
                <a:solidFill>
                  <a:schemeClr val="dk1"/>
                </a:solidFill>
              </a:rPr>
              <a:t>• </a:t>
            </a:r>
            <a:r>
              <a:rPr lang="en-US" sz="2000">
                <a:solidFill>
                  <a:srgbClr val="1F1F1F"/>
                </a:solidFill>
              </a:rPr>
              <a:t>Gli ormoni steroidei sessuali modulano il comportamento di riconoscimento sociale nei maschi e nelle femmine</a:t>
            </a:r>
            <a:br>
              <a:rPr lang="en-US" sz="2000">
                <a:solidFill>
                  <a:srgbClr val="1F1F1F"/>
                </a:solidFill>
              </a:rPr>
            </a:br>
            <a:endParaRPr sz="2000">
              <a:solidFill>
                <a:srgbClr val="1F1F1F"/>
              </a:solidFill>
            </a:endParaRPr>
          </a:p>
          <a:p>
            <a:pPr indent="-228600" lvl="0" marL="457200" rtl="0" algn="l">
              <a:lnSpc>
                <a:spcPct val="115000"/>
              </a:lnSpc>
              <a:spcBef>
                <a:spcPts val="0"/>
              </a:spcBef>
              <a:spcAft>
                <a:spcPts val="0"/>
              </a:spcAft>
              <a:buClr>
                <a:srgbClr val="1F1F1F"/>
              </a:buClr>
              <a:buSzPts val="2000"/>
              <a:buFont typeface="Arial"/>
              <a:buNone/>
            </a:pPr>
            <a:r>
              <a:rPr lang="en-US" sz="2200">
                <a:solidFill>
                  <a:schemeClr val="dk1"/>
                </a:solidFill>
              </a:rPr>
              <a:t>• </a:t>
            </a:r>
            <a:r>
              <a:rPr lang="en-US" sz="2000">
                <a:solidFill>
                  <a:srgbClr val="1F1F1F"/>
                </a:solidFill>
              </a:rPr>
              <a:t>Gli ormoni steroidei gonadici influenzano il comportamento paterno e la plasticità strutturale</a:t>
            </a:r>
            <a:br>
              <a:rPr lang="en-US" sz="2000">
                <a:solidFill>
                  <a:srgbClr val="1F1F1F"/>
                </a:solidFill>
              </a:rPr>
            </a:br>
            <a:endParaRPr sz="2000">
              <a:solidFill>
                <a:srgbClr val="1F1F1F"/>
              </a:solidFill>
            </a:endParaRPr>
          </a:p>
          <a:p>
            <a:pPr indent="-228600" lvl="0" marL="457200" rtl="0" algn="l">
              <a:lnSpc>
                <a:spcPct val="115000"/>
              </a:lnSpc>
              <a:spcBef>
                <a:spcPts val="0"/>
              </a:spcBef>
              <a:spcAft>
                <a:spcPts val="0"/>
              </a:spcAft>
              <a:buClr>
                <a:srgbClr val="1F1F1F"/>
              </a:buClr>
              <a:buSzPts val="2000"/>
              <a:buFont typeface="Arial"/>
              <a:buNone/>
            </a:pPr>
            <a:r>
              <a:rPr lang="en-US" sz="2200">
                <a:solidFill>
                  <a:schemeClr val="dk1"/>
                </a:solidFill>
              </a:rPr>
              <a:t>• </a:t>
            </a:r>
            <a:r>
              <a:rPr lang="en-US" sz="2000">
                <a:solidFill>
                  <a:srgbClr val="1F1F1F"/>
                </a:solidFill>
              </a:rPr>
              <a:t>Le fluttuazioni peripartum degli ormoni steroidei alterano funzioni cerebrali e il comportamento nelle femmine</a:t>
            </a:r>
            <a:endParaRPr sz="2000">
              <a:solidFill>
                <a:srgbClr val="1F1F1F"/>
              </a:solidFill>
            </a:endParaRPr>
          </a:p>
          <a:p>
            <a:pPr indent="0" lvl="0" marL="457200" rtl="0" algn="l">
              <a:lnSpc>
                <a:spcPct val="115000"/>
              </a:lnSpc>
              <a:spcBef>
                <a:spcPts val="1800"/>
              </a:spcBef>
              <a:spcAft>
                <a:spcPts val="0"/>
              </a:spcAft>
              <a:buNone/>
            </a:pPr>
            <a:r>
              <a:rPr lang="en-US" sz="2200">
                <a:solidFill>
                  <a:schemeClr val="dk1"/>
                </a:solidFill>
              </a:rPr>
              <a:t>• </a:t>
            </a:r>
            <a:r>
              <a:rPr lang="en-US" sz="2000">
                <a:solidFill>
                  <a:srgbClr val="1F1F1F"/>
                </a:solidFill>
              </a:rPr>
              <a:t>La precedente parità riduce i livelli ormonali, l’invecchiamento cerebrale e altera il rischio di malattie</a:t>
            </a:r>
            <a:br>
              <a:rPr lang="en-US" sz="1800">
                <a:solidFill>
                  <a:srgbClr val="1F1F1F"/>
                </a:solidFill>
              </a:rPr>
            </a:br>
            <a:r>
              <a:rPr lang="en-US" sz="1700">
                <a:solidFill>
                  <a:srgbClr val="1F1F1F"/>
                </a:solidFill>
                <a:latin typeface="Georgia"/>
                <a:ea typeface="Georgia"/>
                <a:cs typeface="Georgia"/>
                <a:sym typeface="Georgia"/>
              </a:rPr>
              <a:t>                                                                                                      </a:t>
            </a:r>
            <a:r>
              <a:rPr lang="en-US" sz="1200">
                <a:solidFill>
                  <a:srgbClr val="1F1F1F"/>
                </a:solidFill>
                <a:latin typeface="Georgia"/>
                <a:ea typeface="Georgia"/>
                <a:cs typeface="Georgia"/>
                <a:sym typeface="Georgia"/>
              </a:rPr>
              <a:t> (L.E.Been et al., 2022)</a:t>
            </a:r>
            <a:br>
              <a:rPr lang="en-US" sz="1700">
                <a:solidFill>
                  <a:srgbClr val="1F1F1F"/>
                </a:solidFill>
                <a:latin typeface="Georgia"/>
                <a:ea typeface="Georgia"/>
                <a:cs typeface="Georgia"/>
                <a:sym typeface="Georgia"/>
              </a:rPr>
            </a:br>
            <a:br>
              <a:rPr lang="en-US" sz="1700">
                <a:solidFill>
                  <a:srgbClr val="1F1F1F"/>
                </a:solidFill>
                <a:latin typeface="Georgia"/>
                <a:ea typeface="Georgia"/>
                <a:cs typeface="Georgia"/>
                <a:sym typeface="Georgia"/>
              </a:rPr>
            </a:br>
            <a:endParaRPr sz="1700">
              <a:solidFill>
                <a:srgbClr val="1F1F1F"/>
              </a:solidFill>
              <a:latin typeface="Georgia"/>
              <a:ea typeface="Georgia"/>
              <a:cs typeface="Georgia"/>
              <a:sym typeface="Georgia"/>
            </a:endParaRPr>
          </a:p>
          <a:p>
            <a:pPr indent="-190500" lvl="0" marL="342900" marR="0" rtl="0" algn="l">
              <a:lnSpc>
                <a:spcPct val="100000"/>
              </a:lnSpc>
              <a:spcBef>
                <a:spcPts val="1800"/>
              </a:spcBef>
              <a:spcAft>
                <a:spcPts val="0"/>
              </a:spcAft>
              <a:buClr>
                <a:srgbClr val="822433"/>
              </a:buClr>
              <a:buSzPts val="24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8"/>
          <p:cNvPicPr preferRelativeResize="0"/>
          <p:nvPr/>
        </p:nvPicPr>
        <p:blipFill>
          <a:blip r:embed="rId3">
            <a:alphaModFix/>
          </a:blip>
          <a:stretch>
            <a:fillRect/>
          </a:stretch>
        </p:blipFill>
        <p:spPr>
          <a:xfrm>
            <a:off x="0" y="0"/>
            <a:ext cx="9144003" cy="5674302"/>
          </a:xfrm>
          <a:prstGeom prst="rect">
            <a:avLst/>
          </a:prstGeom>
          <a:noFill/>
          <a:ln>
            <a:noFill/>
          </a:ln>
        </p:spPr>
      </p:pic>
      <p:sp>
        <p:nvSpPr>
          <p:cNvPr id="75" name="Google Shape;75;p8"/>
          <p:cNvSpPr txBox="1"/>
          <p:nvPr/>
        </p:nvSpPr>
        <p:spPr>
          <a:xfrm>
            <a:off x="5968625" y="5674300"/>
            <a:ext cx="3100200" cy="250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800"/>
              </a:spcAft>
              <a:buNone/>
            </a:pPr>
            <a:r>
              <a:rPr b="1" lang="en-US">
                <a:solidFill>
                  <a:srgbClr val="1F1F1F"/>
                </a:solidFill>
                <a:latin typeface="Georgia"/>
                <a:ea typeface="Georgia"/>
                <a:cs typeface="Georgia"/>
                <a:sym typeface="Georgia"/>
              </a:rPr>
              <a:t>(L.E.Been et al., 2022)</a:t>
            </a:r>
            <a:endParaRPr b="1"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9"/>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82" name="Google Shape;82;p9"/>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Titolo Presentazione</a:t>
            </a:r>
            <a:endParaRPr/>
          </a:p>
        </p:txBody>
      </p:sp>
      <p:sp>
        <p:nvSpPr>
          <p:cNvPr id="83" name="Google Shape;83;p9"/>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84" name="Google Shape;84;p9"/>
          <p:cNvSpPr txBox="1"/>
          <p:nvPr>
            <p:ph type="title"/>
          </p:nvPr>
        </p:nvSpPr>
        <p:spPr>
          <a:xfrm>
            <a:off x="1041300" y="0"/>
            <a:ext cx="7416900" cy="74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200"/>
              <a:buFont typeface="Arial"/>
              <a:buNone/>
            </a:pPr>
            <a:r>
              <a:rPr lang="en-US" sz="2200">
                <a:solidFill>
                  <a:schemeClr val="dk1"/>
                </a:solidFill>
              </a:rPr>
              <a:t>1.1. Dai maschi alle femmine: </a:t>
            </a:r>
            <a:r>
              <a:rPr i="1" lang="en-US" sz="2200">
                <a:solidFill>
                  <a:schemeClr val="dk1"/>
                </a:solidFill>
              </a:rPr>
              <a:t>differenze sessuali e influenze ormonali nel riconoscimento sociale</a:t>
            </a:r>
            <a:endParaRPr i="1">
              <a:solidFill>
                <a:schemeClr val="dk1"/>
              </a:solidFill>
            </a:endParaRPr>
          </a:p>
        </p:txBody>
      </p:sp>
      <p:sp>
        <p:nvSpPr>
          <p:cNvPr id="85" name="Google Shape;85;p9"/>
          <p:cNvSpPr txBox="1"/>
          <p:nvPr/>
        </p:nvSpPr>
        <p:spPr>
          <a:xfrm>
            <a:off x="98850" y="609450"/>
            <a:ext cx="8946300" cy="5639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US" sz="2200"/>
              <a:t>Gli ormoni sono potenti modulatori del SNC </a:t>
            </a:r>
            <a:br>
              <a:rPr lang="en-US" sz="2200"/>
            </a:br>
            <a:endParaRPr sz="2200"/>
          </a:p>
          <a:p>
            <a:pPr indent="-355600" lvl="0" marL="457200" rtl="0" algn="l">
              <a:spcBef>
                <a:spcPts val="0"/>
              </a:spcBef>
              <a:spcAft>
                <a:spcPts val="0"/>
              </a:spcAft>
              <a:buClr>
                <a:schemeClr val="dk1"/>
              </a:buClr>
              <a:buSzPts val="2000"/>
              <a:buChar char="●"/>
            </a:pPr>
            <a:r>
              <a:rPr lang="en-US" sz="2200"/>
              <a:t>Riconoscimento sociale: essenziale per comportamenti sociali adattivi nella maggior parte delle specie</a:t>
            </a:r>
            <a:br>
              <a:rPr lang="en-US" sz="2200"/>
            </a:br>
            <a:r>
              <a:rPr b="1" lang="en-US" sz="2200"/>
              <a:t>FALLIMENTO</a:t>
            </a:r>
            <a:r>
              <a:rPr lang="en-US" sz="2200"/>
              <a:t> se soggetto </a:t>
            </a:r>
            <a:r>
              <a:rPr lang="en-US" sz="2200"/>
              <a:t>non discrimina compagn* da madre, amico da nemico o parente da estraneo…</a:t>
            </a:r>
            <a:br>
              <a:rPr lang="en-US" sz="2200"/>
            </a:br>
            <a:endParaRPr sz="2200"/>
          </a:p>
          <a:p>
            <a:pPr indent="-355600" lvl="0" marL="457200" rtl="0" algn="l">
              <a:spcBef>
                <a:spcPts val="0"/>
              </a:spcBef>
              <a:spcAft>
                <a:spcPts val="0"/>
              </a:spcAft>
              <a:buClr>
                <a:schemeClr val="dk1"/>
              </a:buClr>
              <a:buSzPts val="2000"/>
              <a:buChar char="●"/>
            </a:pPr>
            <a:r>
              <a:rPr lang="en-US" sz="2200"/>
              <a:t>Estrogeni influenzano il riconoscimento sociale </a:t>
            </a:r>
            <a:br>
              <a:rPr lang="en-US" sz="2200"/>
            </a:br>
            <a:r>
              <a:rPr lang="en-US" sz="2200"/>
              <a:t>ɑ (ERɑ) e β (ERβ) </a:t>
            </a:r>
            <a:r>
              <a:rPr lang="en-US" sz="2200"/>
              <a:t>coinvolti</a:t>
            </a:r>
            <a:r>
              <a:rPr lang="en-US" sz="2200"/>
              <a:t> in modo differente attraverso studi su topiERɑ/βKO</a:t>
            </a:r>
            <a:br>
              <a:rPr lang="en-US" sz="2200"/>
            </a:br>
            <a:endParaRPr sz="2200"/>
          </a:p>
          <a:p>
            <a:pPr indent="-355600" lvl="0" marL="457200" rtl="0" algn="l">
              <a:spcBef>
                <a:spcPts val="0"/>
              </a:spcBef>
              <a:spcAft>
                <a:spcPts val="0"/>
              </a:spcAft>
              <a:buClr>
                <a:schemeClr val="dk1"/>
              </a:buClr>
              <a:buSzPts val="2000"/>
              <a:buChar char="●"/>
            </a:pPr>
            <a:r>
              <a:rPr lang="en-US" sz="2200"/>
              <a:t>Cervello umano subisce una significativa plasticità nel periodo peripartum</a:t>
            </a:r>
            <a:br>
              <a:rPr lang="en-US" sz="2200"/>
            </a:br>
            <a:endParaRPr sz="2200"/>
          </a:p>
          <a:p>
            <a:pPr indent="-355600" lvl="0" marL="457200" rtl="0" algn="l">
              <a:spcBef>
                <a:spcPts val="0"/>
              </a:spcBef>
              <a:spcAft>
                <a:spcPts val="0"/>
              </a:spcAft>
              <a:buClr>
                <a:schemeClr val="dk1"/>
              </a:buClr>
              <a:buSzPts val="2000"/>
              <a:buChar char="●"/>
            </a:pPr>
            <a:r>
              <a:rPr lang="en-US" sz="2200"/>
              <a:t>Contributo preciso delle fluttuazioni ormonali peripartum a cambiamenti neuroplastici, difficile da testare nei soggetti umani</a:t>
            </a:r>
            <a:br>
              <a:rPr lang="en-US" sz="2200"/>
            </a:b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0"/>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92" name="Google Shape;92;p10"/>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Titolo Presentazione</a:t>
            </a:r>
            <a:endParaRPr/>
          </a:p>
        </p:txBody>
      </p:sp>
      <p:sp>
        <p:nvSpPr>
          <p:cNvPr id="93" name="Google Shape;93;p10"/>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94" name="Google Shape;94;p10"/>
          <p:cNvSpPr txBox="1"/>
          <p:nvPr>
            <p:ph type="title"/>
          </p:nvPr>
        </p:nvSpPr>
        <p:spPr>
          <a:xfrm>
            <a:off x="955562" y="133600"/>
            <a:ext cx="7416900" cy="50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200"/>
              <a:buFont typeface="Arial"/>
              <a:buNone/>
            </a:pPr>
            <a:r>
              <a:rPr lang="en-US" sz="2200">
                <a:solidFill>
                  <a:schemeClr val="dk1"/>
                </a:solidFill>
              </a:rPr>
              <a:t>1.2 . Da non materno a materno: r</a:t>
            </a:r>
            <a:r>
              <a:rPr i="1" lang="en-US" sz="2200">
                <a:solidFill>
                  <a:schemeClr val="dk1"/>
                </a:solidFill>
              </a:rPr>
              <a:t>egolazione degli ormoni steroidei della plasticità neurale nel passaggio alla maternità</a:t>
            </a:r>
            <a:endParaRPr i="1">
              <a:solidFill>
                <a:schemeClr val="dk1"/>
              </a:solidFill>
            </a:endParaRPr>
          </a:p>
        </p:txBody>
      </p:sp>
      <p:sp>
        <p:nvSpPr>
          <p:cNvPr id="95" name="Google Shape;95;p10"/>
          <p:cNvSpPr txBox="1"/>
          <p:nvPr/>
        </p:nvSpPr>
        <p:spPr>
          <a:xfrm>
            <a:off x="330450" y="1394550"/>
            <a:ext cx="8483100" cy="4420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US" sz="2200"/>
              <a:t>Nei </a:t>
            </a:r>
            <a:r>
              <a:rPr lang="en-US" sz="2200"/>
              <a:t>mammiferi</a:t>
            </a:r>
            <a:r>
              <a:rPr lang="en-US" sz="2200"/>
              <a:t> placentari i livelli di estradiolo e progesterone fluttuano </a:t>
            </a:r>
            <a:r>
              <a:rPr lang="en-US" sz="2200"/>
              <a:t>notevolmente</a:t>
            </a:r>
            <a:r>
              <a:rPr lang="en-US" sz="2200"/>
              <a:t> durante il periodo peripartum</a:t>
            </a:r>
            <a:endParaRPr sz="2200"/>
          </a:p>
          <a:p>
            <a:pPr indent="0" lvl="0" marL="0" rtl="0" algn="l">
              <a:spcBef>
                <a:spcPts val="0"/>
              </a:spcBef>
              <a:spcAft>
                <a:spcPts val="0"/>
              </a:spcAft>
              <a:buNone/>
            </a:pPr>
            <a:r>
              <a:t/>
            </a:r>
            <a:endParaRPr sz="2200"/>
          </a:p>
          <a:p>
            <a:pPr indent="-368300" lvl="0" marL="457200" rtl="0" algn="l">
              <a:spcBef>
                <a:spcPts val="0"/>
              </a:spcBef>
              <a:spcAft>
                <a:spcPts val="0"/>
              </a:spcAft>
              <a:buClr>
                <a:schemeClr val="dk1"/>
              </a:buClr>
              <a:buSzPts val="2200"/>
              <a:buChar char="●"/>
            </a:pPr>
            <a:r>
              <a:rPr lang="en-US" sz="2200"/>
              <a:t>Gli ormoni steroidei possono attraversare passivamente la barriera </a:t>
            </a:r>
            <a:r>
              <a:rPr lang="en-US" sz="2200"/>
              <a:t>ematoencefalica</a:t>
            </a:r>
            <a:r>
              <a:rPr lang="en-US" sz="2200"/>
              <a:t>, legandosi ai recettori degli estrogeni e del progesterone del cervello</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Clr>
                <a:schemeClr val="dk1"/>
              </a:buClr>
              <a:buSzPts val="2200"/>
              <a:buChar char="●"/>
            </a:pPr>
            <a:r>
              <a:rPr lang="en-US" sz="2200"/>
              <a:t>La corteccia </a:t>
            </a:r>
            <a:r>
              <a:rPr lang="en-US" sz="2200"/>
              <a:t>somatosensoriale</a:t>
            </a:r>
            <a:r>
              <a:rPr lang="en-US" sz="2200"/>
              <a:t> e la corteccia uditiva subiscono plasticità in risposta all’inizio del comportamento materno</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Clr>
                <a:schemeClr val="dk1"/>
              </a:buClr>
              <a:buSzPts val="2200"/>
              <a:buChar char="●"/>
            </a:pPr>
            <a:r>
              <a:rPr lang="en-US" sz="2200"/>
              <a:t>È plausibile che i cambiamenti comportamentali e cerebrali siano dovuti almeno in parte alle fluttuazioni degli ormoni steroidei</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1"/>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102" name="Google Shape;102;p11"/>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Titolo Presentazione</a:t>
            </a:r>
            <a:endParaRPr/>
          </a:p>
        </p:txBody>
      </p:sp>
      <p:sp>
        <p:nvSpPr>
          <p:cNvPr id="103" name="Google Shape;103;p11"/>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104" name="Google Shape;104;p11"/>
          <p:cNvSpPr txBox="1"/>
          <p:nvPr>
            <p:ph type="title"/>
          </p:nvPr>
        </p:nvSpPr>
        <p:spPr>
          <a:xfrm>
            <a:off x="979225" y="0"/>
            <a:ext cx="7416900" cy="100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200"/>
              <a:buFont typeface="Arial"/>
              <a:buNone/>
            </a:pPr>
            <a:r>
              <a:rPr lang="en-US" sz="2200">
                <a:solidFill>
                  <a:schemeClr val="dk1"/>
                </a:solidFill>
              </a:rPr>
              <a:t>1.3. Da non paterno a paterno:</a:t>
            </a:r>
            <a:r>
              <a:rPr i="1" lang="en-US" sz="2200">
                <a:solidFill>
                  <a:schemeClr val="dk1"/>
                </a:solidFill>
              </a:rPr>
              <a:t> il ruolo degli ormoni steroidei e dei meccanismi neurali nei comportamenti emotivi e cognitivi</a:t>
            </a:r>
            <a:endParaRPr i="1">
              <a:solidFill>
                <a:schemeClr val="dk1"/>
              </a:solidFill>
            </a:endParaRPr>
          </a:p>
        </p:txBody>
      </p:sp>
      <p:sp>
        <p:nvSpPr>
          <p:cNvPr id="105" name="Google Shape;105;p11"/>
          <p:cNvSpPr txBox="1"/>
          <p:nvPr/>
        </p:nvSpPr>
        <p:spPr>
          <a:xfrm>
            <a:off x="2382837" y="-349250"/>
            <a:ext cx="184150" cy="228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06" name="Google Shape;106;p11"/>
          <p:cNvSpPr txBox="1"/>
          <p:nvPr/>
        </p:nvSpPr>
        <p:spPr>
          <a:xfrm>
            <a:off x="300025" y="1014475"/>
            <a:ext cx="8775300" cy="44709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US" sz="2200"/>
              <a:t>Studi sui topi suggeriscono come l’ormone steroideo gonadico media l’inizio, lo sviluppo e il mantenimento del comportamento paterno.</a:t>
            </a:r>
            <a:endParaRPr sz="2200"/>
          </a:p>
          <a:p>
            <a:pPr indent="-349250" lvl="0" marL="457200" rtl="0" algn="l">
              <a:spcBef>
                <a:spcPts val="0"/>
              </a:spcBef>
              <a:spcAft>
                <a:spcPts val="0"/>
              </a:spcAft>
              <a:buClr>
                <a:schemeClr val="dk1"/>
              </a:buClr>
              <a:buSzPts val="1900"/>
              <a:buChar char="●"/>
            </a:pPr>
            <a:r>
              <a:rPr lang="en-US" sz="2200"/>
              <a:t>Comportamenti paterni e immunoreattività dell’ER (recettori estrogeni,</a:t>
            </a:r>
            <a:r>
              <a:rPr lang="en-US" sz="2200"/>
              <a:t>ɑ / β.</a:t>
            </a:r>
            <a:r>
              <a:rPr lang="en-US" sz="2200"/>
              <a:t>) osservata nei nuclei del letto della stria terminale, ippocampo, nuclei del setto laterale, subiculum, nel nucleo preottico mediale, corteccia entorinale e piriforme e nel nucleo arcuato dell’ipotalamo.</a:t>
            </a:r>
            <a:br>
              <a:rPr lang="en-US" sz="2200"/>
            </a:br>
            <a:endParaRPr sz="2200"/>
          </a:p>
          <a:p>
            <a:pPr indent="-349250" lvl="0" marL="457200" rtl="0" algn="l">
              <a:spcBef>
                <a:spcPts val="0"/>
              </a:spcBef>
              <a:spcAft>
                <a:spcPts val="0"/>
              </a:spcAft>
              <a:buClr>
                <a:schemeClr val="dk1"/>
              </a:buClr>
              <a:buSzPts val="1900"/>
              <a:buChar char="●"/>
            </a:pPr>
            <a:r>
              <a:rPr lang="en-US" sz="2200"/>
              <a:t>Diminuzione livelli di T, il quale è correlato all’attivazione del nucleo caudato sinistro e il giro frontale medio (per le emozioni facciali). </a:t>
            </a:r>
            <a:r>
              <a:rPr lang="en-US" sz="2200"/>
              <a:t>Queste</a:t>
            </a:r>
            <a:r>
              <a:rPr lang="en-US" sz="2200"/>
              <a:t> attivazioni migliorano l’empatia per il b.</a:t>
            </a:r>
            <a:endParaRPr sz="2200"/>
          </a:p>
          <a:p>
            <a:pPr indent="-368300" lvl="0" marL="457200" rtl="0" algn="l">
              <a:spcBef>
                <a:spcPts val="0"/>
              </a:spcBef>
              <a:spcAft>
                <a:spcPts val="0"/>
              </a:spcAft>
              <a:buClr>
                <a:schemeClr val="dk1"/>
              </a:buClr>
              <a:buSzPts val="2200"/>
              <a:buChar char="●"/>
            </a:pPr>
            <a:r>
              <a:rPr lang="en-US" sz="2200"/>
              <a:t>Il BNST, l’ARH e il nucleo mediale dell’amigdala esprimono più cellule immunoreattive ER</a:t>
            </a:r>
            <a:r>
              <a:rPr lang="en-US" sz="2200"/>
              <a:t>ɑ/ERβ</a:t>
            </a:r>
            <a:r>
              <a:rPr lang="en-US" sz="2200"/>
              <a:t>.</a:t>
            </a:r>
            <a:endParaRPr sz="2200"/>
          </a:p>
          <a:p>
            <a:pPr indent="0" lvl="0" marL="457200" rtl="0" algn="l">
              <a:spcBef>
                <a:spcPts val="0"/>
              </a:spcBef>
              <a:spcAft>
                <a:spcPts val="0"/>
              </a:spcAft>
              <a:buNone/>
            </a:pPr>
            <a:r>
              <a:t/>
            </a:r>
            <a:endParaRPr i="1"/>
          </a:p>
          <a:p>
            <a:pPr indent="0" lvl="0" marL="457200" rtl="0" algn="l">
              <a:spcBef>
                <a:spcPts val="0"/>
              </a:spcBef>
              <a:spcAft>
                <a:spcPts val="0"/>
              </a:spcAft>
              <a:buNone/>
            </a:pPr>
            <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2"/>
          <p:cNvSpPr txBox="1"/>
          <p:nvPr>
            <p:ph idx="10" type="dt"/>
          </p:nvPr>
        </p:nvSpPr>
        <p:spPr>
          <a:xfrm>
            <a:off x="43434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09/24/2023</a:t>
            </a:r>
            <a:endParaRPr/>
          </a:p>
        </p:txBody>
      </p:sp>
      <p:sp>
        <p:nvSpPr>
          <p:cNvPr id="112" name="Google Shape;112;p12"/>
          <p:cNvSpPr txBox="1"/>
          <p:nvPr>
            <p:ph idx="11" type="ftr"/>
          </p:nvPr>
        </p:nvSpPr>
        <p:spPr>
          <a:xfrm>
            <a:off x="1219200" y="6146800"/>
            <a:ext cx="28956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a:solidFill>
                  <a:schemeClr val="dk1"/>
                </a:solidFill>
                <a:latin typeface="Arial"/>
                <a:ea typeface="Arial"/>
                <a:cs typeface="Arial"/>
                <a:sym typeface="Arial"/>
              </a:rPr>
              <a:t>Titolo Presentazione</a:t>
            </a:r>
            <a:endParaRPr/>
          </a:p>
        </p:txBody>
      </p:sp>
      <p:sp>
        <p:nvSpPr>
          <p:cNvPr id="113" name="Google Shape;113;p12"/>
          <p:cNvSpPr txBox="1"/>
          <p:nvPr>
            <p:ph idx="12" type="sldNum"/>
          </p:nvPr>
        </p:nvSpPr>
        <p:spPr>
          <a:xfrm>
            <a:off x="6553200" y="6146800"/>
            <a:ext cx="19050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2400" u="none">
                <a:solidFill>
                  <a:schemeClr val="dk1"/>
                </a:solidFill>
                <a:latin typeface="Arial"/>
                <a:ea typeface="Arial"/>
                <a:cs typeface="Arial"/>
                <a:sym typeface="Arial"/>
              </a:rPr>
              <a:t>‹#›</a:t>
            </a:fld>
            <a:endParaRPr/>
          </a:p>
        </p:txBody>
      </p:sp>
      <p:sp>
        <p:nvSpPr>
          <p:cNvPr id="114" name="Google Shape;114;p12"/>
          <p:cNvSpPr txBox="1"/>
          <p:nvPr>
            <p:ph type="title"/>
          </p:nvPr>
        </p:nvSpPr>
        <p:spPr>
          <a:xfrm>
            <a:off x="1042150" y="0"/>
            <a:ext cx="7559700" cy="106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200"/>
              <a:buFont typeface="Arial"/>
              <a:buNone/>
            </a:pPr>
            <a:r>
              <a:rPr lang="en-US" sz="2200">
                <a:solidFill>
                  <a:schemeClr val="dk1"/>
                </a:solidFill>
              </a:rPr>
              <a:t>1.4. Dal periodo peripartum all’invecchiamento: </a:t>
            </a:r>
            <a:r>
              <a:rPr i="1" lang="en-US" sz="2200">
                <a:solidFill>
                  <a:schemeClr val="dk1"/>
                </a:solidFill>
              </a:rPr>
              <a:t>l’impatto a lungo termine dell’esperienza riproduttiva sulla neuroplasticità</a:t>
            </a:r>
            <a:endParaRPr i="1">
              <a:solidFill>
                <a:schemeClr val="dk1"/>
              </a:solidFill>
            </a:endParaRPr>
          </a:p>
        </p:txBody>
      </p:sp>
      <p:sp>
        <p:nvSpPr>
          <p:cNvPr id="115" name="Google Shape;115;p12"/>
          <p:cNvSpPr txBox="1"/>
          <p:nvPr/>
        </p:nvSpPr>
        <p:spPr>
          <a:xfrm>
            <a:off x="298050" y="994225"/>
            <a:ext cx="8620200" cy="5057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2000"/>
              <a:t>Grande momento di plasticità comportamentale e neurale nella transizione alla genitorialità</a:t>
            </a:r>
            <a:endParaRPr sz="2000"/>
          </a:p>
          <a:p>
            <a:pPr indent="-342900" lvl="0" marL="457200" rtl="0" algn="l">
              <a:spcBef>
                <a:spcPts val="0"/>
              </a:spcBef>
              <a:spcAft>
                <a:spcPts val="0"/>
              </a:spcAft>
              <a:buClr>
                <a:schemeClr val="dk1"/>
              </a:buClr>
              <a:buSzPts val="1800"/>
              <a:buChar char="●"/>
            </a:pPr>
            <a:r>
              <a:rPr lang="en-US" sz="2000"/>
              <a:t>Gravidanza: impresa fisica che richiede </a:t>
            </a:r>
            <a:br>
              <a:rPr lang="en-US" sz="2000"/>
            </a:br>
            <a:r>
              <a:rPr lang="en-US" sz="2000"/>
              <a:t>adattamento materno a diversi sistemi fisiologici (cardiovascolare, polmonare, immunitario) per uno sviluppo del feto di successo con grande neuroplasticità al fine di esprimere comportamenti materni adeguati per la sopravvivenza della prole, influisce sulla salute anche del cervello</a:t>
            </a:r>
            <a:endParaRPr sz="2000"/>
          </a:p>
          <a:p>
            <a:pPr indent="-342900" lvl="0" marL="457200" rtl="0" algn="l">
              <a:spcBef>
                <a:spcPts val="0"/>
              </a:spcBef>
              <a:spcAft>
                <a:spcPts val="0"/>
              </a:spcAft>
              <a:buClr>
                <a:schemeClr val="dk1"/>
              </a:buClr>
              <a:buSzPts val="1800"/>
              <a:buChar char="●"/>
            </a:pPr>
            <a:r>
              <a:rPr lang="en-US" sz="2000"/>
              <a:t>Cambiamenti a breve termine: riduzione vol. sost. grigia e ippocampo (evidenti anche dopo 2aa postpartum)=migliore attaccamento madre-bambino quindi benefiche per bambino (stile attaccamento)</a:t>
            </a:r>
            <a:endParaRPr sz="2000"/>
          </a:p>
          <a:p>
            <a:pPr indent="-342900" lvl="0" marL="457200" rtl="0" algn="l">
              <a:spcBef>
                <a:spcPts val="0"/>
              </a:spcBef>
              <a:spcAft>
                <a:spcPts val="0"/>
              </a:spcAft>
              <a:buClr>
                <a:schemeClr val="dk1"/>
              </a:buClr>
              <a:buSzPts val="1800"/>
              <a:buChar char="●"/>
            </a:pPr>
            <a:r>
              <a:rPr lang="en-US" sz="2000"/>
              <a:t>Cambiamenti a lungo termine: traiettoria invecchiamento cerebrale alterata sia strutturale che funzionale con aumento plasticità. Cambi non noti ancora</a:t>
            </a:r>
            <a:endParaRPr sz="2000"/>
          </a:p>
          <a:p>
            <a:pPr indent="-355600" lvl="0" marL="457200" rtl="0" algn="l">
              <a:spcBef>
                <a:spcPts val="0"/>
              </a:spcBef>
              <a:spcAft>
                <a:spcPts val="0"/>
              </a:spcAft>
              <a:buClr>
                <a:schemeClr val="dk1"/>
              </a:buClr>
              <a:buSzPts val="2000"/>
              <a:buChar char="●"/>
            </a:pPr>
            <a:r>
              <a:rPr lang="en-US" sz="2000"/>
              <a:t>Esseri umani: precedente parità </a:t>
            </a:r>
            <a:r>
              <a:rPr lang="en-US" sz="2000"/>
              <a:t>riduce</a:t>
            </a:r>
            <a:r>
              <a:rPr lang="en-US" sz="2000"/>
              <a:t> invecchiamento cerebrale, rispetto ratti nullipari, con migliori prestazioni</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3"/>
          <p:cNvSpPr txBox="1"/>
          <p:nvPr>
            <p:ph type="title"/>
          </p:nvPr>
        </p:nvSpPr>
        <p:spPr>
          <a:xfrm>
            <a:off x="1042437" y="391175"/>
            <a:ext cx="7559700" cy="504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CONCLUSIONI </a:t>
            </a:r>
            <a:endParaRPr/>
          </a:p>
        </p:txBody>
      </p:sp>
      <p:sp>
        <p:nvSpPr>
          <p:cNvPr id="123" name="Google Shape;123;p13"/>
          <p:cNvSpPr txBox="1"/>
          <p:nvPr>
            <p:ph idx="1" type="body"/>
          </p:nvPr>
        </p:nvSpPr>
        <p:spPr>
          <a:xfrm>
            <a:off x="266998" y="1368475"/>
            <a:ext cx="8610000" cy="44988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lang="en-US" sz="2200"/>
              <a:t>G</a:t>
            </a:r>
            <a:r>
              <a:rPr lang="en-US" sz="2200"/>
              <a:t>li ormoni influenzano la neuroplasticità al fine di produrre risposte comportamentali adattive in diverse transizioni della vita, inclusa la maturità sessuale e la transizione alla genitorialità sia nei maschi che nelle femmine</a:t>
            </a:r>
            <a:br>
              <a:rPr lang="en-US" sz="2200"/>
            </a:br>
            <a:endParaRPr sz="2200"/>
          </a:p>
          <a:p>
            <a:pPr indent="-355600" lvl="0" marL="457200" rtl="0" algn="l">
              <a:spcBef>
                <a:spcPts val="0"/>
              </a:spcBef>
              <a:spcAft>
                <a:spcPts val="0"/>
              </a:spcAft>
              <a:buSzPts val="2000"/>
              <a:buChar char="●"/>
            </a:pPr>
            <a:r>
              <a:rPr lang="en-US" sz="2200"/>
              <a:t>Nelle donne, la neuroplasticità che si verifica durante la transizione alla maternità, ha conseguenze a lungo termine che si estendono oltre il periodo postpartum </a:t>
            </a:r>
            <a:br>
              <a:rPr lang="en-US" sz="2200"/>
            </a:br>
            <a:endParaRPr sz="2200"/>
          </a:p>
          <a:p>
            <a:pPr indent="-355600" lvl="0" marL="457200" rtl="0" algn="l">
              <a:spcBef>
                <a:spcPts val="0"/>
              </a:spcBef>
              <a:spcAft>
                <a:spcPts val="0"/>
              </a:spcAft>
              <a:buSzPts val="2000"/>
              <a:buChar char="●"/>
            </a:pPr>
            <a:r>
              <a:rPr lang="en-US" sz="2200"/>
              <a:t>Questi cambiamenti potrebbero avere importanti implicazioni per la salute durante la mezza età e oltre</a:t>
            </a:r>
            <a:endParaRPr sz="2200"/>
          </a:p>
          <a:p>
            <a:pPr indent="0" lvl="0" marL="0" rtl="0" algn="l">
              <a:spcBef>
                <a:spcPts val="36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a sapienza">
  <a:themeElements>
    <a:clrScheme name="la sapienza">
      <a:dk1>
        <a:srgbClr val="822433"/>
      </a:dk1>
      <a:lt1>
        <a:srgbClr val="FFFFFF"/>
      </a:lt1>
      <a:dk2>
        <a:srgbClr val="822433"/>
      </a:dk2>
      <a:lt2>
        <a:srgbClr val="808080"/>
      </a:lt2>
      <a:accent1>
        <a:srgbClr val="BBE0E3"/>
      </a:accent1>
      <a:accent2>
        <a:srgbClr val="FFFF00"/>
      </a:accent2>
      <a:accent3>
        <a:srgbClr val="FFFFFF"/>
      </a:accent3>
      <a:accent4>
        <a:srgbClr val="BBE0E3"/>
      </a:accent4>
      <a:accent5>
        <a:srgbClr val="FFFF00"/>
      </a:accent5>
      <a:accent6>
        <a:srgbClr val="FFFFFF"/>
      </a:accent6>
      <a:hlink>
        <a:srgbClr val="0000FF"/>
      </a:hlink>
      <a:folHlink>
        <a:srgbClr val="FF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