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72" r:id="rId3"/>
    <p:sldId id="265" r:id="rId4"/>
    <p:sldId id="266" r:id="rId5"/>
    <p:sldId id="258" r:id="rId6"/>
    <p:sldId id="259" r:id="rId7"/>
    <p:sldId id="260" r:id="rId8"/>
    <p:sldId id="261" r:id="rId9"/>
    <p:sldId id="273" r:id="rId10"/>
    <p:sldId id="262" r:id="rId11"/>
    <p:sldId id="269" r:id="rId12"/>
    <p:sldId id="263" r:id="rId13"/>
    <p:sldId id="275" r:id="rId14"/>
    <p:sldId id="264" r:id="rId1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gNAxp8FnAR6LksgsmYdqZG9kD0t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2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‹N›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8" name="Google Shape;108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801816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412348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36323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0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0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  <a:defRPr sz="2400"/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/>
            </a:lvl2pPr>
            <a:lvl3pPr lvl="2" algn="ctr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/>
            </a:lvl3pPr>
            <a:lvl4pPr lvl="3" algn="ctr">
              <a:spcBef>
                <a:spcPts val="32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/>
            </a:lvl4pPr>
            <a:lvl5pPr lvl="4" algn="ctr">
              <a:spcBef>
                <a:spcPts val="32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1" name="Google Shape;21;p10"/>
          <p:cNvSpPr txBox="1">
            <a:spLocks noGrp="1"/>
          </p:cNvSpPr>
          <p:nvPr>
            <p:ph type="dt" idx="10"/>
          </p:nvPr>
        </p:nvSpPr>
        <p:spPr>
          <a:xfrm>
            <a:off x="43434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0"/>
          <p:cNvSpPr txBox="1">
            <a:spLocks noGrp="1"/>
          </p:cNvSpPr>
          <p:nvPr>
            <p:ph type="ftr" idx="11"/>
          </p:nvPr>
        </p:nvSpPr>
        <p:spPr>
          <a:xfrm>
            <a:off x="1219200" y="6146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0"/>
          <p:cNvSpPr txBox="1">
            <a:spLocks noGrp="1"/>
          </p:cNvSpPr>
          <p:nvPr>
            <p:ph type="sldNum" idx="12"/>
          </p:nvPr>
        </p:nvSpPr>
        <p:spPr>
          <a:xfrm>
            <a:off x="65532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Pagina </a:t>
            </a: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1116013" y="409575"/>
            <a:ext cx="7559675" cy="504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 rot="5400000">
            <a:off x="2838451" y="30162"/>
            <a:ext cx="4114800" cy="7559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9"/>
          <p:cNvSpPr txBox="1">
            <a:spLocks noGrp="1"/>
          </p:cNvSpPr>
          <p:nvPr>
            <p:ph type="dt" idx="10"/>
          </p:nvPr>
        </p:nvSpPr>
        <p:spPr>
          <a:xfrm>
            <a:off x="43434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9"/>
          <p:cNvSpPr txBox="1">
            <a:spLocks noGrp="1"/>
          </p:cNvSpPr>
          <p:nvPr>
            <p:ph type="ftr" idx="11"/>
          </p:nvPr>
        </p:nvSpPr>
        <p:spPr>
          <a:xfrm>
            <a:off x="1219200" y="6146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9"/>
          <p:cNvSpPr txBox="1">
            <a:spLocks noGrp="1"/>
          </p:cNvSpPr>
          <p:nvPr>
            <p:ph type="sldNum" idx="12"/>
          </p:nvPr>
        </p:nvSpPr>
        <p:spPr>
          <a:xfrm>
            <a:off x="65532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Pagina </a:t>
            </a: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0"/>
          <p:cNvSpPr txBox="1">
            <a:spLocks noGrp="1"/>
          </p:cNvSpPr>
          <p:nvPr>
            <p:ph type="title"/>
          </p:nvPr>
        </p:nvSpPr>
        <p:spPr>
          <a:xfrm rot="5400000">
            <a:off x="5002213" y="2193925"/>
            <a:ext cx="5457825" cy="1889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0"/>
          <p:cNvSpPr txBox="1">
            <a:spLocks noGrp="1"/>
          </p:cNvSpPr>
          <p:nvPr>
            <p:ph type="body" idx="1"/>
          </p:nvPr>
        </p:nvSpPr>
        <p:spPr>
          <a:xfrm rot="5400000">
            <a:off x="1146176" y="379412"/>
            <a:ext cx="5457825" cy="5518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20"/>
          <p:cNvSpPr txBox="1">
            <a:spLocks noGrp="1"/>
          </p:cNvSpPr>
          <p:nvPr>
            <p:ph type="dt" idx="10"/>
          </p:nvPr>
        </p:nvSpPr>
        <p:spPr>
          <a:xfrm>
            <a:off x="43434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0"/>
          <p:cNvSpPr txBox="1">
            <a:spLocks noGrp="1"/>
          </p:cNvSpPr>
          <p:nvPr>
            <p:ph type="ftr" idx="11"/>
          </p:nvPr>
        </p:nvSpPr>
        <p:spPr>
          <a:xfrm>
            <a:off x="1219200" y="6146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0"/>
          <p:cNvSpPr txBox="1">
            <a:spLocks noGrp="1"/>
          </p:cNvSpPr>
          <p:nvPr>
            <p:ph type="sldNum" idx="12"/>
          </p:nvPr>
        </p:nvSpPr>
        <p:spPr>
          <a:xfrm>
            <a:off x="65532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Pagina </a:t>
            </a: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, testo e contenuto" type="txAndObj">
  <p:cSld name="TEXT_AND_OBJEC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1"/>
          <p:cNvSpPr txBox="1">
            <a:spLocks noGrp="1"/>
          </p:cNvSpPr>
          <p:nvPr>
            <p:ph type="title"/>
          </p:nvPr>
        </p:nvSpPr>
        <p:spPr>
          <a:xfrm>
            <a:off x="1116013" y="409575"/>
            <a:ext cx="7559675" cy="504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1"/>
          <p:cNvSpPr txBox="1">
            <a:spLocks noGrp="1"/>
          </p:cNvSpPr>
          <p:nvPr>
            <p:ph type="body" idx="1"/>
          </p:nvPr>
        </p:nvSpPr>
        <p:spPr>
          <a:xfrm>
            <a:off x="1116013" y="1752600"/>
            <a:ext cx="3703637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21"/>
          <p:cNvSpPr txBox="1">
            <a:spLocks noGrp="1"/>
          </p:cNvSpPr>
          <p:nvPr>
            <p:ph type="body" idx="2"/>
          </p:nvPr>
        </p:nvSpPr>
        <p:spPr>
          <a:xfrm>
            <a:off x="4972050" y="1752600"/>
            <a:ext cx="3703638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21"/>
          <p:cNvSpPr txBox="1">
            <a:spLocks noGrp="1"/>
          </p:cNvSpPr>
          <p:nvPr>
            <p:ph type="dt" idx="10"/>
          </p:nvPr>
        </p:nvSpPr>
        <p:spPr>
          <a:xfrm>
            <a:off x="43434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1"/>
          <p:cNvSpPr txBox="1">
            <a:spLocks noGrp="1"/>
          </p:cNvSpPr>
          <p:nvPr>
            <p:ph type="ftr" idx="11"/>
          </p:nvPr>
        </p:nvSpPr>
        <p:spPr>
          <a:xfrm>
            <a:off x="1219200" y="6146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1"/>
          <p:cNvSpPr txBox="1">
            <a:spLocks noGrp="1"/>
          </p:cNvSpPr>
          <p:nvPr>
            <p:ph type="sldNum" idx="12"/>
          </p:nvPr>
        </p:nvSpPr>
        <p:spPr>
          <a:xfrm>
            <a:off x="65532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Pagina </a:t>
            </a: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abella" type="tbl">
  <p:cSld name="TABLE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2"/>
          <p:cNvSpPr txBox="1">
            <a:spLocks noGrp="1"/>
          </p:cNvSpPr>
          <p:nvPr>
            <p:ph type="title"/>
          </p:nvPr>
        </p:nvSpPr>
        <p:spPr>
          <a:xfrm>
            <a:off x="1116013" y="409575"/>
            <a:ext cx="7559675" cy="504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2"/>
          <p:cNvSpPr txBox="1">
            <a:spLocks noGrp="1"/>
          </p:cNvSpPr>
          <p:nvPr>
            <p:ph type="dt" idx="10"/>
          </p:nvPr>
        </p:nvSpPr>
        <p:spPr>
          <a:xfrm>
            <a:off x="43434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2"/>
          <p:cNvSpPr txBox="1">
            <a:spLocks noGrp="1"/>
          </p:cNvSpPr>
          <p:nvPr>
            <p:ph type="ftr" idx="11"/>
          </p:nvPr>
        </p:nvSpPr>
        <p:spPr>
          <a:xfrm>
            <a:off x="1219200" y="6146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2"/>
          <p:cNvSpPr txBox="1">
            <a:spLocks noGrp="1"/>
          </p:cNvSpPr>
          <p:nvPr>
            <p:ph type="sldNum" idx="12"/>
          </p:nvPr>
        </p:nvSpPr>
        <p:spPr>
          <a:xfrm>
            <a:off x="65532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Pagina </a:t>
            </a: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grafico" type="chart">
  <p:cSld name="CHAR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3"/>
          <p:cNvSpPr txBox="1">
            <a:spLocks noGrp="1"/>
          </p:cNvSpPr>
          <p:nvPr>
            <p:ph type="title"/>
          </p:nvPr>
        </p:nvSpPr>
        <p:spPr>
          <a:xfrm>
            <a:off x="1116013" y="409575"/>
            <a:ext cx="7559675" cy="504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3"/>
          <p:cNvSpPr>
            <a:spLocks noGrp="1"/>
          </p:cNvSpPr>
          <p:nvPr>
            <p:ph type="chart" idx="2"/>
          </p:nvPr>
        </p:nvSpPr>
        <p:spPr>
          <a:xfrm>
            <a:off x="1116013" y="1752600"/>
            <a:ext cx="7559675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480"/>
              </a:spcBef>
              <a:spcAft>
                <a:spcPts val="0"/>
              </a:spcAft>
              <a:buClr>
                <a:srgbClr val="822433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32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24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»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" name="Google Shape;102;p23"/>
          <p:cNvSpPr txBox="1">
            <a:spLocks noGrp="1"/>
          </p:cNvSpPr>
          <p:nvPr>
            <p:ph type="dt" idx="10"/>
          </p:nvPr>
        </p:nvSpPr>
        <p:spPr>
          <a:xfrm>
            <a:off x="43434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23"/>
          <p:cNvSpPr txBox="1">
            <a:spLocks noGrp="1"/>
          </p:cNvSpPr>
          <p:nvPr>
            <p:ph type="ftr" idx="11"/>
          </p:nvPr>
        </p:nvSpPr>
        <p:spPr>
          <a:xfrm>
            <a:off x="1219200" y="6146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3"/>
          <p:cNvSpPr txBox="1">
            <a:spLocks noGrp="1"/>
          </p:cNvSpPr>
          <p:nvPr>
            <p:ph type="sldNum" idx="12"/>
          </p:nvPr>
        </p:nvSpPr>
        <p:spPr>
          <a:xfrm>
            <a:off x="65532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Pagina </a:t>
            </a: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1"/>
          <p:cNvSpPr txBox="1">
            <a:spLocks noGrp="1"/>
          </p:cNvSpPr>
          <p:nvPr>
            <p:ph type="title"/>
          </p:nvPr>
        </p:nvSpPr>
        <p:spPr>
          <a:xfrm>
            <a:off x="1116013" y="409575"/>
            <a:ext cx="7559675" cy="504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1"/>
          <p:cNvSpPr txBox="1">
            <a:spLocks noGrp="1"/>
          </p:cNvSpPr>
          <p:nvPr>
            <p:ph type="body" idx="1"/>
          </p:nvPr>
        </p:nvSpPr>
        <p:spPr>
          <a:xfrm>
            <a:off x="1116013" y="1752600"/>
            <a:ext cx="7559675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11"/>
          <p:cNvSpPr txBox="1">
            <a:spLocks noGrp="1"/>
          </p:cNvSpPr>
          <p:nvPr>
            <p:ph type="dt" idx="10"/>
          </p:nvPr>
        </p:nvSpPr>
        <p:spPr>
          <a:xfrm>
            <a:off x="43434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1"/>
          <p:cNvSpPr txBox="1">
            <a:spLocks noGrp="1"/>
          </p:cNvSpPr>
          <p:nvPr>
            <p:ph type="ftr" idx="11"/>
          </p:nvPr>
        </p:nvSpPr>
        <p:spPr>
          <a:xfrm>
            <a:off x="1219200" y="6146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1"/>
          <p:cNvSpPr txBox="1">
            <a:spLocks noGrp="1"/>
          </p:cNvSpPr>
          <p:nvPr>
            <p:ph type="sldNum" idx="12"/>
          </p:nvPr>
        </p:nvSpPr>
        <p:spPr>
          <a:xfrm>
            <a:off x="65532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Pagina </a:t>
            </a: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2"/>
          <p:cNvSpPr txBox="1"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2"/>
          <p:cNvSpPr txBox="1"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  <a:defRPr sz="2400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3" name="Google Shape;33;p12"/>
          <p:cNvSpPr txBox="1">
            <a:spLocks noGrp="1"/>
          </p:cNvSpPr>
          <p:nvPr>
            <p:ph type="dt" idx="10"/>
          </p:nvPr>
        </p:nvSpPr>
        <p:spPr>
          <a:xfrm>
            <a:off x="43434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2"/>
          <p:cNvSpPr txBox="1">
            <a:spLocks noGrp="1"/>
          </p:cNvSpPr>
          <p:nvPr>
            <p:ph type="ftr" idx="11"/>
          </p:nvPr>
        </p:nvSpPr>
        <p:spPr>
          <a:xfrm>
            <a:off x="1219200" y="6146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2"/>
          <p:cNvSpPr txBox="1">
            <a:spLocks noGrp="1"/>
          </p:cNvSpPr>
          <p:nvPr>
            <p:ph type="sldNum" idx="12"/>
          </p:nvPr>
        </p:nvSpPr>
        <p:spPr>
          <a:xfrm>
            <a:off x="65532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Pagina </a:t>
            </a: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3"/>
          <p:cNvSpPr txBox="1">
            <a:spLocks noGrp="1"/>
          </p:cNvSpPr>
          <p:nvPr>
            <p:ph type="title"/>
          </p:nvPr>
        </p:nvSpPr>
        <p:spPr>
          <a:xfrm>
            <a:off x="1116013" y="409575"/>
            <a:ext cx="7559675" cy="504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3"/>
          <p:cNvSpPr txBox="1">
            <a:spLocks noGrp="1"/>
          </p:cNvSpPr>
          <p:nvPr>
            <p:ph type="body" idx="1"/>
          </p:nvPr>
        </p:nvSpPr>
        <p:spPr>
          <a:xfrm>
            <a:off x="1116013" y="1752600"/>
            <a:ext cx="3703637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body" idx="2"/>
          </p:nvPr>
        </p:nvSpPr>
        <p:spPr>
          <a:xfrm>
            <a:off x="4972050" y="1752600"/>
            <a:ext cx="3703638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3"/>
          <p:cNvSpPr txBox="1">
            <a:spLocks noGrp="1"/>
          </p:cNvSpPr>
          <p:nvPr>
            <p:ph type="dt" idx="10"/>
          </p:nvPr>
        </p:nvSpPr>
        <p:spPr>
          <a:xfrm>
            <a:off x="43434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3"/>
          <p:cNvSpPr txBox="1">
            <a:spLocks noGrp="1"/>
          </p:cNvSpPr>
          <p:nvPr>
            <p:ph type="ftr" idx="11"/>
          </p:nvPr>
        </p:nvSpPr>
        <p:spPr>
          <a:xfrm>
            <a:off x="1219200" y="6146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3"/>
          <p:cNvSpPr txBox="1">
            <a:spLocks noGrp="1"/>
          </p:cNvSpPr>
          <p:nvPr>
            <p:ph type="sldNum" idx="12"/>
          </p:nvPr>
        </p:nvSpPr>
        <p:spPr>
          <a:xfrm>
            <a:off x="65532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Pagina </a:t>
            </a: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4"/>
          <p:cNvSpPr txBox="1"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4"/>
          <p:cNvSpPr txBox="1"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14"/>
          <p:cNvSpPr txBox="1">
            <a:spLocks noGrp="1"/>
          </p:cNvSpPr>
          <p:nvPr>
            <p:ph type="body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14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4"/>
          <p:cNvSpPr txBox="1">
            <a:spLocks noGrp="1"/>
          </p:cNvSpPr>
          <p:nvPr>
            <p:ph type="dt" idx="10"/>
          </p:nvPr>
        </p:nvSpPr>
        <p:spPr>
          <a:xfrm>
            <a:off x="43434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4"/>
          <p:cNvSpPr txBox="1">
            <a:spLocks noGrp="1"/>
          </p:cNvSpPr>
          <p:nvPr>
            <p:ph type="ftr" idx="11"/>
          </p:nvPr>
        </p:nvSpPr>
        <p:spPr>
          <a:xfrm>
            <a:off x="1219200" y="6146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4"/>
          <p:cNvSpPr txBox="1">
            <a:spLocks noGrp="1"/>
          </p:cNvSpPr>
          <p:nvPr>
            <p:ph type="sldNum" idx="12"/>
          </p:nvPr>
        </p:nvSpPr>
        <p:spPr>
          <a:xfrm>
            <a:off x="65532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Pagina </a:t>
            </a: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5"/>
          <p:cNvSpPr txBox="1">
            <a:spLocks noGrp="1"/>
          </p:cNvSpPr>
          <p:nvPr>
            <p:ph type="title"/>
          </p:nvPr>
        </p:nvSpPr>
        <p:spPr>
          <a:xfrm>
            <a:off x="1116013" y="409575"/>
            <a:ext cx="7559675" cy="504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5"/>
          <p:cNvSpPr txBox="1">
            <a:spLocks noGrp="1"/>
          </p:cNvSpPr>
          <p:nvPr>
            <p:ph type="dt" idx="10"/>
          </p:nvPr>
        </p:nvSpPr>
        <p:spPr>
          <a:xfrm>
            <a:off x="43434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5"/>
          <p:cNvSpPr txBox="1">
            <a:spLocks noGrp="1"/>
          </p:cNvSpPr>
          <p:nvPr>
            <p:ph type="ftr" idx="11"/>
          </p:nvPr>
        </p:nvSpPr>
        <p:spPr>
          <a:xfrm>
            <a:off x="1219200" y="6146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5"/>
          <p:cNvSpPr txBox="1">
            <a:spLocks noGrp="1"/>
          </p:cNvSpPr>
          <p:nvPr>
            <p:ph type="sldNum" idx="12"/>
          </p:nvPr>
        </p:nvSpPr>
        <p:spPr>
          <a:xfrm>
            <a:off x="65532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Pagina </a:t>
            </a: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6"/>
          <p:cNvSpPr txBox="1">
            <a:spLocks noGrp="1"/>
          </p:cNvSpPr>
          <p:nvPr>
            <p:ph type="dt" idx="10"/>
          </p:nvPr>
        </p:nvSpPr>
        <p:spPr>
          <a:xfrm>
            <a:off x="43434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6"/>
          <p:cNvSpPr txBox="1">
            <a:spLocks noGrp="1"/>
          </p:cNvSpPr>
          <p:nvPr>
            <p:ph type="ftr" idx="11"/>
          </p:nvPr>
        </p:nvSpPr>
        <p:spPr>
          <a:xfrm>
            <a:off x="1219200" y="6146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6"/>
          <p:cNvSpPr txBox="1">
            <a:spLocks noGrp="1"/>
          </p:cNvSpPr>
          <p:nvPr>
            <p:ph type="sldNum" idx="12"/>
          </p:nvPr>
        </p:nvSpPr>
        <p:spPr>
          <a:xfrm>
            <a:off x="65532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Pagina </a:t>
            </a: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7"/>
          <p:cNvSpPr txBox="1"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7"/>
          <p:cNvSpPr txBox="1">
            <a:spLocks noGrp="1"/>
          </p:cNvSpPr>
          <p:nvPr>
            <p:ph type="body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4" name="Google Shape;64;p17"/>
          <p:cNvSpPr txBox="1">
            <a:spLocks noGrp="1"/>
          </p:cNvSpPr>
          <p:nvPr>
            <p:ph type="body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/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7"/>
          <p:cNvSpPr txBox="1">
            <a:spLocks noGrp="1"/>
          </p:cNvSpPr>
          <p:nvPr>
            <p:ph type="dt" idx="10"/>
          </p:nvPr>
        </p:nvSpPr>
        <p:spPr>
          <a:xfrm>
            <a:off x="43434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7"/>
          <p:cNvSpPr txBox="1">
            <a:spLocks noGrp="1"/>
          </p:cNvSpPr>
          <p:nvPr>
            <p:ph type="ftr" idx="11"/>
          </p:nvPr>
        </p:nvSpPr>
        <p:spPr>
          <a:xfrm>
            <a:off x="1219200" y="6146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 txBox="1">
            <a:spLocks noGrp="1"/>
          </p:cNvSpPr>
          <p:nvPr>
            <p:ph type="sldNum" idx="12"/>
          </p:nvPr>
        </p:nvSpPr>
        <p:spPr>
          <a:xfrm>
            <a:off x="65532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Pagina </a:t>
            </a: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8"/>
          <p:cNvSpPr>
            <a:spLocks noGrp="1"/>
          </p:cNvSpPr>
          <p:nvPr>
            <p:ph type="pic" idx="2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rgbClr val="822433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Google Shape;71;p18"/>
          <p:cNvSpPr txBox="1">
            <a:spLocks noGrp="1"/>
          </p:cNvSpPr>
          <p:nvPr>
            <p:ph type="body" idx="1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/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2" name="Google Shape;72;p18"/>
          <p:cNvSpPr txBox="1">
            <a:spLocks noGrp="1"/>
          </p:cNvSpPr>
          <p:nvPr>
            <p:ph type="dt" idx="10"/>
          </p:nvPr>
        </p:nvSpPr>
        <p:spPr>
          <a:xfrm>
            <a:off x="43434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8"/>
          <p:cNvSpPr txBox="1">
            <a:spLocks noGrp="1"/>
          </p:cNvSpPr>
          <p:nvPr>
            <p:ph type="ftr" idx="11"/>
          </p:nvPr>
        </p:nvSpPr>
        <p:spPr>
          <a:xfrm>
            <a:off x="1219200" y="6146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8"/>
          <p:cNvSpPr txBox="1">
            <a:spLocks noGrp="1"/>
          </p:cNvSpPr>
          <p:nvPr>
            <p:ph type="sldNum" idx="12"/>
          </p:nvPr>
        </p:nvSpPr>
        <p:spPr>
          <a:xfrm>
            <a:off x="65532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Pagina </a:t>
            </a: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9"/>
          <p:cNvGrpSpPr/>
          <p:nvPr/>
        </p:nvGrpSpPr>
        <p:grpSpPr>
          <a:xfrm>
            <a:off x="0" y="6096000"/>
            <a:ext cx="9144000" cy="762000"/>
            <a:chOff x="0" y="3840"/>
            <a:chExt cx="5760" cy="480"/>
          </a:xfrm>
        </p:grpSpPr>
        <p:sp>
          <p:nvSpPr>
            <p:cNvPr id="11" name="Google Shape;11;p9"/>
            <p:cNvSpPr/>
            <p:nvPr/>
          </p:nvSpPr>
          <p:spPr>
            <a:xfrm>
              <a:off x="0" y="3984"/>
              <a:ext cx="5760" cy="336"/>
            </a:xfrm>
            <a:prstGeom prst="rect">
              <a:avLst/>
            </a:prstGeom>
            <a:solidFill>
              <a:srgbClr val="82243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9"/>
            <p:cNvSpPr/>
            <p:nvPr/>
          </p:nvSpPr>
          <p:spPr>
            <a:xfrm>
              <a:off x="768" y="3840"/>
              <a:ext cx="4992" cy="480"/>
            </a:xfrm>
            <a:prstGeom prst="rect">
              <a:avLst/>
            </a:prstGeom>
            <a:solidFill>
              <a:srgbClr val="82243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" name="Google Shape;13;p9"/>
          <p:cNvSpPr txBox="1">
            <a:spLocks noGrp="1"/>
          </p:cNvSpPr>
          <p:nvPr>
            <p:ph type="title"/>
          </p:nvPr>
        </p:nvSpPr>
        <p:spPr>
          <a:xfrm>
            <a:off x="1116013" y="409575"/>
            <a:ext cx="7559675" cy="504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82243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82243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82243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82243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82243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82243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82243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82243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82243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9"/>
          <p:cNvSpPr txBox="1">
            <a:spLocks noGrp="1"/>
          </p:cNvSpPr>
          <p:nvPr>
            <p:ph type="body" idx="1"/>
          </p:nvPr>
        </p:nvSpPr>
        <p:spPr>
          <a:xfrm>
            <a:off x="1116013" y="1752600"/>
            <a:ext cx="7559675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rgbClr val="822433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spcBef>
                <a:spcPts val="32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spcBef>
                <a:spcPts val="24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»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9"/>
          <p:cNvSpPr txBox="1">
            <a:spLocks noGrp="1"/>
          </p:cNvSpPr>
          <p:nvPr>
            <p:ph type="dt" idx="10"/>
          </p:nvPr>
        </p:nvSpPr>
        <p:spPr>
          <a:xfrm>
            <a:off x="43434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9"/>
          <p:cNvSpPr txBox="1">
            <a:spLocks noGrp="1"/>
          </p:cNvSpPr>
          <p:nvPr>
            <p:ph type="ftr" idx="11"/>
          </p:nvPr>
        </p:nvSpPr>
        <p:spPr>
          <a:xfrm>
            <a:off x="1219200" y="6146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9"/>
          <p:cNvSpPr txBox="1">
            <a:spLocks noGrp="1"/>
          </p:cNvSpPr>
          <p:nvPr>
            <p:ph type="sldNum" idx="12"/>
          </p:nvPr>
        </p:nvSpPr>
        <p:spPr>
          <a:xfrm>
            <a:off x="65532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Pagina </a:t>
            </a: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lt1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rgbClr val="00677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1" name="Google Shape;111;p1"/>
          <p:cNvGrpSpPr/>
          <p:nvPr/>
        </p:nvGrpSpPr>
        <p:grpSpPr>
          <a:xfrm>
            <a:off x="0" y="2759075"/>
            <a:ext cx="9144000" cy="4098925"/>
            <a:chOff x="0" y="1738"/>
            <a:chExt cx="5760" cy="2582"/>
          </a:xfrm>
        </p:grpSpPr>
        <p:pic>
          <p:nvPicPr>
            <p:cNvPr id="112" name="Google Shape;112;p1" descr="Fondino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2158"/>
              <a:ext cx="5760" cy="216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3" name="Google Shape;113;p1" descr="logo +marchio"/>
            <p:cNvPicPr preferRelativeResize="0"/>
            <p:nvPr/>
          </p:nvPicPr>
          <p:blipFill rotWithShape="1">
            <a:blip r:embed="rId4">
              <a:alphaModFix/>
            </a:blip>
            <a:srcRect l="14952"/>
            <a:stretch/>
          </p:blipFill>
          <p:spPr>
            <a:xfrm>
              <a:off x="13" y="2439"/>
              <a:ext cx="4900" cy="72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4" name="Google Shape;114;p1" descr="fascia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1316" y="1738"/>
              <a:ext cx="4444" cy="42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15" name="Google Shape;115;p1"/>
          <p:cNvSpPr txBox="1"/>
          <p:nvPr/>
        </p:nvSpPr>
        <p:spPr>
          <a:xfrm>
            <a:off x="5633326" y="2738507"/>
            <a:ext cx="3407279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0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AA 2022/2023</a:t>
            </a:r>
            <a:endParaRPr dirty="0"/>
          </a:p>
        </p:txBody>
      </p:sp>
      <p:pic>
        <p:nvPicPr>
          <p:cNvPr id="116" name="Google Shape;116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07771" y="576165"/>
            <a:ext cx="5376600" cy="1644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87824" y="3322814"/>
            <a:ext cx="5949387" cy="32582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7"/>
          <p:cNvSpPr txBox="1">
            <a:spLocks noGrp="1"/>
          </p:cNvSpPr>
          <p:nvPr>
            <p:ph type="title"/>
          </p:nvPr>
        </p:nvSpPr>
        <p:spPr>
          <a:xfrm>
            <a:off x="792162" y="254000"/>
            <a:ext cx="7559675" cy="504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MOBILITÀ STUDENTESCA </a:t>
            </a:r>
            <a:br>
              <a:rPr lang="it-IT"/>
            </a:br>
            <a:r>
              <a:rPr lang="it-IT"/>
              <a:t>PERIODI DI STUDIO E FORMAZIONE ALL’ESTERO</a:t>
            </a:r>
            <a:endParaRPr/>
          </a:p>
        </p:txBody>
      </p:sp>
      <p:sp>
        <p:nvSpPr>
          <p:cNvPr id="168" name="Google Shape;168;p7"/>
          <p:cNvSpPr txBox="1">
            <a:spLocks noGrp="1"/>
          </p:cNvSpPr>
          <p:nvPr>
            <p:ph type="body" idx="1"/>
          </p:nvPr>
        </p:nvSpPr>
        <p:spPr>
          <a:xfrm>
            <a:off x="221232" y="1119461"/>
            <a:ext cx="8815263" cy="4881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r>
              <a:rPr lang="it-IT" sz="2800" b="1" u="sng" dirty="0">
                <a:solidFill>
                  <a:srgbClr val="00B050"/>
                </a:solidFill>
              </a:rPr>
              <a:t>Ulteriori INDICAZIONI (2)</a:t>
            </a:r>
            <a:endParaRPr b="1" dirty="0">
              <a:solidFill>
                <a:srgbClr val="00B050"/>
              </a:solidFill>
            </a:endParaRPr>
          </a:p>
          <a:p>
            <a:pPr marL="0" lvl="0" indent="0" algn="ctr" rtl="0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</a:pPr>
            <a:r>
              <a:rPr lang="it-IT" sz="4300" b="1" dirty="0">
                <a:solidFill>
                  <a:srgbClr val="FF0000"/>
                </a:solidFill>
              </a:rPr>
              <a:t>LEGGERE BENE il BANDO</a:t>
            </a:r>
            <a:endParaRPr lang="it-IT" sz="4300" dirty="0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</a:pPr>
            <a:endParaRPr lang="it-IT" dirty="0"/>
          </a:p>
          <a:p>
            <a:pPr marL="0" indent="0">
              <a:spcBef>
                <a:spcPts val="480"/>
              </a:spcBef>
              <a:buSzPts val="2400"/>
              <a:buNone/>
            </a:pPr>
            <a:r>
              <a:rPr lang="it-IT" sz="2400" b="1" dirty="0"/>
              <a:t>Le competenze linguistiche richieste sono necessarie, in particolare per seguire i corsi e sostenere il relativo esame</a:t>
            </a:r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</a:pPr>
            <a:r>
              <a:rPr lang="it-IT" b="1" dirty="0"/>
              <a:t>Per la mobilità in uscita per la tesi </a:t>
            </a:r>
            <a:r>
              <a:rPr lang="it-IT" b="1" u="sng" dirty="0"/>
              <a:t>occorrerà per la candidatura</a:t>
            </a:r>
            <a:r>
              <a:rPr lang="it-IT" b="1" dirty="0"/>
              <a:t>:</a:t>
            </a:r>
            <a:endParaRPr dirty="0"/>
          </a:p>
          <a:p>
            <a:pPr marL="742950" lvl="1" indent="-285750">
              <a:lnSpc>
                <a:spcPct val="120000"/>
              </a:lnSpc>
              <a:spcBef>
                <a:spcPts val="600"/>
              </a:spcBef>
              <a:buSzPts val="2400"/>
            </a:pPr>
            <a:r>
              <a:rPr lang="it-IT" sz="2400" dirty="0"/>
              <a:t>La lettera di accettazione del correlatore esterno; </a:t>
            </a:r>
            <a:br>
              <a:rPr lang="it-IT" sz="2400" dirty="0"/>
            </a:br>
            <a:r>
              <a:rPr lang="it-IT" sz="2400" dirty="0"/>
              <a:t>(</a:t>
            </a:r>
            <a:r>
              <a:rPr lang="it-IT" sz="2400" u="sng" dirty="0"/>
              <a:t>Verificare la lingua veicolare del laboratorio estero</a:t>
            </a:r>
            <a:r>
              <a:rPr lang="it-IT" sz="2400" dirty="0"/>
              <a:t>)</a:t>
            </a:r>
          </a:p>
          <a:p>
            <a:pPr marL="742950" lvl="1" indent="-285750">
              <a:spcBef>
                <a:spcPts val="480"/>
              </a:spcBef>
              <a:buSzPts val="2400"/>
            </a:pPr>
            <a:endParaRPr lang="it-IT" sz="2400" dirty="0"/>
          </a:p>
          <a:p>
            <a:pPr marL="742950" lvl="1" indent="-285750">
              <a:spcBef>
                <a:spcPts val="480"/>
              </a:spcBef>
              <a:buSzPts val="2400"/>
            </a:pPr>
            <a:r>
              <a:rPr lang="it-IT" sz="2400" dirty="0"/>
              <a:t>La lettera presentazione del relatore interno;</a:t>
            </a:r>
          </a:p>
          <a:p>
            <a:pPr marL="457200" lvl="1" indent="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endParaRPr lang="it-IT" sz="2400" dirty="0"/>
          </a:p>
          <a:p>
            <a:pPr marL="74295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–"/>
            </a:pPr>
            <a:endParaRPr dirty="0"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</a:pPr>
            <a:endParaRPr dirty="0"/>
          </a:p>
        </p:txBody>
      </p:sp>
      <p:sp>
        <p:nvSpPr>
          <p:cNvPr id="169" name="Google Shape;169;p7"/>
          <p:cNvSpPr txBox="1">
            <a:spLocks noGrp="1"/>
          </p:cNvSpPr>
          <p:nvPr>
            <p:ph type="dt" idx="10"/>
          </p:nvPr>
        </p:nvSpPr>
        <p:spPr>
          <a:xfrm>
            <a:off x="43434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chemeClr val="lt1"/>
              </a:buClr>
              <a:buSzPts val="1100"/>
            </a:pPr>
            <a:r>
              <a:rPr lang="it-IT" sz="11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16/02/2022</a:t>
            </a:r>
            <a:endParaRPr lang="it-IT" dirty="0"/>
          </a:p>
          <a:p>
            <a:pPr>
              <a:buClr>
                <a:schemeClr val="lt1"/>
              </a:buClr>
              <a:buSzPts val="1100"/>
            </a:pPr>
            <a:endParaRPr lang="it-IT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170" name="Google Shape;170;p7"/>
          <p:cNvSpPr txBox="1">
            <a:spLocks noGrp="1"/>
          </p:cNvSpPr>
          <p:nvPr>
            <p:ph type="ftr" idx="11"/>
          </p:nvPr>
        </p:nvSpPr>
        <p:spPr>
          <a:xfrm>
            <a:off x="1219200" y="6146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it-IT" sz="1800" b="1" i="0" u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ERASMUS OUTGOING</a:t>
            </a:r>
            <a:br>
              <a:rPr lang="it-IT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1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7"/>
          <p:cNvSpPr txBox="1">
            <a:spLocks noGrp="1"/>
          </p:cNvSpPr>
          <p:nvPr>
            <p:ph type="sldNum" idx="12"/>
          </p:nvPr>
        </p:nvSpPr>
        <p:spPr>
          <a:xfrm>
            <a:off x="65532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it-IT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Pagina </a:t>
            </a:r>
            <a:fld id="{00000000-1234-1234-1234-123412341234}" type="slidenum">
              <a:rPr lang="it-IT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</a:t>
            </a:fld>
            <a:endParaRPr sz="11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7"/>
          <p:cNvSpPr txBox="1">
            <a:spLocks noGrp="1"/>
          </p:cNvSpPr>
          <p:nvPr>
            <p:ph type="title"/>
          </p:nvPr>
        </p:nvSpPr>
        <p:spPr>
          <a:xfrm>
            <a:off x="792162" y="254000"/>
            <a:ext cx="7559675" cy="504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MOBILITÀ STUDENTESCA </a:t>
            </a:r>
            <a:br>
              <a:rPr lang="it-IT"/>
            </a:br>
            <a:r>
              <a:rPr lang="it-IT"/>
              <a:t>PERIODI DI STUDIO E FORMAZIONE ALL’ESTERO</a:t>
            </a:r>
            <a:endParaRPr/>
          </a:p>
        </p:txBody>
      </p:sp>
      <p:sp>
        <p:nvSpPr>
          <p:cNvPr id="168" name="Google Shape;168;p7"/>
          <p:cNvSpPr txBox="1">
            <a:spLocks noGrp="1"/>
          </p:cNvSpPr>
          <p:nvPr>
            <p:ph type="body" idx="1"/>
          </p:nvPr>
        </p:nvSpPr>
        <p:spPr>
          <a:xfrm>
            <a:off x="221232" y="1119461"/>
            <a:ext cx="8841848" cy="4881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r>
              <a:rPr lang="it-IT" sz="2800" b="1" u="sng" dirty="0">
                <a:solidFill>
                  <a:srgbClr val="00B050"/>
                </a:solidFill>
              </a:rPr>
              <a:t>Ulteriori INDICAZIONI (3)</a:t>
            </a:r>
            <a:endParaRPr lang="it-IT" sz="2400" dirty="0"/>
          </a:p>
          <a:p>
            <a:pPr marL="0" indent="0">
              <a:lnSpc>
                <a:spcPct val="120000"/>
              </a:lnSpc>
              <a:spcBef>
                <a:spcPts val="600"/>
              </a:spcBef>
              <a:buSzPts val="2400"/>
              <a:buNone/>
            </a:pPr>
            <a:r>
              <a:rPr lang="it-IT" sz="2000" i="1" dirty="0"/>
              <a:t>Alcuni esempi «nomination» in altre università: </a:t>
            </a:r>
          </a:p>
          <a:p>
            <a:pPr indent="-457200">
              <a:lnSpc>
                <a:spcPct val="120000"/>
              </a:lnSpc>
              <a:spcBef>
                <a:spcPts val="600"/>
              </a:spcBef>
              <a:buSzPts val="2400"/>
            </a:pPr>
            <a:r>
              <a:rPr lang="it-IT" sz="1600" b="1" u="sng" dirty="0" err="1">
                <a:latin typeface="+mn-lt"/>
              </a:rPr>
              <a:t>Faculty</a:t>
            </a:r>
            <a:r>
              <a:rPr lang="it-IT" sz="1600" b="1" u="sng" dirty="0">
                <a:latin typeface="+mn-lt"/>
              </a:rPr>
              <a:t> of </a:t>
            </a:r>
            <a:r>
              <a:rPr lang="it-IT" sz="1600" b="1" u="sng" dirty="0" err="1">
                <a:latin typeface="+mn-lt"/>
              </a:rPr>
              <a:t>Pharmacy</a:t>
            </a:r>
            <a:r>
              <a:rPr lang="it-IT" sz="1600" b="1" u="sng" dirty="0">
                <a:latin typeface="+mn-lt"/>
              </a:rPr>
              <a:t> in Hradec Králové, Repubblica CECA</a:t>
            </a:r>
            <a:r>
              <a:rPr lang="it-IT" sz="1600" dirty="0">
                <a:latin typeface="+mn-lt"/>
              </a:rPr>
              <a:t>, </a:t>
            </a:r>
            <a:br>
              <a:rPr lang="it-IT" sz="1600" dirty="0">
                <a:latin typeface="+mn-lt"/>
              </a:rPr>
            </a:br>
            <a:r>
              <a:rPr lang="it-IT" sz="1600" dirty="0">
                <a:latin typeface="+mn-lt"/>
              </a:rPr>
              <a:t>prevede una </a:t>
            </a:r>
            <a:r>
              <a:rPr lang="it-IT" sz="1600" b="1" dirty="0" err="1">
                <a:latin typeface="+mn-lt"/>
              </a:rPr>
              <a:t>pre</a:t>
            </a:r>
            <a:r>
              <a:rPr lang="it-IT" sz="1600" b="1" dirty="0">
                <a:latin typeface="+mn-lt"/>
              </a:rPr>
              <a:t>-nomination inviata dal RAM </a:t>
            </a:r>
            <a:r>
              <a:rPr lang="it-IT" sz="1600" dirty="0">
                <a:latin typeface="+mn-lt"/>
              </a:rPr>
              <a:t>e non dallo studente, secondo specifiche Linee Guida</a:t>
            </a:r>
          </a:p>
          <a:p>
            <a:pPr indent="-457200">
              <a:lnSpc>
                <a:spcPct val="120000"/>
              </a:lnSpc>
              <a:spcBef>
                <a:spcPts val="600"/>
              </a:spcBef>
              <a:buSzPts val="2400"/>
            </a:pPr>
            <a:endParaRPr lang="it-IT" sz="1600" dirty="0">
              <a:latin typeface="+mn-lt"/>
            </a:endParaRPr>
          </a:p>
          <a:p>
            <a:pPr indent="-457200">
              <a:lnSpc>
                <a:spcPct val="120000"/>
              </a:lnSpc>
              <a:spcBef>
                <a:spcPts val="600"/>
              </a:spcBef>
              <a:buSzPts val="2400"/>
            </a:pPr>
            <a:r>
              <a:rPr lang="en-US" sz="1600" b="1" i="0" u="sng" dirty="0">
                <a:effectLst/>
                <a:latin typeface="+mn-lt"/>
              </a:rPr>
              <a:t>KATHOLIEKE UNIVERSITEIT LEUVEN - KU Leuven - </a:t>
            </a:r>
            <a:r>
              <a:rPr lang="en-US" sz="1600" b="1" i="0" u="sng" dirty="0" err="1">
                <a:effectLst/>
                <a:latin typeface="+mn-lt"/>
              </a:rPr>
              <a:t>Belgio</a:t>
            </a:r>
            <a:br>
              <a:rPr lang="en-US" sz="1600" b="0" i="0" dirty="0">
                <a:effectLst/>
                <a:latin typeface="+mn-lt"/>
              </a:rPr>
            </a:br>
            <a:r>
              <a:rPr lang="en-US" sz="1600" b="0" i="0" dirty="0">
                <a:effectLst/>
                <a:latin typeface="+mn-lt"/>
              </a:rPr>
              <a:t>Our exchange program focusses on </a:t>
            </a:r>
            <a:r>
              <a:rPr lang="en-US" sz="1600" b="1" i="0" dirty="0">
                <a:effectLst/>
                <a:latin typeface="+mn-lt"/>
              </a:rPr>
              <a:t>students that have successfully completed at least 180 ECTS</a:t>
            </a:r>
            <a:r>
              <a:rPr lang="en-US" sz="1600" b="0" i="0" dirty="0">
                <a:effectLst/>
                <a:latin typeface="+mn-lt"/>
              </a:rPr>
              <a:t> of their study program. They can follow courses or perform research for some months at one of our laboratories.</a:t>
            </a:r>
          </a:p>
          <a:p>
            <a:pPr indent="-457200">
              <a:lnSpc>
                <a:spcPct val="120000"/>
              </a:lnSpc>
              <a:spcBef>
                <a:spcPts val="600"/>
              </a:spcBef>
              <a:buSzPts val="2400"/>
            </a:pPr>
            <a:endParaRPr lang="en-US" sz="1600" b="0" i="0" dirty="0">
              <a:effectLst/>
              <a:latin typeface="+mn-lt"/>
            </a:endParaRPr>
          </a:p>
          <a:p>
            <a:pPr indent="-457200">
              <a:lnSpc>
                <a:spcPct val="120000"/>
              </a:lnSpc>
              <a:spcBef>
                <a:spcPts val="600"/>
              </a:spcBef>
              <a:buSzPts val="2400"/>
            </a:pPr>
            <a:r>
              <a:rPr lang="fr-FR" sz="1600" b="1" u="sng" dirty="0">
                <a:latin typeface="+mn-lt"/>
              </a:rPr>
              <a:t>Université libre de Bruxelles (ULB)</a:t>
            </a:r>
            <a:br>
              <a:rPr lang="en-US" sz="1600" b="1" u="sng" dirty="0">
                <a:latin typeface="+mn-lt"/>
              </a:rPr>
            </a:br>
            <a:r>
              <a:rPr lang="en-US" sz="1600" dirty="0">
                <a:latin typeface="+mn-lt"/>
              </a:rPr>
              <a:t>Students must have acquired at least 180 ECTS in pharmaceutical sciences (CIVIS)</a:t>
            </a:r>
            <a:endParaRPr lang="it-IT" sz="1600" b="1" i="1" dirty="0">
              <a:latin typeface="+mn-lt"/>
            </a:endParaRPr>
          </a:p>
          <a:p>
            <a:pPr marL="74295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–"/>
            </a:pPr>
            <a:endParaRPr lang="it-IT" sz="2400" dirty="0"/>
          </a:p>
          <a:p>
            <a:pPr marL="74295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–"/>
            </a:pPr>
            <a:endParaRPr dirty="0"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</a:pPr>
            <a:endParaRPr dirty="0"/>
          </a:p>
        </p:txBody>
      </p:sp>
      <p:sp>
        <p:nvSpPr>
          <p:cNvPr id="169" name="Google Shape;169;p7"/>
          <p:cNvSpPr txBox="1">
            <a:spLocks noGrp="1"/>
          </p:cNvSpPr>
          <p:nvPr>
            <p:ph type="dt" idx="10"/>
          </p:nvPr>
        </p:nvSpPr>
        <p:spPr>
          <a:xfrm>
            <a:off x="43434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chemeClr val="lt1"/>
              </a:buClr>
              <a:buSzPts val="1100"/>
            </a:pPr>
            <a:r>
              <a:rPr lang="it-IT" sz="11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16/02/2022</a:t>
            </a:r>
            <a:endParaRPr lang="it-IT" dirty="0"/>
          </a:p>
          <a:p>
            <a:pPr>
              <a:buClr>
                <a:schemeClr val="lt1"/>
              </a:buClr>
              <a:buSzPts val="1100"/>
            </a:pPr>
            <a:endParaRPr lang="it-IT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170" name="Google Shape;170;p7"/>
          <p:cNvSpPr txBox="1">
            <a:spLocks noGrp="1"/>
          </p:cNvSpPr>
          <p:nvPr>
            <p:ph type="ftr" idx="11"/>
          </p:nvPr>
        </p:nvSpPr>
        <p:spPr>
          <a:xfrm>
            <a:off x="1219200" y="6146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it-IT" sz="1800" b="1" i="0" u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ERASMUS OUTGOING</a:t>
            </a:r>
            <a:br>
              <a:rPr lang="it-IT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1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7"/>
          <p:cNvSpPr txBox="1">
            <a:spLocks noGrp="1"/>
          </p:cNvSpPr>
          <p:nvPr>
            <p:ph type="sldNum" idx="12"/>
          </p:nvPr>
        </p:nvSpPr>
        <p:spPr>
          <a:xfrm>
            <a:off x="65532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it-IT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Pagina </a:t>
            </a:r>
            <a:fld id="{00000000-1234-1234-1234-123412341234}" type="slidenum">
              <a:rPr lang="it-IT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11</a:t>
            </a:fld>
            <a:endParaRPr sz="11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78765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8"/>
          <p:cNvSpPr txBox="1">
            <a:spLocks noGrp="1"/>
          </p:cNvSpPr>
          <p:nvPr>
            <p:ph type="title"/>
          </p:nvPr>
        </p:nvSpPr>
        <p:spPr>
          <a:xfrm>
            <a:off x="792162" y="279400"/>
            <a:ext cx="7559675" cy="504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MOBILITÀ STUDENTESCA </a:t>
            </a:r>
            <a:br>
              <a:rPr lang="it-IT"/>
            </a:br>
            <a:r>
              <a:rPr lang="it-IT"/>
              <a:t>PERIODI DI STUDIO E FORMAZIONE ALL’ESTERO</a:t>
            </a:r>
            <a:endParaRPr/>
          </a:p>
        </p:txBody>
      </p:sp>
      <p:sp>
        <p:nvSpPr>
          <p:cNvPr id="177" name="Google Shape;177;p8"/>
          <p:cNvSpPr txBox="1">
            <a:spLocks noGrp="1"/>
          </p:cNvSpPr>
          <p:nvPr>
            <p:ph type="body" idx="1"/>
          </p:nvPr>
        </p:nvSpPr>
        <p:spPr>
          <a:xfrm>
            <a:off x="213877" y="1169486"/>
            <a:ext cx="8897466" cy="3248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</a:pPr>
            <a:r>
              <a:rPr lang="it-IT" sz="2800" b="1" u="sng" dirty="0">
                <a:solidFill>
                  <a:srgbClr val="0000FF"/>
                </a:solidFill>
              </a:rPr>
              <a:t>Benefici nello scegliere l’ERASMUS</a:t>
            </a:r>
            <a:endParaRPr sz="2800" dirty="0">
              <a:solidFill>
                <a:srgbClr val="0000FF"/>
              </a:solidFill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-"/>
            </a:pPr>
            <a:endParaRPr lang="it-IT"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-"/>
            </a:pPr>
            <a:endParaRPr lang="it-IT"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-"/>
            </a:pPr>
            <a:endParaRPr lang="it-IT"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-"/>
            </a:pPr>
            <a:r>
              <a:rPr lang="it-IT" sz="3200" dirty="0"/>
              <a:t>Si arricchisce il proprio curriculum e la propria esperienza didattica e culturale</a:t>
            </a:r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SzPts val="2000"/>
              <a:buFont typeface="Arial"/>
              <a:buNone/>
            </a:pPr>
            <a:endParaRPr sz="2000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SzPts val="2000"/>
              <a:buFont typeface="Arial"/>
              <a:buNone/>
            </a:pPr>
            <a:endParaRPr sz="2000" dirty="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</a:pPr>
            <a:br>
              <a:rPr lang="it-IT" dirty="0"/>
            </a:br>
            <a:endParaRPr dirty="0"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</a:pPr>
            <a:endParaRPr dirty="0"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</a:pPr>
            <a:endParaRPr dirty="0"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</a:pPr>
            <a:endParaRPr dirty="0"/>
          </a:p>
        </p:txBody>
      </p:sp>
      <p:sp>
        <p:nvSpPr>
          <p:cNvPr id="178" name="Google Shape;178;p8"/>
          <p:cNvSpPr txBox="1">
            <a:spLocks noGrp="1"/>
          </p:cNvSpPr>
          <p:nvPr>
            <p:ph type="dt" idx="10"/>
          </p:nvPr>
        </p:nvSpPr>
        <p:spPr>
          <a:xfrm>
            <a:off x="43434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chemeClr val="lt1"/>
              </a:buClr>
              <a:buSzPts val="1100"/>
            </a:pPr>
            <a:r>
              <a:rPr lang="it-IT" sz="11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16/02/2022</a:t>
            </a:r>
            <a:endParaRPr lang="it-IT" dirty="0"/>
          </a:p>
          <a:p>
            <a:pPr>
              <a:buClr>
                <a:schemeClr val="lt1"/>
              </a:buClr>
              <a:buSzPts val="1100"/>
            </a:pPr>
            <a:endParaRPr lang="it-IT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179" name="Google Shape;179;p8"/>
          <p:cNvSpPr txBox="1">
            <a:spLocks noGrp="1"/>
          </p:cNvSpPr>
          <p:nvPr>
            <p:ph type="ftr" idx="11"/>
          </p:nvPr>
        </p:nvSpPr>
        <p:spPr>
          <a:xfrm>
            <a:off x="1219200" y="6146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it-IT" sz="1800" b="1" i="0" u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ERASMUS OUTGOING</a:t>
            </a:r>
            <a:br>
              <a:rPr lang="it-IT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1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8"/>
          <p:cNvSpPr txBox="1">
            <a:spLocks noGrp="1"/>
          </p:cNvSpPr>
          <p:nvPr>
            <p:ph type="sldNum" idx="12"/>
          </p:nvPr>
        </p:nvSpPr>
        <p:spPr>
          <a:xfrm>
            <a:off x="65532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it-IT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Pagina </a:t>
            </a:r>
            <a:fld id="{00000000-1234-1234-1234-123412341234}" type="slidenum">
              <a:rPr lang="it-IT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12</a:t>
            </a:fld>
            <a:endParaRPr sz="11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8"/>
          <p:cNvSpPr txBox="1">
            <a:spLocks noGrp="1"/>
          </p:cNvSpPr>
          <p:nvPr>
            <p:ph type="title"/>
          </p:nvPr>
        </p:nvSpPr>
        <p:spPr>
          <a:xfrm>
            <a:off x="792162" y="279400"/>
            <a:ext cx="7559675" cy="504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MOBILITÀ STUDENTESCA </a:t>
            </a:r>
            <a:br>
              <a:rPr lang="it-IT"/>
            </a:br>
            <a:r>
              <a:rPr lang="it-IT"/>
              <a:t>PERIODI DI STUDIO E FORMAZIONE ALL’ESTERO</a:t>
            </a:r>
            <a:endParaRPr/>
          </a:p>
        </p:txBody>
      </p:sp>
      <p:sp>
        <p:nvSpPr>
          <p:cNvPr id="177" name="Google Shape;177;p8"/>
          <p:cNvSpPr txBox="1">
            <a:spLocks noGrp="1"/>
          </p:cNvSpPr>
          <p:nvPr>
            <p:ph type="body" idx="1"/>
          </p:nvPr>
        </p:nvSpPr>
        <p:spPr>
          <a:xfrm>
            <a:off x="123266" y="1233264"/>
            <a:ext cx="8897466" cy="5539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</a:pPr>
            <a:r>
              <a:rPr lang="it-IT" b="1" u="sng" dirty="0"/>
              <a:t>Benefici nello scegliere l’ERASMUS</a:t>
            </a:r>
            <a:endParaRPr dirty="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</a:pPr>
            <a:r>
              <a:rPr lang="it-IT" i="1" dirty="0"/>
              <a:t>               </a:t>
            </a:r>
            <a:r>
              <a:rPr lang="it-IT" b="1" i="1" dirty="0"/>
              <a:t>i Bonus in sede di Esame di Laurea :</a:t>
            </a:r>
            <a:endParaRPr dirty="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</a:pPr>
            <a:endParaRPr i="1" dirty="0"/>
          </a:p>
          <a:p>
            <a:pPr marL="0" indent="0">
              <a:spcBef>
                <a:spcPts val="1200"/>
              </a:spcBef>
              <a:buSzPts val="2000"/>
              <a:buNone/>
            </a:pPr>
            <a:r>
              <a:rPr lang="it-IT" sz="2400" b="1" dirty="0"/>
              <a:t>SFA</a:t>
            </a:r>
            <a:r>
              <a:rPr lang="it-IT" sz="2400" dirty="0"/>
              <a:t>: 1</a:t>
            </a:r>
            <a:r>
              <a:rPr lang="it-IT" dirty="0"/>
              <a:t>/110</a:t>
            </a:r>
            <a:r>
              <a:rPr lang="it-IT" sz="2400" dirty="0"/>
              <a:t> </a:t>
            </a:r>
            <a:r>
              <a:rPr lang="it-IT" dirty="0"/>
              <a:t>di voto Bonus </a:t>
            </a:r>
            <a:r>
              <a:rPr lang="it-IT" sz="2400" dirty="0"/>
              <a:t>per Erasmus, 0,5 punti per ogni esame convalidato all’estero</a:t>
            </a:r>
            <a:endParaRPr lang="it-IT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SzPts val="2000"/>
              <a:buFont typeface="Arial"/>
              <a:buNone/>
            </a:pPr>
            <a:r>
              <a:rPr lang="it-IT" b="1" dirty="0"/>
              <a:t>BIOTECNOLOGIE MEDICHE: </a:t>
            </a:r>
            <a:r>
              <a:rPr lang="it-IT" dirty="0"/>
              <a:t>1/110 di voto Bonus se la tesi è stata svolta all'estero (per almeno 6 mesi) </a:t>
            </a:r>
            <a:endParaRPr lang="it-IT" b="1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SzPts val="2000"/>
              <a:buFont typeface="Arial"/>
              <a:buNone/>
            </a:pPr>
            <a:r>
              <a:rPr lang="it-IT" b="1" dirty="0"/>
              <a:t>CTF</a:t>
            </a:r>
            <a:r>
              <a:rPr lang="it-IT" dirty="0"/>
              <a:t>: 1/110 di voto Bonus se si resta fuori per 6 mesi </a:t>
            </a:r>
          </a:p>
          <a:p>
            <a:pPr marL="0" indent="0">
              <a:spcBef>
                <a:spcPts val="1200"/>
              </a:spcBef>
              <a:buSzPts val="2000"/>
              <a:buNone/>
            </a:pPr>
            <a:r>
              <a:rPr lang="it-IT" b="1" dirty="0"/>
              <a:t>FARMACIA</a:t>
            </a:r>
            <a:r>
              <a:rPr lang="it-IT" dirty="0"/>
              <a:t>: 1/110 di voto Bonus se si resta fuori almeno 3 mesi</a:t>
            </a:r>
            <a:endParaRPr dirty="0"/>
          </a:p>
        </p:txBody>
      </p:sp>
      <p:sp>
        <p:nvSpPr>
          <p:cNvPr id="178" name="Google Shape;178;p8"/>
          <p:cNvSpPr txBox="1">
            <a:spLocks noGrp="1"/>
          </p:cNvSpPr>
          <p:nvPr>
            <p:ph type="dt" idx="10"/>
          </p:nvPr>
        </p:nvSpPr>
        <p:spPr>
          <a:xfrm>
            <a:off x="43434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chemeClr val="lt1"/>
              </a:buClr>
              <a:buSzPts val="1100"/>
            </a:pPr>
            <a:r>
              <a:rPr lang="it-IT" sz="11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16/02/2022</a:t>
            </a:r>
            <a:endParaRPr lang="it-IT" dirty="0"/>
          </a:p>
          <a:p>
            <a:pPr>
              <a:buClr>
                <a:schemeClr val="lt1"/>
              </a:buClr>
              <a:buSzPts val="1100"/>
            </a:pPr>
            <a:endParaRPr lang="it-IT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179" name="Google Shape;179;p8"/>
          <p:cNvSpPr txBox="1">
            <a:spLocks noGrp="1"/>
          </p:cNvSpPr>
          <p:nvPr>
            <p:ph type="ftr" idx="11"/>
          </p:nvPr>
        </p:nvSpPr>
        <p:spPr>
          <a:xfrm>
            <a:off x="1219200" y="6146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it-IT" sz="1800" b="1" i="0" u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ERASMUS OUTGOING</a:t>
            </a:r>
            <a:br>
              <a:rPr lang="it-IT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1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8"/>
          <p:cNvSpPr txBox="1">
            <a:spLocks noGrp="1"/>
          </p:cNvSpPr>
          <p:nvPr>
            <p:ph type="sldNum" idx="12"/>
          </p:nvPr>
        </p:nvSpPr>
        <p:spPr>
          <a:xfrm>
            <a:off x="65532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it-IT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Pagina </a:t>
            </a:r>
            <a:fld id="{00000000-1234-1234-1234-123412341234}" type="slidenum">
              <a:rPr lang="it-IT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13</a:t>
            </a:fld>
            <a:endParaRPr sz="11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1" name="Google Shape;181;p8" descr="Cappello di laure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62192" y="1279793"/>
            <a:ext cx="1287016" cy="12870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38979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1441880-C54E-423C-8289-0310031FDD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2162" y="2617940"/>
            <a:ext cx="7559675" cy="1052744"/>
          </a:xfrm>
        </p:spPr>
        <p:txBody>
          <a:bodyPr/>
          <a:lstStyle/>
          <a:p>
            <a:pPr marL="114300" indent="0" algn="ctr">
              <a:buNone/>
            </a:pPr>
            <a:r>
              <a:rPr lang="it-IT" sz="3200" i="1" dirty="0"/>
              <a:t>Ringraziamo per la vostra Attenzione</a:t>
            </a:r>
          </a:p>
          <a:p>
            <a:pPr marL="114300" indent="0" algn="ctr">
              <a:buNone/>
            </a:pPr>
            <a:endParaRPr lang="it-IT" sz="3200" dirty="0"/>
          </a:p>
          <a:p>
            <a:pPr marL="114300" indent="0" algn="ctr">
              <a:buNone/>
            </a:pPr>
            <a:r>
              <a:rPr lang="it-IT" sz="3200" dirty="0"/>
              <a:t>DOMANDE???????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F0D5959-5E28-4369-A170-B44885CD6B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Pagina </a:t>
            </a:r>
            <a:fld id="{00000000-1234-1234-1234-123412341234}" type="slidenum">
              <a:rPr lang="it-IT" smtClean="0"/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68408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"/>
          <p:cNvSpPr txBox="1">
            <a:spLocks noGrp="1"/>
          </p:cNvSpPr>
          <p:nvPr>
            <p:ph type="title"/>
          </p:nvPr>
        </p:nvSpPr>
        <p:spPr>
          <a:xfrm>
            <a:off x="858676" y="350655"/>
            <a:ext cx="7559675" cy="504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MOBILITÀ STUDENTESCA </a:t>
            </a:r>
            <a:br>
              <a:rPr lang="it-IT"/>
            </a:br>
            <a:r>
              <a:rPr lang="it-IT"/>
              <a:t>PERIODI DI STUDIO E FORMAZIONE ALL’ESTERO</a:t>
            </a:r>
            <a:endParaRPr/>
          </a:p>
        </p:txBody>
      </p:sp>
      <p:sp>
        <p:nvSpPr>
          <p:cNvPr id="123" name="Google Shape;123;p2"/>
          <p:cNvSpPr txBox="1">
            <a:spLocks noGrp="1"/>
          </p:cNvSpPr>
          <p:nvPr>
            <p:ph type="body" idx="1"/>
          </p:nvPr>
        </p:nvSpPr>
        <p:spPr>
          <a:xfrm>
            <a:off x="426046" y="1420766"/>
            <a:ext cx="8424937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</a:pPr>
            <a:r>
              <a:rPr lang="it-IT" b="1" u="sng" dirty="0"/>
              <a:t>DURATA</a:t>
            </a:r>
            <a:endParaRPr b="1" dirty="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</a:pPr>
            <a:r>
              <a:rPr lang="it-IT" dirty="0"/>
              <a:t>Per ogni ciclo di studi </a:t>
            </a:r>
            <a:r>
              <a:rPr lang="it-IT" u="sng" dirty="0"/>
              <a:t>non si possono superare</a:t>
            </a:r>
            <a:r>
              <a:rPr lang="it-IT" dirty="0"/>
              <a:t>:</a:t>
            </a:r>
            <a:endParaRPr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it-IT" b="1" dirty="0"/>
              <a:t>i 12 mesi </a:t>
            </a:r>
            <a:r>
              <a:rPr lang="it-IT" dirty="0"/>
              <a:t>di mobilità Erasmus studio/</a:t>
            </a:r>
            <a:r>
              <a:rPr lang="it-IT" dirty="0" err="1"/>
              <a:t>laboratory</a:t>
            </a:r>
            <a:r>
              <a:rPr lang="it-IT" dirty="0"/>
              <a:t> training </a:t>
            </a:r>
            <a:br>
              <a:rPr lang="it-IT" dirty="0"/>
            </a:br>
            <a:r>
              <a:rPr lang="it-IT" dirty="0"/>
              <a:t>(</a:t>
            </a:r>
            <a:r>
              <a:rPr lang="it-IT" b="1" dirty="0"/>
              <a:t>Corsi di Laurea</a:t>
            </a:r>
            <a:r>
              <a:rPr lang="it-IT" dirty="0"/>
              <a:t>)</a:t>
            </a:r>
            <a:endParaRPr dirty="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</a:pPr>
            <a:endParaRPr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it-IT" b="1" dirty="0"/>
              <a:t>i 24 mesi </a:t>
            </a:r>
            <a:r>
              <a:rPr lang="it-IT" dirty="0"/>
              <a:t>di mobilità Erasmus studio/</a:t>
            </a:r>
            <a:r>
              <a:rPr lang="it-IT" dirty="0" err="1"/>
              <a:t>laboratory</a:t>
            </a:r>
            <a:r>
              <a:rPr lang="it-IT" dirty="0"/>
              <a:t> training </a:t>
            </a:r>
            <a:br>
              <a:rPr lang="it-IT" dirty="0"/>
            </a:br>
            <a:r>
              <a:rPr lang="it-IT" b="1" dirty="0"/>
              <a:t>(Corsi di Laurea a Ciclo Unico)</a:t>
            </a:r>
            <a:endParaRPr dirty="0"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</a:pPr>
            <a:endParaRPr b="1"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it-IT" dirty="0"/>
              <a:t>Periodo minimo (indicato negli Agreement)</a:t>
            </a:r>
            <a:endParaRPr b="1" dirty="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</a:pPr>
            <a:endParaRPr dirty="0"/>
          </a:p>
        </p:txBody>
      </p:sp>
      <p:sp>
        <p:nvSpPr>
          <p:cNvPr id="124" name="Google Shape;124;p2"/>
          <p:cNvSpPr txBox="1">
            <a:spLocks noGrp="1"/>
          </p:cNvSpPr>
          <p:nvPr>
            <p:ph type="dt" idx="10"/>
          </p:nvPr>
        </p:nvSpPr>
        <p:spPr>
          <a:xfrm>
            <a:off x="43434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it-IT" sz="11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16/02/2022</a:t>
            </a:r>
            <a:endParaRPr dirty="0"/>
          </a:p>
        </p:txBody>
      </p:sp>
      <p:sp>
        <p:nvSpPr>
          <p:cNvPr id="125" name="Google Shape;125;p2"/>
          <p:cNvSpPr txBox="1">
            <a:spLocks noGrp="1"/>
          </p:cNvSpPr>
          <p:nvPr>
            <p:ph type="ftr" idx="11"/>
          </p:nvPr>
        </p:nvSpPr>
        <p:spPr>
          <a:xfrm>
            <a:off x="1219200" y="6146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it-IT" sz="1800" b="1" i="0" u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ERASMUS OUTGOING</a:t>
            </a:r>
            <a:br>
              <a:rPr lang="it-IT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1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2"/>
          <p:cNvSpPr txBox="1">
            <a:spLocks noGrp="1"/>
          </p:cNvSpPr>
          <p:nvPr>
            <p:ph type="sldNum" idx="12"/>
          </p:nvPr>
        </p:nvSpPr>
        <p:spPr>
          <a:xfrm>
            <a:off x="65532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it-IT" sz="11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Pagina </a:t>
            </a:r>
            <a:fld id="{00000000-1234-1234-1234-123412341234}" type="slidenum">
              <a:rPr lang="it-IT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sz="11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457390-2268-4E42-AA43-B4C63FDD6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6012" y="206374"/>
            <a:ext cx="7559675" cy="504825"/>
          </a:xfrm>
        </p:spPr>
        <p:txBody>
          <a:bodyPr/>
          <a:lstStyle/>
          <a:p>
            <a:r>
              <a:rPr lang="it-IT" dirty="0"/>
              <a:t>Mobilità Sedi Civis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49E1E6E-1057-4D82-B90A-CBF14F26BE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Pagina </a:t>
            </a:r>
            <a:fld id="{00000000-1234-1234-1234-123412341234}" type="slidenum">
              <a:rPr lang="it-IT" smtClean="0"/>
              <a:t>3</a:t>
            </a:fld>
            <a:endParaRPr/>
          </a:p>
        </p:txBody>
      </p:sp>
      <p:sp>
        <p:nvSpPr>
          <p:cNvPr id="7" name="Google Shape;178;p8">
            <a:extLst>
              <a:ext uri="{FF2B5EF4-FFF2-40B4-BE49-F238E27FC236}">
                <a16:creationId xmlns:a16="http://schemas.microsoft.com/office/drawing/2014/main" id="{F728AB73-E64F-414D-A233-C329990456BF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43434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chemeClr val="lt1"/>
              </a:buClr>
              <a:buSzPts val="1100"/>
            </a:pPr>
            <a:r>
              <a:rPr lang="it-IT" sz="11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16/02/2022</a:t>
            </a:r>
            <a:endParaRPr lang="it-IT" dirty="0"/>
          </a:p>
          <a:p>
            <a:pPr>
              <a:buClr>
                <a:schemeClr val="lt1"/>
              </a:buClr>
              <a:buSzPts val="1100"/>
            </a:pPr>
            <a:endParaRPr lang="it-IT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686C725-101A-4D77-84AB-C972C9797D1C}"/>
              </a:ext>
            </a:extLst>
          </p:cNvPr>
          <p:cNvSpPr txBox="1"/>
          <p:nvPr/>
        </p:nvSpPr>
        <p:spPr>
          <a:xfrm>
            <a:off x="1116012" y="557310"/>
            <a:ext cx="4572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1" dirty="0"/>
              <a:t>SEDI CIVIS</a:t>
            </a:r>
            <a:endParaRPr lang="en-GB" b="1" dirty="0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6DBCC8C3-EB51-4002-9500-004DED0F43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6932" y="893541"/>
            <a:ext cx="6992207" cy="5224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236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457390-2268-4E42-AA43-B4C63FDD6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769" y="477251"/>
            <a:ext cx="7559675" cy="504825"/>
          </a:xfrm>
        </p:spPr>
        <p:txBody>
          <a:bodyPr/>
          <a:lstStyle/>
          <a:p>
            <a:r>
              <a:rPr lang="it-IT" dirty="0"/>
              <a:t>Mobilità Erasmus +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49E1E6E-1057-4D82-B90A-CBF14F26BE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Pagina </a:t>
            </a:r>
            <a:fld id="{00000000-1234-1234-1234-123412341234}" type="slidenum">
              <a:rPr lang="it-IT" smtClean="0"/>
              <a:t>4</a:t>
            </a:fld>
            <a:endParaRPr/>
          </a:p>
        </p:txBody>
      </p:sp>
      <p:sp>
        <p:nvSpPr>
          <p:cNvPr id="5" name="Google Shape;178;p8">
            <a:extLst>
              <a:ext uri="{FF2B5EF4-FFF2-40B4-BE49-F238E27FC236}">
                <a16:creationId xmlns:a16="http://schemas.microsoft.com/office/drawing/2014/main" id="{ADA86069-C02F-441B-81FC-ECEAB59CCC4C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43434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chemeClr val="lt1"/>
              </a:buClr>
              <a:buSzPts val="1100"/>
            </a:pPr>
            <a:r>
              <a:rPr lang="it-IT" sz="11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16/02/2022</a:t>
            </a:r>
            <a:endParaRPr lang="it-IT" dirty="0"/>
          </a:p>
          <a:p>
            <a:pPr>
              <a:buClr>
                <a:schemeClr val="lt1"/>
              </a:buClr>
              <a:buSzPts val="1100"/>
            </a:pPr>
            <a:endParaRPr lang="it-IT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E26ABC1F-9910-40B3-82EA-4982731D2F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769" y="1336957"/>
            <a:ext cx="7417464" cy="461531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84F85D-D8E8-4D5B-AEEC-A515F500A8AB}"/>
              </a:ext>
            </a:extLst>
          </p:cNvPr>
          <p:cNvSpPr txBox="1"/>
          <p:nvPr/>
        </p:nvSpPr>
        <p:spPr>
          <a:xfrm>
            <a:off x="1046769" y="982076"/>
            <a:ext cx="1544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SEDI ERAMSUS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784641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3"/>
          <p:cNvSpPr txBox="1">
            <a:spLocks noGrp="1"/>
          </p:cNvSpPr>
          <p:nvPr>
            <p:ph type="title"/>
          </p:nvPr>
        </p:nvSpPr>
        <p:spPr>
          <a:xfrm>
            <a:off x="792162" y="110877"/>
            <a:ext cx="7559675" cy="504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/>
              <a:t>MOBILITÀ STUDENTESCA </a:t>
            </a:r>
            <a:br>
              <a:rPr lang="it-IT" dirty="0"/>
            </a:br>
            <a:r>
              <a:rPr lang="it-IT" dirty="0"/>
              <a:t>PERIODI DI STUDIO E FORMAZIONE ALL’ESTERO</a:t>
            </a:r>
            <a:endParaRPr dirty="0"/>
          </a:p>
        </p:txBody>
      </p:sp>
      <p:sp>
        <p:nvSpPr>
          <p:cNvPr id="132" name="Google Shape;132;p3"/>
          <p:cNvSpPr txBox="1">
            <a:spLocks noGrp="1"/>
          </p:cNvSpPr>
          <p:nvPr>
            <p:ph type="body" idx="1"/>
          </p:nvPr>
        </p:nvSpPr>
        <p:spPr>
          <a:xfrm>
            <a:off x="631179" y="964679"/>
            <a:ext cx="8340062" cy="5410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</a:pPr>
            <a:r>
              <a:rPr lang="it-IT" b="1" u="sng" dirty="0">
                <a:solidFill>
                  <a:srgbClr val="0000FF"/>
                </a:solidFill>
              </a:rPr>
              <a:t>Learning Agreement (Esami)</a:t>
            </a:r>
            <a:endParaRPr b="1" u="sng" dirty="0">
              <a:solidFill>
                <a:srgbClr val="0000FF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it-IT" dirty="0"/>
              <a:t>frequentare attività formative e sostenere le verifiche di profitto per il conseguimento di crediti;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</a:pPr>
            <a:r>
              <a:rPr lang="it-IT" b="1" u="sng" dirty="0">
                <a:solidFill>
                  <a:srgbClr val="00CC99"/>
                </a:solidFill>
              </a:rPr>
              <a:t>Learning Agreement (Tesi)</a:t>
            </a:r>
            <a:endParaRPr b="1" u="sng" dirty="0">
              <a:solidFill>
                <a:srgbClr val="00CC99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it-IT" dirty="0"/>
              <a:t>svolgere attività di ricerca ai fini della preparazione della tesi o prova finale;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</a:pPr>
            <a:r>
              <a:rPr lang="it-IT" u="sng" dirty="0"/>
              <a:t>Learning Agreement (Esami e Tesi)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</a:pPr>
            <a:r>
              <a:rPr lang="it-IT" u="sng" dirty="0"/>
              <a:t>--------------------</a:t>
            </a:r>
            <a:endParaRPr u="sng" dirty="0"/>
          </a:p>
          <a:p>
            <a:pPr marL="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</a:pPr>
            <a:r>
              <a:rPr lang="it-IT" b="1" dirty="0">
                <a:solidFill>
                  <a:srgbClr val="FF0000"/>
                </a:solidFill>
              </a:rPr>
              <a:t>Il </a:t>
            </a:r>
            <a:r>
              <a:rPr lang="it-IT" b="1" u="sng" dirty="0">
                <a:solidFill>
                  <a:srgbClr val="FF0000"/>
                </a:solidFill>
              </a:rPr>
              <a:t>Learning Agreement </a:t>
            </a:r>
            <a:r>
              <a:rPr lang="it-IT" b="1" dirty="0">
                <a:solidFill>
                  <a:srgbClr val="FF0000"/>
                </a:solidFill>
              </a:rPr>
              <a:t>deve essere compilato sulla  propria</a:t>
            </a:r>
            <a:br>
              <a:rPr lang="it-IT" b="1" dirty="0">
                <a:solidFill>
                  <a:srgbClr val="FF0000"/>
                </a:solidFill>
              </a:rPr>
            </a:br>
            <a:r>
              <a:rPr lang="it-IT" b="1" u="sng" dirty="0">
                <a:solidFill>
                  <a:srgbClr val="FF0000"/>
                </a:solidFill>
              </a:rPr>
              <a:t>pagina personale</a:t>
            </a:r>
            <a:br>
              <a:rPr lang="it-IT" b="1" dirty="0">
                <a:solidFill>
                  <a:srgbClr val="FF0000"/>
                </a:solidFill>
              </a:rPr>
            </a:br>
            <a:endParaRPr lang="it-IT" b="1" dirty="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</a:pPr>
            <a:r>
              <a:rPr lang="it-IT" dirty="0"/>
              <a:t>NB: Alcune </a:t>
            </a:r>
            <a:r>
              <a:rPr lang="it-IT" b="1" dirty="0"/>
              <a:t>sedi Estere </a:t>
            </a:r>
            <a:r>
              <a:rPr lang="it-IT" dirty="0"/>
              <a:t>richiedono la compilazione anche di un </a:t>
            </a:r>
            <a:r>
              <a:rPr lang="it-IT" b="1" u="sng" dirty="0"/>
              <a:t>proprio Learning Agreement </a:t>
            </a:r>
            <a:r>
              <a:rPr lang="it-IT" dirty="0"/>
              <a:t>che deve essere conforme a quello Sapienza</a:t>
            </a:r>
            <a:endParaRPr dirty="0"/>
          </a:p>
        </p:txBody>
      </p:sp>
      <p:sp>
        <p:nvSpPr>
          <p:cNvPr id="133" name="Google Shape;133;p3"/>
          <p:cNvSpPr txBox="1">
            <a:spLocks noGrp="1"/>
          </p:cNvSpPr>
          <p:nvPr>
            <p:ph type="dt" idx="10"/>
          </p:nvPr>
        </p:nvSpPr>
        <p:spPr>
          <a:xfrm>
            <a:off x="43434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chemeClr val="lt1"/>
              </a:buClr>
              <a:buSzPts val="1100"/>
            </a:pPr>
            <a:r>
              <a:rPr lang="it-IT" sz="11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16/02/2022</a:t>
            </a:r>
            <a:endParaRPr lang="it-IT" dirty="0"/>
          </a:p>
          <a:p>
            <a:pPr>
              <a:buClr>
                <a:schemeClr val="lt1"/>
              </a:buClr>
              <a:buSzPts val="1100"/>
            </a:pPr>
            <a:endParaRPr lang="it-IT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134" name="Google Shape;134;p3"/>
          <p:cNvSpPr txBox="1">
            <a:spLocks noGrp="1"/>
          </p:cNvSpPr>
          <p:nvPr>
            <p:ph type="ftr" idx="11"/>
          </p:nvPr>
        </p:nvSpPr>
        <p:spPr>
          <a:xfrm>
            <a:off x="1219200" y="6146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it-IT" sz="1800" b="1" i="0" u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ERASMUS OUTGOING</a:t>
            </a:r>
            <a:br>
              <a:rPr lang="it-IT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1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3"/>
          <p:cNvSpPr txBox="1">
            <a:spLocks noGrp="1"/>
          </p:cNvSpPr>
          <p:nvPr>
            <p:ph type="sldNum" idx="12"/>
          </p:nvPr>
        </p:nvSpPr>
        <p:spPr>
          <a:xfrm>
            <a:off x="65532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it-IT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Pagina </a:t>
            </a:r>
            <a:fld id="{00000000-1234-1234-1234-123412341234}" type="slidenum">
              <a:rPr lang="it-IT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 sz="11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4"/>
          <p:cNvSpPr txBox="1">
            <a:spLocks noGrp="1"/>
          </p:cNvSpPr>
          <p:nvPr>
            <p:ph type="title"/>
          </p:nvPr>
        </p:nvSpPr>
        <p:spPr>
          <a:xfrm>
            <a:off x="792162" y="319881"/>
            <a:ext cx="7559675" cy="504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MOBILITÀ STUDENTESCA </a:t>
            </a:r>
            <a:br>
              <a:rPr lang="it-IT"/>
            </a:br>
            <a:r>
              <a:rPr lang="it-IT"/>
              <a:t>PERIODI DI STUDIO E FORMAZIONE ALL’ESTERO</a:t>
            </a:r>
            <a:endParaRPr/>
          </a:p>
        </p:txBody>
      </p:sp>
      <p:sp>
        <p:nvSpPr>
          <p:cNvPr id="141" name="Google Shape;141;p4"/>
          <p:cNvSpPr txBox="1">
            <a:spLocks noGrp="1"/>
          </p:cNvSpPr>
          <p:nvPr>
            <p:ph type="body" idx="1"/>
          </p:nvPr>
        </p:nvSpPr>
        <p:spPr>
          <a:xfrm>
            <a:off x="499475" y="1439838"/>
            <a:ext cx="8345119" cy="433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</a:pPr>
            <a:r>
              <a:rPr lang="it-IT" b="1" u="sng" dirty="0">
                <a:solidFill>
                  <a:srgbClr val="0000FF"/>
                </a:solidFill>
              </a:rPr>
              <a:t>Learning Agreement (Esami)</a:t>
            </a:r>
            <a:endParaRPr b="1" u="sng" dirty="0">
              <a:solidFill>
                <a:srgbClr val="0000FF"/>
              </a:solidFill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it-IT" dirty="0"/>
              <a:t>«Pacchetto» di più esami </a:t>
            </a:r>
            <a:br>
              <a:rPr lang="it-IT" dirty="0"/>
            </a:br>
            <a:r>
              <a:rPr lang="it-IT" dirty="0"/>
              <a:t>(al posto di esami analoghi nel corso di studi)</a:t>
            </a:r>
            <a:endParaRPr dirty="0"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</a:pPr>
            <a:endParaRPr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it-IT" dirty="0"/>
              <a:t>«Pacchetto» di esami da sottoporre all’approvazione del RAM (del proprio corso di studi)</a:t>
            </a:r>
            <a:endParaRPr dirty="0"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</a:pPr>
            <a:endParaRPr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it-IT" dirty="0"/>
              <a:t>Scegliere gli esami in base ai programmi e alle affinità con esami analoghi nel proprio corso di laurea</a:t>
            </a:r>
            <a:br>
              <a:rPr lang="it-IT" dirty="0"/>
            </a:br>
            <a:r>
              <a:rPr lang="it-IT" sz="1800" dirty="0">
                <a:solidFill>
                  <a:srgbClr val="FF0000"/>
                </a:solidFill>
              </a:rPr>
              <a:t>(Attività che  può iniziare a svolgere fin da ora per le sedi che si intendono scegliere come possibili nella propria candidatura Erasmus)</a:t>
            </a:r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lang="it-IT" dirty="0"/>
          </a:p>
        </p:txBody>
      </p:sp>
      <p:sp>
        <p:nvSpPr>
          <p:cNvPr id="142" name="Google Shape;142;p4"/>
          <p:cNvSpPr txBox="1">
            <a:spLocks noGrp="1"/>
          </p:cNvSpPr>
          <p:nvPr>
            <p:ph type="dt" idx="10"/>
          </p:nvPr>
        </p:nvSpPr>
        <p:spPr>
          <a:xfrm>
            <a:off x="43434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chemeClr val="lt1"/>
              </a:buClr>
              <a:buSzPts val="1100"/>
            </a:pPr>
            <a:r>
              <a:rPr lang="it-IT" sz="11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16/02/2022</a:t>
            </a:r>
            <a:endParaRPr lang="it-IT" dirty="0"/>
          </a:p>
          <a:p>
            <a:pPr>
              <a:buClr>
                <a:schemeClr val="lt1"/>
              </a:buClr>
              <a:buSzPts val="1100"/>
            </a:pPr>
            <a:endParaRPr lang="it-IT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143" name="Google Shape;143;p4"/>
          <p:cNvSpPr txBox="1">
            <a:spLocks noGrp="1"/>
          </p:cNvSpPr>
          <p:nvPr>
            <p:ph type="ftr" idx="11"/>
          </p:nvPr>
        </p:nvSpPr>
        <p:spPr>
          <a:xfrm>
            <a:off x="1219200" y="6146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it-IT" sz="1800" b="1" i="0" u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ERASMUS OUTGOING</a:t>
            </a:r>
            <a:br>
              <a:rPr lang="it-IT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1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4"/>
          <p:cNvSpPr txBox="1">
            <a:spLocks noGrp="1"/>
          </p:cNvSpPr>
          <p:nvPr>
            <p:ph type="sldNum" idx="12"/>
          </p:nvPr>
        </p:nvSpPr>
        <p:spPr>
          <a:xfrm>
            <a:off x="65532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it-IT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Pagina </a:t>
            </a:r>
            <a:fld id="{00000000-1234-1234-1234-123412341234}" type="slidenum">
              <a:rPr lang="it-IT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6</a:t>
            </a:fld>
            <a:endParaRPr sz="11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5"/>
          <p:cNvSpPr txBox="1">
            <a:spLocks noGrp="1"/>
          </p:cNvSpPr>
          <p:nvPr>
            <p:ph type="title"/>
          </p:nvPr>
        </p:nvSpPr>
        <p:spPr>
          <a:xfrm>
            <a:off x="792162" y="291434"/>
            <a:ext cx="7559675" cy="504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/>
              <a:t>MOBILITÀ STUDENTESCA </a:t>
            </a:r>
            <a:br>
              <a:rPr lang="it-IT" dirty="0"/>
            </a:br>
            <a:r>
              <a:rPr lang="it-IT" dirty="0"/>
              <a:t>PERIODI DI STUDIO E FORMAZIONE ALL’ESTERO</a:t>
            </a:r>
            <a:endParaRPr dirty="0"/>
          </a:p>
        </p:txBody>
      </p:sp>
      <p:sp>
        <p:nvSpPr>
          <p:cNvPr id="150" name="Google Shape;150;p5"/>
          <p:cNvSpPr txBox="1">
            <a:spLocks noGrp="1"/>
          </p:cNvSpPr>
          <p:nvPr>
            <p:ph type="body" idx="1"/>
          </p:nvPr>
        </p:nvSpPr>
        <p:spPr>
          <a:xfrm>
            <a:off x="563561" y="1268760"/>
            <a:ext cx="8394321" cy="46707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</a:pPr>
            <a:r>
              <a:rPr lang="it-IT" b="1" u="sng" dirty="0">
                <a:solidFill>
                  <a:srgbClr val="00CC99"/>
                </a:solidFill>
              </a:rPr>
              <a:t>Learning Agreement (Tesi)</a:t>
            </a:r>
            <a:endParaRPr b="1" u="sng" dirty="0">
              <a:solidFill>
                <a:srgbClr val="00CC99"/>
              </a:solidFill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it-IT" dirty="0"/>
              <a:t>Individuare un il relatore interno che contatti il correlatore esterno </a:t>
            </a:r>
            <a:endParaRPr dirty="0"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</a:pPr>
            <a:r>
              <a:rPr lang="it-IT" dirty="0"/>
              <a:t>Oppure</a:t>
            </a:r>
            <a:endParaRPr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it-IT" dirty="0"/>
              <a:t>Individuare in autonomia un correlatore esterno e un docente interno disponibile ad essere relatore interno</a:t>
            </a:r>
            <a:endParaRPr dirty="0"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</a:pPr>
            <a:r>
              <a:rPr lang="it-IT" b="1" u="sng" dirty="0"/>
              <a:t>Nota Bene </a:t>
            </a:r>
            <a:br>
              <a:rPr lang="it-IT" dirty="0"/>
            </a:br>
            <a:r>
              <a:rPr lang="it-IT" i="1" dirty="0">
                <a:solidFill>
                  <a:srgbClr val="FF0000"/>
                </a:solidFill>
              </a:rPr>
              <a:t>Ogni variazione al Learning Agreement dovrà essere approvata dal RAM </a:t>
            </a:r>
            <a:r>
              <a:rPr lang="it-IT" dirty="0"/>
              <a:t>(Responsabile Accademico della mobilità) </a:t>
            </a:r>
            <a:r>
              <a:rPr lang="it-IT" i="1" dirty="0">
                <a:solidFill>
                  <a:srgbClr val="FF0000"/>
                </a:solidFill>
              </a:rPr>
              <a:t>e dall’università ospitante </a:t>
            </a:r>
            <a:r>
              <a:rPr lang="it-IT" dirty="0"/>
              <a:t>anche dopo la partenza.</a:t>
            </a:r>
            <a:endParaRPr dirty="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</a:pPr>
            <a:endParaRPr dirty="0"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</a:pPr>
            <a:endParaRPr dirty="0"/>
          </a:p>
        </p:txBody>
      </p:sp>
      <p:sp>
        <p:nvSpPr>
          <p:cNvPr id="151" name="Google Shape;151;p5"/>
          <p:cNvSpPr txBox="1">
            <a:spLocks noGrp="1"/>
          </p:cNvSpPr>
          <p:nvPr>
            <p:ph type="dt" idx="10"/>
          </p:nvPr>
        </p:nvSpPr>
        <p:spPr>
          <a:xfrm>
            <a:off x="43434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chemeClr val="lt1"/>
              </a:buClr>
              <a:buSzPts val="1100"/>
            </a:pPr>
            <a:r>
              <a:rPr lang="it-IT" sz="11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16/02/2022</a:t>
            </a:r>
            <a:endParaRPr lang="it-IT" dirty="0"/>
          </a:p>
          <a:p>
            <a:pPr>
              <a:buClr>
                <a:schemeClr val="lt1"/>
              </a:buClr>
              <a:buSzPts val="1100"/>
            </a:pPr>
            <a:endParaRPr lang="it-IT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152" name="Google Shape;152;p5"/>
          <p:cNvSpPr txBox="1">
            <a:spLocks noGrp="1"/>
          </p:cNvSpPr>
          <p:nvPr>
            <p:ph type="ftr" idx="11"/>
          </p:nvPr>
        </p:nvSpPr>
        <p:spPr>
          <a:xfrm>
            <a:off x="1219200" y="6146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it-IT" sz="1800" b="1" i="0" u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ERASMUS OUTGOING</a:t>
            </a:r>
            <a:br>
              <a:rPr lang="it-IT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1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5"/>
          <p:cNvSpPr txBox="1">
            <a:spLocks noGrp="1"/>
          </p:cNvSpPr>
          <p:nvPr>
            <p:ph type="sldNum" idx="12"/>
          </p:nvPr>
        </p:nvSpPr>
        <p:spPr>
          <a:xfrm>
            <a:off x="65532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it-IT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Pagina </a:t>
            </a:r>
            <a:fld id="{00000000-1234-1234-1234-123412341234}" type="slidenum">
              <a:rPr lang="it-IT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7</a:t>
            </a:fld>
            <a:endParaRPr sz="11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6"/>
          <p:cNvSpPr txBox="1">
            <a:spLocks noGrp="1"/>
          </p:cNvSpPr>
          <p:nvPr>
            <p:ph type="title"/>
          </p:nvPr>
        </p:nvSpPr>
        <p:spPr>
          <a:xfrm>
            <a:off x="792162" y="254000"/>
            <a:ext cx="7559675" cy="504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MOBILITÀ STUDENTESCA </a:t>
            </a:r>
            <a:br>
              <a:rPr lang="it-IT"/>
            </a:br>
            <a:r>
              <a:rPr lang="it-IT"/>
              <a:t>PERIODI DI STUDIO E FORMAZIONE ALL’ESTERO</a:t>
            </a:r>
            <a:endParaRPr/>
          </a:p>
        </p:txBody>
      </p:sp>
      <p:sp>
        <p:nvSpPr>
          <p:cNvPr id="159" name="Google Shape;159;p6"/>
          <p:cNvSpPr txBox="1">
            <a:spLocks noGrp="1"/>
          </p:cNvSpPr>
          <p:nvPr>
            <p:ph type="body" idx="1"/>
          </p:nvPr>
        </p:nvSpPr>
        <p:spPr>
          <a:xfrm>
            <a:off x="221232" y="1286438"/>
            <a:ext cx="8815263" cy="47340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r>
              <a:rPr lang="it-IT" sz="2800" b="1" u="sng" dirty="0">
                <a:solidFill>
                  <a:srgbClr val="00B050"/>
                </a:solidFill>
              </a:rPr>
              <a:t>Ulteriori INDICAZIONI (1a)</a:t>
            </a:r>
            <a:endParaRPr dirty="0">
              <a:solidFill>
                <a:srgbClr val="00B050"/>
              </a:solidFill>
            </a:endParaRPr>
          </a:p>
          <a:p>
            <a:pPr marL="0" indent="0">
              <a:spcBef>
                <a:spcPts val="480"/>
              </a:spcBef>
              <a:buSzPts val="2400"/>
              <a:buNone/>
            </a:pPr>
            <a:r>
              <a:rPr lang="it-IT" b="0" i="1" u="sng" strike="noStrike" baseline="0" dirty="0">
                <a:latin typeface="Arial" panose="020B0604020202020204" pitchFamily="34" charset="0"/>
              </a:rPr>
              <a:t>Partenza per esami:</a:t>
            </a:r>
            <a:endParaRPr lang="it-IT" i="1" dirty="0">
              <a:latin typeface="Arial" panose="020B0604020202020204" pitchFamily="34" charset="0"/>
            </a:endParaRPr>
          </a:p>
          <a:p>
            <a:pPr marL="342900">
              <a:spcBef>
                <a:spcPts val="480"/>
              </a:spcBef>
              <a:buSzPts val="2400"/>
            </a:pPr>
            <a:r>
              <a:rPr lang="it-IT" b="0" i="1" u="none" strike="noStrike" baseline="0" dirty="0">
                <a:latin typeface="Arial" panose="020B0604020202020204" pitchFamily="34" charset="0"/>
              </a:rPr>
              <a:t>I o II semestre in base al calendario dell’università ospitante</a:t>
            </a:r>
            <a:endParaRPr lang="it-IT" b="1" dirty="0"/>
          </a:p>
          <a:p>
            <a:pPr marL="342900">
              <a:spcBef>
                <a:spcPts val="480"/>
              </a:spcBef>
              <a:buSzPts val="2400"/>
            </a:pPr>
            <a:endParaRPr lang="it-IT" b="1" dirty="0"/>
          </a:p>
          <a:p>
            <a:pPr marL="342900">
              <a:spcBef>
                <a:spcPts val="480"/>
              </a:spcBef>
              <a:buSzPts val="2400"/>
            </a:pPr>
            <a:r>
              <a:rPr lang="it-IT" sz="2800" b="1" dirty="0"/>
              <a:t>SFA, </a:t>
            </a:r>
            <a:r>
              <a:rPr lang="it-IT" sz="2800" b="1" dirty="0" err="1"/>
              <a:t>Bioinformatics</a:t>
            </a:r>
            <a:r>
              <a:rPr lang="it-IT" sz="2800" b="1" dirty="0"/>
              <a:t>, CTF e Farmacia</a:t>
            </a:r>
          </a:p>
          <a:p>
            <a:pPr marL="800100" lvl="1">
              <a:spcBef>
                <a:spcPts val="480"/>
              </a:spcBef>
              <a:buSzPts val="2400"/>
            </a:pPr>
            <a:r>
              <a:rPr lang="it-IT" sz="2800" dirty="0"/>
              <a:t>possibilità di partecipare al bando </a:t>
            </a:r>
            <a:r>
              <a:rPr lang="it-IT" sz="2800" b="1" dirty="0"/>
              <a:t>dal II anno</a:t>
            </a:r>
          </a:p>
          <a:p>
            <a:pPr marL="457200" lvl="1" indent="0">
              <a:spcBef>
                <a:spcPts val="480"/>
              </a:spcBef>
              <a:buSzPts val="2400"/>
              <a:buNone/>
            </a:pPr>
            <a:endParaRPr lang="it-IT" b="1" i="1" u="sng" dirty="0">
              <a:latin typeface="Arial" panose="020B0604020202020204" pitchFamily="34" charset="0"/>
            </a:endParaRPr>
          </a:p>
          <a:p>
            <a:pPr marL="457200" lvl="1" indent="0">
              <a:spcBef>
                <a:spcPts val="480"/>
              </a:spcBef>
              <a:buSzPts val="2400"/>
              <a:buNone/>
            </a:pPr>
            <a:endParaRPr lang="it-IT" b="1" i="1" u="sng" dirty="0">
              <a:latin typeface="Arial" panose="020B0604020202020204" pitchFamily="34" charset="0"/>
            </a:endParaRPr>
          </a:p>
          <a:p>
            <a:pPr marL="457200" lvl="1" indent="0">
              <a:spcBef>
                <a:spcPts val="480"/>
              </a:spcBef>
              <a:buSzPts val="2400"/>
              <a:buNone/>
            </a:pPr>
            <a:r>
              <a:rPr lang="it-IT" b="1" i="1" u="sng" dirty="0">
                <a:latin typeface="Arial" panose="020B0604020202020204" pitchFamily="34" charset="0"/>
              </a:rPr>
              <a:t>Nota bene </a:t>
            </a:r>
            <a:r>
              <a:rPr lang="it-IT" b="1" i="1" u="sng" dirty="0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it-IT" b="1" i="1" u="sng" dirty="0">
                <a:latin typeface="Arial" panose="020B0604020202020204" pitchFamily="34" charset="0"/>
              </a:rPr>
              <a:t>CTF e Farmacia</a:t>
            </a:r>
            <a:r>
              <a:rPr lang="it-IT" i="1" u="sng" dirty="0">
                <a:latin typeface="Arial" panose="020B0604020202020204" pitchFamily="34" charset="0"/>
              </a:rPr>
              <a:t> (Partenza al IV anno)</a:t>
            </a:r>
            <a:br>
              <a:rPr lang="it-IT" b="1" i="1" dirty="0">
                <a:latin typeface="Arial" panose="020B0604020202020204" pitchFamily="34" charset="0"/>
              </a:rPr>
            </a:br>
            <a:r>
              <a:rPr lang="it-IT" dirty="0">
                <a:latin typeface="Arial" panose="020B0604020202020204" pitchFamily="34" charset="0"/>
              </a:rPr>
              <a:t>(organizzare la frequenza dei Laboratori obbligatori di CTF o Farmacia)</a:t>
            </a:r>
            <a:endParaRPr lang="it-IT" dirty="0"/>
          </a:p>
        </p:txBody>
      </p:sp>
      <p:sp>
        <p:nvSpPr>
          <p:cNvPr id="160" name="Google Shape;160;p6"/>
          <p:cNvSpPr txBox="1">
            <a:spLocks noGrp="1"/>
          </p:cNvSpPr>
          <p:nvPr>
            <p:ph type="dt" idx="10"/>
          </p:nvPr>
        </p:nvSpPr>
        <p:spPr>
          <a:xfrm>
            <a:off x="43434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chemeClr val="lt1"/>
              </a:buClr>
              <a:buSzPts val="1100"/>
            </a:pPr>
            <a:r>
              <a:rPr lang="it-IT" sz="11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16/02/2022</a:t>
            </a:r>
            <a:endParaRPr lang="it-IT" dirty="0"/>
          </a:p>
          <a:p>
            <a:pPr>
              <a:buClr>
                <a:schemeClr val="lt1"/>
              </a:buClr>
              <a:buSzPts val="1100"/>
            </a:pPr>
            <a:endParaRPr lang="it-IT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161" name="Google Shape;161;p6"/>
          <p:cNvSpPr txBox="1">
            <a:spLocks noGrp="1"/>
          </p:cNvSpPr>
          <p:nvPr>
            <p:ph type="ftr" idx="11"/>
          </p:nvPr>
        </p:nvSpPr>
        <p:spPr>
          <a:xfrm>
            <a:off x="1219200" y="6146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it-IT" sz="1800" b="1" i="0" u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ERASMUS OUTGOING</a:t>
            </a:r>
            <a:br>
              <a:rPr lang="it-IT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1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6"/>
          <p:cNvSpPr txBox="1">
            <a:spLocks noGrp="1"/>
          </p:cNvSpPr>
          <p:nvPr>
            <p:ph type="sldNum" idx="12"/>
          </p:nvPr>
        </p:nvSpPr>
        <p:spPr>
          <a:xfrm>
            <a:off x="65532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it-IT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Pagina </a:t>
            </a:r>
            <a:fld id="{00000000-1234-1234-1234-123412341234}" type="slidenum">
              <a:rPr lang="it-IT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8</a:t>
            </a:fld>
            <a:endParaRPr sz="11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6"/>
          <p:cNvSpPr txBox="1">
            <a:spLocks noGrp="1"/>
          </p:cNvSpPr>
          <p:nvPr>
            <p:ph type="title"/>
          </p:nvPr>
        </p:nvSpPr>
        <p:spPr>
          <a:xfrm>
            <a:off x="792162" y="254000"/>
            <a:ext cx="7559675" cy="504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MOBILITÀ STUDENTESCA </a:t>
            </a:r>
            <a:br>
              <a:rPr lang="it-IT"/>
            </a:br>
            <a:r>
              <a:rPr lang="it-IT"/>
              <a:t>PERIODI DI STUDIO E FORMAZIONE ALL’ESTERO</a:t>
            </a:r>
            <a:endParaRPr/>
          </a:p>
        </p:txBody>
      </p:sp>
      <p:sp>
        <p:nvSpPr>
          <p:cNvPr id="159" name="Google Shape;159;p6"/>
          <p:cNvSpPr txBox="1">
            <a:spLocks noGrp="1"/>
          </p:cNvSpPr>
          <p:nvPr>
            <p:ph type="body" idx="1"/>
          </p:nvPr>
        </p:nvSpPr>
        <p:spPr>
          <a:xfrm>
            <a:off x="221232" y="1286438"/>
            <a:ext cx="8815263" cy="486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r>
              <a:rPr lang="it-IT" sz="2800" b="1" u="sng" dirty="0">
                <a:solidFill>
                  <a:srgbClr val="00B050"/>
                </a:solidFill>
              </a:rPr>
              <a:t>Ulteriori INDICAZIONI (1b)</a:t>
            </a:r>
            <a:endParaRPr dirty="0">
              <a:solidFill>
                <a:srgbClr val="00B050"/>
              </a:solidFill>
            </a:endParaRPr>
          </a:p>
          <a:p>
            <a:pPr marL="0" indent="0">
              <a:spcBef>
                <a:spcPts val="480"/>
              </a:spcBef>
              <a:buSzPts val="2400"/>
              <a:buNone/>
            </a:pPr>
            <a:r>
              <a:rPr lang="it-IT" b="0" i="1" u="sng" strike="noStrike" baseline="0" dirty="0">
                <a:latin typeface="Arial" panose="020B0604020202020204" pitchFamily="34" charset="0"/>
              </a:rPr>
              <a:t>Partenza per esami:</a:t>
            </a:r>
            <a:endParaRPr lang="it-IT" i="1" dirty="0">
              <a:latin typeface="Arial" panose="020B0604020202020204" pitchFamily="34" charset="0"/>
            </a:endParaRPr>
          </a:p>
          <a:p>
            <a:pPr marL="342900">
              <a:spcBef>
                <a:spcPts val="480"/>
              </a:spcBef>
              <a:buSzPts val="2400"/>
            </a:pPr>
            <a:r>
              <a:rPr lang="it-IT" b="0" i="1" u="none" strike="noStrike" baseline="0" dirty="0">
                <a:latin typeface="Arial" panose="020B0604020202020204" pitchFamily="34" charset="0"/>
              </a:rPr>
              <a:t>I o II semestre in base al calendario dell’università ospitante</a:t>
            </a:r>
            <a:endParaRPr lang="it-IT" b="1" dirty="0"/>
          </a:p>
          <a:p>
            <a:pPr marL="342900">
              <a:spcBef>
                <a:spcPts val="480"/>
              </a:spcBef>
              <a:buSzPts val="2400"/>
            </a:pPr>
            <a:endParaRPr lang="it-IT" b="1" dirty="0"/>
          </a:p>
          <a:p>
            <a:pPr marL="342900">
              <a:spcBef>
                <a:spcPts val="480"/>
              </a:spcBef>
              <a:buSzPts val="2400"/>
            </a:pPr>
            <a:r>
              <a:rPr lang="it-IT" sz="2800" b="1" dirty="0"/>
              <a:t>Biochemistry, Biotecnologie Farmaceutiche, Biotecnologie Mediche</a:t>
            </a:r>
          </a:p>
          <a:p>
            <a:pPr lvl="1">
              <a:buFontTx/>
              <a:buChar char="-"/>
            </a:pPr>
            <a:endParaRPr lang="it-IT" sz="2400" dirty="0"/>
          </a:p>
          <a:p>
            <a:pPr lvl="1">
              <a:buFontTx/>
              <a:buChar char="-"/>
            </a:pPr>
            <a:r>
              <a:rPr lang="it-IT" sz="2400" dirty="0"/>
              <a:t>possibilità di partecipare al bando </a:t>
            </a:r>
            <a:r>
              <a:rPr lang="it-IT" sz="2400" b="1" dirty="0"/>
              <a:t>dal I anno </a:t>
            </a:r>
            <a:br>
              <a:rPr lang="it-IT" sz="2400" b="1" dirty="0"/>
            </a:br>
            <a:r>
              <a:rPr lang="it-IT" sz="2400" b="1" dirty="0"/>
              <a:t>(</a:t>
            </a:r>
            <a:r>
              <a:rPr lang="it-IT" sz="2400" i="1" u="sng" dirty="0"/>
              <a:t>con almeno 6 CFU registrati in INFOSTUD</a:t>
            </a:r>
            <a:r>
              <a:rPr lang="it-IT" sz="2400" b="1" dirty="0"/>
              <a:t>)</a:t>
            </a:r>
          </a:p>
        </p:txBody>
      </p:sp>
      <p:sp>
        <p:nvSpPr>
          <p:cNvPr id="160" name="Google Shape;160;p6"/>
          <p:cNvSpPr txBox="1">
            <a:spLocks noGrp="1"/>
          </p:cNvSpPr>
          <p:nvPr>
            <p:ph type="dt" idx="10"/>
          </p:nvPr>
        </p:nvSpPr>
        <p:spPr>
          <a:xfrm>
            <a:off x="43434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chemeClr val="lt1"/>
              </a:buClr>
              <a:buSzPts val="1100"/>
            </a:pPr>
            <a:r>
              <a:rPr lang="it-IT" sz="11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16/02/2022</a:t>
            </a:r>
            <a:endParaRPr lang="it-IT" dirty="0"/>
          </a:p>
          <a:p>
            <a:pPr>
              <a:buClr>
                <a:schemeClr val="lt1"/>
              </a:buClr>
              <a:buSzPts val="1100"/>
            </a:pPr>
            <a:endParaRPr lang="it-IT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161" name="Google Shape;161;p6"/>
          <p:cNvSpPr txBox="1">
            <a:spLocks noGrp="1"/>
          </p:cNvSpPr>
          <p:nvPr>
            <p:ph type="ftr" idx="11"/>
          </p:nvPr>
        </p:nvSpPr>
        <p:spPr>
          <a:xfrm>
            <a:off x="1219200" y="6146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it-IT" sz="1800" b="1" i="0" u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ERASMUS OUTGOING</a:t>
            </a:r>
            <a:br>
              <a:rPr lang="it-IT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1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6"/>
          <p:cNvSpPr txBox="1">
            <a:spLocks noGrp="1"/>
          </p:cNvSpPr>
          <p:nvPr>
            <p:ph type="sldNum" idx="12"/>
          </p:nvPr>
        </p:nvSpPr>
        <p:spPr>
          <a:xfrm>
            <a:off x="65532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it-IT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Pagina </a:t>
            </a:r>
            <a:fld id="{00000000-1234-1234-1234-123412341234}" type="slidenum">
              <a:rPr lang="it-IT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9</a:t>
            </a:fld>
            <a:endParaRPr sz="11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0509096"/>
      </p:ext>
    </p:extLst>
  </p:cSld>
  <p:clrMapOvr>
    <a:masterClrMapping/>
  </p:clrMapOvr>
</p:sld>
</file>

<file path=ppt/theme/theme1.xml><?xml version="1.0" encoding="utf-8"?>
<a:theme xmlns:a="http://schemas.openxmlformats.org/drawingml/2006/main" name="la sapienza">
  <a:themeElements>
    <a:clrScheme name="">
      <a:dk1>
        <a:srgbClr val="822433"/>
      </a:dk1>
      <a:lt1>
        <a:srgbClr val="FFFFFF"/>
      </a:lt1>
      <a:dk2>
        <a:srgbClr val="822433"/>
      </a:dk2>
      <a:lt2>
        <a:srgbClr val="808080"/>
      </a:lt2>
      <a:accent1>
        <a:srgbClr val="BBE0E3"/>
      </a:accent1>
      <a:accent2>
        <a:srgbClr val="FFFF00"/>
      </a:accent2>
      <a:accent3>
        <a:srgbClr val="FFFFFF"/>
      </a:accent3>
      <a:accent4>
        <a:srgbClr val="6E1D2A"/>
      </a:accent4>
      <a:accent5>
        <a:srgbClr val="DAEDEF"/>
      </a:accent5>
      <a:accent6>
        <a:srgbClr val="E7E700"/>
      </a:accent6>
      <a:hlink>
        <a:srgbClr val="0000FF"/>
      </a:hlink>
      <a:folHlink>
        <a:srgbClr val="FF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819</Words>
  <Application>Microsoft Office PowerPoint</Application>
  <PresentationFormat>Presentazione su schermo (4:3)</PresentationFormat>
  <Paragraphs>137</Paragraphs>
  <Slides>14</Slides>
  <Notes>11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6" baseType="lpstr">
      <vt:lpstr>Arial</vt:lpstr>
      <vt:lpstr>la sapienza</vt:lpstr>
      <vt:lpstr>Presentazione standard di PowerPoint</vt:lpstr>
      <vt:lpstr>MOBILITÀ STUDENTESCA  PERIODI DI STUDIO E FORMAZIONE ALL’ESTERO</vt:lpstr>
      <vt:lpstr>Mobilità Sedi Civis</vt:lpstr>
      <vt:lpstr>Mobilità Erasmus +</vt:lpstr>
      <vt:lpstr>MOBILITÀ STUDENTESCA  PERIODI DI STUDIO E FORMAZIONE ALL’ESTERO</vt:lpstr>
      <vt:lpstr>MOBILITÀ STUDENTESCA  PERIODI DI STUDIO E FORMAZIONE ALL’ESTERO</vt:lpstr>
      <vt:lpstr>MOBILITÀ STUDENTESCA  PERIODI DI STUDIO E FORMAZIONE ALL’ESTERO</vt:lpstr>
      <vt:lpstr>MOBILITÀ STUDENTESCA  PERIODI DI STUDIO E FORMAZIONE ALL’ESTERO</vt:lpstr>
      <vt:lpstr>MOBILITÀ STUDENTESCA  PERIODI DI STUDIO E FORMAZIONE ALL’ESTERO</vt:lpstr>
      <vt:lpstr>MOBILITÀ STUDENTESCA  PERIODI DI STUDIO E FORMAZIONE ALL’ESTERO</vt:lpstr>
      <vt:lpstr>MOBILITÀ STUDENTESCA  PERIODI DI STUDIO E FORMAZIONE ALL’ESTERO</vt:lpstr>
      <vt:lpstr>MOBILITÀ STUDENTESCA  PERIODI DI STUDIO E FORMAZIONE ALL’ESTERO</vt:lpstr>
      <vt:lpstr>MOBILITÀ STUDENTESCA  PERIODI DI STUDIO E FORMAZIONE ALL’ESTERO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Silvia Chichiarelli</dc:creator>
  <cp:lastModifiedBy>Silvia Chichiarelli</cp:lastModifiedBy>
  <cp:revision>29</cp:revision>
  <dcterms:created xsi:type="dcterms:W3CDTF">2006-11-20T16:13:10Z</dcterms:created>
  <dcterms:modified xsi:type="dcterms:W3CDTF">2022-02-09T12:49:41Z</dcterms:modified>
</cp:coreProperties>
</file>