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CF379-6B51-4C78-A369-A6E671FBAF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5A559E-3F42-4E06-A6E2-0CDDF3B9278D}">
      <dgm:prSet/>
      <dgm:spPr/>
      <dgm:t>
        <a:bodyPr/>
        <a:lstStyle/>
        <a:p>
          <a:r>
            <a:rPr lang="it-IT"/>
            <a:t>Act against torture</a:t>
          </a:r>
          <a:endParaRPr lang="en-US"/>
        </a:p>
      </dgm:t>
    </dgm:pt>
    <dgm:pt modelId="{30A6E021-83AE-42DC-97E3-EA5E1471B21D}" type="parTrans" cxnId="{48258E8F-1709-4A62-96FF-B51BA1BB2E4C}">
      <dgm:prSet/>
      <dgm:spPr/>
      <dgm:t>
        <a:bodyPr/>
        <a:lstStyle/>
        <a:p>
          <a:endParaRPr lang="en-US"/>
        </a:p>
      </dgm:t>
    </dgm:pt>
    <dgm:pt modelId="{BF8AD15F-2154-49B6-A099-71470406E8C7}" type="sibTrans" cxnId="{48258E8F-1709-4A62-96FF-B51BA1BB2E4C}">
      <dgm:prSet/>
      <dgm:spPr/>
      <dgm:t>
        <a:bodyPr/>
        <a:lstStyle/>
        <a:p>
          <a:endParaRPr lang="en-US"/>
        </a:p>
      </dgm:t>
    </dgm:pt>
    <dgm:pt modelId="{2BC278F3-C53A-4D2A-A336-7F455CF42EB0}">
      <dgm:prSet/>
      <dgm:spPr/>
      <dgm:t>
        <a:bodyPr/>
        <a:lstStyle/>
        <a:p>
          <a:r>
            <a:rPr lang="it-IT"/>
            <a:t>Contribute to the abolition of the death penalty worldwide</a:t>
          </a:r>
          <a:endParaRPr lang="en-US"/>
        </a:p>
      </dgm:t>
    </dgm:pt>
    <dgm:pt modelId="{5616524F-D5C8-4A3A-AB3C-C374369E679F}" type="parTrans" cxnId="{4CA8D305-96C4-4329-A1CE-A01058126D14}">
      <dgm:prSet/>
      <dgm:spPr/>
      <dgm:t>
        <a:bodyPr/>
        <a:lstStyle/>
        <a:p>
          <a:endParaRPr lang="en-US"/>
        </a:p>
      </dgm:t>
    </dgm:pt>
    <dgm:pt modelId="{FAE20DCB-B7AC-4F0F-A2F6-0648231E4EA4}" type="sibTrans" cxnId="{4CA8D305-96C4-4329-A1CE-A01058126D14}">
      <dgm:prSet/>
      <dgm:spPr/>
      <dgm:t>
        <a:bodyPr/>
        <a:lstStyle/>
        <a:p>
          <a:endParaRPr lang="en-US"/>
        </a:p>
      </dgm:t>
    </dgm:pt>
    <dgm:pt modelId="{51135994-BCAF-4C00-A8FB-13E2B412A90C}">
      <dgm:prSet/>
      <dgm:spPr/>
      <dgm:t>
        <a:bodyPr/>
        <a:lstStyle/>
        <a:p>
          <a:r>
            <a:rPr lang="it-IT"/>
            <a:t>Avoiding complicity in executions in third countries</a:t>
          </a:r>
          <a:endParaRPr lang="en-US"/>
        </a:p>
      </dgm:t>
    </dgm:pt>
    <dgm:pt modelId="{117DE4D8-308F-4A2E-B30C-F5C6A162C23F}" type="parTrans" cxnId="{EC294099-2EFC-4365-AD0F-2C15C6C53A3C}">
      <dgm:prSet/>
      <dgm:spPr/>
      <dgm:t>
        <a:bodyPr/>
        <a:lstStyle/>
        <a:p>
          <a:endParaRPr lang="en-US"/>
        </a:p>
      </dgm:t>
    </dgm:pt>
    <dgm:pt modelId="{9F3617C9-5C50-41FA-A6C8-6BCC80A66C00}" type="sibTrans" cxnId="{EC294099-2EFC-4365-AD0F-2C15C6C53A3C}">
      <dgm:prSet/>
      <dgm:spPr/>
      <dgm:t>
        <a:bodyPr/>
        <a:lstStyle/>
        <a:p>
          <a:endParaRPr lang="en-US"/>
        </a:p>
      </dgm:t>
    </dgm:pt>
    <dgm:pt modelId="{3BD124D0-0B24-4EE9-91A9-BFB526D90436}" type="pres">
      <dgm:prSet presAssocID="{E99CF379-6B51-4C78-A369-A6E671FBAF21}" presName="vert0" presStyleCnt="0">
        <dgm:presLayoutVars>
          <dgm:dir/>
          <dgm:animOne val="branch"/>
          <dgm:animLvl val="lvl"/>
        </dgm:presLayoutVars>
      </dgm:prSet>
      <dgm:spPr/>
    </dgm:pt>
    <dgm:pt modelId="{97BD72E0-8F37-4287-8B0F-1EEBA223AD98}" type="pres">
      <dgm:prSet presAssocID="{F45A559E-3F42-4E06-A6E2-0CDDF3B9278D}" presName="thickLine" presStyleLbl="alignNode1" presStyleIdx="0" presStyleCnt="3"/>
      <dgm:spPr/>
    </dgm:pt>
    <dgm:pt modelId="{AD12F837-7C0F-462C-8C96-87E5F4811ED7}" type="pres">
      <dgm:prSet presAssocID="{F45A559E-3F42-4E06-A6E2-0CDDF3B9278D}" presName="horz1" presStyleCnt="0"/>
      <dgm:spPr/>
    </dgm:pt>
    <dgm:pt modelId="{A315843C-2A1F-47A5-8CDD-2BA0D20F1ABD}" type="pres">
      <dgm:prSet presAssocID="{F45A559E-3F42-4E06-A6E2-0CDDF3B9278D}" presName="tx1" presStyleLbl="revTx" presStyleIdx="0" presStyleCnt="3"/>
      <dgm:spPr/>
    </dgm:pt>
    <dgm:pt modelId="{09E2C86E-3486-47B7-8322-6BD0329F953A}" type="pres">
      <dgm:prSet presAssocID="{F45A559E-3F42-4E06-A6E2-0CDDF3B9278D}" presName="vert1" presStyleCnt="0"/>
      <dgm:spPr/>
    </dgm:pt>
    <dgm:pt modelId="{629806FA-35A6-481B-86BC-4901B0936649}" type="pres">
      <dgm:prSet presAssocID="{2BC278F3-C53A-4D2A-A336-7F455CF42EB0}" presName="thickLine" presStyleLbl="alignNode1" presStyleIdx="1" presStyleCnt="3"/>
      <dgm:spPr/>
    </dgm:pt>
    <dgm:pt modelId="{9921F66E-6A4B-41AC-8747-23FC7D11C326}" type="pres">
      <dgm:prSet presAssocID="{2BC278F3-C53A-4D2A-A336-7F455CF42EB0}" presName="horz1" presStyleCnt="0"/>
      <dgm:spPr/>
    </dgm:pt>
    <dgm:pt modelId="{13DB8198-B935-4BCE-B1F2-C13727E43F88}" type="pres">
      <dgm:prSet presAssocID="{2BC278F3-C53A-4D2A-A336-7F455CF42EB0}" presName="tx1" presStyleLbl="revTx" presStyleIdx="1" presStyleCnt="3"/>
      <dgm:spPr/>
    </dgm:pt>
    <dgm:pt modelId="{9C009DDE-2D90-45FC-B95E-A637690FC9DD}" type="pres">
      <dgm:prSet presAssocID="{2BC278F3-C53A-4D2A-A336-7F455CF42EB0}" presName="vert1" presStyleCnt="0"/>
      <dgm:spPr/>
    </dgm:pt>
    <dgm:pt modelId="{237554BE-29CA-4A74-8BC0-6017A3CB0C5E}" type="pres">
      <dgm:prSet presAssocID="{51135994-BCAF-4C00-A8FB-13E2B412A90C}" presName="thickLine" presStyleLbl="alignNode1" presStyleIdx="2" presStyleCnt="3"/>
      <dgm:spPr/>
    </dgm:pt>
    <dgm:pt modelId="{CC85BCD4-9B32-4F4A-A070-675249C1FD77}" type="pres">
      <dgm:prSet presAssocID="{51135994-BCAF-4C00-A8FB-13E2B412A90C}" presName="horz1" presStyleCnt="0"/>
      <dgm:spPr/>
    </dgm:pt>
    <dgm:pt modelId="{E673CED6-8F96-470F-9792-7A8AE5A55EBA}" type="pres">
      <dgm:prSet presAssocID="{51135994-BCAF-4C00-A8FB-13E2B412A90C}" presName="tx1" presStyleLbl="revTx" presStyleIdx="2" presStyleCnt="3"/>
      <dgm:spPr/>
    </dgm:pt>
    <dgm:pt modelId="{FDE3A2FC-F27E-44CD-961C-A0EB010FC200}" type="pres">
      <dgm:prSet presAssocID="{51135994-BCAF-4C00-A8FB-13E2B412A90C}" presName="vert1" presStyleCnt="0"/>
      <dgm:spPr/>
    </dgm:pt>
  </dgm:ptLst>
  <dgm:cxnLst>
    <dgm:cxn modelId="{4CA8D305-96C4-4329-A1CE-A01058126D14}" srcId="{E99CF379-6B51-4C78-A369-A6E671FBAF21}" destId="{2BC278F3-C53A-4D2A-A336-7F455CF42EB0}" srcOrd="1" destOrd="0" parTransId="{5616524F-D5C8-4A3A-AB3C-C374369E679F}" sibTransId="{FAE20DCB-B7AC-4F0F-A2F6-0648231E4EA4}"/>
    <dgm:cxn modelId="{226F1641-C3F7-4DCD-A9F3-87C39297D455}" type="presOf" srcId="{F45A559E-3F42-4E06-A6E2-0CDDF3B9278D}" destId="{A315843C-2A1F-47A5-8CDD-2BA0D20F1ABD}" srcOrd="0" destOrd="0" presId="urn:microsoft.com/office/officeart/2008/layout/LinedList"/>
    <dgm:cxn modelId="{4386EF6E-47D9-491B-98B8-C741574B0E49}" type="presOf" srcId="{E99CF379-6B51-4C78-A369-A6E671FBAF21}" destId="{3BD124D0-0B24-4EE9-91A9-BFB526D90436}" srcOrd="0" destOrd="0" presId="urn:microsoft.com/office/officeart/2008/layout/LinedList"/>
    <dgm:cxn modelId="{48258E8F-1709-4A62-96FF-B51BA1BB2E4C}" srcId="{E99CF379-6B51-4C78-A369-A6E671FBAF21}" destId="{F45A559E-3F42-4E06-A6E2-0CDDF3B9278D}" srcOrd="0" destOrd="0" parTransId="{30A6E021-83AE-42DC-97E3-EA5E1471B21D}" sibTransId="{BF8AD15F-2154-49B6-A099-71470406E8C7}"/>
    <dgm:cxn modelId="{EC294099-2EFC-4365-AD0F-2C15C6C53A3C}" srcId="{E99CF379-6B51-4C78-A369-A6E671FBAF21}" destId="{51135994-BCAF-4C00-A8FB-13E2B412A90C}" srcOrd="2" destOrd="0" parTransId="{117DE4D8-308F-4A2E-B30C-F5C6A162C23F}" sibTransId="{9F3617C9-5C50-41FA-A6C8-6BCC80A66C00}"/>
    <dgm:cxn modelId="{3874D499-6A3A-4AF1-BFB4-B58000CCA8A3}" type="presOf" srcId="{51135994-BCAF-4C00-A8FB-13E2B412A90C}" destId="{E673CED6-8F96-470F-9792-7A8AE5A55EBA}" srcOrd="0" destOrd="0" presId="urn:microsoft.com/office/officeart/2008/layout/LinedList"/>
    <dgm:cxn modelId="{5DB632F0-5407-4EC7-A337-4BF90655EEB7}" type="presOf" srcId="{2BC278F3-C53A-4D2A-A336-7F455CF42EB0}" destId="{13DB8198-B935-4BCE-B1F2-C13727E43F88}" srcOrd="0" destOrd="0" presId="urn:microsoft.com/office/officeart/2008/layout/LinedList"/>
    <dgm:cxn modelId="{8AF1D702-1C94-458D-A174-47D7D8148171}" type="presParOf" srcId="{3BD124D0-0B24-4EE9-91A9-BFB526D90436}" destId="{97BD72E0-8F37-4287-8B0F-1EEBA223AD98}" srcOrd="0" destOrd="0" presId="urn:microsoft.com/office/officeart/2008/layout/LinedList"/>
    <dgm:cxn modelId="{AA2CD504-AAE0-4376-8BAA-33CCD33D4CFA}" type="presParOf" srcId="{3BD124D0-0B24-4EE9-91A9-BFB526D90436}" destId="{AD12F837-7C0F-462C-8C96-87E5F4811ED7}" srcOrd="1" destOrd="0" presId="urn:microsoft.com/office/officeart/2008/layout/LinedList"/>
    <dgm:cxn modelId="{F124C117-CC04-43A7-8646-9A406B0816C3}" type="presParOf" srcId="{AD12F837-7C0F-462C-8C96-87E5F4811ED7}" destId="{A315843C-2A1F-47A5-8CDD-2BA0D20F1ABD}" srcOrd="0" destOrd="0" presId="urn:microsoft.com/office/officeart/2008/layout/LinedList"/>
    <dgm:cxn modelId="{88D477A0-D211-46E4-B08D-4A640A471A99}" type="presParOf" srcId="{AD12F837-7C0F-462C-8C96-87E5F4811ED7}" destId="{09E2C86E-3486-47B7-8322-6BD0329F953A}" srcOrd="1" destOrd="0" presId="urn:microsoft.com/office/officeart/2008/layout/LinedList"/>
    <dgm:cxn modelId="{B673BA79-B28B-4BED-9063-6E21109B9DFA}" type="presParOf" srcId="{3BD124D0-0B24-4EE9-91A9-BFB526D90436}" destId="{629806FA-35A6-481B-86BC-4901B0936649}" srcOrd="2" destOrd="0" presId="urn:microsoft.com/office/officeart/2008/layout/LinedList"/>
    <dgm:cxn modelId="{6ADF10E9-2A8A-419E-9C3E-F4A2B49835CE}" type="presParOf" srcId="{3BD124D0-0B24-4EE9-91A9-BFB526D90436}" destId="{9921F66E-6A4B-41AC-8747-23FC7D11C326}" srcOrd="3" destOrd="0" presId="urn:microsoft.com/office/officeart/2008/layout/LinedList"/>
    <dgm:cxn modelId="{612B712A-B7C9-4E96-808A-7B199D9EC0B3}" type="presParOf" srcId="{9921F66E-6A4B-41AC-8747-23FC7D11C326}" destId="{13DB8198-B935-4BCE-B1F2-C13727E43F88}" srcOrd="0" destOrd="0" presId="urn:microsoft.com/office/officeart/2008/layout/LinedList"/>
    <dgm:cxn modelId="{5A5EED22-679D-4596-8738-83BC91D47CA6}" type="presParOf" srcId="{9921F66E-6A4B-41AC-8747-23FC7D11C326}" destId="{9C009DDE-2D90-45FC-B95E-A637690FC9DD}" srcOrd="1" destOrd="0" presId="urn:microsoft.com/office/officeart/2008/layout/LinedList"/>
    <dgm:cxn modelId="{D5E8AC8E-D8F2-40CC-B566-4FE3F347EC57}" type="presParOf" srcId="{3BD124D0-0B24-4EE9-91A9-BFB526D90436}" destId="{237554BE-29CA-4A74-8BC0-6017A3CB0C5E}" srcOrd="4" destOrd="0" presId="urn:microsoft.com/office/officeart/2008/layout/LinedList"/>
    <dgm:cxn modelId="{0BCCD254-3799-423F-8BF5-8F186E796FF6}" type="presParOf" srcId="{3BD124D0-0B24-4EE9-91A9-BFB526D90436}" destId="{CC85BCD4-9B32-4F4A-A070-675249C1FD77}" srcOrd="5" destOrd="0" presId="urn:microsoft.com/office/officeart/2008/layout/LinedList"/>
    <dgm:cxn modelId="{BC8DFAFB-8495-44AA-90BA-2056407232F4}" type="presParOf" srcId="{CC85BCD4-9B32-4F4A-A070-675249C1FD77}" destId="{E673CED6-8F96-470F-9792-7A8AE5A55EBA}" srcOrd="0" destOrd="0" presId="urn:microsoft.com/office/officeart/2008/layout/LinedList"/>
    <dgm:cxn modelId="{BCF5C5FD-0EB0-4418-922B-3AE916091ED0}" type="presParOf" srcId="{CC85BCD4-9B32-4F4A-A070-675249C1FD77}" destId="{FDE3A2FC-F27E-44CD-961C-A0EB010FC2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855C8-0581-4ACC-9D39-CCEA2864A0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D290F9-BC4B-46E0-ADF1-98B8FF84DBD1}">
      <dgm:prSet/>
      <dgm:spPr/>
      <dgm:t>
        <a:bodyPr/>
        <a:lstStyle/>
        <a:p>
          <a:r>
            <a:rPr lang="it-IT"/>
            <a:t>Evolution of international law about the death penalty. </a:t>
          </a:r>
          <a:endParaRPr lang="en-US"/>
        </a:p>
      </dgm:t>
    </dgm:pt>
    <dgm:pt modelId="{ABECA3AF-E25E-4C84-8B24-564BB74C8B6D}" type="parTrans" cxnId="{668EEDF0-323B-4379-89A1-5EB039F796B0}">
      <dgm:prSet/>
      <dgm:spPr/>
      <dgm:t>
        <a:bodyPr/>
        <a:lstStyle/>
        <a:p>
          <a:endParaRPr lang="en-US"/>
        </a:p>
      </dgm:t>
    </dgm:pt>
    <dgm:pt modelId="{C20D5F6B-9738-4A19-8916-E53D9BFBD956}" type="sibTrans" cxnId="{668EEDF0-323B-4379-89A1-5EB039F796B0}">
      <dgm:prSet/>
      <dgm:spPr/>
      <dgm:t>
        <a:bodyPr/>
        <a:lstStyle/>
        <a:p>
          <a:endParaRPr lang="en-US"/>
        </a:p>
      </dgm:t>
    </dgm:pt>
    <dgm:pt modelId="{62B755CC-AB8C-4FD3-A141-98A50205124B}">
      <dgm:prSet/>
      <dgm:spPr/>
      <dgm:t>
        <a:bodyPr/>
        <a:lstStyle/>
        <a:p>
          <a:r>
            <a:rPr lang="it-IT"/>
            <a:t>Convention on the rights of the child</a:t>
          </a:r>
          <a:endParaRPr lang="en-US"/>
        </a:p>
      </dgm:t>
    </dgm:pt>
    <dgm:pt modelId="{8C76038B-1C14-45C5-8EBD-1F40D844C72E}" type="parTrans" cxnId="{CD0C9842-90D1-4B57-9296-EE25C95575F0}">
      <dgm:prSet/>
      <dgm:spPr/>
      <dgm:t>
        <a:bodyPr/>
        <a:lstStyle/>
        <a:p>
          <a:endParaRPr lang="en-US"/>
        </a:p>
      </dgm:t>
    </dgm:pt>
    <dgm:pt modelId="{46882BF8-E018-4822-B532-270599D46C7F}" type="sibTrans" cxnId="{CD0C9842-90D1-4B57-9296-EE25C95575F0}">
      <dgm:prSet/>
      <dgm:spPr/>
      <dgm:t>
        <a:bodyPr/>
        <a:lstStyle/>
        <a:p>
          <a:endParaRPr lang="en-US"/>
        </a:p>
      </dgm:t>
    </dgm:pt>
    <dgm:pt modelId="{996A01B7-83D5-4E87-A98A-0EC44009F12F}">
      <dgm:prSet/>
      <dgm:spPr/>
      <dgm:t>
        <a:bodyPr/>
        <a:lstStyle/>
        <a:p>
          <a:r>
            <a:rPr lang="it-IT"/>
            <a:t>Protocols 6 (1983) and 13(2002) to the ECHR</a:t>
          </a:r>
          <a:endParaRPr lang="en-US"/>
        </a:p>
      </dgm:t>
    </dgm:pt>
    <dgm:pt modelId="{BCFC875B-4248-471E-99DE-D663714B30A5}" type="parTrans" cxnId="{D12337A1-EB30-4549-8307-A4668D3230D7}">
      <dgm:prSet/>
      <dgm:spPr/>
      <dgm:t>
        <a:bodyPr/>
        <a:lstStyle/>
        <a:p>
          <a:endParaRPr lang="en-US"/>
        </a:p>
      </dgm:t>
    </dgm:pt>
    <dgm:pt modelId="{C7EACFE5-99E0-44AC-8C0E-BA654B0ADCBB}" type="sibTrans" cxnId="{D12337A1-EB30-4549-8307-A4668D3230D7}">
      <dgm:prSet/>
      <dgm:spPr/>
      <dgm:t>
        <a:bodyPr/>
        <a:lstStyle/>
        <a:p>
          <a:endParaRPr lang="en-US"/>
        </a:p>
      </dgm:t>
    </dgm:pt>
    <dgm:pt modelId="{5B14AE9D-36BE-4AFE-9209-89A528690107}">
      <dgm:prSet/>
      <dgm:spPr/>
      <dgm:t>
        <a:bodyPr/>
        <a:lstStyle/>
        <a:p>
          <a:r>
            <a:rPr lang="it-IT"/>
            <a:t>Interpretation of human rights treaties (right to life and right to human dignity: Schabas)</a:t>
          </a:r>
          <a:endParaRPr lang="en-US"/>
        </a:p>
      </dgm:t>
    </dgm:pt>
    <dgm:pt modelId="{C9C4F83C-6156-4CA9-A3AB-D00BDC72BF72}" type="parTrans" cxnId="{075BEA50-1F27-44E6-AFD3-4DCD8A25588C}">
      <dgm:prSet/>
      <dgm:spPr/>
      <dgm:t>
        <a:bodyPr/>
        <a:lstStyle/>
        <a:p>
          <a:endParaRPr lang="en-US"/>
        </a:p>
      </dgm:t>
    </dgm:pt>
    <dgm:pt modelId="{311D5045-1E4C-4691-ABA2-BB8A3AFCDCF8}" type="sibTrans" cxnId="{075BEA50-1F27-44E6-AFD3-4DCD8A25588C}">
      <dgm:prSet/>
      <dgm:spPr/>
      <dgm:t>
        <a:bodyPr/>
        <a:lstStyle/>
        <a:p>
          <a:endParaRPr lang="en-US"/>
        </a:p>
      </dgm:t>
    </dgm:pt>
    <dgm:pt modelId="{7A24D337-D0E6-4538-A216-C28C87FFF35F}">
      <dgm:prSet/>
      <dgm:spPr/>
      <dgm:t>
        <a:bodyPr/>
        <a:lstStyle/>
        <a:p>
          <a:r>
            <a:rPr lang="it-IT"/>
            <a:t>Article 2(1) ECHR and the Ocalan case</a:t>
          </a:r>
          <a:endParaRPr lang="en-US"/>
        </a:p>
      </dgm:t>
    </dgm:pt>
    <dgm:pt modelId="{C2DEC233-7188-45A7-8185-44857026179D}" type="parTrans" cxnId="{00A0CF6C-8994-49EC-BD92-885577097FDA}">
      <dgm:prSet/>
      <dgm:spPr/>
      <dgm:t>
        <a:bodyPr/>
        <a:lstStyle/>
        <a:p>
          <a:endParaRPr lang="en-US"/>
        </a:p>
      </dgm:t>
    </dgm:pt>
    <dgm:pt modelId="{37184011-A4DB-4100-8B7D-099E88D4F1DD}" type="sibTrans" cxnId="{00A0CF6C-8994-49EC-BD92-885577097FDA}">
      <dgm:prSet/>
      <dgm:spPr/>
      <dgm:t>
        <a:bodyPr/>
        <a:lstStyle/>
        <a:p>
          <a:endParaRPr lang="en-US"/>
        </a:p>
      </dgm:t>
    </dgm:pt>
    <dgm:pt modelId="{04718EA5-51AE-4CD3-85FC-5CE7A1820BA6}">
      <dgm:prSet/>
      <dgm:spPr/>
      <dgm:t>
        <a:bodyPr/>
        <a:lstStyle/>
        <a:p>
          <a:r>
            <a:rPr lang="it-IT" dirty="0"/>
            <a:t>EU Charter of </a:t>
          </a:r>
          <a:r>
            <a:rPr lang="it-IT" dirty="0" err="1"/>
            <a:t>fundamental</a:t>
          </a:r>
          <a:r>
            <a:rPr lang="it-IT" dirty="0"/>
            <a:t> rights, Article 2(2)</a:t>
          </a:r>
          <a:endParaRPr lang="en-US" dirty="0"/>
        </a:p>
      </dgm:t>
    </dgm:pt>
    <dgm:pt modelId="{5EBCBDAF-ECC1-4D72-8F13-79FCB75C5B01}" type="parTrans" cxnId="{8C69F3EF-8ADF-4B8C-9061-3E6ECA4D4F19}">
      <dgm:prSet/>
      <dgm:spPr/>
      <dgm:t>
        <a:bodyPr/>
        <a:lstStyle/>
        <a:p>
          <a:endParaRPr lang="en-US"/>
        </a:p>
      </dgm:t>
    </dgm:pt>
    <dgm:pt modelId="{97B57764-FDDB-4960-AA01-0CFDF4AB1AA9}" type="sibTrans" cxnId="{8C69F3EF-8ADF-4B8C-9061-3E6ECA4D4F19}">
      <dgm:prSet/>
      <dgm:spPr/>
      <dgm:t>
        <a:bodyPr/>
        <a:lstStyle/>
        <a:p>
          <a:endParaRPr lang="en-US"/>
        </a:p>
      </dgm:t>
    </dgm:pt>
    <dgm:pt modelId="{59645D2B-EE1A-4370-BDA6-E7330D8F6B6F}">
      <dgm:prSet/>
      <dgm:spPr/>
      <dgm:t>
        <a:bodyPr/>
        <a:lstStyle/>
        <a:p>
          <a:r>
            <a:rPr lang="en-US" dirty="0"/>
            <a:t>UN moratorium on the death penalty 2007</a:t>
          </a:r>
        </a:p>
      </dgm:t>
    </dgm:pt>
    <dgm:pt modelId="{45757467-D94F-44C8-9CAB-5B287D9FFE84}" type="parTrans" cxnId="{4295CEC7-E751-429B-BD80-DD6CBF34D894}">
      <dgm:prSet/>
      <dgm:spPr/>
      <dgm:t>
        <a:bodyPr/>
        <a:lstStyle/>
        <a:p>
          <a:endParaRPr lang="it-IT"/>
        </a:p>
      </dgm:t>
    </dgm:pt>
    <dgm:pt modelId="{78BCFDC8-A3CD-4B46-8462-743FCDF215A6}" type="sibTrans" cxnId="{4295CEC7-E751-429B-BD80-DD6CBF34D894}">
      <dgm:prSet/>
      <dgm:spPr/>
      <dgm:t>
        <a:bodyPr/>
        <a:lstStyle/>
        <a:p>
          <a:endParaRPr lang="it-IT"/>
        </a:p>
      </dgm:t>
    </dgm:pt>
    <dgm:pt modelId="{9A43AB77-6F8E-4913-82E6-ADC200259F9D}" type="pres">
      <dgm:prSet presAssocID="{769855C8-0581-4ACC-9D39-CCEA2864A0CD}" presName="linear" presStyleCnt="0">
        <dgm:presLayoutVars>
          <dgm:animLvl val="lvl"/>
          <dgm:resizeHandles val="exact"/>
        </dgm:presLayoutVars>
      </dgm:prSet>
      <dgm:spPr/>
    </dgm:pt>
    <dgm:pt modelId="{F74F0343-A895-432C-BE71-4F95901A10B9}" type="pres">
      <dgm:prSet presAssocID="{A7D290F9-BC4B-46E0-ADF1-98B8FF84DBD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1F28592-DC56-4C92-9071-92476844EEE6}" type="pres">
      <dgm:prSet presAssocID="{A7D290F9-BC4B-46E0-ADF1-98B8FF84DBD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07B25B-0124-43A9-A98B-6BFEAF8ADD76}" type="presOf" srcId="{7A24D337-D0E6-4538-A216-C28C87FFF35F}" destId="{91F28592-DC56-4C92-9071-92476844EEE6}" srcOrd="0" destOrd="3" presId="urn:microsoft.com/office/officeart/2005/8/layout/vList2"/>
    <dgm:cxn modelId="{CD0C9842-90D1-4B57-9296-EE25C95575F0}" srcId="{A7D290F9-BC4B-46E0-ADF1-98B8FF84DBD1}" destId="{62B755CC-AB8C-4FD3-A141-98A50205124B}" srcOrd="0" destOrd="0" parTransId="{8C76038B-1C14-45C5-8EBD-1F40D844C72E}" sibTransId="{46882BF8-E018-4822-B532-270599D46C7F}"/>
    <dgm:cxn modelId="{E2BFD046-AD45-41C2-859C-6DF443E9E191}" type="presOf" srcId="{04718EA5-51AE-4CD3-85FC-5CE7A1820BA6}" destId="{91F28592-DC56-4C92-9071-92476844EEE6}" srcOrd="0" destOrd="4" presId="urn:microsoft.com/office/officeart/2005/8/layout/vList2"/>
    <dgm:cxn modelId="{00A0CF6C-8994-49EC-BD92-885577097FDA}" srcId="{A7D290F9-BC4B-46E0-ADF1-98B8FF84DBD1}" destId="{7A24D337-D0E6-4538-A216-C28C87FFF35F}" srcOrd="3" destOrd="0" parTransId="{C2DEC233-7188-45A7-8185-44857026179D}" sibTransId="{37184011-A4DB-4100-8B7D-099E88D4F1DD}"/>
    <dgm:cxn modelId="{075BEA50-1F27-44E6-AFD3-4DCD8A25588C}" srcId="{A7D290F9-BC4B-46E0-ADF1-98B8FF84DBD1}" destId="{5B14AE9D-36BE-4AFE-9209-89A528690107}" srcOrd="2" destOrd="0" parTransId="{C9C4F83C-6156-4CA9-A3AB-D00BDC72BF72}" sibTransId="{311D5045-1E4C-4691-ABA2-BB8A3AFCDCF8}"/>
    <dgm:cxn modelId="{A616A37B-7F9D-4B48-AC2B-295AB2A11F36}" type="presOf" srcId="{769855C8-0581-4ACC-9D39-CCEA2864A0CD}" destId="{9A43AB77-6F8E-4913-82E6-ADC200259F9D}" srcOrd="0" destOrd="0" presId="urn:microsoft.com/office/officeart/2005/8/layout/vList2"/>
    <dgm:cxn modelId="{D12337A1-EB30-4549-8307-A4668D3230D7}" srcId="{A7D290F9-BC4B-46E0-ADF1-98B8FF84DBD1}" destId="{996A01B7-83D5-4E87-A98A-0EC44009F12F}" srcOrd="1" destOrd="0" parTransId="{BCFC875B-4248-471E-99DE-D663714B30A5}" sibTransId="{C7EACFE5-99E0-44AC-8C0E-BA654B0ADCBB}"/>
    <dgm:cxn modelId="{A00129AA-C21D-4F33-8237-6A48315B279C}" type="presOf" srcId="{996A01B7-83D5-4E87-A98A-0EC44009F12F}" destId="{91F28592-DC56-4C92-9071-92476844EEE6}" srcOrd="0" destOrd="1" presId="urn:microsoft.com/office/officeart/2005/8/layout/vList2"/>
    <dgm:cxn modelId="{4295CEC7-E751-429B-BD80-DD6CBF34D894}" srcId="{A7D290F9-BC4B-46E0-ADF1-98B8FF84DBD1}" destId="{59645D2B-EE1A-4370-BDA6-E7330D8F6B6F}" srcOrd="5" destOrd="0" parTransId="{45757467-D94F-44C8-9CAB-5B287D9FFE84}" sibTransId="{78BCFDC8-A3CD-4B46-8462-743FCDF215A6}"/>
    <dgm:cxn modelId="{19C29BC8-E860-4E7A-83DA-603846E823E5}" type="presOf" srcId="{A7D290F9-BC4B-46E0-ADF1-98B8FF84DBD1}" destId="{F74F0343-A895-432C-BE71-4F95901A10B9}" srcOrd="0" destOrd="0" presId="urn:microsoft.com/office/officeart/2005/8/layout/vList2"/>
    <dgm:cxn modelId="{F40070CB-F4A8-4AB5-A523-CF95FEC0FE9E}" type="presOf" srcId="{5B14AE9D-36BE-4AFE-9209-89A528690107}" destId="{91F28592-DC56-4C92-9071-92476844EEE6}" srcOrd="0" destOrd="2" presId="urn:microsoft.com/office/officeart/2005/8/layout/vList2"/>
    <dgm:cxn modelId="{B67955EF-40AF-4CFB-8272-C5B258811ABF}" type="presOf" srcId="{59645D2B-EE1A-4370-BDA6-E7330D8F6B6F}" destId="{91F28592-DC56-4C92-9071-92476844EEE6}" srcOrd="0" destOrd="5" presId="urn:microsoft.com/office/officeart/2005/8/layout/vList2"/>
    <dgm:cxn modelId="{8C69F3EF-8ADF-4B8C-9061-3E6ECA4D4F19}" srcId="{A7D290F9-BC4B-46E0-ADF1-98B8FF84DBD1}" destId="{04718EA5-51AE-4CD3-85FC-5CE7A1820BA6}" srcOrd="4" destOrd="0" parTransId="{5EBCBDAF-ECC1-4D72-8F13-79FCB75C5B01}" sibTransId="{97B57764-FDDB-4960-AA01-0CFDF4AB1AA9}"/>
    <dgm:cxn modelId="{668EEDF0-323B-4379-89A1-5EB039F796B0}" srcId="{769855C8-0581-4ACC-9D39-CCEA2864A0CD}" destId="{A7D290F9-BC4B-46E0-ADF1-98B8FF84DBD1}" srcOrd="0" destOrd="0" parTransId="{ABECA3AF-E25E-4C84-8B24-564BB74C8B6D}" sibTransId="{C20D5F6B-9738-4A19-8916-E53D9BFBD956}"/>
    <dgm:cxn modelId="{5AEFDDF2-B079-4C82-9E14-3AF34424B739}" type="presOf" srcId="{62B755CC-AB8C-4FD3-A141-98A50205124B}" destId="{91F28592-DC56-4C92-9071-92476844EEE6}" srcOrd="0" destOrd="0" presId="urn:microsoft.com/office/officeart/2005/8/layout/vList2"/>
    <dgm:cxn modelId="{D8289BBF-D026-4DFD-9DFB-1D174C6FD88F}" type="presParOf" srcId="{9A43AB77-6F8E-4913-82E6-ADC200259F9D}" destId="{F74F0343-A895-432C-BE71-4F95901A10B9}" srcOrd="0" destOrd="0" presId="urn:microsoft.com/office/officeart/2005/8/layout/vList2"/>
    <dgm:cxn modelId="{043B8790-4F94-455A-BF10-E4C17FBC1C6E}" type="presParOf" srcId="{9A43AB77-6F8E-4913-82E6-ADC200259F9D}" destId="{91F28592-DC56-4C92-9071-92476844EE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20D46-64FA-4EFE-9D8B-6750761D75D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635DA7-FD38-4B7B-A388-A05EC6BB5D24}">
      <dgm:prSet/>
      <dgm:spPr/>
      <dgm:t>
        <a:bodyPr/>
        <a:lstStyle/>
        <a:p>
          <a:r>
            <a:rPr lang="it-IT"/>
            <a:t>Strictly prohibited under a norm of international customary law with peremptory character (ius cogens)</a:t>
          </a:r>
          <a:endParaRPr lang="en-US"/>
        </a:p>
      </dgm:t>
    </dgm:pt>
    <dgm:pt modelId="{3751C5DB-5438-4DC6-BF1B-54E2E4D70D2E}" type="parTrans" cxnId="{616195A8-DDB7-435C-BE14-12ABF35E4BB1}">
      <dgm:prSet/>
      <dgm:spPr/>
      <dgm:t>
        <a:bodyPr/>
        <a:lstStyle/>
        <a:p>
          <a:endParaRPr lang="en-US"/>
        </a:p>
      </dgm:t>
    </dgm:pt>
    <dgm:pt modelId="{ABAF4845-E26E-466B-BCFF-4E7E976077C5}" type="sibTrans" cxnId="{616195A8-DDB7-435C-BE14-12ABF35E4BB1}">
      <dgm:prSet/>
      <dgm:spPr/>
      <dgm:t>
        <a:bodyPr/>
        <a:lstStyle/>
        <a:p>
          <a:endParaRPr lang="en-US"/>
        </a:p>
      </dgm:t>
    </dgm:pt>
    <dgm:pt modelId="{282F722A-46EB-45C2-A84D-6F3FE567A328}">
      <dgm:prSet/>
      <dgm:spPr/>
      <dgm:t>
        <a:bodyPr/>
        <a:lstStyle/>
        <a:p>
          <a:r>
            <a:rPr lang="it-IT"/>
            <a:t>Article 5 Universal Declaration on Human Rights</a:t>
          </a:r>
          <a:endParaRPr lang="en-US"/>
        </a:p>
      </dgm:t>
    </dgm:pt>
    <dgm:pt modelId="{CE880EBA-7B68-4541-A117-BB5FE7F48179}" type="parTrans" cxnId="{FF18E682-AEAA-4510-9430-9856EF7D7EA6}">
      <dgm:prSet/>
      <dgm:spPr/>
      <dgm:t>
        <a:bodyPr/>
        <a:lstStyle/>
        <a:p>
          <a:endParaRPr lang="en-US"/>
        </a:p>
      </dgm:t>
    </dgm:pt>
    <dgm:pt modelId="{4BC08555-FA4B-42AD-A21A-FC95AB874B79}" type="sibTrans" cxnId="{FF18E682-AEAA-4510-9430-9856EF7D7EA6}">
      <dgm:prSet/>
      <dgm:spPr/>
      <dgm:t>
        <a:bodyPr/>
        <a:lstStyle/>
        <a:p>
          <a:endParaRPr lang="en-US"/>
        </a:p>
      </dgm:t>
    </dgm:pt>
    <dgm:pt modelId="{2DD13B6B-F922-441E-8886-27D90B1A4BA4}">
      <dgm:prSet/>
      <dgm:spPr/>
      <dgm:t>
        <a:bodyPr/>
        <a:lstStyle/>
        <a:p>
          <a:r>
            <a:rPr lang="it-IT" dirty="0" err="1"/>
            <a:t>United</a:t>
          </a:r>
          <a:r>
            <a:rPr lang="it-IT" dirty="0"/>
            <a:t> Nations Convention </a:t>
          </a:r>
          <a:r>
            <a:rPr lang="it-IT" dirty="0" err="1"/>
            <a:t>against</a:t>
          </a:r>
          <a:r>
            <a:rPr lang="it-IT" dirty="0"/>
            <a:t> Torture and Other </a:t>
          </a:r>
          <a:r>
            <a:rPr lang="it-IT" dirty="0" err="1"/>
            <a:t>Inhuman</a:t>
          </a:r>
          <a:r>
            <a:rPr lang="it-IT" dirty="0"/>
            <a:t> or </a:t>
          </a:r>
          <a:r>
            <a:rPr lang="it-IT" dirty="0" err="1"/>
            <a:t>Degrading</a:t>
          </a:r>
          <a:r>
            <a:rPr lang="it-IT" dirty="0"/>
            <a:t> Treatment or </a:t>
          </a:r>
          <a:r>
            <a:rPr lang="it-IT" dirty="0" err="1"/>
            <a:t>Punishment</a:t>
          </a:r>
          <a:r>
            <a:rPr lang="it-IT" dirty="0"/>
            <a:t> 1984</a:t>
          </a:r>
          <a:endParaRPr lang="en-US" dirty="0"/>
        </a:p>
      </dgm:t>
    </dgm:pt>
    <dgm:pt modelId="{211C3F28-BB05-4C43-8B1E-77FFFA03C146}" type="parTrans" cxnId="{D856D418-9D8D-413C-9F96-D66E1AD65633}">
      <dgm:prSet/>
      <dgm:spPr/>
      <dgm:t>
        <a:bodyPr/>
        <a:lstStyle/>
        <a:p>
          <a:endParaRPr lang="en-US"/>
        </a:p>
      </dgm:t>
    </dgm:pt>
    <dgm:pt modelId="{4FF2E423-F369-4BFD-8502-CFD9DCA66280}" type="sibTrans" cxnId="{D856D418-9D8D-413C-9F96-D66E1AD65633}">
      <dgm:prSet/>
      <dgm:spPr/>
      <dgm:t>
        <a:bodyPr/>
        <a:lstStyle/>
        <a:p>
          <a:endParaRPr lang="en-US"/>
        </a:p>
      </dgm:t>
    </dgm:pt>
    <dgm:pt modelId="{DAD9A7B3-9807-460F-9AD3-9CB0BC136E43}">
      <dgm:prSet/>
      <dgm:spPr/>
      <dgm:t>
        <a:bodyPr/>
        <a:lstStyle/>
        <a:p>
          <a:r>
            <a:rPr lang="it-IT" dirty="0"/>
            <a:t>UN General Assembly Resolution 3452(XXX) of 1975</a:t>
          </a:r>
          <a:endParaRPr lang="en-US" dirty="0"/>
        </a:p>
      </dgm:t>
    </dgm:pt>
    <dgm:pt modelId="{FFFB14D9-5FA9-4E17-8DCC-E0B538DDAA54}" type="parTrans" cxnId="{AEF833AF-2D4C-4D47-9A2A-0FF11831EF4B}">
      <dgm:prSet/>
      <dgm:spPr/>
      <dgm:t>
        <a:bodyPr/>
        <a:lstStyle/>
        <a:p>
          <a:endParaRPr lang="en-US"/>
        </a:p>
      </dgm:t>
    </dgm:pt>
    <dgm:pt modelId="{E68AFC98-E837-44D6-8DF6-62A5DAC4B1E4}" type="sibTrans" cxnId="{AEF833AF-2D4C-4D47-9A2A-0FF11831EF4B}">
      <dgm:prSet/>
      <dgm:spPr/>
      <dgm:t>
        <a:bodyPr/>
        <a:lstStyle/>
        <a:p>
          <a:endParaRPr lang="en-US"/>
        </a:p>
      </dgm:t>
    </dgm:pt>
    <dgm:pt modelId="{5475F726-CC60-4946-B68C-4FEB78D94C00}">
      <dgm:prSet/>
      <dgm:spPr/>
      <dgm:t>
        <a:bodyPr/>
        <a:lstStyle/>
        <a:p>
          <a:r>
            <a:rPr lang="en-US" dirty="0"/>
            <a:t>Article 3 ECHR</a:t>
          </a:r>
        </a:p>
      </dgm:t>
    </dgm:pt>
    <dgm:pt modelId="{8D575221-6491-4359-8AE5-F53DB1DE54E8}" type="parTrans" cxnId="{E8F09225-C849-4028-9873-D61D0D2B302C}">
      <dgm:prSet/>
      <dgm:spPr/>
      <dgm:t>
        <a:bodyPr/>
        <a:lstStyle/>
        <a:p>
          <a:endParaRPr lang="it-IT"/>
        </a:p>
      </dgm:t>
    </dgm:pt>
    <dgm:pt modelId="{86972076-4032-4C8E-BDA0-C2FCCE10A94A}" type="sibTrans" cxnId="{E8F09225-C849-4028-9873-D61D0D2B302C}">
      <dgm:prSet/>
      <dgm:spPr/>
      <dgm:t>
        <a:bodyPr/>
        <a:lstStyle/>
        <a:p>
          <a:endParaRPr lang="it-IT"/>
        </a:p>
      </dgm:t>
    </dgm:pt>
    <dgm:pt modelId="{488B7B78-A713-4833-954C-05513541286F}">
      <dgm:prSet/>
      <dgm:spPr/>
      <dgm:t>
        <a:bodyPr/>
        <a:lstStyle/>
        <a:p>
          <a:r>
            <a:rPr lang="en-US" dirty="0"/>
            <a:t>Article 4 EU Charter</a:t>
          </a:r>
        </a:p>
      </dgm:t>
    </dgm:pt>
    <dgm:pt modelId="{3D860C00-FA77-401C-88B9-D956B65A5394}" type="parTrans" cxnId="{EC07FDA9-1020-47D0-9488-A5A6C4AD475E}">
      <dgm:prSet/>
      <dgm:spPr/>
      <dgm:t>
        <a:bodyPr/>
        <a:lstStyle/>
        <a:p>
          <a:endParaRPr lang="it-IT"/>
        </a:p>
      </dgm:t>
    </dgm:pt>
    <dgm:pt modelId="{958C283A-AEBE-4EF9-A6CE-4B53FB8FEE93}" type="sibTrans" cxnId="{EC07FDA9-1020-47D0-9488-A5A6C4AD475E}">
      <dgm:prSet/>
      <dgm:spPr/>
      <dgm:t>
        <a:bodyPr/>
        <a:lstStyle/>
        <a:p>
          <a:endParaRPr lang="it-IT"/>
        </a:p>
      </dgm:t>
    </dgm:pt>
    <dgm:pt modelId="{0ED6E29B-13F8-4F36-B65E-A8B9213DDAF2}" type="pres">
      <dgm:prSet presAssocID="{E6B20D46-64FA-4EFE-9D8B-6750761D75D0}" presName="linear" presStyleCnt="0">
        <dgm:presLayoutVars>
          <dgm:animLvl val="lvl"/>
          <dgm:resizeHandles val="exact"/>
        </dgm:presLayoutVars>
      </dgm:prSet>
      <dgm:spPr/>
    </dgm:pt>
    <dgm:pt modelId="{9A7BBDD2-9B16-444D-995A-82DD5B597534}" type="pres">
      <dgm:prSet presAssocID="{3A635DA7-FD38-4B7B-A388-A05EC6BB5D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BC18452-A549-4E64-95CC-FBF22D86F94A}" type="pres">
      <dgm:prSet presAssocID="{3A635DA7-FD38-4B7B-A388-A05EC6BB5D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56D418-9D8D-413C-9F96-D66E1AD65633}" srcId="{3A635DA7-FD38-4B7B-A388-A05EC6BB5D24}" destId="{2DD13B6B-F922-441E-8886-27D90B1A4BA4}" srcOrd="1" destOrd="0" parTransId="{211C3F28-BB05-4C43-8B1E-77FFFA03C146}" sibTransId="{4FF2E423-F369-4BFD-8502-CFD9DCA66280}"/>
    <dgm:cxn modelId="{E8F09225-C849-4028-9873-D61D0D2B302C}" srcId="{3A635DA7-FD38-4B7B-A388-A05EC6BB5D24}" destId="{5475F726-CC60-4946-B68C-4FEB78D94C00}" srcOrd="3" destOrd="0" parTransId="{8D575221-6491-4359-8AE5-F53DB1DE54E8}" sibTransId="{86972076-4032-4C8E-BDA0-C2FCCE10A94A}"/>
    <dgm:cxn modelId="{4478B930-ED2C-474F-BEAF-3AA96C61D1F8}" type="presOf" srcId="{2DD13B6B-F922-441E-8886-27D90B1A4BA4}" destId="{EBC18452-A549-4E64-95CC-FBF22D86F94A}" srcOrd="0" destOrd="1" presId="urn:microsoft.com/office/officeart/2005/8/layout/vList2"/>
    <dgm:cxn modelId="{3A429938-D6E5-4803-A2CF-E0F4A9DF2503}" type="presOf" srcId="{5475F726-CC60-4946-B68C-4FEB78D94C00}" destId="{EBC18452-A549-4E64-95CC-FBF22D86F94A}" srcOrd="0" destOrd="3" presId="urn:microsoft.com/office/officeart/2005/8/layout/vList2"/>
    <dgm:cxn modelId="{F0358966-521C-427C-A2BB-391FB9A4CDE8}" type="presOf" srcId="{488B7B78-A713-4833-954C-05513541286F}" destId="{EBC18452-A549-4E64-95CC-FBF22D86F94A}" srcOrd="0" destOrd="4" presId="urn:microsoft.com/office/officeart/2005/8/layout/vList2"/>
    <dgm:cxn modelId="{B4526655-B8E8-4109-A96B-7D92290025C2}" type="presOf" srcId="{282F722A-46EB-45C2-A84D-6F3FE567A328}" destId="{EBC18452-A549-4E64-95CC-FBF22D86F94A}" srcOrd="0" destOrd="0" presId="urn:microsoft.com/office/officeart/2005/8/layout/vList2"/>
    <dgm:cxn modelId="{42BF027E-B74A-4D2C-88C0-65A87D122380}" type="presOf" srcId="{3A635DA7-FD38-4B7B-A388-A05EC6BB5D24}" destId="{9A7BBDD2-9B16-444D-995A-82DD5B597534}" srcOrd="0" destOrd="0" presId="urn:microsoft.com/office/officeart/2005/8/layout/vList2"/>
    <dgm:cxn modelId="{FF18E682-AEAA-4510-9430-9856EF7D7EA6}" srcId="{3A635DA7-FD38-4B7B-A388-A05EC6BB5D24}" destId="{282F722A-46EB-45C2-A84D-6F3FE567A328}" srcOrd="0" destOrd="0" parTransId="{CE880EBA-7B68-4541-A117-BB5FE7F48179}" sibTransId="{4BC08555-FA4B-42AD-A21A-FC95AB874B79}"/>
    <dgm:cxn modelId="{EEBC5E9A-86A3-4230-9487-91FC5966D533}" type="presOf" srcId="{E6B20D46-64FA-4EFE-9D8B-6750761D75D0}" destId="{0ED6E29B-13F8-4F36-B65E-A8B9213DDAF2}" srcOrd="0" destOrd="0" presId="urn:microsoft.com/office/officeart/2005/8/layout/vList2"/>
    <dgm:cxn modelId="{616195A8-DDB7-435C-BE14-12ABF35E4BB1}" srcId="{E6B20D46-64FA-4EFE-9D8B-6750761D75D0}" destId="{3A635DA7-FD38-4B7B-A388-A05EC6BB5D24}" srcOrd="0" destOrd="0" parTransId="{3751C5DB-5438-4DC6-BF1B-54E2E4D70D2E}" sibTransId="{ABAF4845-E26E-466B-BCFF-4E7E976077C5}"/>
    <dgm:cxn modelId="{EC07FDA9-1020-47D0-9488-A5A6C4AD475E}" srcId="{3A635DA7-FD38-4B7B-A388-A05EC6BB5D24}" destId="{488B7B78-A713-4833-954C-05513541286F}" srcOrd="4" destOrd="0" parTransId="{3D860C00-FA77-401C-88B9-D956B65A5394}" sibTransId="{958C283A-AEBE-4EF9-A6CE-4B53FB8FEE93}"/>
    <dgm:cxn modelId="{AEF833AF-2D4C-4D47-9A2A-0FF11831EF4B}" srcId="{3A635DA7-FD38-4B7B-A388-A05EC6BB5D24}" destId="{DAD9A7B3-9807-460F-9AD3-9CB0BC136E43}" srcOrd="2" destOrd="0" parTransId="{FFFB14D9-5FA9-4E17-8DCC-E0B538DDAA54}" sibTransId="{E68AFC98-E837-44D6-8DF6-62A5DAC4B1E4}"/>
    <dgm:cxn modelId="{03209CFC-30A7-42CE-8735-8147CFD0DA30}" type="presOf" srcId="{DAD9A7B3-9807-460F-9AD3-9CB0BC136E43}" destId="{EBC18452-A549-4E64-95CC-FBF22D86F94A}" srcOrd="0" destOrd="2" presId="urn:microsoft.com/office/officeart/2005/8/layout/vList2"/>
    <dgm:cxn modelId="{719D8FC6-E3ED-4380-8F76-4AC39346BA41}" type="presParOf" srcId="{0ED6E29B-13F8-4F36-B65E-A8B9213DDAF2}" destId="{9A7BBDD2-9B16-444D-995A-82DD5B597534}" srcOrd="0" destOrd="0" presId="urn:microsoft.com/office/officeart/2005/8/layout/vList2"/>
    <dgm:cxn modelId="{D8C9DE21-2CE6-4E67-928B-54D505FC6B2F}" type="presParOf" srcId="{0ED6E29B-13F8-4F36-B65E-A8B9213DDAF2}" destId="{EBC18452-A549-4E64-95CC-FBF22D86F9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D7056-C723-4322-8944-BA2B2D8836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0AE545-520C-4C22-962B-EB193726B285}">
      <dgm:prSet/>
      <dgm:spPr/>
      <dgm:t>
        <a:bodyPr/>
        <a:lstStyle/>
        <a:p>
          <a:r>
            <a:rPr lang="it-IT"/>
            <a:t>Guidelines to EU policy towards third countries on the death penalty, 1998</a:t>
          </a:r>
          <a:endParaRPr lang="en-US"/>
        </a:p>
      </dgm:t>
    </dgm:pt>
    <dgm:pt modelId="{ECB34F4A-415B-45CE-BA4E-55E291E08D4E}" type="parTrans" cxnId="{98220A9B-ED4A-44DC-A981-7A4DD4DD2E60}">
      <dgm:prSet/>
      <dgm:spPr/>
      <dgm:t>
        <a:bodyPr/>
        <a:lstStyle/>
        <a:p>
          <a:endParaRPr lang="en-US"/>
        </a:p>
      </dgm:t>
    </dgm:pt>
    <dgm:pt modelId="{C900FE06-24CE-4178-975D-4363EAF91E70}" type="sibTrans" cxnId="{98220A9B-ED4A-44DC-A981-7A4DD4DD2E60}">
      <dgm:prSet/>
      <dgm:spPr/>
      <dgm:t>
        <a:bodyPr/>
        <a:lstStyle/>
        <a:p>
          <a:endParaRPr lang="en-US"/>
        </a:p>
      </dgm:t>
    </dgm:pt>
    <dgm:pt modelId="{F63F879B-A2F4-4D5A-8A2E-DCFB6CE7A266}">
      <dgm:prSet/>
      <dgm:spPr/>
      <dgm:t>
        <a:bodyPr/>
        <a:lstStyle/>
        <a:p>
          <a:r>
            <a:rPr lang="it-IT"/>
            <a:t>Guidelines to EU policy towards third countries on torture and other cruel inhuman or degrading treatment or punishment, 2001</a:t>
          </a:r>
          <a:endParaRPr lang="en-US"/>
        </a:p>
      </dgm:t>
    </dgm:pt>
    <dgm:pt modelId="{1D22803F-98B7-4B70-BA0E-00075E6177F8}" type="parTrans" cxnId="{68CDB927-9919-4C2C-A90D-E82F7DE73AAD}">
      <dgm:prSet/>
      <dgm:spPr/>
      <dgm:t>
        <a:bodyPr/>
        <a:lstStyle/>
        <a:p>
          <a:endParaRPr lang="en-US"/>
        </a:p>
      </dgm:t>
    </dgm:pt>
    <dgm:pt modelId="{41733D9D-A413-49AC-AA25-7490613D3B75}" type="sibTrans" cxnId="{68CDB927-9919-4C2C-A90D-E82F7DE73AAD}">
      <dgm:prSet/>
      <dgm:spPr/>
      <dgm:t>
        <a:bodyPr/>
        <a:lstStyle/>
        <a:p>
          <a:endParaRPr lang="en-US"/>
        </a:p>
      </dgm:t>
    </dgm:pt>
    <dgm:pt modelId="{1A94BA13-1E9F-4FF0-9967-E4895DB22225}">
      <dgm:prSet/>
      <dgm:spPr/>
      <dgm:t>
        <a:bodyPr/>
        <a:lstStyle/>
        <a:p>
          <a:r>
            <a:rPr lang="it-IT"/>
            <a:t>Right to international protection: Qualification Directive of 2004-2011 (notion of </a:t>
          </a:r>
          <a:r>
            <a:rPr lang="it-IT" i="1"/>
            <a:t>serious harm </a:t>
          </a:r>
          <a:r>
            <a:rPr lang="it-IT"/>
            <a:t>under Article 2(f)</a:t>
          </a:r>
          <a:endParaRPr lang="en-US"/>
        </a:p>
      </dgm:t>
    </dgm:pt>
    <dgm:pt modelId="{6DDB006B-6124-4124-B7E0-E4D4DC45E577}" type="parTrans" cxnId="{C9D5628C-7D46-4A79-AFD7-532BE18E3808}">
      <dgm:prSet/>
      <dgm:spPr/>
      <dgm:t>
        <a:bodyPr/>
        <a:lstStyle/>
        <a:p>
          <a:endParaRPr lang="en-US"/>
        </a:p>
      </dgm:t>
    </dgm:pt>
    <dgm:pt modelId="{82265181-264A-4458-AD4E-0C85EDD90FD6}" type="sibTrans" cxnId="{C9D5628C-7D46-4A79-AFD7-532BE18E3808}">
      <dgm:prSet/>
      <dgm:spPr/>
      <dgm:t>
        <a:bodyPr/>
        <a:lstStyle/>
        <a:p>
          <a:endParaRPr lang="en-US"/>
        </a:p>
      </dgm:t>
    </dgm:pt>
    <dgm:pt modelId="{22436926-A92E-4201-AB4E-5EC35DB174E5}">
      <dgm:prSet/>
      <dgm:spPr/>
      <dgm:t>
        <a:bodyPr/>
        <a:lstStyle/>
        <a:p>
          <a:r>
            <a:rPr lang="it-IT" dirty="0" err="1"/>
            <a:t>Refusal</a:t>
          </a:r>
          <a:r>
            <a:rPr lang="it-IT" dirty="0"/>
            <a:t> of </a:t>
          </a:r>
          <a:r>
            <a:rPr lang="it-IT" dirty="0" err="1"/>
            <a:t>extradition</a:t>
          </a:r>
          <a:r>
            <a:rPr lang="it-IT" dirty="0"/>
            <a:t>. Article 19  (2) EU Charter Agreements with US and Japan</a:t>
          </a:r>
          <a:endParaRPr lang="en-US" dirty="0"/>
        </a:p>
      </dgm:t>
    </dgm:pt>
    <dgm:pt modelId="{0595FFB8-E397-4AFC-A8CA-8B591886BECD}" type="parTrans" cxnId="{D6632CCA-2AE4-471E-A382-2BCFF1011BFC}">
      <dgm:prSet/>
      <dgm:spPr/>
      <dgm:t>
        <a:bodyPr/>
        <a:lstStyle/>
        <a:p>
          <a:endParaRPr lang="en-US"/>
        </a:p>
      </dgm:t>
    </dgm:pt>
    <dgm:pt modelId="{3B3D1FB3-4C2E-4A87-8ED1-8979732ECBD4}" type="sibTrans" cxnId="{D6632CCA-2AE4-471E-A382-2BCFF1011BFC}">
      <dgm:prSet/>
      <dgm:spPr/>
      <dgm:t>
        <a:bodyPr/>
        <a:lstStyle/>
        <a:p>
          <a:endParaRPr lang="en-US"/>
        </a:p>
      </dgm:t>
    </dgm:pt>
    <dgm:pt modelId="{793D26AF-819F-4A07-96CF-A4C6C9813456}" type="pres">
      <dgm:prSet presAssocID="{A92D7056-C723-4322-8944-BA2B2D8836FC}" presName="linear" presStyleCnt="0">
        <dgm:presLayoutVars>
          <dgm:animLvl val="lvl"/>
          <dgm:resizeHandles val="exact"/>
        </dgm:presLayoutVars>
      </dgm:prSet>
      <dgm:spPr/>
    </dgm:pt>
    <dgm:pt modelId="{FC9E577D-6648-4111-92F8-ECC2DC1DF0A3}" type="pres">
      <dgm:prSet presAssocID="{1E0AE545-520C-4C22-962B-EB193726B2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DB0452-43E6-43EF-9D1C-7BDD588B2899}" type="pres">
      <dgm:prSet presAssocID="{C900FE06-24CE-4178-975D-4363EAF91E70}" presName="spacer" presStyleCnt="0"/>
      <dgm:spPr/>
    </dgm:pt>
    <dgm:pt modelId="{4967719C-8DE8-4506-9ABC-E2C26B85B294}" type="pres">
      <dgm:prSet presAssocID="{F63F879B-A2F4-4D5A-8A2E-DCFB6CE7A2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84BA0E-087A-411F-85A2-ABAAA38295CE}" type="pres">
      <dgm:prSet presAssocID="{41733D9D-A413-49AC-AA25-7490613D3B75}" presName="spacer" presStyleCnt="0"/>
      <dgm:spPr/>
    </dgm:pt>
    <dgm:pt modelId="{F354A1C8-DBD6-4CE8-9286-B0630CA63EF9}" type="pres">
      <dgm:prSet presAssocID="{1A94BA13-1E9F-4FF0-9967-E4895DB222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23B8BB-8067-4C28-8707-0CAF7C8AD748}" type="pres">
      <dgm:prSet presAssocID="{82265181-264A-4458-AD4E-0C85EDD90FD6}" presName="spacer" presStyleCnt="0"/>
      <dgm:spPr/>
    </dgm:pt>
    <dgm:pt modelId="{75257F24-28BA-4B7B-819E-10866A73CC90}" type="pres">
      <dgm:prSet presAssocID="{22436926-A92E-4201-AB4E-5EC35DB174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311118-5545-4535-9DFB-3AEAFFBAD888}" type="presOf" srcId="{1A94BA13-1E9F-4FF0-9967-E4895DB22225}" destId="{F354A1C8-DBD6-4CE8-9286-B0630CA63EF9}" srcOrd="0" destOrd="0" presId="urn:microsoft.com/office/officeart/2005/8/layout/vList2"/>
    <dgm:cxn modelId="{68CDB927-9919-4C2C-A90D-E82F7DE73AAD}" srcId="{A92D7056-C723-4322-8944-BA2B2D8836FC}" destId="{F63F879B-A2F4-4D5A-8A2E-DCFB6CE7A266}" srcOrd="1" destOrd="0" parTransId="{1D22803F-98B7-4B70-BA0E-00075E6177F8}" sibTransId="{41733D9D-A413-49AC-AA25-7490613D3B75}"/>
    <dgm:cxn modelId="{E0A5123E-E5D6-4E1C-8803-973F135B36E8}" type="presOf" srcId="{F63F879B-A2F4-4D5A-8A2E-DCFB6CE7A266}" destId="{4967719C-8DE8-4506-9ABC-E2C26B85B294}" srcOrd="0" destOrd="0" presId="urn:microsoft.com/office/officeart/2005/8/layout/vList2"/>
    <dgm:cxn modelId="{15A0AA4C-C18F-46E6-9952-ADF6295B5C68}" type="presOf" srcId="{1E0AE545-520C-4C22-962B-EB193726B285}" destId="{FC9E577D-6648-4111-92F8-ECC2DC1DF0A3}" srcOrd="0" destOrd="0" presId="urn:microsoft.com/office/officeart/2005/8/layout/vList2"/>
    <dgm:cxn modelId="{C9D5628C-7D46-4A79-AFD7-532BE18E3808}" srcId="{A92D7056-C723-4322-8944-BA2B2D8836FC}" destId="{1A94BA13-1E9F-4FF0-9967-E4895DB22225}" srcOrd="2" destOrd="0" parTransId="{6DDB006B-6124-4124-B7E0-E4D4DC45E577}" sibTransId="{82265181-264A-4458-AD4E-0C85EDD90FD6}"/>
    <dgm:cxn modelId="{98220A9B-ED4A-44DC-A981-7A4DD4DD2E60}" srcId="{A92D7056-C723-4322-8944-BA2B2D8836FC}" destId="{1E0AE545-520C-4C22-962B-EB193726B285}" srcOrd="0" destOrd="0" parTransId="{ECB34F4A-415B-45CE-BA4E-55E291E08D4E}" sibTransId="{C900FE06-24CE-4178-975D-4363EAF91E70}"/>
    <dgm:cxn modelId="{AC4E47C8-AC7A-4A39-B412-F167EAA041B6}" type="presOf" srcId="{22436926-A92E-4201-AB4E-5EC35DB174E5}" destId="{75257F24-28BA-4B7B-819E-10866A73CC90}" srcOrd="0" destOrd="0" presId="urn:microsoft.com/office/officeart/2005/8/layout/vList2"/>
    <dgm:cxn modelId="{D6632CCA-2AE4-471E-A382-2BCFF1011BFC}" srcId="{A92D7056-C723-4322-8944-BA2B2D8836FC}" destId="{22436926-A92E-4201-AB4E-5EC35DB174E5}" srcOrd="3" destOrd="0" parTransId="{0595FFB8-E397-4AFC-A8CA-8B591886BECD}" sibTransId="{3B3D1FB3-4C2E-4A87-8ED1-8979732ECBD4}"/>
    <dgm:cxn modelId="{EF3C58E3-A70B-4879-B71F-099C72939EE9}" type="presOf" srcId="{A92D7056-C723-4322-8944-BA2B2D8836FC}" destId="{793D26AF-819F-4A07-96CF-A4C6C9813456}" srcOrd="0" destOrd="0" presId="urn:microsoft.com/office/officeart/2005/8/layout/vList2"/>
    <dgm:cxn modelId="{951A334E-01B5-46D5-AA08-EB2E55D9AA18}" type="presParOf" srcId="{793D26AF-819F-4A07-96CF-A4C6C9813456}" destId="{FC9E577D-6648-4111-92F8-ECC2DC1DF0A3}" srcOrd="0" destOrd="0" presId="urn:microsoft.com/office/officeart/2005/8/layout/vList2"/>
    <dgm:cxn modelId="{3EEC3176-2E14-4CBB-94E7-03F5AB896B36}" type="presParOf" srcId="{793D26AF-819F-4A07-96CF-A4C6C9813456}" destId="{7FDB0452-43E6-43EF-9D1C-7BDD588B2899}" srcOrd="1" destOrd="0" presId="urn:microsoft.com/office/officeart/2005/8/layout/vList2"/>
    <dgm:cxn modelId="{682F3E45-6C03-42EA-B523-FE1C9C08212E}" type="presParOf" srcId="{793D26AF-819F-4A07-96CF-A4C6C9813456}" destId="{4967719C-8DE8-4506-9ABC-E2C26B85B294}" srcOrd="2" destOrd="0" presId="urn:microsoft.com/office/officeart/2005/8/layout/vList2"/>
    <dgm:cxn modelId="{87FF3159-943C-4190-A5ED-F18E747FBA46}" type="presParOf" srcId="{793D26AF-819F-4A07-96CF-A4C6C9813456}" destId="{A284BA0E-087A-411F-85A2-ABAAA38295CE}" srcOrd="3" destOrd="0" presId="urn:microsoft.com/office/officeart/2005/8/layout/vList2"/>
    <dgm:cxn modelId="{8A6F9D28-5601-42E3-921B-53F0A91DF25A}" type="presParOf" srcId="{793D26AF-819F-4A07-96CF-A4C6C9813456}" destId="{F354A1C8-DBD6-4CE8-9286-B0630CA63EF9}" srcOrd="4" destOrd="0" presId="urn:microsoft.com/office/officeart/2005/8/layout/vList2"/>
    <dgm:cxn modelId="{304C8E0E-400E-4483-ADEA-30D6EDC0E7CD}" type="presParOf" srcId="{793D26AF-819F-4A07-96CF-A4C6C9813456}" destId="{6823B8BB-8067-4C28-8707-0CAF7C8AD748}" srcOrd="5" destOrd="0" presId="urn:microsoft.com/office/officeart/2005/8/layout/vList2"/>
    <dgm:cxn modelId="{FC9219E9-BF49-4C7D-B3DD-0E397CDEADB2}" type="presParOf" srcId="{793D26AF-819F-4A07-96CF-A4C6C9813456}" destId="{75257F24-28BA-4B7B-819E-10866A73CC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AC1C70-73B4-4444-B12A-E9D81C7600E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22D4BA-16AD-4C6D-8BB8-C2B333F5473B}">
      <dgm:prSet/>
      <dgm:spPr/>
      <dgm:t>
        <a:bodyPr/>
        <a:lstStyle/>
        <a:p>
          <a:r>
            <a:rPr lang="it-IT"/>
            <a:t>Public morals of the international community.</a:t>
          </a:r>
          <a:endParaRPr lang="en-US"/>
        </a:p>
      </dgm:t>
    </dgm:pt>
    <dgm:pt modelId="{FD03BB5C-609D-4768-BAC0-5274C9B807C6}" type="parTrans" cxnId="{F1C22651-93CB-4676-AF11-B963825ED3B3}">
      <dgm:prSet/>
      <dgm:spPr/>
      <dgm:t>
        <a:bodyPr/>
        <a:lstStyle/>
        <a:p>
          <a:endParaRPr lang="en-US"/>
        </a:p>
      </dgm:t>
    </dgm:pt>
    <dgm:pt modelId="{565D9EA9-D788-4D54-8287-239929F1CE50}" type="sibTrans" cxnId="{F1C22651-93CB-4676-AF11-B963825ED3B3}">
      <dgm:prSet/>
      <dgm:spPr/>
      <dgm:t>
        <a:bodyPr/>
        <a:lstStyle/>
        <a:p>
          <a:endParaRPr lang="en-US"/>
        </a:p>
      </dgm:t>
    </dgm:pt>
    <dgm:pt modelId="{E726B451-B7CC-4503-AD3A-A43336E4577E}">
      <dgm:prSet/>
      <dgm:spPr/>
      <dgm:t>
        <a:bodyPr/>
        <a:lstStyle/>
        <a:p>
          <a:r>
            <a:rPr lang="it-IT"/>
            <a:t>Recital 7 of the Regulation, Commission’s comments and Article XX of the GATT</a:t>
          </a:r>
          <a:endParaRPr lang="en-US"/>
        </a:p>
      </dgm:t>
    </dgm:pt>
    <dgm:pt modelId="{14EF7BBD-AB9B-41A9-A5BE-9848A49856CA}" type="parTrans" cxnId="{C8096262-54A8-4F34-AAF9-376629F008C6}">
      <dgm:prSet/>
      <dgm:spPr/>
      <dgm:t>
        <a:bodyPr/>
        <a:lstStyle/>
        <a:p>
          <a:endParaRPr lang="en-US"/>
        </a:p>
      </dgm:t>
    </dgm:pt>
    <dgm:pt modelId="{1DC47D06-0EAB-4F63-8BBA-84B2E5291584}" type="sibTrans" cxnId="{C8096262-54A8-4F34-AAF9-376629F008C6}">
      <dgm:prSet/>
      <dgm:spPr/>
      <dgm:t>
        <a:bodyPr/>
        <a:lstStyle/>
        <a:p>
          <a:endParaRPr lang="en-US"/>
        </a:p>
      </dgm:t>
    </dgm:pt>
    <dgm:pt modelId="{85950F8D-4A22-4C3B-9E47-6E6110287405}" type="pres">
      <dgm:prSet presAssocID="{65AC1C70-73B4-4444-B12A-E9D81C7600E5}" presName="linear" presStyleCnt="0">
        <dgm:presLayoutVars>
          <dgm:animLvl val="lvl"/>
          <dgm:resizeHandles val="exact"/>
        </dgm:presLayoutVars>
      </dgm:prSet>
      <dgm:spPr/>
    </dgm:pt>
    <dgm:pt modelId="{8D13139C-A039-4470-817D-1DEFF642F99E}" type="pres">
      <dgm:prSet presAssocID="{4222D4BA-16AD-4C6D-8BB8-C2B333F547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2DD096-1A9A-4625-89F4-722C2953F714}" type="pres">
      <dgm:prSet presAssocID="{565D9EA9-D788-4D54-8287-239929F1CE50}" presName="spacer" presStyleCnt="0"/>
      <dgm:spPr/>
    </dgm:pt>
    <dgm:pt modelId="{768E2E14-F0C3-4EA3-AA93-88A57AA0AD84}" type="pres">
      <dgm:prSet presAssocID="{E726B451-B7CC-4503-AD3A-A43336E457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8E9122F-0E13-4384-BB62-ECD49C1E0017}" type="presOf" srcId="{65AC1C70-73B4-4444-B12A-E9D81C7600E5}" destId="{85950F8D-4A22-4C3B-9E47-6E6110287405}" srcOrd="0" destOrd="0" presId="urn:microsoft.com/office/officeart/2005/8/layout/vList2"/>
    <dgm:cxn modelId="{D855A440-258E-4461-9E85-BA2821115623}" type="presOf" srcId="{4222D4BA-16AD-4C6D-8BB8-C2B333F5473B}" destId="{8D13139C-A039-4470-817D-1DEFF642F99E}" srcOrd="0" destOrd="0" presId="urn:microsoft.com/office/officeart/2005/8/layout/vList2"/>
    <dgm:cxn modelId="{C8096262-54A8-4F34-AAF9-376629F008C6}" srcId="{65AC1C70-73B4-4444-B12A-E9D81C7600E5}" destId="{E726B451-B7CC-4503-AD3A-A43336E4577E}" srcOrd="1" destOrd="0" parTransId="{14EF7BBD-AB9B-41A9-A5BE-9848A49856CA}" sibTransId="{1DC47D06-0EAB-4F63-8BBA-84B2E5291584}"/>
    <dgm:cxn modelId="{F1C22651-93CB-4676-AF11-B963825ED3B3}" srcId="{65AC1C70-73B4-4444-B12A-E9D81C7600E5}" destId="{4222D4BA-16AD-4C6D-8BB8-C2B333F5473B}" srcOrd="0" destOrd="0" parTransId="{FD03BB5C-609D-4768-BAC0-5274C9B807C6}" sibTransId="{565D9EA9-D788-4D54-8287-239929F1CE50}"/>
    <dgm:cxn modelId="{892468AE-4A71-4B71-B129-668D2B5B7EAE}" type="presOf" srcId="{E726B451-B7CC-4503-AD3A-A43336E4577E}" destId="{768E2E14-F0C3-4EA3-AA93-88A57AA0AD84}" srcOrd="0" destOrd="0" presId="urn:microsoft.com/office/officeart/2005/8/layout/vList2"/>
    <dgm:cxn modelId="{60AE5612-811E-4E89-A768-0FFE7E489DC1}" type="presParOf" srcId="{85950F8D-4A22-4C3B-9E47-6E6110287405}" destId="{8D13139C-A039-4470-817D-1DEFF642F99E}" srcOrd="0" destOrd="0" presId="urn:microsoft.com/office/officeart/2005/8/layout/vList2"/>
    <dgm:cxn modelId="{D8C008DF-BEA9-4780-8C75-AA3D47229AC6}" type="presParOf" srcId="{85950F8D-4A22-4C3B-9E47-6E6110287405}" destId="{E72DD096-1A9A-4625-89F4-722C2953F714}" srcOrd="1" destOrd="0" presId="urn:microsoft.com/office/officeart/2005/8/layout/vList2"/>
    <dgm:cxn modelId="{CC4FBA84-80FD-4C1B-AF77-120150B9F764}" type="presParOf" srcId="{85950F8D-4A22-4C3B-9E47-6E6110287405}" destId="{768E2E14-F0C3-4EA3-AA93-88A57AA0AD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BCBB11-BCCF-41E5-8C34-2B50A098D1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574136-6400-4B18-8E06-6B690DD2BA85}">
      <dgm:prSet/>
      <dgm:spPr/>
      <dgm:t>
        <a:bodyPr/>
        <a:lstStyle/>
        <a:p>
          <a:r>
            <a:rPr lang="it-IT"/>
            <a:t>Articles 2 (a) and (b) of the Regulation.</a:t>
          </a:r>
          <a:endParaRPr lang="en-US"/>
        </a:p>
      </dgm:t>
    </dgm:pt>
    <dgm:pt modelId="{BDD67436-DD39-439A-AC1B-AF991DF01201}" type="parTrans" cxnId="{AC9EA59C-A137-45FE-987A-0CEBC0949328}">
      <dgm:prSet/>
      <dgm:spPr/>
      <dgm:t>
        <a:bodyPr/>
        <a:lstStyle/>
        <a:p>
          <a:endParaRPr lang="en-US"/>
        </a:p>
      </dgm:t>
    </dgm:pt>
    <dgm:pt modelId="{C284CCF8-1A8A-4017-896F-1AFD7C218032}" type="sibTrans" cxnId="{AC9EA59C-A137-45FE-987A-0CEBC0949328}">
      <dgm:prSet/>
      <dgm:spPr/>
      <dgm:t>
        <a:bodyPr/>
        <a:lstStyle/>
        <a:p>
          <a:endParaRPr lang="en-US"/>
        </a:p>
      </dgm:t>
    </dgm:pt>
    <dgm:pt modelId="{7F5DC74D-7B6C-4BC0-813C-C2D628CD1706}">
      <dgm:prSet/>
      <dgm:spPr/>
      <dgm:t>
        <a:bodyPr/>
        <a:lstStyle/>
        <a:p>
          <a:r>
            <a:rPr lang="it-IT"/>
            <a:t>Definition of torture is taken from the 1984 CAT. </a:t>
          </a:r>
          <a:endParaRPr lang="en-US"/>
        </a:p>
      </dgm:t>
    </dgm:pt>
    <dgm:pt modelId="{44FBEC11-28B1-4B49-9730-DCCB59ADFA46}" type="parTrans" cxnId="{6EA6D163-EDB6-43E1-817B-7D8878C07473}">
      <dgm:prSet/>
      <dgm:spPr/>
      <dgm:t>
        <a:bodyPr/>
        <a:lstStyle/>
        <a:p>
          <a:endParaRPr lang="en-US"/>
        </a:p>
      </dgm:t>
    </dgm:pt>
    <dgm:pt modelId="{F049C01D-5209-4F35-8243-93D232254EF9}" type="sibTrans" cxnId="{6EA6D163-EDB6-43E1-817B-7D8878C07473}">
      <dgm:prSet/>
      <dgm:spPr/>
      <dgm:t>
        <a:bodyPr/>
        <a:lstStyle/>
        <a:p>
          <a:endParaRPr lang="en-US"/>
        </a:p>
      </dgm:t>
    </dgm:pt>
    <dgm:pt modelId="{9E33CFC2-3CFD-4157-AF04-3CD0D2EE8B05}">
      <dgm:prSet/>
      <dgm:spPr/>
      <dgm:t>
        <a:bodyPr/>
        <a:lstStyle/>
        <a:p>
          <a:r>
            <a:rPr lang="it-IT"/>
            <a:t>In addition: «capital punishment is not deemed a lawful penalty under any circumstances» (letter b). </a:t>
          </a:r>
          <a:endParaRPr lang="en-US"/>
        </a:p>
      </dgm:t>
    </dgm:pt>
    <dgm:pt modelId="{DA50B8BB-70FA-4B8A-A162-84D8D0ADC50C}" type="parTrans" cxnId="{445DA3EF-499A-4055-9FA3-5E3F00BF06E2}">
      <dgm:prSet/>
      <dgm:spPr/>
      <dgm:t>
        <a:bodyPr/>
        <a:lstStyle/>
        <a:p>
          <a:endParaRPr lang="en-US"/>
        </a:p>
      </dgm:t>
    </dgm:pt>
    <dgm:pt modelId="{FF316A2F-B86B-4E49-A1A1-95582C2DB290}" type="sibTrans" cxnId="{445DA3EF-499A-4055-9FA3-5E3F00BF06E2}">
      <dgm:prSet/>
      <dgm:spPr/>
      <dgm:t>
        <a:bodyPr/>
        <a:lstStyle/>
        <a:p>
          <a:endParaRPr lang="en-US"/>
        </a:p>
      </dgm:t>
    </dgm:pt>
    <dgm:pt modelId="{CF50BA25-DE5A-4FA3-802B-BC82BC776CA3}">
      <dgm:prSet/>
      <dgm:spPr/>
      <dgm:t>
        <a:bodyPr/>
        <a:lstStyle/>
        <a:p>
          <a:r>
            <a:rPr lang="it-IT"/>
            <a:t>Public officials or also private parties? Article 6(2) includes «any natural or legal person in a third country»</a:t>
          </a:r>
          <a:endParaRPr lang="en-US"/>
        </a:p>
      </dgm:t>
    </dgm:pt>
    <dgm:pt modelId="{09EC0A0C-04C5-4E7A-B477-834F8A0969E9}" type="parTrans" cxnId="{D3F4C58B-74FA-4E27-AA39-2159FD38F1BF}">
      <dgm:prSet/>
      <dgm:spPr/>
      <dgm:t>
        <a:bodyPr/>
        <a:lstStyle/>
        <a:p>
          <a:endParaRPr lang="en-US"/>
        </a:p>
      </dgm:t>
    </dgm:pt>
    <dgm:pt modelId="{90A8481F-45CC-4B4A-9992-85B9473795C5}" type="sibTrans" cxnId="{D3F4C58B-74FA-4E27-AA39-2159FD38F1BF}">
      <dgm:prSet/>
      <dgm:spPr/>
      <dgm:t>
        <a:bodyPr/>
        <a:lstStyle/>
        <a:p>
          <a:endParaRPr lang="en-US"/>
        </a:p>
      </dgm:t>
    </dgm:pt>
    <dgm:pt modelId="{29A66CE5-52E2-4B8A-8D40-E39B9C0EF65B}" type="pres">
      <dgm:prSet presAssocID="{58BCBB11-BCCF-41E5-8C34-2B50A098D194}" presName="linear" presStyleCnt="0">
        <dgm:presLayoutVars>
          <dgm:animLvl val="lvl"/>
          <dgm:resizeHandles val="exact"/>
        </dgm:presLayoutVars>
      </dgm:prSet>
      <dgm:spPr/>
    </dgm:pt>
    <dgm:pt modelId="{C93B0616-2AB5-4B06-8F76-7F07B7B8139D}" type="pres">
      <dgm:prSet presAssocID="{B4574136-6400-4B18-8E06-6B690DD2BA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A9FE74-9068-4867-949A-FB0882DFC4B8}" type="pres">
      <dgm:prSet presAssocID="{C284CCF8-1A8A-4017-896F-1AFD7C218032}" presName="spacer" presStyleCnt="0"/>
      <dgm:spPr/>
    </dgm:pt>
    <dgm:pt modelId="{BE63FB5F-BCE1-4BF9-8780-47F555DF1B1F}" type="pres">
      <dgm:prSet presAssocID="{7F5DC74D-7B6C-4BC0-813C-C2D628CD17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787A28-7BF3-4DE4-A32B-48DC730A45F4}" type="pres">
      <dgm:prSet presAssocID="{F049C01D-5209-4F35-8243-93D232254EF9}" presName="spacer" presStyleCnt="0"/>
      <dgm:spPr/>
    </dgm:pt>
    <dgm:pt modelId="{7B974501-504A-4913-8A4F-CB11014DEAC7}" type="pres">
      <dgm:prSet presAssocID="{9E33CFC2-3CFD-4157-AF04-3CD0D2EE8B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89C0E6-AF1D-4BE3-8C0F-3C8BFE3B3002}" type="pres">
      <dgm:prSet presAssocID="{FF316A2F-B86B-4E49-A1A1-95582C2DB290}" presName="spacer" presStyleCnt="0"/>
      <dgm:spPr/>
    </dgm:pt>
    <dgm:pt modelId="{D90A7469-21B5-44E6-8AB3-3F7DFB23FBBD}" type="pres">
      <dgm:prSet presAssocID="{CF50BA25-DE5A-4FA3-802B-BC82BC776C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B0C212-FC55-4455-8A48-715518CACEA0}" type="presOf" srcId="{7F5DC74D-7B6C-4BC0-813C-C2D628CD1706}" destId="{BE63FB5F-BCE1-4BF9-8780-47F555DF1B1F}" srcOrd="0" destOrd="0" presId="urn:microsoft.com/office/officeart/2005/8/layout/vList2"/>
    <dgm:cxn modelId="{BBC41B40-0FCC-4C65-A34E-3E56750EA5FB}" type="presOf" srcId="{B4574136-6400-4B18-8E06-6B690DD2BA85}" destId="{C93B0616-2AB5-4B06-8F76-7F07B7B8139D}" srcOrd="0" destOrd="0" presId="urn:microsoft.com/office/officeart/2005/8/layout/vList2"/>
    <dgm:cxn modelId="{6EA6D163-EDB6-43E1-817B-7D8878C07473}" srcId="{58BCBB11-BCCF-41E5-8C34-2B50A098D194}" destId="{7F5DC74D-7B6C-4BC0-813C-C2D628CD1706}" srcOrd="1" destOrd="0" parTransId="{44FBEC11-28B1-4B49-9730-DCCB59ADFA46}" sibTransId="{F049C01D-5209-4F35-8243-93D232254EF9}"/>
    <dgm:cxn modelId="{A9C52749-792F-4AE5-AD6F-70868A7F0BFB}" type="presOf" srcId="{CF50BA25-DE5A-4FA3-802B-BC82BC776CA3}" destId="{D90A7469-21B5-44E6-8AB3-3F7DFB23FBBD}" srcOrd="0" destOrd="0" presId="urn:microsoft.com/office/officeart/2005/8/layout/vList2"/>
    <dgm:cxn modelId="{D3F4C58B-74FA-4E27-AA39-2159FD38F1BF}" srcId="{58BCBB11-BCCF-41E5-8C34-2B50A098D194}" destId="{CF50BA25-DE5A-4FA3-802B-BC82BC776CA3}" srcOrd="3" destOrd="0" parTransId="{09EC0A0C-04C5-4E7A-B477-834F8A0969E9}" sibTransId="{90A8481F-45CC-4B4A-9992-85B9473795C5}"/>
    <dgm:cxn modelId="{AC9EA59C-A137-45FE-987A-0CEBC0949328}" srcId="{58BCBB11-BCCF-41E5-8C34-2B50A098D194}" destId="{B4574136-6400-4B18-8E06-6B690DD2BA85}" srcOrd="0" destOrd="0" parTransId="{BDD67436-DD39-439A-AC1B-AF991DF01201}" sibTransId="{C284CCF8-1A8A-4017-896F-1AFD7C218032}"/>
    <dgm:cxn modelId="{4B148EAE-A007-4DC0-A3B1-091C279F9E5B}" type="presOf" srcId="{9E33CFC2-3CFD-4157-AF04-3CD0D2EE8B05}" destId="{7B974501-504A-4913-8A4F-CB11014DEAC7}" srcOrd="0" destOrd="0" presId="urn:microsoft.com/office/officeart/2005/8/layout/vList2"/>
    <dgm:cxn modelId="{266A0CC8-8569-405F-9010-6639A4F8529F}" type="presOf" srcId="{58BCBB11-BCCF-41E5-8C34-2B50A098D194}" destId="{29A66CE5-52E2-4B8A-8D40-E39B9C0EF65B}" srcOrd="0" destOrd="0" presId="urn:microsoft.com/office/officeart/2005/8/layout/vList2"/>
    <dgm:cxn modelId="{445DA3EF-499A-4055-9FA3-5E3F00BF06E2}" srcId="{58BCBB11-BCCF-41E5-8C34-2B50A098D194}" destId="{9E33CFC2-3CFD-4157-AF04-3CD0D2EE8B05}" srcOrd="2" destOrd="0" parTransId="{DA50B8BB-70FA-4B8A-A162-84D8D0ADC50C}" sibTransId="{FF316A2F-B86B-4E49-A1A1-95582C2DB290}"/>
    <dgm:cxn modelId="{32C6AF42-ED50-4C34-91CA-464A4EA6BEB8}" type="presParOf" srcId="{29A66CE5-52E2-4B8A-8D40-E39B9C0EF65B}" destId="{C93B0616-2AB5-4B06-8F76-7F07B7B8139D}" srcOrd="0" destOrd="0" presId="urn:microsoft.com/office/officeart/2005/8/layout/vList2"/>
    <dgm:cxn modelId="{8C12B806-2B39-41A2-993C-34AD1639C21B}" type="presParOf" srcId="{29A66CE5-52E2-4B8A-8D40-E39B9C0EF65B}" destId="{A1A9FE74-9068-4867-949A-FB0882DFC4B8}" srcOrd="1" destOrd="0" presId="urn:microsoft.com/office/officeart/2005/8/layout/vList2"/>
    <dgm:cxn modelId="{A7619FA2-6680-468B-8F34-FAEF561E173F}" type="presParOf" srcId="{29A66CE5-52E2-4B8A-8D40-E39B9C0EF65B}" destId="{BE63FB5F-BCE1-4BF9-8780-47F555DF1B1F}" srcOrd="2" destOrd="0" presId="urn:microsoft.com/office/officeart/2005/8/layout/vList2"/>
    <dgm:cxn modelId="{9D334151-E6AF-4221-A791-157796004D37}" type="presParOf" srcId="{29A66CE5-52E2-4B8A-8D40-E39B9C0EF65B}" destId="{E0787A28-7BF3-4DE4-A32B-48DC730A45F4}" srcOrd="3" destOrd="0" presId="urn:microsoft.com/office/officeart/2005/8/layout/vList2"/>
    <dgm:cxn modelId="{A67BC766-096F-4809-988D-927018D7F7CE}" type="presParOf" srcId="{29A66CE5-52E2-4B8A-8D40-E39B9C0EF65B}" destId="{7B974501-504A-4913-8A4F-CB11014DEAC7}" srcOrd="4" destOrd="0" presId="urn:microsoft.com/office/officeart/2005/8/layout/vList2"/>
    <dgm:cxn modelId="{7492AFD5-DBE1-4B90-A694-AD5CC657811A}" type="presParOf" srcId="{29A66CE5-52E2-4B8A-8D40-E39B9C0EF65B}" destId="{5D89C0E6-AF1D-4BE3-8C0F-3C8BFE3B3002}" srcOrd="5" destOrd="0" presId="urn:microsoft.com/office/officeart/2005/8/layout/vList2"/>
    <dgm:cxn modelId="{F4582582-7C22-45F8-9390-607D3D426022}" type="presParOf" srcId="{29A66CE5-52E2-4B8A-8D40-E39B9C0EF65B}" destId="{D90A7469-21B5-44E6-8AB3-3F7DFB23FB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D72E0-8F37-4287-8B0F-1EEBA223AD98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5843C-2A1F-47A5-8CDD-2BA0D20F1AB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Act against torture</a:t>
          </a:r>
          <a:endParaRPr lang="en-US" sz="4000" kern="1200"/>
        </a:p>
      </dsp:txBody>
      <dsp:txXfrm>
        <a:off x="0" y="2492"/>
        <a:ext cx="6492875" cy="1700138"/>
      </dsp:txXfrm>
    </dsp:sp>
    <dsp:sp modelId="{629806FA-35A6-481B-86BC-4901B093664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8198-B935-4BCE-B1F2-C13727E43F88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Contribute to the abolition of the death penalty worldwide</a:t>
          </a:r>
          <a:endParaRPr lang="en-US" sz="4000" kern="1200"/>
        </a:p>
      </dsp:txBody>
      <dsp:txXfrm>
        <a:off x="0" y="1702630"/>
        <a:ext cx="6492875" cy="1700138"/>
      </dsp:txXfrm>
    </dsp:sp>
    <dsp:sp modelId="{237554BE-29CA-4A74-8BC0-6017A3CB0C5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3CED6-8F96-470F-9792-7A8AE5A55EBA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/>
            <a:t>Avoiding complicity in executions in third countries</a:t>
          </a:r>
          <a:endParaRPr lang="en-US" sz="40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0343-A895-432C-BE71-4F95901A10B9}">
      <dsp:nvSpPr>
        <dsp:cNvPr id="0" name=""/>
        <dsp:cNvSpPr/>
      </dsp:nvSpPr>
      <dsp:spPr>
        <a:xfrm>
          <a:off x="0" y="260219"/>
          <a:ext cx="6492875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Evolution of international law about the death penalty. </a:t>
          </a:r>
          <a:endParaRPr lang="en-US" sz="3200" kern="1200"/>
        </a:p>
      </dsp:txBody>
      <dsp:txXfrm>
        <a:off x="62141" y="322360"/>
        <a:ext cx="6368593" cy="1148678"/>
      </dsp:txXfrm>
    </dsp:sp>
    <dsp:sp modelId="{91F28592-DC56-4C92-9071-92476844EEE6}">
      <dsp:nvSpPr>
        <dsp:cNvPr id="0" name=""/>
        <dsp:cNvSpPr/>
      </dsp:nvSpPr>
      <dsp:spPr>
        <a:xfrm>
          <a:off x="0" y="1533180"/>
          <a:ext cx="6492875" cy="33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Convention on the rights of the child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Protocols 6 (1983) and 13(2002) to the ECHR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Interpretation of human rights treaties (right to life and right to human dignity: Schabas)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/>
            <a:t>Article 2(1) ECHR and the Ocalan case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500" kern="1200" dirty="0"/>
            <a:t>EU Charter of </a:t>
          </a:r>
          <a:r>
            <a:rPr lang="it-IT" sz="2500" kern="1200" dirty="0" err="1"/>
            <a:t>fundamental</a:t>
          </a:r>
          <a:r>
            <a:rPr lang="it-IT" sz="2500" kern="1200" dirty="0"/>
            <a:t> rights, Article 2(2)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UN moratorium on the death penalty 2007</a:t>
          </a:r>
        </a:p>
      </dsp:txBody>
      <dsp:txXfrm>
        <a:off x="0" y="1533180"/>
        <a:ext cx="6492875" cy="331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BBDD2-9B16-444D-995A-82DD5B597534}">
      <dsp:nvSpPr>
        <dsp:cNvPr id="0" name=""/>
        <dsp:cNvSpPr/>
      </dsp:nvSpPr>
      <dsp:spPr>
        <a:xfrm>
          <a:off x="0" y="237449"/>
          <a:ext cx="6492875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Strictly prohibited under a norm of international customary law with peremptory character (ius cogens)</a:t>
          </a:r>
          <a:endParaRPr lang="en-US" sz="3000" kern="1200"/>
        </a:p>
      </dsp:txBody>
      <dsp:txXfrm>
        <a:off x="80532" y="317981"/>
        <a:ext cx="6331811" cy="1488636"/>
      </dsp:txXfrm>
    </dsp:sp>
    <dsp:sp modelId="{EBC18452-A549-4E64-95CC-FBF22D86F94A}">
      <dsp:nvSpPr>
        <dsp:cNvPr id="0" name=""/>
        <dsp:cNvSpPr/>
      </dsp:nvSpPr>
      <dsp:spPr>
        <a:xfrm>
          <a:off x="0" y="1887150"/>
          <a:ext cx="6492875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Article 5 Universal Declaration on Human Rights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 dirty="0" err="1"/>
            <a:t>United</a:t>
          </a:r>
          <a:r>
            <a:rPr lang="it-IT" sz="2300" kern="1200" dirty="0"/>
            <a:t> Nations Convention </a:t>
          </a:r>
          <a:r>
            <a:rPr lang="it-IT" sz="2300" kern="1200" dirty="0" err="1"/>
            <a:t>against</a:t>
          </a:r>
          <a:r>
            <a:rPr lang="it-IT" sz="2300" kern="1200" dirty="0"/>
            <a:t> Torture and Other </a:t>
          </a:r>
          <a:r>
            <a:rPr lang="it-IT" sz="2300" kern="1200" dirty="0" err="1"/>
            <a:t>Inhuman</a:t>
          </a:r>
          <a:r>
            <a:rPr lang="it-IT" sz="2300" kern="1200" dirty="0"/>
            <a:t> or </a:t>
          </a:r>
          <a:r>
            <a:rPr lang="it-IT" sz="2300" kern="1200" dirty="0" err="1"/>
            <a:t>Degrading</a:t>
          </a:r>
          <a:r>
            <a:rPr lang="it-IT" sz="2300" kern="1200" dirty="0"/>
            <a:t> Treatment or </a:t>
          </a:r>
          <a:r>
            <a:rPr lang="it-IT" sz="2300" kern="1200" dirty="0" err="1"/>
            <a:t>Punishment</a:t>
          </a:r>
          <a:r>
            <a:rPr lang="it-IT" sz="2300" kern="1200" dirty="0"/>
            <a:t> 1984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 dirty="0"/>
            <a:t>UN General Assembly Resolution 3452(XXX) of 1975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Article 3 ECHR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Article 4 EU Charter</a:t>
          </a:r>
        </a:p>
      </dsp:txBody>
      <dsp:txXfrm>
        <a:off x="0" y="1887150"/>
        <a:ext cx="6492875" cy="2980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E577D-6648-4111-92F8-ECC2DC1DF0A3}">
      <dsp:nvSpPr>
        <dsp:cNvPr id="0" name=""/>
        <dsp:cNvSpPr/>
      </dsp:nvSpPr>
      <dsp:spPr>
        <a:xfrm>
          <a:off x="0" y="112473"/>
          <a:ext cx="6492875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Guidelines to EU policy towards third countries on the death penalty, 1998</a:t>
          </a:r>
          <a:endParaRPr lang="en-US" sz="2100" kern="1200"/>
        </a:p>
      </dsp:txBody>
      <dsp:txXfrm>
        <a:off x="57347" y="169820"/>
        <a:ext cx="6378181" cy="1060059"/>
      </dsp:txXfrm>
    </dsp:sp>
    <dsp:sp modelId="{4967719C-8DE8-4506-9ABC-E2C26B85B294}">
      <dsp:nvSpPr>
        <dsp:cNvPr id="0" name=""/>
        <dsp:cNvSpPr/>
      </dsp:nvSpPr>
      <dsp:spPr>
        <a:xfrm>
          <a:off x="0" y="1347706"/>
          <a:ext cx="6492875" cy="11747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Guidelines to EU policy towards third countries on torture and other cruel inhuman or degrading treatment or punishment, 2001</a:t>
          </a:r>
          <a:endParaRPr lang="en-US" sz="2100" kern="1200"/>
        </a:p>
      </dsp:txBody>
      <dsp:txXfrm>
        <a:off x="57347" y="1405053"/>
        <a:ext cx="6378181" cy="1060059"/>
      </dsp:txXfrm>
    </dsp:sp>
    <dsp:sp modelId="{F354A1C8-DBD6-4CE8-9286-B0630CA63EF9}">
      <dsp:nvSpPr>
        <dsp:cNvPr id="0" name=""/>
        <dsp:cNvSpPr/>
      </dsp:nvSpPr>
      <dsp:spPr>
        <a:xfrm>
          <a:off x="0" y="2582939"/>
          <a:ext cx="6492875" cy="11747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Right to international protection: Qualification Directive of 2004-2011 (notion of </a:t>
          </a:r>
          <a:r>
            <a:rPr lang="it-IT" sz="2100" i="1" kern="1200"/>
            <a:t>serious harm </a:t>
          </a:r>
          <a:r>
            <a:rPr lang="it-IT" sz="2100" kern="1200"/>
            <a:t>under Article 2(f)</a:t>
          </a:r>
          <a:endParaRPr lang="en-US" sz="2100" kern="1200"/>
        </a:p>
      </dsp:txBody>
      <dsp:txXfrm>
        <a:off x="57347" y="2640286"/>
        <a:ext cx="6378181" cy="1060059"/>
      </dsp:txXfrm>
    </dsp:sp>
    <dsp:sp modelId="{75257F24-28BA-4B7B-819E-10866A73CC90}">
      <dsp:nvSpPr>
        <dsp:cNvPr id="0" name=""/>
        <dsp:cNvSpPr/>
      </dsp:nvSpPr>
      <dsp:spPr>
        <a:xfrm>
          <a:off x="0" y="3818173"/>
          <a:ext cx="6492875" cy="11747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Refusal</a:t>
          </a:r>
          <a:r>
            <a:rPr lang="it-IT" sz="2100" kern="1200" dirty="0"/>
            <a:t> of </a:t>
          </a:r>
          <a:r>
            <a:rPr lang="it-IT" sz="2100" kern="1200" dirty="0" err="1"/>
            <a:t>extradition</a:t>
          </a:r>
          <a:r>
            <a:rPr lang="it-IT" sz="2100" kern="1200" dirty="0"/>
            <a:t>. Article 19  (2) EU Charter Agreements with US and Japan</a:t>
          </a:r>
          <a:endParaRPr lang="en-US" sz="2100" kern="1200" dirty="0"/>
        </a:p>
      </dsp:txBody>
      <dsp:txXfrm>
        <a:off x="57347" y="3875520"/>
        <a:ext cx="6378181" cy="1060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3139C-A039-4470-817D-1DEFF642F99E}">
      <dsp:nvSpPr>
        <dsp:cNvPr id="0" name=""/>
        <dsp:cNvSpPr/>
      </dsp:nvSpPr>
      <dsp:spPr>
        <a:xfrm>
          <a:off x="0" y="259593"/>
          <a:ext cx="6666833" cy="24054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/>
            <a:t>Public morals of the international community.</a:t>
          </a:r>
          <a:endParaRPr lang="en-US" sz="4300" kern="1200"/>
        </a:p>
      </dsp:txBody>
      <dsp:txXfrm>
        <a:off x="117424" y="377017"/>
        <a:ext cx="6431985" cy="2170598"/>
      </dsp:txXfrm>
    </dsp:sp>
    <dsp:sp modelId="{768E2E14-F0C3-4EA3-AA93-88A57AA0AD84}">
      <dsp:nvSpPr>
        <dsp:cNvPr id="0" name=""/>
        <dsp:cNvSpPr/>
      </dsp:nvSpPr>
      <dsp:spPr>
        <a:xfrm>
          <a:off x="0" y="2788880"/>
          <a:ext cx="6666833" cy="240544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/>
            <a:t>Recital 7 of the Regulation, Commission’s comments and Article XX of the GATT</a:t>
          </a:r>
          <a:endParaRPr lang="en-US" sz="4300" kern="1200"/>
        </a:p>
      </dsp:txBody>
      <dsp:txXfrm>
        <a:off x="117424" y="2906304"/>
        <a:ext cx="6431985" cy="2170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0616-2AB5-4B06-8F76-7F07B7B8139D}">
      <dsp:nvSpPr>
        <dsp:cNvPr id="0" name=""/>
        <dsp:cNvSpPr/>
      </dsp:nvSpPr>
      <dsp:spPr>
        <a:xfrm>
          <a:off x="0" y="793523"/>
          <a:ext cx="6492875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Articles 2 (a) and (b) of the Regulation.</a:t>
          </a:r>
          <a:endParaRPr lang="en-US" sz="2100" kern="1200"/>
        </a:p>
      </dsp:txBody>
      <dsp:txXfrm>
        <a:off x="40724" y="834247"/>
        <a:ext cx="6411427" cy="752780"/>
      </dsp:txXfrm>
    </dsp:sp>
    <dsp:sp modelId="{BE63FB5F-BCE1-4BF9-8780-47F555DF1B1F}">
      <dsp:nvSpPr>
        <dsp:cNvPr id="0" name=""/>
        <dsp:cNvSpPr/>
      </dsp:nvSpPr>
      <dsp:spPr>
        <a:xfrm>
          <a:off x="0" y="1688231"/>
          <a:ext cx="6492875" cy="8342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Definition of torture is taken from the 1984 CAT. </a:t>
          </a:r>
          <a:endParaRPr lang="en-US" sz="2100" kern="1200"/>
        </a:p>
      </dsp:txBody>
      <dsp:txXfrm>
        <a:off x="40724" y="1728955"/>
        <a:ext cx="6411427" cy="752780"/>
      </dsp:txXfrm>
    </dsp:sp>
    <dsp:sp modelId="{7B974501-504A-4913-8A4F-CB11014DEAC7}">
      <dsp:nvSpPr>
        <dsp:cNvPr id="0" name=""/>
        <dsp:cNvSpPr/>
      </dsp:nvSpPr>
      <dsp:spPr>
        <a:xfrm>
          <a:off x="0" y="2582940"/>
          <a:ext cx="6492875" cy="8342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In addition: «capital punishment is not deemed a lawful penalty under any circumstances» (letter b). </a:t>
          </a:r>
          <a:endParaRPr lang="en-US" sz="2100" kern="1200"/>
        </a:p>
      </dsp:txBody>
      <dsp:txXfrm>
        <a:off x="40724" y="2623664"/>
        <a:ext cx="6411427" cy="752780"/>
      </dsp:txXfrm>
    </dsp:sp>
    <dsp:sp modelId="{D90A7469-21B5-44E6-8AB3-3F7DFB23FBBD}">
      <dsp:nvSpPr>
        <dsp:cNvPr id="0" name=""/>
        <dsp:cNvSpPr/>
      </dsp:nvSpPr>
      <dsp:spPr>
        <a:xfrm>
          <a:off x="0" y="3477648"/>
          <a:ext cx="6492875" cy="8342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Public officials or also private parties? Article 6(2) includes «any natural or legal person in a third country»</a:t>
          </a:r>
          <a:endParaRPr lang="en-US" sz="2100" kern="1200"/>
        </a:p>
      </dsp:txBody>
      <dsp:txXfrm>
        <a:off x="40724" y="3518372"/>
        <a:ext cx="6411427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50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5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4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0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4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2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8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62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2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3AFD-4070-47C3-9655-6325672FDA29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546E-AA8B-4413-B7B5-09F08FD57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387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31d752ffeAhXGDuwKHZqnD3oQjRx6BAgBEAU&amp;url=http://mentalfloss.com/article/91042/france-stopped-using-guillotine-star-wars-premiered&amp;psig=AOvVaw3PVrmzcO-U_mg3XU9ge-oK&amp;ust=154351561305207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AB34DF-16FE-4CF6-A657-9F5A2AE11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it-IT" sz="4700">
                <a:solidFill>
                  <a:schemeClr val="bg1"/>
                </a:solidFill>
              </a:rPr>
              <a:t>THE TORTURE AND DEATH PENALTY REGULATION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EC7FBA-F4C4-4498-BAB9-613AA34E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it-IT" sz="2000">
                <a:solidFill>
                  <a:schemeClr val="bg1"/>
                </a:solidFill>
              </a:rPr>
              <a:t>Trade in specific goods. In this case, TRADE BAN ON GOODS THAT CAN BE USED FOR THE DEATH PENALTY AND FOR TORTURE</a:t>
            </a:r>
          </a:p>
          <a:p>
            <a:pPr algn="l"/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206DC6FA-B20B-40F2-9719-BB1CBFD6F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0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FACAEF-66E4-4703-9F04-A30BEBF6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THE DEATH PENALTY IN THE US AND THE CONSTITUTION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2F02B58-687A-48BE-A94D-1B7B0759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1" y="2426818"/>
            <a:ext cx="4860348" cy="3997637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CB6F06-845F-4661-A0A3-597EAC651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94" y="2426818"/>
            <a:ext cx="531247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lowchart: Document 10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BA3811-CA63-4250-8445-B41725BB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Death penalty in the US</a:t>
            </a:r>
          </a:p>
        </p:txBody>
      </p:sp>
      <p:pic>
        <p:nvPicPr>
          <p:cNvPr id="1026" name="Picture 2" descr="Death Penalty States, Bans and Moratoriums - ProCon.org">
            <a:extLst>
              <a:ext uri="{FF2B5EF4-FFF2-40B4-BE49-F238E27FC236}">
                <a16:creationId xmlns:a16="http://schemas.microsoft.com/office/drawing/2014/main" id="{53BB1595-0563-4EFA-B6C9-37A9233F2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35" y="640080"/>
            <a:ext cx="631913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2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6A20D-7382-49F9-8ED6-A1A7E675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it-IT" sz="3700"/>
              <a:t>The EU ban impact and the Supreme Court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79EF2F-42B1-43E6-9482-0131B2093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2" b="4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F0D911-0736-46C5-B123-043A2794B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30560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3226063-A98F-4EB2-A3D1-80AB288D1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26959-D47D-466A-9AA1-E08BE623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it-IT" sz="2000"/>
              <a:t>Glossip v. Gross, 29 June 2015</a:t>
            </a:r>
          </a:p>
          <a:p>
            <a:endParaRPr lang="it-IT" sz="2000"/>
          </a:p>
          <a:p>
            <a:r>
              <a:rPr lang="it-IT" sz="2000"/>
              <a:t>Arthur v. Dunn, 2017 (Sotomayor, J. Dissenting Opinion.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11880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CDBF0B-82D2-4D78-B581-BC48582BA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CB8834-87E2-4512-BBA9-F3E828A3B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64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01D6908-A142-4DD2-814C-FBD4CA5C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D3DE2037-C633-46BC-A3E4-BC70568B3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18453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55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8E83463-CC47-4703-A7CA-5B6C0D1F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3700">
                <a:solidFill>
                  <a:srgbClr val="FFFFFF"/>
                </a:solidFill>
              </a:rPr>
              <a:t>Torture and the death penalty in international and EU Law</a:t>
            </a: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0BAFCC30-9A97-4F56-940F-F371351F0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7776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7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06FB439-5D07-4767-92F6-6D3921D0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Torture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EA4EA87-4383-40B4-8D86-96ADF49CA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13438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81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DA114C-109E-4CD1-98DB-FC74C3E3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The </a:t>
            </a:r>
            <a:r>
              <a:rPr lang="it-IT" sz="4000" dirty="0" err="1">
                <a:solidFill>
                  <a:srgbClr val="FFFFFF"/>
                </a:solidFill>
              </a:rPr>
              <a:t>EU’s</a:t>
            </a:r>
            <a:r>
              <a:rPr lang="it-IT" sz="4000" dirty="0">
                <a:solidFill>
                  <a:srgbClr val="FFFFFF"/>
                </a:solidFill>
              </a:rPr>
              <a:t> action in </a:t>
            </a:r>
            <a:r>
              <a:rPr lang="it-IT" sz="4000" dirty="0" err="1">
                <a:solidFill>
                  <a:srgbClr val="FFFFFF"/>
                </a:solidFill>
              </a:rPr>
              <a:t>third</a:t>
            </a:r>
            <a:r>
              <a:rPr lang="it-IT" sz="4000" dirty="0">
                <a:solidFill>
                  <a:srgbClr val="FFFFFF"/>
                </a:solidFill>
              </a:rPr>
              <a:t> countries </a:t>
            </a:r>
            <a:r>
              <a:rPr lang="it-IT" sz="4000" dirty="0" err="1">
                <a:solidFill>
                  <a:srgbClr val="FFFFFF"/>
                </a:solidFill>
              </a:rPr>
              <a:t>against</a:t>
            </a:r>
            <a:r>
              <a:rPr lang="it-IT" sz="4000" dirty="0">
                <a:solidFill>
                  <a:srgbClr val="FFFFFF"/>
                </a:solidFill>
              </a:rPr>
              <a:t> torture and the </a:t>
            </a:r>
            <a:r>
              <a:rPr lang="it-IT" sz="4000" dirty="0" err="1">
                <a:solidFill>
                  <a:srgbClr val="FFFFFF"/>
                </a:solidFill>
              </a:rPr>
              <a:t>death</a:t>
            </a:r>
            <a:r>
              <a:rPr lang="it-IT" sz="4000" dirty="0">
                <a:solidFill>
                  <a:srgbClr val="FFFFFF"/>
                </a:solidFill>
              </a:rPr>
              <a:t> penalty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361DF5B-3897-487F-9DDD-776101991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521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31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4FA1D5-EDE1-4FEB-B06C-FC0F9847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The Torture Regulation and the WTO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9A7ECF0-CB82-662D-7E88-F725B8526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687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74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FBB58E7-4F72-4E86-840E-3906C8D3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The EU Regulation No 1236/2005, as amended in 2016. Definitions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219ECFF-B4EE-4F58-8591-C93711398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816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0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0F84C0-98BD-4CD1-8E6C-74CBCFA7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20762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026" name="Picture 2" descr="Risultati immagini per guillotine">
            <a:hlinkClick r:id="rId3"/>
            <a:extLst>
              <a:ext uri="{FF2B5EF4-FFF2-40B4-BE49-F238E27FC236}">
                <a16:creationId xmlns:a16="http://schemas.microsoft.com/office/drawing/2014/main" id="{468AF4B3-E703-4529-B101-5756EEA4C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0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429908-D5F4-4A6B-A1B7-D08734D477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 r="2" b="18589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7BBE73-C0C1-4863-8552-6B496928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it-IT" sz="1800"/>
              <a:t>TRADE REGIME FOR GOODS USED SOLELY FOR DEATH PENALTY OR TORTURE: COMPLETE BAN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0893BE-C49F-4E2D-B363-83C2516B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/>
              <a:t>The </a:t>
            </a:r>
            <a:r>
              <a:rPr lang="it-IT" sz="1700" dirty="0" err="1"/>
              <a:t>ban</a:t>
            </a:r>
            <a:r>
              <a:rPr lang="it-IT" sz="1700" dirty="0"/>
              <a:t> </a:t>
            </a:r>
            <a:r>
              <a:rPr lang="it-IT" sz="1700" dirty="0" err="1"/>
              <a:t>includes</a:t>
            </a:r>
            <a:r>
              <a:rPr lang="it-IT" sz="1700" dirty="0"/>
              <a:t> export, technical </a:t>
            </a:r>
            <a:r>
              <a:rPr lang="it-IT" sz="1700" dirty="0" err="1"/>
              <a:t>assistance</a:t>
            </a:r>
            <a:r>
              <a:rPr lang="it-IT" sz="1700" dirty="0"/>
              <a:t>, </a:t>
            </a:r>
            <a:r>
              <a:rPr lang="it-IT" sz="1700" dirty="0" err="1"/>
              <a:t>brokering</a:t>
            </a:r>
            <a:r>
              <a:rPr lang="it-IT" sz="1700" dirty="0"/>
              <a:t> services, </a:t>
            </a:r>
            <a:r>
              <a:rPr lang="it-IT" sz="1700" dirty="0" err="1"/>
              <a:t>transit</a:t>
            </a:r>
            <a:r>
              <a:rPr lang="it-IT" sz="1700" dirty="0"/>
              <a:t>, training, advertising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63267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3E7861D3-6B41-420D-8805-3580C85B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3764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BC41A56-5188-4BDD-B864-A28AEEFE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878372"/>
            <a:ext cx="6400800" cy="1406070"/>
          </a:xfrm>
        </p:spPr>
        <p:txBody>
          <a:bodyPr anchor="b">
            <a:normAutofit/>
          </a:bodyPr>
          <a:lstStyle/>
          <a:p>
            <a:r>
              <a:rPr lang="it-IT" sz="3400"/>
              <a:t>GOODS THAT CAN BE USED ALSO FOR LEGITIMATE PURPOSES</a:t>
            </a:r>
          </a:p>
        </p:txBody>
      </p:sp>
      <p:pic>
        <p:nvPicPr>
          <p:cNvPr id="21" name="Segnaposto contenuto 10">
            <a:extLst>
              <a:ext uri="{FF2B5EF4-FFF2-40B4-BE49-F238E27FC236}">
                <a16:creationId xmlns:a16="http://schemas.microsoft.com/office/drawing/2014/main" id="{3CB8AA5E-D977-41E4-BB77-229CB08C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-4" b="-4"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241737DC-16A1-4D41-B702-0F831FE0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4445309"/>
            <a:ext cx="6400800" cy="1693099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sz="2000"/>
              <a:t>Law enforcement items</a:t>
            </a:r>
          </a:p>
          <a:p>
            <a:pPr marL="342900" indent="-342900">
              <a:buAutoNum type="alphaUcPeriod"/>
            </a:pPr>
            <a:r>
              <a:rPr lang="en-US" sz="2000"/>
              <a:t>Medicinal goods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System of national authorization</a:t>
            </a:r>
          </a:p>
        </p:txBody>
      </p:sp>
    </p:spTree>
    <p:extLst>
      <p:ext uri="{BB962C8B-B14F-4D97-AF65-F5344CB8AC3E}">
        <p14:creationId xmlns:p14="http://schemas.microsoft.com/office/powerpoint/2010/main" val="92844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460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TORTURE AND DEATH PENALTY REGULATION</vt:lpstr>
      <vt:lpstr>OBJECTIVES</vt:lpstr>
      <vt:lpstr>Torture and the death penalty in international and EU Law</vt:lpstr>
      <vt:lpstr>Torture </vt:lpstr>
      <vt:lpstr>The EU’s action in third countries against torture and the death penalty</vt:lpstr>
      <vt:lpstr>The Torture Regulation and the WTO</vt:lpstr>
      <vt:lpstr>The EU Regulation No 1236/2005, as amended in 2016. Definitions </vt:lpstr>
      <vt:lpstr>TRADE REGIME FOR GOODS USED SOLELY FOR DEATH PENALTY OR TORTURE: COMPLETE BAN</vt:lpstr>
      <vt:lpstr>GOODS THAT CAN BE USED ALSO FOR LEGITIMATE PURPOSES</vt:lpstr>
      <vt:lpstr>THE DEATH PENALTY IN THE US AND THE CONSTITUTION</vt:lpstr>
      <vt:lpstr>Death penalty in the US</vt:lpstr>
      <vt:lpstr>The EU ban impact and the Supreme Court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TORTURE AND DEATH PENALTY REGULATION</dc:title>
  <dc:creator>Alessandra Mignolli</dc:creator>
  <cp:lastModifiedBy>Alessandra Mignolli</cp:lastModifiedBy>
  <cp:revision>9</cp:revision>
  <dcterms:created xsi:type="dcterms:W3CDTF">2018-12-02T09:35:24Z</dcterms:created>
  <dcterms:modified xsi:type="dcterms:W3CDTF">2023-11-17T09:48:01Z</dcterms:modified>
</cp:coreProperties>
</file>