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65" r:id="rId4"/>
    <p:sldId id="257" r:id="rId5"/>
    <p:sldId id="258" r:id="rId6"/>
    <p:sldId id="266" r:id="rId7"/>
    <p:sldId id="259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0" r:id="rId19"/>
    <p:sldId id="268" r:id="rId20"/>
    <p:sldId id="269" r:id="rId21"/>
    <p:sldId id="270" r:id="rId22"/>
    <p:sldId id="271" r:id="rId23"/>
    <p:sldId id="264" r:id="rId24"/>
    <p:sldId id="261" r:id="rId25"/>
    <p:sldId id="263" r:id="rId26"/>
    <p:sldId id="262" r:id="rId27"/>
    <p:sldId id="28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94" d="100"/>
          <a:sy n="94" d="100"/>
        </p:scale>
        <p:origin x="-536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6A46A76-B80E-496F-84DF-F0892235E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CA6F723-6807-4CA9-869E-715D0578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8241E05-D8EB-4D5D-9A16-1B8E2BBE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3BC232-3879-4E6D-A145-182F1B86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B4A0AC-2CB9-412D-BF42-9C66C4DB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87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D51DF6-024C-412D-8210-C4AF4394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DF5326B-2DED-4DF2-A664-A65DD248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DA054DD-31D8-4AD6-8CF5-B2629D20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4389E91-95D2-45CA-AF72-5C6A07B5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577E9AB-1AC2-45FA-9CC3-F548BF1B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98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D7852415-713D-4F32-800B-CCDB394F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BFDCF446-B394-43DF-B3FE-D8B72C46F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9C63C52-F687-4FCA-8A52-D13DB970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96A04D8-569C-464A-A2AE-8BBDBDBE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E824BF7-E7DC-4212-85FD-D7E71BF6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27B8665-F1CB-4CFF-92E6-C2488E35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49B7796-2129-487C-8E2D-009A64ACC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AB82736-6336-49B0-AF78-21CF60D7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98AE89-766D-4508-9EBF-296CAE2B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4CB7B6B-63AF-4E9A-A570-42B15CEF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63FE7B-8E3F-4BE3-B8C9-5AD86A57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28249CE-160E-43FE-9D29-2E791E479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9FEE722-8646-47D2-A3E6-F588B284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904FA46-F722-4148-86D3-7A5DBCEB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A6FD4DC-C1DF-4F81-95B5-80E26795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7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E5E2255-67F7-4E53-BC88-75438AC6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23C9089-06E4-4996-A4CA-0E8140565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3A70A27-5DCB-4CDB-B679-E5BAFF3F0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C2FE75E-C854-4A18-AAF1-7A62F293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8021C4A-CC0D-4C6B-9756-78AD17B9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819C0FB-1A78-436C-92B6-FE05C1A5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83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A6F36D7-D067-4EEB-8079-FED5217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1C6B89D-4968-413E-AED5-C89D08D2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FE21148-C227-4CEF-9EC9-411B8EF2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347CB657-1EBD-4801-901B-0E3E687F2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073A923F-FB6E-4B35-BDFF-890BDC394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94713368-ABBE-495F-87EE-44AF5795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93FB1A1-47F3-4D5D-B97A-87EA3890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2EA239EE-86FE-40A0-BF02-8A618111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08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E54E9F4-C787-4433-B045-86ADB28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F4CF8651-412C-463A-ABC3-2DABBFB3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D7992504-769B-470E-B298-CD1FB4F8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14CA2B-DA0F-4618-A857-A6C3B9C1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3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AB5907B-094D-400D-9421-7A865222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E7AF11B-9867-4517-82A4-A4E62B9F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EC599C88-5AA9-430C-BAB2-C3A77FCD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5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C41C46-EB30-4146-A483-1A9DFEDE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47D5546-D5C2-47A5-8203-9FF6D34F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97711CAC-D996-41E0-A007-ED01F9312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1C32357-ABB2-4216-A741-CCB5818E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334CAB2-B513-4248-86E6-FD5A6616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CEFCD38-AD63-4F9F-9B9E-F8E64042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3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1659BF-4A3F-409B-8153-A8D62732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25DD30F0-28B8-4F6D-B8AA-9B3A237BB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06C7D6D-39B5-49DD-9AD6-A0579BBD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439B6BF-284A-4DED-90E7-6D362D21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E957460-C855-4F96-BD30-1072DCCE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79967F0-266C-4987-A999-7C41BC79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1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B097FC80-CDB6-45C1-BE4B-AA7DC68B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D558E72-B458-4859-AC0D-C6E8F019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7B0D8EE-66AF-4BDD-BC7E-6FBBEE4B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94F0-0BA2-45BD-9340-69F147B55FCC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DD3F425-830E-47EC-9C82-7C4078FC3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CA6A095-387A-4424-8B25-3C022578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9CE8-9D3B-4ABC-84A0-A79C285629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7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82990" y="2837094"/>
            <a:ext cx="3439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2KMMYMJW</a:t>
            </a:r>
          </a:p>
        </p:txBody>
      </p:sp>
    </p:spTree>
    <p:extLst>
      <p:ext uri="{BB962C8B-B14F-4D97-AF65-F5344CB8AC3E}">
        <p14:creationId xmlns:p14="http://schemas.microsoft.com/office/powerpoint/2010/main" val="26870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0"/>
            <a:ext cx="9564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8861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352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82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916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833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4300"/>
            <a:ext cx="8763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7863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53844CF9-E4F3-41FD-BDB2-B595E2C44E5E}"/>
              </a:ext>
            </a:extLst>
          </p:cNvPr>
          <p:cNvGrpSpPr/>
          <p:nvPr/>
        </p:nvGrpSpPr>
        <p:grpSpPr>
          <a:xfrm>
            <a:off x="292519" y="570741"/>
            <a:ext cx="11512280" cy="5907727"/>
            <a:chOff x="292519" y="570741"/>
            <a:chExt cx="11512280" cy="5907727"/>
          </a:xfrm>
        </p:grpSpPr>
        <p:pic>
          <p:nvPicPr>
            <p:cNvPr id="2" name="Immagine 1">
              <a:extLst>
                <a:ext uri="{FF2B5EF4-FFF2-40B4-BE49-F238E27FC236}">
                  <a16:creationId xmlns="" xmlns:a16="http://schemas.microsoft.com/office/drawing/2014/main" id="{81A2523D-1AE9-4E0B-814D-626B61816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164"/>
            <a:stretch/>
          </p:blipFill>
          <p:spPr>
            <a:xfrm>
              <a:off x="292519" y="570741"/>
              <a:ext cx="11512280" cy="3195860"/>
            </a:xfrm>
            <a:prstGeom prst="rect">
              <a:avLst/>
            </a:prstGeom>
          </p:spPr>
        </p:pic>
        <p:sp>
          <p:nvSpPr>
            <p:cNvPr id="5" name="Ovale 4">
              <a:extLst>
                <a:ext uri="{FF2B5EF4-FFF2-40B4-BE49-F238E27FC236}">
                  <a16:creationId xmlns="" xmlns:a16="http://schemas.microsoft.com/office/drawing/2014/main" id="{E625BE45-7758-458C-80AE-69487CFD35EC}"/>
                </a:ext>
              </a:extLst>
            </p:cNvPr>
            <p:cNvSpPr/>
            <p:nvPr/>
          </p:nvSpPr>
          <p:spPr>
            <a:xfrm>
              <a:off x="9586061" y="2270861"/>
              <a:ext cx="1998358" cy="351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1EB62239-CA4A-454B-9087-725AA41E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482" y="2540561"/>
              <a:ext cx="3136561" cy="384081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="" xmlns:a16="http://schemas.microsoft.com/office/drawing/2014/main" id="{D2D14FC8-E310-4BF5-A36D-A8E7A482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0008" y="3706045"/>
              <a:ext cx="3748530" cy="2772423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681C652-C110-4837-830E-0967E6AE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06" y="3857221"/>
            <a:ext cx="2613024" cy="25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0"/>
            <a:ext cx="934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4AAD3C-8009-4226-B815-6995FE7B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903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LIOFILIZZAZIONE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CE0B0D1-C54E-4A82-A57F-749D4AA35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738"/>
            <a:ext cx="9144000" cy="1655762"/>
          </a:xfrm>
        </p:spPr>
        <p:txBody>
          <a:bodyPr>
            <a:noAutofit/>
          </a:bodyPr>
          <a:lstStyle/>
          <a:p>
            <a:r>
              <a:rPr lang="it-IT" sz="2800" dirty="0"/>
              <a:t>Il processo della liofilizzazione è stato inventato nel </a:t>
            </a:r>
            <a:r>
              <a:rPr lang="it-IT" sz="2800" dirty="0">
                <a:solidFill>
                  <a:srgbClr val="FF0000"/>
                </a:solidFill>
              </a:rPr>
              <a:t>1906</a:t>
            </a:r>
            <a:r>
              <a:rPr lang="it-IT" sz="2800" dirty="0"/>
              <a:t> dai francesi </a:t>
            </a:r>
            <a:r>
              <a:rPr lang="it-IT" sz="2800" dirty="0" err="1"/>
              <a:t>Arsène</a:t>
            </a:r>
            <a:r>
              <a:rPr lang="it-IT" sz="2800" dirty="0"/>
              <a:t> d'ARSONVAL e F. BORDAS, ricercatori presso il </a:t>
            </a:r>
            <a:r>
              <a:rPr lang="it-IT" sz="2800" dirty="0" err="1"/>
              <a:t>Collège</a:t>
            </a:r>
            <a:r>
              <a:rPr lang="it-IT" sz="2800" dirty="0"/>
              <a:t> de France. </a:t>
            </a:r>
          </a:p>
          <a:p>
            <a:r>
              <a:rPr lang="it-IT" sz="2800" dirty="0"/>
              <a:t>Un sistema di disidratazione simile veniva già utilizzato dagli indiani delle Ande per essiccare gli alimenti, specialmente le carni a grande altitudine e questo a motivo della bassa pressione atmosferica.</a:t>
            </a:r>
          </a:p>
        </p:txBody>
      </p:sp>
    </p:spTree>
    <p:extLst>
      <p:ext uri="{BB962C8B-B14F-4D97-AF65-F5344CB8AC3E}">
        <p14:creationId xmlns:p14="http://schemas.microsoft.com/office/powerpoint/2010/main" val="300583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10137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0"/>
            <a:ext cx="9564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937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3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6073B04-D2DE-456C-89ED-84743D27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46" y="643467"/>
            <a:ext cx="86053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79F8108-824F-4B34-B5C3-74DB66D6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444"/>
            <a:ext cx="3401814" cy="42451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A1D03AE-7847-4AFA-BF9D-D042A8EE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09" y="1456379"/>
            <a:ext cx="8571125" cy="40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031AF2DE-8BA5-4183-AC61-0E56274A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27" y="643466"/>
            <a:ext cx="90643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912EDB7-4400-429E-84DF-4E155116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2" y="236220"/>
            <a:ext cx="10977056" cy="38088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10CAD7A-2794-4A2D-86B2-6F19A55B6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81" y="4312920"/>
            <a:ext cx="8409975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2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979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8927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C56CB13C-3C8E-4AA2-94E6-DC52D3EBCA2B}"/>
              </a:ext>
            </a:extLst>
          </p:cNvPr>
          <p:cNvSpPr/>
          <p:nvPr/>
        </p:nvSpPr>
        <p:spPr>
          <a:xfrm>
            <a:off x="436005" y="87976"/>
            <a:ext cx="11511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Con la liofilizzazione si ottiene un prodotto a basso tenore di umidità residua e una struttura molto porosa che ne consente mediante aggiunta di solvente una </a:t>
            </a:r>
            <a:r>
              <a:rPr lang="it-IT" sz="2800" dirty="0">
                <a:solidFill>
                  <a:srgbClr val="FF0000"/>
                </a:solidFill>
              </a:rPr>
              <a:t>rapida solubilizzazione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/>
              <a:t>Portando un sistema acquoso al di sotto del </a:t>
            </a:r>
            <a:r>
              <a:rPr lang="it-IT" sz="2800" dirty="0">
                <a:solidFill>
                  <a:srgbClr val="FF0000"/>
                </a:solidFill>
              </a:rPr>
              <a:t>punto triplo </a:t>
            </a:r>
            <a:r>
              <a:rPr lang="it-IT" sz="2800" dirty="0"/>
              <a:t>(0,098 °C e 4,8 mmHg) la rimozione dell'acqua può avvenire soltanto per sublimazione.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C2B31C7-40D3-4EAE-9691-DF0349D3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63" y="2997536"/>
            <a:ext cx="9746865" cy="36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9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398E6B39-C2AD-47AC-A4EF-094916453261}"/>
              </a:ext>
            </a:extLst>
          </p:cNvPr>
          <p:cNvSpPr/>
          <p:nvPr/>
        </p:nvSpPr>
        <p:spPr>
          <a:xfrm>
            <a:off x="704470" y="122748"/>
            <a:ext cx="77128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Fasi del processo di liofilizzazione: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Preparazione del materiale da trattare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Congelamento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Liofilizzazione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Rottura del vuoto e confezionamento finale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7B7737A3-4C18-461A-947D-C249719446AE}"/>
              </a:ext>
            </a:extLst>
          </p:cNvPr>
          <p:cNvSpPr/>
          <p:nvPr/>
        </p:nvSpPr>
        <p:spPr>
          <a:xfrm>
            <a:off x="983031" y="2887682"/>
            <a:ext cx="109061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Preparazione del materiale da trattare</a:t>
            </a:r>
          </a:p>
          <a:p>
            <a:r>
              <a:rPr lang="it-IT" sz="2800" dirty="0"/>
              <a:t>Tale fase comprende le seguenti operazioni: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Dissoluzione o sospensione nel solvente delle sostanze attive e dell’eventuale supporto;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Filtrazione normale o sterilizzazione della soluzione*;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Ripartizione della soluzione o sospensione in contenitori, generalmente fiale o flaconcini oppure in bacinelle (liofilizzazione in bulk).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D54C27C-DDE7-4CA1-B307-C7849B19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154" y="687685"/>
            <a:ext cx="2648481" cy="28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898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9E906F7-8990-4A86-B650-642DC849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6" y="417838"/>
            <a:ext cx="10118940" cy="61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9800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9744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187</Words>
  <Application>Microsoft Macintosh PowerPoint</Application>
  <PresentationFormat>Personalizzato</PresentationFormat>
  <Paragraphs>19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di PowerPoint</vt:lpstr>
      <vt:lpstr>LIOFILIZZAZIONE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LIOFILIZZAZIONE</dc:title>
  <dc:creator>Maria Carafa</dc:creator>
  <cp:lastModifiedBy>Carlotta Marianecci</cp:lastModifiedBy>
  <cp:revision>9</cp:revision>
  <dcterms:created xsi:type="dcterms:W3CDTF">2019-11-25T14:49:06Z</dcterms:created>
  <dcterms:modified xsi:type="dcterms:W3CDTF">2023-12-11T20:51:02Z</dcterms:modified>
</cp:coreProperties>
</file>