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47" r:id="rId2"/>
    <p:sldId id="358" r:id="rId3"/>
    <p:sldId id="359" r:id="rId4"/>
    <p:sldId id="360" r:id="rId5"/>
    <p:sldId id="348" r:id="rId6"/>
    <p:sldId id="349" r:id="rId7"/>
    <p:sldId id="350" r:id="rId8"/>
    <p:sldId id="351" r:id="rId9"/>
    <p:sldId id="352" r:id="rId10"/>
    <p:sldId id="353" r:id="rId11"/>
    <p:sldId id="354" r:id="rId12"/>
    <p:sldId id="355" r:id="rId13"/>
    <p:sldId id="259" r:id="rId14"/>
    <p:sldId id="298" r:id="rId15"/>
    <p:sldId id="277" r:id="rId16"/>
    <p:sldId id="290" r:id="rId17"/>
    <p:sldId id="266" r:id="rId18"/>
    <p:sldId id="300" r:id="rId19"/>
    <p:sldId id="317" r:id="rId20"/>
    <p:sldId id="318" r:id="rId21"/>
    <p:sldId id="319" r:id="rId22"/>
    <p:sldId id="320" r:id="rId23"/>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27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showGuides="1">
      <p:cViewPr varScale="1">
        <p:scale>
          <a:sx n="117" d="100"/>
          <a:sy n="117" d="100"/>
        </p:scale>
        <p:origin x="1928" y="168"/>
      </p:cViewPr>
      <p:guideLst>
        <p:guide orient="horz" pos="327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9C7167E-4C26-0D3A-4331-F1C7845D979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5329048A-6737-92FE-ADDF-DDDE2D5BAE8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3242501-5880-1144-B30D-E740C611C649}" type="datetime1">
              <a:rPr lang="it-IT" altLang="it-IT"/>
              <a:pPr>
                <a:defRPr/>
              </a:pPr>
              <a:t>29/10/25</a:t>
            </a:fld>
            <a:endParaRPr lang="it-IT" altLang="it-IT"/>
          </a:p>
        </p:txBody>
      </p:sp>
      <p:sp>
        <p:nvSpPr>
          <p:cNvPr id="4" name="Segnaposto immagine diapositiva 3">
            <a:extLst>
              <a:ext uri="{FF2B5EF4-FFF2-40B4-BE49-F238E27FC236}">
                <a16:creationId xmlns:a16="http://schemas.microsoft.com/office/drawing/2014/main" id="{01BC7A7F-8301-44CB-20A4-94C03ADFF43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A5C925E3-70B1-6571-6964-36378A11B9D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092667BA-1424-8F6A-DEB0-457E4E47152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3F5A3AB3-CE06-11E7-0E3B-8287BE7EAF2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041973A-DD8C-844A-B585-D4ABDA85C733}"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E9741E6-D57D-7EED-5926-BD76E7ADD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B8B688-BDE5-A541-8BC6-0D4D4C292181}" type="slidenum">
              <a:rPr lang="it-IT" altLang="it-IT" smtClean="0">
                <a:latin typeface="Times" charset="0"/>
              </a:rPr>
              <a:pPr/>
              <a:t>1</a:t>
            </a:fld>
            <a:endParaRPr lang="it-IT" altLang="it-IT">
              <a:latin typeface="Times" charset="0"/>
            </a:endParaRPr>
          </a:p>
        </p:txBody>
      </p:sp>
      <p:sp>
        <p:nvSpPr>
          <p:cNvPr id="36866" name="Rectangle 2">
            <a:extLst>
              <a:ext uri="{FF2B5EF4-FFF2-40B4-BE49-F238E27FC236}">
                <a16:creationId xmlns:a16="http://schemas.microsoft.com/office/drawing/2014/main" id="{6609B2E2-318D-6226-BD27-4072A31B9368}"/>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867" name="Rectangle 3">
            <a:extLst>
              <a:ext uri="{FF2B5EF4-FFF2-40B4-BE49-F238E27FC236}">
                <a16:creationId xmlns:a16="http://schemas.microsoft.com/office/drawing/2014/main" id="{487D6BBC-B28D-63D2-0494-8B282AD6C01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latin typeface="Times"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884884A-1FA2-6B05-F986-09B6C2422E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44F3D8-83D1-FE43-A9D3-FAC8F7C79E83}" type="slidenum">
              <a:rPr lang="it-IT" altLang="it-IT" smtClean="0">
                <a:latin typeface="Times" charset="0"/>
              </a:rPr>
              <a:pPr/>
              <a:t>2</a:t>
            </a:fld>
            <a:endParaRPr lang="it-IT" altLang="it-IT">
              <a:latin typeface="Times" charset="0"/>
            </a:endParaRPr>
          </a:p>
        </p:txBody>
      </p:sp>
      <p:sp>
        <p:nvSpPr>
          <p:cNvPr id="38914" name="Rectangle 2">
            <a:extLst>
              <a:ext uri="{FF2B5EF4-FFF2-40B4-BE49-F238E27FC236}">
                <a16:creationId xmlns:a16="http://schemas.microsoft.com/office/drawing/2014/main" id="{D102CEE1-5F00-8EF7-8DCC-D4369153C2F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260D62C5-C793-451C-D201-9C9DAA9DD6D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latin typeface="Times"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98667241-3557-6CD8-A0B0-82894DB851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A2DBF9-6CAA-AF4F-833F-7E0858D23B44}" type="slidenum">
              <a:rPr lang="it-IT" altLang="it-IT" smtClean="0">
                <a:latin typeface="Times" charset="0"/>
              </a:rPr>
              <a:pPr/>
              <a:t>3</a:t>
            </a:fld>
            <a:endParaRPr lang="it-IT" altLang="it-IT">
              <a:latin typeface="Times" charset="0"/>
            </a:endParaRPr>
          </a:p>
        </p:txBody>
      </p:sp>
      <p:sp>
        <p:nvSpPr>
          <p:cNvPr id="40962" name="Rectangle 2">
            <a:extLst>
              <a:ext uri="{FF2B5EF4-FFF2-40B4-BE49-F238E27FC236}">
                <a16:creationId xmlns:a16="http://schemas.microsoft.com/office/drawing/2014/main" id="{174F0082-6420-00DD-3A11-CC18C99DC9E8}"/>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3" name="Rectangle 3">
            <a:extLst>
              <a:ext uri="{FF2B5EF4-FFF2-40B4-BE49-F238E27FC236}">
                <a16:creationId xmlns:a16="http://schemas.microsoft.com/office/drawing/2014/main" id="{18622076-CF77-BBC2-48B2-492EE7CCD74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latin typeface="Times"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1CBF512C-A16A-2534-499F-FF4EE41796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D30486-0CBB-4C4D-9E84-E4D861ACF1DB}" type="slidenum">
              <a:rPr lang="it-IT" altLang="it-IT" smtClean="0">
                <a:latin typeface="Times" charset="0"/>
              </a:rPr>
              <a:pPr/>
              <a:t>4</a:t>
            </a:fld>
            <a:endParaRPr lang="it-IT" altLang="it-IT">
              <a:latin typeface="Times" charset="0"/>
            </a:endParaRPr>
          </a:p>
        </p:txBody>
      </p:sp>
      <p:sp>
        <p:nvSpPr>
          <p:cNvPr id="43010" name="Rectangle 2">
            <a:extLst>
              <a:ext uri="{FF2B5EF4-FFF2-40B4-BE49-F238E27FC236}">
                <a16:creationId xmlns:a16="http://schemas.microsoft.com/office/drawing/2014/main" id="{2D5A02C0-160C-4BE3-4C8E-02A13547EEA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D1904A80-21CA-B073-F411-C53CEE39DEAF}"/>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latin typeface="Times"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00D36980-EAEC-8CC4-8D6C-38BF3C442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43E604-7D20-5448-A9C2-49536229CFED}" type="slidenum">
              <a:rPr lang="it-IT" altLang="it-IT" smtClean="0">
                <a:latin typeface="Times" charset="0"/>
              </a:rPr>
              <a:pPr/>
              <a:t>12</a:t>
            </a:fld>
            <a:endParaRPr lang="it-IT" altLang="it-IT">
              <a:latin typeface="Times" charset="0"/>
            </a:endParaRPr>
          </a:p>
        </p:txBody>
      </p:sp>
      <p:sp>
        <p:nvSpPr>
          <p:cNvPr id="52226" name="Rectangle 2">
            <a:extLst>
              <a:ext uri="{FF2B5EF4-FFF2-40B4-BE49-F238E27FC236}">
                <a16:creationId xmlns:a16="http://schemas.microsoft.com/office/drawing/2014/main" id="{B9C8ADFD-2B73-B0DA-0C7A-5CB5DFD776B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2227" name="Rectangle 3">
            <a:extLst>
              <a:ext uri="{FF2B5EF4-FFF2-40B4-BE49-F238E27FC236}">
                <a16:creationId xmlns:a16="http://schemas.microsoft.com/office/drawing/2014/main" id="{C16D66FA-9928-C726-DD22-E1C68B6CD67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latin typeface="Times"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C8AA8EF2-4BAF-CE5D-4A68-A0CBE80B8C4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FF5EB8-A075-284D-A664-0BC8FFB3F533}" type="slidenum">
              <a:rPr lang="it-IT" altLang="it-IT" smtClean="0">
                <a:latin typeface="Calibri" panose="020F0502020204030204" pitchFamily="34" charset="0"/>
              </a:rPr>
              <a:pPr/>
              <a:t>20</a:t>
            </a:fld>
            <a:endParaRPr lang="it-IT" altLang="it-IT">
              <a:latin typeface="Calibri" panose="020F0502020204030204" pitchFamily="34" charset="0"/>
            </a:endParaRPr>
          </a:p>
        </p:txBody>
      </p:sp>
      <p:sp>
        <p:nvSpPr>
          <p:cNvPr id="23554" name="Rectangle 2">
            <a:extLst>
              <a:ext uri="{FF2B5EF4-FFF2-40B4-BE49-F238E27FC236}">
                <a16:creationId xmlns:a16="http://schemas.microsoft.com/office/drawing/2014/main" id="{433E275C-31D2-E922-752C-F386442C88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Rectangle 3">
            <a:extLst>
              <a:ext uri="{FF2B5EF4-FFF2-40B4-BE49-F238E27FC236}">
                <a16:creationId xmlns:a16="http://schemas.microsoft.com/office/drawing/2014/main" id="{9B4A2342-E6A0-9EC8-1983-1B05C2155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32F850B-E2CF-D6CC-910B-6044CE5F0BD4}"/>
              </a:ext>
            </a:extLst>
          </p:cNvPr>
          <p:cNvSpPr>
            <a:spLocks noGrp="1"/>
          </p:cNvSpPr>
          <p:nvPr>
            <p:ph type="dt" sz="half" idx="10"/>
          </p:nvPr>
        </p:nvSpPr>
        <p:spPr/>
        <p:txBody>
          <a:bodyPr/>
          <a:lstStyle>
            <a:lvl1pPr>
              <a:defRPr/>
            </a:lvl1pPr>
          </a:lstStyle>
          <a:p>
            <a:pPr>
              <a:defRPr/>
            </a:pPr>
            <a:fld id="{91F7B60E-4AD3-F143-843D-37E4ACB3B233}"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675658EB-510B-FDE7-BCB4-2ABBA9F9CAF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5EF6143-1DC9-BE19-F3EC-1144AE83FEA6}"/>
              </a:ext>
            </a:extLst>
          </p:cNvPr>
          <p:cNvSpPr>
            <a:spLocks noGrp="1"/>
          </p:cNvSpPr>
          <p:nvPr>
            <p:ph type="sldNum" sz="quarter" idx="12"/>
          </p:nvPr>
        </p:nvSpPr>
        <p:spPr/>
        <p:txBody>
          <a:bodyPr/>
          <a:lstStyle>
            <a:lvl1pPr>
              <a:defRPr/>
            </a:lvl1pPr>
          </a:lstStyle>
          <a:p>
            <a:pPr>
              <a:defRPr/>
            </a:pPr>
            <a:fld id="{D0978A36-DF13-E74B-BE7F-794501484AF2}" type="slidenum">
              <a:rPr lang="it-IT" altLang="it-IT"/>
              <a:pPr>
                <a:defRPr/>
              </a:pPr>
              <a:t>‹N›</a:t>
            </a:fld>
            <a:endParaRPr lang="it-IT" altLang="it-IT"/>
          </a:p>
        </p:txBody>
      </p:sp>
    </p:spTree>
    <p:extLst>
      <p:ext uri="{BB962C8B-B14F-4D97-AF65-F5344CB8AC3E}">
        <p14:creationId xmlns:p14="http://schemas.microsoft.com/office/powerpoint/2010/main" val="211049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894FE3-94E1-7A4A-922F-94E1FEDEDFE1}"/>
              </a:ext>
            </a:extLst>
          </p:cNvPr>
          <p:cNvSpPr>
            <a:spLocks noGrp="1"/>
          </p:cNvSpPr>
          <p:nvPr>
            <p:ph type="dt" sz="half" idx="10"/>
          </p:nvPr>
        </p:nvSpPr>
        <p:spPr/>
        <p:txBody>
          <a:bodyPr/>
          <a:lstStyle>
            <a:lvl1pPr>
              <a:defRPr/>
            </a:lvl1pPr>
          </a:lstStyle>
          <a:p>
            <a:pPr>
              <a:defRPr/>
            </a:pPr>
            <a:fld id="{2E41C3EC-DB38-D840-9478-31CBB7426C64}"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305DE84F-7273-D55F-529F-5138C094FE9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3E3C052-CA1E-FE13-38C9-A08EF69AC143}"/>
              </a:ext>
            </a:extLst>
          </p:cNvPr>
          <p:cNvSpPr>
            <a:spLocks noGrp="1"/>
          </p:cNvSpPr>
          <p:nvPr>
            <p:ph type="sldNum" sz="quarter" idx="12"/>
          </p:nvPr>
        </p:nvSpPr>
        <p:spPr/>
        <p:txBody>
          <a:bodyPr/>
          <a:lstStyle>
            <a:lvl1pPr>
              <a:defRPr/>
            </a:lvl1pPr>
          </a:lstStyle>
          <a:p>
            <a:pPr>
              <a:defRPr/>
            </a:pPr>
            <a:fld id="{72A3A14C-5335-F040-9447-CE951470D4B2}" type="slidenum">
              <a:rPr lang="it-IT" altLang="it-IT"/>
              <a:pPr>
                <a:defRPr/>
              </a:pPr>
              <a:t>‹N›</a:t>
            </a:fld>
            <a:endParaRPr lang="it-IT" altLang="it-IT"/>
          </a:p>
        </p:txBody>
      </p:sp>
    </p:spTree>
    <p:extLst>
      <p:ext uri="{BB962C8B-B14F-4D97-AF65-F5344CB8AC3E}">
        <p14:creationId xmlns:p14="http://schemas.microsoft.com/office/powerpoint/2010/main" val="64546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2CAA49-0159-5473-C9D0-83F88C689DE6}"/>
              </a:ext>
            </a:extLst>
          </p:cNvPr>
          <p:cNvSpPr>
            <a:spLocks noGrp="1"/>
          </p:cNvSpPr>
          <p:nvPr>
            <p:ph type="dt" sz="half" idx="10"/>
          </p:nvPr>
        </p:nvSpPr>
        <p:spPr/>
        <p:txBody>
          <a:bodyPr/>
          <a:lstStyle>
            <a:lvl1pPr>
              <a:defRPr/>
            </a:lvl1pPr>
          </a:lstStyle>
          <a:p>
            <a:pPr>
              <a:defRPr/>
            </a:pPr>
            <a:fld id="{9FE9E589-17EA-1747-9A5A-927725538A77}"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25377BC7-BE09-1E66-9F10-5A721E0191F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430F506-5D50-0004-5FB6-F508E27FD240}"/>
              </a:ext>
            </a:extLst>
          </p:cNvPr>
          <p:cNvSpPr>
            <a:spLocks noGrp="1"/>
          </p:cNvSpPr>
          <p:nvPr>
            <p:ph type="sldNum" sz="quarter" idx="12"/>
          </p:nvPr>
        </p:nvSpPr>
        <p:spPr/>
        <p:txBody>
          <a:bodyPr/>
          <a:lstStyle>
            <a:lvl1pPr>
              <a:defRPr/>
            </a:lvl1pPr>
          </a:lstStyle>
          <a:p>
            <a:pPr>
              <a:defRPr/>
            </a:pPr>
            <a:fld id="{D1954853-827F-AA4D-B5EA-0C1994DB8457}" type="slidenum">
              <a:rPr lang="it-IT" altLang="it-IT"/>
              <a:pPr>
                <a:defRPr/>
              </a:pPr>
              <a:t>‹N›</a:t>
            </a:fld>
            <a:endParaRPr lang="it-IT" altLang="it-IT"/>
          </a:p>
        </p:txBody>
      </p:sp>
    </p:spTree>
    <p:extLst>
      <p:ext uri="{BB962C8B-B14F-4D97-AF65-F5344CB8AC3E}">
        <p14:creationId xmlns:p14="http://schemas.microsoft.com/office/powerpoint/2010/main" val="157506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69F9102-C9C0-FBBE-2EB6-CBFC42DAA9AA}"/>
              </a:ext>
            </a:extLst>
          </p:cNvPr>
          <p:cNvSpPr>
            <a:spLocks noGrp="1"/>
          </p:cNvSpPr>
          <p:nvPr>
            <p:ph type="dt" sz="half" idx="10"/>
          </p:nvPr>
        </p:nvSpPr>
        <p:spPr/>
        <p:txBody>
          <a:bodyPr/>
          <a:lstStyle>
            <a:lvl1pPr>
              <a:defRPr/>
            </a:lvl1pPr>
          </a:lstStyle>
          <a:p>
            <a:pPr>
              <a:defRPr/>
            </a:pPr>
            <a:fld id="{775E3C9D-B0C0-EB4E-833C-02A4D92EBD57}"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378EF1C1-A9FC-13D0-D6CE-E8177F751E9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E46D9D7-F67F-A6E1-8952-35D226047EBB}"/>
              </a:ext>
            </a:extLst>
          </p:cNvPr>
          <p:cNvSpPr>
            <a:spLocks noGrp="1"/>
          </p:cNvSpPr>
          <p:nvPr>
            <p:ph type="sldNum" sz="quarter" idx="12"/>
          </p:nvPr>
        </p:nvSpPr>
        <p:spPr/>
        <p:txBody>
          <a:bodyPr/>
          <a:lstStyle>
            <a:lvl1pPr>
              <a:defRPr/>
            </a:lvl1pPr>
          </a:lstStyle>
          <a:p>
            <a:pPr>
              <a:defRPr/>
            </a:pPr>
            <a:fld id="{C0088C8E-7EE8-2D4C-B10D-FB55062F9588}" type="slidenum">
              <a:rPr lang="it-IT" altLang="it-IT"/>
              <a:pPr>
                <a:defRPr/>
              </a:pPr>
              <a:t>‹N›</a:t>
            </a:fld>
            <a:endParaRPr lang="it-IT" altLang="it-IT"/>
          </a:p>
        </p:txBody>
      </p:sp>
    </p:spTree>
    <p:extLst>
      <p:ext uri="{BB962C8B-B14F-4D97-AF65-F5344CB8AC3E}">
        <p14:creationId xmlns:p14="http://schemas.microsoft.com/office/powerpoint/2010/main" val="834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254322C-E9BB-559F-12A1-A3EBB45C43FB}"/>
              </a:ext>
            </a:extLst>
          </p:cNvPr>
          <p:cNvSpPr>
            <a:spLocks noGrp="1"/>
          </p:cNvSpPr>
          <p:nvPr>
            <p:ph type="dt" sz="half" idx="10"/>
          </p:nvPr>
        </p:nvSpPr>
        <p:spPr/>
        <p:txBody>
          <a:bodyPr/>
          <a:lstStyle>
            <a:lvl1pPr>
              <a:defRPr/>
            </a:lvl1pPr>
          </a:lstStyle>
          <a:p>
            <a:pPr>
              <a:defRPr/>
            </a:pPr>
            <a:fld id="{5F7C5619-C8C4-4342-B586-FC33A2DB6AF0}"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6CF56863-AFDF-BCA7-84E3-0A01CF7F863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C53041F-726E-8DBA-7A8C-4A47B0469DA4}"/>
              </a:ext>
            </a:extLst>
          </p:cNvPr>
          <p:cNvSpPr>
            <a:spLocks noGrp="1"/>
          </p:cNvSpPr>
          <p:nvPr>
            <p:ph type="sldNum" sz="quarter" idx="12"/>
          </p:nvPr>
        </p:nvSpPr>
        <p:spPr/>
        <p:txBody>
          <a:bodyPr/>
          <a:lstStyle>
            <a:lvl1pPr>
              <a:defRPr/>
            </a:lvl1pPr>
          </a:lstStyle>
          <a:p>
            <a:pPr>
              <a:defRPr/>
            </a:pPr>
            <a:fld id="{9750FEF5-0428-1A42-AB60-8B2641F56203}" type="slidenum">
              <a:rPr lang="it-IT" altLang="it-IT"/>
              <a:pPr>
                <a:defRPr/>
              </a:pPr>
              <a:t>‹N›</a:t>
            </a:fld>
            <a:endParaRPr lang="it-IT" altLang="it-IT"/>
          </a:p>
        </p:txBody>
      </p:sp>
    </p:spTree>
    <p:extLst>
      <p:ext uri="{BB962C8B-B14F-4D97-AF65-F5344CB8AC3E}">
        <p14:creationId xmlns:p14="http://schemas.microsoft.com/office/powerpoint/2010/main" val="72118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2F2A0D7-11FF-9F09-A5A6-67DE952D1F19}"/>
              </a:ext>
            </a:extLst>
          </p:cNvPr>
          <p:cNvSpPr>
            <a:spLocks noGrp="1"/>
          </p:cNvSpPr>
          <p:nvPr>
            <p:ph type="dt" sz="half" idx="10"/>
          </p:nvPr>
        </p:nvSpPr>
        <p:spPr/>
        <p:txBody>
          <a:bodyPr/>
          <a:lstStyle>
            <a:lvl1pPr>
              <a:defRPr/>
            </a:lvl1pPr>
          </a:lstStyle>
          <a:p>
            <a:pPr>
              <a:defRPr/>
            </a:pPr>
            <a:fld id="{4B71D649-AA26-624F-90C9-D678EF2FFFF9}" type="datetime1">
              <a:rPr lang="it-IT" altLang="it-IT"/>
              <a:pPr>
                <a:defRPr/>
              </a:pPr>
              <a:t>29/10/25</a:t>
            </a:fld>
            <a:endParaRPr lang="it-IT" altLang="it-IT"/>
          </a:p>
        </p:txBody>
      </p:sp>
      <p:sp>
        <p:nvSpPr>
          <p:cNvPr id="6" name="Segnaposto piè di pagina 4">
            <a:extLst>
              <a:ext uri="{FF2B5EF4-FFF2-40B4-BE49-F238E27FC236}">
                <a16:creationId xmlns:a16="http://schemas.microsoft.com/office/drawing/2014/main" id="{19F50922-DDD5-0CEB-B822-EB402253ED6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9F8939B-85CD-7350-3110-12D62F24788A}"/>
              </a:ext>
            </a:extLst>
          </p:cNvPr>
          <p:cNvSpPr>
            <a:spLocks noGrp="1"/>
          </p:cNvSpPr>
          <p:nvPr>
            <p:ph type="sldNum" sz="quarter" idx="12"/>
          </p:nvPr>
        </p:nvSpPr>
        <p:spPr/>
        <p:txBody>
          <a:bodyPr/>
          <a:lstStyle>
            <a:lvl1pPr>
              <a:defRPr/>
            </a:lvl1pPr>
          </a:lstStyle>
          <a:p>
            <a:pPr>
              <a:defRPr/>
            </a:pPr>
            <a:fld id="{0CE30C12-C18A-7340-A1C0-D9DAE57470DF}" type="slidenum">
              <a:rPr lang="it-IT" altLang="it-IT"/>
              <a:pPr>
                <a:defRPr/>
              </a:pPr>
              <a:t>‹N›</a:t>
            </a:fld>
            <a:endParaRPr lang="it-IT" altLang="it-IT"/>
          </a:p>
        </p:txBody>
      </p:sp>
    </p:spTree>
    <p:extLst>
      <p:ext uri="{BB962C8B-B14F-4D97-AF65-F5344CB8AC3E}">
        <p14:creationId xmlns:p14="http://schemas.microsoft.com/office/powerpoint/2010/main" val="259782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200D348B-47CC-CEC4-1B52-06954034093D}"/>
              </a:ext>
            </a:extLst>
          </p:cNvPr>
          <p:cNvSpPr>
            <a:spLocks noGrp="1"/>
          </p:cNvSpPr>
          <p:nvPr>
            <p:ph type="dt" sz="half" idx="10"/>
          </p:nvPr>
        </p:nvSpPr>
        <p:spPr/>
        <p:txBody>
          <a:bodyPr/>
          <a:lstStyle>
            <a:lvl1pPr>
              <a:defRPr/>
            </a:lvl1pPr>
          </a:lstStyle>
          <a:p>
            <a:pPr>
              <a:defRPr/>
            </a:pPr>
            <a:fld id="{276C77FD-5446-274F-9845-BAFEF33878C5}" type="datetime1">
              <a:rPr lang="it-IT" altLang="it-IT"/>
              <a:pPr>
                <a:defRPr/>
              </a:pPr>
              <a:t>29/10/25</a:t>
            </a:fld>
            <a:endParaRPr lang="it-IT" altLang="it-IT"/>
          </a:p>
        </p:txBody>
      </p:sp>
      <p:sp>
        <p:nvSpPr>
          <p:cNvPr id="8" name="Segnaposto piè di pagina 4">
            <a:extLst>
              <a:ext uri="{FF2B5EF4-FFF2-40B4-BE49-F238E27FC236}">
                <a16:creationId xmlns:a16="http://schemas.microsoft.com/office/drawing/2014/main" id="{6F57CE35-9C59-73DF-ADF4-D049B5F0CFE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1ADE7CE3-400D-1A1A-CC2F-BFAEB2DEB2E4}"/>
              </a:ext>
            </a:extLst>
          </p:cNvPr>
          <p:cNvSpPr>
            <a:spLocks noGrp="1"/>
          </p:cNvSpPr>
          <p:nvPr>
            <p:ph type="sldNum" sz="quarter" idx="12"/>
          </p:nvPr>
        </p:nvSpPr>
        <p:spPr/>
        <p:txBody>
          <a:bodyPr/>
          <a:lstStyle>
            <a:lvl1pPr>
              <a:defRPr/>
            </a:lvl1pPr>
          </a:lstStyle>
          <a:p>
            <a:pPr>
              <a:defRPr/>
            </a:pPr>
            <a:fld id="{9D781EF3-017F-E94A-A289-83F342193104}" type="slidenum">
              <a:rPr lang="it-IT" altLang="it-IT"/>
              <a:pPr>
                <a:defRPr/>
              </a:pPr>
              <a:t>‹N›</a:t>
            </a:fld>
            <a:endParaRPr lang="it-IT" altLang="it-IT"/>
          </a:p>
        </p:txBody>
      </p:sp>
    </p:spTree>
    <p:extLst>
      <p:ext uri="{BB962C8B-B14F-4D97-AF65-F5344CB8AC3E}">
        <p14:creationId xmlns:p14="http://schemas.microsoft.com/office/powerpoint/2010/main" val="158359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2B6999D8-5CF0-ECC0-C094-72E8AA2FD711}"/>
              </a:ext>
            </a:extLst>
          </p:cNvPr>
          <p:cNvSpPr>
            <a:spLocks noGrp="1"/>
          </p:cNvSpPr>
          <p:nvPr>
            <p:ph type="dt" sz="half" idx="10"/>
          </p:nvPr>
        </p:nvSpPr>
        <p:spPr/>
        <p:txBody>
          <a:bodyPr/>
          <a:lstStyle>
            <a:lvl1pPr>
              <a:defRPr/>
            </a:lvl1pPr>
          </a:lstStyle>
          <a:p>
            <a:pPr>
              <a:defRPr/>
            </a:pPr>
            <a:fld id="{3D33F330-9898-5D47-BAB7-9AD216708336}" type="datetime1">
              <a:rPr lang="it-IT" altLang="it-IT"/>
              <a:pPr>
                <a:defRPr/>
              </a:pPr>
              <a:t>29/10/25</a:t>
            </a:fld>
            <a:endParaRPr lang="it-IT" altLang="it-IT"/>
          </a:p>
        </p:txBody>
      </p:sp>
      <p:sp>
        <p:nvSpPr>
          <p:cNvPr id="4" name="Segnaposto piè di pagina 4">
            <a:extLst>
              <a:ext uri="{FF2B5EF4-FFF2-40B4-BE49-F238E27FC236}">
                <a16:creationId xmlns:a16="http://schemas.microsoft.com/office/drawing/2014/main" id="{E6227220-3996-1B84-DC86-C7A322FE9E9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DFEF18E8-DBE8-4135-DF43-A21E493D3C9D}"/>
              </a:ext>
            </a:extLst>
          </p:cNvPr>
          <p:cNvSpPr>
            <a:spLocks noGrp="1"/>
          </p:cNvSpPr>
          <p:nvPr>
            <p:ph type="sldNum" sz="quarter" idx="12"/>
          </p:nvPr>
        </p:nvSpPr>
        <p:spPr/>
        <p:txBody>
          <a:bodyPr/>
          <a:lstStyle>
            <a:lvl1pPr>
              <a:defRPr/>
            </a:lvl1pPr>
          </a:lstStyle>
          <a:p>
            <a:pPr>
              <a:defRPr/>
            </a:pPr>
            <a:fld id="{730AF8CB-0C88-6B4B-828B-7F505F4F9625}" type="slidenum">
              <a:rPr lang="it-IT" altLang="it-IT"/>
              <a:pPr>
                <a:defRPr/>
              </a:pPr>
              <a:t>‹N›</a:t>
            </a:fld>
            <a:endParaRPr lang="it-IT" altLang="it-IT"/>
          </a:p>
        </p:txBody>
      </p:sp>
    </p:spTree>
    <p:extLst>
      <p:ext uri="{BB962C8B-B14F-4D97-AF65-F5344CB8AC3E}">
        <p14:creationId xmlns:p14="http://schemas.microsoft.com/office/powerpoint/2010/main" val="2250259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3D179BF-78E1-0B48-E3E7-956C6F489D8E}"/>
              </a:ext>
            </a:extLst>
          </p:cNvPr>
          <p:cNvSpPr>
            <a:spLocks noGrp="1"/>
          </p:cNvSpPr>
          <p:nvPr>
            <p:ph type="dt" sz="half" idx="10"/>
          </p:nvPr>
        </p:nvSpPr>
        <p:spPr/>
        <p:txBody>
          <a:bodyPr/>
          <a:lstStyle>
            <a:lvl1pPr>
              <a:defRPr/>
            </a:lvl1pPr>
          </a:lstStyle>
          <a:p>
            <a:pPr>
              <a:defRPr/>
            </a:pPr>
            <a:fld id="{CFDEFC22-0992-A446-B7FA-5DCD72ED96AF}" type="datetime1">
              <a:rPr lang="it-IT" altLang="it-IT"/>
              <a:pPr>
                <a:defRPr/>
              </a:pPr>
              <a:t>29/10/25</a:t>
            </a:fld>
            <a:endParaRPr lang="it-IT" altLang="it-IT"/>
          </a:p>
        </p:txBody>
      </p:sp>
      <p:sp>
        <p:nvSpPr>
          <p:cNvPr id="3" name="Segnaposto piè di pagina 4">
            <a:extLst>
              <a:ext uri="{FF2B5EF4-FFF2-40B4-BE49-F238E27FC236}">
                <a16:creationId xmlns:a16="http://schemas.microsoft.com/office/drawing/2014/main" id="{1B712E4D-B409-2D9D-91CA-114C74CDB820}"/>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D21CE51-AEA6-79CB-425F-5721D285C31F}"/>
              </a:ext>
            </a:extLst>
          </p:cNvPr>
          <p:cNvSpPr>
            <a:spLocks noGrp="1"/>
          </p:cNvSpPr>
          <p:nvPr>
            <p:ph type="sldNum" sz="quarter" idx="12"/>
          </p:nvPr>
        </p:nvSpPr>
        <p:spPr/>
        <p:txBody>
          <a:bodyPr/>
          <a:lstStyle>
            <a:lvl1pPr>
              <a:defRPr/>
            </a:lvl1pPr>
          </a:lstStyle>
          <a:p>
            <a:pPr>
              <a:defRPr/>
            </a:pPr>
            <a:fld id="{37B09901-9749-FD4C-9E72-DB45145EE4BA}" type="slidenum">
              <a:rPr lang="it-IT" altLang="it-IT"/>
              <a:pPr>
                <a:defRPr/>
              </a:pPr>
              <a:t>‹N›</a:t>
            </a:fld>
            <a:endParaRPr lang="it-IT" altLang="it-IT"/>
          </a:p>
        </p:txBody>
      </p:sp>
    </p:spTree>
    <p:extLst>
      <p:ext uri="{BB962C8B-B14F-4D97-AF65-F5344CB8AC3E}">
        <p14:creationId xmlns:p14="http://schemas.microsoft.com/office/powerpoint/2010/main" val="121915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D0FAD6F3-3213-2538-1311-2905FD103268}"/>
              </a:ext>
            </a:extLst>
          </p:cNvPr>
          <p:cNvSpPr>
            <a:spLocks noGrp="1"/>
          </p:cNvSpPr>
          <p:nvPr>
            <p:ph type="dt" sz="half" idx="10"/>
          </p:nvPr>
        </p:nvSpPr>
        <p:spPr/>
        <p:txBody>
          <a:bodyPr/>
          <a:lstStyle>
            <a:lvl1pPr>
              <a:defRPr/>
            </a:lvl1pPr>
          </a:lstStyle>
          <a:p>
            <a:pPr>
              <a:defRPr/>
            </a:pPr>
            <a:fld id="{D2A39511-79BE-DC44-8B65-D9C31B03880B}" type="datetime1">
              <a:rPr lang="it-IT" altLang="it-IT"/>
              <a:pPr>
                <a:defRPr/>
              </a:pPr>
              <a:t>29/10/25</a:t>
            </a:fld>
            <a:endParaRPr lang="it-IT" altLang="it-IT"/>
          </a:p>
        </p:txBody>
      </p:sp>
      <p:sp>
        <p:nvSpPr>
          <p:cNvPr id="6" name="Segnaposto piè di pagina 4">
            <a:extLst>
              <a:ext uri="{FF2B5EF4-FFF2-40B4-BE49-F238E27FC236}">
                <a16:creationId xmlns:a16="http://schemas.microsoft.com/office/drawing/2014/main" id="{E6935AFE-D910-2011-1335-DE5463277C3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4961EFA-87C1-C2EE-DFF7-DC3BC95335AD}"/>
              </a:ext>
            </a:extLst>
          </p:cNvPr>
          <p:cNvSpPr>
            <a:spLocks noGrp="1"/>
          </p:cNvSpPr>
          <p:nvPr>
            <p:ph type="sldNum" sz="quarter" idx="12"/>
          </p:nvPr>
        </p:nvSpPr>
        <p:spPr/>
        <p:txBody>
          <a:bodyPr/>
          <a:lstStyle>
            <a:lvl1pPr>
              <a:defRPr/>
            </a:lvl1pPr>
          </a:lstStyle>
          <a:p>
            <a:pPr>
              <a:defRPr/>
            </a:pPr>
            <a:fld id="{EBACC529-590A-7A47-9994-BF2D7E957C16}" type="slidenum">
              <a:rPr lang="it-IT" altLang="it-IT"/>
              <a:pPr>
                <a:defRPr/>
              </a:pPr>
              <a:t>‹N›</a:t>
            </a:fld>
            <a:endParaRPr lang="it-IT" altLang="it-IT"/>
          </a:p>
        </p:txBody>
      </p:sp>
    </p:spTree>
    <p:extLst>
      <p:ext uri="{BB962C8B-B14F-4D97-AF65-F5344CB8AC3E}">
        <p14:creationId xmlns:p14="http://schemas.microsoft.com/office/powerpoint/2010/main" val="163914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1F0239D9-ABF9-BB87-3B0A-E9361D3F8699}"/>
              </a:ext>
            </a:extLst>
          </p:cNvPr>
          <p:cNvSpPr>
            <a:spLocks noGrp="1"/>
          </p:cNvSpPr>
          <p:nvPr>
            <p:ph type="dt" sz="half" idx="10"/>
          </p:nvPr>
        </p:nvSpPr>
        <p:spPr/>
        <p:txBody>
          <a:bodyPr/>
          <a:lstStyle>
            <a:lvl1pPr>
              <a:defRPr/>
            </a:lvl1pPr>
          </a:lstStyle>
          <a:p>
            <a:pPr>
              <a:defRPr/>
            </a:pPr>
            <a:fld id="{49E40587-3348-674B-AB2A-57B44990058E}" type="datetime1">
              <a:rPr lang="it-IT" altLang="it-IT"/>
              <a:pPr>
                <a:defRPr/>
              </a:pPr>
              <a:t>29/10/25</a:t>
            </a:fld>
            <a:endParaRPr lang="it-IT" altLang="it-IT"/>
          </a:p>
        </p:txBody>
      </p:sp>
      <p:sp>
        <p:nvSpPr>
          <p:cNvPr id="6" name="Segnaposto piè di pagina 4">
            <a:extLst>
              <a:ext uri="{FF2B5EF4-FFF2-40B4-BE49-F238E27FC236}">
                <a16:creationId xmlns:a16="http://schemas.microsoft.com/office/drawing/2014/main" id="{5D82E988-7ABA-DCDD-1685-2067CCC000C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CF48ED1-389C-6E79-EAAC-11048855ADC6}"/>
              </a:ext>
            </a:extLst>
          </p:cNvPr>
          <p:cNvSpPr>
            <a:spLocks noGrp="1"/>
          </p:cNvSpPr>
          <p:nvPr>
            <p:ph type="sldNum" sz="quarter" idx="12"/>
          </p:nvPr>
        </p:nvSpPr>
        <p:spPr/>
        <p:txBody>
          <a:bodyPr/>
          <a:lstStyle>
            <a:lvl1pPr>
              <a:defRPr/>
            </a:lvl1pPr>
          </a:lstStyle>
          <a:p>
            <a:pPr>
              <a:defRPr/>
            </a:pPr>
            <a:fld id="{69A328C5-22C6-A94D-9A3D-ADB25A00F3DA}" type="slidenum">
              <a:rPr lang="it-IT" altLang="it-IT"/>
              <a:pPr>
                <a:defRPr/>
              </a:pPr>
              <a:t>‹N›</a:t>
            </a:fld>
            <a:endParaRPr lang="it-IT" altLang="it-IT"/>
          </a:p>
        </p:txBody>
      </p:sp>
    </p:spTree>
    <p:extLst>
      <p:ext uri="{BB962C8B-B14F-4D97-AF65-F5344CB8AC3E}">
        <p14:creationId xmlns:p14="http://schemas.microsoft.com/office/powerpoint/2010/main" val="426428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1C7C61D1-5ED0-B810-6FE8-ED272604B6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E6D17DBA-3A53-C1B2-25CA-1046493D449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3B38D6D9-223E-9361-281B-45D5563FF6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76D4969-0634-9745-B5FB-E438C566DA9B}" type="datetime1">
              <a:rPr lang="it-IT" altLang="it-IT"/>
              <a:pPr>
                <a:defRPr/>
              </a:pPr>
              <a:t>29/10/25</a:t>
            </a:fld>
            <a:endParaRPr lang="it-IT" altLang="it-IT"/>
          </a:p>
        </p:txBody>
      </p:sp>
      <p:sp>
        <p:nvSpPr>
          <p:cNvPr id="5" name="Segnaposto piè di pagina 4">
            <a:extLst>
              <a:ext uri="{FF2B5EF4-FFF2-40B4-BE49-F238E27FC236}">
                <a16:creationId xmlns:a16="http://schemas.microsoft.com/office/drawing/2014/main" id="{74BB451A-292A-3D8B-BE89-FFC3B77304C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2CBFF625-5DAB-FEE2-840D-2BC11A39082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DC1A538-F8BE-6449-9A09-36905DEAB93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7609BD18-2C74-905B-3510-5F619CDDD10A}"/>
              </a:ext>
            </a:extLst>
          </p:cNvPr>
          <p:cNvSpPr txBox="1">
            <a:spLocks noChangeArrowheads="1"/>
          </p:cNvSpPr>
          <p:nvPr/>
        </p:nvSpPr>
        <p:spPr bwMode="auto">
          <a:xfrm>
            <a:off x="1168400" y="204788"/>
            <a:ext cx="6843713" cy="4619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it-IT" sz="2400" b="1" dirty="0">
                <a:solidFill>
                  <a:srgbClr val="C00000"/>
                </a:solidFill>
                <a:latin typeface="Skia" pitchFamily="1" charset="0"/>
                <a:ea typeface="Skia" pitchFamily="1" charset="0"/>
                <a:cs typeface="Skia" pitchFamily="1" charset="0"/>
              </a:rPr>
              <a:t>Come si misura la corrente da singolo canale? </a:t>
            </a:r>
          </a:p>
        </p:txBody>
      </p:sp>
      <p:pic>
        <p:nvPicPr>
          <p:cNvPr id="35842" name="Immagine 3">
            <a:extLst>
              <a:ext uri="{FF2B5EF4-FFF2-40B4-BE49-F238E27FC236}">
                <a16:creationId xmlns:a16="http://schemas.microsoft.com/office/drawing/2014/main" id="{D03BACD3-1496-487A-541F-A76C9F7C1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81088"/>
            <a:ext cx="6683375" cy="501173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12D5F8D-7730-F2EB-3980-BEDFB44C13D3}"/>
              </a:ext>
            </a:extLst>
          </p:cNvPr>
          <p:cNvSpPr txBox="1">
            <a:spLocks noChangeArrowheads="1"/>
          </p:cNvSpPr>
          <p:nvPr/>
        </p:nvSpPr>
        <p:spPr bwMode="auto">
          <a:xfrm>
            <a:off x="241300" y="134938"/>
            <a:ext cx="8658225" cy="830262"/>
          </a:xfrm>
          <a:prstGeom prst="rect">
            <a:avLst/>
          </a:prstGeom>
          <a:solidFill>
            <a:schemeClr val="accent5">
              <a:lumMod val="20000"/>
              <a:lumOff val="80000"/>
            </a:schemeClr>
          </a:solidFill>
          <a:ln w="9525">
            <a:solidFill>
              <a:srgbClr val="10253F"/>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it-IT" altLang="it-IT" b="1">
                <a:solidFill>
                  <a:schemeClr val="tx2"/>
                </a:solidFill>
                <a:latin typeface="Skia" panose="020D0502020204020204" pitchFamily="34" charset="0"/>
              </a:rPr>
              <a:t>Proprietà funzionali della membrana dipendenti dai canali del Na</a:t>
            </a:r>
            <a:r>
              <a:rPr lang="it-IT" altLang="it-IT" b="1" baseline="30000">
                <a:solidFill>
                  <a:schemeClr val="tx2"/>
                </a:solidFill>
                <a:latin typeface="Skia" panose="020D0502020204020204" pitchFamily="34" charset="0"/>
              </a:rPr>
              <a:t>+</a:t>
            </a:r>
            <a:r>
              <a:rPr lang="it-IT" altLang="it-IT" b="1">
                <a:solidFill>
                  <a:schemeClr val="tx2"/>
                </a:solidFill>
                <a:latin typeface="Skia" panose="020D0502020204020204" pitchFamily="34" charset="0"/>
              </a:rPr>
              <a:t> voltaggio-dipendenti</a:t>
            </a:r>
          </a:p>
        </p:txBody>
      </p:sp>
      <p:sp>
        <p:nvSpPr>
          <p:cNvPr id="49154" name="CasellaDiTesto 6">
            <a:extLst>
              <a:ext uri="{FF2B5EF4-FFF2-40B4-BE49-F238E27FC236}">
                <a16:creationId xmlns:a16="http://schemas.microsoft.com/office/drawing/2014/main" id="{4812A662-0CBD-FE5E-F92F-FBB444F26FC2}"/>
              </a:ext>
            </a:extLst>
          </p:cNvPr>
          <p:cNvSpPr txBox="1">
            <a:spLocks noChangeArrowheads="1"/>
          </p:cNvSpPr>
          <p:nvPr/>
        </p:nvSpPr>
        <p:spPr bwMode="auto">
          <a:xfrm>
            <a:off x="457200" y="1143000"/>
            <a:ext cx="396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1600" b="1">
                <a:solidFill>
                  <a:srgbClr val="660066"/>
                </a:solidFill>
                <a:latin typeface="Skia" panose="020D0502020204020204" pitchFamily="34" charset="0"/>
              </a:rPr>
              <a:t>Valore soglia</a:t>
            </a:r>
            <a:endParaRPr lang="it-IT" altLang="it-IT" sz="1600">
              <a:latin typeface="Skia" panose="020D0502020204020204" pitchFamily="34" charset="0"/>
            </a:endParaRPr>
          </a:p>
          <a:p>
            <a:pPr algn="just">
              <a:spcBef>
                <a:spcPct val="0"/>
              </a:spcBef>
              <a:buFontTx/>
              <a:buNone/>
            </a:pPr>
            <a:r>
              <a:rPr lang="it-IT" altLang="it-IT" sz="1600">
                <a:solidFill>
                  <a:srgbClr val="00664D"/>
                </a:solidFill>
                <a:latin typeface="Skia" panose="020D0502020204020204" pitchFamily="34" charset="0"/>
              </a:rPr>
              <a:t>Uno stimolo soglia deve fornire approssimativamente una quantità minima di carica (q), che può essere ottenuta sia aumentando l</a:t>
            </a:r>
            <a:r>
              <a:rPr lang="it-IT" altLang="en-US" sz="1600">
                <a:solidFill>
                  <a:srgbClr val="00664D"/>
                </a:solidFill>
                <a:latin typeface="Skia" panose="020D0502020204020204" pitchFamily="34" charset="0"/>
              </a:rPr>
              <a:t>’</a:t>
            </a:r>
            <a:r>
              <a:rPr lang="it-IT" altLang="it-IT" sz="1600">
                <a:solidFill>
                  <a:srgbClr val="00664D"/>
                </a:solidFill>
                <a:latin typeface="Skia" panose="020D0502020204020204" pitchFamily="34" charset="0"/>
              </a:rPr>
              <a:t>ampiezza della corrente stimolante (I), sia la durata del tempo (t), essendo la carica il prodotto di questi due fattori</a:t>
            </a:r>
          </a:p>
        </p:txBody>
      </p:sp>
      <p:grpSp>
        <p:nvGrpSpPr>
          <p:cNvPr id="49155" name="Gruppo 10">
            <a:extLst>
              <a:ext uri="{FF2B5EF4-FFF2-40B4-BE49-F238E27FC236}">
                <a16:creationId xmlns:a16="http://schemas.microsoft.com/office/drawing/2014/main" id="{EBE4125E-94FC-FDF0-7E86-90536CE3F14C}"/>
              </a:ext>
            </a:extLst>
          </p:cNvPr>
          <p:cNvGrpSpPr>
            <a:grpSpLocks/>
          </p:cNvGrpSpPr>
          <p:nvPr/>
        </p:nvGrpSpPr>
        <p:grpSpPr bwMode="auto">
          <a:xfrm>
            <a:off x="1828800" y="3721100"/>
            <a:ext cx="1074738" cy="609600"/>
            <a:chOff x="4383861" y="1828800"/>
            <a:chExt cx="1074778" cy="609600"/>
          </a:xfrm>
        </p:grpSpPr>
        <p:pic>
          <p:nvPicPr>
            <p:cNvPr id="49163" name="Immagine 7">
              <a:extLst>
                <a:ext uri="{FF2B5EF4-FFF2-40B4-BE49-F238E27FC236}">
                  <a16:creationId xmlns:a16="http://schemas.microsoft.com/office/drawing/2014/main" id="{B1A4BB48-2E97-BD04-AF63-163BAAAC8E9E}"/>
                </a:ext>
              </a:extLst>
            </p:cNvPr>
            <p:cNvPicPr>
              <a:picLocks noChangeAspect="1"/>
            </p:cNvPicPr>
            <p:nvPr/>
          </p:nvPicPr>
          <p:blipFill>
            <a:blip r:embed="rId2">
              <a:extLst>
                <a:ext uri="{28A0092B-C50C-407E-A947-70E740481C1C}">
                  <a14:useLocalDpi xmlns:a14="http://schemas.microsoft.com/office/drawing/2010/main" val="0"/>
                </a:ext>
              </a:extLst>
            </a:blip>
            <a:srcRect l="44000" t="20129" r="39999" b="17532"/>
            <a:stretch>
              <a:fillRect/>
            </a:stretch>
          </p:blipFill>
          <p:spPr bwMode="auto">
            <a:xfrm>
              <a:off x="4724400" y="1828800"/>
              <a:ext cx="30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CasellaDiTesto 8">
              <a:extLst>
                <a:ext uri="{FF2B5EF4-FFF2-40B4-BE49-F238E27FC236}">
                  <a16:creationId xmlns:a16="http://schemas.microsoft.com/office/drawing/2014/main" id="{539374A7-D058-6FCC-A452-22455A927120}"/>
                </a:ext>
              </a:extLst>
            </p:cNvPr>
            <p:cNvSpPr txBox="1">
              <a:spLocks noChangeArrowheads="1"/>
            </p:cNvSpPr>
            <p:nvPr/>
          </p:nvSpPr>
          <p:spPr bwMode="auto">
            <a:xfrm>
              <a:off x="4914900" y="1879600"/>
              <a:ext cx="5437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Times" charset="0"/>
                </a:rPr>
                <a:t>I dt</a:t>
              </a:r>
            </a:p>
          </p:txBody>
        </p:sp>
        <p:sp>
          <p:nvSpPr>
            <p:cNvPr id="49165" name="CasellaDiTesto 9">
              <a:extLst>
                <a:ext uri="{FF2B5EF4-FFF2-40B4-BE49-F238E27FC236}">
                  <a16:creationId xmlns:a16="http://schemas.microsoft.com/office/drawing/2014/main" id="{E188429E-98CE-71AB-DE6A-DE6F9E70B4CA}"/>
                </a:ext>
              </a:extLst>
            </p:cNvPr>
            <p:cNvSpPr txBox="1">
              <a:spLocks noChangeArrowheads="1"/>
            </p:cNvSpPr>
            <p:nvPr/>
          </p:nvSpPr>
          <p:spPr bwMode="auto">
            <a:xfrm>
              <a:off x="4383861" y="1866900"/>
              <a:ext cx="5216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Times" charset="0"/>
                </a:rPr>
                <a:t>q =</a:t>
              </a:r>
            </a:p>
          </p:txBody>
        </p:sp>
      </p:grpSp>
      <p:sp>
        <p:nvSpPr>
          <p:cNvPr id="24584" name="CasellaDiTesto 15">
            <a:extLst>
              <a:ext uri="{FF2B5EF4-FFF2-40B4-BE49-F238E27FC236}">
                <a16:creationId xmlns:a16="http://schemas.microsoft.com/office/drawing/2014/main" id="{77DAD25C-2F00-A706-1481-9B7BC8E6454E}"/>
              </a:ext>
            </a:extLst>
          </p:cNvPr>
          <p:cNvSpPr txBox="1">
            <a:spLocks noChangeArrowheads="1"/>
          </p:cNvSpPr>
          <p:nvPr/>
        </p:nvSpPr>
        <p:spPr bwMode="auto">
          <a:xfrm>
            <a:off x="4876800" y="4876800"/>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1600" b="1">
                <a:solidFill>
                  <a:srgbClr val="C00000"/>
                </a:solidFill>
                <a:latin typeface="Skia" panose="020D0502020204020204" pitchFamily="34" charset="0"/>
              </a:rPr>
              <a:t>Il livello soglia del potenziale non è una costante assoluta e può cambiare con le condizioni della stimolazione!</a:t>
            </a:r>
          </a:p>
          <a:p>
            <a:pPr algn="ctr">
              <a:spcBef>
                <a:spcPct val="0"/>
              </a:spcBef>
              <a:buFontTx/>
              <a:buNone/>
            </a:pPr>
            <a:endParaRPr lang="it-IT" altLang="it-IT" sz="1600" b="1">
              <a:solidFill>
                <a:srgbClr val="C00000"/>
              </a:solidFill>
              <a:latin typeface="Skia" panose="020D0502020204020204" pitchFamily="34" charset="0"/>
            </a:endParaRPr>
          </a:p>
          <a:p>
            <a:pPr algn="ctr">
              <a:spcBef>
                <a:spcPct val="0"/>
              </a:spcBef>
              <a:buFontTx/>
              <a:buNone/>
            </a:pPr>
            <a:r>
              <a:rPr lang="it-IT" altLang="it-IT" sz="1600" b="1">
                <a:solidFill>
                  <a:srgbClr val="C00000"/>
                </a:solidFill>
                <a:latin typeface="Skia" panose="020D0502020204020204" pitchFamily="34" charset="0"/>
              </a:rPr>
              <a:t>Questo rivela un</a:t>
            </a:r>
            <a:r>
              <a:rPr lang="it-IT" altLang="en-US" sz="1600" b="1">
                <a:solidFill>
                  <a:srgbClr val="C00000"/>
                </a:solidFill>
                <a:latin typeface="Skia" panose="020D0502020204020204" pitchFamily="34" charset="0"/>
              </a:rPr>
              <a:t>’</a:t>
            </a:r>
            <a:r>
              <a:rPr lang="it-IT" altLang="it-IT" sz="1600" b="1">
                <a:solidFill>
                  <a:srgbClr val="C00000"/>
                </a:solidFill>
                <a:latin typeface="Skia" panose="020D0502020204020204" pitchFamily="34" charset="0"/>
              </a:rPr>
              <a:t>importante modalità di modulazione dell</a:t>
            </a:r>
            <a:r>
              <a:rPr lang="it-IT" altLang="en-US" sz="1600" b="1">
                <a:solidFill>
                  <a:srgbClr val="C00000"/>
                </a:solidFill>
                <a:latin typeface="Skia" panose="020D0502020204020204" pitchFamily="34" charset="0"/>
              </a:rPr>
              <a:t>’</a:t>
            </a:r>
            <a:r>
              <a:rPr lang="it-IT" altLang="it-IT" sz="1600" b="1">
                <a:solidFill>
                  <a:srgbClr val="C00000"/>
                </a:solidFill>
                <a:latin typeface="Skia" panose="020D0502020204020204" pitchFamily="34" charset="0"/>
              </a:rPr>
              <a:t>attività nervosa</a:t>
            </a:r>
            <a:endParaRPr lang="it-IT" altLang="it-IT" sz="1600">
              <a:solidFill>
                <a:srgbClr val="C00000"/>
              </a:solidFill>
              <a:latin typeface="Skia" panose="020D0502020204020204" pitchFamily="34" charset="0"/>
            </a:endParaRPr>
          </a:p>
        </p:txBody>
      </p:sp>
      <p:grpSp>
        <p:nvGrpSpPr>
          <p:cNvPr id="49157" name="Gruppo 14">
            <a:extLst>
              <a:ext uri="{FF2B5EF4-FFF2-40B4-BE49-F238E27FC236}">
                <a16:creationId xmlns:a16="http://schemas.microsoft.com/office/drawing/2014/main" id="{A65F2DAD-CC4F-6FB7-40B0-B8DDD324D186}"/>
              </a:ext>
            </a:extLst>
          </p:cNvPr>
          <p:cNvGrpSpPr>
            <a:grpSpLocks/>
          </p:cNvGrpSpPr>
          <p:nvPr/>
        </p:nvGrpSpPr>
        <p:grpSpPr bwMode="auto">
          <a:xfrm>
            <a:off x="457200" y="4543425"/>
            <a:ext cx="3962400" cy="1889125"/>
            <a:chOff x="533400" y="4543961"/>
            <a:chExt cx="3962400" cy="1888589"/>
          </a:xfrm>
        </p:grpSpPr>
        <p:grpSp>
          <p:nvGrpSpPr>
            <p:cNvPr id="49159" name="Gruppo 11">
              <a:extLst>
                <a:ext uri="{FF2B5EF4-FFF2-40B4-BE49-F238E27FC236}">
                  <a16:creationId xmlns:a16="http://schemas.microsoft.com/office/drawing/2014/main" id="{417EC897-E38F-E99D-EFC5-B0080718EB65}"/>
                </a:ext>
              </a:extLst>
            </p:cNvPr>
            <p:cNvGrpSpPr>
              <a:grpSpLocks/>
            </p:cNvGrpSpPr>
            <p:nvPr/>
          </p:nvGrpSpPr>
          <p:grpSpPr bwMode="auto">
            <a:xfrm>
              <a:off x="1935162" y="6019800"/>
              <a:ext cx="1036638" cy="412750"/>
              <a:chOff x="4307661" y="1854200"/>
              <a:chExt cx="1036802" cy="412810"/>
            </a:xfrm>
          </p:grpSpPr>
          <p:sp>
            <p:nvSpPr>
              <p:cNvPr id="49161" name="CasellaDiTesto 13">
                <a:extLst>
                  <a:ext uri="{FF2B5EF4-FFF2-40B4-BE49-F238E27FC236}">
                    <a16:creationId xmlns:a16="http://schemas.microsoft.com/office/drawing/2014/main" id="{5C4A3653-0591-E83C-E587-444602B53B34}"/>
                  </a:ext>
                </a:extLst>
              </p:cNvPr>
              <p:cNvSpPr txBox="1">
                <a:spLocks noChangeArrowheads="1"/>
              </p:cNvSpPr>
              <p:nvPr/>
            </p:nvSpPr>
            <p:spPr bwMode="auto">
              <a:xfrm>
                <a:off x="4787900" y="1854200"/>
                <a:ext cx="556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Times" charset="0"/>
                  </a:rPr>
                  <a:t>q/C</a:t>
                </a:r>
              </a:p>
            </p:txBody>
          </p:sp>
          <p:sp>
            <p:nvSpPr>
              <p:cNvPr id="49162" name="CasellaDiTesto 14">
                <a:extLst>
                  <a:ext uri="{FF2B5EF4-FFF2-40B4-BE49-F238E27FC236}">
                    <a16:creationId xmlns:a16="http://schemas.microsoft.com/office/drawing/2014/main" id="{FC12BC53-08EC-E2AC-5997-5A5045190B89}"/>
                  </a:ext>
                </a:extLst>
              </p:cNvPr>
              <p:cNvSpPr txBox="1">
                <a:spLocks noChangeArrowheads="1"/>
              </p:cNvSpPr>
              <p:nvPr/>
            </p:nvSpPr>
            <p:spPr bwMode="auto">
              <a:xfrm>
                <a:off x="4307661" y="1866900"/>
                <a:ext cx="550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Times" charset="0"/>
                  </a:rPr>
                  <a:t>E =</a:t>
                </a:r>
              </a:p>
            </p:txBody>
          </p:sp>
        </p:grpSp>
        <p:sp>
          <p:nvSpPr>
            <p:cNvPr id="14" name="CasellaDiTesto 13">
              <a:extLst>
                <a:ext uri="{FF2B5EF4-FFF2-40B4-BE49-F238E27FC236}">
                  <a16:creationId xmlns:a16="http://schemas.microsoft.com/office/drawing/2014/main" id="{0E024A7E-6F0A-F197-FF03-6084102B9383}"/>
                </a:ext>
              </a:extLst>
            </p:cNvPr>
            <p:cNvSpPr txBox="1"/>
            <p:nvPr/>
          </p:nvSpPr>
          <p:spPr>
            <a:xfrm>
              <a:off x="533400" y="4543961"/>
              <a:ext cx="3962400" cy="1323599"/>
            </a:xfrm>
            <a:prstGeom prst="rect">
              <a:avLst/>
            </a:prstGeom>
            <a:noFill/>
          </p:spPr>
          <p:txBody>
            <a:bodyPr>
              <a:spAutoFit/>
            </a:bodyPr>
            <a:lstStyle/>
            <a:p>
              <a:pPr algn="just">
                <a:defRPr/>
              </a:pPr>
              <a:r>
                <a:rPr lang="it-IT" sz="1600" dirty="0">
                  <a:solidFill>
                    <a:schemeClr val="accent1">
                      <a:lumMod val="50000"/>
                    </a:schemeClr>
                  </a:solidFill>
                  <a:latin typeface="Skia"/>
                  <a:ea typeface="+mn-ea"/>
                  <a:cs typeface="Skia"/>
                </a:rPr>
                <a:t>In prima approssimazione, si può ritenere che questa carica si depositi sulle piastre del condensatore di membrana, alterandone la differenza di potenziale </a:t>
              </a:r>
              <a:r>
                <a:rPr lang="it-IT" sz="1600" b="1" dirty="0">
                  <a:solidFill>
                    <a:schemeClr val="accent1">
                      <a:lumMod val="50000"/>
                    </a:schemeClr>
                  </a:solidFill>
                  <a:latin typeface="Skia"/>
                  <a:ea typeface="+mn-ea"/>
                  <a:cs typeface="Skia"/>
                </a:rPr>
                <a:t>E</a:t>
              </a:r>
              <a:r>
                <a:rPr lang="it-IT" sz="1600" dirty="0">
                  <a:solidFill>
                    <a:schemeClr val="accent1">
                      <a:lumMod val="50000"/>
                    </a:schemeClr>
                  </a:solidFill>
                  <a:latin typeface="Skia"/>
                  <a:ea typeface="+mn-ea"/>
                  <a:cs typeface="Skia"/>
                </a:rPr>
                <a:t>, secondo la relazione</a:t>
              </a:r>
            </a:p>
          </p:txBody>
        </p:sp>
      </p:grpSp>
      <p:sp>
        <p:nvSpPr>
          <p:cNvPr id="49158" name="CasellaDiTesto 15">
            <a:extLst>
              <a:ext uri="{FF2B5EF4-FFF2-40B4-BE49-F238E27FC236}">
                <a16:creationId xmlns:a16="http://schemas.microsoft.com/office/drawing/2014/main" id="{723C0A92-1293-FCAE-F893-85829F4F84E9}"/>
              </a:ext>
            </a:extLst>
          </p:cNvPr>
          <p:cNvSpPr txBox="1">
            <a:spLocks noChangeArrowheads="1"/>
          </p:cNvSpPr>
          <p:nvPr/>
        </p:nvSpPr>
        <p:spPr bwMode="auto">
          <a:xfrm>
            <a:off x="4800600" y="2209800"/>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1600" b="1">
              <a:solidFill>
                <a:srgbClr val="660066"/>
              </a:solidFill>
              <a:latin typeface="Skia" panose="020D0502020204020204" pitchFamily="34" charset="0"/>
            </a:endParaRPr>
          </a:p>
          <a:p>
            <a:pPr algn="just">
              <a:spcBef>
                <a:spcPct val="0"/>
              </a:spcBef>
              <a:buFontTx/>
              <a:buNone/>
            </a:pPr>
            <a:r>
              <a:rPr lang="it-IT" altLang="it-IT" sz="1600">
                <a:solidFill>
                  <a:srgbClr val="254061"/>
                </a:solidFill>
                <a:latin typeface="Skia" panose="020D0502020204020204" pitchFamily="34" charset="0"/>
              </a:rPr>
              <a:t>Quindi si parlerà di una quantità minima di carica che deve entrare nella cellula per raggiungere un livello minimo di depolarizzazione per innescare un potenziale d</a:t>
            </a:r>
            <a:r>
              <a:rPr lang="it-IT" altLang="en-US" sz="1600">
                <a:solidFill>
                  <a:srgbClr val="254061"/>
                </a:solidFill>
                <a:latin typeface="Skia" panose="020D0502020204020204" pitchFamily="34" charset="0"/>
              </a:rPr>
              <a:t>’</a:t>
            </a:r>
            <a:r>
              <a:rPr lang="it-IT" altLang="it-IT" sz="1600">
                <a:solidFill>
                  <a:srgbClr val="254061"/>
                </a:solidFill>
                <a:latin typeface="Skia" panose="020D0502020204020204" pitchFamily="34" charset="0"/>
              </a:rPr>
              <a:t>azione (livello soglia)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1000" fill="hold"/>
                                        <p:tgtEl>
                                          <p:spTgt spid="24584"/>
                                        </p:tgtEl>
                                        <p:attrNameLst>
                                          <p:attrName>ppt_x</p:attrName>
                                        </p:attrNameLst>
                                      </p:cBhvr>
                                      <p:tavLst>
                                        <p:tav tm="0">
                                          <p:val>
                                            <p:strVal val="#ppt_x"/>
                                          </p:val>
                                        </p:tav>
                                        <p:tav tm="100000">
                                          <p:val>
                                            <p:strVal val="#ppt_x"/>
                                          </p:val>
                                        </p:tav>
                                      </p:tavLst>
                                    </p:anim>
                                    <p:anim calcmode="lin" valueType="num">
                                      <p:cBhvr additive="base">
                                        <p:cTn id="8" dur="1000" fill="hold"/>
                                        <p:tgtEl>
                                          <p:spTgt spid="24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7" descr="figure-05-22.jpg                                               000343E7projects                       B63F1671:">
            <a:extLst>
              <a:ext uri="{FF2B5EF4-FFF2-40B4-BE49-F238E27FC236}">
                <a16:creationId xmlns:a16="http://schemas.microsoft.com/office/drawing/2014/main" id="{52BD509D-87F3-A460-7D66-7FFCD942BF62}"/>
              </a:ext>
            </a:extLst>
          </p:cNvPr>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58775" y="996950"/>
            <a:ext cx="82867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asellaDiTesto 7">
            <a:extLst>
              <a:ext uri="{FF2B5EF4-FFF2-40B4-BE49-F238E27FC236}">
                <a16:creationId xmlns:a16="http://schemas.microsoft.com/office/drawing/2014/main" id="{7F31D08A-0B6F-6298-B4DC-550138F8D237}"/>
              </a:ext>
            </a:extLst>
          </p:cNvPr>
          <p:cNvSpPr txBox="1">
            <a:spLocks noChangeArrowheads="1"/>
          </p:cNvSpPr>
          <p:nvPr/>
        </p:nvSpPr>
        <p:spPr bwMode="auto">
          <a:xfrm>
            <a:off x="1497013" y="125413"/>
            <a:ext cx="6134100" cy="830262"/>
          </a:xfrm>
          <a:prstGeom prst="rect">
            <a:avLst/>
          </a:prstGeom>
          <a:solidFill>
            <a:schemeClr val="accent5">
              <a:lumMod val="20000"/>
              <a:lumOff val="80000"/>
            </a:schemeClr>
          </a:solidFill>
          <a:ln w="9525">
            <a:solidFill>
              <a:srgbClr val="10253F"/>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it-IT" altLang="it-IT" b="1">
                <a:solidFill>
                  <a:schemeClr val="tx2"/>
                </a:solidFill>
                <a:latin typeface="Skia" panose="020D0502020204020204" pitchFamily="34" charset="0"/>
              </a:rPr>
              <a:t>Correnti nell</a:t>
            </a:r>
            <a:r>
              <a:rPr lang="it-IT" altLang="en-US" b="1">
                <a:solidFill>
                  <a:schemeClr val="tx2"/>
                </a:solidFill>
                <a:latin typeface="Skia" panose="020D0502020204020204" pitchFamily="34" charset="0"/>
              </a:rPr>
              <a:t>’</a:t>
            </a:r>
            <a:r>
              <a:rPr lang="it-IT" altLang="it-IT" b="1">
                <a:solidFill>
                  <a:schemeClr val="tx2"/>
                </a:solidFill>
                <a:latin typeface="Skia" panose="020D0502020204020204" pitchFamily="34" charset="0"/>
              </a:rPr>
              <a:t>apertura dei canali voltaggio-dipendenti del Na</a:t>
            </a:r>
            <a:r>
              <a:rPr lang="it-IT" altLang="it-IT" b="1" baseline="30000">
                <a:solidFill>
                  <a:schemeClr val="tx2"/>
                </a:solidFill>
                <a:latin typeface="Skia" panose="020D0502020204020204" pitchFamily="34" charset="0"/>
              </a:rPr>
              <a:t>+</a:t>
            </a:r>
            <a:r>
              <a:rPr lang="it-IT" altLang="it-IT" b="1">
                <a:solidFill>
                  <a:schemeClr val="tx2"/>
                </a:solidFill>
                <a:latin typeface="Skia" panose="020D0502020204020204" pitchFamily="34" charset="0"/>
              </a:rPr>
              <a:t> </a:t>
            </a:r>
          </a:p>
        </p:txBody>
      </p:sp>
      <p:sp>
        <p:nvSpPr>
          <p:cNvPr id="9" name="Text Box 7">
            <a:extLst>
              <a:ext uri="{FF2B5EF4-FFF2-40B4-BE49-F238E27FC236}">
                <a16:creationId xmlns:a16="http://schemas.microsoft.com/office/drawing/2014/main" id="{B5F9DD42-1B38-007F-45B1-4A5522531092}"/>
              </a:ext>
            </a:extLst>
          </p:cNvPr>
          <p:cNvSpPr txBox="1">
            <a:spLocks noChangeArrowheads="1"/>
          </p:cNvSpPr>
          <p:nvPr/>
        </p:nvSpPr>
        <p:spPr bwMode="auto">
          <a:xfrm>
            <a:off x="254000" y="4981575"/>
            <a:ext cx="8636000" cy="1708150"/>
          </a:xfrm>
          <a:prstGeom prst="rect">
            <a:avLst/>
          </a:prstGeom>
          <a:gradFill rotWithShape="1">
            <a:gsLst>
              <a:gs pos="0">
                <a:srgbClr val="F9F7FA"/>
              </a:gs>
              <a:gs pos="74001">
                <a:srgbClr val="C6B9D5"/>
              </a:gs>
              <a:gs pos="83000">
                <a:srgbClr val="C6B9D5"/>
              </a:gs>
              <a:gs pos="100000">
                <a:srgbClr val="D9D0E3"/>
              </a:gs>
            </a:gsLst>
            <a:lin ang="2700000" scaled="1"/>
          </a:gradFill>
          <a:ln w="9525">
            <a:solidFill>
              <a:srgbClr val="7D60A0"/>
            </a:solidFill>
            <a:miter lim="800000"/>
            <a:headEnd/>
            <a:tailEnd/>
          </a:ln>
          <a:effectLst>
            <a:outerShdw blurRad="40000" dist="23000" dir="5400000" rotWithShape="0">
              <a:srgbClr val="808080">
                <a:alpha val="34998"/>
              </a:srgb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defRPr/>
            </a:pPr>
            <a:r>
              <a:rPr lang="it-IT" altLang="it-IT" sz="2000" b="1">
                <a:solidFill>
                  <a:srgbClr val="10253F"/>
                </a:solidFill>
                <a:latin typeface="Skia" panose="020D0502020204020204" pitchFamily="34" charset="0"/>
              </a:rPr>
              <a:t>N.B. </a:t>
            </a:r>
          </a:p>
          <a:p>
            <a:pPr algn="just">
              <a:spcAft>
                <a:spcPts val="600"/>
              </a:spcAft>
              <a:defRPr/>
            </a:pPr>
            <a:r>
              <a:rPr lang="it-IT" altLang="it-IT" sz="2000" b="1">
                <a:solidFill>
                  <a:srgbClr val="10253F"/>
                </a:solidFill>
                <a:latin typeface="Skia" panose="020D0502020204020204" pitchFamily="34" charset="0"/>
              </a:rPr>
              <a:t>L</a:t>
            </a:r>
            <a:r>
              <a:rPr lang="it-IT" altLang="en-US" sz="2000" b="1">
                <a:solidFill>
                  <a:srgbClr val="10253F"/>
                </a:solidFill>
                <a:latin typeface="Skia" panose="020D0502020204020204" pitchFamily="34" charset="0"/>
              </a:rPr>
              <a:t>’</a:t>
            </a:r>
            <a:r>
              <a:rPr lang="it-IT" altLang="it-IT" sz="2000" b="1">
                <a:solidFill>
                  <a:srgbClr val="10253F"/>
                </a:solidFill>
                <a:latin typeface="Skia" panose="020D0502020204020204" pitchFamily="34" charset="0"/>
              </a:rPr>
              <a:t>inattivazione dei canali del Na</a:t>
            </a:r>
            <a:r>
              <a:rPr lang="it-IT" altLang="it-IT" sz="2000" b="1" baseline="30000">
                <a:solidFill>
                  <a:srgbClr val="10253F"/>
                </a:solidFill>
                <a:latin typeface="Skia" panose="020D0502020204020204" pitchFamily="34" charset="0"/>
              </a:rPr>
              <a:t>+</a:t>
            </a:r>
            <a:r>
              <a:rPr lang="it-IT" altLang="it-IT" sz="2000" b="1">
                <a:solidFill>
                  <a:srgbClr val="10253F"/>
                </a:solidFill>
                <a:latin typeface="Skia" panose="020D0502020204020204" pitchFamily="34" charset="0"/>
              </a:rPr>
              <a:t> voltaggio-dipendenti è </a:t>
            </a:r>
            <a:r>
              <a:rPr lang="it-IT" altLang="en-US" sz="2000" b="1">
                <a:solidFill>
                  <a:srgbClr val="10253F"/>
                </a:solidFill>
                <a:latin typeface="Skia" panose="020D0502020204020204" pitchFamily="34" charset="0"/>
              </a:rPr>
              <a:t>“</a:t>
            </a:r>
            <a:r>
              <a:rPr lang="it-IT" altLang="ja-JP" sz="2000" b="1">
                <a:solidFill>
                  <a:srgbClr val="C00000"/>
                </a:solidFill>
                <a:latin typeface="Skia" panose="020D0502020204020204" pitchFamily="34" charset="0"/>
              </a:rPr>
              <a:t>stato-</a:t>
            </a:r>
            <a:r>
              <a:rPr lang="it-IT" altLang="ja-JP" sz="2000" b="1">
                <a:solidFill>
                  <a:srgbClr val="10253F"/>
                </a:solidFill>
                <a:latin typeface="Skia" panose="020D0502020204020204" pitchFamily="34" charset="0"/>
              </a:rPr>
              <a:t> e </a:t>
            </a:r>
            <a:r>
              <a:rPr lang="it-IT" altLang="ja-JP" sz="2000" b="1">
                <a:solidFill>
                  <a:srgbClr val="C00000"/>
                </a:solidFill>
                <a:latin typeface="Skia" panose="020D0502020204020204" pitchFamily="34" charset="0"/>
              </a:rPr>
              <a:t>tempo-dipendente</a:t>
            </a:r>
            <a:r>
              <a:rPr lang="it-IT" altLang="en-US" sz="2000" b="1">
                <a:solidFill>
                  <a:srgbClr val="10253F"/>
                </a:solidFill>
                <a:latin typeface="Skia" panose="020D0502020204020204" pitchFamily="34" charset="0"/>
              </a:rPr>
              <a:t>”</a:t>
            </a:r>
            <a:endParaRPr lang="it-IT" altLang="ja-JP" sz="2000" b="1">
              <a:solidFill>
                <a:srgbClr val="10253F"/>
              </a:solidFill>
              <a:latin typeface="Skia" panose="020D0502020204020204" pitchFamily="34" charset="0"/>
            </a:endParaRPr>
          </a:p>
          <a:p>
            <a:pPr algn="just">
              <a:defRPr/>
            </a:pPr>
            <a:r>
              <a:rPr lang="it-IT" altLang="it-IT" sz="2000" b="1">
                <a:solidFill>
                  <a:srgbClr val="10253F"/>
                </a:solidFill>
                <a:latin typeface="Skia" panose="020D0502020204020204" pitchFamily="34" charset="0"/>
              </a:rPr>
              <a:t>Quindi, è una conseguenza dello cambiamento conformazionale del canale   in fase di apertura (che è voltaggio-dipendente)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47167AEB-A22C-33BB-B5EE-512E48917C09}"/>
              </a:ext>
            </a:extLst>
          </p:cNvPr>
          <p:cNvSpPr txBox="1">
            <a:spLocks noChangeArrowheads="1"/>
          </p:cNvSpPr>
          <p:nvPr/>
        </p:nvSpPr>
        <p:spPr bwMode="auto">
          <a:xfrm>
            <a:off x="2062163" y="1038225"/>
            <a:ext cx="2668587"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b="1">
                <a:solidFill>
                  <a:srgbClr val="93CDDD"/>
                </a:solidFill>
                <a:latin typeface="Skia" panose="020D0502020204020204" pitchFamily="34" charset="0"/>
              </a:rPr>
              <a:t>Refrattarietà assoluta</a:t>
            </a:r>
          </a:p>
        </p:txBody>
      </p:sp>
      <p:sp>
        <p:nvSpPr>
          <p:cNvPr id="33794" name="Text Box 3">
            <a:extLst>
              <a:ext uri="{FF2B5EF4-FFF2-40B4-BE49-F238E27FC236}">
                <a16:creationId xmlns:a16="http://schemas.microsoft.com/office/drawing/2014/main" id="{6B050D25-E8ED-08A4-815C-C8516607C787}"/>
              </a:ext>
            </a:extLst>
          </p:cNvPr>
          <p:cNvSpPr txBox="1">
            <a:spLocks noChangeArrowheads="1"/>
          </p:cNvSpPr>
          <p:nvPr/>
        </p:nvSpPr>
        <p:spPr bwMode="auto">
          <a:xfrm>
            <a:off x="2000250" y="2497138"/>
            <a:ext cx="2601913"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b="1">
                <a:solidFill>
                  <a:srgbClr val="E46C0A"/>
                </a:solidFill>
                <a:latin typeface="Skia" panose="020D0502020204020204" pitchFamily="34" charset="0"/>
              </a:rPr>
              <a:t>Refrattarietà relativa</a:t>
            </a:r>
          </a:p>
        </p:txBody>
      </p:sp>
      <p:grpSp>
        <p:nvGrpSpPr>
          <p:cNvPr id="2" name="Group 45">
            <a:extLst>
              <a:ext uri="{FF2B5EF4-FFF2-40B4-BE49-F238E27FC236}">
                <a16:creationId xmlns:a16="http://schemas.microsoft.com/office/drawing/2014/main" id="{44C5CD6C-59AA-7A6B-926C-EB0B52FC054D}"/>
              </a:ext>
            </a:extLst>
          </p:cNvPr>
          <p:cNvGrpSpPr>
            <a:grpSpLocks/>
          </p:cNvGrpSpPr>
          <p:nvPr/>
        </p:nvGrpSpPr>
        <p:grpSpPr bwMode="auto">
          <a:xfrm>
            <a:off x="242888" y="3281363"/>
            <a:ext cx="4940300" cy="3398837"/>
            <a:chOff x="606" y="1293"/>
            <a:chExt cx="3112" cy="2141"/>
          </a:xfrm>
        </p:grpSpPr>
        <p:pic>
          <p:nvPicPr>
            <p:cNvPr id="51225" name="Picture 5">
              <a:extLst>
                <a:ext uri="{FF2B5EF4-FFF2-40B4-BE49-F238E27FC236}">
                  <a16:creationId xmlns:a16="http://schemas.microsoft.com/office/drawing/2014/main" id="{E34FA6F4-9C39-191A-D2C8-70FD8B158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 y="2496"/>
              <a:ext cx="2640"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26" name="Text Box 6">
              <a:extLst>
                <a:ext uri="{FF2B5EF4-FFF2-40B4-BE49-F238E27FC236}">
                  <a16:creationId xmlns:a16="http://schemas.microsoft.com/office/drawing/2014/main" id="{051DD1A5-11AB-4D46-7E31-F8FA9E9C4D97}"/>
                </a:ext>
              </a:extLst>
            </p:cNvPr>
            <p:cNvGrpSpPr>
              <a:grpSpLocks/>
            </p:cNvGrpSpPr>
            <p:nvPr/>
          </p:nvGrpSpPr>
          <p:grpSpPr bwMode="auto">
            <a:xfrm>
              <a:off x="825" y="1975"/>
              <a:ext cx="2893" cy="592"/>
              <a:chOff x="1299066" y="3200400"/>
              <a:chExt cx="4597400" cy="939800"/>
            </a:xfrm>
          </p:grpSpPr>
          <p:pic>
            <p:nvPicPr>
              <p:cNvPr id="51228" name="Text Box 6">
                <a:extLst>
                  <a:ext uri="{FF2B5EF4-FFF2-40B4-BE49-F238E27FC236}">
                    <a16:creationId xmlns:a16="http://schemas.microsoft.com/office/drawing/2014/main" id="{9ED33DA8-187A-89DB-D6F8-7DF71702238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066" y="3200400"/>
                <a:ext cx="45974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3" name="Text Box 25">
                <a:extLst>
                  <a:ext uri="{FF2B5EF4-FFF2-40B4-BE49-F238E27FC236}">
                    <a16:creationId xmlns:a16="http://schemas.microsoft.com/office/drawing/2014/main" id="{03F78FC6-BF1A-FD42-0EEB-DD51E08A5075}"/>
                  </a:ext>
                </a:extLst>
              </p:cNvPr>
              <p:cNvSpPr txBox="1">
                <a:spLocks noChangeArrowheads="1"/>
              </p:cNvSpPr>
              <p:nvPr/>
            </p:nvSpPr>
            <p:spPr bwMode="auto">
              <a:xfrm>
                <a:off x="1392825" y="3265487"/>
                <a:ext cx="4495694" cy="7080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r>
                  <a:rPr lang="it-IT" altLang="it-IT" sz="2000" b="1" dirty="0">
                    <a:solidFill>
                      <a:srgbClr val="FF0000"/>
                    </a:solidFill>
                    <a:latin typeface="Skia" panose="020D0502020204020204" pitchFamily="34" charset="0"/>
                  </a:rPr>
                  <a:t>Stati conformazionali del canale del Na</a:t>
                </a:r>
                <a:r>
                  <a:rPr lang="it-IT" altLang="it-IT" sz="2000" b="1" baseline="30000" dirty="0">
                    <a:solidFill>
                      <a:srgbClr val="FF0000"/>
                    </a:solidFill>
                    <a:latin typeface="Skia" panose="020D0502020204020204" pitchFamily="34" charset="0"/>
                  </a:rPr>
                  <a:t>+</a:t>
                </a:r>
                <a:r>
                  <a:rPr lang="it-IT" altLang="it-IT" sz="2000" b="1" dirty="0">
                    <a:solidFill>
                      <a:srgbClr val="FF0000"/>
                    </a:solidFill>
                    <a:latin typeface="Skia" panose="020D0502020204020204" pitchFamily="34" charset="0"/>
                  </a:rPr>
                  <a:t> voltaggio-dipendenti</a:t>
                </a:r>
              </a:p>
            </p:txBody>
          </p:sp>
        </p:grpSp>
        <p:sp>
          <p:nvSpPr>
            <p:cNvPr id="42009" name="AutoShape 25">
              <a:extLst>
                <a:ext uri="{FF2B5EF4-FFF2-40B4-BE49-F238E27FC236}">
                  <a16:creationId xmlns:a16="http://schemas.microsoft.com/office/drawing/2014/main" id="{B0D8BEF9-8B49-5B93-1302-6189E35EA63E}"/>
                </a:ext>
              </a:extLst>
            </p:cNvPr>
            <p:cNvSpPr>
              <a:spLocks noChangeArrowheads="1"/>
            </p:cNvSpPr>
            <p:nvPr/>
          </p:nvSpPr>
          <p:spPr bwMode="auto">
            <a:xfrm rot="1085485">
              <a:off x="606" y="1293"/>
              <a:ext cx="336" cy="1042"/>
            </a:xfrm>
            <a:prstGeom prst="curvedRightArrow">
              <a:avLst>
                <a:gd name="adj1" fmla="val 35031"/>
                <a:gd name="adj2" fmla="val 99643"/>
                <a:gd name="adj3" fmla="val 33333"/>
              </a:avLst>
            </a:prstGeom>
            <a:solidFill>
              <a:srgbClr val="CC0000"/>
            </a:solidFill>
            <a:ln w="9525">
              <a:solidFill>
                <a:schemeClr val="tx2">
                  <a:lumMod val="50000"/>
                </a:schemeClr>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it-IT" altLang="it-IT" sz="2400">
                <a:latin typeface="Calibri" panose="020F0502020204030204" pitchFamily="34" charset="0"/>
              </a:endParaRPr>
            </a:p>
          </p:txBody>
        </p:sp>
      </p:grpSp>
      <p:grpSp>
        <p:nvGrpSpPr>
          <p:cNvPr id="51204" name="Group 44">
            <a:extLst>
              <a:ext uri="{FF2B5EF4-FFF2-40B4-BE49-F238E27FC236}">
                <a16:creationId xmlns:a16="http://schemas.microsoft.com/office/drawing/2014/main" id="{D2299A35-83CE-D51D-52AC-EABEA6C2E6BA}"/>
              </a:ext>
            </a:extLst>
          </p:cNvPr>
          <p:cNvGrpSpPr>
            <a:grpSpLocks/>
          </p:cNvGrpSpPr>
          <p:nvPr/>
        </p:nvGrpSpPr>
        <p:grpSpPr bwMode="auto">
          <a:xfrm>
            <a:off x="5432425" y="987425"/>
            <a:ext cx="4022725" cy="5861050"/>
            <a:chOff x="3046" y="551"/>
            <a:chExt cx="2534" cy="3692"/>
          </a:xfrm>
        </p:grpSpPr>
        <p:pic>
          <p:nvPicPr>
            <p:cNvPr id="51209" name="Picture 42" descr="figure-05-17.jpg                                               000343E7projects                       B63F1671:">
              <a:extLst>
                <a:ext uri="{FF2B5EF4-FFF2-40B4-BE49-F238E27FC236}">
                  <a16:creationId xmlns:a16="http://schemas.microsoft.com/office/drawing/2014/main" id="{38396F8E-37C9-DD6F-6470-485FD6970EDF}"/>
                </a:ext>
              </a:extLst>
            </p:cNvPr>
            <p:cNvPicPr>
              <a:picLocks noChangeAspect="1" noChangeArrowheads="1"/>
            </p:cNvPicPr>
            <p:nvPr/>
          </p:nvPicPr>
          <p:blipFill>
            <a:blip r:embed="rId5">
              <a:lum bright="-4000" contrast="6000"/>
              <a:extLst>
                <a:ext uri="{28A0092B-C50C-407E-A947-70E740481C1C}">
                  <a14:useLocalDpi xmlns:a14="http://schemas.microsoft.com/office/drawing/2010/main" val="0"/>
                </a:ext>
              </a:extLst>
            </a:blip>
            <a:srcRect/>
            <a:stretch>
              <a:fillRect/>
            </a:stretch>
          </p:blipFill>
          <p:spPr bwMode="auto">
            <a:xfrm>
              <a:off x="3046" y="551"/>
              <a:ext cx="2320" cy="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Rectangle 27">
              <a:extLst>
                <a:ext uri="{FF2B5EF4-FFF2-40B4-BE49-F238E27FC236}">
                  <a16:creationId xmlns:a16="http://schemas.microsoft.com/office/drawing/2014/main" id="{539CA857-7414-B3C1-7C69-F2EA9CA74720}"/>
                </a:ext>
              </a:extLst>
            </p:cNvPr>
            <p:cNvSpPr>
              <a:spLocks noChangeArrowheads="1"/>
            </p:cNvSpPr>
            <p:nvPr/>
          </p:nvSpPr>
          <p:spPr bwMode="auto">
            <a:xfrm>
              <a:off x="4744" y="3687"/>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p>
          </p:txBody>
        </p:sp>
        <p:sp>
          <p:nvSpPr>
            <p:cNvPr id="51211" name="Rectangle 28">
              <a:extLst>
                <a:ext uri="{FF2B5EF4-FFF2-40B4-BE49-F238E27FC236}">
                  <a16:creationId xmlns:a16="http://schemas.microsoft.com/office/drawing/2014/main" id="{DB1F7218-1258-3C8C-651F-1EDC709A24E1}"/>
                </a:ext>
              </a:extLst>
            </p:cNvPr>
            <p:cNvSpPr>
              <a:spLocks noChangeArrowheads="1"/>
            </p:cNvSpPr>
            <p:nvPr/>
          </p:nvSpPr>
          <p:spPr bwMode="auto">
            <a:xfrm>
              <a:off x="5007" y="367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p>
          </p:txBody>
        </p:sp>
        <p:sp>
          <p:nvSpPr>
            <p:cNvPr id="51212" name="Text Box 29">
              <a:extLst>
                <a:ext uri="{FF2B5EF4-FFF2-40B4-BE49-F238E27FC236}">
                  <a16:creationId xmlns:a16="http://schemas.microsoft.com/office/drawing/2014/main" id="{A386C252-F7C6-4E3A-B5C5-08F71AD8E631}"/>
                </a:ext>
              </a:extLst>
            </p:cNvPr>
            <p:cNvSpPr txBox="1">
              <a:spLocks noChangeArrowheads="1"/>
            </p:cNvSpPr>
            <p:nvPr/>
          </p:nvSpPr>
          <p:spPr bwMode="auto">
            <a:xfrm>
              <a:off x="3624" y="3902"/>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0</a:t>
              </a:r>
            </a:p>
          </p:txBody>
        </p:sp>
        <p:sp>
          <p:nvSpPr>
            <p:cNvPr id="51213" name="Rectangle 30">
              <a:extLst>
                <a:ext uri="{FF2B5EF4-FFF2-40B4-BE49-F238E27FC236}">
                  <a16:creationId xmlns:a16="http://schemas.microsoft.com/office/drawing/2014/main" id="{6286F685-6CD0-A46E-E8C9-F649480D7760}"/>
                </a:ext>
              </a:extLst>
            </p:cNvPr>
            <p:cNvSpPr>
              <a:spLocks noChangeArrowheads="1"/>
            </p:cNvSpPr>
            <p:nvPr/>
          </p:nvSpPr>
          <p:spPr bwMode="auto">
            <a:xfrm>
              <a:off x="3948" y="3888"/>
              <a:ext cx="33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p>
          </p:txBody>
        </p:sp>
        <p:sp>
          <p:nvSpPr>
            <p:cNvPr id="51214" name="Text Box 31">
              <a:extLst>
                <a:ext uri="{FF2B5EF4-FFF2-40B4-BE49-F238E27FC236}">
                  <a16:creationId xmlns:a16="http://schemas.microsoft.com/office/drawing/2014/main" id="{CFBDB8B1-C098-427F-C0F1-F2BECE167BA6}"/>
                </a:ext>
              </a:extLst>
            </p:cNvPr>
            <p:cNvSpPr txBox="1">
              <a:spLocks noChangeArrowheads="1"/>
            </p:cNvSpPr>
            <p:nvPr/>
          </p:nvSpPr>
          <p:spPr bwMode="auto">
            <a:xfrm>
              <a:off x="3880" y="389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1</a:t>
              </a:r>
            </a:p>
          </p:txBody>
        </p:sp>
        <p:sp>
          <p:nvSpPr>
            <p:cNvPr id="51215" name="Line 32">
              <a:extLst>
                <a:ext uri="{FF2B5EF4-FFF2-40B4-BE49-F238E27FC236}">
                  <a16:creationId xmlns:a16="http://schemas.microsoft.com/office/drawing/2014/main" id="{501C7188-DD98-5087-563A-784F63FC9450}"/>
                </a:ext>
              </a:extLst>
            </p:cNvPr>
            <p:cNvSpPr>
              <a:spLocks noChangeShapeType="1"/>
            </p:cNvSpPr>
            <p:nvPr/>
          </p:nvSpPr>
          <p:spPr bwMode="auto">
            <a:xfrm>
              <a:off x="3324" y="3880"/>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6" name="Line 33">
              <a:extLst>
                <a:ext uri="{FF2B5EF4-FFF2-40B4-BE49-F238E27FC236}">
                  <a16:creationId xmlns:a16="http://schemas.microsoft.com/office/drawing/2014/main" id="{0D09ECFD-4C5C-D646-2138-221C706AE7D0}"/>
                </a:ext>
              </a:extLst>
            </p:cNvPr>
            <p:cNvSpPr>
              <a:spLocks noChangeShapeType="1"/>
            </p:cNvSpPr>
            <p:nvPr/>
          </p:nvSpPr>
          <p:spPr bwMode="auto">
            <a:xfrm>
              <a:off x="3704" y="388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7" name="Line 34">
              <a:extLst>
                <a:ext uri="{FF2B5EF4-FFF2-40B4-BE49-F238E27FC236}">
                  <a16:creationId xmlns:a16="http://schemas.microsoft.com/office/drawing/2014/main" id="{8A893489-E52C-8E2E-D4B4-F0C4D8D33C2F}"/>
                </a:ext>
              </a:extLst>
            </p:cNvPr>
            <p:cNvSpPr>
              <a:spLocks noChangeShapeType="1"/>
            </p:cNvSpPr>
            <p:nvPr/>
          </p:nvSpPr>
          <p:spPr bwMode="auto">
            <a:xfrm>
              <a:off x="3960" y="388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8" name="Line 35">
              <a:extLst>
                <a:ext uri="{FF2B5EF4-FFF2-40B4-BE49-F238E27FC236}">
                  <a16:creationId xmlns:a16="http://schemas.microsoft.com/office/drawing/2014/main" id="{D5B91016-2DFC-6530-A63E-56730D73EA0E}"/>
                </a:ext>
              </a:extLst>
            </p:cNvPr>
            <p:cNvSpPr>
              <a:spLocks noChangeShapeType="1"/>
            </p:cNvSpPr>
            <p:nvPr/>
          </p:nvSpPr>
          <p:spPr bwMode="auto">
            <a:xfrm>
              <a:off x="4232" y="388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9" name="Text Box 36">
              <a:extLst>
                <a:ext uri="{FF2B5EF4-FFF2-40B4-BE49-F238E27FC236}">
                  <a16:creationId xmlns:a16="http://schemas.microsoft.com/office/drawing/2014/main" id="{5A29DAA0-3C08-2745-3FA0-2F175E1209EB}"/>
                </a:ext>
              </a:extLst>
            </p:cNvPr>
            <p:cNvSpPr txBox="1">
              <a:spLocks noChangeArrowheads="1"/>
            </p:cNvSpPr>
            <p:nvPr/>
          </p:nvSpPr>
          <p:spPr bwMode="auto">
            <a:xfrm>
              <a:off x="4152" y="3903"/>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2</a:t>
              </a:r>
            </a:p>
          </p:txBody>
        </p:sp>
        <p:sp>
          <p:nvSpPr>
            <p:cNvPr id="51220" name="Line 37">
              <a:extLst>
                <a:ext uri="{FF2B5EF4-FFF2-40B4-BE49-F238E27FC236}">
                  <a16:creationId xmlns:a16="http://schemas.microsoft.com/office/drawing/2014/main" id="{95598DB5-D8E3-8991-A3EE-7D028383A719}"/>
                </a:ext>
              </a:extLst>
            </p:cNvPr>
            <p:cNvSpPr>
              <a:spLocks noChangeShapeType="1"/>
            </p:cNvSpPr>
            <p:nvPr/>
          </p:nvSpPr>
          <p:spPr bwMode="auto">
            <a:xfrm>
              <a:off x="4524" y="388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1" name="Line 38">
              <a:extLst>
                <a:ext uri="{FF2B5EF4-FFF2-40B4-BE49-F238E27FC236}">
                  <a16:creationId xmlns:a16="http://schemas.microsoft.com/office/drawing/2014/main" id="{380A483F-A553-C29B-0B91-E475693AE581}"/>
                </a:ext>
              </a:extLst>
            </p:cNvPr>
            <p:cNvSpPr>
              <a:spLocks noChangeShapeType="1"/>
            </p:cNvSpPr>
            <p:nvPr/>
          </p:nvSpPr>
          <p:spPr bwMode="auto">
            <a:xfrm>
              <a:off x="4812" y="388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2" name="Text Box 39">
              <a:extLst>
                <a:ext uri="{FF2B5EF4-FFF2-40B4-BE49-F238E27FC236}">
                  <a16:creationId xmlns:a16="http://schemas.microsoft.com/office/drawing/2014/main" id="{FDEE6CAA-7277-019A-F09B-3B36BC9F5BA7}"/>
                </a:ext>
              </a:extLst>
            </p:cNvPr>
            <p:cNvSpPr txBox="1">
              <a:spLocks noChangeArrowheads="1"/>
            </p:cNvSpPr>
            <p:nvPr/>
          </p:nvSpPr>
          <p:spPr bwMode="auto">
            <a:xfrm>
              <a:off x="4440" y="3895"/>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3</a:t>
              </a:r>
              <a:endParaRPr lang="it-IT" altLang="it-IT" sz="2400"/>
            </a:p>
          </p:txBody>
        </p:sp>
        <p:sp>
          <p:nvSpPr>
            <p:cNvPr id="51223" name="Text Box 40">
              <a:extLst>
                <a:ext uri="{FF2B5EF4-FFF2-40B4-BE49-F238E27FC236}">
                  <a16:creationId xmlns:a16="http://schemas.microsoft.com/office/drawing/2014/main" id="{10DE05F8-714E-D0FF-5B7A-37E00988EFA1}"/>
                </a:ext>
              </a:extLst>
            </p:cNvPr>
            <p:cNvSpPr txBox="1">
              <a:spLocks noChangeArrowheads="1"/>
            </p:cNvSpPr>
            <p:nvPr/>
          </p:nvSpPr>
          <p:spPr bwMode="auto">
            <a:xfrm>
              <a:off x="4724" y="3896"/>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4</a:t>
              </a:r>
              <a:endParaRPr lang="it-IT" altLang="it-IT" sz="2400"/>
            </a:p>
          </p:txBody>
        </p:sp>
        <p:sp>
          <p:nvSpPr>
            <p:cNvPr id="51224" name="Text Box 41">
              <a:extLst>
                <a:ext uri="{FF2B5EF4-FFF2-40B4-BE49-F238E27FC236}">
                  <a16:creationId xmlns:a16="http://schemas.microsoft.com/office/drawing/2014/main" id="{D34564F6-8A47-28BF-DAB2-FCB0C4D1465F}"/>
                </a:ext>
              </a:extLst>
            </p:cNvPr>
            <p:cNvSpPr txBox="1">
              <a:spLocks noChangeArrowheads="1"/>
            </p:cNvSpPr>
            <p:nvPr/>
          </p:nvSpPr>
          <p:spPr bwMode="auto">
            <a:xfrm>
              <a:off x="3938" y="4031"/>
              <a:ext cx="7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Tempo (ms)</a:t>
              </a:r>
              <a:endParaRPr lang="it-IT" altLang="it-IT" sz="2400"/>
            </a:p>
          </p:txBody>
        </p:sp>
      </p:grpSp>
      <p:sp>
        <p:nvSpPr>
          <p:cNvPr id="51205" name="Rectangle 43">
            <a:extLst>
              <a:ext uri="{FF2B5EF4-FFF2-40B4-BE49-F238E27FC236}">
                <a16:creationId xmlns:a16="http://schemas.microsoft.com/office/drawing/2014/main" id="{116871D9-63FA-1396-F523-5894D030F020}"/>
              </a:ext>
            </a:extLst>
          </p:cNvPr>
          <p:cNvSpPr>
            <a:spLocks noChangeArrowheads="1"/>
          </p:cNvSpPr>
          <p:nvPr/>
        </p:nvSpPr>
        <p:spPr bwMode="auto">
          <a:xfrm>
            <a:off x="4556125" y="22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p>
        </p:txBody>
      </p:sp>
      <p:sp>
        <p:nvSpPr>
          <p:cNvPr id="22532" name="Text Box 4">
            <a:extLst>
              <a:ext uri="{FF2B5EF4-FFF2-40B4-BE49-F238E27FC236}">
                <a16:creationId xmlns:a16="http://schemas.microsoft.com/office/drawing/2014/main" id="{F6AC2B22-98A2-B81D-353F-22426E538D43}"/>
              </a:ext>
            </a:extLst>
          </p:cNvPr>
          <p:cNvSpPr txBox="1">
            <a:spLocks noChangeArrowheads="1"/>
          </p:cNvSpPr>
          <p:nvPr/>
        </p:nvSpPr>
        <p:spPr bwMode="auto">
          <a:xfrm>
            <a:off x="927100" y="57150"/>
            <a:ext cx="7351713" cy="831850"/>
          </a:xfrm>
          <a:prstGeom prst="rect">
            <a:avLst/>
          </a:prstGeom>
          <a:solidFill>
            <a:schemeClr val="accent5">
              <a:lumMod val="20000"/>
              <a:lumOff val="80000"/>
            </a:schemeClr>
          </a:solidFill>
          <a:ln w="9525">
            <a:solidFill>
              <a:srgbClr val="10253F"/>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it-IT" altLang="it-IT" b="1">
                <a:solidFill>
                  <a:schemeClr val="tx2"/>
                </a:solidFill>
                <a:latin typeface="Skia" panose="020D0502020204020204" pitchFamily="34" charset="0"/>
              </a:rPr>
              <a:t>L</a:t>
            </a:r>
            <a:r>
              <a:rPr lang="it-IT" altLang="en-US" b="1">
                <a:solidFill>
                  <a:schemeClr val="tx2"/>
                </a:solidFill>
                <a:latin typeface="Skia" panose="020D0502020204020204" pitchFamily="34" charset="0"/>
              </a:rPr>
              <a:t>’</a:t>
            </a:r>
            <a:r>
              <a:rPr lang="it-IT" altLang="it-IT" b="1">
                <a:solidFill>
                  <a:schemeClr val="tx2"/>
                </a:solidFill>
                <a:latin typeface="Skia" panose="020D0502020204020204" pitchFamily="34" charset="0"/>
              </a:rPr>
              <a:t>inattivazione dei canali del Na</a:t>
            </a:r>
            <a:r>
              <a:rPr lang="it-IT" altLang="it-IT" b="1" baseline="30000">
                <a:solidFill>
                  <a:schemeClr val="tx2"/>
                </a:solidFill>
                <a:latin typeface="Skia" panose="020D0502020204020204" pitchFamily="34" charset="0"/>
              </a:rPr>
              <a:t>+</a:t>
            </a:r>
            <a:r>
              <a:rPr lang="it-IT" altLang="it-IT" b="1">
                <a:solidFill>
                  <a:schemeClr val="tx2"/>
                </a:solidFill>
                <a:latin typeface="Skia" panose="020D0502020204020204" pitchFamily="34" charset="0"/>
              </a:rPr>
              <a:t> determina  il Periodo di Refrattarietà della membrana</a:t>
            </a:r>
          </a:p>
        </p:txBody>
      </p:sp>
      <p:sp>
        <p:nvSpPr>
          <p:cNvPr id="3" name="CasellaDiTesto 2">
            <a:extLst>
              <a:ext uri="{FF2B5EF4-FFF2-40B4-BE49-F238E27FC236}">
                <a16:creationId xmlns:a16="http://schemas.microsoft.com/office/drawing/2014/main" id="{3B61BAC0-4D77-84F3-853C-6F1FA3BB0337}"/>
              </a:ext>
            </a:extLst>
          </p:cNvPr>
          <p:cNvSpPr txBox="1">
            <a:spLocks noChangeArrowheads="1"/>
          </p:cNvSpPr>
          <p:nvPr/>
        </p:nvSpPr>
        <p:spPr bwMode="auto">
          <a:xfrm>
            <a:off x="1409700" y="1446213"/>
            <a:ext cx="3898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1800" b="1">
                <a:solidFill>
                  <a:schemeClr val="accent1"/>
                </a:solidFill>
                <a:latin typeface="Skia" panose="020D0502020204020204" pitchFamily="34" charset="0"/>
              </a:rPr>
              <a:t>Nel periodo di refrattarietà assoluta non può MAI insorgere un altro potenziale d’azione</a:t>
            </a:r>
          </a:p>
        </p:txBody>
      </p:sp>
      <p:sp>
        <p:nvSpPr>
          <p:cNvPr id="30" name="CasellaDiTesto 29">
            <a:extLst>
              <a:ext uri="{FF2B5EF4-FFF2-40B4-BE49-F238E27FC236}">
                <a16:creationId xmlns:a16="http://schemas.microsoft.com/office/drawing/2014/main" id="{F1444E9E-FA7D-EEC0-FA3A-9BAD563ABD92}"/>
              </a:ext>
            </a:extLst>
          </p:cNvPr>
          <p:cNvSpPr txBox="1"/>
          <p:nvPr/>
        </p:nvSpPr>
        <p:spPr>
          <a:xfrm>
            <a:off x="1089025" y="2900363"/>
            <a:ext cx="4513263" cy="1200150"/>
          </a:xfrm>
          <a:prstGeom prst="rect">
            <a:avLst/>
          </a:prstGeom>
          <a:noFill/>
        </p:spPr>
        <p:txBody>
          <a:bodyPr>
            <a:spAutoFit/>
          </a:bodyPr>
          <a:lstStyle/>
          <a:p>
            <a:pPr algn="ctr">
              <a:defRPr/>
            </a:pPr>
            <a:r>
              <a:rPr lang="it-IT" b="1" dirty="0">
                <a:solidFill>
                  <a:schemeClr val="accent6">
                    <a:lumMod val="50000"/>
                  </a:schemeClr>
                </a:solidFill>
                <a:latin typeface="Skia" panose="020D0502020204020204" pitchFamily="34" charset="0"/>
              </a:rPr>
              <a:t>Nel periodo di refrattarietà relativa un potenziale d’azione può insorgere SOLO SE si supera una soglia che molto più elevata della precedente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33793"/>
                                        </p:tgtEl>
                                        <p:attrNameLst>
                                          <p:attrName>style.visibility</p:attrName>
                                        </p:attrNameLst>
                                      </p:cBhvr>
                                      <p:to>
                                        <p:strVal val="visible"/>
                                      </p:to>
                                    </p:set>
                                    <p:anim calcmode="lin" valueType="num">
                                      <p:cBhvr additive="base">
                                        <p:cTn id="11" dur="500"/>
                                        <p:tgtEl>
                                          <p:spTgt spid="33793"/>
                                        </p:tgtEl>
                                        <p:attrNameLst>
                                          <p:attrName>ppt_y</p:attrName>
                                        </p:attrNameLst>
                                      </p:cBhvr>
                                      <p:tavLst>
                                        <p:tav tm="0">
                                          <p:val>
                                            <p:strVal val="#ppt_y+#ppt_h*1.125000"/>
                                          </p:val>
                                        </p:tav>
                                        <p:tav tm="100000">
                                          <p:val>
                                            <p:strVal val="#ppt_y"/>
                                          </p:val>
                                        </p:tav>
                                      </p:tavLst>
                                    </p:anim>
                                    <p:animEffect transition="in" filter="wipe(up)">
                                      <p:cBhvr>
                                        <p:cTn id="12" dur="500"/>
                                        <p:tgtEl>
                                          <p:spTgt spid="33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par>
                                <p:cTn id="19" presetID="12" presetClass="entr" presetSubtype="4" fill="hold" nodeType="withEffect">
                                  <p:stCondLst>
                                    <p:cond delay="0"/>
                                  </p:stCondLst>
                                  <p:childTnLst>
                                    <p:set>
                                      <p:cBhvr>
                                        <p:cTn id="20" dur="1" fill="hold">
                                          <p:stCondLst>
                                            <p:cond delay="0"/>
                                          </p:stCondLst>
                                        </p:cTn>
                                        <p:tgtEl>
                                          <p:spTgt spid="33794"/>
                                        </p:tgtEl>
                                        <p:attrNameLst>
                                          <p:attrName>style.visibility</p:attrName>
                                        </p:attrNameLst>
                                      </p:cBhvr>
                                      <p:to>
                                        <p:strVal val="visible"/>
                                      </p:to>
                                    </p:set>
                                    <p:anim calcmode="lin" valueType="num">
                                      <p:cBhvr additive="base">
                                        <p:cTn id="21" dur="500"/>
                                        <p:tgtEl>
                                          <p:spTgt spid="33794"/>
                                        </p:tgtEl>
                                        <p:attrNameLst>
                                          <p:attrName>ppt_y</p:attrName>
                                        </p:attrNameLst>
                                      </p:cBhvr>
                                      <p:tavLst>
                                        <p:tav tm="0">
                                          <p:val>
                                            <p:strVal val="#ppt_y+#ppt_h*1.125000"/>
                                          </p:val>
                                        </p:tav>
                                        <p:tav tm="100000">
                                          <p:val>
                                            <p:strVal val="#ppt_y"/>
                                          </p:val>
                                        </p:tav>
                                      </p:tavLst>
                                    </p:anim>
                                    <p:animEffect transition="in" filter="wipe(up)">
                                      <p:cBhvr>
                                        <p:cTn id="22" dur="500"/>
                                        <p:tgtEl>
                                          <p:spTgt spid="337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animBg="1"/>
      <p:bldP spid="33794" grpId="0" animBg="1"/>
      <p:bldP spid="3"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magine 1">
            <a:extLst>
              <a:ext uri="{FF2B5EF4-FFF2-40B4-BE49-F238E27FC236}">
                <a16:creationId xmlns:a16="http://schemas.microsoft.com/office/drawing/2014/main" id="{555A54EF-B752-6B45-9A42-921D23E72F58}"/>
              </a:ext>
            </a:extLst>
          </p:cNvPr>
          <p:cNvPicPr>
            <a:picLocks noChangeAspect="1" noChangeArrowheads="1"/>
          </p:cNvPicPr>
          <p:nvPr/>
        </p:nvPicPr>
        <p:blipFill>
          <a:blip r:embed="rId2"/>
          <a:srcRect/>
          <a:stretch>
            <a:fillRect/>
          </a:stretch>
        </p:blipFill>
        <p:spPr bwMode="auto">
          <a:xfrm>
            <a:off x="762000" y="2081213"/>
            <a:ext cx="7620000" cy="3821112"/>
          </a:xfrm>
          <a:prstGeom prst="rect">
            <a:avLst/>
          </a:prstGeom>
          <a:noFill/>
          <a:ln w="9525">
            <a:solidFill>
              <a:schemeClr val="accent6">
                <a:lumMod val="75000"/>
              </a:schemeClr>
            </a:solidFill>
            <a:miter lim="800000"/>
            <a:headEnd/>
            <a:tailEnd/>
          </a:ln>
        </p:spPr>
      </p:pic>
      <p:sp>
        <p:nvSpPr>
          <p:cNvPr id="3" name="CasellaDiTesto 2">
            <a:extLst>
              <a:ext uri="{FF2B5EF4-FFF2-40B4-BE49-F238E27FC236}">
                <a16:creationId xmlns:a16="http://schemas.microsoft.com/office/drawing/2014/main" id="{0BC584A4-C3DB-C738-5320-6175810D284C}"/>
              </a:ext>
            </a:extLst>
          </p:cNvPr>
          <p:cNvSpPr txBox="1">
            <a:spLocks noChangeArrowheads="1"/>
          </p:cNvSpPr>
          <p:nvPr/>
        </p:nvSpPr>
        <p:spPr bwMode="auto">
          <a:xfrm>
            <a:off x="228600" y="298450"/>
            <a:ext cx="8686800" cy="8302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Canali del </a:t>
            </a:r>
            <a:r>
              <a:rPr lang="it-IT" sz="2400" b="1" dirty="0" err="1">
                <a:solidFill>
                  <a:srgbClr val="660066"/>
                </a:solidFill>
                <a:latin typeface="Skia" pitchFamily="1" charset="0"/>
                <a:ea typeface="Skia" pitchFamily="1" charset="0"/>
                <a:cs typeface="Skia" pitchFamily="1" charset="0"/>
              </a:rPr>
              <a:t>K</a:t>
            </a:r>
            <a:r>
              <a:rPr lang="it-IT" sz="2400" b="1" baseline="30000" dirty="0" err="1">
                <a:solidFill>
                  <a:srgbClr val="660066"/>
                </a:solidFill>
                <a:latin typeface="Skia" pitchFamily="1" charset="0"/>
                <a:ea typeface="Skia" pitchFamily="1" charset="0"/>
                <a:cs typeface="Skia" pitchFamily="1" charset="0"/>
              </a:rPr>
              <a:t>+</a:t>
            </a:r>
            <a:r>
              <a:rPr lang="it-IT" sz="2400" b="1" dirty="0">
                <a:solidFill>
                  <a:srgbClr val="660066"/>
                </a:solidFill>
                <a:latin typeface="Skia" pitchFamily="1" charset="0"/>
                <a:ea typeface="Skia" pitchFamily="1" charset="0"/>
                <a:cs typeface="Skia" pitchFamily="1" charset="0"/>
              </a:rPr>
              <a:t> voltaggio-dipendente, Ca</a:t>
            </a:r>
            <a:r>
              <a:rPr lang="it-IT" sz="2400" b="1" baseline="30000" dirty="0">
                <a:solidFill>
                  <a:srgbClr val="660066"/>
                </a:solidFill>
                <a:latin typeface="Skia" pitchFamily="1" charset="0"/>
                <a:ea typeface="Skia" pitchFamily="1" charset="0"/>
                <a:cs typeface="Skia" pitchFamily="1" charset="0"/>
              </a:rPr>
              <a:t>+</a:t>
            </a:r>
            <a:r>
              <a:rPr lang="it-IT" sz="2400" b="1" dirty="0">
                <a:solidFill>
                  <a:srgbClr val="660066"/>
                </a:solidFill>
                <a:latin typeface="Skia" pitchFamily="1" charset="0"/>
                <a:ea typeface="Skia" pitchFamily="1" charset="0"/>
                <a:cs typeface="Skia" pitchFamily="1" charset="0"/>
              </a:rPr>
              <a:t>-dipendenti, di </a:t>
            </a:r>
            <a:r>
              <a:rPr lang="it-IT" sz="2400" b="1" i="1" dirty="0">
                <a:solidFill>
                  <a:srgbClr val="660066"/>
                </a:solidFill>
                <a:latin typeface="Skia" pitchFamily="1" charset="0"/>
                <a:ea typeface="Skia" pitchFamily="1" charset="0"/>
                <a:cs typeface="Skia" pitchFamily="1" charset="0"/>
              </a:rPr>
              <a:t>background </a:t>
            </a:r>
            <a:r>
              <a:rPr lang="it-IT" sz="2400" b="1" dirty="0">
                <a:solidFill>
                  <a:srgbClr val="660066"/>
                </a:solidFill>
                <a:latin typeface="Skia" pitchFamily="1" charset="0"/>
                <a:ea typeface="Skia" pitchFamily="1" charset="0"/>
                <a:cs typeface="Skia" pitchFamily="1" charset="0"/>
              </a:rPr>
              <a:t>e rettificanti interni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27AD2C-7335-FAA6-AF98-A998D4B21041}"/>
              </a:ext>
            </a:extLst>
          </p:cNvPr>
          <p:cNvSpPr txBox="1">
            <a:spLocks noChangeArrowheads="1"/>
          </p:cNvSpPr>
          <p:nvPr/>
        </p:nvSpPr>
        <p:spPr bwMode="auto">
          <a:xfrm>
            <a:off x="255588" y="179388"/>
            <a:ext cx="8632825" cy="4619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2400" b="1" dirty="0" err="1">
                <a:solidFill>
                  <a:schemeClr val="accent4">
                    <a:lumMod val="75000"/>
                  </a:schemeClr>
                </a:solidFill>
                <a:latin typeface="Skia"/>
                <a:cs typeface="Skia"/>
              </a:rPr>
              <a:t>Tra</a:t>
            </a:r>
            <a:r>
              <a:rPr lang="en-US" sz="2400" b="1" dirty="0">
                <a:solidFill>
                  <a:schemeClr val="accent4">
                    <a:lumMod val="75000"/>
                  </a:schemeClr>
                </a:solidFill>
                <a:latin typeface="Skia"/>
                <a:cs typeface="Skia"/>
              </a:rPr>
              <a:t> tutti </a:t>
            </a:r>
            <a:r>
              <a:rPr lang="en-US" sz="2400" b="1" dirty="0" err="1">
                <a:solidFill>
                  <a:schemeClr val="accent4">
                    <a:lumMod val="75000"/>
                  </a:schemeClr>
                </a:solidFill>
                <a:latin typeface="Skia"/>
                <a:cs typeface="Skia"/>
              </a:rPr>
              <a:t>i</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canali</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ionici</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quelli</a:t>
            </a:r>
            <a:r>
              <a:rPr lang="en-US" sz="2400" b="1" dirty="0">
                <a:solidFill>
                  <a:schemeClr val="accent4">
                    <a:lumMod val="75000"/>
                  </a:schemeClr>
                </a:solidFill>
                <a:latin typeface="Skia"/>
                <a:cs typeface="Skia"/>
              </a:rPr>
              <a:t> del K</a:t>
            </a:r>
            <a:r>
              <a:rPr lang="en-US" sz="2400" b="1" baseline="30000" dirty="0">
                <a:solidFill>
                  <a:schemeClr val="accent4">
                    <a:lumMod val="75000"/>
                  </a:schemeClr>
                </a:solidFill>
                <a:latin typeface="Skia"/>
                <a:cs typeface="Skia"/>
              </a:rPr>
              <a:t>+</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sono</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i</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più</a:t>
            </a:r>
            <a:r>
              <a:rPr lang="en-US" sz="2400" b="1" dirty="0">
                <a:solidFill>
                  <a:schemeClr val="accent4">
                    <a:lumMod val="75000"/>
                  </a:schemeClr>
                </a:solidFill>
                <a:latin typeface="Skia"/>
                <a:cs typeface="Skia"/>
              </a:rPr>
              <a:t> </a:t>
            </a:r>
            <a:r>
              <a:rPr lang="en-US" sz="2400" b="1" dirty="0" err="1">
                <a:solidFill>
                  <a:schemeClr val="accent4">
                    <a:lumMod val="75000"/>
                  </a:schemeClr>
                </a:solidFill>
                <a:latin typeface="Skia"/>
                <a:cs typeface="Skia"/>
              </a:rPr>
              <a:t>diversificati</a:t>
            </a:r>
            <a:endParaRPr lang="en-US" sz="2400" b="1" dirty="0">
              <a:solidFill>
                <a:schemeClr val="accent4">
                  <a:lumMod val="75000"/>
                </a:schemeClr>
              </a:solidFill>
              <a:latin typeface="Skia"/>
              <a:cs typeface="Skia"/>
            </a:endParaRPr>
          </a:p>
        </p:txBody>
      </p:sp>
      <p:pic>
        <p:nvPicPr>
          <p:cNvPr id="4" name="Picture 6">
            <a:extLst>
              <a:ext uri="{FF2B5EF4-FFF2-40B4-BE49-F238E27FC236}">
                <a16:creationId xmlns:a16="http://schemas.microsoft.com/office/drawing/2014/main" id="{FE082D51-1CA7-2E8B-82EC-87F011B14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865563"/>
            <a:ext cx="3113087" cy="1416050"/>
          </a:xfrm>
          <a:prstGeom prst="rect">
            <a:avLst/>
          </a:prstGeom>
          <a:noFill/>
          <a:ln w="9525">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
        <p:nvSpPr>
          <p:cNvPr id="15363" name="Text Box 3">
            <a:extLst>
              <a:ext uri="{FF2B5EF4-FFF2-40B4-BE49-F238E27FC236}">
                <a16:creationId xmlns:a16="http://schemas.microsoft.com/office/drawing/2014/main" id="{BDBC0127-9D36-1185-C994-5D8E8EDA9766}"/>
              </a:ext>
            </a:extLst>
          </p:cNvPr>
          <p:cNvSpPr txBox="1">
            <a:spLocks noChangeArrowheads="1"/>
          </p:cNvSpPr>
          <p:nvPr/>
        </p:nvSpPr>
        <p:spPr bwMode="auto">
          <a:xfrm>
            <a:off x="457200" y="2265363"/>
            <a:ext cx="8175625"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 typeface="Wingdings" pitchFamily="2" charset="2"/>
              <a:buChar char="Ø"/>
            </a:pPr>
            <a:r>
              <a:rPr lang="en-US" altLang="it-IT" sz="2000">
                <a:solidFill>
                  <a:srgbClr val="0070C0"/>
                </a:solidFill>
                <a:latin typeface="Arial" panose="020B0604020202020204" pitchFamily="34" charset="0"/>
              </a:rPr>
              <a:t>ogni organismo ha </a:t>
            </a:r>
            <a:r>
              <a:rPr lang="en-US" altLang="it-IT" sz="2000" i="1">
                <a:solidFill>
                  <a:srgbClr val="C00000"/>
                </a:solidFill>
                <a:latin typeface="Arial" panose="020B0604020202020204" pitchFamily="34" charset="0"/>
              </a:rPr>
              <a:t>numerosi geni</a:t>
            </a:r>
            <a:r>
              <a:rPr lang="en-US" altLang="it-IT" sz="2000">
                <a:solidFill>
                  <a:srgbClr val="C00000"/>
                </a:solidFill>
                <a:latin typeface="Arial" panose="020B0604020202020204" pitchFamily="34" charset="0"/>
              </a:rPr>
              <a:t> </a:t>
            </a:r>
            <a:r>
              <a:rPr lang="en-US" altLang="it-IT" sz="2000">
                <a:solidFill>
                  <a:srgbClr val="0070C0"/>
                </a:solidFill>
                <a:latin typeface="Arial" panose="020B0604020202020204" pitchFamily="34" charset="0"/>
              </a:rPr>
              <a:t>che codificano per subunità dei canali del K</a:t>
            </a:r>
            <a:r>
              <a:rPr lang="en-US" altLang="it-IT" sz="2000" baseline="30000">
                <a:solidFill>
                  <a:srgbClr val="0070C0"/>
                </a:solidFill>
                <a:latin typeface="Arial" panose="020B0604020202020204" pitchFamily="34" charset="0"/>
              </a:rPr>
              <a:t>+</a:t>
            </a:r>
          </a:p>
        </p:txBody>
      </p:sp>
      <p:sp>
        <p:nvSpPr>
          <p:cNvPr id="6" name="Text Box 4">
            <a:extLst>
              <a:ext uri="{FF2B5EF4-FFF2-40B4-BE49-F238E27FC236}">
                <a16:creationId xmlns:a16="http://schemas.microsoft.com/office/drawing/2014/main" id="{7493F369-0156-CB3F-C599-18DC1F0E2CF4}"/>
              </a:ext>
            </a:extLst>
          </p:cNvPr>
          <p:cNvSpPr txBox="1">
            <a:spLocks noChangeArrowheads="1"/>
          </p:cNvSpPr>
          <p:nvPr/>
        </p:nvSpPr>
        <p:spPr bwMode="auto">
          <a:xfrm>
            <a:off x="466725" y="3074988"/>
            <a:ext cx="82962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 typeface="Wingdings" pitchFamily="2" charset="2"/>
              <a:buChar char="Ø"/>
            </a:pPr>
            <a:r>
              <a:rPr lang="en-US" altLang="it-IT" sz="2000">
                <a:solidFill>
                  <a:srgbClr val="0070C0"/>
                </a:solidFill>
                <a:latin typeface="Arial" panose="020B0604020202020204" pitchFamily="34" charset="0"/>
              </a:rPr>
              <a:t>ogni gene può dar luogo ad isoforme diverse per </a:t>
            </a:r>
            <a:r>
              <a:rPr lang="en-US" altLang="it-IT" sz="2000" i="1">
                <a:solidFill>
                  <a:srgbClr val="C00000"/>
                </a:solidFill>
                <a:latin typeface="Arial" panose="020B0604020202020204" pitchFamily="34" charset="0"/>
              </a:rPr>
              <a:t>splicing alternativo</a:t>
            </a:r>
            <a:r>
              <a:rPr lang="it-IT" altLang="it-IT" sz="2000">
                <a:solidFill>
                  <a:srgbClr val="0070C0"/>
                </a:solidFill>
                <a:latin typeface="Arial" panose="020B0604020202020204" pitchFamily="34" charset="0"/>
              </a:rPr>
              <a:t> </a:t>
            </a:r>
          </a:p>
        </p:txBody>
      </p:sp>
      <p:sp>
        <p:nvSpPr>
          <p:cNvPr id="7" name="Text Box 7">
            <a:extLst>
              <a:ext uri="{FF2B5EF4-FFF2-40B4-BE49-F238E27FC236}">
                <a16:creationId xmlns:a16="http://schemas.microsoft.com/office/drawing/2014/main" id="{4084E132-FE91-F034-1012-D3359771AB7F}"/>
              </a:ext>
            </a:extLst>
          </p:cNvPr>
          <p:cNvSpPr txBox="1">
            <a:spLocks noChangeArrowheads="1"/>
          </p:cNvSpPr>
          <p:nvPr/>
        </p:nvSpPr>
        <p:spPr bwMode="auto">
          <a:xfrm>
            <a:off x="4054475" y="3756025"/>
            <a:ext cx="4502150" cy="181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it-IT" sz="1600">
                <a:solidFill>
                  <a:srgbClr val="0070C0"/>
                </a:solidFill>
                <a:latin typeface="Arial" panose="020B0604020202020204" pitchFamily="34" charset="0"/>
              </a:rPr>
              <a:t>Il caso più noto è il gene </a:t>
            </a:r>
            <a:r>
              <a:rPr lang="en-US" altLang="it-IT" sz="1600" i="1">
                <a:solidFill>
                  <a:srgbClr val="0070C0"/>
                </a:solidFill>
                <a:latin typeface="Arial" panose="020B0604020202020204" pitchFamily="34" charset="0"/>
              </a:rPr>
              <a:t>Shaker</a:t>
            </a:r>
            <a:r>
              <a:rPr lang="en-US" altLang="it-IT" sz="1600">
                <a:solidFill>
                  <a:srgbClr val="0070C0"/>
                </a:solidFill>
                <a:latin typeface="Arial" panose="020B0604020202020204" pitchFamily="34" charset="0"/>
              </a:rPr>
              <a:t> di Drosophyla, che contiene 23 esoni.</a:t>
            </a:r>
          </a:p>
          <a:p>
            <a:pPr algn="just">
              <a:spcBef>
                <a:spcPct val="0"/>
              </a:spcBef>
              <a:buFontTx/>
              <a:buNone/>
            </a:pPr>
            <a:r>
              <a:rPr lang="en-US" altLang="it-IT" sz="1600">
                <a:solidFill>
                  <a:srgbClr val="0070C0"/>
                </a:solidFill>
                <a:latin typeface="Arial" panose="020B0604020202020204" pitchFamily="34" charset="0"/>
              </a:rPr>
              <a:t>Ogni subunità del canale Shaker si può presentare in </a:t>
            </a:r>
            <a:r>
              <a:rPr lang="en-US" altLang="it-IT" sz="1600" i="1">
                <a:solidFill>
                  <a:srgbClr val="C00000"/>
                </a:solidFill>
                <a:latin typeface="Arial" panose="020B0604020202020204" pitchFamily="34" charset="0"/>
              </a:rPr>
              <a:t>10 varianti</a:t>
            </a:r>
            <a:r>
              <a:rPr lang="en-US" altLang="it-IT" sz="1600">
                <a:solidFill>
                  <a:srgbClr val="0070C0"/>
                </a:solidFill>
                <a:latin typeface="Arial" panose="020B0604020202020204" pitchFamily="34" charset="0"/>
              </a:rPr>
              <a:t>, con una stessa regione centrale (S1-S5, con regione P) e 5 diverse estremità N- e 2 diverse estremità C-terminali.</a:t>
            </a:r>
            <a:r>
              <a:rPr lang="it-IT" altLang="it-IT" sz="1600">
                <a:solidFill>
                  <a:srgbClr val="0070C0"/>
                </a:solidFill>
                <a:latin typeface="Arial" panose="020B0604020202020204" pitchFamily="34" charset="0"/>
              </a:rPr>
              <a:t> </a:t>
            </a:r>
          </a:p>
        </p:txBody>
      </p:sp>
      <p:sp>
        <p:nvSpPr>
          <p:cNvPr id="8" name="Text Box 10">
            <a:extLst>
              <a:ext uri="{FF2B5EF4-FFF2-40B4-BE49-F238E27FC236}">
                <a16:creationId xmlns:a16="http://schemas.microsoft.com/office/drawing/2014/main" id="{6BD7A28F-46EF-1B00-9E0C-57870C14C65F}"/>
              </a:ext>
            </a:extLst>
          </p:cNvPr>
          <p:cNvSpPr txBox="1">
            <a:spLocks noChangeArrowheads="1"/>
          </p:cNvSpPr>
          <p:nvPr/>
        </p:nvSpPr>
        <p:spPr bwMode="auto">
          <a:xfrm>
            <a:off x="457200" y="5715000"/>
            <a:ext cx="80994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 typeface="Wingdings" pitchFamily="2" charset="2"/>
              <a:buChar char="Ø"/>
            </a:pPr>
            <a:r>
              <a:rPr lang="en-US" altLang="it-IT" sz="2000">
                <a:solidFill>
                  <a:srgbClr val="0070C0"/>
                </a:solidFill>
                <a:latin typeface="Arial" panose="020B0604020202020204" pitchFamily="34" charset="0"/>
              </a:rPr>
              <a:t>alle 4 subunità </a:t>
            </a:r>
            <a:r>
              <a:rPr lang="en-US" altLang="it-IT" sz="2000">
                <a:solidFill>
                  <a:srgbClr val="0070C0"/>
                </a:solidFill>
                <a:latin typeface="Symbol" pitchFamily="2" charset="2"/>
              </a:rPr>
              <a:t>a</a:t>
            </a:r>
            <a:r>
              <a:rPr lang="en-US" altLang="it-IT" sz="2000">
                <a:solidFill>
                  <a:srgbClr val="0070C0"/>
                </a:solidFill>
                <a:latin typeface="Arial" panose="020B0604020202020204" pitchFamily="34" charset="0"/>
              </a:rPr>
              <a:t> possono essere associati molti tipi di </a:t>
            </a:r>
            <a:r>
              <a:rPr lang="en-US" altLang="it-IT" sz="2000" i="1">
                <a:solidFill>
                  <a:srgbClr val="0070C0"/>
                </a:solidFill>
                <a:latin typeface="Arial" panose="020B0604020202020204" pitchFamily="34" charset="0"/>
              </a:rPr>
              <a:t>subunità accessorie</a:t>
            </a:r>
            <a:r>
              <a:rPr lang="en-US" altLang="it-IT" sz="2000">
                <a:solidFill>
                  <a:srgbClr val="0070C0"/>
                </a:solidFill>
                <a:latin typeface="Arial" panose="020B0604020202020204" pitchFamily="34" charset="0"/>
              </a:rPr>
              <a:t> (K</a:t>
            </a:r>
            <a:r>
              <a:rPr lang="en-US" altLang="it-IT" sz="2000" baseline="-30000">
                <a:solidFill>
                  <a:srgbClr val="0070C0"/>
                </a:solidFill>
                <a:latin typeface="Arial" panose="020B0604020202020204" pitchFamily="34" charset="0"/>
              </a:rPr>
              <a:t>v</a:t>
            </a:r>
            <a:r>
              <a:rPr lang="en-US" altLang="it-IT" sz="2000">
                <a:solidFill>
                  <a:srgbClr val="0070C0"/>
                </a:solidFill>
                <a:latin typeface="Arial" panose="020B0604020202020204" pitchFamily="34" charset="0"/>
              </a:rPr>
              <a:t>β, </a:t>
            </a:r>
            <a:r>
              <a:rPr lang="en-US" altLang="it-IT" sz="2000" u="sng">
                <a:solidFill>
                  <a:srgbClr val="0070C0"/>
                </a:solidFill>
                <a:latin typeface="Arial" panose="020B0604020202020204" pitchFamily="34" charset="0"/>
              </a:rPr>
              <a:t>SUR</a:t>
            </a:r>
            <a:r>
              <a:rPr lang="en-US" altLang="it-IT" sz="2000">
                <a:solidFill>
                  <a:srgbClr val="0070C0"/>
                </a:solidFill>
                <a:latin typeface="Arial" panose="020B0604020202020204" pitchFamily="34" charset="0"/>
              </a:rPr>
              <a:t>, mink, ecc.).</a:t>
            </a:r>
            <a:r>
              <a:rPr lang="it-IT" altLang="it-IT" sz="2000">
                <a:solidFill>
                  <a:srgbClr val="0070C0"/>
                </a:solidFill>
                <a:latin typeface="Arial" panose="020B0604020202020204" pitchFamily="34" charset="0"/>
              </a:rPr>
              <a:t> </a:t>
            </a:r>
          </a:p>
        </p:txBody>
      </p:sp>
      <p:sp>
        <p:nvSpPr>
          <p:cNvPr id="9" name="Text Box 39">
            <a:extLst>
              <a:ext uri="{FF2B5EF4-FFF2-40B4-BE49-F238E27FC236}">
                <a16:creationId xmlns:a16="http://schemas.microsoft.com/office/drawing/2014/main" id="{8F13ADF9-FD7B-9D5D-F169-3386A83D8182}"/>
              </a:ext>
            </a:extLst>
          </p:cNvPr>
          <p:cNvSpPr txBox="1">
            <a:spLocks noChangeArrowheads="1"/>
          </p:cNvSpPr>
          <p:nvPr/>
        </p:nvSpPr>
        <p:spPr bwMode="auto">
          <a:xfrm>
            <a:off x="457200" y="895350"/>
            <a:ext cx="8099425" cy="1323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 typeface="Wingdings" pitchFamily="2" charset="2"/>
              <a:buChar char="Ø"/>
            </a:pPr>
            <a:r>
              <a:rPr lang="en-US" altLang="it-IT" sz="2000">
                <a:solidFill>
                  <a:srgbClr val="0070C0"/>
                </a:solidFill>
                <a:latin typeface="Arial" panose="020B0604020202020204" pitchFamily="34" charset="0"/>
              </a:rPr>
              <a:t>hanno in genere struttura tetramerica (</a:t>
            </a:r>
            <a:r>
              <a:rPr lang="en-US" altLang="it-IT" sz="2000">
                <a:solidFill>
                  <a:srgbClr val="C00000"/>
                </a:solidFill>
                <a:latin typeface="Arial" panose="020B0604020202020204" pitchFamily="34" charset="0"/>
              </a:rPr>
              <a:t>4 </a:t>
            </a:r>
            <a:r>
              <a:rPr lang="en-US" altLang="it-IT" sz="2000" i="1">
                <a:solidFill>
                  <a:srgbClr val="C00000"/>
                </a:solidFill>
                <a:latin typeface="Arial" panose="020B0604020202020204" pitchFamily="34" charset="0"/>
              </a:rPr>
              <a:t>subunità</a:t>
            </a:r>
            <a:r>
              <a:rPr lang="en-US" altLang="it-IT" sz="2000">
                <a:solidFill>
                  <a:srgbClr val="C00000"/>
                </a:solidFill>
                <a:latin typeface="Arial" panose="020B0604020202020204" pitchFamily="34" charset="0"/>
              </a:rPr>
              <a:t> proteiche</a:t>
            </a:r>
            <a:r>
              <a:rPr lang="en-US" altLang="it-IT" sz="2000">
                <a:solidFill>
                  <a:srgbClr val="0070C0"/>
                </a:solidFill>
                <a:latin typeface="Arial" panose="020B0604020202020204" pitchFamily="34" charset="0"/>
              </a:rPr>
              <a:t>, ognuna codificata da un suo proprio mRNA)</a:t>
            </a:r>
            <a:r>
              <a:rPr lang="it-IT" altLang="it-IT" sz="2000">
                <a:solidFill>
                  <a:srgbClr val="0070C0"/>
                </a:solidFill>
                <a:latin typeface="Arial" panose="020B0604020202020204" pitchFamily="34" charset="0"/>
              </a:rPr>
              <a:t>, </a:t>
            </a:r>
            <a:r>
              <a:rPr lang="en-US" altLang="it-IT" sz="2000">
                <a:solidFill>
                  <a:srgbClr val="0070C0"/>
                </a:solidFill>
                <a:latin typeface="Arial" panose="020B0604020202020204" pitchFamily="34" charset="0"/>
              </a:rPr>
              <a:t>e possono essere non solo </a:t>
            </a:r>
            <a:r>
              <a:rPr lang="en-US" altLang="it-IT" sz="2000" i="1">
                <a:solidFill>
                  <a:srgbClr val="C00000"/>
                </a:solidFill>
                <a:latin typeface="Arial" panose="020B0604020202020204" pitchFamily="34" charset="0"/>
              </a:rPr>
              <a:t>omotetrameri</a:t>
            </a:r>
            <a:r>
              <a:rPr lang="en-US" altLang="it-IT" sz="2000">
                <a:solidFill>
                  <a:srgbClr val="0070C0"/>
                </a:solidFill>
                <a:latin typeface="Arial" panose="020B0604020202020204" pitchFamily="34" charset="0"/>
              </a:rPr>
              <a:t>, ma anche </a:t>
            </a:r>
            <a:r>
              <a:rPr lang="en-US" altLang="it-IT" sz="2000" i="1">
                <a:solidFill>
                  <a:srgbClr val="C00000"/>
                </a:solidFill>
                <a:latin typeface="Arial" panose="020B0604020202020204" pitchFamily="34" charset="0"/>
              </a:rPr>
              <a:t>eterotetrameri</a:t>
            </a:r>
            <a:r>
              <a:rPr lang="en-US" altLang="it-IT" sz="2000" i="1">
                <a:solidFill>
                  <a:srgbClr val="0070C0"/>
                </a:solidFill>
                <a:latin typeface="Arial" panose="020B0604020202020204" pitchFamily="34" charset="0"/>
              </a:rPr>
              <a:t> </a:t>
            </a:r>
            <a:r>
              <a:rPr lang="en-US" altLang="it-IT" sz="2000">
                <a:solidFill>
                  <a:srgbClr val="0070C0"/>
                </a:solidFill>
                <a:latin typeface="Arial" panose="020B0604020202020204" pitchFamily="34" charset="0"/>
              </a:rPr>
              <a:t>(anche se non tutte le combinazioni sono possibili)</a:t>
            </a:r>
            <a:endParaRPr lang="it-IT" altLang="it-IT" sz="2000" i="1">
              <a:solidFill>
                <a:srgbClr val="0070C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0-#ppt_w/2"/>
                                          </p:val>
                                        </p:tav>
                                        <p:tav tm="100000">
                                          <p:val>
                                            <p:strVal val="#ppt_x"/>
                                          </p:val>
                                        </p:tav>
                                      </p:tavLst>
                                    </p:anim>
                                    <p:anim calcmode="lin" valueType="num">
                                      <p:cBhvr additive="base">
                                        <p:cTn id="14"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6" grpId="0" autoUpdateAnimBg="0"/>
      <p:bldP spid="7" grpId="0"/>
      <p:bldP spid="8" grpId="0"/>
      <p:bldP spid="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DA0FA10-E892-BB34-8F97-87C435B44E24}"/>
              </a:ext>
            </a:extLst>
          </p:cNvPr>
          <p:cNvSpPr txBox="1"/>
          <p:nvPr/>
        </p:nvSpPr>
        <p:spPr>
          <a:xfrm>
            <a:off x="1779588" y="184150"/>
            <a:ext cx="56007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it-IT" sz="2400" b="1" dirty="0">
                <a:solidFill>
                  <a:srgbClr val="660066"/>
                </a:solidFill>
                <a:latin typeface="Skia"/>
                <a:cs typeface="Skia"/>
              </a:rPr>
              <a:t>Canali del potassio voltaggio-attivati</a:t>
            </a:r>
          </a:p>
        </p:txBody>
      </p:sp>
      <p:sp>
        <p:nvSpPr>
          <p:cNvPr id="3" name="CasellaDiTesto 2">
            <a:extLst>
              <a:ext uri="{FF2B5EF4-FFF2-40B4-BE49-F238E27FC236}">
                <a16:creationId xmlns:a16="http://schemas.microsoft.com/office/drawing/2014/main" id="{3C27ADE7-18DA-441E-9CF0-A30C3F13E752}"/>
              </a:ext>
            </a:extLst>
          </p:cNvPr>
          <p:cNvSpPr txBox="1"/>
          <p:nvPr/>
        </p:nvSpPr>
        <p:spPr>
          <a:xfrm>
            <a:off x="130175" y="935038"/>
            <a:ext cx="4833938" cy="5632450"/>
          </a:xfrm>
          <a:prstGeom prst="rect">
            <a:avLst/>
          </a:prstGeom>
          <a:noFill/>
        </p:spPr>
        <p:txBody>
          <a:bodyPr>
            <a:spAutoFit/>
          </a:bodyPr>
          <a:lstStyle/>
          <a:p>
            <a:pPr algn="just">
              <a:buFont typeface="Wingdings" charset="2"/>
              <a:buChar char="Ø"/>
              <a:defRPr/>
            </a:pPr>
            <a:r>
              <a:rPr lang="it-IT" b="1" dirty="0">
                <a:solidFill>
                  <a:schemeClr val="accent5">
                    <a:lumMod val="50000"/>
                  </a:schemeClr>
                </a:solidFill>
                <a:latin typeface="Skia"/>
                <a:cs typeface="Skia"/>
              </a:rPr>
              <a:t>Famiglia dei </a:t>
            </a:r>
            <a:r>
              <a:rPr lang="it-IT" b="1" dirty="0" err="1">
                <a:solidFill>
                  <a:schemeClr val="accent5">
                    <a:lumMod val="50000"/>
                  </a:schemeClr>
                </a:solidFill>
                <a:latin typeface="Skia"/>
                <a:cs typeface="Skia"/>
              </a:rPr>
              <a:t>K</a:t>
            </a:r>
            <a:r>
              <a:rPr lang="it-IT" b="1" baseline="-25000" dirty="0" err="1">
                <a:solidFill>
                  <a:schemeClr val="accent5">
                    <a:lumMod val="50000"/>
                  </a:schemeClr>
                </a:solidFill>
                <a:latin typeface="Skia"/>
                <a:cs typeface="Skia"/>
              </a:rPr>
              <a:t>v</a:t>
            </a:r>
            <a:r>
              <a:rPr lang="it-IT" b="1" dirty="0">
                <a:solidFill>
                  <a:schemeClr val="accent5">
                    <a:lumMod val="50000"/>
                  </a:schemeClr>
                </a:solidFill>
                <a:latin typeface="Skia"/>
                <a:cs typeface="Skia"/>
              </a:rPr>
              <a:t> (</a:t>
            </a:r>
            <a:r>
              <a:rPr lang="it-IT" b="1" dirty="0" err="1">
                <a:solidFill>
                  <a:schemeClr val="accent5">
                    <a:lumMod val="50000"/>
                  </a:schemeClr>
                </a:solidFill>
                <a:latin typeface="Skia"/>
                <a:cs typeface="Skia"/>
              </a:rPr>
              <a:t>K</a:t>
            </a:r>
            <a:r>
              <a:rPr lang="it-IT" b="1" baseline="-25000" dirty="0" err="1">
                <a:solidFill>
                  <a:schemeClr val="accent5">
                    <a:lumMod val="50000"/>
                  </a:schemeClr>
                </a:solidFill>
                <a:latin typeface="Skia"/>
                <a:cs typeface="Skia"/>
              </a:rPr>
              <a:t>v</a:t>
            </a:r>
            <a:r>
              <a:rPr lang="it-IT" b="1" dirty="0" err="1">
                <a:solidFill>
                  <a:schemeClr val="accent5">
                    <a:lumMod val="50000"/>
                  </a:schemeClr>
                </a:solidFill>
                <a:latin typeface="Skia"/>
                <a:cs typeface="Skia"/>
              </a:rPr>
              <a:t>1-K</a:t>
            </a:r>
            <a:r>
              <a:rPr lang="it-IT" b="1" baseline="-25000" dirty="0" err="1">
                <a:solidFill>
                  <a:schemeClr val="accent5">
                    <a:lumMod val="50000"/>
                  </a:schemeClr>
                </a:solidFill>
                <a:latin typeface="Skia"/>
                <a:cs typeface="Skia"/>
              </a:rPr>
              <a:t>v</a:t>
            </a:r>
            <a:r>
              <a:rPr lang="it-IT" b="1" dirty="0" err="1">
                <a:solidFill>
                  <a:schemeClr val="accent5">
                    <a:lumMod val="50000"/>
                  </a:schemeClr>
                </a:solidFill>
                <a:latin typeface="Skia"/>
                <a:cs typeface="Skia"/>
              </a:rPr>
              <a:t>9</a:t>
            </a:r>
            <a:r>
              <a:rPr lang="it-IT" b="1" dirty="0">
                <a:solidFill>
                  <a:schemeClr val="accent5">
                    <a:lumMod val="50000"/>
                  </a:schemeClr>
                </a:solidFill>
                <a:latin typeface="Skia"/>
                <a:cs typeface="Skia"/>
              </a:rPr>
              <a:t>, ognuna con diverse varianti). Conducono : </a:t>
            </a:r>
          </a:p>
          <a:p>
            <a:pPr algn="just">
              <a:buFont typeface="Wingdings" charset="2"/>
              <a:buChar char="Ø"/>
              <a:defRPr/>
            </a:pPr>
            <a:endParaRPr lang="it-IT" b="1" dirty="0">
              <a:solidFill>
                <a:schemeClr val="accent5">
                  <a:lumMod val="50000"/>
                </a:schemeClr>
              </a:solidFill>
              <a:latin typeface="Skia"/>
              <a:cs typeface="Skia"/>
            </a:endParaRPr>
          </a:p>
          <a:p>
            <a:pPr algn="just">
              <a:buFont typeface="Arial"/>
              <a:buChar char="•"/>
              <a:defRPr/>
            </a:pPr>
            <a:r>
              <a:rPr lang="it-IT" b="1" u="sng" dirty="0">
                <a:solidFill>
                  <a:schemeClr val="accent5">
                    <a:lumMod val="50000"/>
                  </a:schemeClr>
                </a:solidFill>
                <a:latin typeface="Skia"/>
                <a:cs typeface="Skia"/>
              </a:rPr>
              <a:t>corrente macroscopica rettificante ritardata </a:t>
            </a:r>
            <a:r>
              <a:rPr lang="it-IT" b="1" dirty="0">
                <a:solidFill>
                  <a:schemeClr val="accent5">
                    <a:lumMod val="50000"/>
                  </a:schemeClr>
                </a:solidFill>
                <a:latin typeface="Skia"/>
                <a:cs typeface="Skia"/>
              </a:rPr>
              <a:t>(DRK), no </a:t>
            </a:r>
            <a:r>
              <a:rPr lang="it-IT" b="1" dirty="0" err="1">
                <a:solidFill>
                  <a:schemeClr val="accent5">
                    <a:lumMod val="50000"/>
                  </a:schemeClr>
                </a:solidFill>
                <a:latin typeface="Skia"/>
                <a:cs typeface="Skia"/>
              </a:rPr>
              <a:t>intattivante</a:t>
            </a:r>
            <a:r>
              <a:rPr lang="it-IT" b="1" dirty="0">
                <a:solidFill>
                  <a:schemeClr val="accent5">
                    <a:lumMod val="50000"/>
                  </a:schemeClr>
                </a:solidFill>
                <a:latin typeface="Skia"/>
                <a:cs typeface="Skia"/>
              </a:rPr>
              <a:t>, sebbene dopo diverse centinaia di ms di stimolazioni vada incontro ad una lentissima inattivazione </a:t>
            </a:r>
            <a:r>
              <a:rPr lang="it-IT" b="1" dirty="0">
                <a:solidFill>
                  <a:schemeClr val="accent6">
                    <a:lumMod val="50000"/>
                  </a:schemeClr>
                </a:solidFill>
                <a:latin typeface="Skia"/>
                <a:cs typeface="Skia"/>
              </a:rPr>
              <a:t>(descritto per la prima volta nell’assone gigante di calamaro)</a:t>
            </a:r>
          </a:p>
          <a:p>
            <a:pPr algn="just">
              <a:buFont typeface="Arial"/>
              <a:buChar char="•"/>
              <a:defRPr/>
            </a:pPr>
            <a:endParaRPr lang="it-IT" b="1" dirty="0">
              <a:solidFill>
                <a:schemeClr val="accent5">
                  <a:lumMod val="50000"/>
                </a:schemeClr>
              </a:solidFill>
              <a:latin typeface="Skia"/>
              <a:cs typeface="Skia"/>
            </a:endParaRPr>
          </a:p>
          <a:p>
            <a:pPr algn="just">
              <a:buFont typeface="Arial"/>
              <a:buChar char="•"/>
              <a:defRPr/>
            </a:pPr>
            <a:r>
              <a:rPr lang="it-IT" b="1" dirty="0">
                <a:solidFill>
                  <a:schemeClr val="accent5">
                    <a:lumMod val="50000"/>
                  </a:schemeClr>
                </a:solidFill>
                <a:latin typeface="Skia"/>
                <a:cs typeface="Skia"/>
              </a:rPr>
              <a:t> </a:t>
            </a:r>
            <a:r>
              <a:rPr lang="it-IT" b="1" u="sng" dirty="0">
                <a:solidFill>
                  <a:schemeClr val="accent5">
                    <a:lumMod val="50000"/>
                  </a:schemeClr>
                </a:solidFill>
                <a:latin typeface="Skia"/>
                <a:cs typeface="Skia"/>
              </a:rPr>
              <a:t>corrente macroscopica transiente </a:t>
            </a:r>
            <a:r>
              <a:rPr lang="it-IT" b="1" dirty="0">
                <a:solidFill>
                  <a:schemeClr val="accent5">
                    <a:lumMod val="50000"/>
                  </a:schemeClr>
                </a:solidFill>
                <a:latin typeface="Skia"/>
                <a:cs typeface="Skia"/>
              </a:rPr>
              <a:t>(corrente di tipo A, K</a:t>
            </a:r>
            <a:r>
              <a:rPr lang="it-IT" b="1" baseline="-25000" dirty="0">
                <a:solidFill>
                  <a:schemeClr val="accent5">
                    <a:lumMod val="50000"/>
                  </a:schemeClr>
                </a:solidFill>
                <a:latin typeface="Skia"/>
                <a:cs typeface="Skia"/>
              </a:rPr>
              <a:t>A</a:t>
            </a:r>
            <a:r>
              <a:rPr lang="it-IT" b="1" dirty="0">
                <a:solidFill>
                  <a:schemeClr val="accent5">
                    <a:lumMod val="50000"/>
                  </a:schemeClr>
                </a:solidFill>
                <a:latin typeface="Skia"/>
                <a:cs typeface="Skia"/>
              </a:rPr>
              <a:t>), si instaura rapidamente e si inattiva; quasi insensibile al TEA, ma sensibile alla 4-amino-piridina </a:t>
            </a:r>
            <a:r>
              <a:rPr lang="it-IT" b="1" dirty="0">
                <a:solidFill>
                  <a:schemeClr val="accent6">
                    <a:lumMod val="50000"/>
                  </a:schemeClr>
                </a:solidFill>
                <a:latin typeface="Skia"/>
                <a:cs typeface="Skia"/>
              </a:rPr>
              <a:t>(descritto per la prima volta nel mutante di </a:t>
            </a:r>
            <a:r>
              <a:rPr lang="it-IT" b="1" dirty="0" err="1">
                <a:solidFill>
                  <a:schemeClr val="accent6">
                    <a:lumMod val="50000"/>
                  </a:schemeClr>
                </a:solidFill>
                <a:latin typeface="Skia"/>
                <a:cs typeface="Skia"/>
              </a:rPr>
              <a:t>Drosophila</a:t>
            </a:r>
            <a:r>
              <a:rPr lang="it-IT" b="1" dirty="0">
                <a:solidFill>
                  <a:schemeClr val="accent6">
                    <a:lumMod val="50000"/>
                  </a:schemeClr>
                </a:solidFill>
                <a:latin typeface="Skia"/>
                <a:cs typeface="Skia"/>
              </a:rPr>
              <a:t> Shaker)</a:t>
            </a:r>
          </a:p>
          <a:p>
            <a:pPr algn="just">
              <a:buFont typeface="Arial"/>
              <a:buChar char="•"/>
              <a:defRPr/>
            </a:pPr>
            <a:endParaRPr lang="it-IT" b="1" dirty="0">
              <a:solidFill>
                <a:schemeClr val="accent5">
                  <a:lumMod val="50000"/>
                </a:schemeClr>
              </a:solidFill>
              <a:latin typeface="Skia"/>
              <a:cs typeface="Skia"/>
            </a:endParaRPr>
          </a:p>
          <a:p>
            <a:pPr algn="just">
              <a:buFont typeface="Arial"/>
              <a:buChar char="•"/>
              <a:defRPr/>
            </a:pPr>
            <a:r>
              <a:rPr lang="it-IT" b="1" u="sng" dirty="0">
                <a:solidFill>
                  <a:schemeClr val="accent5">
                    <a:lumMod val="50000"/>
                  </a:schemeClr>
                </a:solidFill>
                <a:latin typeface="Skia"/>
                <a:cs typeface="Skia"/>
              </a:rPr>
              <a:t>corrente di tipo </a:t>
            </a:r>
            <a:r>
              <a:rPr lang="it-IT" b="1" u="sng" dirty="0" err="1">
                <a:solidFill>
                  <a:schemeClr val="accent5">
                    <a:lumMod val="50000"/>
                  </a:schemeClr>
                </a:solidFill>
                <a:latin typeface="Skia"/>
                <a:cs typeface="Skia"/>
              </a:rPr>
              <a:t>M</a:t>
            </a:r>
            <a:r>
              <a:rPr lang="it-IT" b="1" u="sng" dirty="0">
                <a:solidFill>
                  <a:schemeClr val="accent5">
                    <a:lumMod val="50000"/>
                  </a:schemeClr>
                </a:solidFill>
                <a:latin typeface="Skia"/>
                <a:cs typeface="Skia"/>
              </a:rPr>
              <a:t> di più lenta attivazione</a:t>
            </a:r>
            <a:r>
              <a:rPr lang="it-IT" b="1" dirty="0">
                <a:solidFill>
                  <a:schemeClr val="accent5">
                    <a:lumMod val="50000"/>
                  </a:schemeClr>
                </a:solidFill>
                <a:latin typeface="Skia"/>
                <a:cs typeface="Skia"/>
              </a:rPr>
              <a:t> e non inattivante (scoperta nei neuroni parasimpatici) </a:t>
            </a:r>
          </a:p>
        </p:txBody>
      </p:sp>
      <p:pic>
        <p:nvPicPr>
          <p:cNvPr id="16387" name="Picture 4">
            <a:extLst>
              <a:ext uri="{FF2B5EF4-FFF2-40B4-BE49-F238E27FC236}">
                <a16:creationId xmlns:a16="http://schemas.microsoft.com/office/drawing/2014/main" id="{72661F97-30CF-8810-539E-5AE639AA5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1366838"/>
            <a:ext cx="3917950" cy="4411662"/>
          </a:xfrm>
          <a:prstGeom prst="rect">
            <a:avLst/>
          </a:prstGeom>
          <a:noFill/>
          <a:ln w="9525">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a:extLst>
              <a:ext uri="{FF2B5EF4-FFF2-40B4-BE49-F238E27FC236}">
                <a16:creationId xmlns:a16="http://schemas.microsoft.com/office/drawing/2014/main" id="{7C7B90FA-15DA-44C3-0EFD-D4577693DE5F}"/>
              </a:ext>
            </a:extLst>
          </p:cNvPr>
          <p:cNvSpPr txBox="1">
            <a:spLocks noChangeArrowheads="1"/>
          </p:cNvSpPr>
          <p:nvPr/>
        </p:nvSpPr>
        <p:spPr bwMode="auto">
          <a:xfrm>
            <a:off x="152400" y="5051425"/>
            <a:ext cx="8763000" cy="1336675"/>
          </a:xfrm>
          <a:prstGeom prst="rect">
            <a:avLst/>
          </a:prstGeom>
          <a:noFill/>
          <a:ln>
            <a:noFill/>
          </a:ln>
          <a:effectLst/>
        </p:spPr>
        <p:txBody>
          <a:bodyPr>
            <a:spAutoFit/>
          </a:bodyPr>
          <a:lstStyle/>
          <a:p>
            <a:pPr>
              <a:lnSpc>
                <a:spcPct val="80000"/>
              </a:lnSpc>
              <a:spcBef>
                <a:spcPct val="30000"/>
              </a:spcBef>
              <a:defRPr/>
            </a:pPr>
            <a:r>
              <a:rPr lang="it-IT" altLang="it-IT" b="1" dirty="0">
                <a:solidFill>
                  <a:schemeClr val="accent5">
                    <a:lumMod val="50000"/>
                  </a:schemeClr>
                </a:solidFill>
                <a:latin typeface="Skia" panose="020D0502020204020204" pitchFamily="34" charset="0"/>
              </a:rPr>
              <a:t>Il canale K</a:t>
            </a:r>
            <a:r>
              <a:rPr lang="it-IT" altLang="it-IT" b="1" baseline="-25000" dirty="0">
                <a:solidFill>
                  <a:schemeClr val="accent5">
                    <a:lumMod val="50000"/>
                  </a:schemeClr>
                </a:solidFill>
                <a:latin typeface="Skia" panose="020D0502020204020204" pitchFamily="34" charset="0"/>
              </a:rPr>
              <a:t>A</a:t>
            </a:r>
            <a:r>
              <a:rPr lang="it-IT" altLang="it-IT" b="1" dirty="0">
                <a:solidFill>
                  <a:schemeClr val="accent5">
                    <a:lumMod val="50000"/>
                  </a:schemeClr>
                </a:solidFill>
                <a:latin typeface="Skia" panose="020D0502020204020204" pitchFamily="34" charset="0"/>
              </a:rPr>
              <a:t>, come il canale K</a:t>
            </a:r>
            <a:r>
              <a:rPr lang="it-IT" altLang="it-IT" b="1" baseline="-25000" dirty="0">
                <a:solidFill>
                  <a:schemeClr val="accent5">
                    <a:lumMod val="50000"/>
                  </a:schemeClr>
                </a:solidFill>
                <a:latin typeface="Skia" panose="020D0502020204020204" pitchFamily="34" charset="0"/>
              </a:rPr>
              <a:t>DR</a:t>
            </a:r>
            <a:r>
              <a:rPr lang="it-IT" altLang="it-IT" b="1" dirty="0">
                <a:solidFill>
                  <a:schemeClr val="accent5">
                    <a:lumMod val="50000"/>
                  </a:schemeClr>
                </a:solidFill>
                <a:latin typeface="Skia" panose="020D0502020204020204" pitchFamily="34" charset="0"/>
              </a:rPr>
              <a:t> (</a:t>
            </a:r>
            <a:r>
              <a:rPr lang="it-IT" altLang="it-IT" b="1" i="1" dirty="0" err="1">
                <a:solidFill>
                  <a:schemeClr val="accent5">
                    <a:lumMod val="50000"/>
                  </a:schemeClr>
                </a:solidFill>
                <a:latin typeface="Skia" panose="020D0502020204020204" pitchFamily="34" charset="0"/>
              </a:rPr>
              <a:t>delayed</a:t>
            </a:r>
            <a:r>
              <a:rPr lang="it-IT" altLang="it-IT" b="1" i="1" dirty="0">
                <a:solidFill>
                  <a:schemeClr val="accent5">
                    <a:lumMod val="50000"/>
                  </a:schemeClr>
                </a:solidFill>
                <a:latin typeface="Skia" panose="020D0502020204020204" pitchFamily="34" charset="0"/>
              </a:rPr>
              <a:t> </a:t>
            </a:r>
            <a:r>
              <a:rPr lang="it-IT" altLang="it-IT" b="1" i="1" dirty="0" err="1">
                <a:solidFill>
                  <a:schemeClr val="accent5">
                    <a:lumMod val="50000"/>
                  </a:schemeClr>
                </a:solidFill>
                <a:latin typeface="Skia" panose="020D0502020204020204" pitchFamily="34" charset="0"/>
              </a:rPr>
              <a:t>rectifier</a:t>
            </a:r>
            <a:r>
              <a:rPr lang="it-IT" altLang="it-IT" b="1" dirty="0">
                <a:solidFill>
                  <a:schemeClr val="accent5">
                    <a:lumMod val="50000"/>
                  </a:schemeClr>
                </a:solidFill>
                <a:latin typeface="Skia" panose="020D0502020204020204" pitchFamily="34" charset="0"/>
              </a:rPr>
              <a:t>), è selettivo per il K</a:t>
            </a:r>
            <a:r>
              <a:rPr lang="it-IT" altLang="it-IT" b="1" baseline="30000" dirty="0">
                <a:solidFill>
                  <a:schemeClr val="accent5">
                    <a:lumMod val="50000"/>
                  </a:schemeClr>
                </a:solidFill>
                <a:latin typeface="Skia" panose="020D0502020204020204" pitchFamily="34" charset="0"/>
              </a:rPr>
              <a:t>+</a:t>
            </a:r>
            <a:r>
              <a:rPr lang="it-IT" altLang="it-IT" b="1" dirty="0">
                <a:solidFill>
                  <a:schemeClr val="accent5">
                    <a:lumMod val="50000"/>
                  </a:schemeClr>
                </a:solidFill>
                <a:latin typeface="Skia" panose="020D0502020204020204" pitchFamily="34" charset="0"/>
              </a:rPr>
              <a:t>, ma:</a:t>
            </a:r>
          </a:p>
          <a:p>
            <a:pPr>
              <a:lnSpc>
                <a:spcPct val="80000"/>
              </a:lnSpc>
              <a:spcBef>
                <a:spcPct val="30000"/>
              </a:spcBef>
              <a:defRPr/>
            </a:pPr>
            <a:endParaRPr lang="it-IT" altLang="it-IT" sz="1200" b="1" dirty="0">
              <a:solidFill>
                <a:schemeClr val="accent5">
                  <a:lumMod val="50000"/>
                </a:schemeClr>
              </a:solidFill>
              <a:latin typeface="Skia" panose="020D0502020204020204" pitchFamily="34" charset="0"/>
            </a:endParaRPr>
          </a:p>
          <a:p>
            <a:pPr>
              <a:lnSpc>
                <a:spcPct val="80000"/>
              </a:lnSpc>
              <a:spcBef>
                <a:spcPct val="30000"/>
              </a:spcBef>
              <a:defRPr/>
            </a:pPr>
            <a:r>
              <a:rPr lang="it-IT" altLang="it-IT" b="1" dirty="0">
                <a:solidFill>
                  <a:schemeClr val="accent5">
                    <a:lumMod val="50000"/>
                  </a:schemeClr>
                </a:solidFill>
                <a:latin typeface="Skia" panose="020D0502020204020204" pitchFamily="34" charset="0"/>
              </a:rPr>
              <a:t>- Si attiva a potenziali più negativi di </a:t>
            </a:r>
            <a:r>
              <a:rPr lang="it-IT" altLang="it-IT" b="1" dirty="0" err="1">
                <a:solidFill>
                  <a:schemeClr val="accent5">
                    <a:lumMod val="50000"/>
                  </a:schemeClr>
                </a:solidFill>
                <a:latin typeface="Skia" panose="020D0502020204020204" pitchFamily="34" charset="0"/>
              </a:rPr>
              <a:t>Kv</a:t>
            </a:r>
            <a:r>
              <a:rPr lang="it-IT" altLang="it-IT" b="1" dirty="0">
                <a:solidFill>
                  <a:schemeClr val="accent5">
                    <a:lumMod val="50000"/>
                  </a:schemeClr>
                </a:solidFill>
                <a:latin typeface="Skia" panose="020D0502020204020204" pitchFamily="34" charset="0"/>
              </a:rPr>
              <a:t> (attivazione precoce)</a:t>
            </a:r>
          </a:p>
          <a:p>
            <a:pPr marL="285750" indent="-285750">
              <a:lnSpc>
                <a:spcPct val="80000"/>
              </a:lnSpc>
              <a:spcBef>
                <a:spcPct val="30000"/>
              </a:spcBef>
              <a:buFontTx/>
              <a:buChar char="-"/>
              <a:defRPr/>
            </a:pPr>
            <a:endParaRPr lang="it-IT" altLang="it-IT" sz="1200" b="1" dirty="0">
              <a:solidFill>
                <a:schemeClr val="accent5">
                  <a:lumMod val="50000"/>
                </a:schemeClr>
              </a:solidFill>
              <a:latin typeface="Skia" panose="020D0502020204020204" pitchFamily="34" charset="0"/>
            </a:endParaRPr>
          </a:p>
          <a:p>
            <a:pPr>
              <a:lnSpc>
                <a:spcPct val="80000"/>
              </a:lnSpc>
              <a:spcBef>
                <a:spcPct val="30000"/>
              </a:spcBef>
              <a:defRPr/>
            </a:pPr>
            <a:r>
              <a:rPr lang="it-IT" altLang="it-IT" b="1" dirty="0">
                <a:solidFill>
                  <a:schemeClr val="accent5">
                    <a:lumMod val="50000"/>
                  </a:schemeClr>
                </a:solidFill>
                <a:latin typeface="Skia" panose="020D0502020204020204" pitchFamily="34" charset="0"/>
              </a:rPr>
              <a:t>- Si inattiva tanto più rapidamente quanto maggiore è la depolarizzazione</a:t>
            </a:r>
          </a:p>
        </p:txBody>
      </p:sp>
      <p:sp>
        <p:nvSpPr>
          <p:cNvPr id="112659" name="Text Box 19">
            <a:extLst>
              <a:ext uri="{FF2B5EF4-FFF2-40B4-BE49-F238E27FC236}">
                <a16:creationId xmlns:a16="http://schemas.microsoft.com/office/drawing/2014/main" id="{D58DA1DD-6823-F347-E5F9-8EF7BB1DA3A8}"/>
              </a:ext>
            </a:extLst>
          </p:cNvPr>
          <p:cNvSpPr txBox="1">
            <a:spLocks noChangeArrowheads="1"/>
          </p:cNvSpPr>
          <p:nvPr/>
        </p:nvSpPr>
        <p:spPr bwMode="auto">
          <a:xfrm>
            <a:off x="2971800" y="1047750"/>
            <a:ext cx="3657600" cy="346075"/>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80000"/>
              </a:lnSpc>
              <a:spcBef>
                <a:spcPct val="50000"/>
              </a:spcBef>
              <a:buFontTx/>
              <a:buNone/>
            </a:pPr>
            <a:r>
              <a:rPr lang="it-IT" altLang="it-IT" sz="2000">
                <a:latin typeface="Arial" panose="020B0604020202020204" pitchFamily="34" charset="0"/>
              </a:rPr>
              <a:t>Correnti di K</a:t>
            </a:r>
            <a:r>
              <a:rPr lang="it-IT" altLang="it-IT" sz="2000" baseline="30000">
                <a:latin typeface="Arial" panose="020B0604020202020204" pitchFamily="34" charset="0"/>
              </a:rPr>
              <a:t>+</a:t>
            </a:r>
            <a:r>
              <a:rPr lang="it-IT" altLang="it-IT" sz="2000">
                <a:latin typeface="Arial" panose="020B0604020202020204" pitchFamily="34" charset="0"/>
              </a:rPr>
              <a:t> in voltage-clamp</a:t>
            </a:r>
            <a:endParaRPr lang="it-IT" altLang="it-IT">
              <a:latin typeface="Arial" panose="020B0604020202020204" pitchFamily="34" charset="0"/>
            </a:endParaRPr>
          </a:p>
        </p:txBody>
      </p:sp>
      <p:sp>
        <p:nvSpPr>
          <p:cNvPr id="21" name="CasellaDiTesto 20">
            <a:extLst>
              <a:ext uri="{FF2B5EF4-FFF2-40B4-BE49-F238E27FC236}">
                <a16:creationId xmlns:a16="http://schemas.microsoft.com/office/drawing/2014/main" id="{0366F4AC-0695-FCA4-8467-0E710C67B212}"/>
              </a:ext>
            </a:extLst>
          </p:cNvPr>
          <p:cNvSpPr txBox="1">
            <a:spLocks noChangeArrowheads="1"/>
          </p:cNvSpPr>
          <p:nvPr/>
        </p:nvSpPr>
        <p:spPr bwMode="auto">
          <a:xfrm>
            <a:off x="609600" y="247650"/>
            <a:ext cx="7958138" cy="461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err="1">
                <a:solidFill>
                  <a:srgbClr val="660066"/>
                </a:solidFill>
                <a:latin typeface="Skia" pitchFamily="1" charset="0"/>
                <a:ea typeface="Skia" pitchFamily="1" charset="0"/>
                <a:cs typeface="Skia" pitchFamily="1" charset="0"/>
              </a:rPr>
              <a:t>Caratteristriche</a:t>
            </a:r>
            <a:r>
              <a:rPr lang="it-IT" sz="2400" b="1" dirty="0">
                <a:solidFill>
                  <a:srgbClr val="660066"/>
                </a:solidFill>
                <a:latin typeface="Skia" pitchFamily="1" charset="0"/>
                <a:ea typeface="Skia" pitchFamily="1" charset="0"/>
                <a:cs typeface="Skia" pitchFamily="1" charset="0"/>
              </a:rPr>
              <a:t> elettrofisiologiche dei canali DRK e KA</a:t>
            </a:r>
          </a:p>
        </p:txBody>
      </p:sp>
      <p:grpSp>
        <p:nvGrpSpPr>
          <p:cNvPr id="8" name="Gruppo 7">
            <a:extLst>
              <a:ext uri="{FF2B5EF4-FFF2-40B4-BE49-F238E27FC236}">
                <a16:creationId xmlns:a16="http://schemas.microsoft.com/office/drawing/2014/main" id="{4B0F4C8F-559E-2973-8ADC-3A5C016B35D6}"/>
              </a:ext>
            </a:extLst>
          </p:cNvPr>
          <p:cNvGrpSpPr>
            <a:grpSpLocks/>
          </p:cNvGrpSpPr>
          <p:nvPr/>
        </p:nvGrpSpPr>
        <p:grpSpPr bwMode="auto">
          <a:xfrm>
            <a:off x="457200" y="1447800"/>
            <a:ext cx="4191000" cy="3429000"/>
            <a:chOff x="457200" y="1447800"/>
            <a:chExt cx="4191000" cy="3429000"/>
          </a:xfrm>
        </p:grpSpPr>
        <p:grpSp>
          <p:nvGrpSpPr>
            <p:cNvPr id="17425" name="Gruppo 5">
              <a:extLst>
                <a:ext uri="{FF2B5EF4-FFF2-40B4-BE49-F238E27FC236}">
                  <a16:creationId xmlns:a16="http://schemas.microsoft.com/office/drawing/2014/main" id="{5624B251-AE72-189A-B68A-825F7A3E3855}"/>
                </a:ext>
              </a:extLst>
            </p:cNvPr>
            <p:cNvGrpSpPr>
              <a:grpSpLocks/>
            </p:cNvGrpSpPr>
            <p:nvPr/>
          </p:nvGrpSpPr>
          <p:grpSpPr bwMode="auto">
            <a:xfrm>
              <a:off x="457200" y="1447800"/>
              <a:ext cx="4191000" cy="3429000"/>
              <a:chOff x="457200" y="1447800"/>
              <a:chExt cx="4191000" cy="3429000"/>
            </a:xfrm>
          </p:grpSpPr>
          <p:grpSp>
            <p:nvGrpSpPr>
              <p:cNvPr id="17427" name="Group 3">
                <a:extLst>
                  <a:ext uri="{FF2B5EF4-FFF2-40B4-BE49-F238E27FC236}">
                    <a16:creationId xmlns:a16="http://schemas.microsoft.com/office/drawing/2014/main" id="{0DB61FC3-9FB7-AF02-E1BD-D06EE7174D30}"/>
                  </a:ext>
                </a:extLst>
              </p:cNvPr>
              <p:cNvGrpSpPr>
                <a:grpSpLocks/>
              </p:cNvGrpSpPr>
              <p:nvPr/>
            </p:nvGrpSpPr>
            <p:grpSpPr bwMode="auto">
              <a:xfrm>
                <a:off x="457200" y="1447800"/>
                <a:ext cx="4191000" cy="3429000"/>
                <a:chOff x="288" y="2016"/>
                <a:chExt cx="2640" cy="2160"/>
              </a:xfrm>
            </p:grpSpPr>
            <p:grpSp>
              <p:nvGrpSpPr>
                <p:cNvPr id="17429" name="Group 4">
                  <a:extLst>
                    <a:ext uri="{FF2B5EF4-FFF2-40B4-BE49-F238E27FC236}">
                      <a16:creationId xmlns:a16="http://schemas.microsoft.com/office/drawing/2014/main" id="{D7F901DE-E863-B9DB-9090-06E4931ADBD0}"/>
                    </a:ext>
                  </a:extLst>
                </p:cNvPr>
                <p:cNvGrpSpPr>
                  <a:grpSpLocks/>
                </p:cNvGrpSpPr>
                <p:nvPr/>
              </p:nvGrpSpPr>
              <p:grpSpPr bwMode="auto">
                <a:xfrm>
                  <a:off x="288" y="2016"/>
                  <a:ext cx="2640" cy="2097"/>
                  <a:chOff x="288" y="2016"/>
                  <a:chExt cx="2640" cy="2097"/>
                </a:xfrm>
              </p:grpSpPr>
              <p:pic>
                <p:nvPicPr>
                  <p:cNvPr id="17432" name="Picture 5">
                    <a:extLst>
                      <a:ext uri="{FF2B5EF4-FFF2-40B4-BE49-F238E27FC236}">
                        <a16:creationId xmlns:a16="http://schemas.microsoft.com/office/drawing/2014/main" id="{6CB5991B-E330-5BAA-2468-E2DB6D15E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2256"/>
                    <a:ext cx="2588" cy="1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33" name="Text Box 6">
                    <a:extLst>
                      <a:ext uri="{FF2B5EF4-FFF2-40B4-BE49-F238E27FC236}">
                        <a16:creationId xmlns:a16="http://schemas.microsoft.com/office/drawing/2014/main" id="{E0B746BE-75B2-5515-3F40-F0B6D4081E66}"/>
                      </a:ext>
                    </a:extLst>
                  </p:cNvPr>
                  <p:cNvSpPr txBox="1">
                    <a:spLocks noChangeArrowheads="1"/>
                  </p:cNvSpPr>
                  <p:nvPr/>
                </p:nvSpPr>
                <p:spPr bwMode="auto">
                  <a:xfrm>
                    <a:off x="2592" y="2688"/>
                    <a:ext cx="28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-20</a:t>
                    </a:r>
                  </a:p>
                </p:txBody>
              </p:sp>
              <p:sp>
                <p:nvSpPr>
                  <p:cNvPr id="17434" name="Text Box 7">
                    <a:extLst>
                      <a:ext uri="{FF2B5EF4-FFF2-40B4-BE49-F238E27FC236}">
                        <a16:creationId xmlns:a16="http://schemas.microsoft.com/office/drawing/2014/main" id="{04805FE9-11B3-73DB-4E1F-52F2AFA31882}"/>
                      </a:ext>
                    </a:extLst>
                  </p:cNvPr>
                  <p:cNvSpPr txBox="1">
                    <a:spLocks noChangeArrowheads="1"/>
                  </p:cNvSpPr>
                  <p:nvPr/>
                </p:nvSpPr>
                <p:spPr bwMode="auto">
                  <a:xfrm>
                    <a:off x="2592" y="2352"/>
                    <a:ext cx="33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+40</a:t>
                    </a:r>
                  </a:p>
                </p:txBody>
              </p:sp>
              <p:sp>
                <p:nvSpPr>
                  <p:cNvPr id="17435" name="Text Box 8">
                    <a:extLst>
                      <a:ext uri="{FF2B5EF4-FFF2-40B4-BE49-F238E27FC236}">
                        <a16:creationId xmlns:a16="http://schemas.microsoft.com/office/drawing/2014/main" id="{A52E02DB-CCE7-3CDB-A6DC-5E2EFE992F41}"/>
                      </a:ext>
                    </a:extLst>
                  </p:cNvPr>
                  <p:cNvSpPr txBox="1">
                    <a:spLocks noChangeArrowheads="1"/>
                  </p:cNvSpPr>
                  <p:nvPr/>
                </p:nvSpPr>
                <p:spPr bwMode="auto">
                  <a:xfrm>
                    <a:off x="1632" y="2016"/>
                    <a:ext cx="48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50000"/>
                      </a:spcBef>
                      <a:buFontTx/>
                      <a:buNone/>
                    </a:pPr>
                    <a:r>
                      <a:rPr lang="it-IT" altLang="it-IT" sz="1800" b="1">
                        <a:latin typeface="Arial" panose="020B0604020202020204" pitchFamily="34" charset="0"/>
                      </a:rPr>
                      <a:t>K</a:t>
                    </a:r>
                    <a:r>
                      <a:rPr lang="it-IT" altLang="it-IT" sz="1800" b="1" baseline="-25000">
                        <a:latin typeface="Arial" panose="020B0604020202020204" pitchFamily="34" charset="0"/>
                      </a:rPr>
                      <a:t>DR</a:t>
                    </a:r>
                  </a:p>
                </p:txBody>
              </p:sp>
            </p:grpSp>
            <p:sp>
              <p:nvSpPr>
                <p:cNvPr id="17430" name="Text Box 9">
                  <a:extLst>
                    <a:ext uri="{FF2B5EF4-FFF2-40B4-BE49-F238E27FC236}">
                      <a16:creationId xmlns:a16="http://schemas.microsoft.com/office/drawing/2014/main" id="{E05ED15B-5708-5DB9-BF8F-17604177A0EC}"/>
                    </a:ext>
                  </a:extLst>
                </p:cNvPr>
                <p:cNvSpPr txBox="1">
                  <a:spLocks noChangeArrowheads="1"/>
                </p:cNvSpPr>
                <p:nvPr/>
              </p:nvSpPr>
              <p:spPr bwMode="auto">
                <a:xfrm>
                  <a:off x="2208" y="3984"/>
                  <a:ext cx="384"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-20</a:t>
                  </a:r>
                </a:p>
              </p:txBody>
            </p:sp>
            <p:sp>
              <p:nvSpPr>
                <p:cNvPr id="17431" name="Text Box 10">
                  <a:extLst>
                    <a:ext uri="{FF2B5EF4-FFF2-40B4-BE49-F238E27FC236}">
                      <a16:creationId xmlns:a16="http://schemas.microsoft.com/office/drawing/2014/main" id="{BFF20553-0DB2-770D-F2C7-A5957A7CD39E}"/>
                    </a:ext>
                  </a:extLst>
                </p:cNvPr>
                <p:cNvSpPr txBox="1">
                  <a:spLocks noChangeArrowheads="1"/>
                </p:cNvSpPr>
                <p:nvPr/>
              </p:nvSpPr>
              <p:spPr bwMode="auto">
                <a:xfrm>
                  <a:off x="1392" y="3216"/>
                  <a:ext cx="384"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+20</a:t>
                  </a:r>
                </a:p>
              </p:txBody>
            </p:sp>
          </p:grpSp>
          <p:sp>
            <p:nvSpPr>
              <p:cNvPr id="2" name="CasellaDiTesto 1">
                <a:extLst>
                  <a:ext uri="{FF2B5EF4-FFF2-40B4-BE49-F238E27FC236}">
                    <a16:creationId xmlns:a16="http://schemas.microsoft.com/office/drawing/2014/main" id="{4C8B73A7-081B-20E6-17D8-3F582F34A8AD}"/>
                  </a:ext>
                </a:extLst>
              </p:cNvPr>
              <p:cNvSpPr txBox="1"/>
              <p:nvPr/>
            </p:nvSpPr>
            <p:spPr>
              <a:xfrm>
                <a:off x="3505200" y="4043363"/>
                <a:ext cx="288925" cy="338137"/>
              </a:xfrm>
              <a:prstGeom prst="rect">
                <a:avLst/>
              </a:prstGeom>
              <a:noFill/>
            </p:spPr>
            <p:txBody>
              <a:bodyPr wrap="none">
                <a:spAutoFit/>
              </a:bodyPr>
              <a:lstStyle/>
              <a:p>
                <a:pPr>
                  <a:defRPr/>
                </a:pPr>
                <a:r>
                  <a:rPr lang="it-IT" sz="1600" b="1" dirty="0">
                    <a:solidFill>
                      <a:srgbClr val="FF0000"/>
                    </a:solidFill>
                    <a:latin typeface="+mn-lt"/>
                  </a:rPr>
                  <a:t>0</a:t>
                </a:r>
              </a:p>
            </p:txBody>
          </p:sp>
        </p:grpSp>
        <p:sp>
          <p:nvSpPr>
            <p:cNvPr id="4" name="CasellaDiTesto 3">
              <a:extLst>
                <a:ext uri="{FF2B5EF4-FFF2-40B4-BE49-F238E27FC236}">
                  <a16:creationId xmlns:a16="http://schemas.microsoft.com/office/drawing/2014/main" id="{6364023F-F23A-4A41-CBD7-D993E640C3BC}"/>
                </a:ext>
              </a:extLst>
            </p:cNvPr>
            <p:cNvSpPr txBox="1"/>
            <p:nvPr/>
          </p:nvSpPr>
          <p:spPr>
            <a:xfrm>
              <a:off x="2220913" y="2708275"/>
              <a:ext cx="495300" cy="338138"/>
            </a:xfrm>
            <a:prstGeom prst="rect">
              <a:avLst/>
            </a:prstGeom>
            <a:noFill/>
          </p:spPr>
          <p:txBody>
            <a:bodyPr wrap="none">
              <a:spAutoFit/>
            </a:bodyPr>
            <a:lstStyle/>
            <a:p>
              <a:pPr>
                <a:defRPr/>
              </a:pPr>
              <a:r>
                <a:rPr lang="it-IT" sz="1600" dirty="0">
                  <a:latin typeface="+mn-lt"/>
                </a:rPr>
                <a:t>+40</a:t>
              </a:r>
            </a:p>
          </p:txBody>
        </p:sp>
      </p:grpSp>
      <p:grpSp>
        <p:nvGrpSpPr>
          <p:cNvPr id="9" name="Gruppo 8">
            <a:extLst>
              <a:ext uri="{FF2B5EF4-FFF2-40B4-BE49-F238E27FC236}">
                <a16:creationId xmlns:a16="http://schemas.microsoft.com/office/drawing/2014/main" id="{0BF3789D-865C-4942-F712-110B35CD7A53}"/>
              </a:ext>
            </a:extLst>
          </p:cNvPr>
          <p:cNvGrpSpPr>
            <a:grpSpLocks/>
          </p:cNvGrpSpPr>
          <p:nvPr/>
        </p:nvGrpSpPr>
        <p:grpSpPr bwMode="auto">
          <a:xfrm>
            <a:off x="4648200" y="1447800"/>
            <a:ext cx="4191000" cy="3328988"/>
            <a:chOff x="4648200" y="1447800"/>
            <a:chExt cx="4191000" cy="3328988"/>
          </a:xfrm>
        </p:grpSpPr>
        <p:grpSp>
          <p:nvGrpSpPr>
            <p:cNvPr id="17414" name="Gruppo 6">
              <a:extLst>
                <a:ext uri="{FF2B5EF4-FFF2-40B4-BE49-F238E27FC236}">
                  <a16:creationId xmlns:a16="http://schemas.microsoft.com/office/drawing/2014/main" id="{CA75CF55-0D0B-966E-E4CF-DF98A055A183}"/>
                </a:ext>
              </a:extLst>
            </p:cNvPr>
            <p:cNvGrpSpPr>
              <a:grpSpLocks/>
            </p:cNvGrpSpPr>
            <p:nvPr/>
          </p:nvGrpSpPr>
          <p:grpSpPr bwMode="auto">
            <a:xfrm>
              <a:off x="4648200" y="1447800"/>
              <a:ext cx="4191000" cy="3328988"/>
              <a:chOff x="4648200" y="1447800"/>
              <a:chExt cx="4191000" cy="3328988"/>
            </a:xfrm>
          </p:grpSpPr>
          <p:grpSp>
            <p:nvGrpSpPr>
              <p:cNvPr id="17416" name="Group 11">
                <a:extLst>
                  <a:ext uri="{FF2B5EF4-FFF2-40B4-BE49-F238E27FC236}">
                    <a16:creationId xmlns:a16="http://schemas.microsoft.com/office/drawing/2014/main" id="{A487675E-D455-A19C-B039-E3D006489C30}"/>
                  </a:ext>
                </a:extLst>
              </p:cNvPr>
              <p:cNvGrpSpPr>
                <a:grpSpLocks/>
              </p:cNvGrpSpPr>
              <p:nvPr/>
            </p:nvGrpSpPr>
            <p:grpSpPr bwMode="auto">
              <a:xfrm>
                <a:off x="4648200" y="1447800"/>
                <a:ext cx="4191000" cy="3328988"/>
                <a:chOff x="2928" y="2016"/>
                <a:chExt cx="2640" cy="2097"/>
              </a:xfrm>
            </p:grpSpPr>
            <p:grpSp>
              <p:nvGrpSpPr>
                <p:cNvPr id="17418" name="Group 12">
                  <a:extLst>
                    <a:ext uri="{FF2B5EF4-FFF2-40B4-BE49-F238E27FC236}">
                      <a16:creationId xmlns:a16="http://schemas.microsoft.com/office/drawing/2014/main" id="{C48EF42A-5C0F-62D6-7CEA-94E85AF8BF63}"/>
                    </a:ext>
                  </a:extLst>
                </p:cNvPr>
                <p:cNvGrpSpPr>
                  <a:grpSpLocks/>
                </p:cNvGrpSpPr>
                <p:nvPr/>
              </p:nvGrpSpPr>
              <p:grpSpPr bwMode="auto">
                <a:xfrm>
                  <a:off x="2928" y="2016"/>
                  <a:ext cx="2640" cy="2097"/>
                  <a:chOff x="2928" y="2016"/>
                  <a:chExt cx="2640" cy="2097"/>
                </a:xfrm>
              </p:grpSpPr>
              <p:pic>
                <p:nvPicPr>
                  <p:cNvPr id="17421" name="Picture 13">
                    <a:extLst>
                      <a:ext uri="{FF2B5EF4-FFF2-40B4-BE49-F238E27FC236}">
                        <a16:creationId xmlns:a16="http://schemas.microsoft.com/office/drawing/2014/main" id="{AEB25AB6-CD77-BB45-E74A-BE761BF9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2256"/>
                    <a:ext cx="2637" cy="1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22" name="Text Box 14">
                    <a:extLst>
                      <a:ext uri="{FF2B5EF4-FFF2-40B4-BE49-F238E27FC236}">
                        <a16:creationId xmlns:a16="http://schemas.microsoft.com/office/drawing/2014/main" id="{E3B15A62-0388-90A8-1024-798C1E7EE089}"/>
                      </a:ext>
                    </a:extLst>
                  </p:cNvPr>
                  <p:cNvSpPr txBox="1">
                    <a:spLocks noChangeArrowheads="1"/>
                  </p:cNvSpPr>
                  <p:nvPr/>
                </p:nvSpPr>
                <p:spPr bwMode="auto">
                  <a:xfrm>
                    <a:off x="5232" y="2688"/>
                    <a:ext cx="28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-20</a:t>
                    </a:r>
                  </a:p>
                </p:txBody>
              </p:sp>
              <p:sp>
                <p:nvSpPr>
                  <p:cNvPr id="17423" name="Text Box 15">
                    <a:extLst>
                      <a:ext uri="{FF2B5EF4-FFF2-40B4-BE49-F238E27FC236}">
                        <a16:creationId xmlns:a16="http://schemas.microsoft.com/office/drawing/2014/main" id="{52A4F525-0F1E-864A-3195-B1C00E7C24E5}"/>
                      </a:ext>
                    </a:extLst>
                  </p:cNvPr>
                  <p:cNvSpPr txBox="1">
                    <a:spLocks noChangeArrowheads="1"/>
                  </p:cNvSpPr>
                  <p:nvPr/>
                </p:nvSpPr>
                <p:spPr bwMode="auto">
                  <a:xfrm>
                    <a:off x="5232" y="2352"/>
                    <a:ext cx="33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+40</a:t>
                    </a:r>
                  </a:p>
                </p:txBody>
              </p:sp>
              <p:sp>
                <p:nvSpPr>
                  <p:cNvPr id="17424" name="Text Box 16">
                    <a:extLst>
                      <a:ext uri="{FF2B5EF4-FFF2-40B4-BE49-F238E27FC236}">
                        <a16:creationId xmlns:a16="http://schemas.microsoft.com/office/drawing/2014/main" id="{560E84C6-83F2-FC70-BD17-CC9D4C3B97A1}"/>
                      </a:ext>
                    </a:extLst>
                  </p:cNvPr>
                  <p:cNvSpPr txBox="1">
                    <a:spLocks noChangeArrowheads="1"/>
                  </p:cNvSpPr>
                  <p:nvPr/>
                </p:nvSpPr>
                <p:spPr bwMode="auto">
                  <a:xfrm>
                    <a:off x="4080" y="2016"/>
                    <a:ext cx="48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50000"/>
                      </a:spcBef>
                      <a:buFontTx/>
                      <a:buNone/>
                    </a:pPr>
                    <a:r>
                      <a:rPr lang="it-IT" altLang="it-IT" sz="1800" b="1">
                        <a:latin typeface="Arial" panose="020B0604020202020204" pitchFamily="34" charset="0"/>
                      </a:rPr>
                      <a:t>K</a:t>
                    </a:r>
                    <a:r>
                      <a:rPr lang="it-IT" altLang="it-IT" sz="1800" b="1" baseline="-25000">
                        <a:latin typeface="Arial" panose="020B0604020202020204" pitchFamily="34" charset="0"/>
                      </a:rPr>
                      <a:t>A</a:t>
                    </a:r>
                  </a:p>
                </p:txBody>
              </p:sp>
            </p:grpSp>
            <p:sp>
              <p:nvSpPr>
                <p:cNvPr id="17419" name="Text Box 17">
                  <a:extLst>
                    <a:ext uri="{FF2B5EF4-FFF2-40B4-BE49-F238E27FC236}">
                      <a16:creationId xmlns:a16="http://schemas.microsoft.com/office/drawing/2014/main" id="{5BBC1670-704E-5178-B56A-673CC794FB4A}"/>
                    </a:ext>
                  </a:extLst>
                </p:cNvPr>
                <p:cNvSpPr txBox="1">
                  <a:spLocks noChangeArrowheads="1"/>
                </p:cNvSpPr>
                <p:nvPr/>
              </p:nvSpPr>
              <p:spPr bwMode="auto">
                <a:xfrm>
                  <a:off x="4752" y="3696"/>
                  <a:ext cx="384"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b="1">
                      <a:solidFill>
                        <a:srgbClr val="FF0000"/>
                      </a:solidFill>
                      <a:latin typeface="Arial" panose="020B0604020202020204" pitchFamily="34" charset="0"/>
                    </a:rPr>
                    <a:t>-20</a:t>
                  </a:r>
                </a:p>
              </p:txBody>
            </p:sp>
            <p:sp>
              <p:nvSpPr>
                <p:cNvPr id="17420" name="Text Box 18">
                  <a:extLst>
                    <a:ext uri="{FF2B5EF4-FFF2-40B4-BE49-F238E27FC236}">
                      <a16:creationId xmlns:a16="http://schemas.microsoft.com/office/drawing/2014/main" id="{6F3D7E1B-DF7C-FC2A-B561-566FEB1EAFA8}"/>
                    </a:ext>
                  </a:extLst>
                </p:cNvPr>
                <p:cNvSpPr txBox="1">
                  <a:spLocks noChangeArrowheads="1"/>
                </p:cNvSpPr>
                <p:nvPr/>
              </p:nvSpPr>
              <p:spPr bwMode="auto">
                <a:xfrm>
                  <a:off x="3552" y="3264"/>
                  <a:ext cx="384"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it-IT" altLang="it-IT" sz="1400">
                      <a:latin typeface="Arial" panose="020B0604020202020204" pitchFamily="34" charset="0"/>
                    </a:rPr>
                    <a:t>+20</a:t>
                  </a:r>
                </a:p>
              </p:txBody>
            </p:sp>
          </p:grpSp>
          <p:sp>
            <p:nvSpPr>
              <p:cNvPr id="3" name="CasellaDiTesto 2">
                <a:extLst>
                  <a:ext uri="{FF2B5EF4-FFF2-40B4-BE49-F238E27FC236}">
                    <a16:creationId xmlns:a16="http://schemas.microsoft.com/office/drawing/2014/main" id="{F034C72E-B832-4B9B-EF0C-E78A189AAD8C}"/>
                  </a:ext>
                </a:extLst>
              </p:cNvPr>
              <p:cNvSpPr txBox="1"/>
              <p:nvPr/>
            </p:nvSpPr>
            <p:spPr>
              <a:xfrm>
                <a:off x="6340475" y="3657600"/>
                <a:ext cx="288925" cy="338138"/>
              </a:xfrm>
              <a:prstGeom prst="rect">
                <a:avLst/>
              </a:prstGeom>
              <a:noFill/>
            </p:spPr>
            <p:txBody>
              <a:bodyPr wrap="none">
                <a:spAutoFit/>
              </a:bodyPr>
              <a:lstStyle/>
              <a:p>
                <a:pPr>
                  <a:defRPr/>
                </a:pPr>
                <a:r>
                  <a:rPr lang="it-IT" sz="1600" dirty="0">
                    <a:latin typeface="+mn-lt"/>
                  </a:rPr>
                  <a:t>0</a:t>
                </a:r>
              </a:p>
            </p:txBody>
          </p:sp>
        </p:grpSp>
        <p:sp>
          <p:nvSpPr>
            <p:cNvPr id="5" name="CasellaDiTesto 4">
              <a:extLst>
                <a:ext uri="{FF2B5EF4-FFF2-40B4-BE49-F238E27FC236}">
                  <a16:creationId xmlns:a16="http://schemas.microsoft.com/office/drawing/2014/main" id="{2A2D61E4-919E-B7BF-F63F-2747D8B1B4B2}"/>
                </a:ext>
              </a:extLst>
            </p:cNvPr>
            <p:cNvSpPr txBox="1"/>
            <p:nvPr/>
          </p:nvSpPr>
          <p:spPr>
            <a:xfrm>
              <a:off x="6000750" y="2744788"/>
              <a:ext cx="495300" cy="338137"/>
            </a:xfrm>
            <a:prstGeom prst="rect">
              <a:avLst/>
            </a:prstGeom>
            <a:noFill/>
          </p:spPr>
          <p:txBody>
            <a:bodyPr wrap="none">
              <a:spAutoFit/>
            </a:bodyPr>
            <a:lstStyle/>
            <a:p>
              <a:pPr>
                <a:defRPr/>
              </a:pPr>
              <a:r>
                <a:rPr lang="it-IT" sz="1600" dirty="0">
                  <a:latin typeface="+mn-lt"/>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59"/>
                                        </p:tgtEl>
                                        <p:attrNameLst>
                                          <p:attrName>style.visibility</p:attrName>
                                        </p:attrNameLst>
                                      </p:cBhvr>
                                      <p:to>
                                        <p:strVal val="visible"/>
                                      </p:to>
                                    </p:set>
                                    <p:animEffect transition="in" filter="dissolve">
                                      <p:cBhvr>
                                        <p:cTn id="7" dur="500"/>
                                        <p:tgtEl>
                                          <p:spTgt spid="112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9" presetClass="entr" presetSubtype="0" fill="hold" nodeType="withEffect">
                                  <p:stCondLst>
                                    <p:cond delay="0"/>
                                  </p:stCondLst>
                                  <p:childTnLst>
                                    <p:set>
                                      <p:cBhvr>
                                        <p:cTn id="17" dur="1" fill="hold">
                                          <p:stCondLst>
                                            <p:cond delay="0"/>
                                          </p:stCondLst>
                                        </p:cTn>
                                        <p:tgtEl>
                                          <p:spTgt spid="112642"/>
                                        </p:tgtEl>
                                        <p:attrNameLst>
                                          <p:attrName>style.visibility</p:attrName>
                                        </p:attrNameLst>
                                      </p:cBhvr>
                                      <p:to>
                                        <p:strVal val="visible"/>
                                      </p:to>
                                    </p:set>
                                    <p:animEffect transition="in" filter="dissolve">
                                      <p:cBhvr>
                                        <p:cTn id="18"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P spid="1126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1">
            <a:extLst>
              <a:ext uri="{FF2B5EF4-FFF2-40B4-BE49-F238E27FC236}">
                <a16:creationId xmlns:a16="http://schemas.microsoft.com/office/drawing/2014/main" id="{22F0F26D-778A-ED44-294B-3E1A8928D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248" b="2798"/>
          <a:stretch>
            <a:fillRect/>
          </a:stretch>
        </p:blipFill>
        <p:spPr bwMode="auto">
          <a:xfrm>
            <a:off x="2995613" y="1276350"/>
            <a:ext cx="5826125" cy="15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E301E3E1-49E6-FE78-7E52-E83CC69B73E0}"/>
              </a:ext>
            </a:extLst>
          </p:cNvPr>
          <p:cNvSpPr txBox="1">
            <a:spLocks noChangeArrowheads="1"/>
          </p:cNvSpPr>
          <p:nvPr/>
        </p:nvSpPr>
        <p:spPr bwMode="auto">
          <a:xfrm>
            <a:off x="625475" y="150813"/>
            <a:ext cx="7893050" cy="8302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Canale del </a:t>
            </a:r>
            <a:r>
              <a:rPr lang="it-IT" sz="2400" b="1" dirty="0" err="1">
                <a:solidFill>
                  <a:srgbClr val="660066"/>
                </a:solidFill>
                <a:latin typeface="Skia" pitchFamily="1" charset="0"/>
                <a:ea typeface="Skia" pitchFamily="1" charset="0"/>
                <a:cs typeface="Skia" pitchFamily="1" charset="0"/>
              </a:rPr>
              <a:t>K</a:t>
            </a:r>
            <a:r>
              <a:rPr lang="it-IT" sz="2400" b="1" baseline="30000" dirty="0" err="1">
                <a:solidFill>
                  <a:srgbClr val="660066"/>
                </a:solidFill>
                <a:latin typeface="Skia" pitchFamily="1" charset="0"/>
                <a:ea typeface="Skia" pitchFamily="1" charset="0"/>
                <a:cs typeface="Skia" pitchFamily="1" charset="0"/>
              </a:rPr>
              <a:t>+</a:t>
            </a:r>
            <a:r>
              <a:rPr lang="it-IT" sz="2400" b="1" dirty="0">
                <a:solidFill>
                  <a:srgbClr val="660066"/>
                </a:solidFill>
                <a:latin typeface="Skia" pitchFamily="1" charset="0"/>
                <a:ea typeface="Skia" pitchFamily="1" charset="0"/>
                <a:cs typeface="Skia" pitchFamily="1" charset="0"/>
              </a:rPr>
              <a:t> voltaggio-dipendente </a:t>
            </a:r>
            <a:r>
              <a:rPr lang="it-IT" sz="2400" b="1" i="1" dirty="0">
                <a:solidFill>
                  <a:srgbClr val="660066"/>
                </a:solidFill>
                <a:latin typeface="Skia" pitchFamily="1" charset="0"/>
                <a:ea typeface="Skia" pitchFamily="1" charset="0"/>
                <a:cs typeface="Skia" pitchFamily="1" charset="0"/>
              </a:rPr>
              <a:t>shaker</a:t>
            </a:r>
            <a:r>
              <a:rPr lang="it-IT" sz="2400" b="1" dirty="0">
                <a:solidFill>
                  <a:srgbClr val="660066"/>
                </a:solidFill>
                <a:latin typeface="Skia" pitchFamily="1" charset="0"/>
                <a:ea typeface="Skia" pitchFamily="1" charset="0"/>
                <a:cs typeface="Skia" pitchFamily="1" charset="0"/>
              </a:rPr>
              <a:t>, un canale con modulo di inattivazione</a:t>
            </a:r>
          </a:p>
        </p:txBody>
      </p:sp>
      <p:sp>
        <p:nvSpPr>
          <p:cNvPr id="4" name="CasellaDiTesto 3">
            <a:extLst>
              <a:ext uri="{FF2B5EF4-FFF2-40B4-BE49-F238E27FC236}">
                <a16:creationId xmlns:a16="http://schemas.microsoft.com/office/drawing/2014/main" id="{825FBC9B-9EAF-A37C-7096-1F47EB0E04A9}"/>
              </a:ext>
            </a:extLst>
          </p:cNvPr>
          <p:cNvSpPr txBox="1"/>
          <p:nvPr/>
        </p:nvSpPr>
        <p:spPr>
          <a:xfrm>
            <a:off x="228600" y="5457825"/>
            <a:ext cx="8915400" cy="1384300"/>
          </a:xfrm>
          <a:prstGeom prst="rect">
            <a:avLst/>
          </a:prstGeom>
          <a:noFill/>
        </p:spPr>
        <p:txBody>
          <a:bodyPr>
            <a:spAutoFit/>
          </a:bodyPr>
          <a:lstStyle/>
          <a:p>
            <a:pPr algn="just">
              <a:buFont typeface="Arial"/>
              <a:buChar char="•"/>
              <a:defRPr/>
            </a:pPr>
            <a:r>
              <a:rPr lang="it-IT" sz="1400" b="1" dirty="0">
                <a:solidFill>
                  <a:schemeClr val="accent5">
                    <a:lumMod val="50000"/>
                  </a:schemeClr>
                </a:solidFill>
                <a:latin typeface="Skia"/>
                <a:cs typeface="Skia"/>
              </a:rPr>
              <a:t>Il primo canale del K</a:t>
            </a:r>
            <a:r>
              <a:rPr lang="it-IT" sz="1400" b="1" baseline="30000" dirty="0">
                <a:solidFill>
                  <a:schemeClr val="accent5">
                    <a:lumMod val="50000"/>
                  </a:schemeClr>
                </a:solidFill>
                <a:latin typeface="Skia"/>
                <a:cs typeface="Skia"/>
              </a:rPr>
              <a:t>+</a:t>
            </a:r>
            <a:r>
              <a:rPr lang="it-IT" sz="1400" b="1" dirty="0">
                <a:solidFill>
                  <a:schemeClr val="accent5">
                    <a:lumMod val="50000"/>
                  </a:schemeClr>
                </a:solidFill>
                <a:latin typeface="Skia"/>
                <a:cs typeface="Skia"/>
              </a:rPr>
              <a:t> V-dipendente fu clonato da un mutante del moscerino </a:t>
            </a:r>
            <a:r>
              <a:rPr lang="it-IT" sz="1400" b="1" i="1" dirty="0" err="1">
                <a:solidFill>
                  <a:schemeClr val="accent5">
                    <a:lumMod val="50000"/>
                  </a:schemeClr>
                </a:solidFill>
                <a:latin typeface="Skia"/>
                <a:cs typeface="Skia"/>
              </a:rPr>
              <a:t>Drosophila</a:t>
            </a:r>
            <a:r>
              <a:rPr lang="it-IT" sz="1400" b="1" i="1" dirty="0">
                <a:solidFill>
                  <a:schemeClr val="accent5">
                    <a:lumMod val="50000"/>
                  </a:schemeClr>
                </a:solidFill>
                <a:latin typeface="Skia"/>
                <a:cs typeface="Skia"/>
              </a:rPr>
              <a:t> </a:t>
            </a:r>
            <a:r>
              <a:rPr lang="it-IT" sz="1400" b="1" dirty="0">
                <a:solidFill>
                  <a:schemeClr val="accent5">
                    <a:lumMod val="50000"/>
                  </a:schemeClr>
                </a:solidFill>
                <a:latin typeface="Skia"/>
                <a:cs typeface="Skia"/>
              </a:rPr>
              <a:t>(</a:t>
            </a:r>
            <a:r>
              <a:rPr lang="it-IT" sz="1400" b="1" i="1" dirty="0">
                <a:solidFill>
                  <a:schemeClr val="accent5">
                    <a:lumMod val="50000"/>
                  </a:schemeClr>
                </a:solidFill>
                <a:latin typeface="Skia"/>
                <a:cs typeface="Skia"/>
              </a:rPr>
              <a:t>Shaker</a:t>
            </a:r>
            <a:r>
              <a:rPr lang="it-IT" sz="1400" b="1" dirty="0">
                <a:solidFill>
                  <a:schemeClr val="accent5">
                    <a:lumMod val="50000"/>
                  </a:schemeClr>
                </a:solidFill>
                <a:latin typeface="Skia"/>
                <a:cs typeface="Skia"/>
              </a:rPr>
              <a:t>), detto così perché caratterizzato da un tremito delle zampe durante anestesia con etere per difetto di conduzione del canale del K. Simile al K</a:t>
            </a:r>
            <a:r>
              <a:rPr lang="it-IT" sz="1400" b="1" baseline="-25000" dirty="0">
                <a:solidFill>
                  <a:schemeClr val="accent5">
                    <a:lumMod val="50000"/>
                  </a:schemeClr>
                </a:solidFill>
                <a:latin typeface="Skia"/>
                <a:cs typeface="Skia"/>
              </a:rPr>
              <a:t>A</a:t>
            </a:r>
          </a:p>
          <a:p>
            <a:pPr algn="just">
              <a:buFont typeface="Arial"/>
              <a:buChar char="•"/>
              <a:defRPr/>
            </a:pPr>
            <a:endParaRPr lang="it-IT" sz="1400" b="1" dirty="0">
              <a:solidFill>
                <a:schemeClr val="accent5">
                  <a:lumMod val="50000"/>
                </a:schemeClr>
              </a:solidFill>
              <a:latin typeface="Skia"/>
              <a:cs typeface="Skia"/>
            </a:endParaRPr>
          </a:p>
          <a:p>
            <a:pPr algn="just">
              <a:buFont typeface="Arial"/>
              <a:buChar char="•"/>
              <a:defRPr/>
            </a:pPr>
            <a:r>
              <a:rPr lang="it-IT" sz="1400" b="1" dirty="0">
                <a:solidFill>
                  <a:schemeClr val="accent5">
                    <a:lumMod val="50000"/>
                  </a:schemeClr>
                </a:solidFill>
                <a:latin typeface="Skia"/>
                <a:cs typeface="Skia"/>
              </a:rPr>
              <a:t>Formati da quattro catene </a:t>
            </a:r>
            <a:r>
              <a:rPr lang="it-IT" sz="1400" b="1" dirty="0" err="1">
                <a:solidFill>
                  <a:schemeClr val="accent5">
                    <a:lumMod val="50000"/>
                  </a:schemeClr>
                </a:solidFill>
                <a:latin typeface="Skia"/>
                <a:cs typeface="Skia"/>
              </a:rPr>
              <a:t>polipetidiche</a:t>
            </a:r>
            <a:r>
              <a:rPr lang="it-IT" sz="1400" b="1" dirty="0">
                <a:solidFill>
                  <a:schemeClr val="accent5">
                    <a:lumMod val="50000"/>
                  </a:schemeClr>
                </a:solidFill>
                <a:latin typeface="Skia"/>
                <a:cs typeface="Skia"/>
              </a:rPr>
              <a:t>, con 6 segmenti trans-membrana e un sensore del voltaggio (S4), che si aggregano a formare una struttura </a:t>
            </a:r>
            <a:r>
              <a:rPr lang="it-IT" sz="1400" b="1" dirty="0" err="1">
                <a:solidFill>
                  <a:schemeClr val="accent5">
                    <a:lumMod val="50000"/>
                  </a:schemeClr>
                </a:solidFill>
                <a:latin typeface="Skia"/>
                <a:cs typeface="Skia"/>
              </a:rPr>
              <a:t>tetramerica</a:t>
            </a:r>
            <a:endParaRPr lang="it-IT" sz="1400" b="1" dirty="0">
              <a:solidFill>
                <a:schemeClr val="accent5">
                  <a:lumMod val="50000"/>
                </a:schemeClr>
              </a:solidFill>
              <a:latin typeface="Skia"/>
              <a:cs typeface="Skia"/>
            </a:endParaRPr>
          </a:p>
        </p:txBody>
      </p:sp>
      <p:pic>
        <p:nvPicPr>
          <p:cNvPr id="18436" name="Picture 4" descr="single-fruit-fly-drosophila-melanogaster-on-white-background-cropped-620x344.jpg">
            <a:extLst>
              <a:ext uri="{FF2B5EF4-FFF2-40B4-BE49-F238E27FC236}">
                <a16:creationId xmlns:a16="http://schemas.microsoft.com/office/drawing/2014/main" id="{DE0B3A3D-9EA6-A191-5A46-CDCFB71F2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7" t="10728" r="14851"/>
          <a:stretch>
            <a:fillRect/>
          </a:stretch>
        </p:blipFill>
        <p:spPr bwMode="auto">
          <a:xfrm>
            <a:off x="228600" y="4197350"/>
            <a:ext cx="1563688"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E32E8B1A-2A90-D853-0443-F0706EA1A172}"/>
              </a:ext>
            </a:extLst>
          </p:cNvPr>
          <p:cNvGrpSpPr>
            <a:grpSpLocks/>
          </p:cNvGrpSpPr>
          <p:nvPr/>
        </p:nvGrpSpPr>
        <p:grpSpPr bwMode="auto">
          <a:xfrm>
            <a:off x="1858963" y="3186113"/>
            <a:ext cx="3557587" cy="2165350"/>
            <a:chOff x="2059992" y="3186157"/>
            <a:chExt cx="3556695" cy="2164730"/>
          </a:xfrm>
        </p:grpSpPr>
        <p:pic>
          <p:nvPicPr>
            <p:cNvPr id="18443" name="Picture 5" descr="img6.jpg">
              <a:extLst>
                <a:ext uri="{FF2B5EF4-FFF2-40B4-BE49-F238E27FC236}">
                  <a16:creationId xmlns:a16="http://schemas.microsoft.com/office/drawing/2014/main" id="{649EB658-99B2-7843-A2B4-5FE626127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4594"/>
            <a:stretch>
              <a:fillRect/>
            </a:stretch>
          </p:blipFill>
          <p:spPr bwMode="auto">
            <a:xfrm>
              <a:off x="2059992" y="3615303"/>
              <a:ext cx="1546168" cy="1735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Immagine 1">
              <a:extLst>
                <a:ext uri="{FF2B5EF4-FFF2-40B4-BE49-F238E27FC236}">
                  <a16:creationId xmlns:a16="http://schemas.microsoft.com/office/drawing/2014/main" id="{C44A5744-F500-33B3-4842-F8251C701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76" r="61308" b="41718"/>
            <a:stretch>
              <a:fillRect/>
            </a:stretch>
          </p:blipFill>
          <p:spPr bwMode="auto">
            <a:xfrm>
              <a:off x="3606160" y="3186157"/>
              <a:ext cx="2010527" cy="2164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8438" name="Immagine 1">
            <a:extLst>
              <a:ext uri="{FF2B5EF4-FFF2-40B4-BE49-F238E27FC236}">
                <a16:creationId xmlns:a16="http://schemas.microsoft.com/office/drawing/2014/main" id="{0F8F7640-6C85-1D7A-774F-89EFFED4C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215" b="40138"/>
          <a:stretch>
            <a:fillRect/>
          </a:stretch>
        </p:blipFill>
        <p:spPr bwMode="auto">
          <a:xfrm>
            <a:off x="546100" y="1276350"/>
            <a:ext cx="21558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547BD19E-B56E-DFCD-18D7-7EAE2FE56D09}"/>
              </a:ext>
            </a:extLst>
          </p:cNvPr>
          <p:cNvSpPr txBox="1"/>
          <p:nvPr/>
        </p:nvSpPr>
        <p:spPr>
          <a:xfrm>
            <a:off x="2001838" y="3179763"/>
            <a:ext cx="1136650" cy="461962"/>
          </a:xfrm>
          <a:prstGeom prst="rect">
            <a:avLst/>
          </a:prstGeom>
          <a:noFill/>
        </p:spPr>
        <p:txBody>
          <a:bodyPr>
            <a:spAutoFit/>
          </a:bodyPr>
          <a:lstStyle/>
          <a:p>
            <a:pPr algn="just">
              <a:defRPr/>
            </a:pPr>
            <a:r>
              <a:rPr lang="it-IT" sz="1200" b="1" dirty="0">
                <a:solidFill>
                  <a:schemeClr val="accent6">
                    <a:lumMod val="50000"/>
                  </a:schemeClr>
                </a:solidFill>
                <a:latin typeface="Skia" panose="020D0502020204020204" pitchFamily="34" charset="0"/>
              </a:rPr>
              <a:t>Gene sul cromosoma X</a:t>
            </a:r>
          </a:p>
        </p:txBody>
      </p:sp>
      <p:grpSp>
        <p:nvGrpSpPr>
          <p:cNvPr id="5" name="Gruppo 4">
            <a:extLst>
              <a:ext uri="{FF2B5EF4-FFF2-40B4-BE49-F238E27FC236}">
                <a16:creationId xmlns:a16="http://schemas.microsoft.com/office/drawing/2014/main" id="{34E59327-BB58-8893-7596-60E5BBC045C0}"/>
              </a:ext>
            </a:extLst>
          </p:cNvPr>
          <p:cNvGrpSpPr>
            <a:grpSpLocks/>
          </p:cNvGrpSpPr>
          <p:nvPr/>
        </p:nvGrpSpPr>
        <p:grpSpPr bwMode="auto">
          <a:xfrm>
            <a:off x="5530850" y="3049588"/>
            <a:ext cx="3440113" cy="2152650"/>
            <a:chOff x="5530850" y="3049588"/>
            <a:chExt cx="3440113" cy="2152650"/>
          </a:xfrm>
        </p:grpSpPr>
        <p:pic>
          <p:nvPicPr>
            <p:cNvPr id="18441" name="Picture 8" descr="img6.jpg">
              <a:extLst>
                <a:ext uri="{FF2B5EF4-FFF2-40B4-BE49-F238E27FC236}">
                  <a16:creationId xmlns:a16="http://schemas.microsoft.com/office/drawing/2014/main" id="{C184785E-672F-13BD-7CD2-054714B01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965"/>
            <a:stretch>
              <a:fillRect/>
            </a:stretch>
          </p:blipFill>
          <p:spPr bwMode="auto">
            <a:xfrm>
              <a:off x="5549900" y="3865563"/>
              <a:ext cx="3421063"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asellaDiTesto 12">
              <a:extLst>
                <a:ext uri="{FF2B5EF4-FFF2-40B4-BE49-F238E27FC236}">
                  <a16:creationId xmlns:a16="http://schemas.microsoft.com/office/drawing/2014/main" id="{17A0A9D9-1A17-1CB6-716D-8646ECEE52E8}"/>
                </a:ext>
              </a:extLst>
            </p:cNvPr>
            <p:cNvSpPr txBox="1"/>
            <p:nvPr/>
          </p:nvSpPr>
          <p:spPr>
            <a:xfrm>
              <a:off x="5530850" y="3049588"/>
              <a:ext cx="3389313" cy="830262"/>
            </a:xfrm>
            <a:prstGeom prst="rect">
              <a:avLst/>
            </a:prstGeom>
            <a:noFill/>
            <a:ln>
              <a:solidFill>
                <a:srgbClr val="C00000"/>
              </a:solidFill>
            </a:ln>
          </p:spPr>
          <p:txBody>
            <a:bodyPr>
              <a:spAutoFit/>
            </a:bodyPr>
            <a:lstStyle/>
            <a:p>
              <a:pPr algn="just">
                <a:defRPr/>
              </a:pPr>
              <a:r>
                <a:rPr lang="it-IT" sz="1200" b="1" dirty="0">
                  <a:solidFill>
                    <a:schemeClr val="accent6">
                      <a:lumMod val="50000"/>
                    </a:schemeClr>
                  </a:solidFill>
                  <a:latin typeface="Skia" panose="020D0502020204020204" pitchFamily="34" charset="0"/>
                </a:rPr>
                <a:t>Canali del K codificati da altri 3 geni in </a:t>
              </a:r>
              <a:r>
                <a:rPr lang="it-IT" sz="1200" b="1" i="1" dirty="0" err="1">
                  <a:solidFill>
                    <a:schemeClr val="accent6">
                      <a:lumMod val="50000"/>
                    </a:schemeClr>
                  </a:solidFill>
                  <a:latin typeface="Skia" panose="020D0502020204020204" pitchFamily="34" charset="0"/>
                </a:rPr>
                <a:t>Drosophila</a:t>
              </a:r>
              <a:r>
                <a:rPr lang="it-IT" sz="1200" b="1" dirty="0">
                  <a:solidFill>
                    <a:schemeClr val="accent6">
                      <a:lumMod val="50000"/>
                    </a:schemeClr>
                  </a:solidFill>
                  <a:latin typeface="Skia" panose="020D0502020204020204" pitchFamily="34" charset="0"/>
                </a:rPr>
                <a:t> con caratteristiche intermedie tra un canale K</a:t>
              </a:r>
              <a:r>
                <a:rPr lang="it-IT" sz="1200" b="1" baseline="-25000" dirty="0">
                  <a:solidFill>
                    <a:schemeClr val="accent6">
                      <a:lumMod val="50000"/>
                    </a:schemeClr>
                  </a:solidFill>
                  <a:latin typeface="Skia" panose="020D0502020204020204" pitchFamily="34" charset="0"/>
                </a:rPr>
                <a:t>A</a:t>
              </a:r>
              <a:r>
                <a:rPr lang="it-IT" sz="1200" b="1" dirty="0">
                  <a:solidFill>
                    <a:schemeClr val="accent6">
                      <a:lumMod val="50000"/>
                    </a:schemeClr>
                  </a:solidFill>
                  <a:latin typeface="Skia" panose="020D0502020204020204" pitchFamily="34" charset="0"/>
                </a:rPr>
                <a:t> e DRK. Sono  tutti </a:t>
              </a:r>
              <a:r>
                <a:rPr lang="it-IT" sz="1200" b="1" dirty="0" err="1">
                  <a:solidFill>
                    <a:schemeClr val="accent6">
                      <a:lumMod val="50000"/>
                    </a:schemeClr>
                  </a:solidFill>
                  <a:latin typeface="Skia" panose="020D0502020204020204" pitchFamily="34" charset="0"/>
                </a:rPr>
                <a:t>omomerici</a:t>
              </a:r>
              <a:r>
                <a:rPr lang="it-IT" sz="1200" b="1" dirty="0">
                  <a:solidFill>
                    <a:schemeClr val="accent6">
                      <a:lumMod val="50000"/>
                    </a:schemeClr>
                  </a:solidFill>
                  <a:latin typeface="Skia" panose="020D0502020204020204" pitchFamily="34" charset="0"/>
                </a:rPr>
                <a:t> e possono coesistere nella stessa cellula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314699D-F12B-4940-759C-8E7F3C600F7E}"/>
              </a:ext>
            </a:extLst>
          </p:cNvPr>
          <p:cNvSpPr txBox="1">
            <a:spLocks noChangeArrowheads="1"/>
          </p:cNvSpPr>
          <p:nvPr/>
        </p:nvSpPr>
        <p:spPr bwMode="auto">
          <a:xfrm>
            <a:off x="419100" y="173038"/>
            <a:ext cx="8285163" cy="8302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Canali del K</a:t>
            </a:r>
            <a:r>
              <a:rPr lang="it-IT" sz="2400" b="1" baseline="30000" dirty="0">
                <a:solidFill>
                  <a:srgbClr val="660066"/>
                </a:solidFill>
                <a:latin typeface="Skia" pitchFamily="1" charset="0"/>
                <a:ea typeface="Skia" pitchFamily="1" charset="0"/>
                <a:cs typeface="Skia" pitchFamily="1" charset="0"/>
              </a:rPr>
              <a:t>+</a:t>
            </a:r>
            <a:r>
              <a:rPr lang="it-IT" sz="2400" b="1" dirty="0">
                <a:solidFill>
                  <a:srgbClr val="660066"/>
                </a:solidFill>
                <a:latin typeface="Skia" pitchFamily="1" charset="0"/>
                <a:ea typeface="Skia" pitchFamily="1" charset="0"/>
                <a:cs typeface="Skia" pitchFamily="1" charset="0"/>
              </a:rPr>
              <a:t> voltaggio-dipendenti in Drosophila </a:t>
            </a:r>
            <a:r>
              <a:rPr lang="it-IT" sz="2400" b="1" i="1" dirty="0">
                <a:solidFill>
                  <a:srgbClr val="660066"/>
                </a:solidFill>
                <a:latin typeface="Skia" pitchFamily="1" charset="0"/>
                <a:ea typeface="Skia" pitchFamily="1" charset="0"/>
                <a:cs typeface="Skia" pitchFamily="1" charset="0"/>
              </a:rPr>
              <a:t>shaker</a:t>
            </a:r>
            <a:r>
              <a:rPr lang="it-IT" sz="2400" b="1" dirty="0">
                <a:solidFill>
                  <a:srgbClr val="660066"/>
                </a:solidFill>
                <a:latin typeface="Skia" pitchFamily="1" charset="0"/>
                <a:ea typeface="Skia" pitchFamily="1" charset="0"/>
                <a:cs typeface="Skia" pitchFamily="1" charset="0"/>
              </a:rPr>
              <a:t>, </a:t>
            </a:r>
            <a:r>
              <a:rPr lang="it-IT" sz="2400" b="1" dirty="0" err="1">
                <a:solidFill>
                  <a:srgbClr val="660066"/>
                </a:solidFill>
                <a:latin typeface="Skia" pitchFamily="1" charset="0"/>
                <a:ea typeface="Skia" pitchFamily="1" charset="0"/>
                <a:cs typeface="Skia" pitchFamily="1" charset="0"/>
              </a:rPr>
              <a:t>Shal</a:t>
            </a:r>
            <a:r>
              <a:rPr lang="it-IT" sz="2400" b="1" dirty="0">
                <a:solidFill>
                  <a:srgbClr val="660066"/>
                </a:solidFill>
                <a:latin typeface="Skia" pitchFamily="1" charset="0"/>
                <a:ea typeface="Skia" pitchFamily="1" charset="0"/>
                <a:cs typeface="Skia" pitchFamily="1" charset="0"/>
              </a:rPr>
              <a:t>, </a:t>
            </a:r>
            <a:r>
              <a:rPr lang="it-IT" sz="2400" b="1" dirty="0" err="1">
                <a:solidFill>
                  <a:srgbClr val="660066"/>
                </a:solidFill>
                <a:latin typeface="Skia" pitchFamily="1" charset="0"/>
                <a:ea typeface="Skia" pitchFamily="1" charset="0"/>
                <a:cs typeface="Skia" pitchFamily="1" charset="0"/>
              </a:rPr>
              <a:t>Shab</a:t>
            </a:r>
            <a:r>
              <a:rPr lang="it-IT" sz="2400" b="1" dirty="0">
                <a:solidFill>
                  <a:srgbClr val="660066"/>
                </a:solidFill>
                <a:latin typeface="Skia" pitchFamily="1" charset="0"/>
                <a:ea typeface="Skia" pitchFamily="1" charset="0"/>
                <a:cs typeface="Skia" pitchFamily="1" charset="0"/>
              </a:rPr>
              <a:t> e Shaw hanno una diversa conduttanza</a:t>
            </a:r>
          </a:p>
        </p:txBody>
      </p:sp>
      <p:grpSp>
        <p:nvGrpSpPr>
          <p:cNvPr id="19459" name="Gruppo 9">
            <a:extLst>
              <a:ext uri="{FF2B5EF4-FFF2-40B4-BE49-F238E27FC236}">
                <a16:creationId xmlns:a16="http://schemas.microsoft.com/office/drawing/2014/main" id="{5ACEC68D-D51A-9F6C-0EC6-A190B4F64360}"/>
              </a:ext>
            </a:extLst>
          </p:cNvPr>
          <p:cNvGrpSpPr>
            <a:grpSpLocks/>
          </p:cNvGrpSpPr>
          <p:nvPr/>
        </p:nvGrpSpPr>
        <p:grpSpPr bwMode="auto">
          <a:xfrm>
            <a:off x="2601235" y="1096962"/>
            <a:ext cx="6313488" cy="5588000"/>
            <a:chOff x="1578217" y="1118793"/>
            <a:chExt cx="6313926" cy="5588394"/>
          </a:xfrm>
        </p:grpSpPr>
        <p:pic>
          <p:nvPicPr>
            <p:cNvPr id="19460" name="Immagine 6">
              <a:extLst>
                <a:ext uri="{FF2B5EF4-FFF2-40B4-BE49-F238E27FC236}">
                  <a16:creationId xmlns:a16="http://schemas.microsoft.com/office/drawing/2014/main" id="{CDF45EEA-0BCC-4226-79D9-B7725B55B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6" b="-3201"/>
            <a:stretch>
              <a:fillRect/>
            </a:stretch>
          </p:blipFill>
          <p:spPr bwMode="auto">
            <a:xfrm>
              <a:off x="1578217" y="1118793"/>
              <a:ext cx="5987566" cy="5588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5EC89F77-5289-90D1-8B46-BFF3E0309825}"/>
                </a:ext>
              </a:extLst>
            </p:cNvPr>
            <p:cNvSpPr/>
            <p:nvPr/>
          </p:nvSpPr>
          <p:spPr>
            <a:xfrm>
              <a:off x="4669294" y="5138626"/>
              <a:ext cx="3222849" cy="1568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pic>
        <p:nvPicPr>
          <p:cNvPr id="19458" name="Picture 4" descr="single-fruit-fly-drosophila-melanogaster-on-white-background-cropped-620x344.jpg">
            <a:extLst>
              <a:ext uri="{FF2B5EF4-FFF2-40B4-BE49-F238E27FC236}">
                <a16:creationId xmlns:a16="http://schemas.microsoft.com/office/drawing/2014/main" id="{52A34522-777F-CE91-5373-B9AD7D841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7" t="10728" r="14851"/>
          <a:stretch>
            <a:fillRect/>
          </a:stretch>
        </p:blipFill>
        <p:spPr bwMode="auto">
          <a:xfrm>
            <a:off x="6631103" y="5345907"/>
            <a:ext cx="13446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23C73E7-4ECE-8110-627E-1A28B43C5A33}"/>
              </a:ext>
            </a:extLst>
          </p:cNvPr>
          <p:cNvSpPr>
            <a:spLocks noChangeArrowheads="1"/>
          </p:cNvSpPr>
          <p:nvPr/>
        </p:nvSpPr>
        <p:spPr bwMode="auto">
          <a:xfrm>
            <a:off x="127000" y="3587739"/>
            <a:ext cx="260339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accent5">
                    <a:lumMod val="50000"/>
                  </a:schemeClr>
                </a:solidFill>
                <a:effectLst/>
                <a:latin typeface="Skia" panose="020D0502020204020204" pitchFamily="34" charset="0"/>
              </a:rPr>
              <a:t> </a:t>
            </a:r>
          </a:p>
          <a:p>
            <a:pPr marL="0" marR="0" lvl="0" indent="0" algn="just" defTabSz="914400" rtl="0" eaLnBrk="0" fontAlgn="base" latinLnBrk="0" hangingPunct="0">
              <a:lnSpc>
                <a:spcPct val="100000"/>
              </a:lnSpc>
              <a:spcBef>
                <a:spcPct val="0"/>
              </a:spcBef>
              <a:spcAft>
                <a:spcPct val="0"/>
              </a:spcAft>
              <a:buClrTx/>
              <a:buSzTx/>
              <a:tabLst/>
            </a:pPr>
            <a:r>
              <a:rPr lang="it-IT" altLang="it-IT" sz="1400" b="1" dirty="0">
                <a:solidFill>
                  <a:schemeClr val="accent5">
                    <a:lumMod val="50000"/>
                  </a:schemeClr>
                </a:solidFill>
                <a:latin typeface="Skia" panose="020D0502020204020204" pitchFamily="34" charset="0"/>
              </a:rPr>
              <a:t>L’analisi della d</a:t>
            </a:r>
            <a:r>
              <a:rPr kumimoji="0" lang="it-IT" altLang="it-IT" sz="1400" b="1" i="0" u="none" strike="noStrike" cap="none" normalizeH="0" baseline="0" dirty="0">
                <a:ln>
                  <a:noFill/>
                </a:ln>
                <a:solidFill>
                  <a:schemeClr val="accent5">
                    <a:lumMod val="50000"/>
                  </a:schemeClr>
                </a:solidFill>
                <a:effectLst/>
                <a:latin typeface="Skia" panose="020D0502020204020204" pitchFamily="34" charset="0"/>
              </a:rPr>
              <a:t>ensità di corrente rivela le diverse cinetiche di attivazione ed inattivazione dei 4 canali V-dipendenti del K</a:t>
            </a:r>
            <a:r>
              <a:rPr kumimoji="0" lang="it-IT" altLang="it-IT" sz="1400" b="1" i="0" u="none" strike="noStrike" cap="none" normalizeH="0" baseline="30000" dirty="0">
                <a:ln>
                  <a:noFill/>
                </a:ln>
                <a:solidFill>
                  <a:schemeClr val="accent5">
                    <a:lumMod val="50000"/>
                  </a:schemeClr>
                </a:solidFill>
                <a:effectLst/>
                <a:latin typeface="Skia" panose="020D0502020204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sz="1400" b="1" i="0" u="none" strike="noStrike" cap="none" normalizeH="0" baseline="0" dirty="0">
              <a:ln>
                <a:noFill/>
              </a:ln>
              <a:solidFill>
                <a:schemeClr val="accent5">
                  <a:lumMod val="50000"/>
                </a:schemeClr>
              </a:solidFill>
              <a:effectLst/>
            </a:endParaRPr>
          </a:p>
        </p:txBody>
      </p:sp>
      <p:pic>
        <p:nvPicPr>
          <p:cNvPr id="1026" name="Picture 2">
            <a:extLst>
              <a:ext uri="{FF2B5EF4-FFF2-40B4-BE49-F238E27FC236}">
                <a16:creationId xmlns:a16="http://schemas.microsoft.com/office/drawing/2014/main" id="{36DA7D8B-09DA-9A2F-ED48-6E6988A76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960438"/>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998EB6E-CACE-BAAE-BE21-56724452F48E}"/>
              </a:ext>
            </a:extLst>
          </p:cNvPr>
          <p:cNvSpPr txBox="1"/>
          <p:nvPr/>
        </p:nvSpPr>
        <p:spPr>
          <a:xfrm>
            <a:off x="269595" y="1739096"/>
            <a:ext cx="2318206" cy="95410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tabLst/>
            </a:pPr>
            <a:r>
              <a:rPr lang="it-IT" altLang="it-IT" sz="1400" b="1" dirty="0">
                <a:solidFill>
                  <a:schemeClr val="accent5">
                    <a:lumMod val="50000"/>
                  </a:schemeClr>
                </a:solidFill>
                <a:latin typeface="Skia" panose="020D0502020204020204" pitchFamily="34" charset="0"/>
              </a:rPr>
              <a:t>La d</a:t>
            </a:r>
            <a:r>
              <a:rPr kumimoji="0" lang="it-IT" altLang="it-IT" sz="1400" b="1" i="0" u="none" strike="noStrike" cap="none" normalizeH="0" baseline="0" dirty="0">
                <a:ln>
                  <a:noFill/>
                </a:ln>
                <a:solidFill>
                  <a:schemeClr val="accent5">
                    <a:lumMod val="50000"/>
                  </a:schemeClr>
                </a:solidFill>
                <a:effectLst/>
                <a:latin typeface="Skia" panose="020D0502020204020204" pitchFamily="34" charset="0"/>
              </a:rPr>
              <a:t>ensità dei picchi di corrente dei quattro canali a differenti ore del giorno (ZT, </a:t>
            </a:r>
            <a:r>
              <a:rPr kumimoji="0" lang="it-IT" altLang="it-IT" sz="1400" b="1" i="0" u="none" strike="noStrike" cap="none" normalizeH="0" baseline="0" dirty="0" err="1">
                <a:ln>
                  <a:noFill/>
                </a:ln>
                <a:solidFill>
                  <a:schemeClr val="accent5">
                    <a:lumMod val="50000"/>
                  </a:schemeClr>
                </a:solidFill>
                <a:effectLst/>
                <a:latin typeface="Skia" panose="020D0502020204020204" pitchFamily="34" charset="0"/>
              </a:rPr>
              <a:t>Zeitgeber</a:t>
            </a:r>
            <a:r>
              <a:rPr kumimoji="0" lang="it-IT" altLang="it-IT" sz="1400" b="1" i="0" u="none" strike="noStrike" cap="none" normalizeH="0" baseline="0" dirty="0">
                <a:ln>
                  <a:noFill/>
                </a:ln>
                <a:solidFill>
                  <a:schemeClr val="accent5">
                    <a:lumMod val="50000"/>
                  </a:schemeClr>
                </a:solidFill>
                <a:effectLst/>
                <a:latin typeface="Skia" panose="020D0502020204020204" pitchFamily="34" charset="0"/>
              </a:rPr>
              <a:t> time)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927D5BD-4CA4-BFB4-0CDF-E6A6AA3548FF}"/>
              </a:ext>
            </a:extLst>
          </p:cNvPr>
          <p:cNvSpPr txBox="1">
            <a:spLocks noChangeArrowheads="1"/>
          </p:cNvSpPr>
          <p:nvPr/>
        </p:nvSpPr>
        <p:spPr bwMode="auto">
          <a:xfrm>
            <a:off x="1671638" y="160338"/>
            <a:ext cx="5757862" cy="4619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I “cancelli” di inattivazione dei canali </a:t>
            </a:r>
            <a:r>
              <a:rPr lang="it-IT" sz="2400" b="1" dirty="0" err="1">
                <a:solidFill>
                  <a:srgbClr val="660066"/>
                </a:solidFill>
                <a:latin typeface="Skia" pitchFamily="1" charset="0"/>
                <a:ea typeface="Skia" pitchFamily="1" charset="0"/>
                <a:cs typeface="Skia" pitchFamily="1" charset="0"/>
              </a:rPr>
              <a:t>K</a:t>
            </a:r>
            <a:r>
              <a:rPr lang="it-IT" sz="2400" b="1" baseline="-25000" dirty="0" err="1">
                <a:solidFill>
                  <a:srgbClr val="660066"/>
                </a:solidFill>
                <a:latin typeface="Skia" pitchFamily="1" charset="0"/>
                <a:ea typeface="Skia" pitchFamily="1" charset="0"/>
                <a:cs typeface="Skia" pitchFamily="1" charset="0"/>
              </a:rPr>
              <a:t>v</a:t>
            </a:r>
            <a:endParaRPr lang="it-IT" sz="2400" b="1" baseline="-25000" dirty="0">
              <a:solidFill>
                <a:srgbClr val="660066"/>
              </a:solidFill>
              <a:latin typeface="Skia" pitchFamily="1" charset="0"/>
              <a:ea typeface="Skia" pitchFamily="1" charset="0"/>
              <a:cs typeface="Skia" pitchFamily="1" charset="0"/>
            </a:endParaRPr>
          </a:p>
        </p:txBody>
      </p:sp>
      <p:pic>
        <p:nvPicPr>
          <p:cNvPr id="20482" name="Picture 9" descr="img7.jpg">
            <a:extLst>
              <a:ext uri="{FF2B5EF4-FFF2-40B4-BE49-F238E27FC236}">
                <a16:creationId xmlns:a16="http://schemas.microsoft.com/office/drawing/2014/main" id="{6D77BEB9-F148-2D88-E0F4-37E0FE115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76" y="4022725"/>
            <a:ext cx="2990850" cy="2352675"/>
          </a:xfrm>
          <a:prstGeom prst="rect">
            <a:avLst/>
          </a:prstGeom>
          <a:noFill/>
          <a:ln w="9525">
            <a:solidFill>
              <a:srgbClr val="00B05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F559D6-379D-6879-0C2F-64388262AA37}"/>
              </a:ext>
            </a:extLst>
          </p:cNvPr>
          <p:cNvSpPr txBox="1"/>
          <p:nvPr/>
        </p:nvSpPr>
        <p:spPr>
          <a:xfrm>
            <a:off x="333375" y="731838"/>
            <a:ext cx="8448675" cy="3416300"/>
          </a:xfrm>
          <a:prstGeom prst="rect">
            <a:avLst/>
          </a:prstGeom>
          <a:noFill/>
        </p:spPr>
        <p:txBody>
          <a:bodyPr>
            <a:spAutoFit/>
          </a:bodyPr>
          <a:lstStyle/>
          <a:p>
            <a:pPr marL="285750" indent="-285750" algn="just">
              <a:buFont typeface="Wingdings" charset="2"/>
              <a:buChar char="Ø"/>
              <a:defRPr/>
            </a:pPr>
            <a:r>
              <a:rPr lang="en-US" b="1" dirty="0">
                <a:solidFill>
                  <a:schemeClr val="accent5">
                    <a:lumMod val="50000"/>
                  </a:schemeClr>
                </a:solidFill>
                <a:latin typeface="Skia"/>
                <a:cs typeface="Skia"/>
              </a:rPr>
              <a:t>In </a:t>
            </a:r>
            <a:r>
              <a:rPr lang="en-US" b="1" dirty="0" err="1">
                <a:solidFill>
                  <a:schemeClr val="accent5">
                    <a:lumMod val="50000"/>
                  </a:schemeClr>
                </a:solidFill>
                <a:latin typeface="Skia"/>
                <a:cs typeface="Skia"/>
              </a:rPr>
              <a:t>alcuni</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canali</a:t>
            </a:r>
            <a:r>
              <a:rPr lang="en-US" b="1" dirty="0">
                <a:solidFill>
                  <a:schemeClr val="accent5">
                    <a:lumMod val="50000"/>
                  </a:schemeClr>
                </a:solidFill>
                <a:latin typeface="Skia"/>
                <a:cs typeface="Skia"/>
              </a:rPr>
              <a:t> del K</a:t>
            </a:r>
            <a:r>
              <a:rPr lang="en-US" b="1" baseline="30000" dirty="0">
                <a:solidFill>
                  <a:schemeClr val="accent5">
                    <a:lumMod val="50000"/>
                  </a:schemeClr>
                </a:solidFill>
                <a:latin typeface="Skia"/>
                <a:cs typeface="Skia"/>
              </a:rPr>
              <a:t>+</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l’inattivazione</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è</a:t>
            </a:r>
            <a:r>
              <a:rPr lang="en-US" b="1" dirty="0">
                <a:solidFill>
                  <a:schemeClr val="accent5">
                    <a:lumMod val="50000"/>
                  </a:schemeClr>
                </a:solidFill>
                <a:latin typeface="Skia"/>
                <a:cs typeface="Skia"/>
              </a:rPr>
              <a:t> causata da un </a:t>
            </a:r>
            <a:r>
              <a:rPr lang="en-US" b="1" dirty="0" err="1">
                <a:solidFill>
                  <a:schemeClr val="accent5">
                    <a:lumMod val="50000"/>
                  </a:schemeClr>
                </a:solidFill>
                <a:latin typeface="Skia"/>
                <a:cs typeface="Skia"/>
              </a:rPr>
              <a:t>meccanismo</a:t>
            </a:r>
            <a:r>
              <a:rPr lang="en-US" b="1" dirty="0">
                <a:solidFill>
                  <a:schemeClr val="accent5">
                    <a:lumMod val="50000"/>
                  </a:schemeClr>
                </a:solidFill>
                <a:latin typeface="Skia"/>
                <a:cs typeface="Skia"/>
              </a:rPr>
              <a:t> “a </a:t>
            </a:r>
            <a:r>
              <a:rPr lang="en-US" b="1" dirty="0" err="1">
                <a:solidFill>
                  <a:schemeClr val="accent5">
                    <a:lumMod val="50000"/>
                  </a:schemeClr>
                </a:solidFill>
                <a:latin typeface="Skia"/>
                <a:cs typeface="Skia"/>
              </a:rPr>
              <a:t>tappo</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esercitato</a:t>
            </a:r>
            <a:r>
              <a:rPr lang="en-US" b="1" dirty="0">
                <a:solidFill>
                  <a:schemeClr val="accent5">
                    <a:lumMod val="50000"/>
                  </a:schemeClr>
                </a:solidFill>
                <a:latin typeface="Skia"/>
                <a:cs typeface="Skia"/>
              </a:rPr>
              <a:t> da un peptide </a:t>
            </a:r>
            <a:r>
              <a:rPr lang="en-US" b="1" dirty="0" err="1">
                <a:solidFill>
                  <a:schemeClr val="accent5">
                    <a:lumMod val="50000"/>
                  </a:schemeClr>
                </a:solidFill>
                <a:latin typeface="Skia"/>
                <a:cs typeface="Skia"/>
              </a:rPr>
              <a:t>che</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costituisce</a:t>
            </a:r>
            <a:r>
              <a:rPr lang="en-US" b="1" dirty="0">
                <a:solidFill>
                  <a:schemeClr val="accent5">
                    <a:lumMod val="50000"/>
                  </a:schemeClr>
                </a:solidFill>
                <a:latin typeface="Skia"/>
                <a:cs typeface="Skia"/>
              </a:rPr>
              <a:t> </a:t>
            </a:r>
            <a:r>
              <a:rPr lang="en-US" b="1" dirty="0" err="1">
                <a:solidFill>
                  <a:srgbClr val="C00000"/>
                </a:solidFill>
                <a:latin typeface="Skia"/>
                <a:cs typeface="Skia"/>
              </a:rPr>
              <a:t>l’estremità</a:t>
            </a:r>
            <a:r>
              <a:rPr lang="en-US" b="1" dirty="0">
                <a:solidFill>
                  <a:srgbClr val="C00000"/>
                </a:solidFill>
                <a:latin typeface="Skia"/>
                <a:cs typeface="Skia"/>
              </a:rPr>
              <a:t> N-</a:t>
            </a:r>
            <a:r>
              <a:rPr lang="en-US" b="1" dirty="0" err="1">
                <a:solidFill>
                  <a:srgbClr val="C00000"/>
                </a:solidFill>
                <a:latin typeface="Skia"/>
                <a:cs typeface="Skia"/>
              </a:rPr>
              <a:t>terminale</a:t>
            </a:r>
            <a:r>
              <a:rPr lang="en-US" b="1" dirty="0">
                <a:solidFill>
                  <a:srgbClr val="C00000"/>
                </a:solidFill>
                <a:latin typeface="Skia"/>
                <a:cs typeface="Skia"/>
              </a:rPr>
              <a:t> </a:t>
            </a:r>
            <a:r>
              <a:rPr lang="en-US" b="1" dirty="0" err="1">
                <a:solidFill>
                  <a:srgbClr val="C00000"/>
                </a:solidFill>
                <a:latin typeface="Skia"/>
                <a:cs typeface="Skia"/>
              </a:rPr>
              <a:t>delle</a:t>
            </a:r>
            <a:r>
              <a:rPr lang="en-US" b="1" dirty="0">
                <a:solidFill>
                  <a:srgbClr val="C00000"/>
                </a:solidFill>
                <a:latin typeface="Skia"/>
                <a:cs typeface="Skia"/>
              </a:rPr>
              <a:t> </a:t>
            </a:r>
            <a:r>
              <a:rPr lang="en-US" b="1" dirty="0" err="1">
                <a:solidFill>
                  <a:srgbClr val="C00000"/>
                </a:solidFill>
                <a:latin typeface="Skia"/>
                <a:cs typeface="Skia"/>
              </a:rPr>
              <a:t>subunità</a:t>
            </a:r>
            <a:r>
              <a:rPr lang="en-US" b="1" dirty="0">
                <a:solidFill>
                  <a:srgbClr val="C00000"/>
                </a:solidFill>
                <a:latin typeface="Skia"/>
                <a:cs typeface="Skia"/>
              </a:rPr>
              <a:t> </a:t>
            </a:r>
            <a:r>
              <a:rPr lang="en-US" b="1" dirty="0">
                <a:solidFill>
                  <a:srgbClr val="C00000"/>
                </a:solidFill>
                <a:latin typeface="Symbol" charset="2"/>
                <a:cs typeface="Symbol" charset="2"/>
              </a:rPr>
              <a:t>a</a:t>
            </a:r>
            <a:r>
              <a:rPr lang="en-US" b="1" dirty="0">
                <a:solidFill>
                  <a:schemeClr val="accent5">
                    <a:lumMod val="50000"/>
                  </a:schemeClr>
                </a:solidFill>
                <a:latin typeface="Skia"/>
                <a:cs typeface="Skia"/>
              </a:rPr>
              <a:t> (in </a:t>
            </a:r>
            <a:r>
              <a:rPr lang="en-US" b="1" dirty="0" err="1">
                <a:solidFill>
                  <a:schemeClr val="accent5">
                    <a:lumMod val="50000"/>
                  </a:schemeClr>
                </a:solidFill>
                <a:latin typeface="Skia"/>
                <a:cs typeface="Skia"/>
              </a:rPr>
              <a:t>totale</a:t>
            </a:r>
            <a:r>
              <a:rPr lang="en-US" b="1" dirty="0">
                <a:solidFill>
                  <a:schemeClr val="accent5">
                    <a:lumMod val="50000"/>
                  </a:schemeClr>
                </a:solidFill>
                <a:latin typeface="Skia"/>
                <a:cs typeface="Skia"/>
              </a:rPr>
              <a:t> 4) – </a:t>
            </a:r>
            <a:r>
              <a:rPr lang="en-US" b="1" dirty="0" err="1">
                <a:solidFill>
                  <a:schemeClr val="accent5">
                    <a:lumMod val="50000"/>
                  </a:schemeClr>
                </a:solidFill>
                <a:latin typeface="Skia"/>
                <a:cs typeface="Skia"/>
              </a:rPr>
              <a:t>meccanismo</a:t>
            </a:r>
            <a:r>
              <a:rPr lang="en-US" b="1" dirty="0">
                <a:solidFill>
                  <a:schemeClr val="accent5">
                    <a:lumMod val="50000"/>
                  </a:schemeClr>
                </a:solidFill>
                <a:latin typeface="Skia"/>
                <a:cs typeface="Skia"/>
              </a:rPr>
              <a:t> “ball and chain”</a:t>
            </a:r>
          </a:p>
          <a:p>
            <a:pPr marL="285750" indent="-285750">
              <a:buFont typeface="Wingdings" charset="2"/>
              <a:buChar char="Ø"/>
              <a:defRPr/>
            </a:pPr>
            <a:endParaRPr lang="en-US" b="1" dirty="0">
              <a:solidFill>
                <a:schemeClr val="accent5">
                  <a:lumMod val="50000"/>
                </a:schemeClr>
              </a:solidFill>
              <a:latin typeface="Skia"/>
              <a:cs typeface="Skia"/>
            </a:endParaRPr>
          </a:p>
          <a:p>
            <a:pPr marL="285750" indent="-285750" algn="just">
              <a:buFont typeface="Wingdings" charset="2"/>
              <a:buChar char="Ø"/>
              <a:defRPr/>
            </a:pPr>
            <a:r>
              <a:rPr lang="en-US" b="1" dirty="0">
                <a:solidFill>
                  <a:schemeClr val="accent5">
                    <a:lumMod val="50000"/>
                  </a:schemeClr>
                </a:solidFill>
                <a:latin typeface="Skia"/>
                <a:cs typeface="Skia"/>
              </a:rPr>
              <a:t>In </a:t>
            </a:r>
            <a:r>
              <a:rPr lang="en-US" b="1" dirty="0" err="1">
                <a:solidFill>
                  <a:schemeClr val="accent5">
                    <a:lumMod val="50000"/>
                  </a:schemeClr>
                </a:solidFill>
                <a:latin typeface="Skia"/>
                <a:cs typeface="Skia"/>
              </a:rPr>
              <a:t>altri</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canali</a:t>
            </a:r>
            <a:r>
              <a:rPr lang="en-US" b="1" dirty="0">
                <a:solidFill>
                  <a:schemeClr val="accent5">
                    <a:lumMod val="50000"/>
                  </a:schemeClr>
                </a:solidFill>
                <a:latin typeface="Skia"/>
                <a:cs typeface="Skia"/>
              </a:rPr>
              <a:t> del K</a:t>
            </a:r>
            <a:r>
              <a:rPr lang="en-US" b="1" baseline="30000" dirty="0">
                <a:solidFill>
                  <a:schemeClr val="accent5">
                    <a:lumMod val="50000"/>
                  </a:schemeClr>
                </a:solidFill>
                <a:latin typeface="Skia"/>
                <a:cs typeface="Skia"/>
              </a:rPr>
              <a:t>+</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il</a:t>
            </a:r>
            <a:r>
              <a:rPr lang="en-US" b="1" dirty="0">
                <a:solidFill>
                  <a:schemeClr val="accent5">
                    <a:lumMod val="50000"/>
                  </a:schemeClr>
                </a:solidFill>
                <a:latin typeface="Skia"/>
                <a:cs typeface="Skia"/>
              </a:rPr>
              <a:t> peptide </a:t>
            </a:r>
            <a:r>
              <a:rPr lang="en-US" b="1" dirty="0" err="1">
                <a:solidFill>
                  <a:schemeClr val="accent5">
                    <a:lumMod val="50000"/>
                  </a:schemeClr>
                </a:solidFill>
                <a:latin typeface="Skia"/>
                <a:cs typeface="Skia"/>
              </a:rPr>
              <a:t>è</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l’estremità</a:t>
            </a:r>
            <a:r>
              <a:rPr lang="en-US" b="1" dirty="0">
                <a:solidFill>
                  <a:schemeClr val="accent5">
                    <a:lumMod val="50000"/>
                  </a:schemeClr>
                </a:solidFill>
                <a:latin typeface="Skia"/>
                <a:cs typeface="Skia"/>
              </a:rPr>
              <a:t> N-</a:t>
            </a:r>
            <a:r>
              <a:rPr lang="en-US" b="1" dirty="0" err="1">
                <a:solidFill>
                  <a:schemeClr val="accent5">
                    <a:lumMod val="50000"/>
                  </a:schemeClr>
                </a:solidFill>
                <a:latin typeface="Skia"/>
                <a:cs typeface="Skia"/>
              </a:rPr>
              <a:t>terminale</a:t>
            </a:r>
            <a:r>
              <a:rPr lang="en-US" b="1" dirty="0">
                <a:solidFill>
                  <a:schemeClr val="accent5">
                    <a:lumMod val="50000"/>
                  </a:schemeClr>
                </a:solidFill>
                <a:latin typeface="Skia"/>
                <a:cs typeface="Skia"/>
              </a:rPr>
              <a:t> di </a:t>
            </a:r>
            <a:r>
              <a:rPr lang="en-US" b="1" dirty="0" err="1">
                <a:solidFill>
                  <a:schemeClr val="accent5">
                    <a:lumMod val="50000"/>
                  </a:schemeClr>
                </a:solidFill>
                <a:latin typeface="Skia"/>
                <a:cs typeface="Skia"/>
              </a:rPr>
              <a:t>una</a:t>
            </a:r>
            <a:r>
              <a:rPr lang="en-US" b="1" dirty="0">
                <a:solidFill>
                  <a:schemeClr val="accent5">
                    <a:lumMod val="50000"/>
                  </a:schemeClr>
                </a:solidFill>
                <a:latin typeface="Skia"/>
                <a:cs typeface="Skia"/>
              </a:rPr>
              <a:t> </a:t>
            </a:r>
            <a:r>
              <a:rPr lang="en-US" b="1" dirty="0" err="1">
                <a:solidFill>
                  <a:srgbClr val="C00000"/>
                </a:solidFill>
                <a:latin typeface="Skia"/>
                <a:cs typeface="Skia"/>
              </a:rPr>
              <a:t>subunità</a:t>
            </a:r>
            <a:r>
              <a:rPr lang="en-US" b="1" dirty="0">
                <a:solidFill>
                  <a:srgbClr val="C00000"/>
                </a:solidFill>
                <a:latin typeface="Skia"/>
                <a:cs typeface="Skia"/>
              </a:rPr>
              <a:t> </a:t>
            </a:r>
            <a:r>
              <a:rPr lang="en-US" b="1" dirty="0" err="1">
                <a:solidFill>
                  <a:srgbClr val="C00000"/>
                </a:solidFill>
                <a:latin typeface="Skia"/>
                <a:cs typeface="Skia"/>
              </a:rPr>
              <a:t>accessoria</a:t>
            </a:r>
            <a:r>
              <a:rPr lang="en-US" b="1" dirty="0">
                <a:solidFill>
                  <a:srgbClr val="C00000"/>
                </a:solidFill>
                <a:latin typeface="Skia"/>
                <a:cs typeface="Skia"/>
              </a:rPr>
              <a:t> </a:t>
            </a:r>
            <a:r>
              <a:rPr lang="en-US" b="1" dirty="0">
                <a:solidFill>
                  <a:srgbClr val="C00000"/>
                </a:solidFill>
                <a:latin typeface="Symbol" charset="2"/>
                <a:cs typeface="Symbol" charset="2"/>
              </a:rPr>
              <a:t>b</a:t>
            </a:r>
          </a:p>
          <a:p>
            <a:pPr marL="285750" indent="-285750" algn="just">
              <a:buFont typeface="Wingdings" charset="2"/>
              <a:buChar char="Ø"/>
              <a:defRPr/>
            </a:pPr>
            <a:endParaRPr lang="en-US" b="1" dirty="0">
              <a:solidFill>
                <a:schemeClr val="accent5">
                  <a:lumMod val="50000"/>
                </a:schemeClr>
              </a:solidFill>
              <a:latin typeface="Symbol" charset="2"/>
              <a:cs typeface="Symbol" charset="2"/>
            </a:endParaRPr>
          </a:p>
          <a:p>
            <a:pPr marL="285750" indent="-285750" algn="just">
              <a:buFont typeface="Wingdings" charset="2"/>
              <a:buChar char="Ø"/>
              <a:defRPr/>
            </a:pPr>
            <a:r>
              <a:rPr lang="en-US" b="1" dirty="0">
                <a:solidFill>
                  <a:schemeClr val="accent5">
                    <a:lumMod val="50000"/>
                  </a:schemeClr>
                </a:solidFill>
                <a:latin typeface="Skia"/>
                <a:cs typeface="Skia"/>
              </a:rPr>
              <a:t>Il peptide </a:t>
            </a:r>
            <a:r>
              <a:rPr lang="en-US" b="1" dirty="0" err="1">
                <a:solidFill>
                  <a:schemeClr val="accent5">
                    <a:lumMod val="50000"/>
                  </a:schemeClr>
                </a:solidFill>
                <a:latin typeface="Skia"/>
                <a:cs typeface="Skia"/>
              </a:rPr>
              <a:t>è</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dotato</a:t>
            </a:r>
            <a:r>
              <a:rPr lang="en-US" b="1" dirty="0">
                <a:solidFill>
                  <a:schemeClr val="accent5">
                    <a:lumMod val="50000"/>
                  </a:schemeClr>
                </a:solidFill>
                <a:latin typeface="Skia"/>
                <a:cs typeface="Skia"/>
              </a:rPr>
              <a:t> di </a:t>
            </a:r>
            <a:r>
              <a:rPr lang="en-US" b="1" dirty="0" err="1">
                <a:solidFill>
                  <a:schemeClr val="accent5">
                    <a:lumMod val="50000"/>
                  </a:schemeClr>
                </a:solidFill>
                <a:latin typeface="Skia"/>
                <a:cs typeface="Skia"/>
              </a:rPr>
              <a:t>cariche</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parziali</a:t>
            </a:r>
            <a:r>
              <a:rPr lang="en-US" b="1" dirty="0">
                <a:solidFill>
                  <a:schemeClr val="accent5">
                    <a:lumMod val="50000"/>
                  </a:schemeClr>
                </a:solidFill>
                <a:latin typeface="Skia"/>
                <a:cs typeface="Skia"/>
              </a:rPr>
              <a:t> positive </a:t>
            </a:r>
            <a:r>
              <a:rPr lang="en-US" b="1" dirty="0" err="1">
                <a:solidFill>
                  <a:schemeClr val="accent5">
                    <a:lumMod val="50000"/>
                  </a:schemeClr>
                </a:solidFill>
                <a:latin typeface="Skia"/>
                <a:cs typeface="Skia"/>
              </a:rPr>
              <a:t>che</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prendono</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contatto</a:t>
            </a:r>
            <a:r>
              <a:rPr lang="en-US" b="1" dirty="0">
                <a:solidFill>
                  <a:schemeClr val="accent5">
                    <a:lumMod val="50000"/>
                  </a:schemeClr>
                </a:solidFill>
                <a:latin typeface="Skia"/>
                <a:cs typeface="Skia"/>
              </a:rPr>
              <a:t> con </a:t>
            </a:r>
            <a:r>
              <a:rPr lang="en-US" b="1" dirty="0" err="1">
                <a:solidFill>
                  <a:schemeClr val="accent5">
                    <a:lumMod val="50000"/>
                  </a:schemeClr>
                </a:solidFill>
                <a:latin typeface="Skia"/>
                <a:cs typeface="Skia"/>
              </a:rPr>
              <a:t>cariche</a:t>
            </a:r>
            <a:r>
              <a:rPr lang="en-US" b="1" dirty="0">
                <a:solidFill>
                  <a:schemeClr val="accent5">
                    <a:lumMod val="50000"/>
                  </a:schemeClr>
                </a:solidFill>
                <a:latin typeface="Skia"/>
                <a:cs typeface="Skia"/>
              </a:rPr>
              <a:t> negative </a:t>
            </a:r>
            <a:r>
              <a:rPr lang="en-US" b="1" dirty="0" err="1">
                <a:solidFill>
                  <a:schemeClr val="accent5">
                    <a:lumMod val="50000"/>
                  </a:schemeClr>
                </a:solidFill>
                <a:latin typeface="Skia"/>
                <a:cs typeface="Skia"/>
              </a:rPr>
              <a:t>all’imboccatura</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intracellulare</a:t>
            </a:r>
            <a:r>
              <a:rPr lang="en-US" b="1" dirty="0">
                <a:solidFill>
                  <a:schemeClr val="accent5">
                    <a:lumMod val="50000"/>
                  </a:schemeClr>
                </a:solidFill>
                <a:latin typeface="Skia"/>
                <a:cs typeface="Skia"/>
              </a:rPr>
              <a:t> del </a:t>
            </a:r>
            <a:r>
              <a:rPr lang="en-US" b="1" dirty="0" err="1">
                <a:solidFill>
                  <a:schemeClr val="accent5">
                    <a:lumMod val="50000"/>
                  </a:schemeClr>
                </a:solidFill>
                <a:latin typeface="Skia"/>
                <a:cs typeface="Skia"/>
              </a:rPr>
              <a:t>canale</a:t>
            </a:r>
            <a:r>
              <a:rPr lang="en-US" b="1" dirty="0">
                <a:solidFill>
                  <a:schemeClr val="accent5">
                    <a:lumMod val="50000"/>
                  </a:schemeClr>
                </a:solidFill>
                <a:latin typeface="Skia"/>
                <a:cs typeface="Skia"/>
              </a:rPr>
              <a:t>.</a:t>
            </a:r>
          </a:p>
          <a:p>
            <a:pPr marL="285750" indent="-285750" algn="just">
              <a:buFont typeface="Wingdings" charset="2"/>
              <a:buChar char="Ø"/>
              <a:defRPr/>
            </a:pPr>
            <a:endParaRPr lang="en-US" b="1" dirty="0">
              <a:solidFill>
                <a:schemeClr val="accent5">
                  <a:lumMod val="50000"/>
                </a:schemeClr>
              </a:solidFill>
              <a:latin typeface="Skia"/>
              <a:cs typeface="Skia"/>
            </a:endParaRPr>
          </a:p>
          <a:p>
            <a:pPr marL="285750" indent="-285750" algn="just">
              <a:buFont typeface="Wingdings" charset="2"/>
              <a:buChar char="Ø"/>
              <a:defRPr/>
            </a:pPr>
            <a:r>
              <a:rPr lang="en-US" b="1" dirty="0">
                <a:solidFill>
                  <a:schemeClr val="accent5">
                    <a:lumMod val="50000"/>
                  </a:schemeClr>
                </a:solidFill>
                <a:latin typeface="Skia"/>
                <a:cs typeface="Skia"/>
              </a:rPr>
              <a:t>Per </a:t>
            </a:r>
            <a:r>
              <a:rPr lang="en-US" b="1" dirty="0" err="1">
                <a:solidFill>
                  <a:schemeClr val="accent5">
                    <a:lumMod val="50000"/>
                  </a:schemeClr>
                </a:solidFill>
                <a:latin typeface="Skia"/>
                <a:cs typeface="Skia"/>
              </a:rPr>
              <a:t>i</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canali</a:t>
            </a:r>
            <a:r>
              <a:rPr lang="en-US" b="1" dirty="0">
                <a:solidFill>
                  <a:schemeClr val="accent5">
                    <a:lumMod val="50000"/>
                  </a:schemeClr>
                </a:solidFill>
                <a:latin typeface="Skia"/>
                <a:cs typeface="Skia"/>
              </a:rPr>
              <a:t> del Na e del </a:t>
            </a:r>
            <a:r>
              <a:rPr lang="en-US" b="1" dirty="0" err="1">
                <a:solidFill>
                  <a:schemeClr val="accent5">
                    <a:lumMod val="50000"/>
                  </a:schemeClr>
                </a:solidFill>
                <a:latin typeface="Skia"/>
                <a:cs typeface="Skia"/>
              </a:rPr>
              <a:t>Ca</a:t>
            </a:r>
            <a:r>
              <a:rPr lang="en-US" b="1" baseline="30000" dirty="0" err="1">
                <a:solidFill>
                  <a:schemeClr val="accent5">
                    <a:lumMod val="50000"/>
                  </a:schemeClr>
                </a:solidFill>
                <a:latin typeface="Skia"/>
                <a:cs typeface="Skia"/>
              </a:rPr>
              <a:t>2</a:t>
            </a:r>
            <a:r>
              <a:rPr lang="en-US" b="1" baseline="30000" dirty="0">
                <a:solidFill>
                  <a:schemeClr val="accent5">
                    <a:lumMod val="50000"/>
                  </a:schemeClr>
                </a:solidFill>
                <a:latin typeface="Skia"/>
                <a:cs typeface="Skia"/>
              </a:rPr>
              <a:t>+ </a:t>
            </a:r>
            <a:r>
              <a:rPr lang="en-US" b="1" dirty="0" err="1">
                <a:solidFill>
                  <a:schemeClr val="accent5">
                    <a:lumMod val="50000"/>
                  </a:schemeClr>
                </a:solidFill>
                <a:latin typeface="Skia"/>
                <a:cs typeface="Skia"/>
              </a:rPr>
              <a:t>il</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cancello</a:t>
            </a:r>
            <a:r>
              <a:rPr lang="en-US" b="1" dirty="0">
                <a:solidFill>
                  <a:schemeClr val="accent5">
                    <a:lumMod val="50000"/>
                  </a:schemeClr>
                </a:solidFill>
                <a:latin typeface="Skia"/>
                <a:cs typeface="Skia"/>
              </a:rPr>
              <a:t> di </a:t>
            </a:r>
            <a:r>
              <a:rPr lang="en-US" b="1" dirty="0" err="1">
                <a:solidFill>
                  <a:schemeClr val="accent5">
                    <a:lumMod val="50000"/>
                  </a:schemeClr>
                </a:solidFill>
                <a:latin typeface="Skia"/>
                <a:cs typeface="Skia"/>
              </a:rPr>
              <a:t>inattivazione</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è</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un’ansa</a:t>
            </a:r>
            <a:r>
              <a:rPr lang="en-US" b="1" dirty="0">
                <a:solidFill>
                  <a:schemeClr val="accent5">
                    <a:lumMod val="50000"/>
                  </a:schemeClr>
                </a:solidFill>
                <a:latin typeface="Skia"/>
                <a:cs typeface="Skia"/>
              </a:rPr>
              <a:t> </a:t>
            </a:r>
            <a:r>
              <a:rPr lang="en-US" b="1" dirty="0" err="1">
                <a:solidFill>
                  <a:schemeClr val="accent5">
                    <a:lumMod val="50000"/>
                  </a:schemeClr>
                </a:solidFill>
                <a:latin typeface="Skia"/>
                <a:cs typeface="Skia"/>
              </a:rPr>
              <a:t>intracellulare</a:t>
            </a:r>
            <a:endParaRPr lang="en-US" b="1" dirty="0">
              <a:solidFill>
                <a:schemeClr val="accent5">
                  <a:lumMod val="50000"/>
                </a:schemeClr>
              </a:solidFill>
              <a:latin typeface="Skia"/>
              <a:cs typeface="Skia"/>
            </a:endParaRPr>
          </a:p>
        </p:txBody>
      </p:sp>
      <p:sp>
        <p:nvSpPr>
          <p:cNvPr id="2" name="Rettangolo 1">
            <a:extLst>
              <a:ext uri="{FF2B5EF4-FFF2-40B4-BE49-F238E27FC236}">
                <a16:creationId xmlns:a16="http://schemas.microsoft.com/office/drawing/2014/main" id="{6AA575F7-6F20-3BC5-A6EB-F73C28F21B33}"/>
              </a:ext>
            </a:extLst>
          </p:cNvPr>
          <p:cNvSpPr/>
          <p:nvPr/>
        </p:nvSpPr>
        <p:spPr>
          <a:xfrm>
            <a:off x="4684399" y="4056370"/>
            <a:ext cx="3714750" cy="646112"/>
          </a:xfrm>
          <a:prstGeom prst="rect">
            <a:avLst/>
          </a:prstGeom>
        </p:spPr>
        <p:txBody>
          <a:bodyPr>
            <a:spAutoFit/>
          </a:bodyPr>
          <a:lstStyle/>
          <a:p>
            <a:pPr algn="just">
              <a:defRPr/>
            </a:pPr>
            <a:r>
              <a:rPr lang="en-US" altLang="it-IT" b="1" dirty="0" err="1">
                <a:solidFill>
                  <a:schemeClr val="accent3">
                    <a:lumMod val="50000"/>
                  </a:schemeClr>
                </a:solidFill>
                <a:latin typeface="Skia" panose="020D0502020204020204" pitchFamily="34" charset="0"/>
                <a:ea typeface="Times" pitchFamily="2" charset="0"/>
                <a:cs typeface="Times" pitchFamily="2" charset="0"/>
              </a:rPr>
              <a:t>Questo</a:t>
            </a:r>
            <a:r>
              <a:rPr lang="en-US" altLang="it-IT" b="1" dirty="0">
                <a:solidFill>
                  <a:schemeClr val="accent3">
                    <a:lumMod val="50000"/>
                  </a:schemeClr>
                </a:solidFill>
                <a:latin typeface="Skia" panose="020D0502020204020204" pitchFamily="34" charset="0"/>
                <a:ea typeface="Times" pitchFamily="2" charset="0"/>
                <a:cs typeface="Times" pitchFamily="2" charset="0"/>
              </a:rPr>
              <a:t> </a:t>
            </a:r>
            <a:r>
              <a:rPr lang="en-US" altLang="it-IT" b="1" dirty="0" err="1">
                <a:solidFill>
                  <a:schemeClr val="accent3">
                    <a:lumMod val="50000"/>
                  </a:schemeClr>
                </a:solidFill>
                <a:latin typeface="Skia" panose="020D0502020204020204" pitchFamily="34" charset="0"/>
                <a:ea typeface="Times" pitchFamily="2" charset="0"/>
                <a:cs typeface="Times" pitchFamily="2" charset="0"/>
              </a:rPr>
              <a:t>tipo</a:t>
            </a:r>
            <a:r>
              <a:rPr lang="en-US" altLang="it-IT" b="1" dirty="0">
                <a:solidFill>
                  <a:schemeClr val="accent3">
                    <a:lumMod val="50000"/>
                  </a:schemeClr>
                </a:solidFill>
                <a:latin typeface="Skia" panose="020D0502020204020204" pitchFamily="34" charset="0"/>
                <a:ea typeface="Times" pitchFamily="2" charset="0"/>
                <a:cs typeface="Times" pitchFamily="2" charset="0"/>
              </a:rPr>
              <a:t> di </a:t>
            </a:r>
            <a:r>
              <a:rPr lang="en-US" altLang="it-IT" b="1" dirty="0" err="1">
                <a:solidFill>
                  <a:schemeClr val="accent3">
                    <a:lumMod val="50000"/>
                  </a:schemeClr>
                </a:solidFill>
                <a:latin typeface="Skia" panose="020D0502020204020204" pitchFamily="34" charset="0"/>
                <a:ea typeface="Times" pitchFamily="2" charset="0"/>
                <a:cs typeface="Times" pitchFamily="2" charset="0"/>
              </a:rPr>
              <a:t>inattivazione</a:t>
            </a:r>
            <a:r>
              <a:rPr lang="en-US" altLang="it-IT" b="1" dirty="0">
                <a:solidFill>
                  <a:schemeClr val="accent3">
                    <a:lumMod val="50000"/>
                  </a:schemeClr>
                </a:solidFill>
                <a:latin typeface="Skia" panose="020D0502020204020204" pitchFamily="34" charset="0"/>
                <a:ea typeface="Times" pitchFamily="2" charset="0"/>
                <a:cs typeface="Times" pitchFamily="2" charset="0"/>
              </a:rPr>
              <a:t>, </a:t>
            </a:r>
            <a:r>
              <a:rPr lang="en-US" altLang="it-IT" b="1" dirty="0" err="1">
                <a:solidFill>
                  <a:schemeClr val="accent3">
                    <a:lumMod val="50000"/>
                  </a:schemeClr>
                </a:solidFill>
                <a:latin typeface="Skia" panose="020D0502020204020204" pitchFamily="34" charset="0"/>
                <a:ea typeface="Times" pitchFamily="2" charset="0"/>
                <a:cs typeface="Times" pitchFamily="2" charset="0"/>
              </a:rPr>
              <a:t>viene</a:t>
            </a:r>
            <a:r>
              <a:rPr lang="en-US" altLang="it-IT" b="1" dirty="0">
                <a:solidFill>
                  <a:schemeClr val="accent3">
                    <a:lumMod val="50000"/>
                  </a:schemeClr>
                </a:solidFill>
                <a:latin typeface="Skia" panose="020D0502020204020204" pitchFamily="34" charset="0"/>
                <a:ea typeface="Times" pitchFamily="2" charset="0"/>
                <a:cs typeface="Times" pitchFamily="2" charset="0"/>
              </a:rPr>
              <a:t> </a:t>
            </a:r>
            <a:r>
              <a:rPr lang="en-US" altLang="it-IT" b="1" dirty="0" err="1">
                <a:solidFill>
                  <a:schemeClr val="accent3">
                    <a:lumMod val="50000"/>
                  </a:schemeClr>
                </a:solidFill>
                <a:latin typeface="Skia" panose="020D0502020204020204" pitchFamily="34" charset="0"/>
                <a:ea typeface="Times" pitchFamily="2" charset="0"/>
                <a:cs typeface="Times" pitchFamily="2" charset="0"/>
              </a:rPr>
              <a:t>chiamato</a:t>
            </a:r>
            <a:r>
              <a:rPr lang="en-US" altLang="it-IT" b="1" dirty="0">
                <a:solidFill>
                  <a:schemeClr val="accent3">
                    <a:lumMod val="50000"/>
                  </a:schemeClr>
                </a:solidFill>
                <a:latin typeface="Skia" panose="020D0502020204020204" pitchFamily="34" charset="0"/>
                <a:ea typeface="Times" pitchFamily="2" charset="0"/>
                <a:cs typeface="Times" pitchFamily="2" charset="0"/>
              </a:rPr>
              <a:t> </a:t>
            </a:r>
            <a:r>
              <a:rPr lang="en-US" altLang="it-IT" b="1" i="1" dirty="0" err="1">
                <a:solidFill>
                  <a:srgbClr val="C00000"/>
                </a:solidFill>
                <a:latin typeface="Skia" panose="020D0502020204020204" pitchFamily="34" charset="0"/>
                <a:ea typeface="Times" pitchFamily="2" charset="0"/>
                <a:cs typeface="Times" pitchFamily="2" charset="0"/>
              </a:rPr>
              <a:t>inattivazione</a:t>
            </a:r>
            <a:r>
              <a:rPr lang="en-US" altLang="it-IT" b="1" i="1" dirty="0">
                <a:solidFill>
                  <a:srgbClr val="C00000"/>
                </a:solidFill>
                <a:latin typeface="Skia" panose="020D0502020204020204" pitchFamily="34" charset="0"/>
                <a:ea typeface="Times" pitchFamily="2" charset="0"/>
                <a:cs typeface="Times" pitchFamily="2" charset="0"/>
              </a:rPr>
              <a:t> di </a:t>
            </a:r>
            <a:r>
              <a:rPr lang="en-US" altLang="it-IT" b="1" i="1" dirty="0" err="1">
                <a:solidFill>
                  <a:srgbClr val="C00000"/>
                </a:solidFill>
                <a:latin typeface="Skia" panose="020D0502020204020204" pitchFamily="34" charset="0"/>
                <a:ea typeface="Times" pitchFamily="2" charset="0"/>
                <a:cs typeface="Times" pitchFamily="2" charset="0"/>
              </a:rPr>
              <a:t>tipo</a:t>
            </a:r>
            <a:r>
              <a:rPr lang="en-US" altLang="it-IT" b="1" i="1" dirty="0">
                <a:solidFill>
                  <a:srgbClr val="C00000"/>
                </a:solidFill>
                <a:latin typeface="Skia" panose="020D0502020204020204" pitchFamily="34" charset="0"/>
                <a:ea typeface="Times" pitchFamily="2" charset="0"/>
                <a:cs typeface="Times" pitchFamily="2" charset="0"/>
              </a:rPr>
              <a:t>-N</a:t>
            </a:r>
            <a:r>
              <a:rPr lang="it-IT" altLang="it-IT" b="1" dirty="0">
                <a:solidFill>
                  <a:srgbClr val="C00000"/>
                </a:solidFill>
                <a:latin typeface="Skia" panose="020D0502020204020204" pitchFamily="34" charset="0"/>
                <a:ea typeface="Times" pitchFamily="2" charset="0"/>
                <a:cs typeface="Times" pitchFamily="2" charset="0"/>
              </a:rPr>
              <a:t> </a:t>
            </a:r>
          </a:p>
        </p:txBody>
      </p:sp>
      <p:grpSp>
        <p:nvGrpSpPr>
          <p:cNvPr id="6" name="Gruppo 1">
            <a:extLst>
              <a:ext uri="{FF2B5EF4-FFF2-40B4-BE49-F238E27FC236}">
                <a16:creationId xmlns:a16="http://schemas.microsoft.com/office/drawing/2014/main" id="{336091E4-DB03-7D7F-6333-81B169E771D6}"/>
              </a:ext>
            </a:extLst>
          </p:cNvPr>
          <p:cNvGrpSpPr>
            <a:grpSpLocks noChangeAspect="1"/>
          </p:cNvGrpSpPr>
          <p:nvPr/>
        </p:nvGrpSpPr>
        <p:grpSpPr bwMode="auto">
          <a:xfrm>
            <a:off x="3660808" y="4688641"/>
            <a:ext cx="5483192" cy="1689480"/>
            <a:chOff x="115888" y="1612900"/>
            <a:chExt cx="8856662" cy="2728913"/>
          </a:xfrm>
        </p:grpSpPr>
        <p:grpSp>
          <p:nvGrpSpPr>
            <p:cNvPr id="7" name="Gruppo 3">
              <a:extLst>
                <a:ext uri="{FF2B5EF4-FFF2-40B4-BE49-F238E27FC236}">
                  <a16:creationId xmlns:a16="http://schemas.microsoft.com/office/drawing/2014/main" id="{E5634872-ED8D-7E90-918C-DB670473DABA}"/>
                </a:ext>
              </a:extLst>
            </p:cNvPr>
            <p:cNvGrpSpPr>
              <a:grpSpLocks noChangeAspect="1"/>
            </p:cNvGrpSpPr>
            <p:nvPr/>
          </p:nvGrpSpPr>
          <p:grpSpPr bwMode="auto">
            <a:xfrm>
              <a:off x="2794000" y="1689100"/>
              <a:ext cx="3500438" cy="2652713"/>
              <a:chOff x="531812" y="401638"/>
              <a:chExt cx="5400000" cy="4092710"/>
            </a:xfrm>
          </p:grpSpPr>
          <p:pic>
            <p:nvPicPr>
              <p:cNvPr id="15" name="Picture 2">
                <a:extLst>
                  <a:ext uri="{FF2B5EF4-FFF2-40B4-BE49-F238E27FC236}">
                    <a16:creationId xmlns:a16="http://schemas.microsoft.com/office/drawing/2014/main" id="{4C7242BB-E0C9-C775-690E-CCA86DB93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401638"/>
                <a:ext cx="5400000" cy="4092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Rettangolo 6">
                <a:extLst>
                  <a:ext uri="{FF2B5EF4-FFF2-40B4-BE49-F238E27FC236}">
                    <a16:creationId xmlns:a16="http://schemas.microsoft.com/office/drawing/2014/main" id="{D41F3DAE-190F-0DC1-C3FD-E691E3839315}"/>
                  </a:ext>
                </a:extLst>
              </p:cNvPr>
              <p:cNvSpPr/>
              <p:nvPr/>
            </p:nvSpPr>
            <p:spPr>
              <a:xfrm>
                <a:off x="801200" y="705346"/>
                <a:ext cx="783673" cy="347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grpSp>
          <p:nvGrpSpPr>
            <p:cNvPr id="8" name="Gruppo 1">
              <a:extLst>
                <a:ext uri="{FF2B5EF4-FFF2-40B4-BE49-F238E27FC236}">
                  <a16:creationId xmlns:a16="http://schemas.microsoft.com/office/drawing/2014/main" id="{D1BE4262-CFD7-7A28-6C50-2243B56BD199}"/>
                </a:ext>
              </a:extLst>
            </p:cNvPr>
            <p:cNvGrpSpPr>
              <a:grpSpLocks noChangeAspect="1"/>
            </p:cNvGrpSpPr>
            <p:nvPr/>
          </p:nvGrpSpPr>
          <p:grpSpPr bwMode="auto">
            <a:xfrm>
              <a:off x="115888" y="1612900"/>
              <a:ext cx="3498850" cy="2698750"/>
              <a:chOff x="128690" y="427960"/>
              <a:chExt cx="5400000" cy="4164865"/>
            </a:xfrm>
          </p:grpSpPr>
          <p:pic>
            <p:nvPicPr>
              <p:cNvPr id="13" name="Picture 2">
                <a:extLst>
                  <a:ext uri="{FF2B5EF4-FFF2-40B4-BE49-F238E27FC236}">
                    <a16:creationId xmlns:a16="http://schemas.microsoft.com/office/drawing/2014/main" id="{2E8BB998-23E3-9E34-D5C8-C07F6369D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90" y="427960"/>
                <a:ext cx="5400000" cy="4164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Rettangolo 7">
                <a:extLst>
                  <a:ext uri="{FF2B5EF4-FFF2-40B4-BE49-F238E27FC236}">
                    <a16:creationId xmlns:a16="http://schemas.microsoft.com/office/drawing/2014/main" id="{A3430DF8-0205-639D-905F-056E5E1069DC}"/>
                  </a:ext>
                </a:extLst>
              </p:cNvPr>
              <p:cNvSpPr/>
              <p:nvPr/>
            </p:nvSpPr>
            <p:spPr>
              <a:xfrm>
                <a:off x="361448" y="699902"/>
                <a:ext cx="781580" cy="347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grpSp>
          <p:nvGrpSpPr>
            <p:cNvPr id="9" name="Gruppo 8">
              <a:extLst>
                <a:ext uri="{FF2B5EF4-FFF2-40B4-BE49-F238E27FC236}">
                  <a16:creationId xmlns:a16="http://schemas.microsoft.com/office/drawing/2014/main" id="{F4A66464-1430-7748-86EC-6015A7EB90E0}"/>
                </a:ext>
              </a:extLst>
            </p:cNvPr>
            <p:cNvGrpSpPr>
              <a:grpSpLocks noChangeAspect="1"/>
            </p:cNvGrpSpPr>
            <p:nvPr/>
          </p:nvGrpSpPr>
          <p:grpSpPr bwMode="auto">
            <a:xfrm>
              <a:off x="5473700" y="1719263"/>
              <a:ext cx="3498850" cy="2592387"/>
              <a:chOff x="531813" y="401638"/>
              <a:chExt cx="5400000" cy="3999332"/>
            </a:xfrm>
          </p:grpSpPr>
          <p:pic>
            <p:nvPicPr>
              <p:cNvPr id="10" name="Picture 2">
                <a:extLst>
                  <a:ext uri="{FF2B5EF4-FFF2-40B4-BE49-F238E27FC236}">
                    <a16:creationId xmlns:a16="http://schemas.microsoft.com/office/drawing/2014/main" id="{F93C6087-A724-19EC-C973-E69053995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401638"/>
                <a:ext cx="5400000" cy="399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ttangolo 10">
                <a:extLst>
                  <a:ext uri="{FF2B5EF4-FFF2-40B4-BE49-F238E27FC236}">
                    <a16:creationId xmlns:a16="http://schemas.microsoft.com/office/drawing/2014/main" id="{BBD9111E-6F2B-E997-102E-393CF1BAFE5C}"/>
                  </a:ext>
                </a:extLst>
              </p:cNvPr>
              <p:cNvSpPr/>
              <p:nvPr/>
            </p:nvSpPr>
            <p:spPr>
              <a:xfrm>
                <a:off x="664118" y="604910"/>
                <a:ext cx="781580" cy="347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grpSp>
    </p:spTree>
    <p:extLst>
      <p:ext uri="{BB962C8B-B14F-4D97-AF65-F5344CB8AC3E}">
        <p14:creationId xmlns:p14="http://schemas.microsoft.com/office/powerpoint/2010/main" val="4243926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4E750C67-637E-2D26-FC0D-2E2B1AD75D38}"/>
              </a:ext>
            </a:extLst>
          </p:cNvPr>
          <p:cNvSpPr txBox="1">
            <a:spLocks noChangeArrowheads="1"/>
          </p:cNvSpPr>
          <p:nvPr/>
        </p:nvSpPr>
        <p:spPr bwMode="auto">
          <a:xfrm>
            <a:off x="1490663" y="5613400"/>
            <a:ext cx="2179637" cy="40005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it-IT" sz="2000" b="1" dirty="0">
                <a:solidFill>
                  <a:srgbClr val="C00000"/>
                </a:solidFill>
                <a:latin typeface="Skia" pitchFamily="1" charset="0"/>
                <a:ea typeface="Skia" pitchFamily="1" charset="0"/>
                <a:cs typeface="Skia" pitchFamily="1" charset="0"/>
              </a:rPr>
              <a:t>Il Patch </a:t>
            </a:r>
            <a:r>
              <a:rPr lang="it-IT" sz="2000" b="1" dirty="0" err="1">
                <a:solidFill>
                  <a:srgbClr val="C00000"/>
                </a:solidFill>
                <a:latin typeface="Skia" pitchFamily="1" charset="0"/>
                <a:ea typeface="Skia" pitchFamily="1" charset="0"/>
                <a:cs typeface="Skia" pitchFamily="1" charset="0"/>
              </a:rPr>
              <a:t>Clamp</a:t>
            </a:r>
            <a:endParaRPr lang="it-IT" sz="2000" b="1" dirty="0">
              <a:solidFill>
                <a:srgbClr val="C00000"/>
              </a:solidFill>
              <a:latin typeface="Skia" pitchFamily="1" charset="0"/>
              <a:ea typeface="Skia" pitchFamily="1" charset="0"/>
              <a:cs typeface="Skia" pitchFamily="1" charset="0"/>
            </a:endParaRPr>
          </a:p>
        </p:txBody>
      </p:sp>
      <p:pic>
        <p:nvPicPr>
          <p:cNvPr id="37890" name="Immagine 3">
            <a:extLst>
              <a:ext uri="{FF2B5EF4-FFF2-40B4-BE49-F238E27FC236}">
                <a16:creationId xmlns:a16="http://schemas.microsoft.com/office/drawing/2014/main" id="{F963F07C-4CB1-66B9-4B69-50CBEE643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2238"/>
            <a:ext cx="7770812"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descr="spotlight-05-06a.jpg                                           000343E7projects                       B63F1671:">
            <a:extLst>
              <a:ext uri="{FF2B5EF4-FFF2-40B4-BE49-F238E27FC236}">
                <a16:creationId xmlns:a16="http://schemas.microsoft.com/office/drawing/2014/main" id="{4920871E-3989-B411-54F8-113BFC656B78}"/>
              </a:ext>
            </a:extLst>
          </p:cNvPr>
          <p:cNvPicPr>
            <a:picLocks noChangeAspect="1" noChangeArrowheads="1"/>
          </p:cNvPicPr>
          <p:nvPr/>
        </p:nvPicPr>
        <p:blipFill>
          <a:blip r:embed="rId4">
            <a:lum bright="-4000" contrast="6000"/>
            <a:extLst>
              <a:ext uri="{28A0092B-C50C-407E-A947-70E740481C1C}">
                <a14:useLocalDpi xmlns:a14="http://schemas.microsoft.com/office/drawing/2010/main" val="0"/>
              </a:ext>
            </a:extLst>
          </a:blip>
          <a:srcRect/>
          <a:stretch>
            <a:fillRect/>
          </a:stretch>
        </p:blipFill>
        <p:spPr bwMode="auto">
          <a:xfrm>
            <a:off x="4702175" y="4030663"/>
            <a:ext cx="4343400" cy="27051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2817BA8D-C996-2A1E-10C9-11820504BE5D}"/>
              </a:ext>
            </a:extLst>
          </p:cNvPr>
          <p:cNvSpPr txBox="1">
            <a:spLocks noChangeArrowheads="1"/>
          </p:cNvSpPr>
          <p:nvPr/>
        </p:nvSpPr>
        <p:spPr bwMode="auto">
          <a:xfrm>
            <a:off x="5257800" y="1117600"/>
            <a:ext cx="3505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endParaRPr lang="it-IT" altLang="it-IT" sz="1400">
              <a:latin typeface="Arial" panose="020B0604020202020204" pitchFamily="34" charset="0"/>
            </a:endParaRPr>
          </a:p>
        </p:txBody>
      </p:sp>
      <p:sp>
        <p:nvSpPr>
          <p:cNvPr id="22530" name="Text Box 3">
            <a:extLst>
              <a:ext uri="{FF2B5EF4-FFF2-40B4-BE49-F238E27FC236}">
                <a16:creationId xmlns:a16="http://schemas.microsoft.com/office/drawing/2014/main" id="{8437217A-328F-6561-08E3-98C8A8DCCDE2}"/>
              </a:ext>
            </a:extLst>
          </p:cNvPr>
          <p:cNvSpPr txBox="1">
            <a:spLocks noChangeArrowheads="1"/>
          </p:cNvSpPr>
          <p:nvPr/>
        </p:nvSpPr>
        <p:spPr bwMode="auto">
          <a:xfrm>
            <a:off x="1295400" y="1752600"/>
            <a:ext cx="6477000" cy="192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it-IT" sz="2000">
                <a:latin typeface="Arial" panose="020B0604020202020204" pitchFamily="34" charset="0"/>
              </a:rPr>
              <a:t>In alcuni canali si è visto che dopo rimozione della inattivazione di tipo “N”, persiste una lenta riduzione della corrente al perdurare della depolarizzazione. Inizialmente s’è pensato che fosse dovuta ad un’analoga azione “di tappo” dell’estremità C-terminale (da cui il nome), che poi si è rivelata errata. </a:t>
            </a:r>
            <a:endParaRPr lang="it-IT" altLang="it-IT" sz="2000">
              <a:latin typeface="Arial" panose="020B0604020202020204" pitchFamily="34" charset="0"/>
            </a:endParaRPr>
          </a:p>
        </p:txBody>
      </p:sp>
      <p:sp>
        <p:nvSpPr>
          <p:cNvPr id="107525" name="Text Box 5">
            <a:extLst>
              <a:ext uri="{FF2B5EF4-FFF2-40B4-BE49-F238E27FC236}">
                <a16:creationId xmlns:a16="http://schemas.microsoft.com/office/drawing/2014/main" id="{70053E93-6D8C-B850-F80F-8BE63A074458}"/>
              </a:ext>
            </a:extLst>
          </p:cNvPr>
          <p:cNvSpPr txBox="1">
            <a:spLocks noChangeArrowheads="1"/>
          </p:cNvSpPr>
          <p:nvPr/>
        </p:nvSpPr>
        <p:spPr bwMode="auto">
          <a:xfrm>
            <a:off x="1270028" y="5405558"/>
            <a:ext cx="6605337" cy="923330"/>
          </a:xfrm>
          <a:prstGeom prst="rect">
            <a:avLst/>
          </a:prstGeom>
          <a:noFill/>
          <a:ln>
            <a:noFill/>
          </a:ln>
          <a:effectLst/>
        </p:spPr>
        <p:txBody>
          <a:bodyPr wrap="square">
            <a:spAutoFit/>
          </a:bodyPr>
          <a:lstStyle/>
          <a:p>
            <a:pPr algn="just">
              <a:defRPr/>
            </a:pPr>
            <a:r>
              <a:rPr lang="en-US" altLang="it-IT" b="1" dirty="0" err="1">
                <a:solidFill>
                  <a:schemeClr val="accent5">
                    <a:lumMod val="50000"/>
                  </a:schemeClr>
                </a:solidFill>
                <a:latin typeface="Skia" panose="020D0502020204020204" pitchFamily="34" charset="0"/>
                <a:ea typeface="Times" pitchFamily="2" charset="0"/>
                <a:cs typeface="Times" pitchFamily="2" charset="0"/>
              </a:rPr>
              <a:t>Probabilmente</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l’inattivazione</a:t>
            </a:r>
            <a:r>
              <a:rPr lang="en-US" altLang="it-IT" b="1" dirty="0">
                <a:solidFill>
                  <a:schemeClr val="accent5">
                    <a:lumMod val="50000"/>
                  </a:schemeClr>
                </a:solidFill>
                <a:latin typeface="Skia" panose="020D0502020204020204" pitchFamily="34" charset="0"/>
                <a:ea typeface="Times" pitchFamily="2" charset="0"/>
                <a:cs typeface="Times" pitchFamily="2" charset="0"/>
              </a:rPr>
              <a:t> “di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tipo</a:t>
            </a:r>
            <a:r>
              <a:rPr lang="en-US" altLang="it-IT" b="1" dirty="0">
                <a:solidFill>
                  <a:schemeClr val="accent5">
                    <a:lumMod val="50000"/>
                  </a:schemeClr>
                </a:solidFill>
                <a:latin typeface="Skia" panose="020D0502020204020204" pitchFamily="34" charset="0"/>
                <a:ea typeface="Times" pitchFamily="2" charset="0"/>
                <a:cs typeface="Times" pitchFamily="2" charset="0"/>
              </a:rPr>
              <a:t> C”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è</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dovuta</a:t>
            </a:r>
            <a:r>
              <a:rPr lang="en-US" altLang="it-IT" b="1" dirty="0">
                <a:solidFill>
                  <a:schemeClr val="accent5">
                    <a:lumMod val="50000"/>
                  </a:schemeClr>
                </a:solidFill>
                <a:latin typeface="Skia" panose="020D0502020204020204" pitchFamily="34" charset="0"/>
                <a:ea typeface="Times" pitchFamily="2" charset="0"/>
                <a:cs typeface="Times" pitchFamily="2" charset="0"/>
              </a:rPr>
              <a:t> al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movimento</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voltaggio-dipendente</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della</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porzione</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esterna</a:t>
            </a:r>
            <a:r>
              <a:rPr lang="en-US" altLang="it-IT" b="1" dirty="0">
                <a:solidFill>
                  <a:schemeClr val="accent5">
                    <a:lumMod val="50000"/>
                  </a:schemeClr>
                </a:solidFill>
                <a:latin typeface="Skia" panose="020D0502020204020204" pitchFamily="34" charset="0"/>
                <a:ea typeface="Times" pitchFamily="2" charset="0"/>
                <a:cs typeface="Times" pitchFamily="2" charset="0"/>
              </a:rPr>
              <a:t> del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segmento</a:t>
            </a:r>
            <a:r>
              <a:rPr lang="en-US" altLang="it-IT" b="1" dirty="0">
                <a:solidFill>
                  <a:schemeClr val="accent5">
                    <a:lumMod val="50000"/>
                  </a:schemeClr>
                </a:solidFill>
                <a:latin typeface="Skia" panose="020D0502020204020204" pitchFamily="34" charset="0"/>
                <a:ea typeface="Times" pitchFamily="2" charset="0"/>
                <a:cs typeface="Times" pitchFamily="2" charset="0"/>
              </a:rPr>
              <a:t> S6, </a:t>
            </a:r>
            <a:r>
              <a:rPr lang="en-US" altLang="it-IT" b="1" dirty="0" err="1">
                <a:solidFill>
                  <a:schemeClr val="accent5">
                    <a:lumMod val="50000"/>
                  </a:schemeClr>
                </a:solidFill>
                <a:latin typeface="Skia" panose="020D0502020204020204" pitchFamily="34" charset="0"/>
                <a:ea typeface="Times" pitchFamily="2" charset="0"/>
                <a:cs typeface="Times" pitchFamily="2" charset="0"/>
              </a:rPr>
              <a:t>che</a:t>
            </a:r>
            <a:r>
              <a:rPr lang="en-US" altLang="it-IT" b="1" dirty="0">
                <a:solidFill>
                  <a:schemeClr val="accent5">
                    <a:lumMod val="50000"/>
                  </a:schemeClr>
                </a:solidFill>
                <a:latin typeface="Skia" panose="020D0502020204020204" pitchFamily="34" charset="0"/>
                <a:ea typeface="Times" pitchFamily="2" charset="0"/>
                <a:cs typeface="Times" pitchFamily="2" charset="0"/>
              </a:rPr>
              <a:t> </a:t>
            </a:r>
            <a:r>
              <a:rPr lang="en-US" altLang="it-IT" b="1" i="1" dirty="0" err="1">
                <a:solidFill>
                  <a:schemeClr val="accent5">
                    <a:lumMod val="50000"/>
                  </a:schemeClr>
                </a:solidFill>
                <a:latin typeface="Skia" panose="020D0502020204020204" pitchFamily="34" charset="0"/>
                <a:ea typeface="Times" pitchFamily="2" charset="0"/>
                <a:cs typeface="Times" pitchFamily="2" charset="0"/>
              </a:rPr>
              <a:t>restringe</a:t>
            </a:r>
            <a:r>
              <a:rPr lang="en-US" altLang="it-IT" b="1" i="1" dirty="0">
                <a:solidFill>
                  <a:schemeClr val="accent5">
                    <a:lumMod val="50000"/>
                  </a:schemeClr>
                </a:solidFill>
                <a:latin typeface="Skia" panose="020D0502020204020204" pitchFamily="34" charset="0"/>
                <a:ea typeface="Times" pitchFamily="2" charset="0"/>
                <a:cs typeface="Times" pitchFamily="2" charset="0"/>
              </a:rPr>
              <a:t> </a:t>
            </a:r>
            <a:r>
              <a:rPr lang="en-US" altLang="it-IT" b="1" i="1" dirty="0">
                <a:solidFill>
                  <a:srgbClr val="C00000"/>
                </a:solidFill>
                <a:latin typeface="Skia" panose="020D0502020204020204" pitchFamily="34" charset="0"/>
                <a:ea typeface="Times" pitchFamily="2" charset="0"/>
                <a:cs typeface="Times" pitchFamily="2" charset="0"/>
              </a:rPr>
              <a:t>il </a:t>
            </a:r>
            <a:r>
              <a:rPr lang="en-US" altLang="it-IT" b="1" i="1" dirty="0" err="1">
                <a:solidFill>
                  <a:srgbClr val="C00000"/>
                </a:solidFill>
                <a:latin typeface="Skia" panose="020D0502020204020204" pitchFamily="34" charset="0"/>
                <a:ea typeface="Times" pitchFamily="2" charset="0"/>
                <a:cs typeface="Times" pitchFamily="2" charset="0"/>
              </a:rPr>
              <a:t>filtro</a:t>
            </a:r>
            <a:r>
              <a:rPr lang="en-US" altLang="it-IT" b="1" i="1" dirty="0">
                <a:solidFill>
                  <a:srgbClr val="C00000"/>
                </a:solidFill>
                <a:latin typeface="Skia" panose="020D0502020204020204" pitchFamily="34" charset="0"/>
                <a:ea typeface="Times" pitchFamily="2" charset="0"/>
                <a:cs typeface="Times" pitchFamily="2" charset="0"/>
              </a:rPr>
              <a:t> di </a:t>
            </a:r>
            <a:r>
              <a:rPr lang="en-US" altLang="it-IT" b="1" i="1" dirty="0" err="1">
                <a:solidFill>
                  <a:srgbClr val="C00000"/>
                </a:solidFill>
                <a:latin typeface="Skia" panose="020D0502020204020204" pitchFamily="34" charset="0"/>
                <a:ea typeface="Times" pitchFamily="2" charset="0"/>
                <a:cs typeface="Times" pitchFamily="2" charset="0"/>
              </a:rPr>
              <a:t>selettività</a:t>
            </a:r>
            <a:endParaRPr lang="en-US" altLang="it-IT" b="1" dirty="0">
              <a:solidFill>
                <a:srgbClr val="C00000"/>
              </a:solidFill>
              <a:latin typeface="Skia" panose="020D0502020204020204" pitchFamily="34" charset="0"/>
              <a:ea typeface="Times" pitchFamily="2" charset="0"/>
              <a:cs typeface="Times" pitchFamily="2" charset="0"/>
            </a:endParaRPr>
          </a:p>
        </p:txBody>
      </p:sp>
      <p:pic>
        <p:nvPicPr>
          <p:cNvPr id="22532" name="Picture 8">
            <a:extLst>
              <a:ext uri="{FF2B5EF4-FFF2-40B4-BE49-F238E27FC236}">
                <a16:creationId xmlns:a16="http://schemas.microsoft.com/office/drawing/2014/main" id="{3D119CD7-E61B-4163-B03C-ACAC8D0AA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8550"/>
            <a:ext cx="8534400" cy="415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CA3A7FFA-F53D-6E24-C06F-F5D23B006438}"/>
              </a:ext>
            </a:extLst>
          </p:cNvPr>
          <p:cNvSpPr txBox="1">
            <a:spLocks noChangeArrowheads="1"/>
          </p:cNvSpPr>
          <p:nvPr/>
        </p:nvSpPr>
        <p:spPr bwMode="auto">
          <a:xfrm>
            <a:off x="1698625" y="168275"/>
            <a:ext cx="5756275" cy="461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Inattivazione lenta o di tipo C</a:t>
            </a:r>
            <a:endParaRPr lang="it-IT" sz="2400" b="1" baseline="-25000" dirty="0">
              <a:solidFill>
                <a:srgbClr val="660066"/>
              </a:solidFill>
              <a:latin typeface="Skia" pitchFamily="1" charset="0"/>
              <a:ea typeface="Skia" pitchFamily="1" charset="0"/>
              <a:cs typeface="Skia" pitchFamily="1" charset="0"/>
            </a:endParaRPr>
          </a:p>
        </p:txBody>
      </p:sp>
    </p:spTree>
    <p:extLst>
      <p:ext uri="{BB962C8B-B14F-4D97-AF65-F5344CB8AC3E}">
        <p14:creationId xmlns:p14="http://schemas.microsoft.com/office/powerpoint/2010/main" val="2947362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additive="base">
                                        <p:cTn id="7" dur="500" fill="hold"/>
                                        <p:tgtEl>
                                          <p:spTgt spid="107525"/>
                                        </p:tgtEl>
                                        <p:attrNameLst>
                                          <p:attrName>ppt_x</p:attrName>
                                        </p:attrNameLst>
                                      </p:cBhvr>
                                      <p:tavLst>
                                        <p:tav tm="0">
                                          <p:val>
                                            <p:strVal val="0-#ppt_w/2"/>
                                          </p:val>
                                        </p:tav>
                                        <p:tav tm="100000">
                                          <p:val>
                                            <p:strVal val="#ppt_x"/>
                                          </p:val>
                                        </p:tav>
                                      </p:tavLst>
                                    </p:anim>
                                    <p:anim calcmode="lin" valueType="num">
                                      <p:cBhvr additive="base">
                                        <p:cTn id="8" dur="500" fill="hold"/>
                                        <p:tgtEl>
                                          <p:spTgt spid="1075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2E8B249-2C42-44D1-E34F-4356FFE39F08}"/>
              </a:ext>
            </a:extLst>
          </p:cNvPr>
          <p:cNvSpPr txBox="1">
            <a:spLocks noChangeArrowheads="1"/>
          </p:cNvSpPr>
          <p:nvPr/>
        </p:nvSpPr>
        <p:spPr bwMode="auto">
          <a:xfrm>
            <a:off x="487363" y="120650"/>
            <a:ext cx="8169275" cy="8302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pitchFamily="1" charset="0"/>
                <a:ea typeface="Skia" pitchFamily="1" charset="0"/>
                <a:cs typeface="Skia" pitchFamily="1" charset="0"/>
              </a:rPr>
              <a:t>La decodificazione dell’intensità di uno stimolo e la sua regolazione da parte dei K</a:t>
            </a:r>
            <a:r>
              <a:rPr lang="it-IT" sz="2400" b="1" baseline="-25000" dirty="0">
                <a:solidFill>
                  <a:srgbClr val="660066"/>
                </a:solidFill>
                <a:latin typeface="Skia" pitchFamily="1" charset="0"/>
                <a:ea typeface="Skia" pitchFamily="1" charset="0"/>
                <a:cs typeface="Skia" pitchFamily="1" charset="0"/>
              </a:rPr>
              <a:t>A</a:t>
            </a:r>
          </a:p>
        </p:txBody>
      </p:sp>
      <p:sp>
        <p:nvSpPr>
          <p:cNvPr id="11" name="TextBox 10">
            <a:extLst>
              <a:ext uri="{FF2B5EF4-FFF2-40B4-BE49-F238E27FC236}">
                <a16:creationId xmlns:a16="http://schemas.microsoft.com/office/drawing/2014/main" id="{2766472A-4261-52D6-B668-D77560DD44EB}"/>
              </a:ext>
            </a:extLst>
          </p:cNvPr>
          <p:cNvSpPr txBox="1"/>
          <p:nvPr/>
        </p:nvSpPr>
        <p:spPr>
          <a:xfrm>
            <a:off x="3483430" y="1586141"/>
            <a:ext cx="5422900" cy="830997"/>
          </a:xfrm>
          <a:prstGeom prst="rect">
            <a:avLst/>
          </a:prstGeom>
          <a:noFill/>
        </p:spPr>
        <p:txBody>
          <a:bodyPr wrap="square">
            <a:spAutoFit/>
          </a:bodyPr>
          <a:lstStyle/>
          <a:p>
            <a:pPr marL="285750" indent="-285750" algn="just">
              <a:buFont typeface="Wingdings" charset="2"/>
              <a:buChar char="Ø"/>
              <a:defRPr/>
            </a:pPr>
            <a:r>
              <a:rPr lang="en-US" sz="1600" b="1" dirty="0">
                <a:solidFill>
                  <a:schemeClr val="accent5">
                    <a:lumMod val="50000"/>
                  </a:schemeClr>
                </a:solidFill>
                <a:latin typeface="Skia"/>
                <a:cs typeface="Skia"/>
              </a:rPr>
              <a:t>Se uno </a:t>
            </a:r>
            <a:r>
              <a:rPr lang="en-US" sz="1600" b="1" dirty="0" err="1">
                <a:solidFill>
                  <a:schemeClr val="accent5">
                    <a:lumMod val="50000"/>
                  </a:schemeClr>
                </a:solidFill>
                <a:latin typeface="Skia"/>
                <a:cs typeface="Skia"/>
              </a:rPr>
              <a:t>stimolo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depolarizante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è</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duraturo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invece</a:t>
            </a:r>
            <a:r>
              <a:rPr lang="en-US" sz="1600" b="1" dirty="0">
                <a:solidFill>
                  <a:schemeClr val="accent5">
                    <a:lumMod val="50000"/>
                  </a:schemeClr>
                </a:solidFill>
                <a:latin typeface="Skia"/>
                <a:cs typeface="Skia"/>
              </a:rPr>
              <a:t> di un solo </a:t>
            </a:r>
            <a:r>
              <a:rPr lang="en-US" sz="1600" b="1" dirty="0" err="1">
                <a:solidFill>
                  <a:schemeClr val="accent5">
                    <a:lumMod val="50000"/>
                  </a:schemeClr>
                </a:solidFill>
                <a:latin typeface="Skia"/>
                <a:cs typeface="Skia"/>
              </a:rPr>
              <a:t>potenziale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d’azione</a:t>
            </a:r>
            <a:r>
              <a:rPr lang="en-US" sz="1600" b="1" dirty="0">
                <a:solidFill>
                  <a:schemeClr val="accent5">
                    <a:lumMod val="50000"/>
                  </a:schemeClr>
                </a:solidFill>
                <a:latin typeface="Skia"/>
                <a:cs typeface="Skia"/>
              </a:rPr>
              <a:t> se ne </a:t>
            </a:r>
            <a:r>
              <a:rPr lang="en-US" sz="1600" b="1" dirty="0" err="1">
                <a:solidFill>
                  <a:schemeClr val="accent5">
                    <a:lumMod val="50000"/>
                  </a:schemeClr>
                </a:solidFill>
                <a:latin typeface="Skia"/>
                <a:cs typeface="Skia"/>
              </a:rPr>
              <a:t>può</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generare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una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serie</a:t>
            </a:r>
            <a:r>
              <a:rPr lang="en-US" sz="1600" b="1" dirty="0">
                <a:solidFill>
                  <a:schemeClr val="accent5">
                    <a:lumMod val="50000"/>
                  </a:schemeClr>
                </a:solidFill>
                <a:latin typeface="Skia"/>
                <a:cs typeface="Skia"/>
              </a:rPr>
              <a:t> in </a:t>
            </a:r>
            <a:r>
              <a:rPr lang="en-US" sz="1600" b="1" dirty="0" err="1">
                <a:solidFill>
                  <a:schemeClr val="accent5">
                    <a:lumMod val="50000"/>
                  </a:schemeClr>
                </a:solidFill>
                <a:latin typeface="Skia"/>
                <a:cs typeface="Skia"/>
              </a:rPr>
              <a:t>sequenza</a:t>
            </a:r>
            <a:r>
              <a:rPr lang="en-US" sz="1600" b="1" dirty="0">
                <a:solidFill>
                  <a:schemeClr val="accent5">
                    <a:lumMod val="50000"/>
                  </a:schemeClr>
                </a:solidFill>
                <a:latin typeface="Skia"/>
                <a:cs typeface="Skia"/>
              </a:rPr>
              <a:t>: </a:t>
            </a:r>
            <a:r>
              <a:rPr lang="en-US" sz="1600" b="1" dirty="0" err="1">
                <a:solidFill>
                  <a:srgbClr val="660066"/>
                </a:solidFill>
                <a:latin typeface="Skia"/>
                <a:cs typeface="Skia"/>
              </a:rPr>
              <a:t>treno</a:t>
            </a:r>
            <a:r>
              <a:rPr lang="en-US" sz="1600" b="1" dirty="0">
                <a:solidFill>
                  <a:srgbClr val="660066"/>
                </a:solidFill>
                <a:latin typeface="Skia"/>
                <a:cs typeface="Skia"/>
              </a:rPr>
              <a:t> di </a:t>
            </a:r>
            <a:r>
              <a:rPr lang="en-US" sz="1600" b="1" dirty="0" err="1">
                <a:solidFill>
                  <a:srgbClr val="660066"/>
                </a:solidFill>
                <a:latin typeface="Skia"/>
                <a:cs typeface="Skia"/>
              </a:rPr>
              <a:t>potenziali</a:t>
            </a:r>
            <a:r>
              <a:rPr lang="en-US" sz="1600" b="1" dirty="0">
                <a:solidFill>
                  <a:srgbClr val="660066"/>
                </a:solidFill>
                <a:latin typeface="Skia"/>
                <a:cs typeface="Skia"/>
              </a:rPr>
              <a:t> </a:t>
            </a:r>
            <a:r>
              <a:rPr lang="en-US" sz="1600" b="1" dirty="0" err="1">
                <a:solidFill>
                  <a:srgbClr val="660066"/>
                </a:solidFill>
                <a:latin typeface="Skia"/>
                <a:cs typeface="Skia"/>
              </a:rPr>
              <a:t>d’azione</a:t>
            </a:r>
            <a:endParaRPr lang="en-US" sz="1600" b="1" dirty="0">
              <a:solidFill>
                <a:srgbClr val="660066"/>
              </a:solidFill>
              <a:latin typeface="Skia"/>
              <a:cs typeface="Skia"/>
            </a:endParaRPr>
          </a:p>
        </p:txBody>
      </p:sp>
      <p:grpSp>
        <p:nvGrpSpPr>
          <p:cNvPr id="24579" name="Group 22">
            <a:extLst>
              <a:ext uri="{FF2B5EF4-FFF2-40B4-BE49-F238E27FC236}">
                <a16:creationId xmlns:a16="http://schemas.microsoft.com/office/drawing/2014/main" id="{6BC6F6E9-1D7B-C7B8-ED4A-441A6A742B08}"/>
              </a:ext>
            </a:extLst>
          </p:cNvPr>
          <p:cNvGrpSpPr>
            <a:grpSpLocks/>
          </p:cNvGrpSpPr>
          <p:nvPr/>
        </p:nvGrpSpPr>
        <p:grpSpPr bwMode="auto">
          <a:xfrm>
            <a:off x="315913" y="1295400"/>
            <a:ext cx="3048000" cy="5235575"/>
            <a:chOff x="502321" y="1566363"/>
            <a:chExt cx="2709403" cy="4964830"/>
          </a:xfrm>
        </p:grpSpPr>
        <p:pic>
          <p:nvPicPr>
            <p:cNvPr id="24580" name="Picture 4" descr="img16.png">
              <a:extLst>
                <a:ext uri="{FF2B5EF4-FFF2-40B4-BE49-F238E27FC236}">
                  <a16:creationId xmlns:a16="http://schemas.microsoft.com/office/drawing/2014/main" id="{1470EEEA-EE9A-4819-493E-0CAFD1B26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71" y="1566363"/>
              <a:ext cx="16002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5" descr="img16.png">
              <a:extLst>
                <a:ext uri="{FF2B5EF4-FFF2-40B4-BE49-F238E27FC236}">
                  <a16:creationId xmlns:a16="http://schemas.microsoft.com/office/drawing/2014/main" id="{4CF4036A-4A02-88D4-BEF7-030AAF523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71" y="2872759"/>
              <a:ext cx="16002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6" descr="img13.png">
              <a:extLst>
                <a:ext uri="{FF2B5EF4-FFF2-40B4-BE49-F238E27FC236}">
                  <a16:creationId xmlns:a16="http://schemas.microsoft.com/office/drawing/2014/main" id="{DEA858FE-CFFE-A7D1-2791-E0D061420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71" y="4165518"/>
              <a:ext cx="1590675"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7" descr="img15.png">
              <a:extLst>
                <a:ext uri="{FF2B5EF4-FFF2-40B4-BE49-F238E27FC236}">
                  <a16:creationId xmlns:a16="http://schemas.microsoft.com/office/drawing/2014/main" id="{34141200-1E20-9274-00CF-7B5A46DB8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21" y="5531068"/>
              <a:ext cx="1609725"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4" name="TextBox 8">
              <a:extLst>
                <a:ext uri="{FF2B5EF4-FFF2-40B4-BE49-F238E27FC236}">
                  <a16:creationId xmlns:a16="http://schemas.microsoft.com/office/drawing/2014/main" id="{BA84226B-B182-EAE9-A4BC-C6E58AF336D4}"/>
                </a:ext>
              </a:extLst>
            </p:cNvPr>
            <p:cNvSpPr txBox="1">
              <a:spLocks noChangeArrowheads="1"/>
            </p:cNvSpPr>
            <p:nvPr/>
          </p:nvSpPr>
          <p:spPr bwMode="auto">
            <a:xfrm>
              <a:off x="916311" y="2406943"/>
              <a:ext cx="53091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100" b="1">
                  <a:latin typeface="Arial" panose="020B0604020202020204" pitchFamily="34" charset="0"/>
                </a:rPr>
                <a:t>15 nA</a:t>
              </a:r>
            </a:p>
          </p:txBody>
        </p:sp>
        <p:sp>
          <p:nvSpPr>
            <p:cNvPr id="24585" name="TextBox 11">
              <a:extLst>
                <a:ext uri="{FF2B5EF4-FFF2-40B4-BE49-F238E27FC236}">
                  <a16:creationId xmlns:a16="http://schemas.microsoft.com/office/drawing/2014/main" id="{1C2CB3C6-F5AC-BC5C-119E-791806B63AEE}"/>
                </a:ext>
              </a:extLst>
            </p:cNvPr>
            <p:cNvSpPr txBox="1">
              <a:spLocks noChangeArrowheads="1"/>
            </p:cNvSpPr>
            <p:nvPr/>
          </p:nvSpPr>
          <p:spPr bwMode="auto">
            <a:xfrm>
              <a:off x="916311" y="3780179"/>
              <a:ext cx="53091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100" b="1">
                  <a:latin typeface="Arial" panose="020B0604020202020204" pitchFamily="34" charset="0"/>
                </a:rPr>
                <a:t>20 nA</a:t>
              </a:r>
            </a:p>
          </p:txBody>
        </p:sp>
        <p:sp>
          <p:nvSpPr>
            <p:cNvPr id="24586" name="TextBox 12">
              <a:extLst>
                <a:ext uri="{FF2B5EF4-FFF2-40B4-BE49-F238E27FC236}">
                  <a16:creationId xmlns:a16="http://schemas.microsoft.com/office/drawing/2014/main" id="{56C0D87F-4DFE-7303-724D-43640D1FD5FD}"/>
                </a:ext>
              </a:extLst>
            </p:cNvPr>
            <p:cNvSpPr txBox="1">
              <a:spLocks noChangeArrowheads="1"/>
            </p:cNvSpPr>
            <p:nvPr/>
          </p:nvSpPr>
          <p:spPr bwMode="auto">
            <a:xfrm>
              <a:off x="916311" y="5034838"/>
              <a:ext cx="53091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100" b="1">
                  <a:latin typeface="Arial" panose="020B0604020202020204" pitchFamily="34" charset="0"/>
                </a:rPr>
                <a:t>30 nA</a:t>
              </a:r>
            </a:p>
          </p:txBody>
        </p:sp>
        <p:sp>
          <p:nvSpPr>
            <p:cNvPr id="24587" name="TextBox 13">
              <a:extLst>
                <a:ext uri="{FF2B5EF4-FFF2-40B4-BE49-F238E27FC236}">
                  <a16:creationId xmlns:a16="http://schemas.microsoft.com/office/drawing/2014/main" id="{D0A0B4C5-541B-739E-4314-CFA1886FE51B}"/>
                </a:ext>
              </a:extLst>
            </p:cNvPr>
            <p:cNvSpPr txBox="1">
              <a:spLocks noChangeArrowheads="1"/>
            </p:cNvSpPr>
            <p:nvPr/>
          </p:nvSpPr>
          <p:spPr bwMode="auto">
            <a:xfrm>
              <a:off x="914400" y="6269583"/>
              <a:ext cx="53091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100" b="1">
                  <a:latin typeface="Arial" panose="020B0604020202020204" pitchFamily="34" charset="0"/>
                </a:rPr>
                <a:t>45 nA</a:t>
              </a:r>
            </a:p>
          </p:txBody>
        </p:sp>
        <p:cxnSp>
          <p:nvCxnSpPr>
            <p:cNvPr id="16" name="Straight Arrow Connector 15">
              <a:extLst>
                <a:ext uri="{FF2B5EF4-FFF2-40B4-BE49-F238E27FC236}">
                  <a16:creationId xmlns:a16="http://schemas.microsoft.com/office/drawing/2014/main" id="{F7E37A7E-6E57-5C4C-853D-68BB17469104}"/>
                </a:ext>
              </a:extLst>
            </p:cNvPr>
            <p:cNvCxnSpPr/>
            <p:nvPr/>
          </p:nvCxnSpPr>
          <p:spPr>
            <a:xfrm>
              <a:off x="548888" y="2722515"/>
              <a:ext cx="1404092" cy="0"/>
            </a:xfrm>
            <a:prstGeom prst="straightConnector1">
              <a:avLst/>
            </a:prstGeom>
            <a:ln>
              <a:headEnd type="arrow"/>
              <a:tailEnd type="arrow"/>
            </a:ln>
            <a:effectLst/>
          </p:spPr>
          <p:style>
            <a:lnRef idx="2">
              <a:schemeClr val="accent5"/>
            </a:lnRef>
            <a:fillRef idx="0">
              <a:schemeClr val="accent5"/>
            </a:fillRef>
            <a:effectRef idx="1">
              <a:schemeClr val="accent5"/>
            </a:effectRef>
            <a:fontRef idx="minor">
              <a:schemeClr val="tx1"/>
            </a:fontRef>
          </p:style>
        </p:cxnSp>
        <p:sp>
          <p:nvSpPr>
            <p:cNvPr id="24589" name="TextBox 17">
              <a:extLst>
                <a:ext uri="{FF2B5EF4-FFF2-40B4-BE49-F238E27FC236}">
                  <a16:creationId xmlns:a16="http://schemas.microsoft.com/office/drawing/2014/main" id="{75008E49-6A58-01A2-7913-6DCC665D20EE}"/>
                </a:ext>
              </a:extLst>
            </p:cNvPr>
            <p:cNvSpPr txBox="1">
              <a:spLocks noChangeArrowheads="1"/>
            </p:cNvSpPr>
            <p:nvPr/>
          </p:nvSpPr>
          <p:spPr bwMode="auto">
            <a:xfrm>
              <a:off x="1015239" y="2572711"/>
              <a:ext cx="4539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100" b="1">
                  <a:latin typeface="Arial" panose="020B0604020202020204" pitchFamily="34" charset="0"/>
                </a:rPr>
                <a:t>1.2 s</a:t>
              </a:r>
            </a:p>
          </p:txBody>
        </p:sp>
        <p:sp>
          <p:nvSpPr>
            <p:cNvPr id="24590" name="TextBox 18">
              <a:extLst>
                <a:ext uri="{FF2B5EF4-FFF2-40B4-BE49-F238E27FC236}">
                  <a16:creationId xmlns:a16="http://schemas.microsoft.com/office/drawing/2014/main" id="{8B319D69-9606-FA47-F5B5-256635C80E7E}"/>
                </a:ext>
              </a:extLst>
            </p:cNvPr>
            <p:cNvSpPr txBox="1">
              <a:spLocks noChangeArrowheads="1"/>
            </p:cNvSpPr>
            <p:nvPr/>
          </p:nvSpPr>
          <p:spPr bwMode="auto">
            <a:xfrm>
              <a:off x="2259044" y="1989315"/>
              <a:ext cx="8746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9 spk/1.2 s </a:t>
              </a:r>
            </a:p>
          </p:txBody>
        </p:sp>
        <p:sp>
          <p:nvSpPr>
            <p:cNvPr id="24591" name="TextBox 19">
              <a:extLst>
                <a:ext uri="{FF2B5EF4-FFF2-40B4-BE49-F238E27FC236}">
                  <a16:creationId xmlns:a16="http://schemas.microsoft.com/office/drawing/2014/main" id="{7925C108-AB84-719C-0D26-87B3C0C15C2E}"/>
                </a:ext>
              </a:extLst>
            </p:cNvPr>
            <p:cNvSpPr txBox="1">
              <a:spLocks noChangeArrowheads="1"/>
            </p:cNvSpPr>
            <p:nvPr/>
          </p:nvSpPr>
          <p:spPr bwMode="auto">
            <a:xfrm>
              <a:off x="2259044" y="3344873"/>
              <a:ext cx="9526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13 spk/1.2 s </a:t>
              </a:r>
            </a:p>
          </p:txBody>
        </p:sp>
        <p:sp>
          <p:nvSpPr>
            <p:cNvPr id="24592" name="TextBox 20">
              <a:extLst>
                <a:ext uri="{FF2B5EF4-FFF2-40B4-BE49-F238E27FC236}">
                  <a16:creationId xmlns:a16="http://schemas.microsoft.com/office/drawing/2014/main" id="{664CDAC8-C0BF-8EC6-77DC-A4CD841F6D94}"/>
                </a:ext>
              </a:extLst>
            </p:cNvPr>
            <p:cNvSpPr txBox="1">
              <a:spLocks noChangeArrowheads="1"/>
            </p:cNvSpPr>
            <p:nvPr/>
          </p:nvSpPr>
          <p:spPr bwMode="auto">
            <a:xfrm>
              <a:off x="2259044" y="4634728"/>
              <a:ext cx="9526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17 spk/1.2 s </a:t>
              </a:r>
            </a:p>
          </p:txBody>
        </p:sp>
        <p:sp>
          <p:nvSpPr>
            <p:cNvPr id="24593" name="TextBox 21">
              <a:extLst>
                <a:ext uri="{FF2B5EF4-FFF2-40B4-BE49-F238E27FC236}">
                  <a16:creationId xmlns:a16="http://schemas.microsoft.com/office/drawing/2014/main" id="{A0A2E294-48E8-7351-B7CE-973FDEDC2E03}"/>
                </a:ext>
              </a:extLst>
            </p:cNvPr>
            <p:cNvSpPr txBox="1">
              <a:spLocks noChangeArrowheads="1"/>
            </p:cNvSpPr>
            <p:nvPr/>
          </p:nvSpPr>
          <p:spPr bwMode="auto">
            <a:xfrm>
              <a:off x="2181048" y="5869473"/>
              <a:ext cx="9526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20 spk/1.2 s </a:t>
              </a:r>
            </a:p>
          </p:txBody>
        </p:sp>
      </p:grpSp>
      <p:sp>
        <p:nvSpPr>
          <p:cNvPr id="2" name="TextBox 10">
            <a:extLst>
              <a:ext uri="{FF2B5EF4-FFF2-40B4-BE49-F238E27FC236}">
                <a16:creationId xmlns:a16="http://schemas.microsoft.com/office/drawing/2014/main" id="{B3A23395-0795-8537-9CB2-30FAC2074FFA}"/>
              </a:ext>
            </a:extLst>
          </p:cNvPr>
          <p:cNvSpPr txBox="1"/>
          <p:nvPr/>
        </p:nvSpPr>
        <p:spPr>
          <a:xfrm>
            <a:off x="3514386" y="2291986"/>
            <a:ext cx="5422900" cy="1323439"/>
          </a:xfrm>
          <a:prstGeom prst="rect">
            <a:avLst/>
          </a:prstGeom>
          <a:noFill/>
        </p:spPr>
        <p:txBody>
          <a:bodyPr wrap="square">
            <a:spAutoFit/>
          </a:bodyPr>
          <a:lstStyle/>
          <a:p>
            <a:pPr algn="just">
              <a:defRPr/>
            </a:pPr>
            <a:endParaRPr lang="en-US" sz="1600" b="1" dirty="0">
              <a:solidFill>
                <a:schemeClr val="accent5">
                  <a:lumMod val="50000"/>
                </a:schemeClr>
              </a:solidFill>
              <a:latin typeface="Skia"/>
              <a:cs typeface="Skia"/>
            </a:endParaRPr>
          </a:p>
          <a:p>
            <a:pPr marL="285750" indent="-285750" algn="just">
              <a:buFont typeface="Wingdings" charset="2"/>
              <a:buChar char="Ø"/>
              <a:defRPr/>
            </a:pPr>
            <a:r>
              <a:rPr lang="en-US" sz="1600" b="1" dirty="0">
                <a:solidFill>
                  <a:schemeClr val="accent5">
                    <a:lumMod val="50000"/>
                  </a:schemeClr>
                </a:solidFill>
                <a:latin typeface="Skia"/>
                <a:cs typeface="Skia"/>
              </a:rPr>
              <a:t>Il </a:t>
            </a:r>
            <a:r>
              <a:rPr lang="en-US" sz="1600" b="1" dirty="0" err="1">
                <a:solidFill>
                  <a:schemeClr val="accent5">
                    <a:lumMod val="50000"/>
                  </a:schemeClr>
                </a:solidFill>
                <a:latin typeface="Skia"/>
                <a:cs typeface="Skia"/>
              </a:rPr>
              <a:t>processo</a:t>
            </a:r>
            <a:r>
              <a:rPr lang="en-US" sz="1600" b="1" dirty="0">
                <a:solidFill>
                  <a:schemeClr val="accent5">
                    <a:lumMod val="50000"/>
                  </a:schemeClr>
                </a:solidFill>
                <a:latin typeface="Skia"/>
                <a:cs typeface="Skia"/>
              </a:rPr>
              <a:t> di </a:t>
            </a:r>
            <a:r>
              <a:rPr lang="en-US" sz="1600" b="1" dirty="0" err="1">
                <a:solidFill>
                  <a:schemeClr val="accent5">
                    <a:lumMod val="50000"/>
                  </a:schemeClr>
                </a:solidFill>
                <a:latin typeface="Skia"/>
                <a:cs typeface="Skia"/>
              </a:rPr>
              <a:t>decodificazione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si</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realizza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variando</a:t>
            </a:r>
            <a:r>
              <a:rPr lang="en-US" sz="1600" b="1" dirty="0">
                <a:solidFill>
                  <a:schemeClr val="accent5">
                    <a:lumMod val="50000"/>
                  </a:schemeClr>
                </a:solidFill>
                <a:latin typeface="Skia"/>
                <a:cs typeface="Skia"/>
              </a:rPr>
              <a:t> la </a:t>
            </a:r>
            <a:r>
              <a:rPr lang="en-US" sz="1600" b="1" dirty="0" err="1">
                <a:solidFill>
                  <a:schemeClr val="accent5">
                    <a:lumMod val="50000"/>
                  </a:schemeClr>
                </a:solidFill>
                <a:latin typeface="Skia"/>
                <a:cs typeface="Skia"/>
              </a:rPr>
              <a:t>frequenza</a:t>
            </a:r>
            <a:r>
              <a:rPr lang="en-US" sz="1600" b="1" dirty="0">
                <a:solidFill>
                  <a:schemeClr val="accent5">
                    <a:lumMod val="50000"/>
                  </a:schemeClr>
                </a:solidFill>
                <a:latin typeface="Skia"/>
                <a:cs typeface="Skia"/>
              </a:rPr>
              <a:t> di </a:t>
            </a:r>
            <a:r>
              <a:rPr lang="en-US" sz="1600" b="1" dirty="0" err="1">
                <a:solidFill>
                  <a:schemeClr val="accent5">
                    <a:lumMod val="50000"/>
                  </a:schemeClr>
                </a:solidFill>
                <a:latin typeface="Skia"/>
                <a:cs typeface="Skia"/>
              </a:rPr>
              <a:t>scarica</a:t>
            </a:r>
            <a:r>
              <a:rPr lang="en-US" sz="1600" b="1" dirty="0">
                <a:solidFill>
                  <a:schemeClr val="accent5">
                    <a:lumMod val="50000"/>
                  </a:schemeClr>
                </a:solidFill>
                <a:latin typeface="Skia"/>
                <a:cs typeface="Skia"/>
              </a:rPr>
              <a:t> al </a:t>
            </a:r>
            <a:r>
              <a:rPr lang="en-US" sz="1600" b="1" dirty="0" err="1">
                <a:solidFill>
                  <a:schemeClr val="accent5">
                    <a:lumMod val="50000"/>
                  </a:schemeClr>
                </a:solidFill>
                <a:latin typeface="Skia"/>
                <a:cs typeface="Skia"/>
              </a:rPr>
              <a:t>variare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dell’intensità</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dello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stimolo</a:t>
            </a:r>
            <a:r>
              <a:rPr lang="en-US" sz="1600" b="1" dirty="0">
                <a:solidFill>
                  <a:schemeClr val="accent5">
                    <a:lumMod val="50000"/>
                  </a:schemeClr>
                </a:solidFill>
                <a:latin typeface="Skia"/>
                <a:cs typeface="Skia"/>
              </a:rPr>
              <a:t>: </a:t>
            </a:r>
            <a:r>
              <a:rPr lang="en-US" sz="1600" b="1" dirty="0" err="1">
                <a:solidFill>
                  <a:srgbClr val="660066"/>
                </a:solidFill>
                <a:latin typeface="Skia"/>
                <a:cs typeface="Skia"/>
              </a:rPr>
              <a:t>all’aumentare</a:t>
            </a:r>
            <a:r>
              <a:rPr lang="en-US" sz="1600" b="1" dirty="0">
                <a:solidFill>
                  <a:srgbClr val="660066"/>
                </a:solidFill>
                <a:latin typeface="Skia"/>
                <a:cs typeface="Skia"/>
              </a:rPr>
              <a:t> </a:t>
            </a:r>
            <a:r>
              <a:rPr lang="en-US" sz="1600" b="1" dirty="0" err="1">
                <a:solidFill>
                  <a:srgbClr val="660066"/>
                </a:solidFill>
                <a:latin typeface="Skia"/>
                <a:cs typeface="Skia"/>
              </a:rPr>
              <a:t>dell’intensità</a:t>
            </a:r>
            <a:r>
              <a:rPr lang="en-US" sz="1600" b="1" dirty="0">
                <a:solidFill>
                  <a:srgbClr val="660066"/>
                </a:solidFill>
                <a:latin typeface="Skia"/>
                <a:cs typeface="Skia"/>
              </a:rPr>
              <a:t> </a:t>
            </a:r>
            <a:r>
              <a:rPr lang="en-US" sz="1600" b="1" dirty="0" err="1">
                <a:solidFill>
                  <a:srgbClr val="660066"/>
                </a:solidFill>
                <a:latin typeface="Skia"/>
                <a:cs typeface="Skia"/>
              </a:rPr>
              <a:t>dello</a:t>
            </a:r>
            <a:r>
              <a:rPr lang="en-US" sz="1600" b="1" dirty="0">
                <a:solidFill>
                  <a:srgbClr val="660066"/>
                </a:solidFill>
                <a:latin typeface="Skia"/>
                <a:cs typeface="Skia"/>
              </a:rPr>
              <a:t> </a:t>
            </a:r>
            <a:r>
              <a:rPr lang="en-US" sz="1600" b="1" dirty="0" err="1">
                <a:solidFill>
                  <a:srgbClr val="660066"/>
                </a:solidFill>
                <a:latin typeface="Skia"/>
                <a:cs typeface="Skia"/>
              </a:rPr>
              <a:t>stimolo</a:t>
            </a:r>
            <a:r>
              <a:rPr lang="en-US" sz="1600" b="1" dirty="0">
                <a:solidFill>
                  <a:srgbClr val="660066"/>
                </a:solidFill>
                <a:latin typeface="Skia"/>
                <a:cs typeface="Skia"/>
              </a:rPr>
              <a:t> </a:t>
            </a:r>
            <a:r>
              <a:rPr lang="en-US" sz="1600" b="1" dirty="0" err="1">
                <a:solidFill>
                  <a:srgbClr val="660066"/>
                </a:solidFill>
                <a:latin typeface="Skia"/>
                <a:cs typeface="Skia"/>
              </a:rPr>
              <a:t>aumenta</a:t>
            </a:r>
            <a:r>
              <a:rPr lang="en-US" sz="1600" b="1" dirty="0">
                <a:solidFill>
                  <a:srgbClr val="660066"/>
                </a:solidFill>
                <a:latin typeface="Skia"/>
                <a:cs typeface="Skia"/>
              </a:rPr>
              <a:t> la </a:t>
            </a:r>
            <a:r>
              <a:rPr lang="en-US" sz="1600" b="1" dirty="0" err="1">
                <a:solidFill>
                  <a:srgbClr val="660066"/>
                </a:solidFill>
                <a:latin typeface="Skia"/>
                <a:cs typeface="Skia"/>
              </a:rPr>
              <a:t>frequenza</a:t>
            </a:r>
            <a:r>
              <a:rPr lang="en-US" sz="1600" b="1" dirty="0">
                <a:solidFill>
                  <a:srgbClr val="660066"/>
                </a:solidFill>
                <a:latin typeface="Skia"/>
                <a:cs typeface="Skia"/>
              </a:rPr>
              <a:t> di </a:t>
            </a:r>
            <a:r>
              <a:rPr lang="en-US" sz="1600" b="1" dirty="0" err="1">
                <a:solidFill>
                  <a:srgbClr val="660066"/>
                </a:solidFill>
                <a:latin typeface="Skia"/>
                <a:cs typeface="Skia"/>
              </a:rPr>
              <a:t>scarica</a:t>
            </a:r>
            <a:endParaRPr lang="en-US" sz="1600" b="1" dirty="0">
              <a:solidFill>
                <a:srgbClr val="660066"/>
              </a:solidFill>
              <a:latin typeface="Symbol" charset="2"/>
              <a:cs typeface="Symbol" charset="2"/>
            </a:endParaRPr>
          </a:p>
        </p:txBody>
      </p:sp>
      <p:sp>
        <p:nvSpPr>
          <p:cNvPr id="4" name="TextBox 10">
            <a:extLst>
              <a:ext uri="{FF2B5EF4-FFF2-40B4-BE49-F238E27FC236}">
                <a16:creationId xmlns:a16="http://schemas.microsoft.com/office/drawing/2014/main" id="{84452631-A3D4-43FA-F51E-52FCB44732E6}"/>
              </a:ext>
            </a:extLst>
          </p:cNvPr>
          <p:cNvSpPr txBox="1"/>
          <p:nvPr/>
        </p:nvSpPr>
        <p:spPr>
          <a:xfrm>
            <a:off x="3493887" y="3732629"/>
            <a:ext cx="5422900" cy="830997"/>
          </a:xfrm>
          <a:prstGeom prst="rect">
            <a:avLst/>
          </a:prstGeom>
          <a:noFill/>
        </p:spPr>
        <p:txBody>
          <a:bodyPr wrap="square">
            <a:spAutoFit/>
          </a:bodyPr>
          <a:lstStyle/>
          <a:p>
            <a:pPr marL="285750" indent="-285750" algn="just">
              <a:buFont typeface="Wingdings" charset="2"/>
              <a:buChar char="Ø"/>
              <a:defRPr/>
            </a:pPr>
            <a:r>
              <a:rPr lang="en-US" sz="1600" b="1" dirty="0">
                <a:solidFill>
                  <a:schemeClr val="accent5">
                    <a:lumMod val="50000"/>
                  </a:schemeClr>
                </a:solidFill>
                <a:latin typeface="Skia"/>
                <a:cs typeface="Skia"/>
              </a:rPr>
              <a:t>I </a:t>
            </a:r>
            <a:r>
              <a:rPr lang="en-US" sz="1600" b="1" dirty="0" err="1">
                <a:solidFill>
                  <a:schemeClr val="accent5">
                    <a:lumMod val="50000"/>
                  </a:schemeClr>
                </a:solidFill>
                <a:latin typeface="Skia"/>
                <a:cs typeface="Skia"/>
              </a:rPr>
              <a:t>canali</a:t>
            </a:r>
            <a:r>
              <a:rPr lang="en-US" sz="1600" b="1" dirty="0">
                <a:solidFill>
                  <a:schemeClr val="accent5">
                    <a:lumMod val="50000"/>
                  </a:schemeClr>
                </a:solidFill>
                <a:latin typeface="Skia"/>
                <a:cs typeface="Skia"/>
              </a:rPr>
              <a:t> K</a:t>
            </a:r>
            <a:r>
              <a:rPr lang="en-US" sz="1600" b="1" baseline="-25000" dirty="0">
                <a:solidFill>
                  <a:schemeClr val="accent5">
                    <a:lumMod val="50000"/>
                  </a:schemeClr>
                </a:solidFill>
                <a:latin typeface="Skia"/>
                <a:cs typeface="Skia"/>
              </a:rPr>
              <a:t>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operano</a:t>
            </a:r>
            <a:r>
              <a:rPr lang="en-US" sz="1600" b="1" dirty="0">
                <a:solidFill>
                  <a:schemeClr val="accent5">
                    <a:lumMod val="50000"/>
                  </a:schemeClr>
                </a:solidFill>
                <a:latin typeface="Skia"/>
                <a:cs typeface="Skia"/>
              </a:rPr>
              <a:t> un “</a:t>
            </a:r>
            <a:r>
              <a:rPr lang="en-US" sz="1600" b="1" dirty="0" err="1">
                <a:solidFill>
                  <a:schemeClr val="accent5">
                    <a:lumMod val="50000"/>
                  </a:schemeClr>
                </a:solidFill>
                <a:latin typeface="Skia"/>
                <a:cs typeface="Skia"/>
              </a:rPr>
              <a:t>freno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voltaggio-dipendente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sulla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frequenza</a:t>
            </a:r>
            <a:r>
              <a:rPr lang="en-US" sz="1600" b="1" dirty="0">
                <a:solidFill>
                  <a:schemeClr val="accent5">
                    <a:lumMod val="50000"/>
                  </a:schemeClr>
                </a:solidFill>
                <a:latin typeface="Skia"/>
                <a:cs typeface="Skia"/>
              </a:rPr>
              <a:t> di </a:t>
            </a:r>
            <a:r>
              <a:rPr lang="en-US" sz="1600" b="1" dirty="0" err="1">
                <a:solidFill>
                  <a:schemeClr val="accent5">
                    <a:lumMod val="50000"/>
                  </a:schemeClr>
                </a:solidFill>
                <a:latin typeface="Skia"/>
                <a:cs typeface="Skia"/>
              </a:rPr>
              <a:t>scarica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dei</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potenziali</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d’azione</a:t>
            </a:r>
            <a:endParaRPr lang="en-US" sz="1600" b="1" dirty="0">
              <a:solidFill>
                <a:schemeClr val="accent5">
                  <a:lumMod val="50000"/>
                </a:schemeClr>
              </a:solidFill>
              <a:latin typeface="Skia"/>
              <a:cs typeface="Skia"/>
            </a:endParaRPr>
          </a:p>
          <a:p>
            <a:pPr marL="285750" indent="-285750" algn="just">
              <a:buFont typeface="Wingdings" charset="2"/>
              <a:buChar char="Ø"/>
              <a:defRPr/>
            </a:pPr>
            <a:endParaRPr lang="en-US" sz="1600" b="1" dirty="0">
              <a:solidFill>
                <a:schemeClr val="accent5">
                  <a:lumMod val="50000"/>
                </a:schemeClr>
              </a:solidFill>
              <a:latin typeface="Skia"/>
              <a:cs typeface="Skia"/>
            </a:endParaRPr>
          </a:p>
        </p:txBody>
      </p:sp>
      <p:sp>
        <p:nvSpPr>
          <p:cNvPr id="5" name="TextBox 10">
            <a:extLst>
              <a:ext uri="{FF2B5EF4-FFF2-40B4-BE49-F238E27FC236}">
                <a16:creationId xmlns:a16="http://schemas.microsoft.com/office/drawing/2014/main" id="{06C4EC4A-49F1-3398-901A-C9672E7B3AF3}"/>
              </a:ext>
            </a:extLst>
          </p:cNvPr>
          <p:cNvSpPr txBox="1"/>
          <p:nvPr/>
        </p:nvSpPr>
        <p:spPr>
          <a:xfrm>
            <a:off x="3493887" y="4284586"/>
            <a:ext cx="5422900" cy="1077218"/>
          </a:xfrm>
          <a:prstGeom prst="rect">
            <a:avLst/>
          </a:prstGeom>
          <a:noFill/>
        </p:spPr>
        <p:txBody>
          <a:bodyPr wrap="square">
            <a:spAutoFit/>
          </a:bodyPr>
          <a:lstStyle/>
          <a:p>
            <a:pPr marL="285750" indent="-285750" algn="just">
              <a:buFont typeface="Wingdings" charset="2"/>
              <a:buChar char="Ø"/>
              <a:defRPr/>
            </a:pPr>
            <a:endParaRPr lang="en-US" sz="1600" b="1" dirty="0">
              <a:solidFill>
                <a:schemeClr val="accent5">
                  <a:lumMod val="50000"/>
                </a:schemeClr>
              </a:solidFill>
              <a:latin typeface="Skia"/>
              <a:cs typeface="Skia"/>
            </a:endParaRPr>
          </a:p>
          <a:p>
            <a:pPr marL="285750" indent="-285750" algn="just">
              <a:buFont typeface="Wingdings" charset="2"/>
              <a:buChar char="Ø"/>
              <a:defRPr/>
            </a:pPr>
            <a:r>
              <a:rPr lang="en-US" sz="1600" b="1" dirty="0" err="1">
                <a:solidFill>
                  <a:schemeClr val="accent5">
                    <a:lumMod val="50000"/>
                  </a:schemeClr>
                </a:solidFill>
                <a:latin typeface="Skia"/>
                <a:cs typeface="Skia"/>
              </a:rPr>
              <a:t>L’attivazione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dei</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canali</a:t>
            </a:r>
            <a:r>
              <a:rPr lang="en-US" sz="1600" b="1" dirty="0">
                <a:solidFill>
                  <a:schemeClr val="accent5">
                    <a:lumMod val="50000"/>
                  </a:schemeClr>
                </a:solidFill>
                <a:latin typeface="Skia"/>
                <a:cs typeface="Skia"/>
              </a:rPr>
              <a:t> K</a:t>
            </a:r>
            <a:r>
              <a:rPr lang="en-US" sz="1600" b="1" baseline="-25000" dirty="0">
                <a:solidFill>
                  <a:schemeClr val="accent5">
                    <a:lumMod val="50000"/>
                  </a:schemeClr>
                </a:solidFill>
                <a:latin typeface="Skia"/>
                <a:cs typeface="Skia"/>
              </a:rPr>
              <a:t>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è</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piuttosto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precoce</a:t>
            </a:r>
            <a:r>
              <a:rPr lang="en-US" sz="1600" b="1" dirty="0">
                <a:solidFill>
                  <a:schemeClr val="accent5">
                    <a:lumMod val="50000"/>
                  </a:schemeClr>
                </a:solidFill>
                <a:latin typeface="Skia"/>
                <a:cs typeface="Skia"/>
              </a:rPr>
              <a:t> e </a:t>
            </a:r>
            <a:r>
              <a:rPr lang="en-US" sz="1600" b="1" dirty="0" err="1">
                <a:solidFill>
                  <a:schemeClr val="accent5">
                    <a:lumMod val="50000"/>
                  </a:schemeClr>
                </a:solidFill>
                <a:latin typeface="Skia"/>
                <a:cs typeface="Skia"/>
              </a:rPr>
              <a:t>contrasta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l’azione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depolarizzante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dello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stimolo</a:t>
            </a:r>
            <a:r>
              <a:rPr lang="en-US" sz="1600" b="1" dirty="0">
                <a:solidFill>
                  <a:schemeClr val="accent5">
                    <a:lumMod val="50000"/>
                  </a:schemeClr>
                </a:solidFill>
                <a:latin typeface="Skia"/>
                <a:cs typeface="Skia"/>
              </a:rPr>
              <a:t>: </a:t>
            </a:r>
            <a:r>
              <a:rPr lang="en-US" sz="1600" b="1" dirty="0" err="1">
                <a:solidFill>
                  <a:srgbClr val="660066"/>
                </a:solidFill>
                <a:latin typeface="Skia"/>
                <a:cs typeface="Skia"/>
              </a:rPr>
              <a:t>frena</a:t>
            </a:r>
            <a:r>
              <a:rPr lang="en-US" sz="1600" b="1" dirty="0">
                <a:solidFill>
                  <a:srgbClr val="660066"/>
                </a:solidFill>
                <a:latin typeface="Skia"/>
                <a:cs typeface="Skia"/>
              </a:rPr>
              <a:t> </a:t>
            </a:r>
            <a:r>
              <a:rPr lang="en-US" sz="1600" b="1" dirty="0" err="1">
                <a:solidFill>
                  <a:srgbClr val="660066"/>
                </a:solidFill>
                <a:latin typeface="Skia"/>
                <a:cs typeface="Skia"/>
              </a:rPr>
              <a:t>l’insorgenza</a:t>
            </a:r>
            <a:r>
              <a:rPr lang="en-US" sz="1600" b="1" dirty="0">
                <a:solidFill>
                  <a:srgbClr val="660066"/>
                </a:solidFill>
                <a:latin typeface="Skia"/>
                <a:cs typeface="Skia"/>
              </a:rPr>
              <a:t> </a:t>
            </a:r>
            <a:r>
              <a:rPr lang="en-US" sz="1600" b="1" dirty="0" err="1">
                <a:solidFill>
                  <a:srgbClr val="660066"/>
                </a:solidFill>
                <a:latin typeface="Skia"/>
                <a:cs typeface="Skia"/>
              </a:rPr>
              <a:t>dello</a:t>
            </a:r>
            <a:r>
              <a:rPr lang="en-US" sz="1600" b="1" dirty="0">
                <a:solidFill>
                  <a:srgbClr val="660066"/>
                </a:solidFill>
                <a:latin typeface="Skia"/>
                <a:cs typeface="Skia"/>
              </a:rPr>
              <a:t> </a:t>
            </a:r>
            <a:r>
              <a:rPr lang="en-US" sz="1600" b="1" i="1" dirty="0">
                <a:solidFill>
                  <a:srgbClr val="660066"/>
                </a:solidFill>
                <a:latin typeface="Skia"/>
                <a:cs typeface="Skia"/>
              </a:rPr>
              <a:t>spike</a:t>
            </a:r>
          </a:p>
        </p:txBody>
      </p:sp>
      <p:sp>
        <p:nvSpPr>
          <p:cNvPr id="6" name="TextBox 10">
            <a:extLst>
              <a:ext uri="{FF2B5EF4-FFF2-40B4-BE49-F238E27FC236}">
                <a16:creationId xmlns:a16="http://schemas.microsoft.com/office/drawing/2014/main" id="{23BF627F-EC45-D1CB-26B9-3E951F2AC85A}"/>
              </a:ext>
            </a:extLst>
          </p:cNvPr>
          <p:cNvSpPr txBox="1"/>
          <p:nvPr/>
        </p:nvSpPr>
        <p:spPr>
          <a:xfrm>
            <a:off x="3535817" y="5568073"/>
            <a:ext cx="5422900" cy="830997"/>
          </a:xfrm>
          <a:prstGeom prst="rect">
            <a:avLst/>
          </a:prstGeom>
          <a:noFill/>
        </p:spPr>
        <p:txBody>
          <a:bodyPr wrap="square">
            <a:spAutoFit/>
          </a:bodyPr>
          <a:lstStyle/>
          <a:p>
            <a:pPr marL="285750" indent="-285750" algn="just">
              <a:buFont typeface="Wingdings" charset="2"/>
              <a:buChar char="Ø"/>
              <a:defRPr/>
            </a:pPr>
            <a:r>
              <a:rPr lang="en-US" sz="1600" b="1" dirty="0">
                <a:solidFill>
                  <a:schemeClr val="accent5">
                    <a:lumMod val="50000"/>
                  </a:schemeClr>
                </a:solidFill>
                <a:latin typeface="Skia"/>
                <a:cs typeface="Skia"/>
              </a:rPr>
              <a:t>Ma </a:t>
            </a:r>
            <a:r>
              <a:rPr lang="en-US" sz="1600" b="1" dirty="0" err="1">
                <a:solidFill>
                  <a:schemeClr val="accent5">
                    <a:lumMod val="50000"/>
                  </a:schemeClr>
                </a:solidFill>
                <a:latin typeface="Skia"/>
                <a:cs typeface="Skia"/>
              </a:rPr>
              <a:t>l’inattivazione</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dei</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canali</a:t>
            </a:r>
            <a:r>
              <a:rPr lang="en-US" sz="1600" b="1" dirty="0">
                <a:solidFill>
                  <a:schemeClr val="accent5">
                    <a:lumMod val="50000"/>
                  </a:schemeClr>
                </a:solidFill>
                <a:latin typeface="Skia"/>
                <a:cs typeface="Skia"/>
              </a:rPr>
              <a:t> K</a:t>
            </a:r>
            <a:r>
              <a:rPr lang="en-US" sz="1600" b="1" baseline="-25000" dirty="0">
                <a:solidFill>
                  <a:schemeClr val="accent5">
                    <a:lumMod val="50000"/>
                  </a:schemeClr>
                </a:solidFill>
                <a:latin typeface="Skia"/>
                <a:cs typeface="Skia"/>
              </a:rPr>
              <a:t>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è</a:t>
            </a:r>
            <a:r>
              <a:rPr lang="en-US" sz="1600" b="1" dirty="0">
                <a:solidFill>
                  <a:schemeClr val="accent5">
                    <a:lumMod val="50000"/>
                  </a:schemeClr>
                </a:solidFill>
                <a:latin typeface="Skia"/>
                <a:cs typeface="Skia"/>
              </a:rPr>
              <a:t> tanto </a:t>
            </a:r>
            <a:r>
              <a:rPr lang="en-US" sz="1600" b="1" dirty="0" err="1">
                <a:solidFill>
                  <a:schemeClr val="accent5">
                    <a:lumMod val="50000"/>
                  </a:schemeClr>
                </a:solidFill>
                <a:latin typeface="Skia"/>
                <a:cs typeface="Skia"/>
              </a:rPr>
              <a:t>più</a:t>
            </a:r>
            <a:r>
              <a:rPr lang="en-US" sz="1600" b="1" dirty="0">
                <a:solidFill>
                  <a:schemeClr val="accent5">
                    <a:lumMod val="50000"/>
                  </a:schemeClr>
                </a:solidFill>
                <a:latin typeface="Skia"/>
                <a:cs typeface="Skia"/>
              </a:rPr>
              <a:t> veloce </a:t>
            </a:r>
            <a:r>
              <a:rPr lang="en-US" sz="1600" b="1" dirty="0" err="1">
                <a:solidFill>
                  <a:schemeClr val="accent5">
                    <a:lumMod val="50000"/>
                  </a:schemeClr>
                </a:solidFill>
                <a:latin typeface="Skia"/>
                <a:cs typeface="Skia"/>
              </a:rPr>
              <a:t>quanto</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più</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intensa</a:t>
            </a:r>
            <a:r>
              <a:rPr lang="en-US" sz="1600" b="1" dirty="0">
                <a:solidFill>
                  <a:schemeClr val="accent5">
                    <a:lumMod val="50000"/>
                  </a:schemeClr>
                </a:solidFill>
                <a:latin typeface="Skia"/>
                <a:cs typeface="Skia"/>
              </a:rPr>
              <a:t> </a:t>
            </a:r>
            <a:r>
              <a:rPr lang="en-US" sz="1600" b="1" dirty="0" err="1">
                <a:solidFill>
                  <a:schemeClr val="accent5">
                    <a:lumMod val="50000"/>
                  </a:schemeClr>
                </a:solidFill>
                <a:latin typeface="Skia"/>
                <a:cs typeface="Skia"/>
              </a:rPr>
              <a:t>è</a:t>
            </a:r>
            <a:r>
              <a:rPr lang="en-US" sz="1600" b="1" dirty="0">
                <a:solidFill>
                  <a:schemeClr val="accent5">
                    <a:lumMod val="50000"/>
                  </a:schemeClr>
                </a:solidFill>
                <a:latin typeface="Skia"/>
                <a:cs typeface="Skia"/>
              </a:rPr>
              <a:t> la </a:t>
            </a:r>
            <a:r>
              <a:rPr lang="en-US" sz="1600" b="1" dirty="0" err="1">
                <a:solidFill>
                  <a:schemeClr val="accent5">
                    <a:lumMod val="50000"/>
                  </a:schemeClr>
                </a:solidFill>
                <a:latin typeface="Skia"/>
                <a:cs typeface="Skia"/>
              </a:rPr>
              <a:t>depolarizzazione</a:t>
            </a:r>
            <a:r>
              <a:rPr lang="en-US" sz="1600" b="1" dirty="0">
                <a:solidFill>
                  <a:schemeClr val="accent5">
                    <a:lumMod val="50000"/>
                  </a:schemeClr>
                </a:solidFill>
                <a:latin typeface="Skia"/>
                <a:cs typeface="Skia"/>
              </a:rPr>
              <a:t>: </a:t>
            </a:r>
            <a:r>
              <a:rPr lang="en-US" sz="1600" b="1" dirty="0">
                <a:solidFill>
                  <a:srgbClr val="660066"/>
                </a:solidFill>
                <a:latin typeface="Skia"/>
                <a:cs typeface="Skia"/>
              </a:rPr>
              <a:t>lo </a:t>
            </a:r>
            <a:r>
              <a:rPr lang="en-US" sz="1600" b="1" dirty="0" err="1">
                <a:solidFill>
                  <a:srgbClr val="660066"/>
                </a:solidFill>
                <a:latin typeface="Skia"/>
                <a:cs typeface="Skia"/>
              </a:rPr>
              <a:t>stimolo</a:t>
            </a:r>
            <a:r>
              <a:rPr lang="en-US" sz="1600" b="1" dirty="0">
                <a:solidFill>
                  <a:srgbClr val="660066"/>
                </a:solidFill>
                <a:latin typeface="Skia"/>
                <a:cs typeface="Skia"/>
              </a:rPr>
              <a:t> </a:t>
            </a:r>
            <a:r>
              <a:rPr lang="en-US" sz="1600" b="1" dirty="0" err="1">
                <a:solidFill>
                  <a:srgbClr val="660066"/>
                </a:solidFill>
                <a:latin typeface="Skia"/>
                <a:cs typeface="Skia"/>
              </a:rPr>
              <a:t>depolarizzante</a:t>
            </a:r>
            <a:r>
              <a:rPr lang="en-US" sz="1600" b="1" dirty="0">
                <a:solidFill>
                  <a:srgbClr val="660066"/>
                </a:solidFill>
                <a:latin typeface="Skia"/>
                <a:cs typeface="Skia"/>
              </a:rPr>
              <a:t> </a:t>
            </a:r>
            <a:r>
              <a:rPr lang="en-US" sz="1600" b="1" dirty="0" err="1">
                <a:solidFill>
                  <a:srgbClr val="660066"/>
                </a:solidFill>
                <a:latin typeface="Skia"/>
                <a:cs typeface="Skia"/>
              </a:rPr>
              <a:t>prevale</a:t>
            </a:r>
            <a:r>
              <a:rPr lang="en-US" sz="1600" b="1" dirty="0">
                <a:solidFill>
                  <a:srgbClr val="660066"/>
                </a:solidFill>
                <a:latin typeface="Skia"/>
                <a:cs typeface="Skia"/>
              </a:rPr>
              <a:t> </a:t>
            </a:r>
            <a:r>
              <a:rPr lang="en-US" sz="1600" b="1" dirty="0" err="1">
                <a:solidFill>
                  <a:srgbClr val="660066"/>
                </a:solidFill>
                <a:latin typeface="Skia"/>
                <a:cs typeface="Skia"/>
              </a:rPr>
              <a:t>sull’uscita</a:t>
            </a:r>
            <a:r>
              <a:rPr lang="en-US" sz="1600" b="1" dirty="0">
                <a:solidFill>
                  <a:srgbClr val="660066"/>
                </a:solidFill>
                <a:latin typeface="Skia"/>
                <a:cs typeface="Skia"/>
              </a:rPr>
              <a:t> di </a:t>
            </a:r>
            <a:r>
              <a:rPr lang="en-US" sz="1600" b="1" dirty="0" err="1">
                <a:solidFill>
                  <a:srgbClr val="660066"/>
                </a:solidFill>
                <a:latin typeface="Skia"/>
                <a:cs typeface="Skia"/>
              </a:rPr>
              <a:t>cariche</a:t>
            </a:r>
            <a:r>
              <a:rPr lang="en-US" sz="1600" b="1" dirty="0">
                <a:solidFill>
                  <a:srgbClr val="660066"/>
                </a:solidFill>
                <a:latin typeface="Skia"/>
                <a:cs typeface="Skia"/>
              </a:rPr>
              <a:t> K</a:t>
            </a:r>
            <a:r>
              <a:rPr lang="en-US" sz="1600" b="1" baseline="30000" dirty="0">
                <a:solidFill>
                  <a:srgbClr val="660066"/>
                </a:solidFill>
                <a:latin typeface="Skia"/>
                <a:cs typeface="Skia"/>
              </a:rPr>
              <a:t>+</a:t>
            </a:r>
          </a:p>
        </p:txBody>
      </p:sp>
    </p:spTree>
    <p:extLst>
      <p:ext uri="{BB962C8B-B14F-4D97-AF65-F5344CB8AC3E}">
        <p14:creationId xmlns:p14="http://schemas.microsoft.com/office/powerpoint/2010/main" val="12994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A9893E6-38DD-4F6F-9C74-D6B0280E624F}"/>
              </a:ext>
            </a:extLst>
          </p:cNvPr>
          <p:cNvSpPr txBox="1"/>
          <p:nvPr/>
        </p:nvSpPr>
        <p:spPr>
          <a:xfrm>
            <a:off x="2030413" y="84138"/>
            <a:ext cx="5067300" cy="46196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it-IT" sz="2400" b="1" dirty="0">
                <a:solidFill>
                  <a:srgbClr val="660066"/>
                </a:solidFill>
                <a:latin typeface="Skia"/>
                <a:cs typeface="Skia"/>
              </a:rPr>
              <a:t>Canali del potassio calcio-attivati</a:t>
            </a:r>
          </a:p>
        </p:txBody>
      </p:sp>
      <p:sp>
        <p:nvSpPr>
          <p:cNvPr id="3" name="CasellaDiTesto 2">
            <a:extLst>
              <a:ext uri="{FF2B5EF4-FFF2-40B4-BE49-F238E27FC236}">
                <a16:creationId xmlns:a16="http://schemas.microsoft.com/office/drawing/2014/main" id="{D0356A62-545E-B079-CB9D-14DE00B6F6FE}"/>
              </a:ext>
            </a:extLst>
          </p:cNvPr>
          <p:cNvSpPr txBox="1"/>
          <p:nvPr/>
        </p:nvSpPr>
        <p:spPr>
          <a:xfrm>
            <a:off x="382275" y="3029526"/>
            <a:ext cx="5475685" cy="3754874"/>
          </a:xfrm>
          <a:prstGeom prst="rect">
            <a:avLst/>
          </a:prstGeom>
          <a:noFill/>
        </p:spPr>
        <p:txBody>
          <a:bodyPr wrap="square">
            <a:spAutoFit/>
          </a:bodyPr>
          <a:lstStyle/>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Sono divisi in tre sottofamiglie: alta conduttanza (BK, </a:t>
            </a:r>
            <a:r>
              <a:rPr lang="it-IT" sz="1400" b="1" i="1" dirty="0">
                <a:solidFill>
                  <a:schemeClr val="accent5">
                    <a:lumMod val="50000"/>
                  </a:schemeClr>
                </a:solidFill>
                <a:latin typeface="Skia"/>
                <a:cs typeface="Skia"/>
              </a:rPr>
              <a:t>big </a:t>
            </a:r>
            <a:r>
              <a:rPr lang="it-IT" sz="1400" b="1" dirty="0">
                <a:solidFill>
                  <a:schemeClr val="accent5">
                    <a:lumMod val="50000"/>
                  </a:schemeClr>
                </a:solidFill>
                <a:latin typeface="Skia"/>
                <a:cs typeface="Skia"/>
              </a:rPr>
              <a:t>100-200 </a:t>
            </a:r>
            <a:r>
              <a:rPr lang="it-IT" sz="1400" b="1" dirty="0" err="1">
                <a:solidFill>
                  <a:schemeClr val="accent5">
                    <a:lumMod val="50000"/>
                  </a:schemeClr>
                </a:solidFill>
                <a:latin typeface="Skia"/>
                <a:cs typeface="Skia"/>
              </a:rPr>
              <a:t>pS</a:t>
            </a:r>
            <a:r>
              <a:rPr lang="it-IT" sz="1400" b="1" dirty="0">
                <a:solidFill>
                  <a:schemeClr val="accent5">
                    <a:lumMod val="50000"/>
                  </a:schemeClr>
                </a:solidFill>
                <a:latin typeface="Skia"/>
                <a:cs typeface="Skia"/>
              </a:rPr>
              <a:t>), conduttanza intermedia (</a:t>
            </a:r>
            <a:r>
              <a:rPr lang="it-IT" sz="1400" b="1" dirty="0" err="1">
                <a:solidFill>
                  <a:schemeClr val="accent5">
                    <a:lumMod val="50000"/>
                  </a:schemeClr>
                </a:solidFill>
                <a:latin typeface="Skia"/>
                <a:cs typeface="Skia"/>
              </a:rPr>
              <a:t>IK</a:t>
            </a:r>
            <a:r>
              <a:rPr lang="it-IT" sz="1400" b="1" dirty="0">
                <a:solidFill>
                  <a:schemeClr val="accent5">
                    <a:lumMod val="50000"/>
                  </a:schemeClr>
                </a:solidFill>
                <a:latin typeface="Skia"/>
                <a:cs typeface="Skia"/>
              </a:rPr>
              <a:t>, </a:t>
            </a:r>
            <a:r>
              <a:rPr lang="it-IT" sz="1400" b="1" i="1" dirty="0">
                <a:solidFill>
                  <a:schemeClr val="accent5">
                    <a:lumMod val="50000"/>
                  </a:schemeClr>
                </a:solidFill>
                <a:latin typeface="Skia"/>
                <a:cs typeface="Skia"/>
              </a:rPr>
              <a:t>intermediate </a:t>
            </a:r>
            <a:r>
              <a:rPr lang="it-IT" sz="1400" b="1" dirty="0">
                <a:solidFill>
                  <a:schemeClr val="accent5">
                    <a:lumMod val="50000"/>
                  </a:schemeClr>
                </a:solidFill>
                <a:latin typeface="Skia"/>
                <a:cs typeface="Skia"/>
              </a:rPr>
              <a:t>20-80 </a:t>
            </a:r>
            <a:r>
              <a:rPr lang="it-IT" sz="1400" b="1" dirty="0" err="1">
                <a:solidFill>
                  <a:schemeClr val="accent5">
                    <a:lumMod val="50000"/>
                  </a:schemeClr>
                </a:solidFill>
                <a:latin typeface="Skia"/>
                <a:cs typeface="Skia"/>
              </a:rPr>
              <a:t>pS</a:t>
            </a:r>
            <a:r>
              <a:rPr lang="it-IT" sz="1400" b="1" dirty="0">
                <a:solidFill>
                  <a:schemeClr val="accent5">
                    <a:lumMod val="50000"/>
                  </a:schemeClr>
                </a:solidFill>
                <a:latin typeface="Skia"/>
                <a:cs typeface="Skia"/>
              </a:rPr>
              <a:t>) e bassa conduttanza (</a:t>
            </a:r>
            <a:r>
              <a:rPr lang="it-IT" sz="1400" b="1" dirty="0" err="1">
                <a:solidFill>
                  <a:schemeClr val="accent5">
                    <a:lumMod val="50000"/>
                  </a:schemeClr>
                </a:solidFill>
                <a:latin typeface="Skia"/>
                <a:cs typeface="Skia"/>
              </a:rPr>
              <a:t>SK</a:t>
            </a:r>
            <a:r>
              <a:rPr lang="it-IT" sz="1400" b="1" dirty="0">
                <a:solidFill>
                  <a:schemeClr val="accent5">
                    <a:lumMod val="50000"/>
                  </a:schemeClr>
                </a:solidFill>
                <a:latin typeface="Skia"/>
                <a:cs typeface="Skia"/>
              </a:rPr>
              <a:t>, </a:t>
            </a:r>
            <a:r>
              <a:rPr lang="it-IT" sz="1400" b="1" i="1" dirty="0">
                <a:solidFill>
                  <a:schemeClr val="accent5">
                    <a:lumMod val="50000"/>
                  </a:schemeClr>
                </a:solidFill>
                <a:latin typeface="Skia"/>
                <a:cs typeface="Skia"/>
              </a:rPr>
              <a:t>small </a:t>
            </a:r>
            <a:r>
              <a:rPr lang="it-IT" sz="1400" b="1" dirty="0">
                <a:solidFill>
                  <a:schemeClr val="accent5">
                    <a:lumMod val="50000"/>
                  </a:schemeClr>
                </a:solidFill>
                <a:latin typeface="Skia"/>
                <a:cs typeface="Skia"/>
              </a:rPr>
              <a:t>&lt; 20 </a:t>
            </a:r>
            <a:r>
              <a:rPr lang="it-IT" sz="1400" b="1" dirty="0" err="1">
                <a:solidFill>
                  <a:schemeClr val="accent5">
                    <a:lumMod val="50000"/>
                  </a:schemeClr>
                </a:solidFill>
                <a:latin typeface="Skia"/>
                <a:cs typeface="Skia"/>
              </a:rPr>
              <a:t>pS</a:t>
            </a:r>
            <a:r>
              <a:rPr lang="it-IT" sz="1400" b="1" dirty="0">
                <a:solidFill>
                  <a:schemeClr val="accent5">
                    <a:lumMod val="50000"/>
                  </a:schemeClr>
                </a:solidFill>
                <a:latin typeface="Skia"/>
                <a:cs typeface="Skia"/>
              </a:rPr>
              <a:t>)</a:t>
            </a:r>
          </a:p>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Regolati dalla concentrazione di Ca</a:t>
            </a:r>
            <a:r>
              <a:rPr lang="it-IT" sz="1400" b="1" baseline="30000" dirty="0">
                <a:solidFill>
                  <a:schemeClr val="accent5">
                    <a:lumMod val="50000"/>
                  </a:schemeClr>
                </a:solidFill>
                <a:latin typeface="Skia"/>
                <a:cs typeface="Skia"/>
              </a:rPr>
              <a:t>2+ </a:t>
            </a:r>
            <a:r>
              <a:rPr lang="it-IT" sz="1400" b="1" dirty="0">
                <a:solidFill>
                  <a:schemeClr val="accent5">
                    <a:lumMod val="50000"/>
                  </a:schemeClr>
                </a:solidFill>
                <a:latin typeface="Skia"/>
                <a:cs typeface="Skia"/>
              </a:rPr>
              <a:t>intracellulare</a:t>
            </a:r>
          </a:p>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Si aprono durante il potenziale d'azione in seguito all’entrata (V-dipendente) di Ca</a:t>
            </a:r>
            <a:r>
              <a:rPr lang="it-IT" sz="1400" b="1" baseline="30000" dirty="0">
                <a:solidFill>
                  <a:schemeClr val="accent5">
                    <a:lumMod val="50000"/>
                  </a:schemeClr>
                </a:solidFill>
                <a:latin typeface="Skia"/>
                <a:cs typeface="Skia"/>
              </a:rPr>
              <a:t>2+</a:t>
            </a:r>
          </a:p>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Mancano del sensore del voltaggio</a:t>
            </a:r>
          </a:p>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Partecipano alla </a:t>
            </a:r>
            <a:r>
              <a:rPr lang="it-IT" sz="1400" b="1" dirty="0" err="1">
                <a:solidFill>
                  <a:schemeClr val="accent5">
                    <a:lumMod val="50000"/>
                  </a:schemeClr>
                </a:solidFill>
                <a:latin typeface="Skia"/>
                <a:cs typeface="Skia"/>
              </a:rPr>
              <a:t>ripolarizzazione</a:t>
            </a:r>
            <a:r>
              <a:rPr lang="it-IT" sz="1400" b="1" dirty="0">
                <a:solidFill>
                  <a:schemeClr val="accent5">
                    <a:lumMod val="50000"/>
                  </a:schemeClr>
                </a:solidFill>
                <a:latin typeface="Skia"/>
                <a:cs typeface="Skia"/>
              </a:rPr>
              <a:t>, all'iperpolarizzazione postuma e alla modulazione della frequenza di scarica</a:t>
            </a:r>
          </a:p>
          <a:p>
            <a:pPr algn="just">
              <a:buFont typeface="Wingdings" charset="2"/>
              <a:buChar char="Ø"/>
              <a:defRPr/>
            </a:pPr>
            <a:endParaRPr lang="it-IT" sz="1400" b="1" dirty="0">
              <a:solidFill>
                <a:schemeClr val="accent5">
                  <a:lumMod val="50000"/>
                </a:schemeClr>
              </a:solidFill>
              <a:latin typeface="Skia"/>
              <a:cs typeface="Skia"/>
            </a:endParaRPr>
          </a:p>
          <a:p>
            <a:pPr algn="just">
              <a:buFont typeface="Wingdings" charset="2"/>
              <a:buChar char="Ø"/>
              <a:defRPr/>
            </a:pPr>
            <a:r>
              <a:rPr lang="it-IT" sz="1400" b="1" dirty="0">
                <a:solidFill>
                  <a:schemeClr val="accent5">
                    <a:lumMod val="50000"/>
                  </a:schemeClr>
                </a:solidFill>
                <a:latin typeface="Skia"/>
                <a:cs typeface="Skia"/>
              </a:rPr>
              <a:t>Presenti anche in cellule non eccitabili, partecipano a processi di proliferazione e controllo del volume cellulare</a:t>
            </a:r>
          </a:p>
        </p:txBody>
      </p:sp>
      <p:grpSp>
        <p:nvGrpSpPr>
          <p:cNvPr id="25603" name="Gruppo 5">
            <a:extLst>
              <a:ext uri="{FF2B5EF4-FFF2-40B4-BE49-F238E27FC236}">
                <a16:creationId xmlns:a16="http://schemas.microsoft.com/office/drawing/2014/main" id="{7B9AEAE0-E71D-7A95-8CC5-8F7309467959}"/>
              </a:ext>
            </a:extLst>
          </p:cNvPr>
          <p:cNvGrpSpPr>
            <a:grpSpLocks/>
          </p:cNvGrpSpPr>
          <p:nvPr/>
        </p:nvGrpSpPr>
        <p:grpSpPr bwMode="auto">
          <a:xfrm>
            <a:off x="147638" y="628650"/>
            <a:ext cx="6870700" cy="2609850"/>
            <a:chOff x="510013" y="612753"/>
            <a:chExt cx="6871434" cy="2610877"/>
          </a:xfrm>
        </p:grpSpPr>
        <p:pic>
          <p:nvPicPr>
            <p:cNvPr id="25611" name="Immagine 3">
              <a:extLst>
                <a:ext uri="{FF2B5EF4-FFF2-40B4-BE49-F238E27FC236}">
                  <a16:creationId xmlns:a16="http://schemas.microsoft.com/office/drawing/2014/main" id="{468F0AD1-472F-FC45-2E07-404BE79C7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001"/>
            <a:stretch>
              <a:fillRect/>
            </a:stretch>
          </p:blipFill>
          <p:spPr bwMode="auto">
            <a:xfrm>
              <a:off x="510013" y="612753"/>
              <a:ext cx="6871434" cy="2581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83217EF8-C22E-B64F-B117-8A5793F1CCDA}"/>
                </a:ext>
              </a:extLst>
            </p:cNvPr>
            <p:cNvSpPr/>
            <p:nvPr/>
          </p:nvSpPr>
          <p:spPr>
            <a:xfrm>
              <a:off x="746575" y="2925063"/>
              <a:ext cx="1692456" cy="298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25604" name="TextBox 7">
            <a:extLst>
              <a:ext uri="{FF2B5EF4-FFF2-40B4-BE49-F238E27FC236}">
                <a16:creationId xmlns:a16="http://schemas.microsoft.com/office/drawing/2014/main" id="{70EEBB36-2202-4DF3-3DCD-9127486FD99E}"/>
              </a:ext>
            </a:extLst>
          </p:cNvPr>
          <p:cNvSpPr txBox="1">
            <a:spLocks noChangeArrowheads="1"/>
          </p:cNvSpPr>
          <p:nvPr/>
        </p:nvSpPr>
        <p:spPr bwMode="auto">
          <a:xfrm>
            <a:off x="301625" y="612775"/>
            <a:ext cx="4302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a:latin typeface="Arial" panose="020B0604020202020204" pitchFamily="34" charset="0"/>
              </a:rPr>
              <a:t>BK</a:t>
            </a:r>
          </a:p>
        </p:txBody>
      </p:sp>
      <p:sp>
        <p:nvSpPr>
          <p:cNvPr id="25605" name="TextBox 8">
            <a:extLst>
              <a:ext uri="{FF2B5EF4-FFF2-40B4-BE49-F238E27FC236}">
                <a16:creationId xmlns:a16="http://schemas.microsoft.com/office/drawing/2014/main" id="{F6EC1214-0099-8B16-8D1A-094F265C0139}"/>
              </a:ext>
            </a:extLst>
          </p:cNvPr>
          <p:cNvSpPr txBox="1">
            <a:spLocks noChangeArrowheads="1"/>
          </p:cNvSpPr>
          <p:nvPr/>
        </p:nvSpPr>
        <p:spPr bwMode="auto">
          <a:xfrm>
            <a:off x="3971925" y="650875"/>
            <a:ext cx="698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a:latin typeface="Arial" panose="020B0604020202020204" pitchFamily="34" charset="0"/>
              </a:rPr>
              <a:t>IK, SK</a:t>
            </a:r>
          </a:p>
        </p:txBody>
      </p:sp>
      <p:grpSp>
        <p:nvGrpSpPr>
          <p:cNvPr id="25606" name="Group 12">
            <a:extLst>
              <a:ext uri="{FF2B5EF4-FFF2-40B4-BE49-F238E27FC236}">
                <a16:creationId xmlns:a16="http://schemas.microsoft.com/office/drawing/2014/main" id="{FA3FBC8C-C8C7-CC45-FD4F-AFA37851E2DE}"/>
              </a:ext>
            </a:extLst>
          </p:cNvPr>
          <p:cNvGrpSpPr>
            <a:grpSpLocks/>
          </p:cNvGrpSpPr>
          <p:nvPr/>
        </p:nvGrpSpPr>
        <p:grpSpPr bwMode="auto">
          <a:xfrm>
            <a:off x="6884988" y="3360738"/>
            <a:ext cx="2119312" cy="2713037"/>
            <a:chOff x="6602420" y="2649306"/>
            <a:chExt cx="2118812" cy="2713699"/>
          </a:xfrm>
        </p:grpSpPr>
        <p:pic>
          <p:nvPicPr>
            <p:cNvPr id="25608" name="Picture 9" descr="img18.png">
              <a:extLst>
                <a:ext uri="{FF2B5EF4-FFF2-40B4-BE49-F238E27FC236}">
                  <a16:creationId xmlns:a16="http://schemas.microsoft.com/office/drawing/2014/main" id="{F75FF13E-B2FE-25EA-48E9-717B6144B8F6}"/>
                </a:ext>
              </a:extLst>
            </p:cNvPr>
            <p:cNvPicPr>
              <a:picLocks noChangeAspect="1" noChangeArrowheads="1"/>
            </p:cNvPicPr>
            <p:nvPr/>
          </p:nvPicPr>
          <p:blipFill>
            <a:blip r:embed="rId3"/>
            <a:srcRect/>
            <a:stretch>
              <a:fillRect/>
            </a:stretch>
          </p:blipFill>
          <p:spPr bwMode="auto">
            <a:xfrm>
              <a:off x="6602420" y="2649306"/>
              <a:ext cx="2118812" cy="1179800"/>
            </a:xfrm>
            <a:prstGeom prst="rect">
              <a:avLst/>
            </a:prstGeom>
            <a:noFill/>
            <a:ln w="9525">
              <a:solidFill>
                <a:schemeClr val="accent6">
                  <a:lumMod val="75000"/>
                </a:schemeClr>
              </a:solidFill>
              <a:miter lim="800000"/>
              <a:headEnd/>
              <a:tailEnd/>
            </a:ln>
          </p:spPr>
        </p:pic>
        <p:pic>
          <p:nvPicPr>
            <p:cNvPr id="25609" name="Picture 10" descr="img17.png">
              <a:extLst>
                <a:ext uri="{FF2B5EF4-FFF2-40B4-BE49-F238E27FC236}">
                  <a16:creationId xmlns:a16="http://schemas.microsoft.com/office/drawing/2014/main" id="{AA305E7D-27CB-22B7-2E49-61A9A5A24118}"/>
                </a:ext>
              </a:extLst>
            </p:cNvPr>
            <p:cNvPicPr>
              <a:picLocks noChangeAspect="1" noChangeArrowheads="1"/>
            </p:cNvPicPr>
            <p:nvPr/>
          </p:nvPicPr>
          <p:blipFill>
            <a:blip r:embed="rId4"/>
            <a:srcRect/>
            <a:stretch>
              <a:fillRect/>
            </a:stretch>
          </p:blipFill>
          <p:spPr bwMode="auto">
            <a:xfrm>
              <a:off x="6621466" y="4019652"/>
              <a:ext cx="2099766" cy="1262371"/>
            </a:xfrm>
            <a:prstGeom prst="rect">
              <a:avLst/>
            </a:prstGeom>
            <a:noFill/>
            <a:ln w="9525">
              <a:solidFill>
                <a:schemeClr val="accent6">
                  <a:lumMod val="75000"/>
                </a:schemeClr>
              </a:solidFill>
              <a:miter lim="800000"/>
              <a:headEnd/>
              <a:tailEnd/>
            </a:ln>
          </p:spPr>
        </p:pic>
        <p:sp>
          <p:nvSpPr>
            <p:cNvPr id="12" name="Curved Up Arrow 11">
              <a:extLst>
                <a:ext uri="{FF2B5EF4-FFF2-40B4-BE49-F238E27FC236}">
                  <a16:creationId xmlns:a16="http://schemas.microsoft.com/office/drawing/2014/main" id="{524F1112-934A-5A70-B374-D74036B5820F}"/>
                </a:ext>
              </a:extLst>
            </p:cNvPr>
            <p:cNvSpPr/>
            <p:nvPr/>
          </p:nvSpPr>
          <p:spPr>
            <a:xfrm rot="20465118">
              <a:off x="7232508" y="5201040"/>
              <a:ext cx="774517" cy="161965"/>
            </a:xfrm>
            <a:prstGeom prst="curvedUpArrow">
              <a:avLst/>
            </a:prstGeom>
            <a:ln>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14" name="Right Arrow 13">
            <a:extLst>
              <a:ext uri="{FF2B5EF4-FFF2-40B4-BE49-F238E27FC236}">
                <a16:creationId xmlns:a16="http://schemas.microsoft.com/office/drawing/2014/main" id="{0430A6BA-2E9D-9FC0-5489-356C100A60BB}"/>
              </a:ext>
            </a:extLst>
          </p:cNvPr>
          <p:cNvSpPr/>
          <p:nvPr/>
        </p:nvSpPr>
        <p:spPr>
          <a:xfrm>
            <a:off x="6088063" y="4676775"/>
            <a:ext cx="654050" cy="230188"/>
          </a:xfrm>
          <a:prstGeom prst="rightArrow">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231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magine 3">
            <a:extLst>
              <a:ext uri="{FF2B5EF4-FFF2-40B4-BE49-F238E27FC236}">
                <a16:creationId xmlns:a16="http://schemas.microsoft.com/office/drawing/2014/main" id="{3ECA4DDC-BB4B-B97C-E4EA-3448134D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0"/>
            <a:ext cx="677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B5AF7237-477F-06AF-D67C-50D0F11B53E6}"/>
              </a:ext>
            </a:extLst>
          </p:cNvPr>
          <p:cNvSpPr txBox="1">
            <a:spLocks noChangeArrowheads="1"/>
          </p:cNvSpPr>
          <p:nvPr/>
        </p:nvSpPr>
        <p:spPr bwMode="auto">
          <a:xfrm>
            <a:off x="1304925" y="1089025"/>
            <a:ext cx="2179638" cy="40005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it-IT" sz="2000" b="1" dirty="0">
                <a:solidFill>
                  <a:srgbClr val="C00000"/>
                </a:solidFill>
                <a:latin typeface="Skia" pitchFamily="1" charset="0"/>
                <a:ea typeface="Skia" pitchFamily="1" charset="0"/>
                <a:cs typeface="Skia" pitchFamily="1" charset="0"/>
              </a:rPr>
              <a:t>Il Patch </a:t>
            </a:r>
            <a:r>
              <a:rPr lang="it-IT" sz="2000" b="1" dirty="0" err="1">
                <a:solidFill>
                  <a:srgbClr val="C00000"/>
                </a:solidFill>
                <a:latin typeface="Skia" pitchFamily="1" charset="0"/>
                <a:ea typeface="Skia" pitchFamily="1" charset="0"/>
                <a:cs typeface="Skia" pitchFamily="1" charset="0"/>
              </a:rPr>
              <a:t>Clamp</a:t>
            </a:r>
            <a:endParaRPr lang="it-IT" sz="2000" b="1" dirty="0">
              <a:solidFill>
                <a:srgbClr val="C00000"/>
              </a:solidFill>
              <a:latin typeface="Skia" pitchFamily="1" charset="0"/>
              <a:ea typeface="Skia" pitchFamily="1" charset="0"/>
              <a:cs typeface="Skia" pitchFamily="1"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uppo 7">
            <a:extLst>
              <a:ext uri="{FF2B5EF4-FFF2-40B4-BE49-F238E27FC236}">
                <a16:creationId xmlns:a16="http://schemas.microsoft.com/office/drawing/2014/main" id="{D16E0A1A-C116-BECE-7B7C-9C8524C1DCD1}"/>
              </a:ext>
            </a:extLst>
          </p:cNvPr>
          <p:cNvGrpSpPr>
            <a:grpSpLocks/>
          </p:cNvGrpSpPr>
          <p:nvPr/>
        </p:nvGrpSpPr>
        <p:grpSpPr bwMode="auto">
          <a:xfrm>
            <a:off x="611188" y="185738"/>
            <a:ext cx="4602162" cy="3227387"/>
            <a:chOff x="611188" y="185738"/>
            <a:chExt cx="4602162" cy="3227387"/>
          </a:xfrm>
        </p:grpSpPr>
        <p:pic>
          <p:nvPicPr>
            <p:cNvPr id="41993" name="Picture 9" descr="spotlight-05-06a.jpg                                           000343E7projects                       B63F1671:">
              <a:extLst>
                <a:ext uri="{FF2B5EF4-FFF2-40B4-BE49-F238E27FC236}">
                  <a16:creationId xmlns:a16="http://schemas.microsoft.com/office/drawing/2014/main" id="{D17C2EDB-90FD-9155-8ABA-E490ADC3FCF1}"/>
                </a:ext>
              </a:extLst>
            </p:cNvPr>
            <p:cNvPicPr>
              <a:picLocks noChangeAspect="1" noChangeArrowheads="1"/>
            </p:cNvPicPr>
            <p:nvPr/>
          </p:nvPicPr>
          <p:blipFill>
            <a:blip r:embed="rId3">
              <a:lum bright="-4000" contrast="6000"/>
              <a:extLst>
                <a:ext uri="{28A0092B-C50C-407E-A947-70E740481C1C}">
                  <a14:useLocalDpi xmlns:a14="http://schemas.microsoft.com/office/drawing/2010/main" val="0"/>
                </a:ext>
              </a:extLst>
            </a:blip>
            <a:srcRect/>
            <a:stretch>
              <a:fillRect/>
            </a:stretch>
          </p:blipFill>
          <p:spPr bwMode="auto">
            <a:xfrm>
              <a:off x="611188" y="547688"/>
              <a:ext cx="4602162"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CasellaDiTesto 7">
              <a:extLst>
                <a:ext uri="{FF2B5EF4-FFF2-40B4-BE49-F238E27FC236}">
                  <a16:creationId xmlns:a16="http://schemas.microsoft.com/office/drawing/2014/main" id="{6B909F84-9B04-1FB4-9396-5D6F9EF8DAEA}"/>
                </a:ext>
              </a:extLst>
            </p:cNvPr>
            <p:cNvSpPr txBox="1">
              <a:spLocks noChangeArrowheads="1"/>
            </p:cNvSpPr>
            <p:nvPr/>
          </p:nvSpPr>
          <p:spPr bwMode="auto">
            <a:xfrm>
              <a:off x="611188" y="185738"/>
              <a:ext cx="2819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t>Neher e Sakmann: </a:t>
              </a:r>
              <a:r>
                <a:rPr lang="it-IT" altLang="it-IT" sz="1600" i="1"/>
                <a:t>patch clamp</a:t>
              </a:r>
            </a:p>
          </p:txBody>
        </p:sp>
      </p:grpSp>
      <p:grpSp>
        <p:nvGrpSpPr>
          <p:cNvPr id="3" name="Gruppo 12">
            <a:extLst>
              <a:ext uri="{FF2B5EF4-FFF2-40B4-BE49-F238E27FC236}">
                <a16:creationId xmlns:a16="http://schemas.microsoft.com/office/drawing/2014/main" id="{9A8DD832-F992-699C-94F1-131B7AEC339D}"/>
              </a:ext>
            </a:extLst>
          </p:cNvPr>
          <p:cNvGrpSpPr>
            <a:grpSpLocks/>
          </p:cNvGrpSpPr>
          <p:nvPr/>
        </p:nvGrpSpPr>
        <p:grpSpPr bwMode="auto">
          <a:xfrm>
            <a:off x="2511425" y="2941638"/>
            <a:ext cx="3041650" cy="2479675"/>
            <a:chOff x="2671544" y="2925766"/>
            <a:chExt cx="3042350" cy="2479392"/>
          </a:xfrm>
        </p:grpSpPr>
        <p:sp>
          <p:nvSpPr>
            <p:cNvPr id="11" name="Freccia circolare a sinistra 10">
              <a:extLst>
                <a:ext uri="{FF2B5EF4-FFF2-40B4-BE49-F238E27FC236}">
                  <a16:creationId xmlns:a16="http://schemas.microsoft.com/office/drawing/2014/main" id="{F066F060-AC81-A2C9-A0E1-7F7190586455}"/>
                </a:ext>
              </a:extLst>
            </p:cNvPr>
            <p:cNvSpPr>
              <a:spLocks noChangeArrowheads="1"/>
            </p:cNvSpPr>
            <p:nvPr/>
          </p:nvSpPr>
          <p:spPr bwMode="auto">
            <a:xfrm rot="19015383" flipH="1">
              <a:off x="2671544" y="3505137"/>
              <a:ext cx="752648" cy="1900021"/>
            </a:xfrm>
            <a:prstGeom prst="curvedLeftArrow">
              <a:avLst>
                <a:gd name="adj1" fmla="val 25006"/>
                <a:gd name="adj2" fmla="val 43525"/>
                <a:gd name="adj3" fmla="val 25000"/>
              </a:avLst>
            </a:prstGeom>
            <a:solidFill>
              <a:srgbClr val="C0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it-IT">
                <a:latin typeface="+mn-lt"/>
                <a:ea typeface="ＭＳ Ｐゴシック" pitchFamily="-112" charset="-128"/>
                <a:cs typeface="ＭＳ Ｐゴシック" pitchFamily="-112" charset="-128"/>
              </a:endParaRPr>
            </a:p>
          </p:txBody>
        </p:sp>
        <p:pic>
          <p:nvPicPr>
            <p:cNvPr id="41992" name="Immagine 11">
              <a:extLst>
                <a:ext uri="{FF2B5EF4-FFF2-40B4-BE49-F238E27FC236}">
                  <a16:creationId xmlns:a16="http://schemas.microsoft.com/office/drawing/2014/main" id="{5046E2EB-547C-DADE-64BF-3ADDEDA28847}"/>
                </a:ext>
              </a:extLst>
            </p:cNvPr>
            <p:cNvPicPr>
              <a:picLocks noChangeAspect="1"/>
            </p:cNvPicPr>
            <p:nvPr/>
          </p:nvPicPr>
          <p:blipFill>
            <a:blip r:embed="rId4">
              <a:extLst>
                <a:ext uri="{28A0092B-C50C-407E-A947-70E740481C1C}">
                  <a14:useLocalDpi xmlns:a14="http://schemas.microsoft.com/office/drawing/2010/main" val="0"/>
                </a:ext>
              </a:extLst>
            </a:blip>
            <a:srcRect r="64384" b="46146"/>
            <a:stretch>
              <a:fillRect/>
            </a:stretch>
          </p:blipFill>
          <p:spPr bwMode="auto">
            <a:xfrm>
              <a:off x="3959277" y="2925766"/>
              <a:ext cx="1754617" cy="205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2">
            <a:extLst>
              <a:ext uri="{FF2B5EF4-FFF2-40B4-BE49-F238E27FC236}">
                <a16:creationId xmlns:a16="http://schemas.microsoft.com/office/drawing/2014/main" id="{2092D9A9-B427-C471-3CE8-C7B049530072}"/>
              </a:ext>
            </a:extLst>
          </p:cNvPr>
          <p:cNvSpPr txBox="1">
            <a:spLocks noChangeArrowheads="1"/>
          </p:cNvSpPr>
          <p:nvPr/>
        </p:nvSpPr>
        <p:spPr bwMode="auto">
          <a:xfrm>
            <a:off x="6650038" y="1077913"/>
            <a:ext cx="2179637" cy="40005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it-IT" sz="2000" b="1" dirty="0">
                <a:solidFill>
                  <a:srgbClr val="C00000"/>
                </a:solidFill>
                <a:latin typeface="Skia" pitchFamily="1" charset="0"/>
                <a:ea typeface="Skia" pitchFamily="1" charset="0"/>
                <a:cs typeface="Skia" pitchFamily="1" charset="0"/>
              </a:rPr>
              <a:t>Il Patch </a:t>
            </a:r>
            <a:r>
              <a:rPr lang="it-IT" sz="2000" b="1" dirty="0" err="1">
                <a:solidFill>
                  <a:srgbClr val="C00000"/>
                </a:solidFill>
                <a:latin typeface="Skia" pitchFamily="1" charset="0"/>
                <a:ea typeface="Skia" pitchFamily="1" charset="0"/>
                <a:cs typeface="Skia" pitchFamily="1" charset="0"/>
              </a:rPr>
              <a:t>Clamp</a:t>
            </a:r>
            <a:endParaRPr lang="it-IT" sz="2000" b="1" dirty="0">
              <a:solidFill>
                <a:srgbClr val="C00000"/>
              </a:solidFill>
              <a:latin typeface="Skia" pitchFamily="1" charset="0"/>
              <a:ea typeface="Skia" pitchFamily="1" charset="0"/>
              <a:cs typeface="Skia" pitchFamily="1" charset="0"/>
            </a:endParaRPr>
          </a:p>
        </p:txBody>
      </p:sp>
      <p:pic>
        <p:nvPicPr>
          <p:cNvPr id="9" name="Immagine 11">
            <a:extLst>
              <a:ext uri="{FF2B5EF4-FFF2-40B4-BE49-F238E27FC236}">
                <a16:creationId xmlns:a16="http://schemas.microsoft.com/office/drawing/2014/main" id="{DAC1CE65-980E-EC32-3653-B95882C69814}"/>
              </a:ext>
            </a:extLst>
          </p:cNvPr>
          <p:cNvPicPr>
            <a:picLocks noChangeAspect="1"/>
          </p:cNvPicPr>
          <p:nvPr/>
        </p:nvPicPr>
        <p:blipFill>
          <a:blip r:embed="rId4">
            <a:extLst>
              <a:ext uri="{28A0092B-C50C-407E-A947-70E740481C1C}">
                <a14:useLocalDpi xmlns:a14="http://schemas.microsoft.com/office/drawing/2010/main" val="0"/>
              </a:ext>
            </a:extLst>
          </a:blip>
          <a:srcRect l="10265" t="55452" r="4793" b="3172"/>
          <a:stretch>
            <a:fillRect/>
          </a:stretch>
        </p:blipFill>
        <p:spPr bwMode="auto">
          <a:xfrm>
            <a:off x="4376738" y="4978400"/>
            <a:ext cx="46434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circolare a sinistra 9">
            <a:extLst>
              <a:ext uri="{FF2B5EF4-FFF2-40B4-BE49-F238E27FC236}">
                <a16:creationId xmlns:a16="http://schemas.microsoft.com/office/drawing/2014/main" id="{8791D61D-7B5D-C713-7E5C-FC24A3E39DC7}"/>
              </a:ext>
            </a:extLst>
          </p:cNvPr>
          <p:cNvSpPr>
            <a:spLocks noChangeArrowheads="1"/>
          </p:cNvSpPr>
          <p:nvPr/>
        </p:nvSpPr>
        <p:spPr bwMode="auto">
          <a:xfrm rot="-3082992">
            <a:off x="5898356" y="3328194"/>
            <a:ext cx="752475" cy="1900238"/>
          </a:xfrm>
          <a:prstGeom prst="curvedLeftArrow">
            <a:avLst>
              <a:gd name="adj1" fmla="val 25008"/>
              <a:gd name="adj2" fmla="val 43527"/>
              <a:gd name="adj3" fmla="val 25000"/>
            </a:avLst>
          </a:prstGeom>
          <a:solidFill>
            <a:srgbClr val="C0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it-IT">
              <a:latin typeface="+mn-lt"/>
              <a:ea typeface="ＭＳ Ｐゴシック" pitchFamily="-112" charset="-128"/>
              <a:cs typeface="ＭＳ Ｐゴシック" pitchFamily="-112" charset="-128"/>
            </a:endParaRPr>
          </a:p>
        </p:txBody>
      </p:sp>
      <p:sp>
        <p:nvSpPr>
          <p:cNvPr id="4" name="Freccia giù 3">
            <a:extLst>
              <a:ext uri="{FF2B5EF4-FFF2-40B4-BE49-F238E27FC236}">
                <a16:creationId xmlns:a16="http://schemas.microsoft.com/office/drawing/2014/main" id="{01381C09-A9F7-A4B1-0AAB-035B6EA45407}"/>
              </a:ext>
            </a:extLst>
          </p:cNvPr>
          <p:cNvSpPr>
            <a:spLocks noChangeArrowheads="1"/>
          </p:cNvSpPr>
          <p:nvPr/>
        </p:nvSpPr>
        <p:spPr bwMode="auto">
          <a:xfrm>
            <a:off x="7521575" y="4951413"/>
            <a:ext cx="217488" cy="428625"/>
          </a:xfrm>
          <a:prstGeom prst="downArrow">
            <a:avLst>
              <a:gd name="adj1" fmla="val 50000"/>
              <a:gd name="adj2" fmla="val 50201"/>
            </a:avLst>
          </a:prstGeom>
          <a:solidFill>
            <a:srgbClr val="C0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a:defRPr/>
            </a:pPr>
            <a:endParaRPr lang="it-IT" dirty="0">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8" descr="figure-05-21c.jpg                                              000343E7projects                       B63F1671:">
            <a:extLst>
              <a:ext uri="{FF2B5EF4-FFF2-40B4-BE49-F238E27FC236}">
                <a16:creationId xmlns:a16="http://schemas.microsoft.com/office/drawing/2014/main" id="{1126459B-04C1-A4B1-34C0-DD4689FF3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4284663"/>
            <a:ext cx="3808412" cy="247808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4034" name="Picture 10" descr="spotlight-05-06b.jpg                                           000343E7projects                       B63F1671:">
            <a:extLst>
              <a:ext uri="{FF2B5EF4-FFF2-40B4-BE49-F238E27FC236}">
                <a16:creationId xmlns:a16="http://schemas.microsoft.com/office/drawing/2014/main" id="{7F638164-C7BB-685A-7001-FAD20D907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96"/>
          <a:stretch>
            <a:fillRect/>
          </a:stretch>
        </p:blipFill>
        <p:spPr bwMode="auto">
          <a:xfrm>
            <a:off x="860425" y="242888"/>
            <a:ext cx="3152775" cy="278288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11" descr="spotlight-05-06c.jpg                                           000343E7projects                       B63F1671:">
            <a:extLst>
              <a:ext uri="{FF2B5EF4-FFF2-40B4-BE49-F238E27FC236}">
                <a16:creationId xmlns:a16="http://schemas.microsoft.com/office/drawing/2014/main" id="{0A26A57E-D402-5DEE-9D94-09779296F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834"/>
          <a:stretch>
            <a:fillRect/>
          </a:stretch>
        </p:blipFill>
        <p:spPr bwMode="auto">
          <a:xfrm>
            <a:off x="1009650" y="3121025"/>
            <a:ext cx="3357563" cy="240347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44036" name="CasellaDiTesto 8">
            <a:extLst>
              <a:ext uri="{FF2B5EF4-FFF2-40B4-BE49-F238E27FC236}">
                <a16:creationId xmlns:a16="http://schemas.microsoft.com/office/drawing/2014/main" id="{AF6503C1-628D-62CC-D448-73BFBD619430}"/>
              </a:ext>
            </a:extLst>
          </p:cNvPr>
          <p:cNvSpPr txBox="1">
            <a:spLocks noChangeArrowheads="1"/>
          </p:cNvSpPr>
          <p:nvPr/>
        </p:nvSpPr>
        <p:spPr bwMode="auto">
          <a:xfrm>
            <a:off x="4013200" y="242888"/>
            <a:ext cx="56165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spcAft>
                <a:spcPts val="600"/>
              </a:spcAft>
              <a:buFontTx/>
              <a:buNone/>
            </a:pPr>
            <a:r>
              <a:rPr lang="it-IT" altLang="it-IT" sz="1900" b="1">
                <a:solidFill>
                  <a:schemeClr val="tx2"/>
                </a:solidFill>
              </a:rPr>
              <a:t>- g</a:t>
            </a:r>
            <a:r>
              <a:rPr lang="it-IT" altLang="it-IT" sz="1900" b="1" baseline="-25000">
                <a:solidFill>
                  <a:schemeClr val="tx2"/>
                </a:solidFill>
              </a:rPr>
              <a:t>Na</a:t>
            </a:r>
            <a:r>
              <a:rPr lang="it-IT" altLang="it-IT" sz="1900" b="1">
                <a:solidFill>
                  <a:schemeClr val="tx2"/>
                </a:solidFill>
              </a:rPr>
              <a:t>=5-25 pS (pico Siemens)</a:t>
            </a:r>
          </a:p>
          <a:p>
            <a:pPr algn="just">
              <a:spcBef>
                <a:spcPct val="0"/>
              </a:spcBef>
              <a:buFontTx/>
              <a:buNone/>
            </a:pPr>
            <a:r>
              <a:rPr lang="it-IT" altLang="it-IT" sz="1900" b="1">
                <a:solidFill>
                  <a:schemeClr val="tx2"/>
                </a:solidFill>
              </a:rPr>
              <a:t>- Trasportati 6000 ioni/ms con una fem= -100mV</a:t>
            </a:r>
            <a:endParaRPr lang="it-IT" altLang="it-IT" sz="1900" b="1" baseline="-25000">
              <a:solidFill>
                <a:schemeClr val="tx2"/>
              </a:solidFill>
            </a:endParaRPr>
          </a:p>
        </p:txBody>
      </p:sp>
      <p:sp>
        <p:nvSpPr>
          <p:cNvPr id="7" name="Freccia circolare a sinistra 6">
            <a:extLst>
              <a:ext uri="{FF2B5EF4-FFF2-40B4-BE49-F238E27FC236}">
                <a16:creationId xmlns:a16="http://schemas.microsoft.com/office/drawing/2014/main" id="{29C78602-68A5-D95C-401D-B7AA2E6CEE0C}"/>
              </a:ext>
            </a:extLst>
          </p:cNvPr>
          <p:cNvSpPr>
            <a:spLocks noChangeArrowheads="1"/>
          </p:cNvSpPr>
          <p:nvPr/>
        </p:nvSpPr>
        <p:spPr bwMode="auto">
          <a:xfrm>
            <a:off x="4367213" y="2074863"/>
            <a:ext cx="779462" cy="1901825"/>
          </a:xfrm>
          <a:prstGeom prst="curvedLeftArrow">
            <a:avLst>
              <a:gd name="adj1" fmla="val 24998"/>
              <a:gd name="adj2" fmla="val 43523"/>
              <a:gd name="adj3" fmla="val 25000"/>
            </a:avLst>
          </a:prstGeom>
          <a:solidFill>
            <a:srgbClr val="C0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it-IT">
              <a:latin typeface="+mn-lt"/>
              <a:ea typeface="ＭＳ Ｐゴシック" pitchFamily="-112" charset="-128"/>
              <a:cs typeface="ＭＳ Ｐゴシック" pitchFamily="-112" charset="-128"/>
            </a:endParaRPr>
          </a:p>
        </p:txBody>
      </p:sp>
      <p:sp>
        <p:nvSpPr>
          <p:cNvPr id="2" name="Freccia destra 1">
            <a:extLst>
              <a:ext uri="{FF2B5EF4-FFF2-40B4-BE49-F238E27FC236}">
                <a16:creationId xmlns:a16="http://schemas.microsoft.com/office/drawing/2014/main" id="{159F2A2E-93DC-1172-75B2-7058EC0D7A20}"/>
              </a:ext>
            </a:extLst>
          </p:cNvPr>
          <p:cNvSpPr>
            <a:spLocks noChangeArrowheads="1"/>
          </p:cNvSpPr>
          <p:nvPr/>
        </p:nvSpPr>
        <p:spPr bwMode="auto">
          <a:xfrm rot="877717">
            <a:off x="3406775" y="5265738"/>
            <a:ext cx="1955800" cy="258762"/>
          </a:xfrm>
          <a:prstGeom prst="rightArrow">
            <a:avLst>
              <a:gd name="adj1" fmla="val 50000"/>
              <a:gd name="adj2" fmla="val 50109"/>
            </a:avLst>
          </a:prstGeom>
          <a:solidFill>
            <a:srgbClr val="C0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dissolve">
                                      <p:cBhvr>
                                        <p:cTn id="10" dur="500"/>
                                        <p:tgtEl>
                                          <p:spTgt spid="348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34817"/>
                                        </p:tgtEl>
                                        <p:attrNameLst>
                                          <p:attrName>style.visibility</p:attrName>
                                        </p:attrNameLst>
                                      </p:cBhvr>
                                      <p:to>
                                        <p:strVal val="visible"/>
                                      </p:to>
                                    </p:set>
                                    <p:animEffect transition="in" filter="dissolve">
                                      <p:cBhvr>
                                        <p:cTn id="18" dur="500"/>
                                        <p:tgtEl>
                                          <p:spTgt spid="3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1">
            <a:extLst>
              <a:ext uri="{FF2B5EF4-FFF2-40B4-BE49-F238E27FC236}">
                <a16:creationId xmlns:a16="http://schemas.microsoft.com/office/drawing/2014/main" id="{7FF4CAC6-EBDB-4138-2E27-12062EFC38E6}"/>
              </a:ext>
            </a:extLst>
          </p:cNvPr>
          <p:cNvPicPr>
            <a:picLocks noChangeAspect="1"/>
          </p:cNvPicPr>
          <p:nvPr/>
        </p:nvPicPr>
        <p:blipFill>
          <a:blip r:embed="rId2">
            <a:extLst>
              <a:ext uri="{28A0092B-C50C-407E-A947-70E740481C1C}">
                <a14:useLocalDpi xmlns:a14="http://schemas.microsoft.com/office/drawing/2010/main" val="0"/>
              </a:ext>
            </a:extLst>
          </a:blip>
          <a:srcRect l="2580" t="2350" b="3828"/>
          <a:stretch>
            <a:fillRect/>
          </a:stretch>
        </p:blipFill>
        <p:spPr bwMode="auto">
          <a:xfrm>
            <a:off x="1571625" y="1306513"/>
            <a:ext cx="5653088"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BEF56BF8-26BF-DB0F-0587-B23C62980C42}"/>
              </a:ext>
            </a:extLst>
          </p:cNvPr>
          <p:cNvSpPr txBox="1">
            <a:spLocks noChangeArrowheads="1"/>
          </p:cNvSpPr>
          <p:nvPr/>
        </p:nvSpPr>
        <p:spPr bwMode="auto">
          <a:xfrm>
            <a:off x="785813" y="133350"/>
            <a:ext cx="7572375" cy="1016000"/>
          </a:xfrm>
          <a:prstGeom prst="rect">
            <a:avLst/>
          </a:prstGeom>
          <a:solidFill>
            <a:schemeClr val="accent5">
              <a:lumMod val="20000"/>
              <a:lumOff val="80000"/>
            </a:schemeClr>
          </a:solidFill>
          <a:ln w="9525">
            <a:solidFill>
              <a:srgbClr val="C00000"/>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it-IT" altLang="it-IT" sz="2000" b="1" dirty="0">
                <a:solidFill>
                  <a:schemeClr val="tx2"/>
                </a:solidFill>
                <a:latin typeface="Skia" panose="020D0502020204020204" pitchFamily="34" charset="0"/>
              </a:rPr>
              <a:t>Aperture stocastiche del canale del Na</a:t>
            </a:r>
            <a:r>
              <a:rPr lang="it-IT" altLang="it-IT" sz="2000" b="1" baseline="30000" dirty="0">
                <a:solidFill>
                  <a:schemeClr val="tx2"/>
                </a:solidFill>
                <a:latin typeface="Skia" panose="020D0502020204020204" pitchFamily="34" charset="0"/>
              </a:rPr>
              <a:t>+</a:t>
            </a:r>
            <a:r>
              <a:rPr lang="it-IT" altLang="it-IT" sz="2000" b="1" dirty="0">
                <a:solidFill>
                  <a:schemeClr val="tx2"/>
                </a:solidFill>
                <a:latin typeface="Skia" panose="020D0502020204020204" pitchFamily="34" charset="0"/>
              </a:rPr>
              <a:t> voltaggio-dipendente: </a:t>
            </a:r>
          </a:p>
          <a:p>
            <a:pPr algn="ctr">
              <a:defRPr/>
            </a:pPr>
            <a:r>
              <a:rPr lang="it-IT" altLang="it-IT" sz="2000" b="1" dirty="0">
                <a:solidFill>
                  <a:schemeClr val="tx2"/>
                </a:solidFill>
                <a:latin typeface="Skia" panose="020D0502020204020204" pitchFamily="34" charset="0"/>
              </a:rPr>
              <a:t>gli eventi di apertura sono più frequenti all</a:t>
            </a:r>
            <a:r>
              <a:rPr lang="it-IT" altLang="en-US" sz="2000" b="1" dirty="0">
                <a:solidFill>
                  <a:schemeClr val="tx2"/>
                </a:solidFill>
                <a:latin typeface="Skia" panose="020D0502020204020204" pitchFamily="34" charset="0"/>
              </a:rPr>
              <a:t>’</a:t>
            </a:r>
            <a:r>
              <a:rPr lang="it-IT" altLang="it-IT" sz="2000" b="1" dirty="0">
                <a:solidFill>
                  <a:schemeClr val="tx2"/>
                </a:solidFill>
                <a:latin typeface="Skia" panose="020D0502020204020204" pitchFamily="34" charset="0"/>
              </a:rPr>
              <a:t>inizio dello stimolo depolarizzante</a:t>
            </a:r>
          </a:p>
        </p:txBody>
      </p:sp>
      <p:grpSp>
        <p:nvGrpSpPr>
          <p:cNvPr id="2" name="Group 6">
            <a:extLst>
              <a:ext uri="{FF2B5EF4-FFF2-40B4-BE49-F238E27FC236}">
                <a16:creationId xmlns:a16="http://schemas.microsoft.com/office/drawing/2014/main" id="{51A2B375-E43A-4446-5DAC-0E80B9EA6106}"/>
              </a:ext>
            </a:extLst>
          </p:cNvPr>
          <p:cNvGrpSpPr>
            <a:grpSpLocks/>
          </p:cNvGrpSpPr>
          <p:nvPr/>
        </p:nvGrpSpPr>
        <p:grpSpPr bwMode="auto">
          <a:xfrm>
            <a:off x="2427288" y="2286000"/>
            <a:ext cx="4457700" cy="369888"/>
            <a:chOff x="2844720" y="2386980"/>
            <a:chExt cx="3501556" cy="368777"/>
          </a:xfrm>
        </p:grpSpPr>
        <p:sp>
          <p:nvSpPr>
            <p:cNvPr id="45070" name="TextBox 1">
              <a:extLst>
                <a:ext uri="{FF2B5EF4-FFF2-40B4-BE49-F238E27FC236}">
                  <a16:creationId xmlns:a16="http://schemas.microsoft.com/office/drawing/2014/main" id="{A90635C5-7B46-536A-7BE2-57E03D30EE57}"/>
                </a:ext>
              </a:extLst>
            </p:cNvPr>
            <p:cNvSpPr txBox="1">
              <a:spLocks noChangeArrowheads="1"/>
            </p:cNvSpPr>
            <p:nvPr/>
          </p:nvSpPr>
          <p:spPr bwMode="auto">
            <a:xfrm>
              <a:off x="2844720" y="2386980"/>
              <a:ext cx="225643"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solidFill>
                    <a:srgbClr val="C00000"/>
                  </a:solidFill>
                  <a:latin typeface="Times" charset="0"/>
                </a:rPr>
                <a:t>c</a:t>
              </a:r>
            </a:p>
          </p:txBody>
        </p:sp>
        <p:cxnSp>
          <p:nvCxnSpPr>
            <p:cNvPr id="45071" name="Straight Connector 5">
              <a:extLst>
                <a:ext uri="{FF2B5EF4-FFF2-40B4-BE49-F238E27FC236}">
                  <a16:creationId xmlns:a16="http://schemas.microsoft.com/office/drawing/2014/main" id="{44DAA286-A39D-0FE4-E6C2-4F627253AE59}"/>
                </a:ext>
              </a:extLst>
            </p:cNvPr>
            <p:cNvCxnSpPr>
              <a:cxnSpLocks noChangeShapeType="1"/>
            </p:cNvCxnSpPr>
            <p:nvPr/>
          </p:nvCxnSpPr>
          <p:spPr bwMode="auto">
            <a:xfrm>
              <a:off x="3033031" y="2615236"/>
              <a:ext cx="3313245" cy="16424"/>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grpSp>
      <p:grpSp>
        <p:nvGrpSpPr>
          <p:cNvPr id="4" name="Group 15">
            <a:extLst>
              <a:ext uri="{FF2B5EF4-FFF2-40B4-BE49-F238E27FC236}">
                <a16:creationId xmlns:a16="http://schemas.microsoft.com/office/drawing/2014/main" id="{285805F7-F675-D0B4-C9AA-5DC8A7CAD4BD}"/>
              </a:ext>
            </a:extLst>
          </p:cNvPr>
          <p:cNvGrpSpPr>
            <a:grpSpLocks/>
          </p:cNvGrpSpPr>
          <p:nvPr/>
        </p:nvGrpSpPr>
        <p:grpSpPr bwMode="auto">
          <a:xfrm>
            <a:off x="2416175" y="2511425"/>
            <a:ext cx="1241425" cy="368300"/>
            <a:chOff x="1979712" y="2240112"/>
            <a:chExt cx="1385788" cy="398614"/>
          </a:xfrm>
        </p:grpSpPr>
        <p:sp>
          <p:nvSpPr>
            <p:cNvPr id="45068" name="TextBox 8">
              <a:extLst>
                <a:ext uri="{FF2B5EF4-FFF2-40B4-BE49-F238E27FC236}">
                  <a16:creationId xmlns:a16="http://schemas.microsoft.com/office/drawing/2014/main" id="{BF541B45-80D1-CD23-6873-FFC49D860B5C}"/>
                </a:ext>
              </a:extLst>
            </p:cNvPr>
            <p:cNvSpPr txBox="1">
              <a:spLocks noChangeArrowheads="1"/>
            </p:cNvSpPr>
            <p:nvPr/>
          </p:nvSpPr>
          <p:spPr bwMode="auto">
            <a:xfrm>
              <a:off x="1979712" y="2240112"/>
              <a:ext cx="287120" cy="39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solidFill>
                    <a:srgbClr val="C00000"/>
                  </a:solidFill>
                  <a:latin typeface="Times" charset="0"/>
                </a:rPr>
                <a:t>a</a:t>
              </a:r>
            </a:p>
          </p:txBody>
        </p:sp>
        <p:cxnSp>
          <p:nvCxnSpPr>
            <p:cNvPr id="45069" name="Straight Connector 11">
              <a:extLst>
                <a:ext uri="{FF2B5EF4-FFF2-40B4-BE49-F238E27FC236}">
                  <a16:creationId xmlns:a16="http://schemas.microsoft.com/office/drawing/2014/main" id="{3AF643DC-9C10-88B1-4AB0-C42F8E0D57E5}"/>
                </a:ext>
              </a:extLst>
            </p:cNvPr>
            <p:cNvCxnSpPr>
              <a:cxnSpLocks noChangeShapeType="1"/>
            </p:cNvCxnSpPr>
            <p:nvPr/>
          </p:nvCxnSpPr>
          <p:spPr bwMode="auto">
            <a:xfrm>
              <a:off x="2305845" y="2461278"/>
              <a:ext cx="1059655" cy="13321"/>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grpSp>
      <p:cxnSp>
        <p:nvCxnSpPr>
          <p:cNvPr id="18" name="Straight Arrow Connector 17">
            <a:extLst>
              <a:ext uri="{FF2B5EF4-FFF2-40B4-BE49-F238E27FC236}">
                <a16:creationId xmlns:a16="http://schemas.microsoft.com/office/drawing/2014/main" id="{A9912C5F-E4F8-CBE1-DC2F-0E55045DF866}"/>
              </a:ext>
            </a:extLst>
          </p:cNvPr>
          <p:cNvCxnSpPr>
            <a:cxnSpLocks noChangeShapeType="1"/>
          </p:cNvCxnSpPr>
          <p:nvPr/>
        </p:nvCxnSpPr>
        <p:spPr bwMode="auto">
          <a:xfrm>
            <a:off x="2984500" y="1905000"/>
            <a:ext cx="0" cy="533400"/>
          </a:xfrm>
          <a:prstGeom prst="straightConnector1">
            <a:avLst/>
          </a:prstGeom>
          <a:noFill/>
          <a:ln w="38100">
            <a:solidFill>
              <a:schemeClr val="accent2"/>
            </a:solidFill>
            <a:round/>
            <a:headEnd/>
            <a:tailEnd type="arrow" w="med" len="med"/>
          </a:ln>
          <a:effectLst>
            <a:outerShdw blurRad="40000" dist="23000" dir="5400000" rotWithShape="0">
              <a:srgbClr val="808080">
                <a:alpha val="34998"/>
              </a:srgbClr>
            </a:outerShdw>
          </a:effectLst>
        </p:spPr>
      </p:cxnSp>
      <p:cxnSp>
        <p:nvCxnSpPr>
          <p:cNvPr id="12" name="Straight Connector 11">
            <a:extLst>
              <a:ext uri="{FF2B5EF4-FFF2-40B4-BE49-F238E27FC236}">
                <a16:creationId xmlns:a16="http://schemas.microsoft.com/office/drawing/2014/main" id="{60912797-DBFF-97CD-71E0-60D11C39BF5D}"/>
              </a:ext>
            </a:extLst>
          </p:cNvPr>
          <p:cNvCxnSpPr>
            <a:cxnSpLocks noChangeShapeType="1"/>
          </p:cNvCxnSpPr>
          <p:nvPr/>
        </p:nvCxnSpPr>
        <p:spPr bwMode="auto">
          <a:xfrm>
            <a:off x="2708275" y="3003550"/>
            <a:ext cx="393700" cy="0"/>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cxnSp>
        <p:nvCxnSpPr>
          <p:cNvPr id="14" name="Straight Connector 11">
            <a:extLst>
              <a:ext uri="{FF2B5EF4-FFF2-40B4-BE49-F238E27FC236}">
                <a16:creationId xmlns:a16="http://schemas.microsoft.com/office/drawing/2014/main" id="{74EFE88E-C17C-279E-1A08-2D2488466D79}"/>
              </a:ext>
            </a:extLst>
          </p:cNvPr>
          <p:cNvCxnSpPr>
            <a:cxnSpLocks noChangeShapeType="1"/>
          </p:cNvCxnSpPr>
          <p:nvPr/>
        </p:nvCxnSpPr>
        <p:spPr bwMode="auto">
          <a:xfrm>
            <a:off x="2697163" y="3586163"/>
            <a:ext cx="1460500" cy="0"/>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cxnSp>
        <p:nvCxnSpPr>
          <p:cNvPr id="16" name="Straight Connector 11">
            <a:extLst>
              <a:ext uri="{FF2B5EF4-FFF2-40B4-BE49-F238E27FC236}">
                <a16:creationId xmlns:a16="http://schemas.microsoft.com/office/drawing/2014/main" id="{6538F4A4-EC53-647F-7FD0-629988FE5DAA}"/>
              </a:ext>
            </a:extLst>
          </p:cNvPr>
          <p:cNvCxnSpPr>
            <a:cxnSpLocks noChangeShapeType="1"/>
          </p:cNvCxnSpPr>
          <p:nvPr/>
        </p:nvCxnSpPr>
        <p:spPr bwMode="auto">
          <a:xfrm>
            <a:off x="2697163" y="3846513"/>
            <a:ext cx="579437" cy="0"/>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cxnSp>
        <p:nvCxnSpPr>
          <p:cNvPr id="19" name="Straight Connector 11">
            <a:extLst>
              <a:ext uri="{FF2B5EF4-FFF2-40B4-BE49-F238E27FC236}">
                <a16:creationId xmlns:a16="http://schemas.microsoft.com/office/drawing/2014/main" id="{0BB82FE7-DAA9-6FA8-98B3-C161C0EBC774}"/>
              </a:ext>
            </a:extLst>
          </p:cNvPr>
          <p:cNvCxnSpPr>
            <a:cxnSpLocks noChangeShapeType="1"/>
          </p:cNvCxnSpPr>
          <p:nvPr/>
        </p:nvCxnSpPr>
        <p:spPr bwMode="auto">
          <a:xfrm>
            <a:off x="2674938" y="4391025"/>
            <a:ext cx="635000" cy="3175"/>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cxnSp>
        <p:nvCxnSpPr>
          <p:cNvPr id="21" name="Straight Connector 11">
            <a:extLst>
              <a:ext uri="{FF2B5EF4-FFF2-40B4-BE49-F238E27FC236}">
                <a16:creationId xmlns:a16="http://schemas.microsoft.com/office/drawing/2014/main" id="{C8F29556-9FD4-C82E-1B9A-CCC0AEBCC5F0}"/>
              </a:ext>
            </a:extLst>
          </p:cNvPr>
          <p:cNvCxnSpPr>
            <a:cxnSpLocks noChangeShapeType="1"/>
          </p:cNvCxnSpPr>
          <p:nvPr/>
        </p:nvCxnSpPr>
        <p:spPr bwMode="auto">
          <a:xfrm>
            <a:off x="2679700" y="4670425"/>
            <a:ext cx="868363" cy="0"/>
          </a:xfrm>
          <a:prstGeom prst="line">
            <a:avLst/>
          </a:prstGeom>
          <a:noFill/>
          <a:ln w="31750">
            <a:solidFill>
              <a:srgbClr val="C00000"/>
            </a:solidFill>
            <a:prstDash val="dash"/>
            <a:round/>
            <a:headEnd/>
            <a:tailEnd/>
          </a:ln>
          <a:extLst>
            <a:ext uri="{909E8E84-426E-40DD-AFC4-6F175D3DCCD1}">
              <a14:hiddenFill xmlns:a14="http://schemas.microsoft.com/office/drawing/2010/main">
                <a:noFill/>
              </a14:hiddenFill>
            </a:ext>
          </a:extLst>
        </p:spPr>
      </p:cxnSp>
      <p:pic>
        <p:nvPicPr>
          <p:cNvPr id="45067" name="Picture 1" descr="0423.jpg">
            <a:extLst>
              <a:ext uri="{FF2B5EF4-FFF2-40B4-BE49-F238E27FC236}">
                <a16:creationId xmlns:a16="http://schemas.microsoft.com/office/drawing/2014/main" id="{1BCE0F82-6FF2-AE18-C42A-4224ABDC2660}"/>
              </a:ext>
            </a:extLst>
          </p:cNvPr>
          <p:cNvPicPr>
            <a:picLocks noGrp="1" noChangeAspect="1" noChangeArrowheads="1"/>
          </p:cNvPicPr>
          <p:nvPr isPhoto="1"/>
        </p:nvPicPr>
        <p:blipFill>
          <a:blip r:embed="rId3">
            <a:extLst>
              <a:ext uri="{28A0092B-C50C-407E-A947-70E740481C1C}">
                <a14:useLocalDpi xmlns:a14="http://schemas.microsoft.com/office/drawing/2010/main" val="0"/>
              </a:ext>
            </a:extLst>
          </a:blip>
          <a:srcRect l="73672" t="14937" b="25623"/>
          <a:stretch>
            <a:fillRect/>
          </a:stretch>
        </p:blipFill>
        <p:spPr bwMode="auto">
          <a:xfrm>
            <a:off x="7227888" y="2087563"/>
            <a:ext cx="1804987"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magine 1">
            <a:extLst>
              <a:ext uri="{FF2B5EF4-FFF2-40B4-BE49-F238E27FC236}">
                <a16:creationId xmlns:a16="http://schemas.microsoft.com/office/drawing/2014/main" id="{2555C1D8-D71E-9A0D-2743-4162CE8BD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0" y="1044575"/>
            <a:ext cx="3975100" cy="57150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7411" name="CasellaDiTesto 2">
            <a:extLst>
              <a:ext uri="{FF2B5EF4-FFF2-40B4-BE49-F238E27FC236}">
                <a16:creationId xmlns:a16="http://schemas.microsoft.com/office/drawing/2014/main" id="{3CC59287-0171-0A40-3F99-3B0642BA3E96}"/>
              </a:ext>
            </a:extLst>
          </p:cNvPr>
          <p:cNvSpPr txBox="1">
            <a:spLocks noChangeArrowheads="1"/>
          </p:cNvSpPr>
          <p:nvPr/>
        </p:nvSpPr>
        <p:spPr bwMode="auto">
          <a:xfrm>
            <a:off x="693738" y="144463"/>
            <a:ext cx="7707312" cy="708025"/>
          </a:xfrm>
          <a:prstGeom prst="rect">
            <a:avLst/>
          </a:prstGeom>
          <a:solidFill>
            <a:schemeClr val="accent5">
              <a:lumMod val="20000"/>
              <a:lumOff val="80000"/>
            </a:schemeClr>
          </a:soli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lgn="ctr">
              <a:defRPr/>
            </a:pPr>
            <a:r>
              <a:rPr lang="it-IT" sz="2000" b="1" dirty="0">
                <a:solidFill>
                  <a:schemeClr val="tx2"/>
                </a:solidFill>
                <a:latin typeface="Skia" pitchFamily="1" charset="0"/>
                <a:ea typeface="Skia" pitchFamily="1" charset="0"/>
                <a:cs typeface="Skia" pitchFamily="1" charset="0"/>
              </a:rPr>
              <a:t>Aperture stocastiche del canale del </a:t>
            </a:r>
            <a:r>
              <a:rPr lang="it-IT" sz="2000" b="1" dirty="0" err="1">
                <a:solidFill>
                  <a:schemeClr val="tx2"/>
                </a:solidFill>
                <a:latin typeface="Skia" pitchFamily="1" charset="0"/>
                <a:ea typeface="Skia" pitchFamily="1" charset="0"/>
                <a:cs typeface="Skia" pitchFamily="1" charset="0"/>
              </a:rPr>
              <a:t>K</a:t>
            </a:r>
            <a:r>
              <a:rPr lang="it-IT" sz="2000" b="1" baseline="30000" dirty="0" err="1">
                <a:solidFill>
                  <a:schemeClr val="tx2"/>
                </a:solidFill>
                <a:latin typeface="Skia" pitchFamily="1" charset="0"/>
                <a:ea typeface="Skia" pitchFamily="1" charset="0"/>
                <a:cs typeface="Skia" pitchFamily="1" charset="0"/>
              </a:rPr>
              <a:t>+</a:t>
            </a:r>
            <a:r>
              <a:rPr lang="it-IT" sz="2000" b="1" dirty="0">
                <a:solidFill>
                  <a:schemeClr val="tx2"/>
                </a:solidFill>
                <a:latin typeface="Skia" pitchFamily="1" charset="0"/>
                <a:ea typeface="Skia" pitchFamily="1" charset="0"/>
                <a:cs typeface="Skia" pitchFamily="1" charset="0"/>
              </a:rPr>
              <a:t> voltaggio-dipendente: gli eventi di apertura sono unitari e prolungati</a:t>
            </a:r>
          </a:p>
        </p:txBody>
      </p:sp>
      <p:pic>
        <p:nvPicPr>
          <p:cNvPr id="46083" name="Picture 1" descr="0423.jpg">
            <a:extLst>
              <a:ext uri="{FF2B5EF4-FFF2-40B4-BE49-F238E27FC236}">
                <a16:creationId xmlns:a16="http://schemas.microsoft.com/office/drawing/2014/main" id="{09B1B5D3-E4F1-CBB0-0823-5E47C952E51B}"/>
              </a:ext>
            </a:extLst>
          </p:cNvPr>
          <p:cNvPicPr>
            <a:picLocks noGrp="1" noChangeAspect="1" noChangeArrowheads="1"/>
          </p:cNvPicPr>
          <p:nvPr isPhoto="1"/>
        </p:nvPicPr>
        <p:blipFill>
          <a:blip r:embed="rId3">
            <a:extLst>
              <a:ext uri="{28A0092B-C50C-407E-A947-70E740481C1C}">
                <a14:useLocalDpi xmlns:a14="http://schemas.microsoft.com/office/drawing/2010/main" val="0"/>
              </a:ext>
            </a:extLst>
          </a:blip>
          <a:srcRect l="73672" t="14937" b="25623"/>
          <a:stretch>
            <a:fillRect/>
          </a:stretch>
        </p:blipFill>
        <p:spPr bwMode="auto">
          <a:xfrm>
            <a:off x="6597650" y="2282825"/>
            <a:ext cx="18034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magine 1">
            <a:extLst>
              <a:ext uri="{FF2B5EF4-FFF2-40B4-BE49-F238E27FC236}">
                <a16:creationId xmlns:a16="http://schemas.microsoft.com/office/drawing/2014/main" id="{FA15737D-74A5-EF28-C1B6-DAFECAFEDA25}"/>
              </a:ext>
            </a:extLst>
          </p:cNvPr>
          <p:cNvPicPr>
            <a:picLocks noChangeAspect="1"/>
          </p:cNvPicPr>
          <p:nvPr/>
        </p:nvPicPr>
        <p:blipFill>
          <a:blip r:embed="rId2"/>
          <a:srcRect l="22678" t="7123" r="8633" b="13048"/>
          <a:stretch>
            <a:fillRect/>
          </a:stretch>
        </p:blipFill>
        <p:spPr bwMode="auto">
          <a:xfrm>
            <a:off x="2030413" y="1333500"/>
            <a:ext cx="5083175" cy="4429125"/>
          </a:xfrm>
          <a:prstGeom prst="rect">
            <a:avLst/>
          </a:prstGeom>
          <a:noFill/>
          <a:ln w="9525">
            <a:solidFill>
              <a:schemeClr val="accent6">
                <a:lumMod val="75000"/>
              </a:schemeClr>
            </a:solidFill>
            <a:miter lim="800000"/>
            <a:headEnd/>
            <a:tailEnd/>
          </a:ln>
        </p:spPr>
      </p:pic>
      <p:sp>
        <p:nvSpPr>
          <p:cNvPr id="3" name="CasellaDiTesto 2">
            <a:extLst>
              <a:ext uri="{FF2B5EF4-FFF2-40B4-BE49-F238E27FC236}">
                <a16:creationId xmlns:a16="http://schemas.microsoft.com/office/drawing/2014/main" id="{FC0BF0DF-567A-EE02-F655-BBAE3179192A}"/>
              </a:ext>
            </a:extLst>
          </p:cNvPr>
          <p:cNvSpPr txBox="1">
            <a:spLocks noChangeArrowheads="1"/>
          </p:cNvSpPr>
          <p:nvPr/>
        </p:nvSpPr>
        <p:spPr bwMode="auto">
          <a:xfrm>
            <a:off x="2743200" y="138113"/>
            <a:ext cx="3657600" cy="461962"/>
          </a:xfrm>
          <a:prstGeom prst="rect">
            <a:avLst/>
          </a:prstGeom>
          <a:solidFill>
            <a:schemeClr val="accent5">
              <a:lumMod val="20000"/>
              <a:lumOff val="80000"/>
            </a:schemeClr>
          </a:soli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lgn="ctr">
              <a:defRPr/>
            </a:pPr>
            <a:r>
              <a:rPr lang="it-IT" sz="2400" b="1" dirty="0">
                <a:solidFill>
                  <a:schemeClr val="tx2"/>
                </a:solidFill>
                <a:latin typeface="Skia" pitchFamily="1" charset="0"/>
                <a:ea typeface="Skia" pitchFamily="1" charset="0"/>
                <a:cs typeface="Skia" pitchFamily="1" charset="0"/>
              </a:rPr>
              <a:t>Correnti a confronto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F23D822C-531D-52CC-274D-219C64DCF88C}"/>
              </a:ext>
            </a:extLst>
          </p:cNvPr>
          <p:cNvSpPr txBox="1">
            <a:spLocks noChangeArrowheads="1"/>
          </p:cNvSpPr>
          <p:nvPr/>
        </p:nvSpPr>
        <p:spPr bwMode="auto">
          <a:xfrm>
            <a:off x="192088" y="138113"/>
            <a:ext cx="8759825" cy="831850"/>
          </a:xfrm>
          <a:prstGeom prst="rect">
            <a:avLst/>
          </a:prstGeom>
          <a:solidFill>
            <a:schemeClr val="accent5">
              <a:lumMod val="20000"/>
              <a:lumOff val="80000"/>
            </a:schemeClr>
          </a:soli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lgn="ctr">
              <a:defRPr/>
            </a:pPr>
            <a:r>
              <a:rPr lang="it-IT" sz="2400" b="1" dirty="0">
                <a:solidFill>
                  <a:schemeClr val="tx2"/>
                </a:solidFill>
                <a:latin typeface="Skia" pitchFamily="1" charset="0"/>
                <a:ea typeface="Skia" pitchFamily="1" charset="0"/>
                <a:cs typeface="Skia" pitchFamily="1" charset="0"/>
              </a:rPr>
              <a:t>Il profilo di corrente del Na+ corrisponde a tre stadi conformazionali del canale </a:t>
            </a:r>
          </a:p>
        </p:txBody>
      </p:sp>
      <p:grpSp>
        <p:nvGrpSpPr>
          <p:cNvPr id="48130" name="Gruppo 12">
            <a:extLst>
              <a:ext uri="{FF2B5EF4-FFF2-40B4-BE49-F238E27FC236}">
                <a16:creationId xmlns:a16="http://schemas.microsoft.com/office/drawing/2014/main" id="{53218631-B30D-D48F-A7DD-229C124F717E}"/>
              </a:ext>
            </a:extLst>
          </p:cNvPr>
          <p:cNvGrpSpPr>
            <a:grpSpLocks/>
          </p:cNvGrpSpPr>
          <p:nvPr/>
        </p:nvGrpSpPr>
        <p:grpSpPr bwMode="auto">
          <a:xfrm>
            <a:off x="100013" y="1824038"/>
            <a:ext cx="5888037" cy="4340225"/>
            <a:chOff x="339356" y="1824109"/>
            <a:chExt cx="5887953" cy="4340679"/>
          </a:xfrm>
        </p:grpSpPr>
        <p:pic>
          <p:nvPicPr>
            <p:cNvPr id="48134" name="Immagine 2">
              <a:extLst>
                <a:ext uri="{FF2B5EF4-FFF2-40B4-BE49-F238E27FC236}">
                  <a16:creationId xmlns:a16="http://schemas.microsoft.com/office/drawing/2014/main" id="{5C3F13E5-BC69-7D45-C10E-72AEBB64C219}"/>
                </a:ext>
              </a:extLst>
            </p:cNvPr>
            <p:cNvPicPr>
              <a:picLocks noChangeAspect="1"/>
            </p:cNvPicPr>
            <p:nvPr/>
          </p:nvPicPr>
          <p:blipFill>
            <a:blip r:embed="rId2">
              <a:extLst>
                <a:ext uri="{28A0092B-C50C-407E-A947-70E740481C1C}">
                  <a14:useLocalDpi xmlns:a14="http://schemas.microsoft.com/office/drawing/2010/main" val="0"/>
                </a:ext>
              </a:extLst>
            </a:blip>
            <a:srcRect l="5360" t="14340" r="7516"/>
            <a:stretch>
              <a:fillRect/>
            </a:stretch>
          </p:blipFill>
          <p:spPr bwMode="auto">
            <a:xfrm>
              <a:off x="339356" y="1824109"/>
              <a:ext cx="5887953" cy="434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5" name="Gruppo 9">
              <a:extLst>
                <a:ext uri="{FF2B5EF4-FFF2-40B4-BE49-F238E27FC236}">
                  <a16:creationId xmlns:a16="http://schemas.microsoft.com/office/drawing/2014/main" id="{04FDD907-F074-5028-B32D-1E0ADF19CFA2}"/>
                </a:ext>
              </a:extLst>
            </p:cNvPr>
            <p:cNvGrpSpPr>
              <a:grpSpLocks/>
            </p:cNvGrpSpPr>
            <p:nvPr/>
          </p:nvGrpSpPr>
          <p:grpSpPr bwMode="auto">
            <a:xfrm>
              <a:off x="2133600" y="1862963"/>
              <a:ext cx="2068281" cy="167980"/>
              <a:chOff x="2133600" y="1862963"/>
              <a:chExt cx="2068281" cy="167980"/>
            </a:xfrm>
          </p:grpSpPr>
          <p:cxnSp>
            <p:nvCxnSpPr>
              <p:cNvPr id="4" name="Connettore 1 3">
                <a:extLst>
                  <a:ext uri="{FF2B5EF4-FFF2-40B4-BE49-F238E27FC236}">
                    <a16:creationId xmlns:a16="http://schemas.microsoft.com/office/drawing/2014/main" id="{D1AEED19-613B-20A1-D497-26A95FE2A60D}"/>
                  </a:ext>
                </a:extLst>
              </p:cNvPr>
              <p:cNvCxnSpPr/>
              <p:nvPr/>
            </p:nvCxnSpPr>
            <p:spPr>
              <a:xfrm>
                <a:off x="2438001" y="1878090"/>
                <a:ext cx="1458891"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9" name="Connettore 1 8">
                <a:extLst>
                  <a:ext uri="{FF2B5EF4-FFF2-40B4-BE49-F238E27FC236}">
                    <a16:creationId xmlns:a16="http://schemas.microsoft.com/office/drawing/2014/main" id="{C18D20DC-9409-2D3C-1919-AC02FD657F7A}"/>
                  </a:ext>
                </a:extLst>
              </p:cNvPr>
              <p:cNvCxnSpPr>
                <a:cxnSpLocks/>
              </p:cNvCxnSpPr>
              <p:nvPr/>
            </p:nvCxnSpPr>
            <p:spPr>
              <a:xfrm>
                <a:off x="3896891" y="2030506"/>
                <a:ext cx="304796"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1" name="Connettore 1 10">
                <a:extLst>
                  <a:ext uri="{FF2B5EF4-FFF2-40B4-BE49-F238E27FC236}">
                    <a16:creationId xmlns:a16="http://schemas.microsoft.com/office/drawing/2014/main" id="{8AAA67A8-EA43-E006-BE8E-4E52B0FAC544}"/>
                  </a:ext>
                </a:extLst>
              </p:cNvPr>
              <p:cNvCxnSpPr>
                <a:cxnSpLocks/>
              </p:cNvCxnSpPr>
              <p:nvPr/>
            </p:nvCxnSpPr>
            <p:spPr>
              <a:xfrm>
                <a:off x="2133205" y="2025742"/>
                <a:ext cx="304796"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Connettore 1 11">
                <a:extLst>
                  <a:ext uri="{FF2B5EF4-FFF2-40B4-BE49-F238E27FC236}">
                    <a16:creationId xmlns:a16="http://schemas.microsoft.com/office/drawing/2014/main" id="{6B7445FC-5D30-23C3-02CA-FA695B870BF1}"/>
                  </a:ext>
                </a:extLst>
              </p:cNvPr>
              <p:cNvCxnSpPr>
                <a:cxnSpLocks/>
              </p:cNvCxnSpPr>
              <p:nvPr/>
            </p:nvCxnSpPr>
            <p:spPr>
              <a:xfrm>
                <a:off x="3896891" y="1873326"/>
                <a:ext cx="0" cy="157180"/>
              </a:xfrm>
              <a:prstGeom prst="line">
                <a:avLst/>
              </a:prstGeom>
              <a:effectLst/>
            </p:spPr>
            <p:style>
              <a:lnRef idx="2">
                <a:schemeClr val="dk1"/>
              </a:lnRef>
              <a:fillRef idx="0">
                <a:schemeClr val="dk1"/>
              </a:fillRef>
              <a:effectRef idx="1">
                <a:schemeClr val="dk1"/>
              </a:effectRef>
              <a:fontRef idx="minor">
                <a:schemeClr val="tx1"/>
              </a:fontRef>
            </p:style>
          </p:cxnSp>
          <p:cxnSp>
            <p:nvCxnSpPr>
              <p:cNvPr id="15" name="Connettore 1 14">
                <a:extLst>
                  <a:ext uri="{FF2B5EF4-FFF2-40B4-BE49-F238E27FC236}">
                    <a16:creationId xmlns:a16="http://schemas.microsoft.com/office/drawing/2014/main" id="{C6775063-984B-6F4A-D59A-F6049CC4DBC9}"/>
                  </a:ext>
                </a:extLst>
              </p:cNvPr>
              <p:cNvCxnSpPr>
                <a:cxnSpLocks/>
              </p:cNvCxnSpPr>
              <p:nvPr/>
            </p:nvCxnSpPr>
            <p:spPr>
              <a:xfrm>
                <a:off x="2426888" y="1862213"/>
                <a:ext cx="0" cy="157179"/>
              </a:xfrm>
              <a:prstGeom prst="line">
                <a:avLst/>
              </a:prstGeom>
              <a:effectLst/>
            </p:spPr>
            <p:style>
              <a:lnRef idx="2">
                <a:schemeClr val="dk1"/>
              </a:lnRef>
              <a:fillRef idx="0">
                <a:schemeClr val="dk1"/>
              </a:fillRef>
              <a:effectRef idx="1">
                <a:schemeClr val="dk1"/>
              </a:effectRef>
              <a:fontRef idx="minor">
                <a:schemeClr val="tx1"/>
              </a:fontRef>
            </p:style>
          </p:cxnSp>
        </p:grpSp>
      </p:grpSp>
      <p:sp>
        <p:nvSpPr>
          <p:cNvPr id="17" name="CasellaDiTesto 16">
            <a:extLst>
              <a:ext uri="{FF2B5EF4-FFF2-40B4-BE49-F238E27FC236}">
                <a16:creationId xmlns:a16="http://schemas.microsoft.com/office/drawing/2014/main" id="{7F8FBD88-C184-642B-3FE3-31E80DC980D3}"/>
              </a:ext>
            </a:extLst>
          </p:cNvPr>
          <p:cNvSpPr txBox="1">
            <a:spLocks noChangeArrowheads="1"/>
          </p:cNvSpPr>
          <p:nvPr/>
        </p:nvSpPr>
        <p:spPr bwMode="auto">
          <a:xfrm>
            <a:off x="5497513" y="3756025"/>
            <a:ext cx="3454400" cy="523875"/>
          </a:xfrm>
          <a:prstGeom prst="rect">
            <a:avLst/>
          </a:prstGeom>
          <a:gradFill rotWithShape="1">
            <a:gsLst>
              <a:gs pos="0">
                <a:srgbClr val="F6FBFC"/>
              </a:gs>
              <a:gs pos="74001">
                <a:srgbClr val="AEDAE5"/>
              </a:gs>
              <a:gs pos="83000">
                <a:srgbClr val="AEDAE5"/>
              </a:gs>
              <a:gs pos="100000">
                <a:srgbClr val="C9E6EE"/>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spAutoFit/>
          </a:bodyPr>
          <a:lstStyle/>
          <a:p>
            <a:pPr algn="ctr">
              <a:defRPr/>
            </a:pPr>
            <a:r>
              <a:rPr lang="it-IT" sz="1400" b="1" dirty="0">
                <a:solidFill>
                  <a:schemeClr val="tx2"/>
                </a:solidFill>
                <a:latin typeface="Skia" pitchFamily="1" charset="0"/>
                <a:ea typeface="Skia" pitchFamily="1" charset="0"/>
                <a:cs typeface="Skia" pitchFamily="1" charset="0"/>
              </a:rPr>
              <a:t>Canali del Na</a:t>
            </a:r>
            <a:r>
              <a:rPr lang="it-IT" sz="1400" b="1" baseline="30000" dirty="0">
                <a:solidFill>
                  <a:schemeClr val="tx2"/>
                </a:solidFill>
                <a:latin typeface="Skia" pitchFamily="1" charset="0"/>
                <a:ea typeface="Skia" pitchFamily="1" charset="0"/>
                <a:cs typeface="Skia" pitchFamily="1" charset="0"/>
              </a:rPr>
              <a:t>+</a:t>
            </a:r>
            <a:r>
              <a:rPr lang="it-IT" sz="1400" b="1" dirty="0">
                <a:solidFill>
                  <a:schemeClr val="tx2"/>
                </a:solidFill>
                <a:latin typeface="Skia" pitchFamily="1" charset="0"/>
                <a:ea typeface="Skia" pitchFamily="1" charset="0"/>
                <a:cs typeface="Skia" pitchFamily="1" charset="0"/>
              </a:rPr>
              <a:t> V-</a:t>
            </a:r>
            <a:r>
              <a:rPr lang="it-IT" sz="1400" b="1" dirty="0" err="1">
                <a:solidFill>
                  <a:schemeClr val="tx2"/>
                </a:solidFill>
                <a:latin typeface="Skia" pitchFamily="1" charset="0"/>
                <a:ea typeface="Skia" pitchFamily="1" charset="0"/>
                <a:cs typeface="Skia" pitchFamily="1" charset="0"/>
              </a:rPr>
              <a:t>dip</a:t>
            </a:r>
            <a:r>
              <a:rPr lang="it-IT" sz="1400" b="1" dirty="0">
                <a:solidFill>
                  <a:schemeClr val="tx2"/>
                </a:solidFill>
                <a:latin typeface="Skia" pitchFamily="1" charset="0"/>
                <a:ea typeface="Skia" pitchFamily="1" charset="0"/>
                <a:cs typeface="Skia" pitchFamily="1" charset="0"/>
              </a:rPr>
              <a:t> diversi hanno profili di conduttanza differenti</a:t>
            </a:r>
          </a:p>
        </p:txBody>
      </p:sp>
      <p:pic>
        <p:nvPicPr>
          <p:cNvPr id="2" name="Immagine 1">
            <a:extLst>
              <a:ext uri="{FF2B5EF4-FFF2-40B4-BE49-F238E27FC236}">
                <a16:creationId xmlns:a16="http://schemas.microsoft.com/office/drawing/2014/main" id="{94143FB2-178E-57DA-7ACE-D6583C0C6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70"/>
          <a:stretch>
            <a:fillRect/>
          </a:stretch>
        </p:blipFill>
        <p:spPr bwMode="auto">
          <a:xfrm>
            <a:off x="4964113" y="1171575"/>
            <a:ext cx="3987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CasellaDiTesto 2">
            <a:extLst>
              <a:ext uri="{FF2B5EF4-FFF2-40B4-BE49-F238E27FC236}">
                <a16:creationId xmlns:a16="http://schemas.microsoft.com/office/drawing/2014/main" id="{036F62A1-8441-9FBE-2DC8-8D0631B269AC}"/>
              </a:ext>
            </a:extLst>
          </p:cNvPr>
          <p:cNvSpPr txBox="1">
            <a:spLocks noChangeArrowheads="1"/>
          </p:cNvSpPr>
          <p:nvPr/>
        </p:nvSpPr>
        <p:spPr bwMode="auto">
          <a:xfrm>
            <a:off x="3810000" y="5992813"/>
            <a:ext cx="3138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1800">
                <a:solidFill>
                  <a:srgbClr val="FF0000"/>
                </a:solidFill>
                <a:latin typeface="Arial" panose="020B0604020202020204" pitchFamily="34" charset="0"/>
              </a:rPr>
              <a:t>Avviene con qualunque valore di bocco di voltaggio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1488</TotalTime>
  <Words>1370</Words>
  <Application>Microsoft Macintosh PowerPoint</Application>
  <PresentationFormat>Presentazione su schermo (4:3)</PresentationFormat>
  <Paragraphs>142</Paragraphs>
  <Slides>22</Slides>
  <Notes>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ＭＳ Ｐゴシック</vt:lpstr>
      <vt:lpstr>Times</vt:lpstr>
      <vt:lpstr>Arial</vt:lpstr>
      <vt:lpstr>Calibri</vt:lpstr>
      <vt:lpstr>Skia</vt:lpstr>
      <vt:lpstr>Symbol</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Sapienza University of Rome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 Egle De Stefano</dc:creator>
  <cp:lastModifiedBy>Maria Egle De Stefano</cp:lastModifiedBy>
  <cp:revision>81</cp:revision>
  <dcterms:created xsi:type="dcterms:W3CDTF">2019-10-15T13:22:27Z</dcterms:created>
  <dcterms:modified xsi:type="dcterms:W3CDTF">2025-10-29T18:40:24Z</dcterms:modified>
</cp:coreProperties>
</file>