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7375" r:id="rId2"/>
    <p:sldId id="6606" r:id="rId3"/>
    <p:sldId id="6070" r:id="rId4"/>
    <p:sldId id="6073" r:id="rId5"/>
    <p:sldId id="5352" r:id="rId6"/>
    <p:sldId id="6614" r:id="rId7"/>
    <p:sldId id="2725" r:id="rId8"/>
    <p:sldId id="5339" r:id="rId9"/>
    <p:sldId id="6089" r:id="rId10"/>
    <p:sldId id="7443" r:id="rId11"/>
    <p:sldId id="5519" r:id="rId12"/>
    <p:sldId id="5523" r:id="rId13"/>
    <p:sldId id="5524" r:id="rId14"/>
    <p:sldId id="5417" r:id="rId15"/>
    <p:sldId id="6290" r:id="rId16"/>
    <p:sldId id="6291" r:id="rId17"/>
    <p:sldId id="6090" r:id="rId18"/>
    <p:sldId id="6091" r:id="rId19"/>
    <p:sldId id="6093" r:id="rId20"/>
    <p:sldId id="6094" r:id="rId21"/>
    <p:sldId id="6095" r:id="rId22"/>
    <p:sldId id="6096" r:id="rId23"/>
    <p:sldId id="6097" r:id="rId24"/>
    <p:sldId id="6098" r:id="rId25"/>
    <p:sldId id="6099" r:id="rId26"/>
    <p:sldId id="5558" r:id="rId27"/>
    <p:sldId id="5533" r:id="rId28"/>
    <p:sldId id="5534" r:id="rId29"/>
    <p:sldId id="5535" r:id="rId30"/>
    <p:sldId id="5536" r:id="rId31"/>
    <p:sldId id="7498" r:id="rId32"/>
    <p:sldId id="5538" r:id="rId33"/>
    <p:sldId id="5539" r:id="rId34"/>
    <p:sldId id="6245" r:id="rId35"/>
    <p:sldId id="5540" r:id="rId36"/>
    <p:sldId id="5541" r:id="rId37"/>
    <p:sldId id="5542" r:id="rId38"/>
    <p:sldId id="6202" r:id="rId39"/>
    <p:sldId id="6214" r:id="rId40"/>
    <p:sldId id="5113" r:id="rId41"/>
    <p:sldId id="1399" r:id="rId42"/>
    <p:sldId id="4861" r:id="rId43"/>
    <p:sldId id="5460" r:id="rId44"/>
    <p:sldId id="5118" r:id="rId45"/>
    <p:sldId id="7499" r:id="rId46"/>
    <p:sldId id="5551" r:id="rId47"/>
    <p:sldId id="6714" r:id="rId48"/>
    <p:sldId id="6109" r:id="rId49"/>
    <p:sldId id="7454" r:id="rId50"/>
    <p:sldId id="7495" r:id="rId51"/>
    <p:sldId id="7493" r:id="rId52"/>
    <p:sldId id="7494" r:id="rId53"/>
    <p:sldId id="5503" r:id="rId54"/>
    <p:sldId id="7442" r:id="rId55"/>
    <p:sldId id="6104" r:id="rId56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2FF"/>
    <a:srgbClr val="FFF2A6"/>
    <a:srgbClr val="FFEB72"/>
    <a:srgbClr val="931721"/>
    <a:srgbClr val="AB1217"/>
    <a:srgbClr val="AB0E21"/>
    <a:srgbClr val="E54826"/>
    <a:srgbClr val="688034"/>
    <a:srgbClr val="468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8984C4-AC95-3B4F-9358-C043B722ED16}" v="1" dt="2025-09-23T08:30:52.5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263"/>
    <p:restoredTop sz="94694"/>
  </p:normalViewPr>
  <p:slideViewPr>
    <p:cSldViewPr snapToGrid="0">
      <p:cViewPr>
        <p:scale>
          <a:sx n="83" d="100"/>
          <a:sy n="83" d="100"/>
        </p:scale>
        <p:origin x="2472" y="10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glioni Carlo" userId="911f9ec6-cdbc-4815-846a-dfcbf66af19e" providerId="ADAL" clId="{3B7E0367-271C-5E1D-89EA-56125AC3D70F}"/>
    <pc:docChg chg="modSld">
      <pc:chgData name="Doglioni Carlo" userId="911f9ec6-cdbc-4815-846a-dfcbf66af19e" providerId="ADAL" clId="{3B7E0367-271C-5E1D-89EA-56125AC3D70F}" dt="2025-09-23T08:30:52.530" v="0"/>
      <pc:docMkLst>
        <pc:docMk/>
      </pc:docMkLst>
      <pc:sldChg chg="modSp">
        <pc:chgData name="Doglioni Carlo" userId="911f9ec6-cdbc-4815-846a-dfcbf66af19e" providerId="ADAL" clId="{3B7E0367-271C-5E1D-89EA-56125AC3D70F}" dt="2025-09-23T08:30:52.530" v="0"/>
        <pc:sldMkLst>
          <pc:docMk/>
          <pc:sldMk cId="3620194942" sldId="5533"/>
        </pc:sldMkLst>
        <pc:picChg chg="mod">
          <ac:chgData name="Doglioni Carlo" userId="911f9ec6-cdbc-4815-846a-dfcbf66af19e" providerId="ADAL" clId="{3B7E0367-271C-5E1D-89EA-56125AC3D70F}" dt="2025-09-23T08:30:52.530" v="0"/>
          <ac:picMkLst>
            <pc:docMk/>
            <pc:sldMk cId="3620194942" sldId="5533"/>
            <ac:picMk id="65539" creationId="{00000000-0000-0000-0000-000000000000}"/>
          </ac:picMkLst>
        </pc:picChg>
      </pc:sldChg>
    </pc:docChg>
  </pc:docChgLst>
  <pc:docChgLst>
    <pc:chgData name="Doglioni Carlo" userId="911f9ec6-cdbc-4815-846a-dfcbf66af19e" providerId="ADAL" clId="{61660CDB-9E66-8B42-A3BD-865BCFB98F57}"/>
    <pc:docChg chg="delSld">
      <pc:chgData name="Doglioni Carlo" userId="911f9ec6-cdbc-4815-846a-dfcbf66af19e" providerId="ADAL" clId="{61660CDB-9E66-8B42-A3BD-865BCFB98F57}" dt="2025-03-20T08:03:55.526" v="0" actId="2696"/>
      <pc:docMkLst>
        <pc:docMk/>
      </pc:docMkLst>
      <pc:sldChg chg="del">
        <pc:chgData name="Doglioni Carlo" userId="911f9ec6-cdbc-4815-846a-dfcbf66af19e" providerId="ADAL" clId="{61660CDB-9E66-8B42-A3BD-865BCFB98F57}" dt="2025-03-20T08:03:55.526" v="0" actId="2696"/>
        <pc:sldMkLst>
          <pc:docMk/>
          <pc:sldMk cId="875564785" sldId="7621"/>
        </pc:sldMkLst>
      </pc:sldChg>
    </pc:docChg>
  </pc:docChgLst>
  <pc:docChgLst>
    <pc:chgData name="Doglioni Carlo (Lincei)" userId="911f9ec6-cdbc-4815-846a-dfcbf66af19e" providerId="ADAL" clId="{61660CDB-9E66-8B42-A3BD-865BCFB98F57}"/>
    <pc:docChg chg="custSel addSld delSld modSld sldOrd">
      <pc:chgData name="Doglioni Carlo (Lincei)" userId="911f9ec6-cdbc-4815-846a-dfcbf66af19e" providerId="ADAL" clId="{61660CDB-9E66-8B42-A3BD-865BCFB98F57}" dt="2025-03-06T09:20:27.047" v="88" actId="1076"/>
      <pc:docMkLst>
        <pc:docMk/>
      </pc:docMkLst>
      <pc:sldChg chg="add ord">
        <pc:chgData name="Doglioni Carlo (Lincei)" userId="911f9ec6-cdbc-4815-846a-dfcbf66af19e" providerId="ADAL" clId="{61660CDB-9E66-8B42-A3BD-865BCFB98F57}" dt="2025-03-02T17:05:17.772" v="86" actId="20578"/>
        <pc:sldMkLst>
          <pc:docMk/>
          <pc:sldMk cId="3801786961" sldId="375"/>
        </pc:sldMkLst>
      </pc:sldChg>
      <pc:sldChg chg="add del ord">
        <pc:chgData name="Doglioni Carlo (Lincei)" userId="911f9ec6-cdbc-4815-846a-dfcbf66af19e" providerId="ADAL" clId="{61660CDB-9E66-8B42-A3BD-865BCFB98F57}" dt="2025-03-02T17:04:12.548" v="79" actId="2696"/>
        <pc:sldMkLst>
          <pc:docMk/>
          <pc:sldMk cId="0" sldId="1424"/>
        </pc:sldMkLst>
      </pc:sldChg>
      <pc:sldChg chg="add del">
        <pc:chgData name="Doglioni Carlo (Lincei)" userId="911f9ec6-cdbc-4815-846a-dfcbf66af19e" providerId="ADAL" clId="{61660CDB-9E66-8B42-A3BD-865BCFB98F57}" dt="2025-03-02T16:40:43.167" v="24" actId="2696"/>
        <pc:sldMkLst>
          <pc:docMk/>
          <pc:sldMk cId="0" sldId="1793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2474512084" sldId="2496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805081312" sldId="2497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852646506" sldId="2532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3750764343" sldId="2594"/>
        </pc:sldMkLst>
      </pc:sldChg>
      <pc:sldChg chg="del ord">
        <pc:chgData name="Doglioni Carlo (Lincei)" userId="911f9ec6-cdbc-4815-846a-dfcbf66af19e" providerId="ADAL" clId="{61660CDB-9E66-8B42-A3BD-865BCFB98F57}" dt="2025-03-02T16:45:38.720" v="40" actId="2696"/>
        <pc:sldMkLst>
          <pc:docMk/>
          <pc:sldMk cId="0" sldId="2607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3378998065" sldId="2683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2692191682" sldId="2685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667026906" sldId="2734"/>
        </pc:sldMkLst>
      </pc:sldChg>
      <pc:sldChg chg="ord">
        <pc:chgData name="Doglioni Carlo (Lincei)" userId="911f9ec6-cdbc-4815-846a-dfcbf66af19e" providerId="ADAL" clId="{61660CDB-9E66-8B42-A3BD-865BCFB98F57}" dt="2025-03-02T16:55:37.107" v="58" actId="20578"/>
        <pc:sldMkLst>
          <pc:docMk/>
          <pc:sldMk cId="1811006671" sldId="4814"/>
        </pc:sldMkLst>
      </pc:sldChg>
      <pc:sldChg chg="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271154232" sldId="4944"/>
        </pc:sldMkLst>
      </pc:sldChg>
      <pc:sldChg chg="add">
        <pc:chgData name="Doglioni Carlo (Lincei)" userId="911f9ec6-cdbc-4815-846a-dfcbf66af19e" providerId="ADAL" clId="{61660CDB-9E66-8B42-A3BD-865BCFB98F57}" dt="2025-03-02T15:05:23.670" v="5"/>
        <pc:sldMkLst>
          <pc:docMk/>
          <pc:sldMk cId="2074212756" sldId="5113"/>
        </pc:sldMkLst>
      </pc:sldChg>
      <pc:sldChg chg="add ord">
        <pc:chgData name="Doglioni Carlo (Lincei)" userId="911f9ec6-cdbc-4815-846a-dfcbf66af19e" providerId="ADAL" clId="{61660CDB-9E66-8B42-A3BD-865BCFB98F57}" dt="2025-03-02T16:55:00.325" v="55" actId="20578"/>
        <pc:sldMkLst>
          <pc:docMk/>
          <pc:sldMk cId="2601235543" sldId="5116"/>
        </pc:sldMkLst>
      </pc:sldChg>
      <pc:sldChg chg="add ord">
        <pc:chgData name="Doglioni Carlo (Lincei)" userId="911f9ec6-cdbc-4815-846a-dfcbf66af19e" providerId="ADAL" clId="{61660CDB-9E66-8B42-A3BD-865BCFB98F57}" dt="2025-03-02T16:54:26.367" v="54" actId="20578"/>
        <pc:sldMkLst>
          <pc:docMk/>
          <pc:sldMk cId="4008850620" sldId="5117"/>
        </pc:sldMkLst>
      </pc:sldChg>
      <pc:sldChg chg="add del">
        <pc:chgData name="Doglioni Carlo (Lincei)" userId="911f9ec6-cdbc-4815-846a-dfcbf66af19e" providerId="ADAL" clId="{61660CDB-9E66-8B42-A3BD-865BCFB98F57}" dt="2025-03-02T16:44:33.227" v="38" actId="2696"/>
        <pc:sldMkLst>
          <pc:docMk/>
          <pc:sldMk cId="2814181103" sldId="5157"/>
        </pc:sldMkLst>
      </pc:sldChg>
      <pc:sldChg chg="add 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3582316466" sldId="5301"/>
        </pc:sldMkLst>
      </pc:sldChg>
      <pc:sldChg chg="add 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3290624380" sldId="5302"/>
        </pc:sldMkLst>
      </pc:sldChg>
      <pc:sldChg chg="del">
        <pc:chgData name="Doglioni Carlo (Lincei)" userId="911f9ec6-cdbc-4815-846a-dfcbf66af19e" providerId="ADAL" clId="{61660CDB-9E66-8B42-A3BD-865BCFB98F57}" dt="2025-03-02T16:53:10.087" v="53" actId="2696"/>
        <pc:sldMkLst>
          <pc:docMk/>
          <pc:sldMk cId="2997256539" sldId="5303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467774606" sldId="5315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1966722196" sldId="5315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3193376637" sldId="5316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923425519" sldId="5316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729554244" sldId="5318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422650755" sldId="5318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97723489" sldId="5319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2793876608" sldId="5319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1303092566" sldId="5320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2758690430" sldId="5320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105939334" sldId="5321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256168589" sldId="5321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33729760" sldId="5322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808932680" sldId="5322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286516498" sldId="5323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148211498" sldId="5323"/>
        </pc:sldMkLst>
      </pc:sldChg>
      <pc:sldChg chg="add del ord">
        <pc:chgData name="Doglioni Carlo (Lincei)" userId="911f9ec6-cdbc-4815-846a-dfcbf66af19e" providerId="ADAL" clId="{61660CDB-9E66-8B42-A3BD-865BCFB98F57}" dt="2025-03-02T17:04:12.557" v="81" actId="2696"/>
        <pc:sldMkLst>
          <pc:docMk/>
          <pc:sldMk cId="3042093592" sldId="5330"/>
        </pc:sldMkLst>
      </pc:sldChg>
      <pc:sldChg chg="add del ord">
        <pc:chgData name="Doglioni Carlo (Lincei)" userId="911f9ec6-cdbc-4815-846a-dfcbf66af19e" providerId="ADAL" clId="{61660CDB-9E66-8B42-A3BD-865BCFB98F57}" dt="2025-03-02T17:04:12.553" v="80" actId="2696"/>
        <pc:sldMkLst>
          <pc:docMk/>
          <pc:sldMk cId="856727727" sldId="5331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226823739" sldId="5332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4065697782" sldId="5332"/>
        </pc:sldMkLst>
      </pc:sldChg>
      <pc:sldChg chg="ord">
        <pc:chgData name="Doglioni Carlo (Lincei)" userId="911f9ec6-cdbc-4815-846a-dfcbf66af19e" providerId="ADAL" clId="{61660CDB-9E66-8B42-A3BD-865BCFB98F57}" dt="2025-03-02T16:57:54.086" v="65" actId="20578"/>
        <pc:sldMkLst>
          <pc:docMk/>
          <pc:sldMk cId="873552129" sldId="5341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8053245" sldId="5353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999134225" sldId="5353"/>
        </pc:sldMkLst>
      </pc:sldChg>
      <pc:sldChg chg="add del">
        <pc:chgData name="Doglioni Carlo (Lincei)" userId="911f9ec6-cdbc-4815-846a-dfcbf66af19e" providerId="ADAL" clId="{61660CDB-9E66-8B42-A3BD-865BCFB98F57}" dt="2025-03-02T16:40:25.021" v="22" actId="2696"/>
        <pc:sldMkLst>
          <pc:docMk/>
          <pc:sldMk cId="736135579" sldId="5354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578016555" sldId="5363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476617253" sldId="5363"/>
        </pc:sldMkLst>
      </pc:sldChg>
      <pc:sldChg chg="add del ord">
        <pc:chgData name="Doglioni Carlo (Lincei)" userId="911f9ec6-cdbc-4815-846a-dfcbf66af19e" providerId="ADAL" clId="{61660CDB-9E66-8B42-A3BD-865BCFB98F57}" dt="2025-03-02T17:04:12.544" v="78" actId="2696"/>
        <pc:sldMkLst>
          <pc:docMk/>
          <pc:sldMk cId="34975487" sldId="5381"/>
        </pc:sldMkLst>
      </pc:sldChg>
      <pc:sldChg chg="add 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279161432" sldId="5415"/>
        </pc:sldMkLst>
      </pc:sldChg>
      <pc:sldChg chg="add">
        <pc:chgData name="Doglioni Carlo (Lincei)" userId="911f9ec6-cdbc-4815-846a-dfcbf66af19e" providerId="ADAL" clId="{61660CDB-9E66-8B42-A3BD-865BCFB98F57}" dt="2025-03-02T15:04:00.630" v="0"/>
        <pc:sldMkLst>
          <pc:docMk/>
          <pc:sldMk cId="234401596" sldId="5417"/>
        </pc:sldMkLst>
      </pc:sldChg>
      <pc:sldChg chg="del ord">
        <pc:chgData name="Doglioni Carlo (Lincei)" userId="911f9ec6-cdbc-4815-846a-dfcbf66af19e" providerId="ADAL" clId="{61660CDB-9E66-8B42-A3BD-865BCFB98F57}" dt="2025-03-02T16:43:54.620" v="35" actId="2696"/>
        <pc:sldMkLst>
          <pc:docMk/>
          <pc:sldMk cId="1514840782" sldId="5459"/>
        </pc:sldMkLst>
      </pc:sldChg>
      <pc:sldChg chg="ord">
        <pc:chgData name="Doglioni Carlo (Lincei)" userId="911f9ec6-cdbc-4815-846a-dfcbf66af19e" providerId="ADAL" clId="{61660CDB-9E66-8B42-A3BD-865BCFB98F57}" dt="2025-03-02T16:39:05.159" v="17" actId="20578"/>
        <pc:sldMkLst>
          <pc:docMk/>
          <pc:sldMk cId="1646527676" sldId="5460"/>
        </pc:sldMkLst>
      </pc:sldChg>
      <pc:sldChg chg="add del">
        <pc:chgData name="Doglioni Carlo (Lincei)" userId="911f9ec6-cdbc-4815-846a-dfcbf66af19e" providerId="ADAL" clId="{61660CDB-9E66-8B42-A3BD-865BCFB98F57}" dt="2025-03-02T16:44:30.823" v="37" actId="2696"/>
        <pc:sldMkLst>
          <pc:docMk/>
          <pc:sldMk cId="1390116698" sldId="5518"/>
        </pc:sldMkLst>
      </pc:sldChg>
      <pc:sldChg chg="delSp add mod">
        <pc:chgData name="Doglioni Carlo (Lincei)" userId="911f9ec6-cdbc-4815-846a-dfcbf66af19e" providerId="ADAL" clId="{61660CDB-9E66-8B42-A3BD-865BCFB98F57}" dt="2025-03-02T16:45:04.606" v="39" actId="478"/>
        <pc:sldMkLst>
          <pc:docMk/>
          <pc:sldMk cId="345212627" sldId="5519"/>
        </pc:sldMkLst>
      </pc:sldChg>
      <pc:sldChg chg="add">
        <pc:chgData name="Doglioni Carlo (Lincei)" userId="911f9ec6-cdbc-4815-846a-dfcbf66af19e" providerId="ADAL" clId="{61660CDB-9E66-8B42-A3BD-865BCFB98F57}" dt="2025-03-02T15:04:00.630" v="0"/>
        <pc:sldMkLst>
          <pc:docMk/>
          <pc:sldMk cId="997853603" sldId="5523"/>
        </pc:sldMkLst>
      </pc:sldChg>
      <pc:sldChg chg="add">
        <pc:chgData name="Doglioni Carlo (Lincei)" userId="911f9ec6-cdbc-4815-846a-dfcbf66af19e" providerId="ADAL" clId="{61660CDB-9E66-8B42-A3BD-865BCFB98F57}" dt="2025-03-02T15:04:00.630" v="0"/>
        <pc:sldMkLst>
          <pc:docMk/>
          <pc:sldMk cId="915285112" sldId="5524"/>
        </pc:sldMkLst>
      </pc:sldChg>
      <pc:sldChg chg="modSp add mod">
        <pc:chgData name="Doglioni Carlo (Lincei)" userId="911f9ec6-cdbc-4815-846a-dfcbf66af19e" providerId="ADAL" clId="{61660CDB-9E66-8B42-A3BD-865BCFB98F57}" dt="2025-03-06T09:20:27.047" v="88" actId="1076"/>
        <pc:sldMkLst>
          <pc:docMk/>
          <pc:sldMk cId="3620194942" sldId="5533"/>
        </pc:sldMkLst>
      </pc:sldChg>
      <pc:sldChg chg="add">
        <pc:chgData name="Doglioni Carlo (Lincei)" userId="911f9ec6-cdbc-4815-846a-dfcbf66af19e" providerId="ADAL" clId="{61660CDB-9E66-8B42-A3BD-865BCFB98F57}" dt="2025-03-02T15:04:44.846" v="3"/>
        <pc:sldMkLst>
          <pc:docMk/>
          <pc:sldMk cId="2269001450" sldId="5534"/>
        </pc:sldMkLst>
      </pc:sldChg>
      <pc:sldChg chg="add">
        <pc:chgData name="Doglioni Carlo (Lincei)" userId="911f9ec6-cdbc-4815-846a-dfcbf66af19e" providerId="ADAL" clId="{61660CDB-9E66-8B42-A3BD-865BCFB98F57}" dt="2025-03-02T15:04:44.846" v="3"/>
        <pc:sldMkLst>
          <pc:docMk/>
          <pc:sldMk cId="2083578523" sldId="5535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4064311365" sldId="5536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230057827" sldId="5538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1654904423" sldId="5539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2522324059" sldId="5540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1202064480" sldId="5541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1790956414" sldId="5542"/>
        </pc:sldMkLst>
      </pc:sldChg>
      <pc:sldChg chg="add ord">
        <pc:chgData name="Doglioni Carlo (Lincei)" userId="911f9ec6-cdbc-4815-846a-dfcbf66af19e" providerId="ADAL" clId="{61660CDB-9E66-8B42-A3BD-865BCFB98F57}" dt="2025-03-02T16:51:59.904" v="49" actId="20578"/>
        <pc:sldMkLst>
          <pc:docMk/>
          <pc:sldMk cId="4101001499" sldId="5543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1185999101" sldId="5554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228113463" sldId="5851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3552808602" sldId="6030"/>
        </pc:sldMkLst>
      </pc:sldChg>
      <pc:sldChg chg="ord">
        <pc:chgData name="Doglioni Carlo (Lincei)" userId="911f9ec6-cdbc-4815-846a-dfcbf66af19e" providerId="ADAL" clId="{61660CDB-9E66-8B42-A3BD-865BCFB98F57}" dt="2025-03-02T16:56:33.143" v="60" actId="20578"/>
        <pc:sldMkLst>
          <pc:docMk/>
          <pc:sldMk cId="4283002070" sldId="6073"/>
        </pc:sldMkLst>
      </pc:sldChg>
      <pc:sldChg chg="del">
        <pc:chgData name="Doglioni Carlo (Lincei)" userId="911f9ec6-cdbc-4815-846a-dfcbf66af19e" providerId="ADAL" clId="{61660CDB-9E66-8B42-A3BD-865BCFB98F57}" dt="2025-03-02T16:40:13.150" v="19" actId="2696"/>
        <pc:sldMkLst>
          <pc:docMk/>
          <pc:sldMk cId="2533128568" sldId="6102"/>
        </pc:sldMkLst>
      </pc:sldChg>
      <pc:sldChg chg="add ord">
        <pc:chgData name="Doglioni Carlo (Lincei)" userId="911f9ec6-cdbc-4815-846a-dfcbf66af19e" providerId="ADAL" clId="{61660CDB-9E66-8B42-A3BD-865BCFB98F57}" dt="2025-03-02T17:02:17.128" v="73" actId="20578"/>
        <pc:sldMkLst>
          <pc:docMk/>
          <pc:sldMk cId="2940191962" sldId="6127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759300409" sldId="6166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899348053" sldId="6167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629316631" sldId="6168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2679990966" sldId="6169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734933565" sldId="6170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958802687" sldId="6171"/>
        </pc:sldMkLst>
      </pc:sldChg>
      <pc:sldChg chg="add ord">
        <pc:chgData name="Doglioni Carlo (Lincei)" userId="911f9ec6-cdbc-4815-846a-dfcbf66af19e" providerId="ADAL" clId="{61660CDB-9E66-8B42-A3BD-865BCFB98F57}" dt="2025-03-02T16:51:36.102" v="46" actId="20578"/>
        <pc:sldMkLst>
          <pc:docMk/>
          <pc:sldMk cId="2950800292" sldId="6184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041767150" sldId="6202"/>
        </pc:sldMkLst>
      </pc:sldChg>
      <pc:sldChg chg="add ord">
        <pc:chgData name="Doglioni Carlo (Lincei)" userId="911f9ec6-cdbc-4815-846a-dfcbf66af19e" providerId="ADAL" clId="{61660CDB-9E66-8B42-A3BD-865BCFB98F57}" dt="2025-03-02T16:51:29.586" v="45" actId="20578"/>
        <pc:sldMkLst>
          <pc:docMk/>
          <pc:sldMk cId="3255886358" sldId="6203"/>
        </pc:sldMkLst>
      </pc:sldChg>
      <pc:sldChg chg="add ord">
        <pc:chgData name="Doglioni Carlo (Lincei)" userId="911f9ec6-cdbc-4815-846a-dfcbf66af19e" providerId="ADAL" clId="{61660CDB-9E66-8B42-A3BD-865BCFB98F57}" dt="2025-03-02T16:51:21.841" v="44" actId="20578"/>
        <pc:sldMkLst>
          <pc:docMk/>
          <pc:sldMk cId="1121922835" sldId="6204"/>
        </pc:sldMkLst>
      </pc:sldChg>
      <pc:sldChg chg="add ord">
        <pc:chgData name="Doglioni Carlo (Lincei)" userId="911f9ec6-cdbc-4815-846a-dfcbf66af19e" providerId="ADAL" clId="{61660CDB-9E66-8B42-A3BD-865BCFB98F57}" dt="2025-03-02T16:51:40.768" v="47" actId="20578"/>
        <pc:sldMkLst>
          <pc:docMk/>
          <pc:sldMk cId="4206983825" sldId="6213"/>
        </pc:sldMkLst>
      </pc:sldChg>
      <pc:sldChg chg="add">
        <pc:chgData name="Doglioni Carlo (Lincei)" userId="911f9ec6-cdbc-4815-846a-dfcbf66af19e" providerId="ADAL" clId="{61660CDB-9E66-8B42-A3BD-865BCFB98F57}" dt="2025-03-02T15:05:23.670" v="5"/>
        <pc:sldMkLst>
          <pc:docMk/>
          <pc:sldMk cId="3899153876" sldId="6214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4113516784" sldId="6229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434172036" sldId="6237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620355885" sldId="6245"/>
        </pc:sldMkLst>
      </pc:sldChg>
      <pc:sldChg chg="del">
        <pc:chgData name="Doglioni Carlo (Lincei)" userId="911f9ec6-cdbc-4815-846a-dfcbf66af19e" providerId="ADAL" clId="{61660CDB-9E66-8B42-A3BD-865BCFB98F57}" dt="2025-03-02T16:40:45.192" v="25" actId="2696"/>
        <pc:sldMkLst>
          <pc:docMk/>
          <pc:sldMk cId="3284689807" sldId="6250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414212797" sldId="6273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836986318" sldId="6275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986394997" sldId="6276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628986596" sldId="6277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699597394" sldId="6278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051509052" sldId="6279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741022932" sldId="6280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2758509099" sldId="6281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2241010651" sldId="6289"/>
        </pc:sldMkLst>
      </pc:sldChg>
      <pc:sldChg chg="add ord">
        <pc:chgData name="Doglioni Carlo (Lincei)" userId="911f9ec6-cdbc-4815-846a-dfcbf66af19e" providerId="ADAL" clId="{61660CDB-9E66-8B42-A3BD-865BCFB98F57}" dt="2025-03-02T16:44:24.776" v="36" actId="20578"/>
        <pc:sldMkLst>
          <pc:docMk/>
          <pc:sldMk cId="507591156" sldId="6290"/>
        </pc:sldMkLst>
      </pc:sldChg>
      <pc:sldChg chg="add ord">
        <pc:chgData name="Doglioni Carlo (Lincei)" userId="911f9ec6-cdbc-4815-846a-dfcbf66af19e" providerId="ADAL" clId="{61660CDB-9E66-8B42-A3BD-865BCFB98F57}" dt="2025-03-02T15:04:23.106" v="2" actId="20578"/>
        <pc:sldMkLst>
          <pc:docMk/>
          <pc:sldMk cId="3486779201" sldId="6291"/>
        </pc:sldMkLst>
      </pc:sldChg>
      <pc:sldChg chg="add del">
        <pc:chgData name="Doglioni Carlo (Lincei)" userId="911f9ec6-cdbc-4815-846a-dfcbf66af19e" providerId="ADAL" clId="{61660CDB-9E66-8B42-A3BD-865BCFB98F57}" dt="2025-03-02T17:02:14.192" v="72" actId="2696"/>
        <pc:sldMkLst>
          <pc:docMk/>
          <pc:sldMk cId="2098568823" sldId="6343"/>
        </pc:sldMkLst>
      </pc:sldChg>
      <pc:sldChg chg="del">
        <pc:chgData name="Doglioni Carlo (Lincei)" userId="911f9ec6-cdbc-4815-846a-dfcbf66af19e" providerId="ADAL" clId="{61660CDB-9E66-8B42-A3BD-865BCFB98F57}" dt="2025-03-02T16:40:13.146" v="18" actId="2696"/>
        <pc:sldMkLst>
          <pc:docMk/>
          <pc:sldMk cId="2277657982" sldId="6605"/>
        </pc:sldMkLst>
      </pc:sldChg>
      <pc:sldChg chg="ord">
        <pc:chgData name="Doglioni Carlo (Lincei)" userId="911f9ec6-cdbc-4815-846a-dfcbf66af19e" providerId="ADAL" clId="{61660CDB-9E66-8B42-A3BD-865BCFB98F57}" dt="2025-03-02T16:56:38.548" v="61" actId="20578"/>
        <pc:sldMkLst>
          <pc:docMk/>
          <pc:sldMk cId="4100907838" sldId="6614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3128115692" sldId="6720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879117327" sldId="6721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376535572" sldId="6722"/>
        </pc:sldMkLst>
      </pc:sldChg>
      <pc:sldChg chg="del">
        <pc:chgData name="Doglioni Carlo (Lincei)" userId="911f9ec6-cdbc-4815-846a-dfcbf66af19e" providerId="ADAL" clId="{61660CDB-9E66-8B42-A3BD-865BCFB98F57}" dt="2025-03-02T16:43:35.216" v="32" actId="2696"/>
        <pc:sldMkLst>
          <pc:docMk/>
          <pc:sldMk cId="1284194627" sldId="6771"/>
        </pc:sldMkLst>
      </pc:sldChg>
      <pc:sldChg chg="ord">
        <pc:chgData name="Doglioni Carlo (Lincei)" userId="911f9ec6-cdbc-4815-846a-dfcbf66af19e" providerId="ADAL" clId="{61660CDB-9E66-8B42-A3BD-865BCFB98F57}" dt="2025-03-02T16:57:31.501" v="64" actId="20578"/>
        <pc:sldMkLst>
          <pc:docMk/>
          <pc:sldMk cId="3610513948" sldId="6786"/>
        </pc:sldMkLst>
      </pc:sldChg>
      <pc:sldChg chg="add ord">
        <pc:chgData name="Doglioni Carlo (Lincei)" userId="911f9ec6-cdbc-4815-846a-dfcbf66af19e" providerId="ADAL" clId="{61660CDB-9E66-8B42-A3BD-865BCFB98F57}" dt="2025-03-02T17:02:44.469" v="75" actId="20578"/>
        <pc:sldMkLst>
          <pc:docMk/>
          <pc:sldMk cId="3693512429" sldId="6788"/>
        </pc:sldMkLst>
      </pc:sldChg>
      <pc:sldChg chg="ord">
        <pc:chgData name="Doglioni Carlo (Lincei)" userId="911f9ec6-cdbc-4815-846a-dfcbf66af19e" providerId="ADAL" clId="{61660CDB-9E66-8B42-A3BD-865BCFB98F57}" dt="2025-03-02T16:55:43.539" v="59" actId="20578"/>
        <pc:sldMkLst>
          <pc:docMk/>
          <pc:sldMk cId="4159586732" sldId="6813"/>
        </pc:sldMkLst>
      </pc:sldChg>
      <pc:sldChg chg="del ord">
        <pc:chgData name="Doglioni Carlo (Lincei)" userId="911f9ec6-cdbc-4815-846a-dfcbf66af19e" providerId="ADAL" clId="{61660CDB-9E66-8B42-A3BD-865BCFB98F57}" dt="2025-03-02T17:02:56.545" v="77" actId="2696"/>
        <pc:sldMkLst>
          <pc:docMk/>
          <pc:sldMk cId="2491503435" sldId="6852"/>
        </pc:sldMkLst>
      </pc:sldChg>
      <pc:sldChg chg="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3410034792" sldId="6979"/>
        </pc:sldMkLst>
      </pc:sldChg>
      <pc:sldChg chg="ord">
        <pc:chgData name="Doglioni Carlo (Lincei)" userId="911f9ec6-cdbc-4815-846a-dfcbf66af19e" providerId="ADAL" clId="{61660CDB-9E66-8B42-A3BD-865BCFB98F57}" dt="2025-03-02T16:50:44.786" v="43" actId="20578"/>
        <pc:sldMkLst>
          <pc:docMk/>
          <pc:sldMk cId="2104644532" sldId="6984"/>
        </pc:sldMkLst>
      </pc:sldChg>
      <pc:sldChg chg="ord">
        <pc:chgData name="Doglioni Carlo (Lincei)" userId="911f9ec6-cdbc-4815-846a-dfcbf66af19e" providerId="ADAL" clId="{61660CDB-9E66-8B42-A3BD-865BCFB98F57}" dt="2025-03-02T16:52:57.945" v="52" actId="20578"/>
        <pc:sldMkLst>
          <pc:docMk/>
          <pc:sldMk cId="2011323391" sldId="7338"/>
        </pc:sldMkLst>
      </pc:sldChg>
      <pc:sldChg chg="add del">
        <pc:chgData name="Doglioni Carlo (Lincei)" userId="911f9ec6-cdbc-4815-846a-dfcbf66af19e" providerId="ADAL" clId="{61660CDB-9E66-8B42-A3BD-865BCFB98F57}" dt="2025-03-02T17:02:01.399" v="69" actId="2696"/>
        <pc:sldMkLst>
          <pc:docMk/>
          <pc:sldMk cId="1572583223" sldId="7434"/>
        </pc:sldMkLst>
      </pc:sldChg>
      <pc:sldChg chg="del">
        <pc:chgData name="Doglioni Carlo (Lincei)" userId="911f9ec6-cdbc-4815-846a-dfcbf66af19e" providerId="ADAL" clId="{61660CDB-9E66-8B42-A3BD-865BCFB98F57}" dt="2025-03-02T16:43:38.379" v="33" actId="2696"/>
        <pc:sldMkLst>
          <pc:docMk/>
          <pc:sldMk cId="2393907376" sldId="7439"/>
        </pc:sldMkLst>
      </pc:sldChg>
      <pc:sldChg chg="ord">
        <pc:chgData name="Doglioni Carlo (Lincei)" userId="911f9ec6-cdbc-4815-846a-dfcbf66af19e" providerId="ADAL" clId="{61660CDB-9E66-8B42-A3BD-865BCFB98F57}" dt="2025-03-02T16:57:54.086" v="65" actId="20578"/>
        <pc:sldMkLst>
          <pc:docMk/>
          <pc:sldMk cId="483933587" sldId="7440"/>
        </pc:sldMkLst>
      </pc:sldChg>
      <pc:sldChg chg="del">
        <pc:chgData name="Doglioni Carlo (Lincei)" userId="911f9ec6-cdbc-4815-846a-dfcbf66af19e" providerId="ADAL" clId="{61660CDB-9E66-8B42-A3BD-865BCFB98F57}" dt="2025-03-02T16:57:59.279" v="66" actId="2696"/>
        <pc:sldMkLst>
          <pc:docMk/>
          <pc:sldMk cId="2883235667" sldId="7446"/>
        </pc:sldMkLst>
      </pc:sldChg>
      <pc:sldChg chg="ord">
        <pc:chgData name="Doglioni Carlo (Lincei)" userId="911f9ec6-cdbc-4815-846a-dfcbf66af19e" providerId="ADAL" clId="{61660CDB-9E66-8B42-A3BD-865BCFB98F57}" dt="2025-03-02T16:52:04.775" v="50" actId="20578"/>
        <pc:sldMkLst>
          <pc:docMk/>
          <pc:sldMk cId="3377474075" sldId="7456"/>
        </pc:sldMkLst>
      </pc:sldChg>
      <pc:sldChg chg="del">
        <pc:chgData name="Doglioni Carlo (Lincei)" userId="911f9ec6-cdbc-4815-846a-dfcbf66af19e" providerId="ADAL" clId="{61660CDB-9E66-8B42-A3BD-865BCFB98F57}" dt="2025-03-02T16:50:41.361" v="42" actId="2696"/>
        <pc:sldMkLst>
          <pc:docMk/>
          <pc:sldMk cId="1875744121" sldId="7461"/>
        </pc:sldMkLst>
      </pc:sldChg>
      <pc:sldChg chg="ord">
        <pc:chgData name="Doglioni Carlo (Lincei)" userId="911f9ec6-cdbc-4815-846a-dfcbf66af19e" providerId="ADAL" clId="{61660CDB-9E66-8B42-A3BD-865BCFB98F57}" dt="2025-03-02T16:56:56.029" v="63" actId="20578"/>
        <pc:sldMkLst>
          <pc:docMk/>
          <pc:sldMk cId="3616018847" sldId="7495"/>
        </pc:sldMkLst>
      </pc:sldChg>
      <pc:sldChg chg="del">
        <pc:chgData name="Doglioni Carlo (Lincei)" userId="911f9ec6-cdbc-4815-846a-dfcbf66af19e" providerId="ADAL" clId="{61660CDB-9E66-8B42-A3BD-865BCFB98F57}" dt="2025-03-02T16:43:23.599" v="31" actId="2696"/>
        <pc:sldMkLst>
          <pc:docMk/>
          <pc:sldMk cId="182689634" sldId="7497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400306681" sldId="7498"/>
        </pc:sldMkLst>
      </pc:sldChg>
      <pc:sldChg chg="add ord">
        <pc:chgData name="Doglioni Carlo (Lincei)" userId="911f9ec6-cdbc-4815-846a-dfcbf66af19e" providerId="ADAL" clId="{61660CDB-9E66-8B42-A3BD-865BCFB98F57}" dt="2025-03-02T15:06:15.596" v="11" actId="20578"/>
        <pc:sldMkLst>
          <pc:docMk/>
          <pc:sldMk cId="945486868" sldId="7499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175569565" sldId="7500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998763557" sldId="7501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3108022109" sldId="7502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51383537" sldId="7503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86074246" sldId="7504"/>
        </pc:sldMkLst>
      </pc:sldChg>
      <pc:sldChg chg="add del">
        <pc:chgData name="Doglioni Carlo (Lincei)" userId="911f9ec6-cdbc-4815-846a-dfcbf66af19e" providerId="ADAL" clId="{61660CDB-9E66-8B42-A3BD-865BCFB98F57}" dt="2025-03-02T16:40:53.071" v="27" actId="2696"/>
        <pc:sldMkLst>
          <pc:docMk/>
          <pc:sldMk cId="2245505589" sldId="7536"/>
        </pc:sldMkLst>
      </pc:sldChg>
      <pc:sldChg chg="add setBg">
        <pc:chgData name="Doglioni Carlo (Lincei)" userId="911f9ec6-cdbc-4815-846a-dfcbf66af19e" providerId="ADAL" clId="{61660CDB-9E66-8B42-A3BD-865BCFB98F57}" dt="2025-03-02T15:07:06.916" v="12"/>
        <pc:sldMkLst>
          <pc:docMk/>
          <pc:sldMk cId="833478570" sldId="7567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2350933241" sldId="7568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4115402391" sldId="7569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3567499116" sldId="7570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5783893" sldId="7571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126878660" sldId="7572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455320094" sldId="7573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75588980" sldId="7574"/>
        </pc:sldMkLst>
      </pc:sldChg>
      <pc:sldChg chg="add del">
        <pc:chgData name="Doglioni Carlo (Lincei)" userId="911f9ec6-cdbc-4815-846a-dfcbf66af19e" providerId="ADAL" clId="{61660CDB-9E66-8B42-A3BD-865BCFB98F57}" dt="2025-03-02T16:52:24.297" v="51" actId="2696"/>
        <pc:sldMkLst>
          <pc:docMk/>
          <pc:sldMk cId="1723228420" sldId="7575"/>
        </pc:sldMkLst>
      </pc:sldChg>
      <pc:sldChg chg="add del setBg">
        <pc:chgData name="Doglioni Carlo (Lincei)" userId="911f9ec6-cdbc-4815-846a-dfcbf66af19e" providerId="ADAL" clId="{61660CDB-9E66-8B42-A3BD-865BCFB98F57}" dt="2025-03-02T16:40:53.075" v="28" actId="2696"/>
        <pc:sldMkLst>
          <pc:docMk/>
          <pc:sldMk cId="3826930982" sldId="7612"/>
        </pc:sldMkLst>
      </pc:sldChg>
      <pc:sldChg chg="add del">
        <pc:chgData name="Doglioni Carlo (Lincei)" userId="911f9ec6-cdbc-4815-846a-dfcbf66af19e" providerId="ADAL" clId="{61660CDB-9E66-8B42-A3BD-865BCFB98F57}" dt="2025-03-02T16:40:53.066" v="26" actId="2696"/>
        <pc:sldMkLst>
          <pc:docMk/>
          <pc:sldMk cId="1412084044" sldId="7613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371283479" sldId="7614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579299277" sldId="7615"/>
        </pc:sldMkLst>
      </pc:sldChg>
      <pc:sldChg chg="add del">
        <pc:chgData name="Doglioni Carlo (Lincei)" userId="911f9ec6-cdbc-4815-846a-dfcbf66af19e" providerId="ADAL" clId="{61660CDB-9E66-8B42-A3BD-865BCFB98F57}" dt="2025-03-02T16:40:16.868" v="20" actId="2696"/>
        <pc:sldMkLst>
          <pc:docMk/>
          <pc:sldMk cId="896709584" sldId="7616"/>
        </pc:sldMkLst>
      </pc:sldChg>
      <pc:sldChg chg="add del">
        <pc:chgData name="Doglioni Carlo (Lincei)" userId="911f9ec6-cdbc-4815-846a-dfcbf66af19e" providerId="ADAL" clId="{61660CDB-9E66-8B42-A3BD-865BCFB98F57}" dt="2025-03-02T17:02:10.921" v="71" actId="2696"/>
        <pc:sldMkLst>
          <pc:docMk/>
          <pc:sldMk cId="3146357649" sldId="7616"/>
        </pc:sldMkLst>
      </pc:sldChg>
      <pc:sldChg chg="add del">
        <pc:chgData name="Doglioni Carlo (Lincei)" userId="911f9ec6-cdbc-4815-846a-dfcbf66af19e" providerId="ADAL" clId="{61660CDB-9E66-8B42-A3BD-865BCFB98F57}" dt="2025-03-02T17:02:07.003" v="70" actId="2696"/>
        <pc:sldMkLst>
          <pc:docMk/>
          <pc:sldMk cId="3986273106" sldId="7617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1929899890" sldId="7618"/>
        </pc:sldMkLst>
      </pc:sldChg>
      <pc:sldChg chg="add del">
        <pc:chgData name="Doglioni Carlo (Lincei)" userId="911f9ec6-cdbc-4815-846a-dfcbf66af19e" providerId="ADAL" clId="{61660CDB-9E66-8B42-A3BD-865BCFB98F57}" dt="2025-03-02T17:02:40.182" v="74" actId="2696"/>
        <pc:sldMkLst>
          <pc:docMk/>
          <pc:sldMk cId="2991853332" sldId="7619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990242478" sldId="7620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875564785" sldId="7621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1015945467" sldId="7622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1341692007" sldId="7623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2063342811" sldId="7624"/>
        </pc:sldMkLst>
      </pc:sldChg>
    </pc:docChg>
  </pc:docChgLst>
  <pc:docChgLst>
    <pc:chgData name="Doglioni Carlo (Lincei)" userId="911f9ec6-cdbc-4815-846a-dfcbf66af19e" providerId="ADAL" clId="{1225E2F0-67DD-754F-A125-E919B7FE433A}"/>
    <pc:docChg chg="modSld">
      <pc:chgData name="Doglioni Carlo (Lincei)" userId="911f9ec6-cdbc-4815-846a-dfcbf66af19e" providerId="ADAL" clId="{1225E2F0-67DD-754F-A125-E919B7FE433A}" dt="2025-03-07T12:06:31.828" v="0" actId="767"/>
      <pc:docMkLst>
        <pc:docMk/>
      </pc:docMkLst>
      <pc:sldChg chg="addSp modSp">
        <pc:chgData name="Doglioni Carlo (Lincei)" userId="911f9ec6-cdbc-4815-846a-dfcbf66af19e" providerId="ADAL" clId="{1225E2F0-67DD-754F-A125-E919B7FE433A}" dt="2025-03-07T12:06:31.828" v="0" actId="767"/>
        <pc:sldMkLst>
          <pc:docMk/>
          <pc:sldMk cId="3616018847" sldId="74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D3CADF60-CAF7-7C42-9A83-A281E2CE0C3D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87775A3-2F4C-0449-AB21-798884DCF8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128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B1D0C03-F9FD-1A47-93D5-ABF14353CD9E}" type="slidenum">
              <a:rPr lang="it-IT" sz="1200"/>
              <a:pPr/>
              <a:t>7</a:t>
            </a:fld>
            <a:endParaRPr lang="it-IT" sz="1200"/>
          </a:p>
        </p:txBody>
      </p:sp>
      <p:sp>
        <p:nvSpPr>
          <p:cNvPr id="98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331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Beta=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3 thrust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1.2 strike-slip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0.75 normal fault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626CCE-C1ED-BA40-A603-6C8BE98879B4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178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CB620-F75A-224E-9DD2-A34C57CADCC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25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62F4D-9FC3-2947-A3C9-DE5D0B18DA68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64C2F-B121-6D45-B151-423D919BCB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FD8A8-0FFC-804D-85B9-D3423A0B749B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F27BD-8EAA-864C-B446-366D47DC21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4777E-C429-E646-AA09-7C997DC64198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6FECC-0D2D-0D42-B3EB-FBC5015BC5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BFD1B-72E6-514A-8CDF-56797C016725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EEBB7-7444-5F46-B6CD-565CB3FC46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68B94-7F0F-DE49-993D-B29172F9AB9B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00FE4-A4EF-2841-814E-14267D1B37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20E10-B7D1-5D48-B3EA-6EF0234FB037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C66A-39CF-BD46-85B0-79AF486578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9A85A-E6CA-EE45-922B-E32D0ADD57F5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2058-AFF7-B74C-9643-604CEF44B8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45FE2-8834-AB40-B031-2B16A7902461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AC28E-D5F7-CE41-92CA-24340343AB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C286D-065B-1C4B-ADA2-2DF8910B5116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327B2-32A1-4441-A57F-9734CF164D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D7607-3F1E-C849-88AD-B48F697848B4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AF89-5A12-714C-9912-D72867D985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F02F2-0587-F045-8DEA-57F468D78C8E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8CE66-3A01-DC4C-8CC7-7C003FE691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8D15FD9-690C-AD4B-9C3F-0EBE133E3E9D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EE46AAA-5786-9F41-AFB1-1EE74FFB2D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  <p:sldLayoutId id="2147484774" r:id="rId8"/>
    <p:sldLayoutId id="2147484775" r:id="rId9"/>
    <p:sldLayoutId id="2147484776" r:id="rId10"/>
    <p:sldLayoutId id="2147484777" r:id="rId11"/>
  </p:sldLayoutIdLst>
  <p:transition spd="med" advClick="0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macbookpro/Library/CloudStorage/OneDrive-ACCADEMIANAZIONALEDEILINCEI/Potenza%203%20maggio%202019%20copia/ByDay-animazione%202%2018-38-27-585.mov" TargetMode="External"/><Relationship Id="rId1" Type="http://schemas.microsoft.com/office/2007/relationships/media" Target="file:////Users/macbookpro/Library/CloudStorage/OneDrive-ACCADEMIANAZIONALEDEILINCEI/Potenza%203%20maggio%202019%20copia/ByDay-animazione%202%2018-38-27-585.mov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SC02640.JPG">
            <a:extLst>
              <a:ext uri="{FF2B5EF4-FFF2-40B4-BE49-F238E27FC236}">
                <a16:creationId xmlns:a16="http://schemas.microsoft.com/office/drawing/2014/main" id="{CA82146E-90CF-23DC-8260-5ECF92C37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69"/>
            <a:ext cx="91440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7094546-FAFB-80C4-6668-189173EBD19C}"/>
              </a:ext>
            </a:extLst>
          </p:cNvPr>
          <p:cNvSpPr txBox="1"/>
          <p:nvPr/>
        </p:nvSpPr>
        <p:spPr>
          <a:xfrm>
            <a:off x="107504" y="115045"/>
            <a:ext cx="5112568" cy="14157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/>
              <a:t>		Fault </a:t>
            </a:r>
            <a:r>
              <a:rPr lang="it-IT" err="1"/>
              <a:t>activation</a:t>
            </a:r>
            <a:r>
              <a:rPr lang="it-IT"/>
              <a:t> energy</a:t>
            </a:r>
          </a:p>
          <a:p>
            <a:pPr algn="ctr"/>
            <a:r>
              <a:rPr lang="it-IT"/>
              <a:t>		or</a:t>
            </a:r>
          </a:p>
          <a:p>
            <a:pPr algn="ctr"/>
            <a:r>
              <a:rPr lang="it-IT"/>
              <a:t>		</a:t>
            </a:r>
            <a:r>
              <a:rPr lang="it-IT" err="1"/>
              <a:t>Crustal</a:t>
            </a:r>
            <a:r>
              <a:rPr lang="it-IT"/>
              <a:t> Energy </a:t>
            </a:r>
            <a:r>
              <a:rPr lang="it-IT" err="1"/>
              <a:t>Gradients</a:t>
            </a:r>
            <a:endParaRPr lang="it-IT"/>
          </a:p>
          <a:p>
            <a:pPr algn="ctr"/>
            <a:endParaRPr lang="it-IT"/>
          </a:p>
          <a:p>
            <a:pPr algn="ctr"/>
            <a:r>
              <a:rPr lang="it-IT" sz="1400"/>
              <a:t>		Carlo </a:t>
            </a:r>
            <a:r>
              <a:rPr lang="it-IT" sz="1400" err="1"/>
              <a:t>Doglioni</a:t>
            </a:r>
            <a:r>
              <a:rPr lang="it-IT" sz="1400"/>
              <a:t> 	INGV - </a:t>
            </a:r>
            <a:r>
              <a:rPr lang="it-IT" sz="1400" err="1"/>
              <a:t>UniSapienza</a:t>
            </a:r>
            <a:endParaRPr lang="en-GB" sz="140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9E5ED4A0-D390-00FA-D241-6E70D17F4FF9}"/>
              </a:ext>
            </a:extLst>
          </p:cNvPr>
          <p:cNvGrpSpPr/>
          <p:nvPr/>
        </p:nvGrpSpPr>
        <p:grpSpPr>
          <a:xfrm>
            <a:off x="251520" y="278921"/>
            <a:ext cx="838552" cy="1088019"/>
            <a:chOff x="179512" y="5661248"/>
            <a:chExt cx="838552" cy="1088019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217D8B93-0E38-A380-6402-68CDABF86AA7}"/>
                </a:ext>
              </a:extLst>
            </p:cNvPr>
            <p:cNvSpPr/>
            <p:nvPr/>
          </p:nvSpPr>
          <p:spPr>
            <a:xfrm>
              <a:off x="179512" y="5661248"/>
              <a:ext cx="803415" cy="108801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B65B668-897B-76FC-F49F-FDA2336A298E}"/>
                </a:ext>
              </a:extLst>
            </p:cNvPr>
            <p:cNvSpPr txBox="1"/>
            <p:nvPr/>
          </p:nvSpPr>
          <p:spPr>
            <a:xfrm>
              <a:off x="214649" y="6379935"/>
              <a:ext cx="803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/>
                  <a:cs typeface="Arial"/>
                </a:rPr>
                <a:t>INGV</a:t>
              </a:r>
            </a:p>
          </p:txBody>
        </p:sp>
        <p:pic>
          <p:nvPicPr>
            <p:cNvPr id="9" name="Immagine 8" descr="Logo_INGV.jpg">
              <a:extLst>
                <a:ext uri="{FF2B5EF4-FFF2-40B4-BE49-F238E27FC236}">
                  <a16:creationId xmlns:a16="http://schemas.microsoft.com/office/drawing/2014/main" id="{21AC37F4-A3E5-B951-52C5-08F888150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5733256"/>
              <a:ext cx="654703" cy="631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7224895"/>
      </p:ext>
    </p:extLst>
  </p:cSld>
  <p:clrMapOvr>
    <a:masterClrMapping/>
  </p:clrMapOvr>
  <p:transition spd="med"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3F6DA87-AEC0-7469-CE5E-3102DC9056F2}"/>
              </a:ext>
            </a:extLst>
          </p:cNvPr>
          <p:cNvSpPr/>
          <p:nvPr/>
        </p:nvSpPr>
        <p:spPr>
          <a:xfrm>
            <a:off x="-6702" y="1700808"/>
            <a:ext cx="9225024" cy="1782821"/>
          </a:xfrm>
          <a:prstGeom prst="rect">
            <a:avLst/>
          </a:prstGeom>
          <a:solidFill>
            <a:srgbClr val="92D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400">
              <a:solidFill>
                <a:schemeClr val="tx1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9BDD86B-4318-AF35-3472-C5141F23426C}"/>
              </a:ext>
            </a:extLst>
          </p:cNvPr>
          <p:cNvSpPr/>
          <p:nvPr/>
        </p:nvSpPr>
        <p:spPr>
          <a:xfrm>
            <a:off x="-6702" y="3483629"/>
            <a:ext cx="9225024" cy="1716889"/>
          </a:xfrm>
          <a:prstGeom prst="rect">
            <a:avLst/>
          </a:prstGeom>
          <a:solidFill>
            <a:srgbClr val="C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425A2276-95C7-7C49-0D87-CBF82655107B}"/>
              </a:ext>
            </a:extLst>
          </p:cNvPr>
          <p:cNvSpPr/>
          <p:nvPr/>
        </p:nvSpPr>
        <p:spPr>
          <a:xfrm>
            <a:off x="671843" y="1719932"/>
            <a:ext cx="8570390" cy="3446000"/>
          </a:xfrm>
          <a:custGeom>
            <a:avLst/>
            <a:gdLst>
              <a:gd name="connsiteX0" fmla="*/ 0 w 7241059"/>
              <a:gd name="connsiteY0" fmla="*/ 2805011 h 2805011"/>
              <a:gd name="connsiteX1" fmla="*/ 111211 w 7241059"/>
              <a:gd name="connsiteY1" fmla="*/ 2743227 h 2805011"/>
              <a:gd name="connsiteX2" fmla="*/ 160638 w 7241059"/>
              <a:gd name="connsiteY2" fmla="*/ 2718514 h 2805011"/>
              <a:gd name="connsiteX3" fmla="*/ 333632 w 7241059"/>
              <a:gd name="connsiteY3" fmla="*/ 2706157 h 2805011"/>
              <a:gd name="connsiteX4" fmla="*/ 407773 w 7241059"/>
              <a:gd name="connsiteY4" fmla="*/ 2681444 h 2805011"/>
              <a:gd name="connsiteX5" fmla="*/ 667265 w 7241059"/>
              <a:gd name="connsiteY5" fmla="*/ 2656730 h 2805011"/>
              <a:gd name="connsiteX6" fmla="*/ 815546 w 7241059"/>
              <a:gd name="connsiteY6" fmla="*/ 2632017 h 2805011"/>
              <a:gd name="connsiteX7" fmla="*/ 939113 w 7241059"/>
              <a:gd name="connsiteY7" fmla="*/ 2582590 h 2805011"/>
              <a:gd name="connsiteX8" fmla="*/ 988540 w 7241059"/>
              <a:gd name="connsiteY8" fmla="*/ 2557876 h 2805011"/>
              <a:gd name="connsiteX9" fmla="*/ 1037967 w 7241059"/>
              <a:gd name="connsiteY9" fmla="*/ 2545519 h 2805011"/>
              <a:gd name="connsiteX10" fmla="*/ 1087394 w 7241059"/>
              <a:gd name="connsiteY10" fmla="*/ 2520806 h 2805011"/>
              <a:gd name="connsiteX11" fmla="*/ 1161535 w 7241059"/>
              <a:gd name="connsiteY11" fmla="*/ 2496092 h 2805011"/>
              <a:gd name="connsiteX12" fmla="*/ 1235676 w 7241059"/>
              <a:gd name="connsiteY12" fmla="*/ 2459022 h 2805011"/>
              <a:gd name="connsiteX13" fmla="*/ 1359243 w 7241059"/>
              <a:gd name="connsiteY13" fmla="*/ 2409595 h 2805011"/>
              <a:gd name="connsiteX14" fmla="*/ 1396313 w 7241059"/>
              <a:gd name="connsiteY14" fmla="*/ 2397238 h 2805011"/>
              <a:gd name="connsiteX15" fmla="*/ 1458097 w 7241059"/>
              <a:gd name="connsiteY15" fmla="*/ 2360168 h 2805011"/>
              <a:gd name="connsiteX16" fmla="*/ 1618735 w 7241059"/>
              <a:gd name="connsiteY16" fmla="*/ 2310741 h 2805011"/>
              <a:gd name="connsiteX17" fmla="*/ 1692876 w 7241059"/>
              <a:gd name="connsiteY17" fmla="*/ 2286027 h 2805011"/>
              <a:gd name="connsiteX18" fmla="*/ 1754659 w 7241059"/>
              <a:gd name="connsiteY18" fmla="*/ 2273671 h 2805011"/>
              <a:gd name="connsiteX19" fmla="*/ 1841157 w 7241059"/>
              <a:gd name="connsiteY19" fmla="*/ 2248957 h 2805011"/>
              <a:gd name="connsiteX20" fmla="*/ 1964724 w 7241059"/>
              <a:gd name="connsiteY20" fmla="*/ 2211887 h 2805011"/>
              <a:gd name="connsiteX21" fmla="*/ 2372497 w 7241059"/>
              <a:gd name="connsiteY21" fmla="*/ 2026536 h 2805011"/>
              <a:gd name="connsiteX22" fmla="*/ 2804984 w 7241059"/>
              <a:gd name="connsiteY22" fmla="*/ 1878255 h 2805011"/>
              <a:gd name="connsiteX23" fmla="*/ 3435178 w 7241059"/>
              <a:gd name="connsiteY23" fmla="*/ 1717617 h 2805011"/>
              <a:gd name="connsiteX24" fmla="*/ 3620530 w 7241059"/>
              <a:gd name="connsiteY24" fmla="*/ 1668190 h 2805011"/>
              <a:gd name="connsiteX25" fmla="*/ 3768811 w 7241059"/>
              <a:gd name="connsiteY25" fmla="*/ 1606406 h 2805011"/>
              <a:gd name="connsiteX26" fmla="*/ 3904735 w 7241059"/>
              <a:gd name="connsiteY26" fmla="*/ 1556979 h 2805011"/>
              <a:gd name="connsiteX27" fmla="*/ 4040659 w 7241059"/>
              <a:gd name="connsiteY27" fmla="*/ 1495195 h 2805011"/>
              <a:gd name="connsiteX28" fmla="*/ 4238367 w 7241059"/>
              <a:gd name="connsiteY28" fmla="*/ 1433411 h 2805011"/>
              <a:gd name="connsiteX29" fmla="*/ 4300151 w 7241059"/>
              <a:gd name="connsiteY29" fmla="*/ 1408698 h 2805011"/>
              <a:gd name="connsiteX30" fmla="*/ 4361935 w 7241059"/>
              <a:gd name="connsiteY30" fmla="*/ 1396341 h 2805011"/>
              <a:gd name="connsiteX31" fmla="*/ 4399005 w 7241059"/>
              <a:gd name="connsiteY31" fmla="*/ 1383984 h 2805011"/>
              <a:gd name="connsiteX32" fmla="*/ 4497859 w 7241059"/>
              <a:gd name="connsiteY32" fmla="*/ 1309844 h 2805011"/>
              <a:gd name="connsiteX33" fmla="*/ 5103340 w 7241059"/>
              <a:gd name="connsiteY33" fmla="*/ 1075065 h 2805011"/>
              <a:gd name="connsiteX34" fmla="*/ 5189838 w 7241059"/>
              <a:gd name="connsiteY34" fmla="*/ 1037995 h 2805011"/>
              <a:gd name="connsiteX35" fmla="*/ 5276335 w 7241059"/>
              <a:gd name="connsiteY35" fmla="*/ 1013282 h 2805011"/>
              <a:gd name="connsiteX36" fmla="*/ 5412259 w 7241059"/>
              <a:gd name="connsiteY36" fmla="*/ 939141 h 2805011"/>
              <a:gd name="connsiteX37" fmla="*/ 5449330 w 7241059"/>
              <a:gd name="connsiteY37" fmla="*/ 914427 h 2805011"/>
              <a:gd name="connsiteX38" fmla="*/ 5548184 w 7241059"/>
              <a:gd name="connsiteY38" fmla="*/ 865000 h 2805011"/>
              <a:gd name="connsiteX39" fmla="*/ 5696465 w 7241059"/>
              <a:gd name="connsiteY39" fmla="*/ 766146 h 2805011"/>
              <a:gd name="connsiteX40" fmla="*/ 5770605 w 7241059"/>
              <a:gd name="connsiteY40" fmla="*/ 716719 h 2805011"/>
              <a:gd name="connsiteX41" fmla="*/ 5820032 w 7241059"/>
              <a:gd name="connsiteY41" fmla="*/ 679649 h 2805011"/>
              <a:gd name="connsiteX42" fmla="*/ 5980670 w 7241059"/>
              <a:gd name="connsiteY42" fmla="*/ 543725 h 2805011"/>
              <a:gd name="connsiteX43" fmla="*/ 6104238 w 7241059"/>
              <a:gd name="connsiteY43" fmla="*/ 494298 h 2805011"/>
              <a:gd name="connsiteX44" fmla="*/ 6240162 w 7241059"/>
              <a:gd name="connsiteY44" fmla="*/ 432514 h 2805011"/>
              <a:gd name="connsiteX45" fmla="*/ 6326659 w 7241059"/>
              <a:gd name="connsiteY45" fmla="*/ 370730 h 2805011"/>
              <a:gd name="connsiteX46" fmla="*/ 6376086 w 7241059"/>
              <a:gd name="connsiteY46" fmla="*/ 346017 h 2805011"/>
              <a:gd name="connsiteX47" fmla="*/ 6425513 w 7241059"/>
              <a:gd name="connsiteY47" fmla="*/ 308946 h 2805011"/>
              <a:gd name="connsiteX48" fmla="*/ 6561438 w 7241059"/>
              <a:gd name="connsiteY48" fmla="*/ 271876 h 2805011"/>
              <a:gd name="connsiteX49" fmla="*/ 6746789 w 7241059"/>
              <a:gd name="connsiteY49" fmla="*/ 210092 h 2805011"/>
              <a:gd name="connsiteX50" fmla="*/ 6907427 w 7241059"/>
              <a:gd name="connsiteY50" fmla="*/ 135952 h 2805011"/>
              <a:gd name="connsiteX51" fmla="*/ 6969211 w 7241059"/>
              <a:gd name="connsiteY51" fmla="*/ 111238 h 2805011"/>
              <a:gd name="connsiteX52" fmla="*/ 7006281 w 7241059"/>
              <a:gd name="connsiteY52" fmla="*/ 86525 h 2805011"/>
              <a:gd name="connsiteX53" fmla="*/ 7043351 w 7241059"/>
              <a:gd name="connsiteY53" fmla="*/ 74168 h 2805011"/>
              <a:gd name="connsiteX54" fmla="*/ 7142205 w 7241059"/>
              <a:gd name="connsiteY54" fmla="*/ 37098 h 2805011"/>
              <a:gd name="connsiteX55" fmla="*/ 7179276 w 7241059"/>
              <a:gd name="connsiteY55" fmla="*/ 24741 h 2805011"/>
              <a:gd name="connsiteX56" fmla="*/ 7241059 w 7241059"/>
              <a:gd name="connsiteY56" fmla="*/ 27 h 280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241059" h="2805011">
                <a:moveTo>
                  <a:pt x="0" y="2805011"/>
                </a:moveTo>
                <a:lnTo>
                  <a:pt x="111211" y="2743227"/>
                </a:lnTo>
                <a:cubicBezTo>
                  <a:pt x="127430" y="2734494"/>
                  <a:pt x="142468" y="2721542"/>
                  <a:pt x="160638" y="2718514"/>
                </a:cubicBezTo>
                <a:cubicBezTo>
                  <a:pt x="217663" y="2709010"/>
                  <a:pt x="275967" y="2710276"/>
                  <a:pt x="333632" y="2706157"/>
                </a:cubicBezTo>
                <a:cubicBezTo>
                  <a:pt x="358346" y="2697919"/>
                  <a:pt x="382228" y="2686553"/>
                  <a:pt x="407773" y="2681444"/>
                </a:cubicBezTo>
                <a:cubicBezTo>
                  <a:pt x="445990" y="2673801"/>
                  <a:pt x="644430" y="2658633"/>
                  <a:pt x="667265" y="2656730"/>
                </a:cubicBezTo>
                <a:cubicBezTo>
                  <a:pt x="716692" y="2648492"/>
                  <a:pt x="769021" y="2650627"/>
                  <a:pt x="815546" y="2632017"/>
                </a:cubicBezTo>
                <a:cubicBezTo>
                  <a:pt x="856735" y="2615541"/>
                  <a:pt x="899435" y="2602430"/>
                  <a:pt x="939113" y="2582590"/>
                </a:cubicBezTo>
                <a:cubicBezTo>
                  <a:pt x="955589" y="2574352"/>
                  <a:pt x="971292" y="2564344"/>
                  <a:pt x="988540" y="2557876"/>
                </a:cubicBezTo>
                <a:cubicBezTo>
                  <a:pt x="1004441" y="2551913"/>
                  <a:pt x="1022066" y="2551482"/>
                  <a:pt x="1037967" y="2545519"/>
                </a:cubicBezTo>
                <a:cubicBezTo>
                  <a:pt x="1055214" y="2539051"/>
                  <a:pt x="1070291" y="2527647"/>
                  <a:pt x="1087394" y="2520806"/>
                </a:cubicBezTo>
                <a:cubicBezTo>
                  <a:pt x="1111581" y="2511131"/>
                  <a:pt x="1137488" y="2506111"/>
                  <a:pt x="1161535" y="2496092"/>
                </a:cubicBezTo>
                <a:cubicBezTo>
                  <a:pt x="1187040" y="2485465"/>
                  <a:pt x="1210362" y="2470097"/>
                  <a:pt x="1235676" y="2459022"/>
                </a:cubicBezTo>
                <a:cubicBezTo>
                  <a:pt x="1276319" y="2441241"/>
                  <a:pt x="1317158" y="2423624"/>
                  <a:pt x="1359243" y="2409595"/>
                </a:cubicBezTo>
                <a:cubicBezTo>
                  <a:pt x="1371600" y="2405476"/>
                  <a:pt x="1384663" y="2403063"/>
                  <a:pt x="1396313" y="2397238"/>
                </a:cubicBezTo>
                <a:cubicBezTo>
                  <a:pt x="1417795" y="2386497"/>
                  <a:pt x="1436232" y="2370106"/>
                  <a:pt x="1458097" y="2360168"/>
                </a:cubicBezTo>
                <a:cubicBezTo>
                  <a:pt x="1490504" y="2345438"/>
                  <a:pt x="1587974" y="2320206"/>
                  <a:pt x="1618735" y="2310741"/>
                </a:cubicBezTo>
                <a:cubicBezTo>
                  <a:pt x="1643634" y="2303080"/>
                  <a:pt x="1667743" y="2292881"/>
                  <a:pt x="1692876" y="2286027"/>
                </a:cubicBezTo>
                <a:cubicBezTo>
                  <a:pt x="1713138" y="2280501"/>
                  <a:pt x="1734157" y="2278227"/>
                  <a:pt x="1754659" y="2273671"/>
                </a:cubicBezTo>
                <a:cubicBezTo>
                  <a:pt x="1841561" y="2254360"/>
                  <a:pt x="1768924" y="2269595"/>
                  <a:pt x="1841157" y="2248957"/>
                </a:cubicBezTo>
                <a:cubicBezTo>
                  <a:pt x="1885423" y="2236309"/>
                  <a:pt x="1921154" y="2232725"/>
                  <a:pt x="1964724" y="2211887"/>
                </a:cubicBezTo>
                <a:cubicBezTo>
                  <a:pt x="2099395" y="2147479"/>
                  <a:pt x="2231505" y="2076666"/>
                  <a:pt x="2372497" y="2026536"/>
                </a:cubicBezTo>
                <a:cubicBezTo>
                  <a:pt x="2516091" y="1975480"/>
                  <a:pt x="2656415" y="1912214"/>
                  <a:pt x="2804984" y="1878255"/>
                </a:cubicBezTo>
                <a:cubicBezTo>
                  <a:pt x="3565434" y="1704436"/>
                  <a:pt x="2974621" y="1851326"/>
                  <a:pt x="3435178" y="1717617"/>
                </a:cubicBezTo>
                <a:cubicBezTo>
                  <a:pt x="3496585" y="1699789"/>
                  <a:pt x="3559868" y="1688411"/>
                  <a:pt x="3620530" y="1668190"/>
                </a:cubicBezTo>
                <a:cubicBezTo>
                  <a:pt x="3671328" y="1651257"/>
                  <a:pt x="3718947" y="1625918"/>
                  <a:pt x="3768811" y="1606406"/>
                </a:cubicBezTo>
                <a:cubicBezTo>
                  <a:pt x="3813707" y="1588838"/>
                  <a:pt x="3860114" y="1575233"/>
                  <a:pt x="3904735" y="1556979"/>
                </a:cubicBezTo>
                <a:cubicBezTo>
                  <a:pt x="3950799" y="1538135"/>
                  <a:pt x="3994450" y="1513679"/>
                  <a:pt x="4040659" y="1495195"/>
                </a:cubicBezTo>
                <a:cubicBezTo>
                  <a:pt x="4156120" y="1449011"/>
                  <a:pt x="4132867" y="1468578"/>
                  <a:pt x="4238367" y="1433411"/>
                </a:cubicBezTo>
                <a:cubicBezTo>
                  <a:pt x="4259410" y="1426397"/>
                  <a:pt x="4278905" y="1415072"/>
                  <a:pt x="4300151" y="1408698"/>
                </a:cubicBezTo>
                <a:cubicBezTo>
                  <a:pt x="4320268" y="1402663"/>
                  <a:pt x="4341560" y="1401435"/>
                  <a:pt x="4361935" y="1396341"/>
                </a:cubicBezTo>
                <a:cubicBezTo>
                  <a:pt x="4374571" y="1393182"/>
                  <a:pt x="4386648" y="1388103"/>
                  <a:pt x="4399005" y="1383984"/>
                </a:cubicBezTo>
                <a:cubicBezTo>
                  <a:pt x="4431956" y="1359271"/>
                  <a:pt x="4461018" y="1328264"/>
                  <a:pt x="4497859" y="1309844"/>
                </a:cubicBezTo>
                <a:cubicBezTo>
                  <a:pt x="5192339" y="962606"/>
                  <a:pt x="4532480" y="1319715"/>
                  <a:pt x="5103340" y="1075065"/>
                </a:cubicBezTo>
                <a:cubicBezTo>
                  <a:pt x="5132173" y="1062708"/>
                  <a:pt x="5160297" y="1048545"/>
                  <a:pt x="5189838" y="1037995"/>
                </a:cubicBezTo>
                <a:cubicBezTo>
                  <a:pt x="5218077" y="1027910"/>
                  <a:pt x="5248348" y="1024046"/>
                  <a:pt x="5276335" y="1013282"/>
                </a:cubicBezTo>
                <a:cubicBezTo>
                  <a:pt x="5315830" y="998092"/>
                  <a:pt x="5375569" y="962072"/>
                  <a:pt x="5412259" y="939141"/>
                </a:cubicBezTo>
                <a:cubicBezTo>
                  <a:pt x="5424853" y="931270"/>
                  <a:pt x="5436292" y="921539"/>
                  <a:pt x="5449330" y="914427"/>
                </a:cubicBezTo>
                <a:cubicBezTo>
                  <a:pt x="5481672" y="896786"/>
                  <a:pt x="5517531" y="885436"/>
                  <a:pt x="5548184" y="865000"/>
                </a:cubicBezTo>
                <a:lnTo>
                  <a:pt x="5696465" y="766146"/>
                </a:lnTo>
                <a:cubicBezTo>
                  <a:pt x="5696482" y="766135"/>
                  <a:pt x="5770589" y="716731"/>
                  <a:pt x="5770605" y="716719"/>
                </a:cubicBezTo>
                <a:cubicBezTo>
                  <a:pt x="5787081" y="704362"/>
                  <a:pt x="5804793" y="693502"/>
                  <a:pt x="5820032" y="679649"/>
                </a:cubicBezTo>
                <a:cubicBezTo>
                  <a:pt x="5858613" y="644575"/>
                  <a:pt x="5922806" y="563013"/>
                  <a:pt x="5980670" y="543725"/>
                </a:cubicBezTo>
                <a:cubicBezTo>
                  <a:pt x="6123701" y="496047"/>
                  <a:pt x="5995155" y="542780"/>
                  <a:pt x="6104238" y="494298"/>
                </a:cubicBezTo>
                <a:cubicBezTo>
                  <a:pt x="6168151" y="465892"/>
                  <a:pt x="6175486" y="471319"/>
                  <a:pt x="6240162" y="432514"/>
                </a:cubicBezTo>
                <a:cubicBezTo>
                  <a:pt x="6372752" y="352961"/>
                  <a:pt x="6221051" y="431078"/>
                  <a:pt x="6326659" y="370730"/>
                </a:cubicBezTo>
                <a:cubicBezTo>
                  <a:pt x="6342652" y="361591"/>
                  <a:pt x="6360466" y="355780"/>
                  <a:pt x="6376086" y="346017"/>
                </a:cubicBezTo>
                <a:cubicBezTo>
                  <a:pt x="6393550" y="335102"/>
                  <a:pt x="6407093" y="318156"/>
                  <a:pt x="6425513" y="308946"/>
                </a:cubicBezTo>
                <a:cubicBezTo>
                  <a:pt x="6478527" y="282439"/>
                  <a:pt x="6507207" y="285434"/>
                  <a:pt x="6561438" y="271876"/>
                </a:cubicBezTo>
                <a:cubicBezTo>
                  <a:pt x="6635104" y="253460"/>
                  <a:pt x="6674630" y="238956"/>
                  <a:pt x="6746789" y="210092"/>
                </a:cubicBezTo>
                <a:cubicBezTo>
                  <a:pt x="6896758" y="150104"/>
                  <a:pt x="6771691" y="197650"/>
                  <a:pt x="6907427" y="135952"/>
                </a:cubicBezTo>
                <a:cubicBezTo>
                  <a:pt x="6927620" y="126773"/>
                  <a:pt x="6949372" y="121158"/>
                  <a:pt x="6969211" y="111238"/>
                </a:cubicBezTo>
                <a:cubicBezTo>
                  <a:pt x="6982494" y="104597"/>
                  <a:pt x="6992998" y="93166"/>
                  <a:pt x="7006281" y="86525"/>
                </a:cubicBezTo>
                <a:cubicBezTo>
                  <a:pt x="7017931" y="80700"/>
                  <a:pt x="7031379" y="79299"/>
                  <a:pt x="7043351" y="74168"/>
                </a:cubicBezTo>
                <a:cubicBezTo>
                  <a:pt x="7158522" y="24809"/>
                  <a:pt x="7028299" y="69643"/>
                  <a:pt x="7142205" y="37098"/>
                </a:cubicBezTo>
                <a:cubicBezTo>
                  <a:pt x="7154729" y="33520"/>
                  <a:pt x="7167304" y="29872"/>
                  <a:pt x="7179276" y="24741"/>
                </a:cubicBezTo>
                <a:cubicBezTo>
                  <a:pt x="7241239" y="-1815"/>
                  <a:pt x="7208303" y="27"/>
                  <a:pt x="7241059" y="2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961F8AC-10D6-95EF-2013-9AC87C55B8F6}"/>
              </a:ext>
            </a:extLst>
          </p:cNvPr>
          <p:cNvSpPr txBox="1"/>
          <p:nvPr/>
        </p:nvSpPr>
        <p:spPr>
          <a:xfrm rot="20513202">
            <a:off x="286268" y="4203137"/>
            <a:ext cx="289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interseismic</a:t>
            </a:r>
            <a:r>
              <a:rPr lang="en-GB"/>
              <a:t> slip 10</a:t>
            </a:r>
            <a:r>
              <a:rPr lang="en-GB" baseline="30000"/>
              <a:t>-8 </a:t>
            </a:r>
            <a:r>
              <a:rPr lang="en-GB"/>
              <a:t>mm/s </a:t>
            </a:r>
          </a:p>
          <a:p>
            <a:pPr algn="ctr"/>
            <a:r>
              <a:rPr lang="en-GB"/>
              <a:t>NO-COSEISMIC slip</a:t>
            </a:r>
            <a:endParaRPr lang="en-GB" baseline="30000"/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87517307-C5C9-BFE0-BC0D-FA35BFC053B8}"/>
              </a:ext>
            </a:extLst>
          </p:cNvPr>
          <p:cNvCxnSpPr/>
          <p:nvPr/>
        </p:nvCxnSpPr>
        <p:spPr>
          <a:xfrm>
            <a:off x="17208" y="3483629"/>
            <a:ext cx="91755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90DA88B1-F68E-294A-D1F6-8959FFE7B22A}"/>
              </a:ext>
            </a:extLst>
          </p:cNvPr>
          <p:cNvSpPr/>
          <p:nvPr/>
        </p:nvSpPr>
        <p:spPr>
          <a:xfrm>
            <a:off x="-7505" y="3114228"/>
            <a:ext cx="9225024" cy="739303"/>
          </a:xfrm>
          <a:prstGeom prst="rect">
            <a:avLst/>
          </a:prstGeom>
          <a:solidFill>
            <a:schemeClr val="accent6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840CB35-841D-7C1D-51EF-F43AB952A127}"/>
              </a:ext>
            </a:extLst>
          </p:cNvPr>
          <p:cNvSpPr txBox="1"/>
          <p:nvPr/>
        </p:nvSpPr>
        <p:spPr>
          <a:xfrm>
            <a:off x="1733747" y="3232655"/>
            <a:ext cx="809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BDT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EA43EBB-BDE1-F114-417E-77C18BD75D8F}"/>
              </a:ext>
            </a:extLst>
          </p:cNvPr>
          <p:cNvSpPr txBox="1"/>
          <p:nvPr/>
        </p:nvSpPr>
        <p:spPr>
          <a:xfrm rot="20124274">
            <a:off x="4371684" y="2346936"/>
            <a:ext cx="4336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coseismic</a:t>
            </a:r>
            <a:r>
              <a:rPr lang="en-GB"/>
              <a:t> slip mm/s speed (1mm/s-1m/s)</a:t>
            </a:r>
          </a:p>
          <a:p>
            <a:pPr algn="ctr"/>
            <a:r>
              <a:rPr lang="en-GB"/>
              <a:t>NO-INTERSEISMIC slip</a:t>
            </a:r>
            <a:endParaRPr lang="en-GB" baseline="3000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56A0134-BFC2-45FF-08B3-F15B83F89346}"/>
              </a:ext>
            </a:extLst>
          </p:cNvPr>
          <p:cNvSpPr txBox="1"/>
          <p:nvPr/>
        </p:nvSpPr>
        <p:spPr>
          <a:xfrm rot="16200000">
            <a:off x="-479878" y="3127562"/>
            <a:ext cx="1949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chemeClr val="tx1"/>
                </a:solidFill>
              </a:rPr>
              <a:t>CRUST</a:t>
            </a:r>
          </a:p>
        </p:txBody>
      </p:sp>
    </p:spTree>
    <p:extLst>
      <p:ext uri="{BB962C8B-B14F-4D97-AF65-F5344CB8AC3E}">
        <p14:creationId xmlns:p14="http://schemas.microsoft.com/office/powerpoint/2010/main" val="2859044291"/>
      </p:ext>
    </p:extLst>
  </p:cSld>
  <p:clrMapOvr>
    <a:masterClrMapping/>
  </p:clrMapOvr>
  <p:transition spd="med" advClick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 flipH="1">
            <a:off x="-50475" y="1772816"/>
            <a:ext cx="9197923" cy="4285370"/>
            <a:chOff x="-53921" y="1231862"/>
            <a:chExt cx="9197923" cy="4285370"/>
          </a:xfrm>
        </p:grpSpPr>
        <p:pic>
          <p:nvPicPr>
            <p:cNvPr id="2" name="Immagine 1" descr="Barents_AAPGExplorer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921" y="1231862"/>
              <a:ext cx="9197923" cy="4285370"/>
            </a:xfrm>
            <a:prstGeom prst="rect">
              <a:avLst/>
            </a:prstGeom>
          </p:spPr>
        </p:pic>
        <p:cxnSp>
          <p:nvCxnSpPr>
            <p:cNvPr id="4" name="Connettore 1 3"/>
            <p:cNvCxnSpPr/>
            <p:nvPr/>
          </p:nvCxnSpPr>
          <p:spPr bwMode="auto">
            <a:xfrm>
              <a:off x="6444208" y="5384173"/>
              <a:ext cx="216024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" name="CasellaDiTesto 5"/>
            <p:cNvSpPr txBox="1"/>
            <p:nvPr/>
          </p:nvSpPr>
          <p:spPr>
            <a:xfrm>
              <a:off x="7092280" y="4944840"/>
              <a:ext cx="814497" cy="457395"/>
            </a:xfrm>
            <a:prstGeom prst="rect">
              <a:avLst/>
            </a:prstGeom>
            <a:noFill/>
          </p:spPr>
          <p:txBody>
            <a:bodyPr wrap="none" lIns="91432" tIns="45716" rIns="91432" bIns="45716" rtlCol="0">
              <a:spAutoFit/>
            </a:bodyPr>
            <a:lstStyle/>
            <a:p>
              <a:r>
                <a:rPr lang="it-IT"/>
                <a:t>5 km</a:t>
              </a:r>
            </a:p>
          </p:txBody>
        </p:sp>
        <p:grpSp>
          <p:nvGrpSpPr>
            <p:cNvPr id="13" name="Gruppo 12"/>
            <p:cNvGrpSpPr/>
            <p:nvPr/>
          </p:nvGrpSpPr>
          <p:grpSpPr>
            <a:xfrm>
              <a:off x="2411886" y="1563710"/>
              <a:ext cx="3186238" cy="3950572"/>
              <a:chOff x="2411886" y="538763"/>
              <a:chExt cx="3186238" cy="6413841"/>
            </a:xfrm>
          </p:grpSpPr>
          <p:sp>
            <p:nvSpPr>
              <p:cNvPr id="7" name="Figura a mano libera 6"/>
              <p:cNvSpPr/>
              <p:nvPr/>
            </p:nvSpPr>
            <p:spPr>
              <a:xfrm>
                <a:off x="2411886" y="538763"/>
                <a:ext cx="1924378" cy="6413841"/>
              </a:xfrm>
              <a:custGeom>
                <a:avLst/>
                <a:gdLst>
                  <a:gd name="connsiteX0" fmla="*/ 0 w 1924378"/>
                  <a:gd name="connsiteY0" fmla="*/ 0 h 6413841"/>
                  <a:gd name="connsiteX1" fmla="*/ 51317 w 1924378"/>
                  <a:gd name="connsiteY1" fmla="*/ 667039 h 6413841"/>
                  <a:gd name="connsiteX2" fmla="*/ 115463 w 1924378"/>
                  <a:gd name="connsiteY2" fmla="*/ 1192974 h 6413841"/>
                  <a:gd name="connsiteX3" fmla="*/ 243755 w 1924378"/>
                  <a:gd name="connsiteY3" fmla="*/ 1872841 h 6413841"/>
                  <a:gd name="connsiteX4" fmla="*/ 397705 w 1924378"/>
                  <a:gd name="connsiteY4" fmla="*/ 2552709 h 6413841"/>
                  <a:gd name="connsiteX5" fmla="*/ 500338 w 1924378"/>
                  <a:gd name="connsiteY5" fmla="*/ 3245403 h 6413841"/>
                  <a:gd name="connsiteX6" fmla="*/ 654289 w 1924378"/>
                  <a:gd name="connsiteY6" fmla="*/ 3899615 h 6413841"/>
                  <a:gd name="connsiteX7" fmla="*/ 821068 w 1924378"/>
                  <a:gd name="connsiteY7" fmla="*/ 4579482 h 6413841"/>
                  <a:gd name="connsiteX8" fmla="*/ 1051993 w 1924378"/>
                  <a:gd name="connsiteY8" fmla="*/ 5156728 h 6413841"/>
                  <a:gd name="connsiteX9" fmla="*/ 1398381 w 1924378"/>
                  <a:gd name="connsiteY9" fmla="*/ 5695491 h 6413841"/>
                  <a:gd name="connsiteX10" fmla="*/ 1693452 w 1924378"/>
                  <a:gd name="connsiteY10" fmla="*/ 6118804 h 6413841"/>
                  <a:gd name="connsiteX11" fmla="*/ 1924378 w 1924378"/>
                  <a:gd name="connsiteY11" fmla="*/ 6413841 h 64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24378" h="6413841">
                    <a:moveTo>
                      <a:pt x="0" y="0"/>
                    </a:moveTo>
                    <a:cubicBezTo>
                      <a:pt x="16036" y="234105"/>
                      <a:pt x="32073" y="468210"/>
                      <a:pt x="51317" y="667039"/>
                    </a:cubicBezTo>
                    <a:cubicBezTo>
                      <a:pt x="70561" y="865868"/>
                      <a:pt x="83390" y="992007"/>
                      <a:pt x="115463" y="1192974"/>
                    </a:cubicBezTo>
                    <a:cubicBezTo>
                      <a:pt x="147536" y="1393941"/>
                      <a:pt x="196715" y="1646218"/>
                      <a:pt x="243755" y="1872841"/>
                    </a:cubicBezTo>
                    <a:cubicBezTo>
                      <a:pt x="290795" y="2099464"/>
                      <a:pt x="354941" y="2323949"/>
                      <a:pt x="397705" y="2552709"/>
                    </a:cubicBezTo>
                    <a:cubicBezTo>
                      <a:pt x="440469" y="2781469"/>
                      <a:pt x="457574" y="3020919"/>
                      <a:pt x="500338" y="3245403"/>
                    </a:cubicBezTo>
                    <a:cubicBezTo>
                      <a:pt x="543102" y="3469887"/>
                      <a:pt x="600834" y="3677269"/>
                      <a:pt x="654289" y="3899615"/>
                    </a:cubicBezTo>
                    <a:cubicBezTo>
                      <a:pt x="707744" y="4121962"/>
                      <a:pt x="754784" y="4369963"/>
                      <a:pt x="821068" y="4579482"/>
                    </a:cubicBezTo>
                    <a:cubicBezTo>
                      <a:pt x="887352" y="4789001"/>
                      <a:pt x="955774" y="4970727"/>
                      <a:pt x="1051993" y="5156728"/>
                    </a:cubicBezTo>
                    <a:cubicBezTo>
                      <a:pt x="1148212" y="5342730"/>
                      <a:pt x="1291471" y="5535145"/>
                      <a:pt x="1398381" y="5695491"/>
                    </a:cubicBezTo>
                    <a:cubicBezTo>
                      <a:pt x="1505291" y="5855837"/>
                      <a:pt x="1605786" y="5999079"/>
                      <a:pt x="1693452" y="6118804"/>
                    </a:cubicBezTo>
                    <a:cubicBezTo>
                      <a:pt x="1781118" y="6238529"/>
                      <a:pt x="1924378" y="6413841"/>
                      <a:pt x="1924378" y="6413841"/>
                    </a:cubicBezTo>
                  </a:path>
                </a:pathLst>
              </a:custGeom>
              <a:ln w="57150" cmpd="sng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10" eaLnBrk="0" hangingPunct="0"/>
                <a:endParaRPr lang="it-IT"/>
              </a:p>
            </p:txBody>
          </p:sp>
          <p:grpSp>
            <p:nvGrpSpPr>
              <p:cNvPr id="12" name="Gruppo 11"/>
              <p:cNvGrpSpPr/>
              <p:nvPr/>
            </p:nvGrpSpPr>
            <p:grpSpPr>
              <a:xfrm>
                <a:off x="2668470" y="936421"/>
                <a:ext cx="2929654" cy="5285005"/>
                <a:chOff x="2668470" y="936421"/>
                <a:chExt cx="2929654" cy="5285005"/>
              </a:xfrm>
            </p:grpSpPr>
            <p:sp>
              <p:nvSpPr>
                <p:cNvPr id="9" name="Figura a mano libera 8"/>
                <p:cNvSpPr/>
                <p:nvPr/>
              </p:nvSpPr>
              <p:spPr>
                <a:xfrm>
                  <a:off x="2668470" y="1680426"/>
                  <a:ext cx="175338" cy="812470"/>
                </a:xfrm>
                <a:custGeom>
                  <a:avLst/>
                  <a:gdLst>
                    <a:gd name="connsiteX0" fmla="*/ 0 w 218096"/>
                    <a:gd name="connsiteY0" fmla="*/ 0 h 705523"/>
                    <a:gd name="connsiteX1" fmla="*/ 179609 w 218096"/>
                    <a:gd name="connsiteY1" fmla="*/ 705523 h 705523"/>
                    <a:gd name="connsiteX2" fmla="*/ 218096 w 218096"/>
                    <a:gd name="connsiteY2" fmla="*/ 461797 h 705523"/>
                    <a:gd name="connsiteX3" fmla="*/ 218096 w 218096"/>
                    <a:gd name="connsiteY3" fmla="*/ 461797 h 70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8096" h="705523">
                      <a:moveTo>
                        <a:pt x="0" y="0"/>
                      </a:moveTo>
                      <a:lnTo>
                        <a:pt x="179609" y="705523"/>
                      </a:lnTo>
                      <a:lnTo>
                        <a:pt x="218096" y="461797"/>
                      </a:lnTo>
                      <a:lnTo>
                        <a:pt x="218096" y="461797"/>
                      </a:lnTo>
                    </a:path>
                  </a:pathLst>
                </a:custGeom>
                <a:ln w="38100" cmpd="sng">
                  <a:solidFill>
                    <a:srgbClr val="FF0000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10" eaLnBrk="0" hangingPunct="0"/>
                  <a:endParaRPr lang="it-IT"/>
                </a:p>
              </p:txBody>
            </p:sp>
            <p:sp>
              <p:nvSpPr>
                <p:cNvPr id="11" name="Figura a mano libera 10"/>
                <p:cNvSpPr/>
                <p:nvPr/>
              </p:nvSpPr>
              <p:spPr>
                <a:xfrm>
                  <a:off x="3835926" y="936421"/>
                  <a:ext cx="1762198" cy="5285005"/>
                </a:xfrm>
                <a:custGeom>
                  <a:avLst/>
                  <a:gdLst>
                    <a:gd name="connsiteX0" fmla="*/ 1757598 w 1762198"/>
                    <a:gd name="connsiteY0" fmla="*/ 0 h 5285005"/>
                    <a:gd name="connsiteX1" fmla="*/ 1744768 w 1762198"/>
                    <a:gd name="connsiteY1" fmla="*/ 487452 h 5285005"/>
                    <a:gd name="connsiteX2" fmla="*/ 1616477 w 1762198"/>
                    <a:gd name="connsiteY2" fmla="*/ 1141664 h 5285005"/>
                    <a:gd name="connsiteX3" fmla="*/ 1411210 w 1762198"/>
                    <a:gd name="connsiteY3" fmla="*/ 1680426 h 5285005"/>
                    <a:gd name="connsiteX4" fmla="*/ 1141797 w 1762198"/>
                    <a:gd name="connsiteY4" fmla="*/ 2257672 h 5285005"/>
                    <a:gd name="connsiteX5" fmla="*/ 987847 w 1762198"/>
                    <a:gd name="connsiteY5" fmla="*/ 2745124 h 5285005"/>
                    <a:gd name="connsiteX6" fmla="*/ 795409 w 1762198"/>
                    <a:gd name="connsiteY6" fmla="*/ 3232576 h 5285005"/>
                    <a:gd name="connsiteX7" fmla="*/ 474679 w 1762198"/>
                    <a:gd name="connsiteY7" fmla="*/ 3950926 h 5285005"/>
                    <a:gd name="connsiteX8" fmla="*/ 243754 w 1762198"/>
                    <a:gd name="connsiteY8" fmla="*/ 4579483 h 5285005"/>
                    <a:gd name="connsiteX9" fmla="*/ 102633 w 1762198"/>
                    <a:gd name="connsiteY9" fmla="*/ 5015624 h 5285005"/>
                    <a:gd name="connsiteX10" fmla="*/ 0 w 1762198"/>
                    <a:gd name="connsiteY10" fmla="*/ 5285005 h 5285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62198" h="5285005">
                      <a:moveTo>
                        <a:pt x="1757598" y="0"/>
                      </a:moveTo>
                      <a:cubicBezTo>
                        <a:pt x="1762943" y="148587"/>
                        <a:pt x="1768288" y="297175"/>
                        <a:pt x="1744768" y="487452"/>
                      </a:cubicBezTo>
                      <a:cubicBezTo>
                        <a:pt x="1721248" y="677729"/>
                        <a:pt x="1672070" y="942835"/>
                        <a:pt x="1616477" y="1141664"/>
                      </a:cubicBezTo>
                      <a:cubicBezTo>
                        <a:pt x="1560884" y="1340493"/>
                        <a:pt x="1490323" y="1494425"/>
                        <a:pt x="1411210" y="1680426"/>
                      </a:cubicBezTo>
                      <a:cubicBezTo>
                        <a:pt x="1332097" y="1866427"/>
                        <a:pt x="1212357" y="2080222"/>
                        <a:pt x="1141797" y="2257672"/>
                      </a:cubicBezTo>
                      <a:cubicBezTo>
                        <a:pt x="1071237" y="2435122"/>
                        <a:pt x="1045578" y="2582640"/>
                        <a:pt x="987847" y="2745124"/>
                      </a:cubicBezTo>
                      <a:cubicBezTo>
                        <a:pt x="930116" y="2907608"/>
                        <a:pt x="880937" y="3031609"/>
                        <a:pt x="795409" y="3232576"/>
                      </a:cubicBezTo>
                      <a:cubicBezTo>
                        <a:pt x="709881" y="3433543"/>
                        <a:pt x="566621" y="3726442"/>
                        <a:pt x="474679" y="3950926"/>
                      </a:cubicBezTo>
                      <a:cubicBezTo>
                        <a:pt x="382737" y="4175410"/>
                        <a:pt x="305762" y="4402033"/>
                        <a:pt x="243754" y="4579483"/>
                      </a:cubicBezTo>
                      <a:cubicBezTo>
                        <a:pt x="181746" y="4756933"/>
                        <a:pt x="143259" y="4898037"/>
                        <a:pt x="102633" y="5015624"/>
                      </a:cubicBezTo>
                      <a:cubicBezTo>
                        <a:pt x="62007" y="5133211"/>
                        <a:pt x="0" y="5285005"/>
                        <a:pt x="0" y="5285005"/>
                      </a:cubicBezTo>
                    </a:path>
                  </a:pathLst>
                </a:custGeom>
                <a:ln w="38100" cmpd="sng">
                  <a:solidFill>
                    <a:srgbClr val="FF0000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10" eaLnBrk="0" hangingPunct="0"/>
                  <a:endParaRPr lang="it-IT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52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44"/>
          <p:cNvSpPr/>
          <p:nvPr/>
        </p:nvSpPr>
        <p:spPr>
          <a:xfrm>
            <a:off x="1986662" y="4322068"/>
            <a:ext cx="4296774" cy="496638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/>
          <p:cNvSpPr/>
          <p:nvPr/>
        </p:nvSpPr>
        <p:spPr>
          <a:xfrm>
            <a:off x="1986661" y="4312519"/>
            <a:ext cx="4684025" cy="40744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/>
          <p:cNvSpPr/>
          <p:nvPr/>
        </p:nvSpPr>
        <p:spPr>
          <a:xfrm>
            <a:off x="1986662" y="1272020"/>
            <a:ext cx="4296774" cy="4966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/>
          <p:cNvSpPr/>
          <p:nvPr/>
        </p:nvSpPr>
        <p:spPr>
          <a:xfrm>
            <a:off x="1986662" y="3810330"/>
            <a:ext cx="4684025" cy="4966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617238" y="2776267"/>
            <a:ext cx="5728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“Real” world: a spring stretched over a viscous-plastic layer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1986661" y="1816138"/>
            <a:ext cx="4296775" cy="0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3570199" y="1270110"/>
            <a:ext cx="652825" cy="49854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igura a mano libera 9"/>
          <p:cNvSpPr/>
          <p:nvPr/>
        </p:nvSpPr>
        <p:spPr>
          <a:xfrm>
            <a:off x="6133254" y="1429206"/>
            <a:ext cx="130565" cy="201793"/>
          </a:xfrm>
          <a:custGeom>
            <a:avLst/>
            <a:gdLst>
              <a:gd name="connsiteX0" fmla="*/ 23739 w 130565"/>
              <a:gd name="connsiteY0" fmla="*/ 201793 h 201793"/>
              <a:gd name="connsiteX1" fmla="*/ 130565 w 130565"/>
              <a:gd name="connsiteY1" fmla="*/ 94961 h 201793"/>
              <a:gd name="connsiteX2" fmla="*/ 0 w 130565"/>
              <a:gd name="connsiteY2" fmla="*/ 0 h 201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565" h="201793">
                <a:moveTo>
                  <a:pt x="23739" y="201793"/>
                </a:moveTo>
                <a:lnTo>
                  <a:pt x="130565" y="94961"/>
                </a:lnTo>
                <a:lnTo>
                  <a:pt x="0" y="0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1986662" y="1839879"/>
            <a:ext cx="4296774" cy="496638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3570197" y="1839878"/>
            <a:ext cx="652825" cy="47289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1 3"/>
          <p:cNvCxnSpPr/>
          <p:nvPr/>
        </p:nvCxnSpPr>
        <p:spPr>
          <a:xfrm>
            <a:off x="4223024" y="2077282"/>
            <a:ext cx="53412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4780893" y="1922971"/>
            <a:ext cx="415433" cy="32049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/>
          <p:cNvCxnSpPr/>
          <p:nvPr/>
        </p:nvCxnSpPr>
        <p:spPr>
          <a:xfrm>
            <a:off x="5196326" y="2077282"/>
            <a:ext cx="110386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6444208" y="1801590"/>
            <a:ext cx="807111" cy="0"/>
          </a:xfrm>
          <a:prstGeom prst="straightConnector1">
            <a:avLst/>
          </a:prstGeom>
          <a:ln w="76200" cmpd="tri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>
            <a:off x="6444208" y="1288299"/>
            <a:ext cx="0" cy="102083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igura a mano libera 31"/>
          <p:cNvSpPr/>
          <p:nvPr/>
        </p:nvSpPr>
        <p:spPr>
          <a:xfrm>
            <a:off x="4749017" y="1876573"/>
            <a:ext cx="442273" cy="410706"/>
          </a:xfrm>
          <a:custGeom>
            <a:avLst/>
            <a:gdLst>
              <a:gd name="connsiteX0" fmla="*/ 435955 w 442273"/>
              <a:gd name="connsiteY0" fmla="*/ 0 h 410706"/>
              <a:gd name="connsiteX1" fmla="*/ 0 w 442273"/>
              <a:gd name="connsiteY1" fmla="*/ 0 h 410706"/>
              <a:gd name="connsiteX2" fmla="*/ 6318 w 442273"/>
              <a:gd name="connsiteY2" fmla="*/ 410706 h 410706"/>
              <a:gd name="connsiteX3" fmla="*/ 442273 w 442273"/>
              <a:gd name="connsiteY3" fmla="*/ 410706 h 410706"/>
              <a:gd name="connsiteX4" fmla="*/ 442273 w 442273"/>
              <a:gd name="connsiteY4" fmla="*/ 410706 h 41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273" h="410706">
                <a:moveTo>
                  <a:pt x="435955" y="0"/>
                </a:moveTo>
                <a:lnTo>
                  <a:pt x="0" y="0"/>
                </a:lnTo>
                <a:lnTo>
                  <a:pt x="6318" y="410706"/>
                </a:lnTo>
                <a:lnTo>
                  <a:pt x="442273" y="410706"/>
                </a:lnTo>
                <a:lnTo>
                  <a:pt x="442273" y="410706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igura a mano libera 32"/>
          <p:cNvSpPr/>
          <p:nvPr/>
        </p:nvSpPr>
        <p:spPr>
          <a:xfrm>
            <a:off x="4224607" y="1314259"/>
            <a:ext cx="2021821" cy="410706"/>
          </a:xfrm>
          <a:custGeom>
            <a:avLst/>
            <a:gdLst>
              <a:gd name="connsiteX0" fmla="*/ 0 w 2021821"/>
              <a:gd name="connsiteY0" fmla="*/ 195875 h 410706"/>
              <a:gd name="connsiteX1" fmla="*/ 461228 w 2021821"/>
              <a:gd name="connsiteY1" fmla="*/ 195875 h 410706"/>
              <a:gd name="connsiteX2" fmla="*/ 556001 w 2021821"/>
              <a:gd name="connsiteY2" fmla="*/ 18956 h 410706"/>
              <a:gd name="connsiteX3" fmla="*/ 663410 w 2021821"/>
              <a:gd name="connsiteY3" fmla="*/ 410706 h 410706"/>
              <a:gd name="connsiteX4" fmla="*/ 815047 w 2021821"/>
              <a:gd name="connsiteY4" fmla="*/ 44230 h 410706"/>
              <a:gd name="connsiteX5" fmla="*/ 935092 w 2021821"/>
              <a:gd name="connsiteY5" fmla="*/ 385432 h 410706"/>
              <a:gd name="connsiteX6" fmla="*/ 1080411 w 2021821"/>
              <a:gd name="connsiteY6" fmla="*/ 0 h 410706"/>
              <a:gd name="connsiteX7" fmla="*/ 1181502 w 2021821"/>
              <a:gd name="connsiteY7" fmla="*/ 385432 h 410706"/>
              <a:gd name="connsiteX8" fmla="*/ 1301547 w 2021821"/>
              <a:gd name="connsiteY8" fmla="*/ 25274 h 410706"/>
              <a:gd name="connsiteX9" fmla="*/ 1427911 w 2021821"/>
              <a:gd name="connsiteY9" fmla="*/ 410706 h 410706"/>
              <a:gd name="connsiteX10" fmla="*/ 1522684 w 2021821"/>
              <a:gd name="connsiteY10" fmla="*/ 37911 h 410706"/>
              <a:gd name="connsiteX11" fmla="*/ 1573229 w 2021821"/>
              <a:gd name="connsiteY11" fmla="*/ 227468 h 410706"/>
              <a:gd name="connsiteX12" fmla="*/ 2021821 w 2021821"/>
              <a:gd name="connsiteY12" fmla="*/ 221149 h 41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1821" h="410706">
                <a:moveTo>
                  <a:pt x="0" y="195875"/>
                </a:moveTo>
                <a:lnTo>
                  <a:pt x="461228" y="195875"/>
                </a:lnTo>
                <a:lnTo>
                  <a:pt x="556001" y="18956"/>
                </a:lnTo>
                <a:lnTo>
                  <a:pt x="663410" y="410706"/>
                </a:lnTo>
                <a:lnTo>
                  <a:pt x="815047" y="44230"/>
                </a:lnTo>
                <a:lnTo>
                  <a:pt x="935092" y="385432"/>
                </a:lnTo>
                <a:lnTo>
                  <a:pt x="1080411" y="0"/>
                </a:lnTo>
                <a:lnTo>
                  <a:pt x="1181502" y="385432"/>
                </a:lnTo>
                <a:lnTo>
                  <a:pt x="1301547" y="25274"/>
                </a:lnTo>
                <a:lnTo>
                  <a:pt x="1427911" y="410706"/>
                </a:lnTo>
                <a:lnTo>
                  <a:pt x="1522684" y="37911"/>
                </a:lnTo>
                <a:lnTo>
                  <a:pt x="1573229" y="227468"/>
                </a:lnTo>
                <a:lnTo>
                  <a:pt x="2021821" y="221149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5" name="Connettore 2 34"/>
          <p:cNvCxnSpPr/>
          <p:nvPr/>
        </p:nvCxnSpPr>
        <p:spPr>
          <a:xfrm>
            <a:off x="6836751" y="4302380"/>
            <a:ext cx="807111" cy="0"/>
          </a:xfrm>
          <a:prstGeom prst="straightConnector1">
            <a:avLst/>
          </a:prstGeom>
          <a:ln w="76200" cmpd="tri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>
            <a:off x="6836751" y="3808046"/>
            <a:ext cx="0" cy="9119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2502005" y="3810330"/>
            <a:ext cx="315909" cy="492050"/>
          </a:xfrm>
          <a:prstGeom prst="line">
            <a:avLst/>
          </a:prstGeom>
          <a:ln w="38100" cmpd="dbl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>
            <a:off x="3728496" y="3808046"/>
            <a:ext cx="315909" cy="492050"/>
          </a:xfrm>
          <a:prstGeom prst="line">
            <a:avLst/>
          </a:prstGeom>
          <a:ln w="38100" cmpd="dbl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>
            <a:off x="4921870" y="3810538"/>
            <a:ext cx="328546" cy="498892"/>
          </a:xfrm>
          <a:prstGeom prst="line">
            <a:avLst/>
          </a:prstGeom>
          <a:ln w="38100" cmpd="dbl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ttangolo 47"/>
          <p:cNvSpPr/>
          <p:nvPr/>
        </p:nvSpPr>
        <p:spPr>
          <a:xfrm>
            <a:off x="5446280" y="4303564"/>
            <a:ext cx="1082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/>
              <a:t>flattening</a:t>
            </a:r>
          </a:p>
        </p:txBody>
      </p:sp>
      <p:sp>
        <p:nvSpPr>
          <p:cNvPr id="49" name="Rettangolo 48"/>
          <p:cNvSpPr/>
          <p:nvPr/>
        </p:nvSpPr>
        <p:spPr>
          <a:xfrm>
            <a:off x="5625705" y="3851669"/>
            <a:ext cx="103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/>
              <a:t>dilatancy</a:t>
            </a:r>
          </a:p>
        </p:txBody>
      </p:sp>
      <p:cxnSp>
        <p:nvCxnSpPr>
          <p:cNvPr id="51" name="Connettore 1 50"/>
          <p:cNvCxnSpPr/>
          <p:nvPr/>
        </p:nvCxnSpPr>
        <p:spPr>
          <a:xfrm flipV="1">
            <a:off x="2956913" y="3810330"/>
            <a:ext cx="303273" cy="496638"/>
          </a:xfrm>
          <a:prstGeom prst="line">
            <a:avLst/>
          </a:prstGeom>
          <a:ln w="38100" cmpd="dbl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1 51"/>
          <p:cNvCxnSpPr/>
          <p:nvPr/>
        </p:nvCxnSpPr>
        <p:spPr>
          <a:xfrm flipV="1">
            <a:off x="4189723" y="3816857"/>
            <a:ext cx="303273" cy="496638"/>
          </a:xfrm>
          <a:prstGeom prst="line">
            <a:avLst/>
          </a:prstGeom>
          <a:ln w="38100" cmpd="dbl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flipH="1">
            <a:off x="5402816" y="3807436"/>
            <a:ext cx="321464" cy="508313"/>
          </a:xfrm>
          <a:prstGeom prst="line">
            <a:avLst/>
          </a:prstGeom>
          <a:ln w="38100" cmpd="dbl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853603"/>
      </p:ext>
    </p:extLst>
  </p:cSld>
  <p:clrMapOvr>
    <a:masterClrMapping/>
  </p:clrMapOvr>
  <p:transition spd="med"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44"/>
          <p:cNvSpPr/>
          <p:nvPr/>
        </p:nvSpPr>
        <p:spPr>
          <a:xfrm>
            <a:off x="1986662" y="4322068"/>
            <a:ext cx="4296774" cy="496638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/>
          <p:cNvSpPr/>
          <p:nvPr/>
        </p:nvSpPr>
        <p:spPr>
          <a:xfrm>
            <a:off x="1986661" y="4312518"/>
            <a:ext cx="4097507" cy="700657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/>
          <p:cNvSpPr/>
          <p:nvPr/>
        </p:nvSpPr>
        <p:spPr>
          <a:xfrm>
            <a:off x="1986662" y="1272020"/>
            <a:ext cx="4296774" cy="4966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/>
          <p:cNvSpPr/>
          <p:nvPr/>
        </p:nvSpPr>
        <p:spPr>
          <a:xfrm>
            <a:off x="1986663" y="3810330"/>
            <a:ext cx="4296774" cy="4966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617238" y="2776267"/>
            <a:ext cx="5728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“Real” world: a spring stretched over a viscous-plastic layer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1986661" y="1816138"/>
            <a:ext cx="4296775" cy="0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4674572" y="1303042"/>
            <a:ext cx="593477" cy="49854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igura a mano libera 9"/>
          <p:cNvSpPr/>
          <p:nvPr/>
        </p:nvSpPr>
        <p:spPr>
          <a:xfrm>
            <a:off x="4525313" y="1499015"/>
            <a:ext cx="118695" cy="201793"/>
          </a:xfrm>
          <a:custGeom>
            <a:avLst/>
            <a:gdLst>
              <a:gd name="connsiteX0" fmla="*/ 23739 w 130565"/>
              <a:gd name="connsiteY0" fmla="*/ 201793 h 201793"/>
              <a:gd name="connsiteX1" fmla="*/ 130565 w 130565"/>
              <a:gd name="connsiteY1" fmla="*/ 94961 h 201793"/>
              <a:gd name="connsiteX2" fmla="*/ 0 w 130565"/>
              <a:gd name="connsiteY2" fmla="*/ 0 h 201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565" h="201793">
                <a:moveTo>
                  <a:pt x="23739" y="201793"/>
                </a:moveTo>
                <a:lnTo>
                  <a:pt x="130565" y="94961"/>
                </a:lnTo>
                <a:lnTo>
                  <a:pt x="0" y="0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1986662" y="1839879"/>
            <a:ext cx="4296774" cy="496638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4653759" y="1863620"/>
            <a:ext cx="652825" cy="47289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1 3"/>
          <p:cNvCxnSpPr/>
          <p:nvPr/>
        </p:nvCxnSpPr>
        <p:spPr>
          <a:xfrm>
            <a:off x="2566840" y="2101024"/>
            <a:ext cx="53412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3124709" y="1946713"/>
            <a:ext cx="415433" cy="32049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/>
          <p:cNvCxnSpPr/>
          <p:nvPr/>
        </p:nvCxnSpPr>
        <p:spPr>
          <a:xfrm>
            <a:off x="3540142" y="2101024"/>
            <a:ext cx="110386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6444208" y="1801590"/>
            <a:ext cx="807111" cy="0"/>
          </a:xfrm>
          <a:prstGeom prst="straightConnector1">
            <a:avLst/>
          </a:prstGeom>
          <a:ln w="76200" cmpd="tri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>
            <a:off x="6444208" y="1288299"/>
            <a:ext cx="0" cy="102083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igura a mano libera 31"/>
          <p:cNvSpPr/>
          <p:nvPr/>
        </p:nvSpPr>
        <p:spPr>
          <a:xfrm>
            <a:off x="3092833" y="1900315"/>
            <a:ext cx="442273" cy="410706"/>
          </a:xfrm>
          <a:custGeom>
            <a:avLst/>
            <a:gdLst>
              <a:gd name="connsiteX0" fmla="*/ 435955 w 442273"/>
              <a:gd name="connsiteY0" fmla="*/ 0 h 410706"/>
              <a:gd name="connsiteX1" fmla="*/ 0 w 442273"/>
              <a:gd name="connsiteY1" fmla="*/ 0 h 410706"/>
              <a:gd name="connsiteX2" fmla="*/ 6318 w 442273"/>
              <a:gd name="connsiteY2" fmla="*/ 410706 h 410706"/>
              <a:gd name="connsiteX3" fmla="*/ 442273 w 442273"/>
              <a:gd name="connsiteY3" fmla="*/ 410706 h 410706"/>
              <a:gd name="connsiteX4" fmla="*/ 442273 w 442273"/>
              <a:gd name="connsiteY4" fmla="*/ 410706 h 41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273" h="410706">
                <a:moveTo>
                  <a:pt x="435955" y="0"/>
                </a:moveTo>
                <a:lnTo>
                  <a:pt x="0" y="0"/>
                </a:lnTo>
                <a:lnTo>
                  <a:pt x="6318" y="410706"/>
                </a:lnTo>
                <a:lnTo>
                  <a:pt x="442273" y="410706"/>
                </a:lnTo>
                <a:lnTo>
                  <a:pt x="442273" y="410706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igura a mano libera 32"/>
          <p:cNvSpPr/>
          <p:nvPr/>
        </p:nvSpPr>
        <p:spPr>
          <a:xfrm>
            <a:off x="2559286" y="1357952"/>
            <a:ext cx="2021821" cy="410706"/>
          </a:xfrm>
          <a:custGeom>
            <a:avLst/>
            <a:gdLst>
              <a:gd name="connsiteX0" fmla="*/ 0 w 2021821"/>
              <a:gd name="connsiteY0" fmla="*/ 195875 h 410706"/>
              <a:gd name="connsiteX1" fmla="*/ 461228 w 2021821"/>
              <a:gd name="connsiteY1" fmla="*/ 195875 h 410706"/>
              <a:gd name="connsiteX2" fmla="*/ 556001 w 2021821"/>
              <a:gd name="connsiteY2" fmla="*/ 18956 h 410706"/>
              <a:gd name="connsiteX3" fmla="*/ 663410 w 2021821"/>
              <a:gd name="connsiteY3" fmla="*/ 410706 h 410706"/>
              <a:gd name="connsiteX4" fmla="*/ 815047 w 2021821"/>
              <a:gd name="connsiteY4" fmla="*/ 44230 h 410706"/>
              <a:gd name="connsiteX5" fmla="*/ 935092 w 2021821"/>
              <a:gd name="connsiteY5" fmla="*/ 385432 h 410706"/>
              <a:gd name="connsiteX6" fmla="*/ 1080411 w 2021821"/>
              <a:gd name="connsiteY6" fmla="*/ 0 h 410706"/>
              <a:gd name="connsiteX7" fmla="*/ 1181502 w 2021821"/>
              <a:gd name="connsiteY7" fmla="*/ 385432 h 410706"/>
              <a:gd name="connsiteX8" fmla="*/ 1301547 w 2021821"/>
              <a:gd name="connsiteY8" fmla="*/ 25274 h 410706"/>
              <a:gd name="connsiteX9" fmla="*/ 1427911 w 2021821"/>
              <a:gd name="connsiteY9" fmla="*/ 410706 h 410706"/>
              <a:gd name="connsiteX10" fmla="*/ 1522684 w 2021821"/>
              <a:gd name="connsiteY10" fmla="*/ 37911 h 410706"/>
              <a:gd name="connsiteX11" fmla="*/ 1573229 w 2021821"/>
              <a:gd name="connsiteY11" fmla="*/ 227468 h 410706"/>
              <a:gd name="connsiteX12" fmla="*/ 2021821 w 2021821"/>
              <a:gd name="connsiteY12" fmla="*/ 221149 h 41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1821" h="410706">
                <a:moveTo>
                  <a:pt x="0" y="195875"/>
                </a:moveTo>
                <a:lnTo>
                  <a:pt x="461228" y="195875"/>
                </a:lnTo>
                <a:lnTo>
                  <a:pt x="556001" y="18956"/>
                </a:lnTo>
                <a:lnTo>
                  <a:pt x="663410" y="410706"/>
                </a:lnTo>
                <a:lnTo>
                  <a:pt x="815047" y="44230"/>
                </a:lnTo>
                <a:lnTo>
                  <a:pt x="935092" y="385432"/>
                </a:lnTo>
                <a:lnTo>
                  <a:pt x="1080411" y="0"/>
                </a:lnTo>
                <a:lnTo>
                  <a:pt x="1181502" y="385432"/>
                </a:lnTo>
                <a:lnTo>
                  <a:pt x="1301547" y="25274"/>
                </a:lnTo>
                <a:lnTo>
                  <a:pt x="1427911" y="410706"/>
                </a:lnTo>
                <a:lnTo>
                  <a:pt x="1522684" y="37911"/>
                </a:lnTo>
                <a:lnTo>
                  <a:pt x="1573229" y="227468"/>
                </a:lnTo>
                <a:lnTo>
                  <a:pt x="2021821" y="221149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5" name="Connettore 2 34"/>
          <p:cNvCxnSpPr/>
          <p:nvPr/>
        </p:nvCxnSpPr>
        <p:spPr>
          <a:xfrm flipH="1">
            <a:off x="6501193" y="4302380"/>
            <a:ext cx="807111" cy="0"/>
          </a:xfrm>
          <a:prstGeom prst="straightConnector1">
            <a:avLst/>
          </a:prstGeom>
          <a:ln w="76200" cmpd="tri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>
            <a:off x="6501193" y="3808046"/>
            <a:ext cx="0" cy="9119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2502005" y="3810330"/>
            <a:ext cx="315909" cy="492050"/>
          </a:xfrm>
          <a:prstGeom prst="line">
            <a:avLst/>
          </a:prstGeom>
          <a:ln w="38100" cmpd="dbl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>
            <a:off x="3728496" y="3808046"/>
            <a:ext cx="315909" cy="492050"/>
          </a:xfrm>
          <a:prstGeom prst="line">
            <a:avLst/>
          </a:prstGeom>
          <a:ln w="38100" cmpd="dbl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>
            <a:off x="4921870" y="3810538"/>
            <a:ext cx="328546" cy="498892"/>
          </a:xfrm>
          <a:prstGeom prst="line">
            <a:avLst/>
          </a:prstGeom>
          <a:ln w="38100" cmpd="dbl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ttangolo 47"/>
          <p:cNvSpPr/>
          <p:nvPr/>
        </p:nvSpPr>
        <p:spPr>
          <a:xfrm>
            <a:off x="3536739" y="4449374"/>
            <a:ext cx="1224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err="1"/>
              <a:t>thickening</a:t>
            </a:r>
            <a:endParaRPr lang="it-IT"/>
          </a:p>
        </p:txBody>
      </p:sp>
      <p:sp>
        <p:nvSpPr>
          <p:cNvPr id="49" name="Rettangolo 48"/>
          <p:cNvSpPr/>
          <p:nvPr/>
        </p:nvSpPr>
        <p:spPr>
          <a:xfrm>
            <a:off x="3491880" y="3851756"/>
            <a:ext cx="1313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err="1"/>
              <a:t>contracting</a:t>
            </a:r>
            <a:endParaRPr lang="it-IT"/>
          </a:p>
        </p:txBody>
      </p:sp>
      <p:cxnSp>
        <p:nvCxnSpPr>
          <p:cNvPr id="51" name="Connettore 1 50"/>
          <p:cNvCxnSpPr/>
          <p:nvPr/>
        </p:nvCxnSpPr>
        <p:spPr>
          <a:xfrm flipV="1">
            <a:off x="2956913" y="3810330"/>
            <a:ext cx="303273" cy="496638"/>
          </a:xfrm>
          <a:prstGeom prst="line">
            <a:avLst/>
          </a:prstGeom>
          <a:ln w="38100" cmpd="dbl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1 51"/>
          <p:cNvCxnSpPr/>
          <p:nvPr/>
        </p:nvCxnSpPr>
        <p:spPr>
          <a:xfrm flipV="1">
            <a:off x="4189723" y="3816857"/>
            <a:ext cx="303273" cy="496638"/>
          </a:xfrm>
          <a:prstGeom prst="line">
            <a:avLst/>
          </a:prstGeom>
          <a:ln w="38100" cmpd="dbl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flipH="1">
            <a:off x="5402816" y="3807436"/>
            <a:ext cx="321464" cy="508313"/>
          </a:xfrm>
          <a:prstGeom prst="line">
            <a:avLst/>
          </a:prstGeom>
          <a:ln w="38100" cmpd="dbl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285112"/>
      </p:ext>
    </p:extLst>
  </p:cSld>
  <p:clrMapOvr>
    <a:masterClrMapping/>
  </p:clrMapOvr>
  <p:transition spd="med" advClick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Figure_3_SeismicCyc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57"/>
          <a:stretch/>
        </p:blipFill>
        <p:spPr>
          <a:xfrm>
            <a:off x="0" y="903337"/>
            <a:ext cx="9125712" cy="859723"/>
          </a:xfrm>
          <a:prstGeom prst="rect">
            <a:avLst/>
          </a:prstGeom>
        </p:spPr>
      </p:pic>
      <p:pic>
        <p:nvPicPr>
          <p:cNvPr id="22" name="Immagine 21" descr="Figure_3_SeismicCyc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5" b="24125"/>
          <a:stretch/>
        </p:blipFill>
        <p:spPr>
          <a:xfrm>
            <a:off x="35496" y="2060849"/>
            <a:ext cx="9125712" cy="1864211"/>
          </a:xfrm>
          <a:prstGeom prst="rect">
            <a:avLst/>
          </a:prstGeom>
        </p:spPr>
      </p:pic>
      <p:grpSp>
        <p:nvGrpSpPr>
          <p:cNvPr id="29" name="Gruppo 28"/>
          <p:cNvGrpSpPr/>
          <p:nvPr/>
        </p:nvGrpSpPr>
        <p:grpSpPr>
          <a:xfrm>
            <a:off x="1330036" y="4365104"/>
            <a:ext cx="6842364" cy="1944216"/>
            <a:chOff x="1006802" y="4221088"/>
            <a:chExt cx="6842364" cy="1944216"/>
          </a:xfrm>
        </p:grpSpPr>
        <p:grpSp>
          <p:nvGrpSpPr>
            <p:cNvPr id="30" name="Gruppo 29"/>
            <p:cNvGrpSpPr/>
            <p:nvPr/>
          </p:nvGrpSpPr>
          <p:grpSpPr>
            <a:xfrm>
              <a:off x="1006802" y="4221088"/>
              <a:ext cx="6842364" cy="1944216"/>
              <a:chOff x="1006802" y="4221088"/>
              <a:chExt cx="6842364" cy="1944216"/>
            </a:xfrm>
          </p:grpSpPr>
          <p:sp>
            <p:nvSpPr>
              <p:cNvPr id="43" name="Rettangolo 42"/>
              <p:cNvSpPr/>
              <p:nvPr/>
            </p:nvSpPr>
            <p:spPr>
              <a:xfrm>
                <a:off x="1691680" y="4221088"/>
                <a:ext cx="5400600" cy="1944216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78000">
                    <a:schemeClr val="accent1">
                      <a:tint val="50000"/>
                      <a:shade val="100000"/>
                      <a:satMod val="350000"/>
                    </a:schemeClr>
                  </a:gs>
                  <a:gs pos="94000">
                    <a:schemeClr val="accent3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4" name="Connettore 1 43"/>
              <p:cNvCxnSpPr/>
              <p:nvPr/>
            </p:nvCxnSpPr>
            <p:spPr>
              <a:xfrm>
                <a:off x="1691680" y="4437112"/>
                <a:ext cx="54006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CasellaDiTesto 44"/>
              <p:cNvSpPr txBox="1"/>
              <p:nvPr/>
            </p:nvSpPr>
            <p:spPr>
              <a:xfrm>
                <a:off x="1006802" y="4221088"/>
                <a:ext cx="6848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1 km</a:t>
                </a:r>
              </a:p>
            </p:txBody>
          </p:sp>
          <p:cxnSp>
            <p:nvCxnSpPr>
              <p:cNvPr id="46" name="Connettore 2 45"/>
              <p:cNvCxnSpPr/>
              <p:nvPr/>
            </p:nvCxnSpPr>
            <p:spPr>
              <a:xfrm>
                <a:off x="7164288" y="4797152"/>
                <a:ext cx="684878" cy="0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2 46"/>
              <p:cNvCxnSpPr/>
              <p:nvPr/>
            </p:nvCxnSpPr>
            <p:spPr>
              <a:xfrm>
                <a:off x="7164288" y="5517232"/>
                <a:ext cx="684878" cy="0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uppo 30"/>
            <p:cNvGrpSpPr/>
            <p:nvPr/>
          </p:nvGrpSpPr>
          <p:grpSpPr>
            <a:xfrm>
              <a:off x="3774528" y="4221088"/>
              <a:ext cx="586832" cy="149400"/>
              <a:chOff x="3774528" y="4221088"/>
              <a:chExt cx="586832" cy="149400"/>
            </a:xfrm>
          </p:grpSpPr>
          <p:cxnSp>
            <p:nvCxnSpPr>
              <p:cNvPr id="40" name="Connettore 2 39"/>
              <p:cNvCxnSpPr/>
              <p:nvPr/>
            </p:nvCxnSpPr>
            <p:spPr>
              <a:xfrm>
                <a:off x="4067944" y="4221088"/>
                <a:ext cx="0" cy="1494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2 40"/>
              <p:cNvCxnSpPr/>
              <p:nvPr/>
            </p:nvCxnSpPr>
            <p:spPr>
              <a:xfrm flipH="1">
                <a:off x="3774528" y="4365104"/>
                <a:ext cx="22140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2 41"/>
              <p:cNvCxnSpPr/>
              <p:nvPr/>
            </p:nvCxnSpPr>
            <p:spPr>
              <a:xfrm>
                <a:off x="4139952" y="4365104"/>
                <a:ext cx="22140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o 31"/>
            <p:cNvGrpSpPr/>
            <p:nvPr/>
          </p:nvGrpSpPr>
          <p:grpSpPr>
            <a:xfrm>
              <a:off x="3774528" y="4575744"/>
              <a:ext cx="586832" cy="365424"/>
              <a:chOff x="3774528" y="4575744"/>
              <a:chExt cx="586832" cy="365424"/>
            </a:xfrm>
          </p:grpSpPr>
          <p:cxnSp>
            <p:nvCxnSpPr>
              <p:cNvPr id="37" name="Connettore 2 36"/>
              <p:cNvCxnSpPr/>
              <p:nvPr/>
            </p:nvCxnSpPr>
            <p:spPr>
              <a:xfrm>
                <a:off x="4067944" y="4575744"/>
                <a:ext cx="0" cy="36542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2 37"/>
              <p:cNvCxnSpPr/>
              <p:nvPr/>
            </p:nvCxnSpPr>
            <p:spPr>
              <a:xfrm>
                <a:off x="3774528" y="4941168"/>
                <a:ext cx="221408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2 38"/>
              <p:cNvCxnSpPr/>
              <p:nvPr/>
            </p:nvCxnSpPr>
            <p:spPr>
              <a:xfrm flipH="1">
                <a:off x="4139952" y="4941168"/>
                <a:ext cx="221408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o 32"/>
            <p:cNvGrpSpPr/>
            <p:nvPr/>
          </p:nvGrpSpPr>
          <p:grpSpPr>
            <a:xfrm>
              <a:off x="3558504" y="5157192"/>
              <a:ext cx="1085504" cy="722663"/>
              <a:chOff x="3558504" y="5157192"/>
              <a:chExt cx="1085504" cy="722663"/>
            </a:xfrm>
          </p:grpSpPr>
          <p:cxnSp>
            <p:nvCxnSpPr>
              <p:cNvPr id="34" name="Connettore 2 33"/>
              <p:cNvCxnSpPr/>
              <p:nvPr/>
            </p:nvCxnSpPr>
            <p:spPr>
              <a:xfrm>
                <a:off x="4067944" y="5157192"/>
                <a:ext cx="0" cy="711696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2 34"/>
              <p:cNvCxnSpPr/>
              <p:nvPr/>
            </p:nvCxnSpPr>
            <p:spPr>
              <a:xfrm>
                <a:off x="3558504" y="5879855"/>
                <a:ext cx="437432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ttore 2 35"/>
              <p:cNvCxnSpPr/>
              <p:nvPr/>
            </p:nvCxnSpPr>
            <p:spPr>
              <a:xfrm flipH="1">
                <a:off x="4139952" y="5877272"/>
                <a:ext cx="504056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440159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2554131-3738-EC46-BE90-C7B4EE1AE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32656"/>
            <a:ext cx="4608512" cy="599924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A176EC0-6B6E-CA45-BD2C-61ED4BDE696E}"/>
              </a:ext>
            </a:extLst>
          </p:cNvPr>
          <p:cNvSpPr/>
          <p:nvPr/>
        </p:nvSpPr>
        <p:spPr>
          <a:xfrm>
            <a:off x="4860032" y="6328492"/>
            <a:ext cx="274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rial" panose="020B0604020202020204" pitchFamily="34" charset="0"/>
                <a:ea typeface="Arial" panose="020B0604020202020204" pitchFamily="34" charset="0"/>
              </a:rPr>
              <a:t>Twiss and </a:t>
            </a:r>
            <a:r>
              <a:rPr lang="en-US" err="1">
                <a:latin typeface="Arial" panose="020B0604020202020204" pitchFamily="34" charset="0"/>
                <a:ea typeface="Arial" panose="020B0604020202020204" pitchFamily="34" charset="0"/>
              </a:rPr>
              <a:t>Moores</a:t>
            </a:r>
            <a:r>
              <a:rPr lang="en-US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1992</a:t>
            </a:r>
            <a:r>
              <a:rPr lang="it-I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7591156"/>
      </p:ext>
    </p:extLst>
  </p:cSld>
  <p:clrMapOvr>
    <a:masterClrMapping/>
  </p:clrMapOvr>
  <p:transition spd="med" advClick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0F9484B-3322-E346-8058-F7051EB38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99" y="1484784"/>
            <a:ext cx="8391669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79201"/>
      </p:ext>
    </p:extLst>
  </p:cSld>
  <p:clrMapOvr>
    <a:masterClrMapping/>
  </p:clrMapOvr>
  <p:transition spd="med" advClick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igura a mano libera 22"/>
          <p:cNvSpPr/>
          <p:nvPr/>
        </p:nvSpPr>
        <p:spPr>
          <a:xfrm>
            <a:off x="874961" y="1353220"/>
            <a:ext cx="4025900" cy="3860800"/>
          </a:xfrm>
          <a:custGeom>
            <a:avLst/>
            <a:gdLst>
              <a:gd name="connsiteX0" fmla="*/ 0 w 4025900"/>
              <a:gd name="connsiteY0" fmla="*/ 0 h 3860800"/>
              <a:gd name="connsiteX1" fmla="*/ 3784600 w 4025900"/>
              <a:gd name="connsiteY1" fmla="*/ 3632200 h 3860800"/>
              <a:gd name="connsiteX2" fmla="*/ 4025900 w 4025900"/>
              <a:gd name="connsiteY2" fmla="*/ 3860800 h 3860800"/>
              <a:gd name="connsiteX3" fmla="*/ 0 w 4025900"/>
              <a:gd name="connsiteY3" fmla="*/ 3848100 h 3860800"/>
              <a:gd name="connsiteX4" fmla="*/ 0 w 4025900"/>
              <a:gd name="connsiteY4" fmla="*/ 0 h 38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5900" h="3860800">
                <a:moveTo>
                  <a:pt x="0" y="0"/>
                </a:moveTo>
                <a:lnTo>
                  <a:pt x="3784600" y="3632200"/>
                </a:lnTo>
                <a:lnTo>
                  <a:pt x="4025900" y="3860800"/>
                </a:lnTo>
                <a:lnTo>
                  <a:pt x="0" y="3848100"/>
                </a:lnTo>
                <a:cubicBezTo>
                  <a:pt x="4233" y="2565400"/>
                  <a:pt x="12700" y="0"/>
                  <a:pt x="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" name="Figura a mano libera 23"/>
          <p:cNvSpPr/>
          <p:nvPr/>
        </p:nvSpPr>
        <p:spPr>
          <a:xfrm>
            <a:off x="862261" y="1365923"/>
            <a:ext cx="5168900" cy="3848100"/>
          </a:xfrm>
          <a:custGeom>
            <a:avLst/>
            <a:gdLst>
              <a:gd name="connsiteX0" fmla="*/ 25400 w 5168900"/>
              <a:gd name="connsiteY0" fmla="*/ 3848100 h 3848100"/>
              <a:gd name="connsiteX1" fmla="*/ 165100 w 5168900"/>
              <a:gd name="connsiteY1" fmla="*/ 3835400 h 3848100"/>
              <a:gd name="connsiteX2" fmla="*/ 482600 w 5168900"/>
              <a:gd name="connsiteY2" fmla="*/ 3314700 h 3848100"/>
              <a:gd name="connsiteX3" fmla="*/ 812800 w 5168900"/>
              <a:gd name="connsiteY3" fmla="*/ 2870200 h 3848100"/>
              <a:gd name="connsiteX4" fmla="*/ 1143000 w 5168900"/>
              <a:gd name="connsiteY4" fmla="*/ 2451100 h 3848100"/>
              <a:gd name="connsiteX5" fmla="*/ 1638300 w 5168900"/>
              <a:gd name="connsiteY5" fmla="*/ 2006600 h 3848100"/>
              <a:gd name="connsiteX6" fmla="*/ 2197100 w 5168900"/>
              <a:gd name="connsiteY6" fmla="*/ 1574800 h 3848100"/>
              <a:gd name="connsiteX7" fmla="*/ 2679700 w 5168900"/>
              <a:gd name="connsiteY7" fmla="*/ 1244600 h 3848100"/>
              <a:gd name="connsiteX8" fmla="*/ 3225800 w 5168900"/>
              <a:gd name="connsiteY8" fmla="*/ 863600 h 3848100"/>
              <a:gd name="connsiteX9" fmla="*/ 3784600 w 5168900"/>
              <a:gd name="connsiteY9" fmla="*/ 596900 h 3848100"/>
              <a:gd name="connsiteX10" fmla="*/ 4076700 w 5168900"/>
              <a:gd name="connsiteY10" fmla="*/ 444500 h 3848100"/>
              <a:gd name="connsiteX11" fmla="*/ 4457700 w 5168900"/>
              <a:gd name="connsiteY11" fmla="*/ 317500 h 3848100"/>
              <a:gd name="connsiteX12" fmla="*/ 5067300 w 5168900"/>
              <a:gd name="connsiteY12" fmla="*/ 50800 h 3848100"/>
              <a:gd name="connsiteX13" fmla="*/ 5168900 w 5168900"/>
              <a:gd name="connsiteY13" fmla="*/ 0 h 3848100"/>
              <a:gd name="connsiteX14" fmla="*/ 0 w 5168900"/>
              <a:gd name="connsiteY14" fmla="*/ 0 h 3848100"/>
              <a:gd name="connsiteX15" fmla="*/ 25400 w 5168900"/>
              <a:gd name="connsiteY15" fmla="*/ 3848100 h 384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68900" h="3848100">
                <a:moveTo>
                  <a:pt x="25400" y="3848100"/>
                </a:moveTo>
                <a:lnTo>
                  <a:pt x="165100" y="3835400"/>
                </a:lnTo>
                <a:lnTo>
                  <a:pt x="482600" y="3314700"/>
                </a:lnTo>
                <a:lnTo>
                  <a:pt x="812800" y="2870200"/>
                </a:lnTo>
                <a:lnTo>
                  <a:pt x="1143000" y="2451100"/>
                </a:lnTo>
                <a:lnTo>
                  <a:pt x="1638300" y="2006600"/>
                </a:lnTo>
                <a:lnTo>
                  <a:pt x="2197100" y="1574800"/>
                </a:lnTo>
                <a:lnTo>
                  <a:pt x="2679700" y="1244600"/>
                </a:lnTo>
                <a:lnTo>
                  <a:pt x="3225800" y="863600"/>
                </a:lnTo>
                <a:lnTo>
                  <a:pt x="3784600" y="596900"/>
                </a:lnTo>
                <a:lnTo>
                  <a:pt x="4076700" y="444500"/>
                </a:lnTo>
                <a:lnTo>
                  <a:pt x="4457700" y="317500"/>
                </a:lnTo>
                <a:lnTo>
                  <a:pt x="5067300" y="50800"/>
                </a:lnTo>
                <a:lnTo>
                  <a:pt x="5168900" y="0"/>
                </a:lnTo>
                <a:lnTo>
                  <a:pt x="0" y="0"/>
                </a:lnTo>
                <a:lnTo>
                  <a:pt x="25400" y="3848100"/>
                </a:lnTo>
                <a:close/>
              </a:path>
            </a:pathLst>
          </a:custGeom>
          <a:solidFill>
            <a:srgbClr val="AB0E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5" name="Connettore 1 4"/>
          <p:cNvCxnSpPr>
            <a:endCxn id="24" idx="13"/>
          </p:cNvCxnSpPr>
          <p:nvPr/>
        </p:nvCxnSpPr>
        <p:spPr>
          <a:xfrm>
            <a:off x="887661" y="1365923"/>
            <a:ext cx="51435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rot="5400000">
            <a:off x="-1130845" y="3384426"/>
            <a:ext cx="4038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030" name="CasellaDiTesto 7"/>
          <p:cNvSpPr txBox="1">
            <a:spLocks noChangeArrowheads="1"/>
          </p:cNvSpPr>
          <p:nvPr/>
        </p:nvSpPr>
        <p:spPr bwMode="auto">
          <a:xfrm>
            <a:off x="395544" y="2062833"/>
            <a:ext cx="5182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Arial" charset="0"/>
              </a:rPr>
              <a:t>km</a:t>
            </a:r>
          </a:p>
        </p:txBody>
      </p:sp>
      <p:sp>
        <p:nvSpPr>
          <p:cNvPr id="129031" name="CasellaDiTesto 8"/>
          <p:cNvSpPr txBox="1">
            <a:spLocks noChangeArrowheads="1"/>
          </p:cNvSpPr>
          <p:nvPr/>
        </p:nvSpPr>
        <p:spPr bwMode="auto">
          <a:xfrm>
            <a:off x="506661" y="1213520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Arial" charset="0"/>
              </a:rPr>
              <a:t>0</a:t>
            </a:r>
          </a:p>
        </p:txBody>
      </p:sp>
      <p:sp>
        <p:nvSpPr>
          <p:cNvPr id="129032" name="CasellaDiTesto 9"/>
          <p:cNvSpPr txBox="1">
            <a:spLocks noChangeArrowheads="1"/>
          </p:cNvSpPr>
          <p:nvPr/>
        </p:nvSpPr>
        <p:spPr bwMode="auto">
          <a:xfrm>
            <a:off x="446337" y="3010571"/>
            <a:ext cx="4414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Arial" charset="0"/>
              </a:rPr>
              <a:t>15</a:t>
            </a:r>
          </a:p>
        </p:txBody>
      </p:sp>
      <p:sp>
        <p:nvSpPr>
          <p:cNvPr id="129033" name="CasellaDiTesto 10"/>
          <p:cNvSpPr txBox="1">
            <a:spLocks noChangeArrowheads="1"/>
          </p:cNvSpPr>
          <p:nvPr/>
        </p:nvSpPr>
        <p:spPr bwMode="auto">
          <a:xfrm>
            <a:off x="446337" y="4806033"/>
            <a:ext cx="4414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Arial" charset="0"/>
              </a:rPr>
              <a:t>30</a:t>
            </a:r>
          </a:p>
        </p:txBody>
      </p:sp>
      <p:sp>
        <p:nvSpPr>
          <p:cNvPr id="129037" name="CasellaDiTesto 17"/>
          <p:cNvSpPr txBox="1">
            <a:spLocks noChangeArrowheads="1"/>
          </p:cNvSpPr>
          <p:nvPr/>
        </p:nvSpPr>
        <p:spPr bwMode="auto">
          <a:xfrm>
            <a:off x="4092825" y="2176761"/>
            <a:ext cx="15188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Arial" charset="0"/>
              </a:rPr>
              <a:t>temperature</a:t>
            </a:r>
          </a:p>
        </p:txBody>
      </p:sp>
      <p:sp>
        <p:nvSpPr>
          <p:cNvPr id="20" name="CasellaDiTesto 19"/>
          <p:cNvSpPr txBox="1">
            <a:spLocks noChangeArrowheads="1"/>
          </p:cNvSpPr>
          <p:nvPr/>
        </p:nvSpPr>
        <p:spPr bwMode="auto">
          <a:xfrm>
            <a:off x="1725869" y="1746920"/>
            <a:ext cx="11591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Arial" charset="0"/>
              </a:rPr>
              <a:t>BRITTLE</a:t>
            </a:r>
          </a:p>
        </p:txBody>
      </p:sp>
      <p:sp>
        <p:nvSpPr>
          <p:cNvPr id="21" name="CasellaDiTesto 20"/>
          <p:cNvSpPr txBox="1">
            <a:spLocks noChangeArrowheads="1"/>
          </p:cNvSpPr>
          <p:nvPr/>
        </p:nvSpPr>
        <p:spPr bwMode="auto">
          <a:xfrm>
            <a:off x="1649668" y="4185320"/>
            <a:ext cx="11848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Arial" charset="0"/>
              </a:rPr>
              <a:t>DUCTILE</a:t>
            </a:r>
          </a:p>
        </p:txBody>
      </p:sp>
      <p:sp>
        <p:nvSpPr>
          <p:cNvPr id="129040" name="CasellaDiTesto 21"/>
          <p:cNvSpPr txBox="1">
            <a:spLocks noChangeArrowheads="1"/>
          </p:cNvSpPr>
          <p:nvPr/>
        </p:nvSpPr>
        <p:spPr bwMode="auto">
          <a:xfrm>
            <a:off x="2751394" y="908720"/>
            <a:ext cx="11082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Arial" charset="0"/>
              </a:rPr>
              <a:t>STRESS</a:t>
            </a:r>
          </a:p>
        </p:txBody>
      </p:sp>
      <p:grpSp>
        <p:nvGrpSpPr>
          <p:cNvPr id="2" name="Gruppo 25"/>
          <p:cNvGrpSpPr>
            <a:grpSpLocks/>
          </p:cNvGrpSpPr>
          <p:nvPr/>
        </p:nvGrpSpPr>
        <p:grpSpPr bwMode="auto">
          <a:xfrm>
            <a:off x="827592" y="1378623"/>
            <a:ext cx="1914277" cy="3797300"/>
            <a:chOff x="2073523" y="1612900"/>
            <a:chExt cx="1914277" cy="3797300"/>
          </a:xfrm>
        </p:grpSpPr>
        <p:sp>
          <p:nvSpPr>
            <p:cNvPr id="19" name="Figura a mano libera 18"/>
            <p:cNvSpPr/>
            <p:nvPr/>
          </p:nvSpPr>
          <p:spPr>
            <a:xfrm>
              <a:off x="2133600" y="1612900"/>
              <a:ext cx="1854200" cy="3797300"/>
            </a:xfrm>
            <a:custGeom>
              <a:avLst/>
              <a:gdLst>
                <a:gd name="connsiteX0" fmla="*/ 139700 w 1854200"/>
                <a:gd name="connsiteY0" fmla="*/ 3784600 h 3797300"/>
                <a:gd name="connsiteX1" fmla="*/ 558800 w 1854200"/>
                <a:gd name="connsiteY1" fmla="*/ 3111500 h 3797300"/>
                <a:gd name="connsiteX2" fmla="*/ 1092200 w 1854200"/>
                <a:gd name="connsiteY2" fmla="*/ 2438400 h 3797300"/>
                <a:gd name="connsiteX3" fmla="*/ 1524000 w 1854200"/>
                <a:gd name="connsiteY3" fmla="*/ 2070100 h 3797300"/>
                <a:gd name="connsiteX4" fmla="*/ 1854200 w 1854200"/>
                <a:gd name="connsiteY4" fmla="*/ 1778000 h 3797300"/>
                <a:gd name="connsiteX5" fmla="*/ 558800 w 1854200"/>
                <a:gd name="connsiteY5" fmla="*/ 546100 h 3797300"/>
                <a:gd name="connsiteX6" fmla="*/ 12700 w 1854200"/>
                <a:gd name="connsiteY6" fmla="*/ 0 h 3797300"/>
                <a:gd name="connsiteX7" fmla="*/ 0 w 1854200"/>
                <a:gd name="connsiteY7" fmla="*/ 3797300 h 3797300"/>
                <a:gd name="connsiteX8" fmla="*/ 139700 w 1854200"/>
                <a:gd name="connsiteY8" fmla="*/ 3784600 h 379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4200" h="3797300">
                  <a:moveTo>
                    <a:pt x="139700" y="3784600"/>
                  </a:moveTo>
                  <a:lnTo>
                    <a:pt x="558800" y="3111500"/>
                  </a:lnTo>
                  <a:lnTo>
                    <a:pt x="1092200" y="2438400"/>
                  </a:lnTo>
                  <a:lnTo>
                    <a:pt x="1524000" y="2070100"/>
                  </a:lnTo>
                  <a:lnTo>
                    <a:pt x="1854200" y="1778000"/>
                  </a:lnTo>
                  <a:lnTo>
                    <a:pt x="558800" y="546100"/>
                  </a:lnTo>
                  <a:lnTo>
                    <a:pt x="12700" y="0"/>
                  </a:lnTo>
                  <a:cubicBezTo>
                    <a:pt x="8467" y="1265767"/>
                    <a:pt x="0" y="3797300"/>
                    <a:pt x="0" y="3797300"/>
                  </a:cubicBezTo>
                  <a:lnTo>
                    <a:pt x="139700" y="37846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29046" name="CasellaDiTesto 24"/>
            <p:cNvSpPr txBox="1">
              <a:spLocks noChangeArrowheads="1"/>
            </p:cNvSpPr>
            <p:nvPr/>
          </p:nvSpPr>
          <p:spPr bwMode="auto">
            <a:xfrm>
              <a:off x="2073523" y="2943200"/>
              <a:ext cx="15955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err="1">
                  <a:solidFill>
                    <a:schemeClr val="bg1"/>
                  </a:solidFill>
                  <a:latin typeface="Arial" charset="0"/>
                </a:rPr>
                <a:t>stability</a:t>
              </a:r>
              <a:r>
                <a:rPr lang="it-IT" sz="180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it-IT" sz="1800" err="1">
                  <a:solidFill>
                    <a:schemeClr val="bg1"/>
                  </a:solidFill>
                  <a:latin typeface="Arial" charset="0"/>
                </a:rPr>
                <a:t>field</a:t>
              </a:r>
              <a:endParaRPr lang="it-IT" sz="1800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088" y="1394523"/>
            <a:ext cx="2946400" cy="8255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28765"/>
          <a:stretch/>
        </p:blipFill>
        <p:spPr>
          <a:xfrm>
            <a:off x="6018088" y="3986808"/>
            <a:ext cx="2867844" cy="1244600"/>
          </a:xfrm>
          <a:prstGeom prst="rect">
            <a:avLst/>
          </a:prstGeom>
        </p:spPr>
      </p:pic>
      <p:sp>
        <p:nvSpPr>
          <p:cNvPr id="25" name="CasellaDiTesto 16"/>
          <p:cNvSpPr txBox="1">
            <a:spLocks noChangeArrowheads="1"/>
          </p:cNvSpPr>
          <p:nvPr/>
        </p:nvSpPr>
        <p:spPr bwMode="auto">
          <a:xfrm>
            <a:off x="3915031" y="3880520"/>
            <a:ext cx="11598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Arial" charset="0"/>
              </a:rPr>
              <a:t>pressure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516216" y="2114606"/>
            <a:ext cx="1649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>
                <a:latin typeface="Symbol" charset="2"/>
                <a:cs typeface="Symbol" charset="2"/>
              </a:rPr>
              <a:t>l</a:t>
            </a:r>
            <a:r>
              <a:rPr lang="it-IT" sz="1800"/>
              <a:t>, </a:t>
            </a:r>
            <a:r>
              <a:rPr lang="it-IT" sz="1800" err="1"/>
              <a:t>pore</a:t>
            </a:r>
            <a:r>
              <a:rPr lang="it-IT" sz="1800"/>
              <a:t> </a:t>
            </a:r>
            <a:r>
              <a:rPr lang="it-IT" sz="1800" err="1"/>
              <a:t>fluids</a:t>
            </a:r>
            <a:endParaRPr lang="it-IT" sz="1800"/>
          </a:p>
          <a:p>
            <a:r>
              <a:rPr lang="it-IT" sz="1800" i="1">
                <a:latin typeface="Symbol" charset="2"/>
                <a:cs typeface="Symbol" charset="2"/>
              </a:rPr>
              <a:t>b</a:t>
            </a:r>
            <a:r>
              <a:rPr lang="it-IT" sz="1800"/>
              <a:t>, </a:t>
            </a:r>
            <a:r>
              <a:rPr lang="it-IT" sz="1800" err="1"/>
              <a:t>type</a:t>
            </a:r>
            <a:r>
              <a:rPr lang="it-IT" sz="1800"/>
              <a:t> of fault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6444215" y="5210949"/>
            <a:ext cx="2451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err="1"/>
              <a:t>Q</a:t>
            </a:r>
            <a:r>
              <a:rPr lang="it-IT" sz="1800"/>
              <a:t>, </a:t>
            </a:r>
            <a:r>
              <a:rPr lang="it-IT" sz="1800" err="1"/>
              <a:t>activation</a:t>
            </a:r>
            <a:r>
              <a:rPr lang="it-IT" sz="1800"/>
              <a:t> </a:t>
            </a:r>
            <a:r>
              <a:rPr lang="it-IT" sz="1800" err="1"/>
              <a:t>energy</a:t>
            </a:r>
            <a:endParaRPr lang="it-IT" sz="1800"/>
          </a:p>
          <a:p>
            <a:r>
              <a:rPr lang="it-IT" sz="1800" i="1"/>
              <a:t>A</a:t>
            </a:r>
            <a:r>
              <a:rPr lang="it-IT" sz="1800"/>
              <a:t>, </a:t>
            </a:r>
            <a:r>
              <a:rPr lang="it-IT" sz="1800" err="1"/>
              <a:t>viscosity</a:t>
            </a:r>
            <a:r>
              <a:rPr lang="it-IT" sz="1800"/>
              <a:t> </a:t>
            </a:r>
            <a:r>
              <a:rPr lang="it-IT" sz="1800" err="1"/>
              <a:t>coefficient</a:t>
            </a:r>
            <a:endParaRPr lang="it-IT" sz="1800"/>
          </a:p>
        </p:txBody>
      </p:sp>
      <p:sp>
        <p:nvSpPr>
          <p:cNvPr id="28" name="CasellaDiTesto 27"/>
          <p:cNvSpPr txBox="1"/>
          <p:nvPr/>
        </p:nvSpPr>
        <p:spPr>
          <a:xfrm>
            <a:off x="6492307" y="5788754"/>
            <a:ext cx="2183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>
                <a:latin typeface="Symbol" charset="2"/>
                <a:cs typeface="Symbol" charset="2"/>
              </a:rPr>
              <a:t>e</a:t>
            </a:r>
            <a:r>
              <a:rPr lang="it-IT" sz="1800"/>
              <a:t>, </a:t>
            </a:r>
            <a:r>
              <a:rPr lang="it-IT" sz="1800" err="1"/>
              <a:t>effective</a:t>
            </a:r>
            <a:r>
              <a:rPr lang="it-IT" sz="1800"/>
              <a:t> </a:t>
            </a:r>
            <a:r>
              <a:rPr lang="it-IT" sz="1800" err="1"/>
              <a:t>strain</a:t>
            </a:r>
            <a:endParaRPr lang="it-IT" sz="1800"/>
          </a:p>
          <a:p>
            <a:r>
              <a:rPr lang="it-IT" sz="1800" i="1" err="1"/>
              <a:t>n</a:t>
            </a:r>
            <a:r>
              <a:rPr lang="it-IT" sz="1800"/>
              <a:t>, stress </a:t>
            </a:r>
            <a:r>
              <a:rPr lang="it-IT" sz="1800" err="1"/>
              <a:t>power</a:t>
            </a:r>
            <a:r>
              <a:rPr lang="it-IT" sz="1800"/>
              <a:t> law 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3"/>
          <a:srcRect r="69413"/>
          <a:stretch/>
        </p:blipFill>
        <p:spPr>
          <a:xfrm>
            <a:off x="5076056" y="4187679"/>
            <a:ext cx="901204" cy="825500"/>
          </a:xfrm>
          <a:prstGeom prst="rect">
            <a:avLst/>
          </a:prstGeom>
        </p:spPr>
      </p:pic>
      <p:cxnSp>
        <p:nvCxnSpPr>
          <p:cNvPr id="15" name="Connettore 1 14"/>
          <p:cNvCxnSpPr/>
          <p:nvPr/>
        </p:nvCxnSpPr>
        <p:spPr>
          <a:xfrm>
            <a:off x="887661" y="1367511"/>
            <a:ext cx="3733800" cy="35798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igura a mano libera 15"/>
          <p:cNvSpPr/>
          <p:nvPr/>
        </p:nvSpPr>
        <p:spPr>
          <a:xfrm>
            <a:off x="1014661" y="1746920"/>
            <a:ext cx="4140200" cy="3429000"/>
          </a:xfrm>
          <a:custGeom>
            <a:avLst/>
            <a:gdLst>
              <a:gd name="connsiteX0" fmla="*/ 0 w 3263900"/>
              <a:gd name="connsiteY0" fmla="*/ 3543300 h 3543300"/>
              <a:gd name="connsiteX1" fmla="*/ 304800 w 3263900"/>
              <a:gd name="connsiteY1" fmla="*/ 2921000 h 3543300"/>
              <a:gd name="connsiteX2" fmla="*/ 787400 w 3263900"/>
              <a:gd name="connsiteY2" fmla="*/ 2120900 h 3543300"/>
              <a:gd name="connsiteX3" fmla="*/ 1206500 w 3263900"/>
              <a:gd name="connsiteY3" fmla="*/ 1625600 h 3543300"/>
              <a:gd name="connsiteX4" fmla="*/ 1574800 w 3263900"/>
              <a:gd name="connsiteY4" fmla="*/ 1257300 h 3543300"/>
              <a:gd name="connsiteX5" fmla="*/ 2349500 w 3263900"/>
              <a:gd name="connsiteY5" fmla="*/ 558800 h 3543300"/>
              <a:gd name="connsiteX6" fmla="*/ 3022600 w 3263900"/>
              <a:gd name="connsiteY6" fmla="*/ 101600 h 3543300"/>
              <a:gd name="connsiteX7" fmla="*/ 3263900 w 3263900"/>
              <a:gd name="connsiteY7" fmla="*/ 0 h 354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3900" h="3543300">
                <a:moveTo>
                  <a:pt x="0" y="3543300"/>
                </a:moveTo>
                <a:lnTo>
                  <a:pt x="304800" y="2921000"/>
                </a:lnTo>
                <a:lnTo>
                  <a:pt x="787400" y="2120900"/>
                </a:lnTo>
                <a:lnTo>
                  <a:pt x="1206500" y="1625600"/>
                </a:lnTo>
                <a:lnTo>
                  <a:pt x="1574800" y="1257300"/>
                </a:lnTo>
                <a:lnTo>
                  <a:pt x="2349500" y="558800"/>
                </a:lnTo>
                <a:lnTo>
                  <a:pt x="3022600" y="101600"/>
                </a:lnTo>
                <a:lnTo>
                  <a:pt x="3263900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3" name="Gruppo 33"/>
          <p:cNvGrpSpPr>
            <a:grpSpLocks/>
          </p:cNvGrpSpPr>
          <p:nvPr/>
        </p:nvGrpSpPr>
        <p:grpSpPr bwMode="auto">
          <a:xfrm>
            <a:off x="600381" y="2966125"/>
            <a:ext cx="4993127" cy="369332"/>
            <a:chOff x="887661" y="3200400"/>
            <a:chExt cx="4993127" cy="368775"/>
          </a:xfrm>
        </p:grpSpPr>
        <p:cxnSp>
          <p:nvCxnSpPr>
            <p:cNvPr id="129043" name="Connettore 1 29"/>
            <p:cNvCxnSpPr>
              <a:cxnSpLocks noChangeShapeType="1"/>
            </p:cNvCxnSpPr>
            <p:nvPr/>
          </p:nvCxnSpPr>
          <p:spPr bwMode="auto">
            <a:xfrm>
              <a:off x="887661" y="3373398"/>
              <a:ext cx="2971800" cy="1588"/>
            </a:xfrm>
            <a:prstGeom prst="line">
              <a:avLst/>
            </a:prstGeom>
            <a:noFill/>
            <a:ln w="76200">
              <a:solidFill>
                <a:schemeClr val="tx2">
                  <a:lumMod val="40000"/>
                  <a:lumOff val="60000"/>
                </a:schemeClr>
              </a:solidFill>
              <a:prstDash val="sysDash"/>
              <a:round/>
              <a:headEnd/>
              <a:tailEnd type="non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9044" name="CasellaDiTesto 32"/>
            <p:cNvSpPr txBox="1">
              <a:spLocks noChangeArrowheads="1"/>
            </p:cNvSpPr>
            <p:nvPr/>
          </p:nvSpPr>
          <p:spPr bwMode="auto">
            <a:xfrm>
              <a:off x="5221633" y="3200400"/>
              <a:ext cx="659155" cy="36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>
                  <a:latin typeface="Arial" charset="0"/>
                </a:rPr>
                <a:t>BDT</a:t>
              </a: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107512" y="6435080"/>
            <a:ext cx="455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ymbol" charset="2"/>
                <a:ea typeface="ＭＳ Ｐゴシック" pitchFamily="-108" charset="-128"/>
                <a:cs typeface="Symbol" charset="2"/>
              </a:rPr>
              <a:t>b</a:t>
            </a: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=3 thrust, 1.2 strike-slip, 0.75 normal fault</a:t>
            </a:r>
          </a:p>
        </p:txBody>
      </p:sp>
    </p:spTree>
    <p:extLst>
      <p:ext uri="{BB962C8B-B14F-4D97-AF65-F5344CB8AC3E}">
        <p14:creationId xmlns:p14="http://schemas.microsoft.com/office/powerpoint/2010/main" val="345682262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240980" y="1025167"/>
            <a:ext cx="7354831" cy="3239951"/>
            <a:chOff x="-17984" y="116633"/>
            <a:chExt cx="10134600" cy="2998792"/>
          </a:xfrm>
        </p:grpSpPr>
        <p:pic>
          <p:nvPicPr>
            <p:cNvPr id="54274" name="Immagine 4" descr="Senza titol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616" y="165850"/>
              <a:ext cx="9144000" cy="294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4275" name="Gruppo 5"/>
            <p:cNvGrpSpPr>
              <a:grpSpLocks/>
            </p:cNvGrpSpPr>
            <p:nvPr/>
          </p:nvGrpSpPr>
          <p:grpSpPr bwMode="auto">
            <a:xfrm>
              <a:off x="-17984" y="116633"/>
              <a:ext cx="4762500" cy="2974975"/>
              <a:chOff x="1549537" y="1143000"/>
              <a:chExt cx="5867619" cy="4495800"/>
            </a:xfrm>
          </p:grpSpPr>
          <p:sp>
            <p:nvSpPr>
              <p:cNvPr id="7" name="Figura a mano libera 6"/>
              <p:cNvSpPr>
                <a:spLocks noChangeArrowheads="1"/>
              </p:cNvSpPr>
              <p:nvPr/>
            </p:nvSpPr>
            <p:spPr bwMode="auto">
              <a:xfrm>
                <a:off x="2120652" y="1586823"/>
                <a:ext cx="4025187" cy="3862454"/>
              </a:xfrm>
              <a:custGeom>
                <a:avLst/>
                <a:gdLst>
                  <a:gd name="T0" fmla="*/ 0 w 4025900"/>
                  <a:gd name="T1" fmla="*/ 0 h 3860800"/>
                  <a:gd name="T2" fmla="*/ 3784600 w 4025900"/>
                  <a:gd name="T3" fmla="*/ 3632200 h 3860800"/>
                  <a:gd name="T4" fmla="*/ 4025900 w 4025900"/>
                  <a:gd name="T5" fmla="*/ 3860800 h 3860800"/>
                  <a:gd name="T6" fmla="*/ 0 w 4025900"/>
                  <a:gd name="T7" fmla="*/ 3848100 h 3860800"/>
                  <a:gd name="T8" fmla="*/ 0 w 4025900"/>
                  <a:gd name="T9" fmla="*/ 0 h 38608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25900"/>
                  <a:gd name="T16" fmla="*/ 0 h 3860800"/>
                  <a:gd name="T17" fmla="*/ 4025900 w 4025900"/>
                  <a:gd name="T18" fmla="*/ 3860800 h 3860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25900" h="3860800">
                    <a:moveTo>
                      <a:pt x="0" y="0"/>
                    </a:moveTo>
                    <a:lnTo>
                      <a:pt x="3784600" y="3632200"/>
                    </a:lnTo>
                    <a:lnTo>
                      <a:pt x="4025900" y="3860800"/>
                    </a:lnTo>
                    <a:lnTo>
                      <a:pt x="0" y="3848100"/>
                    </a:lnTo>
                    <a:cubicBezTo>
                      <a:pt x="4233" y="2565400"/>
                      <a:pt x="12700" y="0"/>
                      <a:pt x="0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it-IT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8" name="Figura a mano libera 7"/>
              <p:cNvSpPr>
                <a:spLocks noChangeArrowheads="1"/>
              </p:cNvSpPr>
              <p:nvPr/>
            </p:nvSpPr>
            <p:spPr bwMode="auto">
              <a:xfrm>
                <a:off x="2108917" y="1601217"/>
                <a:ext cx="5167416" cy="3848059"/>
              </a:xfrm>
              <a:custGeom>
                <a:avLst/>
                <a:gdLst>
                  <a:gd name="T0" fmla="*/ 25400 w 5168900"/>
                  <a:gd name="T1" fmla="*/ 3848100 h 3848100"/>
                  <a:gd name="T2" fmla="*/ 165100 w 5168900"/>
                  <a:gd name="T3" fmla="*/ 3835400 h 3848100"/>
                  <a:gd name="T4" fmla="*/ 482600 w 5168900"/>
                  <a:gd name="T5" fmla="*/ 3314700 h 3848100"/>
                  <a:gd name="T6" fmla="*/ 812800 w 5168900"/>
                  <a:gd name="T7" fmla="*/ 2870200 h 3848100"/>
                  <a:gd name="T8" fmla="*/ 1143000 w 5168900"/>
                  <a:gd name="T9" fmla="*/ 2451100 h 3848100"/>
                  <a:gd name="T10" fmla="*/ 1638300 w 5168900"/>
                  <a:gd name="T11" fmla="*/ 2006600 h 3848100"/>
                  <a:gd name="T12" fmla="*/ 2197100 w 5168900"/>
                  <a:gd name="T13" fmla="*/ 1574800 h 3848100"/>
                  <a:gd name="T14" fmla="*/ 2679700 w 5168900"/>
                  <a:gd name="T15" fmla="*/ 1244600 h 3848100"/>
                  <a:gd name="T16" fmla="*/ 3225800 w 5168900"/>
                  <a:gd name="T17" fmla="*/ 863600 h 3848100"/>
                  <a:gd name="T18" fmla="*/ 3784600 w 5168900"/>
                  <a:gd name="T19" fmla="*/ 596900 h 3848100"/>
                  <a:gd name="T20" fmla="*/ 4076700 w 5168900"/>
                  <a:gd name="T21" fmla="*/ 444500 h 3848100"/>
                  <a:gd name="T22" fmla="*/ 4457700 w 5168900"/>
                  <a:gd name="T23" fmla="*/ 317500 h 3848100"/>
                  <a:gd name="T24" fmla="*/ 5067300 w 5168900"/>
                  <a:gd name="T25" fmla="*/ 50800 h 3848100"/>
                  <a:gd name="T26" fmla="*/ 5168900 w 5168900"/>
                  <a:gd name="T27" fmla="*/ 0 h 3848100"/>
                  <a:gd name="T28" fmla="*/ 0 w 5168900"/>
                  <a:gd name="T29" fmla="*/ 0 h 3848100"/>
                  <a:gd name="T30" fmla="*/ 25400 w 5168900"/>
                  <a:gd name="T31" fmla="*/ 3848100 h 384810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168900"/>
                  <a:gd name="T49" fmla="*/ 0 h 3848100"/>
                  <a:gd name="T50" fmla="*/ 5168900 w 5168900"/>
                  <a:gd name="T51" fmla="*/ 3848100 h 384810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168900" h="3848100">
                    <a:moveTo>
                      <a:pt x="25400" y="3848100"/>
                    </a:moveTo>
                    <a:lnTo>
                      <a:pt x="165100" y="3835400"/>
                    </a:lnTo>
                    <a:lnTo>
                      <a:pt x="482600" y="3314700"/>
                    </a:lnTo>
                    <a:lnTo>
                      <a:pt x="812800" y="2870200"/>
                    </a:lnTo>
                    <a:lnTo>
                      <a:pt x="1143000" y="2451100"/>
                    </a:lnTo>
                    <a:lnTo>
                      <a:pt x="1638300" y="2006600"/>
                    </a:lnTo>
                    <a:lnTo>
                      <a:pt x="2197100" y="1574800"/>
                    </a:lnTo>
                    <a:lnTo>
                      <a:pt x="2679700" y="1244600"/>
                    </a:lnTo>
                    <a:lnTo>
                      <a:pt x="3225800" y="863600"/>
                    </a:lnTo>
                    <a:lnTo>
                      <a:pt x="3784600" y="596900"/>
                    </a:lnTo>
                    <a:lnTo>
                      <a:pt x="4076700" y="444500"/>
                    </a:lnTo>
                    <a:lnTo>
                      <a:pt x="4457700" y="317500"/>
                    </a:lnTo>
                    <a:lnTo>
                      <a:pt x="5067300" y="50800"/>
                    </a:lnTo>
                    <a:lnTo>
                      <a:pt x="5168900" y="0"/>
                    </a:lnTo>
                    <a:lnTo>
                      <a:pt x="0" y="0"/>
                    </a:lnTo>
                    <a:lnTo>
                      <a:pt x="25400" y="3848100"/>
                    </a:lnTo>
                    <a:close/>
                  </a:path>
                </a:pathLst>
              </a:custGeom>
              <a:solidFill>
                <a:srgbClr val="AB0E21"/>
              </a:solidFill>
              <a:ln w="9525">
                <a:noFill/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it-IT"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9" name="Connettore 1 8"/>
              <p:cNvCxnSpPr>
                <a:cxnSpLocks noChangeShapeType="1"/>
                <a:endCxn id="8" idx="13"/>
              </p:cNvCxnSpPr>
              <p:nvPr/>
            </p:nvCxnSpPr>
            <p:spPr bwMode="auto">
              <a:xfrm>
                <a:off x="2134344" y="1601217"/>
                <a:ext cx="5141990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cxnSp>
            <p:nvCxnSpPr>
              <p:cNvPr id="10" name="Connettore 1 9"/>
              <p:cNvCxnSpPr>
                <a:cxnSpLocks noChangeShapeType="1"/>
              </p:cNvCxnSpPr>
              <p:nvPr/>
            </p:nvCxnSpPr>
            <p:spPr bwMode="auto">
              <a:xfrm rot="5400000">
                <a:off x="115552" y="3620009"/>
                <a:ext cx="4037583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sp>
            <p:nvSpPr>
              <p:cNvPr id="54280" name="CasellaDiTesto 7"/>
              <p:cNvSpPr txBox="1">
                <a:spLocks noChangeArrowheads="1"/>
              </p:cNvSpPr>
              <p:nvPr/>
            </p:nvSpPr>
            <p:spPr bwMode="auto">
              <a:xfrm>
                <a:off x="1549537" y="2297112"/>
                <a:ext cx="1254124" cy="410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306"/>
                  <a:t>km</a:t>
                </a:r>
              </a:p>
            </p:txBody>
          </p:sp>
          <p:sp>
            <p:nvSpPr>
              <p:cNvPr id="54281" name="CasellaDiTesto 8"/>
              <p:cNvSpPr txBox="1">
                <a:spLocks noChangeArrowheads="1"/>
              </p:cNvSpPr>
              <p:nvPr/>
            </p:nvSpPr>
            <p:spPr bwMode="auto">
              <a:xfrm>
                <a:off x="1752599" y="1447800"/>
                <a:ext cx="312738" cy="410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306"/>
                  <a:t>0</a:t>
                </a:r>
              </a:p>
            </p:txBody>
          </p:sp>
          <p:sp>
            <p:nvSpPr>
              <p:cNvPr id="54282" name="CasellaDiTesto 9"/>
              <p:cNvSpPr txBox="1">
                <a:spLocks noChangeArrowheads="1"/>
              </p:cNvSpPr>
              <p:nvPr/>
            </p:nvSpPr>
            <p:spPr bwMode="auto">
              <a:xfrm>
                <a:off x="1643432" y="3244850"/>
                <a:ext cx="1077890" cy="410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306"/>
                  <a:t>15</a:t>
                </a:r>
              </a:p>
            </p:txBody>
          </p:sp>
          <p:sp>
            <p:nvSpPr>
              <p:cNvPr id="54283" name="CasellaDiTesto 10"/>
              <p:cNvSpPr txBox="1">
                <a:spLocks noChangeArrowheads="1"/>
              </p:cNvSpPr>
              <p:nvPr/>
            </p:nvSpPr>
            <p:spPr bwMode="auto">
              <a:xfrm>
                <a:off x="1643432" y="5040313"/>
                <a:ext cx="1077890" cy="410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306"/>
                  <a:t>30</a:t>
                </a:r>
              </a:p>
            </p:txBody>
          </p:sp>
          <p:cxnSp>
            <p:nvCxnSpPr>
              <p:cNvPr id="15" name="Connettore 1 14"/>
              <p:cNvCxnSpPr>
                <a:cxnSpLocks noChangeShapeType="1"/>
              </p:cNvCxnSpPr>
              <p:nvPr/>
            </p:nvCxnSpPr>
            <p:spPr bwMode="auto">
              <a:xfrm>
                <a:off x="2134344" y="1601217"/>
                <a:ext cx="3733761" cy="3579367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sp>
            <p:nvSpPr>
              <p:cNvPr id="16" name="Figura a mano libera 15"/>
              <p:cNvSpPr>
                <a:spLocks noChangeArrowheads="1"/>
              </p:cNvSpPr>
              <p:nvPr/>
            </p:nvSpPr>
            <p:spPr bwMode="auto">
              <a:xfrm>
                <a:off x="2261475" y="1980266"/>
                <a:ext cx="4138627" cy="3430626"/>
              </a:xfrm>
              <a:custGeom>
                <a:avLst/>
                <a:gdLst>
                  <a:gd name="T0" fmla="*/ 0 w 3263900"/>
                  <a:gd name="T1" fmla="*/ 3318387 h 3543300"/>
                  <a:gd name="T2" fmla="*/ 490437 w 3263900"/>
                  <a:gd name="T3" fmla="*/ 2735588 h 3543300"/>
                  <a:gd name="T4" fmla="*/ 1266964 w 3263900"/>
                  <a:gd name="T5" fmla="*/ 1986275 h 3543300"/>
                  <a:gd name="T6" fmla="*/ 1941316 w 3263900"/>
                  <a:gd name="T7" fmla="*/ 1522414 h 3543300"/>
                  <a:gd name="T8" fmla="*/ 2533928 w 3263900"/>
                  <a:gd name="T9" fmla="*/ 1177492 h 3543300"/>
                  <a:gd name="T10" fmla="*/ 3780458 w 3263900"/>
                  <a:gd name="T11" fmla="*/ 523330 h 3543300"/>
                  <a:gd name="T12" fmla="*/ 4863508 w 3263900"/>
                  <a:gd name="T13" fmla="*/ 95151 h 3543300"/>
                  <a:gd name="T14" fmla="*/ 5251771 w 3263900"/>
                  <a:gd name="T15" fmla="*/ 0 h 35433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63900"/>
                  <a:gd name="T25" fmla="*/ 0 h 3543300"/>
                  <a:gd name="T26" fmla="*/ 3263900 w 3263900"/>
                  <a:gd name="T27" fmla="*/ 3543300 h 35433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63900" h="3543300">
                    <a:moveTo>
                      <a:pt x="0" y="3543300"/>
                    </a:moveTo>
                    <a:lnTo>
                      <a:pt x="304800" y="2921000"/>
                    </a:lnTo>
                    <a:lnTo>
                      <a:pt x="787400" y="2120900"/>
                    </a:lnTo>
                    <a:lnTo>
                      <a:pt x="1206500" y="1625600"/>
                    </a:lnTo>
                    <a:lnTo>
                      <a:pt x="1574800" y="1257300"/>
                    </a:lnTo>
                    <a:lnTo>
                      <a:pt x="2349500" y="558800"/>
                    </a:lnTo>
                    <a:lnTo>
                      <a:pt x="3022600" y="101600"/>
                    </a:lnTo>
                    <a:lnTo>
                      <a:pt x="3263900" y="0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it-IT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4286" name="CasellaDiTesto 16"/>
              <p:cNvSpPr txBox="1">
                <a:spLocks noChangeArrowheads="1"/>
              </p:cNvSpPr>
              <p:nvPr/>
            </p:nvSpPr>
            <p:spPr bwMode="auto">
              <a:xfrm>
                <a:off x="5216989" y="4114802"/>
                <a:ext cx="2060111" cy="410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306"/>
                  <a:t>pressure</a:t>
                </a:r>
              </a:p>
            </p:txBody>
          </p:sp>
          <p:sp>
            <p:nvSpPr>
              <p:cNvPr id="54287" name="CasellaDiTesto 17"/>
              <p:cNvSpPr txBox="1">
                <a:spLocks noChangeArrowheads="1"/>
              </p:cNvSpPr>
              <p:nvPr/>
            </p:nvSpPr>
            <p:spPr bwMode="auto">
              <a:xfrm>
                <a:off x="5211422" y="2351088"/>
                <a:ext cx="2205734" cy="410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306"/>
                  <a:t>temperature</a:t>
                </a:r>
              </a:p>
            </p:txBody>
          </p:sp>
          <p:sp>
            <p:nvSpPr>
              <p:cNvPr id="54288" name="CasellaDiTesto 18"/>
              <p:cNvSpPr txBox="1">
                <a:spLocks noChangeArrowheads="1"/>
              </p:cNvSpPr>
              <p:nvPr/>
            </p:nvSpPr>
            <p:spPr bwMode="auto">
              <a:xfrm>
                <a:off x="2895599" y="1981198"/>
                <a:ext cx="2972503" cy="410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306"/>
                  <a:t>Brittle deformation</a:t>
                </a:r>
              </a:p>
            </p:txBody>
          </p:sp>
          <p:sp>
            <p:nvSpPr>
              <p:cNvPr id="54289" name="CasellaDiTesto 19"/>
              <p:cNvSpPr txBox="1">
                <a:spLocks noChangeArrowheads="1"/>
              </p:cNvSpPr>
              <p:nvPr/>
            </p:nvSpPr>
            <p:spPr bwMode="auto">
              <a:xfrm>
                <a:off x="2676120" y="4484688"/>
                <a:ext cx="3250239" cy="410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306"/>
                  <a:t>Ductile deformation</a:t>
                </a:r>
              </a:p>
            </p:txBody>
          </p:sp>
          <p:sp>
            <p:nvSpPr>
              <p:cNvPr id="54290" name="CasellaDiTesto 21"/>
              <p:cNvSpPr txBox="1">
                <a:spLocks noChangeArrowheads="1"/>
              </p:cNvSpPr>
              <p:nvPr/>
            </p:nvSpPr>
            <p:spPr bwMode="auto">
              <a:xfrm>
                <a:off x="3997324" y="1143000"/>
                <a:ext cx="2403477" cy="410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306"/>
                  <a:t>STRESS</a:t>
                </a:r>
              </a:p>
            </p:txBody>
          </p:sp>
          <p:grpSp>
            <p:nvGrpSpPr>
              <p:cNvPr id="54291" name="Gruppo 25"/>
              <p:cNvGrpSpPr>
                <a:grpSpLocks/>
              </p:cNvGrpSpPr>
              <p:nvPr/>
            </p:nvGrpSpPr>
            <p:grpSpPr bwMode="auto">
              <a:xfrm>
                <a:off x="2134344" y="1613211"/>
                <a:ext cx="1854168" cy="3797681"/>
                <a:chOff x="2134344" y="1613211"/>
                <a:chExt cx="1854168" cy="3797681"/>
              </a:xfrm>
            </p:grpSpPr>
            <p:sp>
              <p:nvSpPr>
                <p:cNvPr id="23" name="Figura a mano libera 22"/>
                <p:cNvSpPr>
                  <a:spLocks noChangeArrowheads="1"/>
                </p:cNvSpPr>
                <p:nvPr/>
              </p:nvSpPr>
              <p:spPr bwMode="auto">
                <a:xfrm>
                  <a:off x="2134344" y="1613211"/>
                  <a:ext cx="1854168" cy="3797681"/>
                </a:xfrm>
                <a:custGeom>
                  <a:avLst/>
                  <a:gdLst>
                    <a:gd name="T0" fmla="*/ 139700 w 1854200"/>
                    <a:gd name="T1" fmla="*/ 3784600 h 3797300"/>
                    <a:gd name="T2" fmla="*/ 558800 w 1854200"/>
                    <a:gd name="T3" fmla="*/ 3111500 h 3797300"/>
                    <a:gd name="T4" fmla="*/ 1092200 w 1854200"/>
                    <a:gd name="T5" fmla="*/ 2438400 h 3797300"/>
                    <a:gd name="T6" fmla="*/ 1524000 w 1854200"/>
                    <a:gd name="T7" fmla="*/ 2070100 h 3797300"/>
                    <a:gd name="T8" fmla="*/ 1854200 w 1854200"/>
                    <a:gd name="T9" fmla="*/ 1778000 h 3797300"/>
                    <a:gd name="T10" fmla="*/ 558800 w 1854200"/>
                    <a:gd name="T11" fmla="*/ 546100 h 3797300"/>
                    <a:gd name="T12" fmla="*/ 12700 w 1854200"/>
                    <a:gd name="T13" fmla="*/ 0 h 3797300"/>
                    <a:gd name="T14" fmla="*/ 0 w 1854200"/>
                    <a:gd name="T15" fmla="*/ 3797300 h 3797300"/>
                    <a:gd name="T16" fmla="*/ 139700 w 1854200"/>
                    <a:gd name="T17" fmla="*/ 3784600 h 37973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854200"/>
                    <a:gd name="T28" fmla="*/ 0 h 3797300"/>
                    <a:gd name="T29" fmla="*/ 1854200 w 1854200"/>
                    <a:gd name="T30" fmla="*/ 3797300 h 37973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854200" h="3797300">
                      <a:moveTo>
                        <a:pt x="139700" y="3784600"/>
                      </a:moveTo>
                      <a:lnTo>
                        <a:pt x="558800" y="3111500"/>
                      </a:lnTo>
                      <a:lnTo>
                        <a:pt x="1092200" y="2438400"/>
                      </a:lnTo>
                      <a:lnTo>
                        <a:pt x="1524000" y="2070100"/>
                      </a:lnTo>
                      <a:lnTo>
                        <a:pt x="1854200" y="1778000"/>
                      </a:lnTo>
                      <a:lnTo>
                        <a:pt x="558800" y="546100"/>
                      </a:lnTo>
                      <a:lnTo>
                        <a:pt x="12700" y="0"/>
                      </a:lnTo>
                      <a:cubicBezTo>
                        <a:pt x="8467" y="1265767"/>
                        <a:pt x="0" y="3797300"/>
                        <a:pt x="0" y="3797300"/>
                      </a:cubicBezTo>
                      <a:lnTo>
                        <a:pt x="139700" y="378460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defRPr/>
                  </a:pPr>
                  <a:endParaRPr lang="it-IT"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4293" name="CasellaDiTesto 24"/>
                <p:cNvSpPr txBox="1">
                  <a:spLocks noChangeArrowheads="1"/>
                </p:cNvSpPr>
                <p:nvPr/>
              </p:nvSpPr>
              <p:spPr bwMode="auto">
                <a:xfrm>
                  <a:off x="2260600" y="2870353"/>
                  <a:ext cx="1493242" cy="6913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1306">
                      <a:solidFill>
                        <a:schemeClr val="bg1"/>
                      </a:solidFill>
                    </a:rPr>
                    <a:t>Stable</a:t>
                  </a:r>
                </a:p>
                <a:p>
                  <a:pPr eaLnBrk="1" hangingPunct="1"/>
                  <a:r>
                    <a:rPr lang="it-IT" sz="1306">
                      <a:solidFill>
                        <a:schemeClr val="bg1"/>
                      </a:solidFill>
                    </a:rPr>
                    <a:t>rocks</a:t>
                  </a:r>
                </a:p>
              </p:txBody>
            </p:sp>
          </p:grpSp>
        </p:grpSp>
      </p:grpSp>
      <p:grpSp>
        <p:nvGrpSpPr>
          <p:cNvPr id="5" name="Gruppo 4"/>
          <p:cNvGrpSpPr/>
          <p:nvPr/>
        </p:nvGrpSpPr>
        <p:grpSpPr>
          <a:xfrm>
            <a:off x="1254031" y="3548855"/>
            <a:ext cx="6635938" cy="2368627"/>
            <a:chOff x="0" y="-119190"/>
            <a:chExt cx="9144000" cy="6977190"/>
          </a:xfrm>
        </p:grpSpPr>
        <p:pic>
          <p:nvPicPr>
            <p:cNvPr id="2" name="Immagine 1" descr="IMG_6699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90682"/>
              <a:ext cx="9144000" cy="4867318"/>
            </a:xfrm>
            <a:prstGeom prst="rect">
              <a:avLst/>
            </a:prstGeom>
          </p:spPr>
        </p:pic>
        <p:cxnSp>
          <p:nvCxnSpPr>
            <p:cNvPr id="4" name="Connettore 1 3"/>
            <p:cNvCxnSpPr/>
            <p:nvPr/>
          </p:nvCxnSpPr>
          <p:spPr>
            <a:xfrm flipH="1">
              <a:off x="4932040" y="-119190"/>
              <a:ext cx="936104" cy="38362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774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magine 1" descr="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0"/>
          <a:stretch/>
        </p:blipFill>
        <p:spPr bwMode="auto">
          <a:xfrm>
            <a:off x="1604971" y="1689102"/>
            <a:ext cx="5934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267744" y="2051564"/>
            <a:ext cx="5760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/>
              <a:t>0</a:t>
            </a:r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r>
              <a:rPr lang="it-IT"/>
              <a:t>km</a:t>
            </a:r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r>
              <a:rPr lang="it-IT"/>
              <a:t>30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4644008" y="764704"/>
            <a:ext cx="591440" cy="2232248"/>
            <a:chOff x="4644008" y="764704"/>
            <a:chExt cx="591440" cy="2232248"/>
          </a:xfrm>
        </p:grpSpPr>
        <p:cxnSp>
          <p:nvCxnSpPr>
            <p:cNvPr id="4" name="Connettore 2 3"/>
            <p:cNvCxnSpPr/>
            <p:nvPr/>
          </p:nvCxnSpPr>
          <p:spPr>
            <a:xfrm>
              <a:off x="4860032" y="1340768"/>
              <a:ext cx="0" cy="1656184"/>
            </a:xfrm>
            <a:prstGeom prst="straightConnector1">
              <a:avLst/>
            </a:prstGeom>
            <a:ln w="7620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sellaDiTesto 4"/>
            <p:cNvSpPr txBox="1"/>
            <p:nvPr/>
          </p:nvSpPr>
          <p:spPr>
            <a:xfrm>
              <a:off x="4644008" y="764704"/>
              <a:ext cx="5914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>
                  <a:latin typeface="Symbol" charset="2"/>
                  <a:cs typeface="Symbol" charset="2"/>
                </a:rPr>
                <a:t>s</a:t>
              </a:r>
              <a:r>
                <a:rPr lang="it-IT"/>
                <a:t>1</a:t>
              </a:r>
            </a:p>
          </p:txBody>
        </p:sp>
      </p:grpSp>
      <p:cxnSp>
        <p:nvCxnSpPr>
          <p:cNvPr id="9" name="Connettore 2 8"/>
          <p:cNvCxnSpPr/>
          <p:nvPr/>
        </p:nvCxnSpPr>
        <p:spPr>
          <a:xfrm>
            <a:off x="1100537" y="3645029"/>
            <a:ext cx="1169288" cy="1"/>
          </a:xfrm>
          <a:prstGeom prst="straightConnector1">
            <a:avLst/>
          </a:prstGeom>
          <a:ln w="76200" cmpd="sng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7828123" y="3212980"/>
            <a:ext cx="591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>
                <a:latin typeface="Symbol" charset="2"/>
                <a:cs typeface="Symbol" charset="2"/>
              </a:rPr>
              <a:t>s</a:t>
            </a:r>
            <a:r>
              <a:rPr lang="it-IT"/>
              <a:t>3</a:t>
            </a:r>
          </a:p>
        </p:txBody>
      </p:sp>
      <p:cxnSp>
        <p:nvCxnSpPr>
          <p:cNvPr id="12" name="Connettore 2 11"/>
          <p:cNvCxnSpPr/>
          <p:nvPr/>
        </p:nvCxnSpPr>
        <p:spPr>
          <a:xfrm flipH="1">
            <a:off x="6643072" y="3645029"/>
            <a:ext cx="1169288" cy="1"/>
          </a:xfrm>
          <a:prstGeom prst="straightConnector1">
            <a:avLst/>
          </a:prstGeom>
          <a:ln w="76200" cmpd="sng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64959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9F6B274C-BBEB-9E41-AE96-297128103F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3" t="2176" r="1539" b="2132"/>
          <a:stretch/>
        </p:blipFill>
        <p:spPr>
          <a:xfrm>
            <a:off x="35497" y="260648"/>
            <a:ext cx="907300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78572"/>
      </p:ext>
    </p:extLst>
  </p:cSld>
  <p:clrMapOvr>
    <a:masterClrMapping/>
  </p:clrMapOvr>
  <p:transition spd="med"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magine 1" descr="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9"/>
          <a:stretch/>
        </p:blipFill>
        <p:spPr bwMode="auto">
          <a:xfrm>
            <a:off x="1604971" y="1663703"/>
            <a:ext cx="5934075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267744" y="2051564"/>
            <a:ext cx="5760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/>
              <a:t>0</a:t>
            </a:r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r>
              <a:rPr lang="it-IT"/>
              <a:t>km</a:t>
            </a:r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r>
              <a:rPr lang="it-IT"/>
              <a:t>30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4644008" y="764704"/>
            <a:ext cx="591440" cy="2232248"/>
            <a:chOff x="4644008" y="764704"/>
            <a:chExt cx="591440" cy="2232248"/>
          </a:xfrm>
        </p:grpSpPr>
        <p:cxnSp>
          <p:nvCxnSpPr>
            <p:cNvPr id="5" name="Connettore 2 4"/>
            <p:cNvCxnSpPr/>
            <p:nvPr/>
          </p:nvCxnSpPr>
          <p:spPr>
            <a:xfrm>
              <a:off x="4860032" y="1340768"/>
              <a:ext cx="0" cy="1656184"/>
            </a:xfrm>
            <a:prstGeom prst="straightConnector1">
              <a:avLst/>
            </a:prstGeom>
            <a:ln w="7620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/>
            <p:cNvSpPr txBox="1"/>
            <p:nvPr/>
          </p:nvSpPr>
          <p:spPr>
            <a:xfrm>
              <a:off x="4644008" y="764704"/>
              <a:ext cx="5914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>
                  <a:latin typeface="Symbol" charset="2"/>
                  <a:cs typeface="Symbol" charset="2"/>
                </a:rPr>
                <a:t>s</a:t>
              </a:r>
              <a:r>
                <a:rPr lang="it-IT"/>
                <a:t>1</a:t>
              </a:r>
            </a:p>
          </p:txBody>
        </p:sp>
      </p:grpSp>
      <p:cxnSp>
        <p:nvCxnSpPr>
          <p:cNvPr id="7" name="Connettore 2 6"/>
          <p:cNvCxnSpPr/>
          <p:nvPr/>
        </p:nvCxnSpPr>
        <p:spPr>
          <a:xfrm>
            <a:off x="1187632" y="3645025"/>
            <a:ext cx="1082201" cy="0"/>
          </a:xfrm>
          <a:prstGeom prst="straightConnector1">
            <a:avLst/>
          </a:prstGeom>
          <a:ln w="76200" cmpd="sng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7828123" y="3212980"/>
            <a:ext cx="591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>
                <a:latin typeface="Symbol" charset="2"/>
                <a:cs typeface="Symbol" charset="2"/>
              </a:rPr>
              <a:t>s</a:t>
            </a:r>
            <a:r>
              <a:rPr lang="it-IT"/>
              <a:t>3</a:t>
            </a:r>
          </a:p>
        </p:txBody>
      </p:sp>
      <p:cxnSp>
        <p:nvCxnSpPr>
          <p:cNvPr id="9" name="Connettore 2 8"/>
          <p:cNvCxnSpPr/>
          <p:nvPr/>
        </p:nvCxnSpPr>
        <p:spPr>
          <a:xfrm flipH="1">
            <a:off x="6643072" y="3645024"/>
            <a:ext cx="1025272" cy="0"/>
          </a:xfrm>
          <a:prstGeom prst="straightConnector1">
            <a:avLst/>
          </a:prstGeom>
          <a:ln w="76200" cmpd="sng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794397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magine 1" descr="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/>
          <a:stretch/>
        </p:blipFill>
        <p:spPr bwMode="auto">
          <a:xfrm>
            <a:off x="1604971" y="1752600"/>
            <a:ext cx="59340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267744" y="2051564"/>
            <a:ext cx="5760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/>
              <a:t>0</a:t>
            </a:r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r>
              <a:rPr lang="it-IT"/>
              <a:t>km</a:t>
            </a:r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r>
              <a:rPr lang="it-IT"/>
              <a:t>30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4644008" y="764704"/>
            <a:ext cx="591440" cy="2232248"/>
            <a:chOff x="4644008" y="764704"/>
            <a:chExt cx="591440" cy="2232248"/>
          </a:xfrm>
        </p:grpSpPr>
        <p:cxnSp>
          <p:nvCxnSpPr>
            <p:cNvPr id="5" name="Connettore 2 4"/>
            <p:cNvCxnSpPr/>
            <p:nvPr/>
          </p:nvCxnSpPr>
          <p:spPr>
            <a:xfrm>
              <a:off x="4860032" y="1340768"/>
              <a:ext cx="0" cy="1656184"/>
            </a:xfrm>
            <a:prstGeom prst="straightConnector1">
              <a:avLst/>
            </a:prstGeom>
            <a:ln w="7620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/>
            <p:cNvSpPr txBox="1"/>
            <p:nvPr/>
          </p:nvSpPr>
          <p:spPr>
            <a:xfrm>
              <a:off x="4644008" y="764704"/>
              <a:ext cx="5914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>
                  <a:latin typeface="Symbol" charset="2"/>
                  <a:cs typeface="Symbol" charset="2"/>
                </a:rPr>
                <a:t>s</a:t>
              </a:r>
              <a:r>
                <a:rPr lang="it-IT"/>
                <a:t>1</a:t>
              </a:r>
            </a:p>
          </p:txBody>
        </p:sp>
      </p:grpSp>
      <p:cxnSp>
        <p:nvCxnSpPr>
          <p:cNvPr id="7" name="Connettore 2 6"/>
          <p:cNvCxnSpPr/>
          <p:nvPr/>
        </p:nvCxnSpPr>
        <p:spPr>
          <a:xfrm>
            <a:off x="1331648" y="3645025"/>
            <a:ext cx="938185" cy="0"/>
          </a:xfrm>
          <a:prstGeom prst="straightConnector1">
            <a:avLst/>
          </a:prstGeom>
          <a:ln w="76200" cmpd="sng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7828123" y="3212980"/>
            <a:ext cx="591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>
                <a:latin typeface="Symbol" charset="2"/>
                <a:cs typeface="Symbol" charset="2"/>
              </a:rPr>
              <a:t>s</a:t>
            </a:r>
            <a:r>
              <a:rPr lang="it-IT"/>
              <a:t>3</a:t>
            </a:r>
          </a:p>
        </p:txBody>
      </p:sp>
      <p:cxnSp>
        <p:nvCxnSpPr>
          <p:cNvPr id="9" name="Connettore 2 8"/>
          <p:cNvCxnSpPr/>
          <p:nvPr/>
        </p:nvCxnSpPr>
        <p:spPr>
          <a:xfrm flipH="1">
            <a:off x="6643072" y="3645024"/>
            <a:ext cx="953264" cy="0"/>
          </a:xfrm>
          <a:prstGeom prst="straightConnector1">
            <a:avLst/>
          </a:prstGeom>
          <a:ln w="76200" cmpd="sng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397594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magine 1" descr="1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8"/>
          <a:stretch/>
        </p:blipFill>
        <p:spPr bwMode="auto">
          <a:xfrm>
            <a:off x="1604971" y="1879600"/>
            <a:ext cx="5934075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267744" y="2051564"/>
            <a:ext cx="5760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/>
              <a:t>0</a:t>
            </a:r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r>
              <a:rPr lang="it-IT"/>
              <a:t>km</a:t>
            </a:r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r>
              <a:rPr lang="it-IT"/>
              <a:t>30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4644008" y="764704"/>
            <a:ext cx="591440" cy="2232248"/>
            <a:chOff x="4644008" y="764704"/>
            <a:chExt cx="591440" cy="2232248"/>
          </a:xfrm>
        </p:grpSpPr>
        <p:cxnSp>
          <p:nvCxnSpPr>
            <p:cNvPr id="5" name="Connettore 2 4"/>
            <p:cNvCxnSpPr/>
            <p:nvPr/>
          </p:nvCxnSpPr>
          <p:spPr>
            <a:xfrm>
              <a:off x="4860032" y="1340768"/>
              <a:ext cx="0" cy="1656184"/>
            </a:xfrm>
            <a:prstGeom prst="straightConnector1">
              <a:avLst/>
            </a:prstGeom>
            <a:ln w="7620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/>
            <p:cNvSpPr txBox="1"/>
            <p:nvPr/>
          </p:nvSpPr>
          <p:spPr>
            <a:xfrm>
              <a:off x="4644008" y="764704"/>
              <a:ext cx="5914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>
                  <a:latin typeface="Symbol" charset="2"/>
                  <a:cs typeface="Symbol" charset="2"/>
                </a:rPr>
                <a:t>s</a:t>
              </a:r>
              <a:r>
                <a:rPr lang="it-IT"/>
                <a:t>1</a:t>
              </a:r>
            </a:p>
          </p:txBody>
        </p:sp>
      </p:grpSp>
      <p:cxnSp>
        <p:nvCxnSpPr>
          <p:cNvPr id="7" name="Connettore 2 6"/>
          <p:cNvCxnSpPr/>
          <p:nvPr/>
        </p:nvCxnSpPr>
        <p:spPr>
          <a:xfrm>
            <a:off x="1475664" y="3645025"/>
            <a:ext cx="794169" cy="0"/>
          </a:xfrm>
          <a:prstGeom prst="straightConnector1">
            <a:avLst/>
          </a:prstGeom>
          <a:ln w="76200" cmpd="sng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7828123" y="3212980"/>
            <a:ext cx="591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>
                <a:latin typeface="Symbol" charset="2"/>
                <a:cs typeface="Symbol" charset="2"/>
              </a:rPr>
              <a:t>s</a:t>
            </a:r>
            <a:r>
              <a:rPr lang="it-IT"/>
              <a:t>3</a:t>
            </a:r>
          </a:p>
        </p:txBody>
      </p:sp>
      <p:cxnSp>
        <p:nvCxnSpPr>
          <p:cNvPr id="9" name="Connettore 2 8"/>
          <p:cNvCxnSpPr/>
          <p:nvPr/>
        </p:nvCxnSpPr>
        <p:spPr>
          <a:xfrm flipH="1">
            <a:off x="6643072" y="3645024"/>
            <a:ext cx="895966" cy="0"/>
          </a:xfrm>
          <a:prstGeom prst="straightConnector1">
            <a:avLst/>
          </a:prstGeom>
          <a:ln w="76200" cmpd="sng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51726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Immagine 1" descr="2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7"/>
          <a:stretch/>
        </p:blipFill>
        <p:spPr bwMode="auto">
          <a:xfrm>
            <a:off x="1604971" y="1854200"/>
            <a:ext cx="5934075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267744" y="2051564"/>
            <a:ext cx="5760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/>
              <a:t>0</a:t>
            </a:r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r>
              <a:rPr lang="it-IT"/>
              <a:t>km</a:t>
            </a:r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r>
              <a:rPr lang="it-IT"/>
              <a:t>30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4644008" y="764704"/>
            <a:ext cx="591440" cy="2232248"/>
            <a:chOff x="4644008" y="764704"/>
            <a:chExt cx="591440" cy="2232248"/>
          </a:xfrm>
        </p:grpSpPr>
        <p:cxnSp>
          <p:nvCxnSpPr>
            <p:cNvPr id="5" name="Connettore 2 4"/>
            <p:cNvCxnSpPr/>
            <p:nvPr/>
          </p:nvCxnSpPr>
          <p:spPr>
            <a:xfrm>
              <a:off x="4860032" y="1340768"/>
              <a:ext cx="0" cy="1656184"/>
            </a:xfrm>
            <a:prstGeom prst="straightConnector1">
              <a:avLst/>
            </a:prstGeom>
            <a:ln w="7620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/>
            <p:cNvSpPr txBox="1"/>
            <p:nvPr/>
          </p:nvSpPr>
          <p:spPr>
            <a:xfrm>
              <a:off x="4644008" y="764704"/>
              <a:ext cx="5914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>
                  <a:latin typeface="Symbol" charset="2"/>
                  <a:cs typeface="Symbol" charset="2"/>
                </a:rPr>
                <a:t>s</a:t>
              </a:r>
              <a:r>
                <a:rPr lang="it-IT"/>
                <a:t>1</a:t>
              </a:r>
            </a:p>
          </p:txBody>
        </p:sp>
      </p:grpSp>
      <p:cxnSp>
        <p:nvCxnSpPr>
          <p:cNvPr id="7" name="Connettore 2 6"/>
          <p:cNvCxnSpPr/>
          <p:nvPr/>
        </p:nvCxnSpPr>
        <p:spPr>
          <a:xfrm>
            <a:off x="1547672" y="3645025"/>
            <a:ext cx="722161" cy="0"/>
          </a:xfrm>
          <a:prstGeom prst="straightConnector1">
            <a:avLst/>
          </a:prstGeom>
          <a:ln w="76200" cmpd="sng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7828123" y="3212980"/>
            <a:ext cx="591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>
                <a:latin typeface="Symbol" charset="2"/>
                <a:cs typeface="Symbol" charset="2"/>
              </a:rPr>
              <a:t>s</a:t>
            </a:r>
            <a:r>
              <a:rPr lang="it-IT"/>
              <a:t>3</a:t>
            </a:r>
          </a:p>
        </p:txBody>
      </p:sp>
      <p:cxnSp>
        <p:nvCxnSpPr>
          <p:cNvPr id="9" name="Connettore 2 8"/>
          <p:cNvCxnSpPr/>
          <p:nvPr/>
        </p:nvCxnSpPr>
        <p:spPr>
          <a:xfrm flipH="1">
            <a:off x="6643072" y="3645024"/>
            <a:ext cx="737240" cy="0"/>
          </a:xfrm>
          <a:prstGeom prst="straightConnector1">
            <a:avLst/>
          </a:prstGeom>
          <a:ln w="76200" cmpd="sng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80282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mmagine 1" descr="3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1"/>
          <a:stretch/>
        </p:blipFill>
        <p:spPr bwMode="auto">
          <a:xfrm>
            <a:off x="1604971" y="1790703"/>
            <a:ext cx="593407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994737" y="1700808"/>
            <a:ext cx="185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interseismic</a:t>
            </a:r>
            <a:r>
              <a:rPr lang="it-IT"/>
              <a:t> end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267744" y="2051564"/>
            <a:ext cx="5760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/>
              <a:t>0</a:t>
            </a:r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r>
              <a:rPr lang="it-IT"/>
              <a:t>km</a:t>
            </a:r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r>
              <a:rPr lang="it-IT"/>
              <a:t>30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4644008" y="764704"/>
            <a:ext cx="591440" cy="2232248"/>
            <a:chOff x="4644008" y="764704"/>
            <a:chExt cx="591440" cy="2232248"/>
          </a:xfrm>
        </p:grpSpPr>
        <p:cxnSp>
          <p:nvCxnSpPr>
            <p:cNvPr id="6" name="Connettore 2 5"/>
            <p:cNvCxnSpPr/>
            <p:nvPr/>
          </p:nvCxnSpPr>
          <p:spPr>
            <a:xfrm>
              <a:off x="4860032" y="1340768"/>
              <a:ext cx="0" cy="1656184"/>
            </a:xfrm>
            <a:prstGeom prst="straightConnector1">
              <a:avLst/>
            </a:prstGeom>
            <a:ln w="7620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6"/>
            <p:cNvSpPr txBox="1"/>
            <p:nvPr/>
          </p:nvSpPr>
          <p:spPr>
            <a:xfrm>
              <a:off x="4644008" y="764704"/>
              <a:ext cx="5914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>
                  <a:latin typeface="Symbol" charset="2"/>
                  <a:cs typeface="Symbol" charset="2"/>
                </a:rPr>
                <a:t>s</a:t>
              </a:r>
              <a:r>
                <a:rPr lang="it-IT"/>
                <a:t>1</a:t>
              </a:r>
            </a:p>
          </p:txBody>
        </p:sp>
      </p:grpSp>
      <p:cxnSp>
        <p:nvCxnSpPr>
          <p:cNvPr id="8" name="Connettore 2 7"/>
          <p:cNvCxnSpPr/>
          <p:nvPr/>
        </p:nvCxnSpPr>
        <p:spPr>
          <a:xfrm>
            <a:off x="1604963" y="3645025"/>
            <a:ext cx="664862" cy="0"/>
          </a:xfrm>
          <a:prstGeom prst="straightConnector1">
            <a:avLst/>
          </a:prstGeom>
          <a:ln w="76200" cmpd="sng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7828123" y="3212980"/>
            <a:ext cx="591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>
                <a:latin typeface="Symbol" charset="2"/>
                <a:cs typeface="Symbol" charset="2"/>
              </a:rPr>
              <a:t>s</a:t>
            </a:r>
            <a:r>
              <a:rPr lang="it-IT"/>
              <a:t>3</a:t>
            </a:r>
          </a:p>
        </p:txBody>
      </p:sp>
      <p:cxnSp>
        <p:nvCxnSpPr>
          <p:cNvPr id="10" name="Connettore 2 9"/>
          <p:cNvCxnSpPr/>
          <p:nvPr/>
        </p:nvCxnSpPr>
        <p:spPr>
          <a:xfrm flipH="1">
            <a:off x="6643072" y="3645024"/>
            <a:ext cx="665232" cy="0"/>
          </a:xfrm>
          <a:prstGeom prst="straightConnector1">
            <a:avLst/>
          </a:prstGeom>
          <a:ln w="76200" cmpd="sng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045658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magine 1" descr="4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1"/>
          <a:stretch/>
        </p:blipFill>
        <p:spPr bwMode="auto">
          <a:xfrm>
            <a:off x="1604971" y="1816103"/>
            <a:ext cx="593407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Figura a mano libera 6"/>
          <p:cNvSpPr>
            <a:spLocks noChangeArrowheads="1"/>
          </p:cNvSpPr>
          <p:nvPr/>
        </p:nvSpPr>
        <p:spPr bwMode="auto">
          <a:xfrm>
            <a:off x="2794000" y="3632203"/>
            <a:ext cx="1752600" cy="444500"/>
          </a:xfrm>
          <a:custGeom>
            <a:avLst/>
            <a:gdLst>
              <a:gd name="T0" fmla="*/ 0 w 1752600"/>
              <a:gd name="T1" fmla="*/ 0 h 444500"/>
              <a:gd name="T2" fmla="*/ 1752600 w 1752600"/>
              <a:gd name="T3" fmla="*/ 304800 h 444500"/>
              <a:gd name="T4" fmla="*/ 1600200 w 1752600"/>
              <a:gd name="T5" fmla="*/ 444500 h 444500"/>
              <a:gd name="T6" fmla="*/ 177800 w 1752600"/>
              <a:gd name="T7" fmla="*/ 177800 h 444500"/>
              <a:gd name="T8" fmla="*/ 0 w 1752600"/>
              <a:gd name="T9" fmla="*/ 0 h 444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52600"/>
              <a:gd name="T16" fmla="*/ 0 h 444500"/>
              <a:gd name="T17" fmla="*/ 1752600 w 1752600"/>
              <a:gd name="T18" fmla="*/ 444500 h 4445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52600" h="444500">
                <a:moveTo>
                  <a:pt x="0" y="0"/>
                </a:moveTo>
                <a:lnTo>
                  <a:pt x="1752600" y="304800"/>
                </a:lnTo>
                <a:lnTo>
                  <a:pt x="1600200" y="444500"/>
                </a:lnTo>
                <a:lnTo>
                  <a:pt x="177800" y="177800"/>
                </a:lnTo>
                <a:lnTo>
                  <a:pt x="0" y="0"/>
                </a:lnTo>
                <a:close/>
              </a:path>
            </a:pathLst>
          </a:custGeom>
          <a:solidFill>
            <a:srgbClr val="621E1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0" name="Figura a mano libera 4"/>
          <p:cNvSpPr>
            <a:spLocks noChangeArrowheads="1"/>
          </p:cNvSpPr>
          <p:nvPr/>
        </p:nvSpPr>
        <p:spPr bwMode="auto">
          <a:xfrm>
            <a:off x="3759200" y="2133600"/>
            <a:ext cx="2044700" cy="279400"/>
          </a:xfrm>
          <a:custGeom>
            <a:avLst/>
            <a:gdLst>
              <a:gd name="T0" fmla="*/ 0 w 2044700"/>
              <a:gd name="T1" fmla="*/ 76200 h 279400"/>
              <a:gd name="T2" fmla="*/ 330200 w 2044700"/>
              <a:gd name="T3" fmla="*/ 215900 h 279400"/>
              <a:gd name="T4" fmla="*/ 711200 w 2044700"/>
              <a:gd name="T5" fmla="*/ 254000 h 279400"/>
              <a:gd name="T6" fmla="*/ 1244600 w 2044700"/>
              <a:gd name="T7" fmla="*/ 279400 h 279400"/>
              <a:gd name="T8" fmla="*/ 1524000 w 2044700"/>
              <a:gd name="T9" fmla="*/ 279400 h 279400"/>
              <a:gd name="T10" fmla="*/ 1727200 w 2044700"/>
              <a:gd name="T11" fmla="*/ 279400 h 279400"/>
              <a:gd name="T12" fmla="*/ 1905000 w 2044700"/>
              <a:gd name="T13" fmla="*/ 215900 h 279400"/>
              <a:gd name="T14" fmla="*/ 1905000 w 2044700"/>
              <a:gd name="T15" fmla="*/ 215900 h 279400"/>
              <a:gd name="T16" fmla="*/ 2006600 w 2044700"/>
              <a:gd name="T17" fmla="*/ 127000 h 279400"/>
              <a:gd name="T18" fmla="*/ 2044700 w 2044700"/>
              <a:gd name="T19" fmla="*/ 0 h 279400"/>
              <a:gd name="T20" fmla="*/ 1866900 w 2044700"/>
              <a:gd name="T21" fmla="*/ 88900 h 279400"/>
              <a:gd name="T22" fmla="*/ 1587500 w 2044700"/>
              <a:gd name="T23" fmla="*/ 139700 h 279400"/>
              <a:gd name="T24" fmla="*/ 1104900 w 2044700"/>
              <a:gd name="T25" fmla="*/ 139700 h 279400"/>
              <a:gd name="T26" fmla="*/ 596900 w 2044700"/>
              <a:gd name="T27" fmla="*/ 114300 h 279400"/>
              <a:gd name="T28" fmla="*/ 0 w 2044700"/>
              <a:gd name="T29" fmla="*/ 76200 h 2794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44700"/>
              <a:gd name="T46" fmla="*/ 0 h 279400"/>
              <a:gd name="T47" fmla="*/ 2044700 w 2044700"/>
              <a:gd name="T48" fmla="*/ 279400 h 2794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44700" h="279400">
                <a:moveTo>
                  <a:pt x="0" y="76200"/>
                </a:moveTo>
                <a:lnTo>
                  <a:pt x="330200" y="215900"/>
                </a:lnTo>
                <a:lnTo>
                  <a:pt x="711200" y="254000"/>
                </a:lnTo>
                <a:lnTo>
                  <a:pt x="1244600" y="279400"/>
                </a:lnTo>
                <a:lnTo>
                  <a:pt x="1524000" y="279400"/>
                </a:lnTo>
                <a:lnTo>
                  <a:pt x="1727200" y="279400"/>
                </a:lnTo>
                <a:lnTo>
                  <a:pt x="1905000" y="215900"/>
                </a:lnTo>
                <a:lnTo>
                  <a:pt x="2006600" y="127000"/>
                </a:lnTo>
                <a:lnTo>
                  <a:pt x="2044700" y="0"/>
                </a:lnTo>
                <a:lnTo>
                  <a:pt x="1866900" y="88900"/>
                </a:lnTo>
                <a:lnTo>
                  <a:pt x="1587500" y="139700"/>
                </a:lnTo>
                <a:lnTo>
                  <a:pt x="1104900" y="139700"/>
                </a:lnTo>
                <a:lnTo>
                  <a:pt x="596900" y="11430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1" name="Figura a mano libera 3"/>
          <p:cNvSpPr>
            <a:spLocks noChangeArrowheads="1"/>
          </p:cNvSpPr>
          <p:nvPr/>
        </p:nvSpPr>
        <p:spPr bwMode="auto">
          <a:xfrm>
            <a:off x="3759200" y="2247900"/>
            <a:ext cx="1981200" cy="177800"/>
          </a:xfrm>
          <a:custGeom>
            <a:avLst/>
            <a:gdLst>
              <a:gd name="T0" fmla="*/ 0 w 1981200"/>
              <a:gd name="T1" fmla="*/ 0 h 177800"/>
              <a:gd name="T2" fmla="*/ 190500 w 1981200"/>
              <a:gd name="T3" fmla="*/ 76200 h 177800"/>
              <a:gd name="T4" fmla="*/ 457200 w 1981200"/>
              <a:gd name="T5" fmla="*/ 139700 h 177800"/>
              <a:gd name="T6" fmla="*/ 927100 w 1981200"/>
              <a:gd name="T7" fmla="*/ 165100 h 177800"/>
              <a:gd name="T8" fmla="*/ 1282700 w 1981200"/>
              <a:gd name="T9" fmla="*/ 177800 h 177800"/>
              <a:gd name="T10" fmla="*/ 1778000 w 1981200"/>
              <a:gd name="T11" fmla="*/ 152400 h 177800"/>
              <a:gd name="T12" fmla="*/ 1981200 w 1981200"/>
              <a:gd name="T13" fmla="*/ 76200 h 1778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81200"/>
              <a:gd name="T22" fmla="*/ 0 h 177800"/>
              <a:gd name="T23" fmla="*/ 1981200 w 1981200"/>
              <a:gd name="T24" fmla="*/ 177800 h 1778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81200" h="177800">
                <a:moveTo>
                  <a:pt x="0" y="0"/>
                </a:moveTo>
                <a:lnTo>
                  <a:pt x="190500" y="76200"/>
                </a:lnTo>
                <a:lnTo>
                  <a:pt x="457200" y="139700"/>
                </a:lnTo>
                <a:lnTo>
                  <a:pt x="927100" y="165100"/>
                </a:lnTo>
                <a:lnTo>
                  <a:pt x="1282700" y="177800"/>
                </a:lnTo>
                <a:lnTo>
                  <a:pt x="1778000" y="152400"/>
                </a:lnTo>
                <a:lnTo>
                  <a:pt x="1981200" y="7620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none" w="med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2" name="Figura a mano libera 5"/>
          <p:cNvSpPr>
            <a:spLocks noChangeArrowheads="1"/>
          </p:cNvSpPr>
          <p:nvPr/>
        </p:nvSpPr>
        <p:spPr bwMode="auto">
          <a:xfrm>
            <a:off x="2781300" y="3644900"/>
            <a:ext cx="1752600" cy="304800"/>
          </a:xfrm>
          <a:custGeom>
            <a:avLst/>
            <a:gdLst>
              <a:gd name="T0" fmla="*/ 0 w 1752600"/>
              <a:gd name="T1" fmla="*/ 0 h 304800"/>
              <a:gd name="T2" fmla="*/ 1752600 w 1752600"/>
              <a:gd name="T3" fmla="*/ 304800 h 304800"/>
              <a:gd name="T4" fmla="*/ 1752600 w 1752600"/>
              <a:gd name="T5" fmla="*/ 304800 h 304800"/>
              <a:gd name="T6" fmla="*/ 0 60000 65536"/>
              <a:gd name="T7" fmla="*/ 0 60000 65536"/>
              <a:gd name="T8" fmla="*/ 0 60000 65536"/>
              <a:gd name="T9" fmla="*/ 0 w 1752600"/>
              <a:gd name="T10" fmla="*/ 0 h 304800"/>
              <a:gd name="T11" fmla="*/ 1752600 w 1752600"/>
              <a:gd name="T12" fmla="*/ 304800 h 304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600" h="304800">
                <a:moveTo>
                  <a:pt x="0" y="0"/>
                </a:moveTo>
                <a:lnTo>
                  <a:pt x="1752600" y="304800"/>
                </a:lnTo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 type="none" w="med" len="lg"/>
          </a:ln>
        </p:spPr>
        <p:txBody>
          <a:bodyPr/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193112" y="1340768"/>
            <a:ext cx="155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coseismic </a:t>
            </a:r>
            <a:r>
              <a:rPr lang="it-IT" err="1"/>
              <a:t>fall</a:t>
            </a:r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267744" y="2051564"/>
            <a:ext cx="5760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/>
              <a:t>0</a:t>
            </a:r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r>
              <a:rPr lang="it-IT"/>
              <a:t>km</a:t>
            </a:r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endParaRPr lang="it-IT"/>
          </a:p>
          <a:p>
            <a:pPr algn="r"/>
            <a:r>
              <a:rPr lang="it-IT"/>
              <a:t>30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4644008" y="764704"/>
            <a:ext cx="591440" cy="2232248"/>
            <a:chOff x="4644008" y="764704"/>
            <a:chExt cx="591440" cy="2232248"/>
          </a:xfrm>
        </p:grpSpPr>
        <p:cxnSp>
          <p:nvCxnSpPr>
            <p:cNvPr id="10" name="Connettore 2 9"/>
            <p:cNvCxnSpPr/>
            <p:nvPr/>
          </p:nvCxnSpPr>
          <p:spPr>
            <a:xfrm>
              <a:off x="4860032" y="1340768"/>
              <a:ext cx="0" cy="1656184"/>
            </a:xfrm>
            <a:prstGeom prst="straightConnector1">
              <a:avLst/>
            </a:prstGeom>
            <a:ln w="7620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/>
            <p:cNvSpPr txBox="1"/>
            <p:nvPr/>
          </p:nvSpPr>
          <p:spPr>
            <a:xfrm>
              <a:off x="4644008" y="764704"/>
              <a:ext cx="5914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>
                  <a:latin typeface="Symbol" charset="2"/>
                  <a:cs typeface="Symbol" charset="2"/>
                </a:rPr>
                <a:t>s</a:t>
              </a:r>
              <a:r>
                <a:rPr lang="it-IT"/>
                <a:t>1</a:t>
              </a:r>
            </a:p>
          </p:txBody>
        </p:sp>
      </p:grpSp>
      <p:cxnSp>
        <p:nvCxnSpPr>
          <p:cNvPr id="12" name="Connettore 2 11"/>
          <p:cNvCxnSpPr/>
          <p:nvPr/>
        </p:nvCxnSpPr>
        <p:spPr>
          <a:xfrm>
            <a:off x="1100537" y="3645029"/>
            <a:ext cx="1169288" cy="1"/>
          </a:xfrm>
          <a:prstGeom prst="straightConnector1">
            <a:avLst/>
          </a:prstGeom>
          <a:ln w="76200" cmpd="sng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7828123" y="3212980"/>
            <a:ext cx="591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>
                <a:latin typeface="Symbol" charset="2"/>
                <a:cs typeface="Symbol" charset="2"/>
              </a:rPr>
              <a:t>s</a:t>
            </a:r>
            <a:r>
              <a:rPr lang="it-IT"/>
              <a:t>3</a:t>
            </a:r>
          </a:p>
        </p:txBody>
      </p:sp>
      <p:cxnSp>
        <p:nvCxnSpPr>
          <p:cNvPr id="14" name="Connettore 2 13"/>
          <p:cNvCxnSpPr/>
          <p:nvPr/>
        </p:nvCxnSpPr>
        <p:spPr>
          <a:xfrm flipH="1">
            <a:off x="6643072" y="3645029"/>
            <a:ext cx="1169288" cy="1"/>
          </a:xfrm>
          <a:prstGeom prst="straightConnector1">
            <a:avLst/>
          </a:prstGeom>
          <a:ln w="76200" cmpd="sng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977703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2 2"/>
          <p:cNvCxnSpPr/>
          <p:nvPr/>
        </p:nvCxnSpPr>
        <p:spPr>
          <a:xfrm>
            <a:off x="3491880" y="4653136"/>
            <a:ext cx="49685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>
          <a:xfrm flipV="1">
            <a:off x="3707904" y="1304764"/>
            <a:ext cx="0" cy="36184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4036001" y="4576923"/>
            <a:ext cx="45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latin typeface="Symbol" charset="2"/>
                <a:cs typeface="Symbol" charset="2"/>
              </a:rPr>
              <a:t>s</a:t>
            </a:r>
            <a:r>
              <a:rPr lang="it-IT"/>
              <a:t>3</a:t>
            </a:r>
          </a:p>
        </p:txBody>
      </p:sp>
      <p:sp>
        <p:nvSpPr>
          <p:cNvPr id="7" name="Rettangolo 6"/>
          <p:cNvSpPr/>
          <p:nvPr/>
        </p:nvSpPr>
        <p:spPr>
          <a:xfrm>
            <a:off x="7974378" y="4546435"/>
            <a:ext cx="52129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700" err="1">
                <a:latin typeface="Symbol" charset="2"/>
                <a:cs typeface="Symbol" charset="2"/>
              </a:rPr>
              <a:t>s</a:t>
            </a:r>
            <a:r>
              <a:rPr lang="it-IT" err="1"/>
              <a:t>n</a:t>
            </a:r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353792" y="1412781"/>
            <a:ext cx="33695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700">
                <a:latin typeface="Symbol" charset="2"/>
                <a:cs typeface="Symbol" charset="2"/>
              </a:rPr>
              <a:t>t</a:t>
            </a:r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736301" y="4576923"/>
            <a:ext cx="45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latin typeface="Symbol" charset="2"/>
                <a:cs typeface="Symbol" charset="2"/>
              </a:rPr>
              <a:t>s</a:t>
            </a:r>
            <a:r>
              <a:rPr lang="it-IT"/>
              <a:t>1</a:t>
            </a:r>
          </a:p>
        </p:txBody>
      </p:sp>
      <p:cxnSp>
        <p:nvCxnSpPr>
          <p:cNvPr id="11" name="Connettore 1 10"/>
          <p:cNvCxnSpPr/>
          <p:nvPr/>
        </p:nvCxnSpPr>
        <p:spPr>
          <a:xfrm flipV="1">
            <a:off x="3264324" y="2654914"/>
            <a:ext cx="4169994" cy="178219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e 15"/>
          <p:cNvSpPr/>
          <p:nvPr/>
        </p:nvSpPr>
        <p:spPr>
          <a:xfrm>
            <a:off x="5166066" y="3897052"/>
            <a:ext cx="1566174" cy="1566174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4896036" y="3789040"/>
            <a:ext cx="1836204" cy="1782198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4626006" y="3681028"/>
            <a:ext cx="2106234" cy="194421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4409982" y="3573016"/>
            <a:ext cx="2322258" cy="210623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/>
          <p:cNvCxnSpPr/>
          <p:nvPr/>
        </p:nvCxnSpPr>
        <p:spPr>
          <a:xfrm flipH="1">
            <a:off x="4409982" y="4653136"/>
            <a:ext cx="756084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magine 27">
            <a:extLst>
              <a:ext uri="{FF2B5EF4-FFF2-40B4-BE49-F238E27FC236}">
                <a16:creationId xmlns:a16="http://schemas.microsoft.com/office/drawing/2014/main" id="{A1C6BD99-373C-2A4F-9140-6AFE6773B3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535"/>
          <a:stretch/>
        </p:blipFill>
        <p:spPr>
          <a:xfrm>
            <a:off x="108012" y="188640"/>
            <a:ext cx="2785737" cy="6058601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6E4EECBA-7BB8-C84E-A5A6-AD2AD7E047CA}"/>
              </a:ext>
            </a:extLst>
          </p:cNvPr>
          <p:cNvSpPr/>
          <p:nvPr/>
        </p:nvSpPr>
        <p:spPr>
          <a:xfrm>
            <a:off x="2555776" y="4005064"/>
            <a:ext cx="504056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4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ttangolo 6"/>
          <p:cNvSpPr>
            <a:spLocks noChangeArrowheads="1"/>
          </p:cNvSpPr>
          <p:nvPr/>
        </p:nvSpPr>
        <p:spPr bwMode="auto">
          <a:xfrm>
            <a:off x="-266700" y="6019800"/>
            <a:ext cx="9677400" cy="838200"/>
          </a:xfrm>
          <a:prstGeom prst="rect">
            <a:avLst/>
          </a:prstGeom>
          <a:solidFill>
            <a:srgbClr val="FFFFFF"/>
          </a:solidFill>
          <a:ln w="57150">
            <a:solidFill>
              <a:srgbClr val="FFFFFF"/>
            </a:solidFill>
            <a:round/>
            <a:headEnd/>
            <a:tailEnd type="none" w="med" len="lg"/>
          </a:ln>
        </p:spPr>
        <p:txBody>
          <a:bodyPr/>
          <a:lstStyle/>
          <a:p>
            <a:endParaRPr lang="it-IT"/>
          </a:p>
        </p:txBody>
      </p:sp>
      <p:pic>
        <p:nvPicPr>
          <p:cNvPr id="65539" name="ByDay-animazione.mov" descr="/Users/carlodoglioni/Documents/Disegni/faultOnOff_submitted2/ByDay-animazione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ttangolo 5"/>
          <p:cNvSpPr>
            <a:spLocks noChangeArrowheads="1"/>
          </p:cNvSpPr>
          <p:nvPr/>
        </p:nvSpPr>
        <p:spPr bwMode="auto">
          <a:xfrm>
            <a:off x="-228600" y="0"/>
            <a:ext cx="9677400" cy="838200"/>
          </a:xfrm>
          <a:prstGeom prst="rect">
            <a:avLst/>
          </a:prstGeom>
          <a:solidFill>
            <a:srgbClr val="FFFFFF"/>
          </a:solidFill>
          <a:ln w="57150">
            <a:solidFill>
              <a:srgbClr val="FFFFFF"/>
            </a:solidFill>
            <a:round/>
            <a:headEnd/>
            <a:tailEnd type="none" w="med" len="lg"/>
          </a:ln>
        </p:spPr>
        <p:txBody>
          <a:bodyPr/>
          <a:lstStyle/>
          <a:p>
            <a:endParaRPr lang="it-IT"/>
          </a:p>
        </p:txBody>
      </p:sp>
      <p:pic>
        <p:nvPicPr>
          <p:cNvPr id="65541" name="Immagine 3" descr="Figure_1_Fault_On_Off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5247" b="52625"/>
          <a:stretch>
            <a:fillRect/>
          </a:stretch>
        </p:blipFill>
        <p:spPr bwMode="auto">
          <a:xfrm>
            <a:off x="3962400" y="381000"/>
            <a:ext cx="5054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CasellaDiTesto 7"/>
          <p:cNvSpPr txBox="1">
            <a:spLocks noChangeArrowheads="1"/>
          </p:cNvSpPr>
          <p:nvPr/>
        </p:nvSpPr>
        <p:spPr bwMode="auto">
          <a:xfrm>
            <a:off x="4572000" y="0"/>
            <a:ext cx="1409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interseismic</a:t>
            </a:r>
          </a:p>
        </p:txBody>
      </p:sp>
      <p:sp>
        <p:nvSpPr>
          <p:cNvPr id="65543" name="CasellaDiTesto 8"/>
          <p:cNvSpPr txBox="1">
            <a:spLocks noChangeArrowheads="1"/>
          </p:cNvSpPr>
          <p:nvPr/>
        </p:nvSpPr>
        <p:spPr bwMode="auto">
          <a:xfrm>
            <a:off x="7239000" y="0"/>
            <a:ext cx="1160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coseismic</a:t>
            </a:r>
          </a:p>
        </p:txBody>
      </p:sp>
      <p:sp>
        <p:nvSpPr>
          <p:cNvPr id="65544" name="Figura a mano libera 9"/>
          <p:cNvSpPr>
            <a:spLocks noChangeArrowheads="1"/>
          </p:cNvSpPr>
          <p:nvPr/>
        </p:nvSpPr>
        <p:spPr bwMode="auto">
          <a:xfrm>
            <a:off x="-2803748" y="4869227"/>
            <a:ext cx="2857500" cy="1562100"/>
          </a:xfrm>
          <a:custGeom>
            <a:avLst/>
            <a:gdLst>
              <a:gd name="T0" fmla="*/ 0 w 2857500"/>
              <a:gd name="T1" fmla="*/ 1562100 h 1562100"/>
              <a:gd name="T2" fmla="*/ 0 w 2857500"/>
              <a:gd name="T3" fmla="*/ 1193800 h 1562100"/>
              <a:gd name="T4" fmla="*/ 63500 w 2857500"/>
              <a:gd name="T5" fmla="*/ 952500 h 1562100"/>
              <a:gd name="T6" fmla="*/ 596900 w 2857500"/>
              <a:gd name="T7" fmla="*/ 520700 h 1562100"/>
              <a:gd name="T8" fmla="*/ 1041400 w 2857500"/>
              <a:gd name="T9" fmla="*/ 0 h 1562100"/>
              <a:gd name="T10" fmla="*/ 1346200 w 2857500"/>
              <a:gd name="T11" fmla="*/ 12700 h 1562100"/>
              <a:gd name="T12" fmla="*/ 2705100 w 2857500"/>
              <a:gd name="T13" fmla="*/ 203200 h 1562100"/>
              <a:gd name="T14" fmla="*/ 2857500 w 2857500"/>
              <a:gd name="T15" fmla="*/ 1473200 h 1562100"/>
              <a:gd name="T16" fmla="*/ 0 w 2857500"/>
              <a:gd name="T17" fmla="*/ 1562100 h 15621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57500"/>
              <a:gd name="T28" fmla="*/ 0 h 1562100"/>
              <a:gd name="T29" fmla="*/ 2857500 w 2857500"/>
              <a:gd name="T30" fmla="*/ 1562100 h 15621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57500" h="1562100">
                <a:moveTo>
                  <a:pt x="0" y="1562100"/>
                </a:moveTo>
                <a:lnTo>
                  <a:pt x="0" y="1193800"/>
                </a:lnTo>
                <a:lnTo>
                  <a:pt x="63500" y="952500"/>
                </a:lnTo>
                <a:lnTo>
                  <a:pt x="596900" y="520700"/>
                </a:lnTo>
                <a:lnTo>
                  <a:pt x="1041400" y="0"/>
                </a:lnTo>
                <a:lnTo>
                  <a:pt x="1346200" y="12700"/>
                </a:lnTo>
                <a:lnTo>
                  <a:pt x="2705100" y="203200"/>
                </a:lnTo>
                <a:lnTo>
                  <a:pt x="2857500" y="1473200"/>
                </a:lnTo>
                <a:lnTo>
                  <a:pt x="0" y="1562100"/>
                </a:lnTo>
                <a:close/>
              </a:path>
            </a:pathLst>
          </a:custGeom>
          <a:solidFill>
            <a:srgbClr val="FFFFFF"/>
          </a:solidFill>
          <a:ln w="57150">
            <a:solidFill>
              <a:srgbClr val="FFFFFF"/>
            </a:solidFill>
            <a:round/>
            <a:headEnd/>
            <a:tailEnd type="none" w="med" len="lg"/>
          </a:ln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107504" y="6167285"/>
            <a:ext cx="254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Courtesy</a:t>
            </a:r>
            <a:r>
              <a:rPr lang="it-IT"/>
              <a:t> </a:t>
            </a:r>
            <a:r>
              <a:rPr lang="it-IT" err="1"/>
              <a:t>R</a:t>
            </a:r>
            <a:r>
              <a:rPr lang="it-IT"/>
              <a:t>. Di Stefano</a:t>
            </a:r>
          </a:p>
        </p:txBody>
      </p:sp>
    </p:spTree>
    <p:extLst>
      <p:ext uri="{BB962C8B-B14F-4D97-AF65-F5344CB8AC3E}">
        <p14:creationId xmlns:p14="http://schemas.microsoft.com/office/powerpoint/2010/main" val="362019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60" fill="hold"/>
                                        <p:tgtEl>
                                          <p:spTgt spid="655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55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5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55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3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magine 1" descr="Figure_7_AquilaEventsMod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336550"/>
            <a:ext cx="6302375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001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171966"/>
            <a:ext cx="9144000" cy="4058052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H="1">
            <a:off x="2832100" y="171966"/>
            <a:ext cx="850900" cy="1092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632200" y="-32266"/>
            <a:ext cx="471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Initial</a:t>
            </a:r>
            <a:r>
              <a:rPr lang="it-IT"/>
              <a:t> </a:t>
            </a:r>
            <a:r>
              <a:rPr lang="it-IT" err="1"/>
              <a:t>subsidence</a:t>
            </a:r>
            <a:r>
              <a:rPr lang="it-IT"/>
              <a:t> 5 </a:t>
            </a:r>
            <a:r>
              <a:rPr lang="it-IT" err="1"/>
              <a:t>months</a:t>
            </a:r>
            <a:r>
              <a:rPr lang="it-IT"/>
              <a:t> </a:t>
            </a:r>
            <a:r>
              <a:rPr lang="it-IT" err="1"/>
              <a:t>earlier</a:t>
            </a:r>
            <a:r>
              <a:rPr lang="it-IT"/>
              <a:t> Aquila </a:t>
            </a:r>
            <a:r>
              <a:rPr lang="it-IT" err="1"/>
              <a:t>Eq</a:t>
            </a:r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4230018"/>
            <a:ext cx="5054600" cy="243691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79512" y="6328924"/>
            <a:ext cx="171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Lou</a:t>
            </a:r>
            <a:r>
              <a:rPr lang="it-IT"/>
              <a:t> et al. 2014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8225"/>
            <a:ext cx="4211960" cy="2739775"/>
          </a:xfrm>
          <a:prstGeom prst="rect">
            <a:avLst/>
          </a:prstGeom>
        </p:spPr>
      </p:pic>
      <p:cxnSp>
        <p:nvCxnSpPr>
          <p:cNvPr id="12" name="Connettore 2 11"/>
          <p:cNvCxnSpPr/>
          <p:nvPr/>
        </p:nvCxnSpPr>
        <p:spPr>
          <a:xfrm flipH="1" flipV="1">
            <a:off x="2832100" y="1416566"/>
            <a:ext cx="2027932" cy="34525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70742" y="-27384"/>
            <a:ext cx="327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Dati </a:t>
            </a:r>
            <a:r>
              <a:rPr lang="it-IT" err="1"/>
              <a:t>DInSAR</a:t>
            </a:r>
            <a:r>
              <a:rPr lang="it-IT"/>
              <a:t> – </a:t>
            </a:r>
            <a:r>
              <a:rPr lang="it-IT" err="1"/>
              <a:t>Lou</a:t>
            </a:r>
            <a:r>
              <a:rPr lang="it-IT"/>
              <a:t> et al. 2014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40294" y="5764614"/>
            <a:ext cx="171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Vertical </a:t>
            </a:r>
            <a:r>
              <a:rPr lang="it-IT" err="1"/>
              <a:t>motion</a:t>
            </a:r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5277094" y="5805264"/>
            <a:ext cx="145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earthquakes</a:t>
            </a:r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97768" y="4077072"/>
            <a:ext cx="83346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/>
              <a:t>http://</a:t>
            </a:r>
            <a:r>
              <a:rPr lang="it-IT" sz="1200" err="1"/>
              <a:t>www.fig.net</a:t>
            </a:r>
            <a:r>
              <a:rPr lang="it-IT" sz="1200"/>
              <a:t>/pub/fig2014/</a:t>
            </a:r>
            <a:r>
              <a:rPr lang="it-IT" sz="1200" err="1"/>
              <a:t>papers</a:t>
            </a:r>
            <a:r>
              <a:rPr lang="it-IT" sz="1200"/>
              <a:t>/ts10b/TS10B_luo_bo_et_al_7051.pdf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8739172" y="111388"/>
            <a:ext cx="369332" cy="1305982"/>
            <a:chOff x="8739172" y="111388"/>
            <a:chExt cx="369332" cy="1305982"/>
          </a:xfrm>
        </p:grpSpPr>
        <p:sp>
          <p:nvSpPr>
            <p:cNvPr id="13" name="Sole 12"/>
            <p:cNvSpPr/>
            <p:nvPr/>
          </p:nvSpPr>
          <p:spPr>
            <a:xfrm>
              <a:off x="8748464" y="1052736"/>
              <a:ext cx="360040" cy="364634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/>
            <p:cNvSpPr txBox="1"/>
            <p:nvPr/>
          </p:nvSpPr>
          <p:spPr>
            <a:xfrm rot="16200000">
              <a:off x="8464574" y="385986"/>
              <a:ext cx="91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6° April</a:t>
              </a:r>
            </a:p>
          </p:txBody>
        </p:sp>
      </p:grpSp>
      <p:cxnSp>
        <p:nvCxnSpPr>
          <p:cNvPr id="17" name="Connettore 2 16"/>
          <p:cNvCxnSpPr/>
          <p:nvPr/>
        </p:nvCxnSpPr>
        <p:spPr>
          <a:xfrm>
            <a:off x="2267744" y="4869160"/>
            <a:ext cx="0" cy="36004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2267744" y="5229200"/>
            <a:ext cx="0" cy="72008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2267744" y="5949280"/>
            <a:ext cx="0" cy="379644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57852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magine 1" descr="Carminati_Doglioni_figure1_Italy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44450"/>
            <a:ext cx="8804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909405"/>
      </p:ext>
    </p:extLst>
  </p:cSld>
  <p:clrMapOvr>
    <a:masterClrMapping/>
  </p:clrMapOvr>
  <p:transition spd="med" advClick="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_1_Dilatancy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0"/>
            <a:ext cx="4273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11365"/>
      </p:ext>
    </p:extLst>
  </p:cSld>
  <p:clrMapOvr>
    <a:masterClrMapping/>
  </p:clrMapOvr>
  <p:transition spd="med" advClick="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Figure_1_Dilatancy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1437" r="10996" b="52033"/>
          <a:stretch/>
        </p:blipFill>
        <p:spPr>
          <a:xfrm>
            <a:off x="5868144" y="908725"/>
            <a:ext cx="7206754" cy="2249721"/>
          </a:xfrm>
          <a:prstGeom prst="rect">
            <a:avLst/>
          </a:prstGeom>
        </p:spPr>
      </p:pic>
      <p:pic>
        <p:nvPicPr>
          <p:cNvPr id="4" name="Immagine 3" descr="Figure_1_Dilatancy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t="1773" r="6195" b="70668"/>
          <a:stretch/>
        </p:blipFill>
        <p:spPr>
          <a:xfrm>
            <a:off x="189486" y="260649"/>
            <a:ext cx="6078382" cy="2974731"/>
          </a:xfrm>
          <a:prstGeom prst="rect">
            <a:avLst/>
          </a:prstGeom>
        </p:spPr>
      </p:pic>
      <p:sp>
        <p:nvSpPr>
          <p:cNvPr id="10" name="Figura a mano libera 9"/>
          <p:cNvSpPr/>
          <p:nvPr/>
        </p:nvSpPr>
        <p:spPr>
          <a:xfrm>
            <a:off x="6251222" y="1679226"/>
            <a:ext cx="1270000" cy="1679223"/>
          </a:xfrm>
          <a:custGeom>
            <a:avLst/>
            <a:gdLst>
              <a:gd name="connsiteX0" fmla="*/ 1270000 w 1270000"/>
              <a:gd name="connsiteY0" fmla="*/ 1552222 h 1679222"/>
              <a:gd name="connsiteX1" fmla="*/ 183445 w 1270000"/>
              <a:gd name="connsiteY1" fmla="*/ 0 h 1679222"/>
              <a:gd name="connsiteX2" fmla="*/ 14111 w 1270000"/>
              <a:gd name="connsiteY2" fmla="*/ 296334 h 1679222"/>
              <a:gd name="connsiteX3" fmla="*/ 0 w 1270000"/>
              <a:gd name="connsiteY3" fmla="*/ 818445 h 1679222"/>
              <a:gd name="connsiteX4" fmla="*/ 310445 w 1270000"/>
              <a:gd name="connsiteY4" fmla="*/ 1566334 h 1679222"/>
              <a:gd name="connsiteX5" fmla="*/ 959556 w 1270000"/>
              <a:gd name="connsiteY5" fmla="*/ 1679222 h 1679222"/>
              <a:gd name="connsiteX6" fmla="*/ 1270000 w 1270000"/>
              <a:gd name="connsiteY6" fmla="*/ 1552222 h 16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0000" h="1679222">
                <a:moveTo>
                  <a:pt x="1270000" y="1552222"/>
                </a:moveTo>
                <a:lnTo>
                  <a:pt x="183445" y="0"/>
                </a:lnTo>
                <a:lnTo>
                  <a:pt x="14111" y="296334"/>
                </a:lnTo>
                <a:lnTo>
                  <a:pt x="0" y="818445"/>
                </a:lnTo>
                <a:lnTo>
                  <a:pt x="310445" y="1566334"/>
                </a:lnTo>
                <a:lnTo>
                  <a:pt x="959556" y="1679222"/>
                </a:lnTo>
                <a:lnTo>
                  <a:pt x="1270000" y="1552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9" name="Gruppo 38"/>
          <p:cNvGrpSpPr/>
          <p:nvPr/>
        </p:nvGrpSpPr>
        <p:grpSpPr>
          <a:xfrm>
            <a:off x="625245" y="3872979"/>
            <a:ext cx="12291891" cy="2970700"/>
            <a:chOff x="625237" y="3872977"/>
            <a:chExt cx="12291891" cy="2970700"/>
          </a:xfrm>
        </p:grpSpPr>
        <p:pic>
          <p:nvPicPr>
            <p:cNvPr id="5" name="Immagine 4" descr="Figure_1_Dilatancy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7" t="49914" r="6131" b="24220"/>
            <a:stretch/>
          </p:blipFill>
          <p:spPr>
            <a:xfrm>
              <a:off x="625237" y="3872977"/>
              <a:ext cx="5674955" cy="2796383"/>
            </a:xfrm>
            <a:prstGeom prst="rect">
              <a:avLst/>
            </a:prstGeom>
          </p:spPr>
        </p:pic>
        <p:pic>
          <p:nvPicPr>
            <p:cNvPr id="8" name="Immagine 7" descr="Figure_1_Dilatancy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9" t="77541" r="3052" b="1338"/>
            <a:stretch/>
          </p:blipFill>
          <p:spPr>
            <a:xfrm>
              <a:off x="6356484" y="4293097"/>
              <a:ext cx="6560644" cy="2550580"/>
            </a:xfrm>
            <a:prstGeom prst="rect">
              <a:avLst/>
            </a:prstGeom>
          </p:spPr>
        </p:pic>
      </p:grpSp>
      <p:sp>
        <p:nvSpPr>
          <p:cNvPr id="11" name="Figura a mano libera 10"/>
          <p:cNvSpPr/>
          <p:nvPr/>
        </p:nvSpPr>
        <p:spPr>
          <a:xfrm>
            <a:off x="7224897" y="747894"/>
            <a:ext cx="2370667" cy="4430889"/>
          </a:xfrm>
          <a:custGeom>
            <a:avLst/>
            <a:gdLst>
              <a:gd name="connsiteX0" fmla="*/ 1340555 w 2370667"/>
              <a:gd name="connsiteY0" fmla="*/ 1495778 h 4430889"/>
              <a:gd name="connsiteX1" fmla="*/ 1044222 w 2370667"/>
              <a:gd name="connsiteY1" fmla="*/ 1411111 h 4430889"/>
              <a:gd name="connsiteX2" fmla="*/ 0 w 2370667"/>
              <a:gd name="connsiteY2" fmla="*/ 409222 h 4430889"/>
              <a:gd name="connsiteX3" fmla="*/ 747889 w 2370667"/>
              <a:gd name="connsiteY3" fmla="*/ 70555 h 4430889"/>
              <a:gd name="connsiteX4" fmla="*/ 2060222 w 2370667"/>
              <a:gd name="connsiteY4" fmla="*/ 0 h 4430889"/>
              <a:gd name="connsiteX5" fmla="*/ 2370667 w 2370667"/>
              <a:gd name="connsiteY5" fmla="*/ 1157111 h 4430889"/>
              <a:gd name="connsiteX6" fmla="*/ 2271889 w 2370667"/>
              <a:gd name="connsiteY6" fmla="*/ 2540000 h 4430889"/>
              <a:gd name="connsiteX7" fmla="*/ 2271889 w 2370667"/>
              <a:gd name="connsiteY7" fmla="*/ 3499555 h 4430889"/>
              <a:gd name="connsiteX8" fmla="*/ 2328333 w 2370667"/>
              <a:gd name="connsiteY8" fmla="*/ 4388555 h 4430889"/>
              <a:gd name="connsiteX9" fmla="*/ 1622778 w 2370667"/>
              <a:gd name="connsiteY9" fmla="*/ 4318000 h 4430889"/>
              <a:gd name="connsiteX10" fmla="*/ 1016000 w 2370667"/>
              <a:gd name="connsiteY10" fmla="*/ 4430889 h 4430889"/>
              <a:gd name="connsiteX11" fmla="*/ 451555 w 2370667"/>
              <a:gd name="connsiteY11" fmla="*/ 4289778 h 4430889"/>
              <a:gd name="connsiteX12" fmla="*/ 84667 w 2370667"/>
              <a:gd name="connsiteY12" fmla="*/ 3838222 h 4430889"/>
              <a:gd name="connsiteX13" fmla="*/ 493889 w 2370667"/>
              <a:gd name="connsiteY13" fmla="*/ 2779889 h 4430889"/>
              <a:gd name="connsiteX14" fmla="*/ 1298222 w 2370667"/>
              <a:gd name="connsiteY14" fmla="*/ 1439333 h 443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70667" h="4430889">
                <a:moveTo>
                  <a:pt x="1340555" y="1495778"/>
                </a:moveTo>
                <a:lnTo>
                  <a:pt x="1044222" y="1411111"/>
                </a:lnTo>
                <a:lnTo>
                  <a:pt x="0" y="409222"/>
                </a:lnTo>
                <a:lnTo>
                  <a:pt x="747889" y="70555"/>
                </a:lnTo>
                <a:lnTo>
                  <a:pt x="2060222" y="0"/>
                </a:lnTo>
                <a:lnTo>
                  <a:pt x="2370667" y="1157111"/>
                </a:lnTo>
                <a:lnTo>
                  <a:pt x="2271889" y="2540000"/>
                </a:lnTo>
                <a:lnTo>
                  <a:pt x="2271889" y="3499555"/>
                </a:lnTo>
                <a:lnTo>
                  <a:pt x="2328333" y="4388555"/>
                </a:lnTo>
                <a:lnTo>
                  <a:pt x="1622778" y="4318000"/>
                </a:lnTo>
                <a:lnTo>
                  <a:pt x="1016000" y="4430889"/>
                </a:lnTo>
                <a:lnTo>
                  <a:pt x="451555" y="4289778"/>
                </a:lnTo>
                <a:lnTo>
                  <a:pt x="84667" y="3838222"/>
                </a:lnTo>
                <a:lnTo>
                  <a:pt x="493889" y="2779889"/>
                </a:lnTo>
                <a:lnTo>
                  <a:pt x="1298222" y="1439333"/>
                </a:lnTo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 11"/>
          <p:cNvSpPr/>
          <p:nvPr/>
        </p:nvSpPr>
        <p:spPr>
          <a:xfrm>
            <a:off x="6350008" y="4840111"/>
            <a:ext cx="1030111" cy="1594556"/>
          </a:xfrm>
          <a:custGeom>
            <a:avLst/>
            <a:gdLst>
              <a:gd name="connsiteX0" fmla="*/ 1030111 w 1030111"/>
              <a:gd name="connsiteY0" fmla="*/ 1453445 h 1594556"/>
              <a:gd name="connsiteX1" fmla="*/ 70556 w 1030111"/>
              <a:gd name="connsiteY1" fmla="*/ 0 h 1594556"/>
              <a:gd name="connsiteX2" fmla="*/ 0 w 1030111"/>
              <a:gd name="connsiteY2" fmla="*/ 366889 h 1594556"/>
              <a:gd name="connsiteX3" fmla="*/ 28222 w 1030111"/>
              <a:gd name="connsiteY3" fmla="*/ 1100667 h 1594556"/>
              <a:gd name="connsiteX4" fmla="*/ 479778 w 1030111"/>
              <a:gd name="connsiteY4" fmla="*/ 1594556 h 1594556"/>
              <a:gd name="connsiteX5" fmla="*/ 1030111 w 1030111"/>
              <a:gd name="connsiteY5" fmla="*/ 1453445 h 159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0111" h="1594556">
                <a:moveTo>
                  <a:pt x="1030111" y="1453445"/>
                </a:moveTo>
                <a:lnTo>
                  <a:pt x="70556" y="0"/>
                </a:lnTo>
                <a:lnTo>
                  <a:pt x="0" y="366889"/>
                </a:lnTo>
                <a:lnTo>
                  <a:pt x="28222" y="1100667"/>
                </a:lnTo>
                <a:lnTo>
                  <a:pt x="479778" y="1594556"/>
                </a:lnTo>
                <a:lnTo>
                  <a:pt x="1030111" y="145344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 13"/>
          <p:cNvSpPr/>
          <p:nvPr/>
        </p:nvSpPr>
        <p:spPr>
          <a:xfrm>
            <a:off x="7812360" y="5390447"/>
            <a:ext cx="3175000" cy="1594556"/>
          </a:xfrm>
          <a:custGeom>
            <a:avLst/>
            <a:gdLst>
              <a:gd name="connsiteX0" fmla="*/ 2384778 w 3175000"/>
              <a:gd name="connsiteY0" fmla="*/ 0 h 1594556"/>
              <a:gd name="connsiteX1" fmla="*/ 1086555 w 3175000"/>
              <a:gd name="connsiteY1" fmla="*/ 28223 h 1594556"/>
              <a:gd name="connsiteX2" fmla="*/ 903111 w 3175000"/>
              <a:gd name="connsiteY2" fmla="*/ 98778 h 1594556"/>
              <a:gd name="connsiteX3" fmla="*/ 903111 w 3175000"/>
              <a:gd name="connsiteY3" fmla="*/ 98778 h 1594556"/>
              <a:gd name="connsiteX4" fmla="*/ 776111 w 3175000"/>
              <a:gd name="connsiteY4" fmla="*/ 197556 h 1594556"/>
              <a:gd name="connsiteX5" fmla="*/ 691444 w 3175000"/>
              <a:gd name="connsiteY5" fmla="*/ 324556 h 1594556"/>
              <a:gd name="connsiteX6" fmla="*/ 804333 w 3175000"/>
              <a:gd name="connsiteY6" fmla="*/ 423334 h 1594556"/>
              <a:gd name="connsiteX7" fmla="*/ 1213555 w 3175000"/>
              <a:gd name="connsiteY7" fmla="*/ 451556 h 1594556"/>
              <a:gd name="connsiteX8" fmla="*/ 1185333 w 3175000"/>
              <a:gd name="connsiteY8" fmla="*/ 762000 h 1594556"/>
              <a:gd name="connsiteX9" fmla="*/ 747889 w 3175000"/>
              <a:gd name="connsiteY9" fmla="*/ 1044223 h 1594556"/>
              <a:gd name="connsiteX10" fmla="*/ 381000 w 3175000"/>
              <a:gd name="connsiteY10" fmla="*/ 1100667 h 1594556"/>
              <a:gd name="connsiteX11" fmla="*/ 84666 w 3175000"/>
              <a:gd name="connsiteY11" fmla="*/ 1114778 h 1594556"/>
              <a:gd name="connsiteX12" fmla="*/ 0 w 3175000"/>
              <a:gd name="connsiteY12" fmla="*/ 1241778 h 1594556"/>
              <a:gd name="connsiteX13" fmla="*/ 0 w 3175000"/>
              <a:gd name="connsiteY13" fmla="*/ 1594556 h 1594556"/>
              <a:gd name="connsiteX14" fmla="*/ 3175000 w 3175000"/>
              <a:gd name="connsiteY14" fmla="*/ 1425223 h 1594556"/>
              <a:gd name="connsiteX15" fmla="*/ 2384778 w 3175000"/>
              <a:gd name="connsiteY15" fmla="*/ 0 h 159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75000" h="1594556">
                <a:moveTo>
                  <a:pt x="2384778" y="0"/>
                </a:moveTo>
                <a:lnTo>
                  <a:pt x="1086555" y="28223"/>
                </a:lnTo>
                <a:lnTo>
                  <a:pt x="903111" y="98778"/>
                </a:lnTo>
                <a:lnTo>
                  <a:pt x="903111" y="98778"/>
                </a:lnTo>
                <a:lnTo>
                  <a:pt x="776111" y="197556"/>
                </a:lnTo>
                <a:lnTo>
                  <a:pt x="691444" y="324556"/>
                </a:lnTo>
                <a:lnTo>
                  <a:pt x="804333" y="423334"/>
                </a:lnTo>
                <a:lnTo>
                  <a:pt x="1213555" y="451556"/>
                </a:lnTo>
                <a:lnTo>
                  <a:pt x="1185333" y="762000"/>
                </a:lnTo>
                <a:lnTo>
                  <a:pt x="747889" y="1044223"/>
                </a:lnTo>
                <a:lnTo>
                  <a:pt x="381000" y="1100667"/>
                </a:lnTo>
                <a:lnTo>
                  <a:pt x="84666" y="1114778"/>
                </a:lnTo>
                <a:lnTo>
                  <a:pt x="0" y="1241778"/>
                </a:lnTo>
                <a:lnTo>
                  <a:pt x="0" y="1594556"/>
                </a:lnTo>
                <a:lnTo>
                  <a:pt x="3175000" y="1425223"/>
                </a:lnTo>
                <a:lnTo>
                  <a:pt x="238477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6372200" y="2132856"/>
            <a:ext cx="432048" cy="2880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6588224" y="2492896"/>
            <a:ext cx="432048" cy="2880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6876256" y="2852936"/>
            <a:ext cx="432048" cy="2880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 flipH="1">
            <a:off x="7956376" y="4898212"/>
            <a:ext cx="506748" cy="47500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flipH="1">
            <a:off x="7596336" y="4581133"/>
            <a:ext cx="504056" cy="504057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 flipH="1">
            <a:off x="7224890" y="4293100"/>
            <a:ext cx="515462" cy="47500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EA15D294-948B-1643-9FC2-5680C3C8E670}"/>
              </a:ext>
            </a:extLst>
          </p:cNvPr>
          <p:cNvSpPr/>
          <p:nvPr/>
        </p:nvSpPr>
        <p:spPr>
          <a:xfrm>
            <a:off x="189486" y="3645024"/>
            <a:ext cx="8954514" cy="32129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34553B0-C47F-214E-99CD-07208DC94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42575">
            <a:off x="7728623" y="2474881"/>
            <a:ext cx="2217921" cy="15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0668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3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100"/>
            <a:ext cx="9144000" cy="500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5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OpenFracturesPennsylvania_Galeetal2010_JSG_2300m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529" y="-1"/>
            <a:ext cx="6879983" cy="690008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5496" y="3717032"/>
            <a:ext cx="2065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err="1"/>
              <a:t>Packstone</a:t>
            </a:r>
            <a:r>
              <a:rPr lang="it-IT" sz="2000"/>
              <a:t> 2300 m</a:t>
            </a:r>
          </a:p>
          <a:p>
            <a:r>
              <a:rPr lang="it-IT" sz="2000"/>
              <a:t>Pennsylvania </a:t>
            </a:r>
            <a:r>
              <a:rPr lang="it-IT" sz="2000" err="1"/>
              <a:t>well</a:t>
            </a:r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16549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F896642-9B2B-B948-8913-AF6EA53E9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516" y="-10707"/>
            <a:ext cx="9541060" cy="68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55885"/>
      </p:ext>
    </p:extLst>
  </p:cSld>
  <p:clrMapOvr>
    <a:masterClrMapping/>
  </p:clrMapOvr>
  <p:transition spd="med" advClick="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_4_StrainRate_Fricti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315416"/>
            <a:ext cx="7704856" cy="6974995"/>
          </a:xfrm>
          <a:prstGeom prst="rect">
            <a:avLst/>
          </a:prstGeom>
        </p:spPr>
      </p:pic>
      <p:cxnSp>
        <p:nvCxnSpPr>
          <p:cNvPr id="4" name="Connettore 2 3"/>
          <p:cNvCxnSpPr/>
          <p:nvPr/>
        </p:nvCxnSpPr>
        <p:spPr>
          <a:xfrm flipH="1">
            <a:off x="2267744" y="2204864"/>
            <a:ext cx="288032" cy="1296144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flipH="1">
            <a:off x="6732240" y="2284636"/>
            <a:ext cx="288032" cy="3232596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324059"/>
      </p:ext>
    </p:extLst>
  </p:cSld>
  <p:clrMapOvr>
    <a:masterClrMapping/>
  </p:clrMapOvr>
  <p:transition spd="med" advClick="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ize of Regional 2-D seismic line-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6" r="14245" b="31238"/>
          <a:stretch/>
        </p:blipFill>
        <p:spPr bwMode="auto">
          <a:xfrm>
            <a:off x="1597365" y="3173264"/>
            <a:ext cx="7871180" cy="3712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defig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60"/>
            <a:ext cx="5092700" cy="3517900"/>
          </a:xfrm>
          <a:prstGeom prst="rect">
            <a:avLst/>
          </a:prstGeom>
        </p:spPr>
      </p:pic>
      <p:sp>
        <p:nvSpPr>
          <p:cNvPr id="7" name="Figura a mano libera 6"/>
          <p:cNvSpPr/>
          <p:nvPr/>
        </p:nvSpPr>
        <p:spPr>
          <a:xfrm>
            <a:off x="330200" y="116632"/>
            <a:ext cx="4597400" cy="2768600"/>
          </a:xfrm>
          <a:custGeom>
            <a:avLst/>
            <a:gdLst>
              <a:gd name="connsiteX0" fmla="*/ 0 w 4597400"/>
              <a:gd name="connsiteY0" fmla="*/ 0 h 2768600"/>
              <a:gd name="connsiteX1" fmla="*/ 419100 w 4597400"/>
              <a:gd name="connsiteY1" fmla="*/ 520700 h 2768600"/>
              <a:gd name="connsiteX2" fmla="*/ 965200 w 4597400"/>
              <a:gd name="connsiteY2" fmla="*/ 1193800 h 2768600"/>
              <a:gd name="connsiteX3" fmla="*/ 1485900 w 4597400"/>
              <a:gd name="connsiteY3" fmla="*/ 1752600 h 2768600"/>
              <a:gd name="connsiteX4" fmla="*/ 1917700 w 4597400"/>
              <a:gd name="connsiteY4" fmla="*/ 2133600 h 2768600"/>
              <a:gd name="connsiteX5" fmla="*/ 2451100 w 4597400"/>
              <a:gd name="connsiteY5" fmla="*/ 2463800 h 2768600"/>
              <a:gd name="connsiteX6" fmla="*/ 3009900 w 4597400"/>
              <a:gd name="connsiteY6" fmla="*/ 2578100 h 2768600"/>
              <a:gd name="connsiteX7" fmla="*/ 3581400 w 4597400"/>
              <a:gd name="connsiteY7" fmla="*/ 2590800 h 2768600"/>
              <a:gd name="connsiteX8" fmla="*/ 4419600 w 4597400"/>
              <a:gd name="connsiteY8" fmla="*/ 2692400 h 2768600"/>
              <a:gd name="connsiteX9" fmla="*/ 4597400 w 4597400"/>
              <a:gd name="connsiteY9" fmla="*/ 2768600 h 276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400" h="2768600">
                <a:moveTo>
                  <a:pt x="0" y="0"/>
                </a:moveTo>
                <a:lnTo>
                  <a:pt x="419100" y="520700"/>
                </a:lnTo>
                <a:cubicBezTo>
                  <a:pt x="579967" y="719667"/>
                  <a:pt x="787400" y="988483"/>
                  <a:pt x="965200" y="1193800"/>
                </a:cubicBezTo>
                <a:cubicBezTo>
                  <a:pt x="1143000" y="1399117"/>
                  <a:pt x="1327150" y="1595967"/>
                  <a:pt x="1485900" y="1752600"/>
                </a:cubicBezTo>
                <a:cubicBezTo>
                  <a:pt x="1644650" y="1909233"/>
                  <a:pt x="1756833" y="2015067"/>
                  <a:pt x="1917700" y="2133600"/>
                </a:cubicBezTo>
                <a:cubicBezTo>
                  <a:pt x="2078567" y="2252133"/>
                  <a:pt x="2269067" y="2389717"/>
                  <a:pt x="2451100" y="2463800"/>
                </a:cubicBezTo>
                <a:cubicBezTo>
                  <a:pt x="2633133" y="2537883"/>
                  <a:pt x="2821517" y="2556933"/>
                  <a:pt x="3009900" y="2578100"/>
                </a:cubicBezTo>
                <a:cubicBezTo>
                  <a:pt x="3198283" y="2599267"/>
                  <a:pt x="3346450" y="2571750"/>
                  <a:pt x="3581400" y="2590800"/>
                </a:cubicBezTo>
                <a:cubicBezTo>
                  <a:pt x="3816350" y="2609850"/>
                  <a:pt x="4250267" y="2662767"/>
                  <a:pt x="4419600" y="2692400"/>
                </a:cubicBezTo>
                <a:cubicBezTo>
                  <a:pt x="4588933" y="2722033"/>
                  <a:pt x="4597400" y="2768600"/>
                  <a:pt x="4597400" y="276860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 8"/>
          <p:cNvSpPr/>
          <p:nvPr/>
        </p:nvSpPr>
        <p:spPr>
          <a:xfrm>
            <a:off x="1597365" y="3883608"/>
            <a:ext cx="4756741" cy="2209688"/>
          </a:xfrm>
          <a:custGeom>
            <a:avLst/>
            <a:gdLst>
              <a:gd name="connsiteX0" fmla="*/ 4076700 w 4076700"/>
              <a:gd name="connsiteY0" fmla="*/ 0 h 1943100"/>
              <a:gd name="connsiteX1" fmla="*/ 3962400 w 4076700"/>
              <a:gd name="connsiteY1" fmla="*/ 469900 h 1943100"/>
              <a:gd name="connsiteX2" fmla="*/ 3810000 w 4076700"/>
              <a:gd name="connsiteY2" fmla="*/ 812800 h 1943100"/>
              <a:gd name="connsiteX3" fmla="*/ 3416300 w 4076700"/>
              <a:gd name="connsiteY3" fmla="*/ 1295400 h 1943100"/>
              <a:gd name="connsiteX4" fmla="*/ 3175000 w 4076700"/>
              <a:gd name="connsiteY4" fmla="*/ 1562100 h 1943100"/>
              <a:gd name="connsiteX5" fmla="*/ 2921000 w 4076700"/>
              <a:gd name="connsiteY5" fmla="*/ 1676400 h 1943100"/>
              <a:gd name="connsiteX6" fmla="*/ 2628900 w 4076700"/>
              <a:gd name="connsiteY6" fmla="*/ 1676400 h 1943100"/>
              <a:gd name="connsiteX7" fmla="*/ 2095500 w 4076700"/>
              <a:gd name="connsiteY7" fmla="*/ 1651000 h 1943100"/>
              <a:gd name="connsiteX8" fmla="*/ 1511300 w 4076700"/>
              <a:gd name="connsiteY8" fmla="*/ 1600200 h 1943100"/>
              <a:gd name="connsiteX9" fmla="*/ 1143000 w 4076700"/>
              <a:gd name="connsiteY9" fmla="*/ 1663700 h 1943100"/>
              <a:gd name="connsiteX10" fmla="*/ 723900 w 4076700"/>
              <a:gd name="connsiteY10" fmla="*/ 1689100 h 1943100"/>
              <a:gd name="connsiteX11" fmla="*/ 431800 w 4076700"/>
              <a:gd name="connsiteY11" fmla="*/ 1739900 h 1943100"/>
              <a:gd name="connsiteX12" fmla="*/ 203200 w 4076700"/>
              <a:gd name="connsiteY12" fmla="*/ 1841500 h 1943100"/>
              <a:gd name="connsiteX13" fmla="*/ 0 w 4076700"/>
              <a:gd name="connsiteY13" fmla="*/ 194310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76700" h="1943100">
                <a:moveTo>
                  <a:pt x="4076700" y="0"/>
                </a:moveTo>
                <a:cubicBezTo>
                  <a:pt x="4041775" y="167216"/>
                  <a:pt x="4006850" y="334433"/>
                  <a:pt x="3962400" y="469900"/>
                </a:cubicBezTo>
                <a:cubicBezTo>
                  <a:pt x="3917950" y="605367"/>
                  <a:pt x="3901017" y="675217"/>
                  <a:pt x="3810000" y="812800"/>
                </a:cubicBezTo>
                <a:cubicBezTo>
                  <a:pt x="3718983" y="950383"/>
                  <a:pt x="3522133" y="1170517"/>
                  <a:pt x="3416300" y="1295400"/>
                </a:cubicBezTo>
                <a:cubicBezTo>
                  <a:pt x="3310467" y="1420283"/>
                  <a:pt x="3257550" y="1498600"/>
                  <a:pt x="3175000" y="1562100"/>
                </a:cubicBezTo>
                <a:cubicBezTo>
                  <a:pt x="3092450" y="1625600"/>
                  <a:pt x="3012017" y="1657350"/>
                  <a:pt x="2921000" y="1676400"/>
                </a:cubicBezTo>
                <a:cubicBezTo>
                  <a:pt x="2829983" y="1695450"/>
                  <a:pt x="2766483" y="1680633"/>
                  <a:pt x="2628900" y="1676400"/>
                </a:cubicBezTo>
                <a:cubicBezTo>
                  <a:pt x="2491317" y="1672167"/>
                  <a:pt x="2281767" y="1663700"/>
                  <a:pt x="2095500" y="1651000"/>
                </a:cubicBezTo>
                <a:cubicBezTo>
                  <a:pt x="1909233" y="1638300"/>
                  <a:pt x="1670050" y="1598083"/>
                  <a:pt x="1511300" y="1600200"/>
                </a:cubicBezTo>
                <a:cubicBezTo>
                  <a:pt x="1352550" y="1602317"/>
                  <a:pt x="1274233" y="1648883"/>
                  <a:pt x="1143000" y="1663700"/>
                </a:cubicBezTo>
                <a:cubicBezTo>
                  <a:pt x="1011767" y="1678517"/>
                  <a:pt x="842433" y="1676400"/>
                  <a:pt x="723900" y="1689100"/>
                </a:cubicBezTo>
                <a:cubicBezTo>
                  <a:pt x="605367" y="1701800"/>
                  <a:pt x="518583" y="1714500"/>
                  <a:pt x="431800" y="1739900"/>
                </a:cubicBezTo>
                <a:cubicBezTo>
                  <a:pt x="345017" y="1765300"/>
                  <a:pt x="275167" y="1807633"/>
                  <a:pt x="203200" y="1841500"/>
                </a:cubicBezTo>
                <a:cubicBezTo>
                  <a:pt x="131233" y="1875367"/>
                  <a:pt x="65616" y="1909233"/>
                  <a:pt x="0" y="194310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064480"/>
      </p:ext>
    </p:extLst>
  </p:cSld>
  <p:clrMapOvr>
    <a:masterClrMapping/>
  </p:clrMapOvr>
  <p:transition spd="med" advClick="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_3_Dip_DisplacementNorm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91" y="462960"/>
            <a:ext cx="8361365" cy="577435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087376" y="6453336"/>
            <a:ext cx="402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Doglioni et al. 2015 </a:t>
            </a:r>
            <a:r>
              <a:rPr lang="it-IT" err="1"/>
              <a:t>Scientific</a:t>
            </a:r>
            <a:r>
              <a:rPr lang="it-IT"/>
              <a:t> Reports</a:t>
            </a:r>
          </a:p>
        </p:txBody>
      </p:sp>
    </p:spTree>
    <p:extLst>
      <p:ext uri="{BB962C8B-B14F-4D97-AF65-F5344CB8AC3E}">
        <p14:creationId xmlns:p14="http://schemas.microsoft.com/office/powerpoint/2010/main" val="1790956414"/>
      </p:ext>
    </p:extLst>
  </p:cSld>
  <p:clrMapOvr>
    <a:masterClrMapping/>
  </p:clrMapOvr>
  <p:transition spd="med" advClick="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34454" y="188120"/>
            <a:ext cx="38168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Strong vs. weak faults</a:t>
            </a:r>
          </a:p>
        </p:txBody>
      </p:sp>
      <p:pic>
        <p:nvPicPr>
          <p:cNvPr id="4" name="Immagine 3" descr="Screen Shot 2019-05-15 at 17.04.4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454" y="1904836"/>
            <a:ext cx="4402190" cy="3423082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 flipV="1">
            <a:off x="4819493" y="3515469"/>
            <a:ext cx="3696722" cy="45362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e 7"/>
          <p:cNvSpPr>
            <a:spLocks noChangeAspect="1"/>
          </p:cNvSpPr>
          <p:nvPr/>
        </p:nvSpPr>
        <p:spPr>
          <a:xfrm>
            <a:off x="5273073" y="3481448"/>
            <a:ext cx="143453" cy="135913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>
            <a:spLocks noChangeAspect="1"/>
          </p:cNvSpPr>
          <p:nvPr/>
        </p:nvSpPr>
        <p:spPr>
          <a:xfrm>
            <a:off x="8124393" y="3463748"/>
            <a:ext cx="143453" cy="135913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4985606" y="3209284"/>
            <a:ext cx="803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latin typeface="Arial"/>
                <a:cs typeface="Arial"/>
              </a:rPr>
              <a:t>75 MPa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734866" y="3214264"/>
            <a:ext cx="903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latin typeface="Arial"/>
                <a:cs typeface="Arial"/>
              </a:rPr>
              <a:t>450 MPa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806046" y="1825775"/>
            <a:ext cx="15418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Rheologic Profile</a:t>
            </a:r>
          </a:p>
        </p:txBody>
      </p:sp>
      <p:sp>
        <p:nvSpPr>
          <p:cNvPr id="15" name="CasellaDiTesto 14"/>
          <p:cNvSpPr txBox="1"/>
          <p:nvPr/>
        </p:nvSpPr>
        <p:spPr>
          <a:xfrm rot="4132403">
            <a:off x="4940396" y="2698973"/>
            <a:ext cx="680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weak</a:t>
            </a:r>
          </a:p>
        </p:txBody>
      </p:sp>
      <p:sp>
        <p:nvSpPr>
          <p:cNvPr id="16" name="CasellaDiTesto 15"/>
          <p:cNvSpPr txBox="1"/>
          <p:nvPr/>
        </p:nvSpPr>
        <p:spPr>
          <a:xfrm rot="1362723">
            <a:off x="5993142" y="2470797"/>
            <a:ext cx="78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strong</a:t>
            </a:r>
          </a:p>
        </p:txBody>
      </p:sp>
      <p:pic>
        <p:nvPicPr>
          <p:cNvPr id="18" name="Immagine 17" descr="Screen Shot 2019-05-15 at 17.42.0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93" y="2222684"/>
            <a:ext cx="3899168" cy="182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67150"/>
      </p:ext>
    </p:extLst>
  </p:cSld>
  <p:clrMapOvr>
    <a:masterClrMapping/>
  </p:clrMapOvr>
  <p:transition spd="med" advClick="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GPS_Fault_Length_frictio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8" y="664091"/>
            <a:ext cx="8489264" cy="247687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228384" y="2787025"/>
            <a:ext cx="821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>
                <a:latin typeface="Symbol" charset="2"/>
                <a:cs typeface="Symbol" charset="2"/>
              </a:rPr>
              <a:t>m</a:t>
            </a:r>
            <a:r>
              <a:rPr lang="it-IT" sz="4000"/>
              <a:t>--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528523" y="2852936"/>
            <a:ext cx="779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>
                <a:latin typeface="Symbol" charset="2"/>
                <a:cs typeface="Symbol" charset="2"/>
              </a:rPr>
              <a:t>m</a:t>
            </a:r>
            <a:r>
              <a:rPr lang="it-IT" sz="4000"/>
              <a:t>+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884368" y="2959480"/>
            <a:ext cx="651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>
                <a:latin typeface="Symbol" charset="2"/>
                <a:cs typeface="Symbol" charset="2"/>
              </a:rPr>
              <a:t>m</a:t>
            </a:r>
            <a:r>
              <a:rPr lang="it-IT" sz="4000"/>
              <a:t>-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22726" t="33039" r="41542" b="33764"/>
          <a:stretch/>
        </p:blipFill>
        <p:spPr>
          <a:xfrm>
            <a:off x="4860031" y="3829222"/>
            <a:ext cx="3960441" cy="25918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r="77773" b="49273"/>
          <a:stretch/>
        </p:blipFill>
        <p:spPr>
          <a:xfrm>
            <a:off x="1835696" y="3829221"/>
            <a:ext cx="2032397" cy="2591800"/>
          </a:xfrm>
          <a:prstGeom prst="rect">
            <a:avLst/>
          </a:prstGeom>
        </p:spPr>
      </p:pic>
      <p:cxnSp>
        <p:nvCxnSpPr>
          <p:cNvPr id="9" name="Connettore 1 8"/>
          <p:cNvCxnSpPr/>
          <p:nvPr/>
        </p:nvCxnSpPr>
        <p:spPr>
          <a:xfrm flipV="1">
            <a:off x="2555776" y="4653136"/>
            <a:ext cx="360040" cy="432048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igura a mano libera 9"/>
          <p:cNvSpPr/>
          <p:nvPr/>
        </p:nvSpPr>
        <p:spPr>
          <a:xfrm>
            <a:off x="5625462" y="4355952"/>
            <a:ext cx="3001646" cy="850198"/>
          </a:xfrm>
          <a:custGeom>
            <a:avLst/>
            <a:gdLst>
              <a:gd name="connsiteX0" fmla="*/ 0 w 3001646"/>
              <a:gd name="connsiteY0" fmla="*/ 850198 h 850198"/>
              <a:gd name="connsiteX1" fmla="*/ 671697 w 3001646"/>
              <a:gd name="connsiteY1" fmla="*/ 839701 h 850198"/>
              <a:gd name="connsiteX2" fmla="*/ 986555 w 3001646"/>
              <a:gd name="connsiteY2" fmla="*/ 640272 h 850198"/>
              <a:gd name="connsiteX3" fmla="*/ 1836672 w 3001646"/>
              <a:gd name="connsiteY3" fmla="*/ 577295 h 850198"/>
              <a:gd name="connsiteX4" fmla="*/ 2141034 w 3001646"/>
              <a:gd name="connsiteY4" fmla="*/ 62977 h 850198"/>
              <a:gd name="connsiteX5" fmla="*/ 2707779 w 3001646"/>
              <a:gd name="connsiteY5" fmla="*/ 0 h 850198"/>
              <a:gd name="connsiteX6" fmla="*/ 3001646 w 3001646"/>
              <a:gd name="connsiteY6" fmla="*/ 115459 h 85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646" h="850198">
                <a:moveTo>
                  <a:pt x="0" y="850198"/>
                </a:moveTo>
                <a:lnTo>
                  <a:pt x="671697" y="839701"/>
                </a:lnTo>
                <a:lnTo>
                  <a:pt x="986555" y="640272"/>
                </a:lnTo>
                <a:lnTo>
                  <a:pt x="1836672" y="577295"/>
                </a:lnTo>
                <a:lnTo>
                  <a:pt x="2141034" y="62977"/>
                </a:lnTo>
                <a:lnTo>
                  <a:pt x="2707779" y="0"/>
                </a:lnTo>
                <a:lnTo>
                  <a:pt x="3001646" y="115459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153876"/>
      </p:ext>
    </p:extLst>
  </p:cSld>
  <p:clrMapOvr>
    <a:masterClrMapping/>
  </p:clrMapOvr>
  <p:transition spd="med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ChangeArrowheads="1"/>
          </p:cNvSpPr>
          <p:nvPr/>
        </p:nvSpPr>
        <p:spPr bwMode="auto">
          <a:xfrm>
            <a:off x="1529384" y="1044210"/>
            <a:ext cx="6108289" cy="34285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99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t="1862" r="1369" b="5804"/>
          <a:stretch>
            <a:fillRect/>
          </a:stretch>
        </p:blipFill>
        <p:spPr bwMode="auto">
          <a:xfrm>
            <a:off x="1525927" y="1044212"/>
            <a:ext cx="6112897" cy="342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Freeform 4"/>
          <p:cNvSpPr>
            <a:spLocks/>
          </p:cNvSpPr>
          <p:nvPr/>
        </p:nvSpPr>
        <p:spPr bwMode="auto">
          <a:xfrm>
            <a:off x="3763251" y="1704353"/>
            <a:ext cx="3923959" cy="2917048"/>
          </a:xfrm>
          <a:custGeom>
            <a:avLst/>
            <a:gdLst>
              <a:gd name="T0" fmla="*/ 2147483647 w 3406"/>
              <a:gd name="T1" fmla="*/ 2147483647 h 2532"/>
              <a:gd name="T2" fmla="*/ 2147483647 w 3406"/>
              <a:gd name="T3" fmla="*/ 2147483647 h 2532"/>
              <a:gd name="T4" fmla="*/ 2147483647 w 3406"/>
              <a:gd name="T5" fmla="*/ 2147483647 h 2532"/>
              <a:gd name="T6" fmla="*/ 2147483647 w 3406"/>
              <a:gd name="T7" fmla="*/ 2147483647 h 2532"/>
              <a:gd name="T8" fmla="*/ 2147483647 w 3406"/>
              <a:gd name="T9" fmla="*/ 2147483647 h 2532"/>
              <a:gd name="T10" fmla="*/ 2147483647 w 3406"/>
              <a:gd name="T11" fmla="*/ 2147483647 h 2532"/>
              <a:gd name="T12" fmla="*/ 2147483647 w 3406"/>
              <a:gd name="T13" fmla="*/ 2147483647 h 2532"/>
              <a:gd name="T14" fmla="*/ 2147483647 w 3406"/>
              <a:gd name="T15" fmla="*/ 2147483647 h 2532"/>
              <a:gd name="T16" fmla="*/ 2147483647 w 3406"/>
              <a:gd name="T17" fmla="*/ 2147483647 h 2532"/>
              <a:gd name="T18" fmla="*/ 2147483647 w 3406"/>
              <a:gd name="T19" fmla="*/ 2147483647 h 2532"/>
              <a:gd name="T20" fmla="*/ 2147483647 w 3406"/>
              <a:gd name="T21" fmla="*/ 2147483647 h 2532"/>
              <a:gd name="T22" fmla="*/ 2147483647 w 3406"/>
              <a:gd name="T23" fmla="*/ 2147483647 h 2532"/>
              <a:gd name="T24" fmla="*/ 2147483647 w 3406"/>
              <a:gd name="T25" fmla="*/ 2147483647 h 2532"/>
              <a:gd name="T26" fmla="*/ 2147483647 w 3406"/>
              <a:gd name="T27" fmla="*/ 2147483647 h 2532"/>
              <a:gd name="T28" fmla="*/ 2147483647 w 3406"/>
              <a:gd name="T29" fmla="*/ 2147483647 h 2532"/>
              <a:gd name="T30" fmla="*/ 2147483647 w 3406"/>
              <a:gd name="T31" fmla="*/ 2147483647 h 2532"/>
              <a:gd name="T32" fmla="*/ 2147483647 w 3406"/>
              <a:gd name="T33" fmla="*/ 2147483647 h 2532"/>
              <a:gd name="T34" fmla="*/ 2147483647 w 3406"/>
              <a:gd name="T35" fmla="*/ 2147483647 h 2532"/>
              <a:gd name="T36" fmla="*/ 2147483647 w 3406"/>
              <a:gd name="T37" fmla="*/ 2147483647 h 2532"/>
              <a:gd name="T38" fmla="*/ 2147483647 w 3406"/>
              <a:gd name="T39" fmla="*/ 2147483647 h 2532"/>
              <a:gd name="T40" fmla="*/ 2147483647 w 3406"/>
              <a:gd name="T41" fmla="*/ 2147483647 h 2532"/>
              <a:gd name="T42" fmla="*/ 2147483647 w 3406"/>
              <a:gd name="T43" fmla="*/ 2147483647 h 2532"/>
              <a:gd name="T44" fmla="*/ 2147483647 w 3406"/>
              <a:gd name="T45" fmla="*/ 2147483647 h 2532"/>
              <a:gd name="T46" fmla="*/ 2147483647 w 3406"/>
              <a:gd name="T47" fmla="*/ 2147483647 h 2532"/>
              <a:gd name="T48" fmla="*/ 2147483647 w 3406"/>
              <a:gd name="T49" fmla="*/ 2147483647 h 2532"/>
              <a:gd name="T50" fmla="*/ 2147483647 w 3406"/>
              <a:gd name="T51" fmla="*/ 2147483647 h 2532"/>
              <a:gd name="T52" fmla="*/ 2147483647 w 3406"/>
              <a:gd name="T53" fmla="*/ 2147483647 h 2532"/>
              <a:gd name="T54" fmla="*/ 2147483647 w 3406"/>
              <a:gd name="T55" fmla="*/ 2147483647 h 2532"/>
              <a:gd name="T56" fmla="*/ 2147483647 w 3406"/>
              <a:gd name="T57" fmla="*/ 2147483647 h 2532"/>
              <a:gd name="T58" fmla="*/ 2147483647 w 3406"/>
              <a:gd name="T59" fmla="*/ 2147483647 h 2532"/>
              <a:gd name="T60" fmla="*/ 2147483647 w 3406"/>
              <a:gd name="T61" fmla="*/ 2147483647 h 253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406"/>
              <a:gd name="T94" fmla="*/ 0 h 2532"/>
              <a:gd name="T95" fmla="*/ 3406 w 3406"/>
              <a:gd name="T96" fmla="*/ 2532 h 253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406" h="2532">
                <a:moveTo>
                  <a:pt x="1732" y="2"/>
                </a:moveTo>
                <a:cubicBezTo>
                  <a:pt x="1746" y="0"/>
                  <a:pt x="1773" y="160"/>
                  <a:pt x="1776" y="234"/>
                </a:cubicBezTo>
                <a:cubicBezTo>
                  <a:pt x="1779" y="308"/>
                  <a:pt x="1751" y="394"/>
                  <a:pt x="1747" y="444"/>
                </a:cubicBezTo>
                <a:cubicBezTo>
                  <a:pt x="1743" y="494"/>
                  <a:pt x="1744" y="507"/>
                  <a:pt x="1754" y="533"/>
                </a:cubicBezTo>
                <a:cubicBezTo>
                  <a:pt x="1764" y="559"/>
                  <a:pt x="1761" y="571"/>
                  <a:pt x="1806" y="601"/>
                </a:cubicBezTo>
                <a:cubicBezTo>
                  <a:pt x="1851" y="631"/>
                  <a:pt x="1913" y="684"/>
                  <a:pt x="2023" y="713"/>
                </a:cubicBezTo>
                <a:cubicBezTo>
                  <a:pt x="2133" y="742"/>
                  <a:pt x="2348" y="754"/>
                  <a:pt x="2464" y="773"/>
                </a:cubicBezTo>
                <a:cubicBezTo>
                  <a:pt x="2580" y="792"/>
                  <a:pt x="2614" y="785"/>
                  <a:pt x="2719" y="825"/>
                </a:cubicBezTo>
                <a:cubicBezTo>
                  <a:pt x="2824" y="865"/>
                  <a:pt x="2986" y="944"/>
                  <a:pt x="3092" y="1012"/>
                </a:cubicBezTo>
                <a:cubicBezTo>
                  <a:pt x="3198" y="1080"/>
                  <a:pt x="3310" y="1159"/>
                  <a:pt x="3358" y="1233"/>
                </a:cubicBezTo>
                <a:cubicBezTo>
                  <a:pt x="3406" y="1307"/>
                  <a:pt x="3375" y="1368"/>
                  <a:pt x="3378" y="1453"/>
                </a:cubicBezTo>
                <a:cubicBezTo>
                  <a:pt x="3381" y="1538"/>
                  <a:pt x="3376" y="1584"/>
                  <a:pt x="3376" y="1745"/>
                </a:cubicBezTo>
                <a:cubicBezTo>
                  <a:pt x="3376" y="1906"/>
                  <a:pt x="3378" y="2310"/>
                  <a:pt x="3378" y="2421"/>
                </a:cubicBezTo>
                <a:cubicBezTo>
                  <a:pt x="3378" y="2532"/>
                  <a:pt x="3375" y="2415"/>
                  <a:pt x="3374" y="2413"/>
                </a:cubicBezTo>
                <a:cubicBezTo>
                  <a:pt x="3373" y="2411"/>
                  <a:pt x="3379" y="2408"/>
                  <a:pt x="3369" y="2410"/>
                </a:cubicBezTo>
                <a:cubicBezTo>
                  <a:pt x="3359" y="2412"/>
                  <a:pt x="3345" y="2424"/>
                  <a:pt x="3314" y="2425"/>
                </a:cubicBezTo>
                <a:cubicBezTo>
                  <a:pt x="3283" y="2426"/>
                  <a:pt x="3244" y="2422"/>
                  <a:pt x="3182" y="2417"/>
                </a:cubicBezTo>
                <a:cubicBezTo>
                  <a:pt x="3120" y="2412"/>
                  <a:pt x="3003" y="2455"/>
                  <a:pt x="2943" y="2395"/>
                </a:cubicBezTo>
                <a:cubicBezTo>
                  <a:pt x="2883" y="2335"/>
                  <a:pt x="2872" y="2179"/>
                  <a:pt x="2823" y="2059"/>
                </a:cubicBezTo>
                <a:cubicBezTo>
                  <a:pt x="2774" y="1939"/>
                  <a:pt x="2693" y="1787"/>
                  <a:pt x="2646" y="1677"/>
                </a:cubicBezTo>
                <a:cubicBezTo>
                  <a:pt x="2599" y="1567"/>
                  <a:pt x="2594" y="1483"/>
                  <a:pt x="2538" y="1397"/>
                </a:cubicBezTo>
                <a:cubicBezTo>
                  <a:pt x="2482" y="1311"/>
                  <a:pt x="2385" y="1209"/>
                  <a:pt x="2307" y="1161"/>
                </a:cubicBezTo>
                <a:cubicBezTo>
                  <a:pt x="2229" y="1113"/>
                  <a:pt x="2145" y="1121"/>
                  <a:pt x="2068" y="1109"/>
                </a:cubicBezTo>
                <a:cubicBezTo>
                  <a:pt x="1991" y="1097"/>
                  <a:pt x="1942" y="1078"/>
                  <a:pt x="1844" y="1087"/>
                </a:cubicBezTo>
                <a:cubicBezTo>
                  <a:pt x="1746" y="1096"/>
                  <a:pt x="1613" y="1120"/>
                  <a:pt x="1477" y="1161"/>
                </a:cubicBezTo>
                <a:cubicBezTo>
                  <a:pt x="1341" y="1202"/>
                  <a:pt x="1274" y="1257"/>
                  <a:pt x="1029" y="1333"/>
                </a:cubicBezTo>
                <a:cubicBezTo>
                  <a:pt x="784" y="1409"/>
                  <a:pt x="0" y="1638"/>
                  <a:pt x="4" y="1618"/>
                </a:cubicBezTo>
                <a:cubicBezTo>
                  <a:pt x="8" y="1598"/>
                  <a:pt x="796" y="1365"/>
                  <a:pt x="1051" y="1214"/>
                </a:cubicBezTo>
                <a:cubicBezTo>
                  <a:pt x="1306" y="1063"/>
                  <a:pt x="1430" y="874"/>
                  <a:pt x="1537" y="713"/>
                </a:cubicBezTo>
                <a:cubicBezTo>
                  <a:pt x="1644" y="552"/>
                  <a:pt x="1662" y="365"/>
                  <a:pt x="1694" y="249"/>
                </a:cubicBezTo>
                <a:cubicBezTo>
                  <a:pt x="1726" y="133"/>
                  <a:pt x="1718" y="4"/>
                  <a:pt x="1732" y="2"/>
                </a:cubicBezTo>
                <a:close/>
              </a:path>
            </a:pathLst>
          </a:custGeom>
          <a:solidFill>
            <a:schemeClr val="accent2">
              <a:alpha val="4392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09924" name="Rectangle 5"/>
          <p:cNvSpPr>
            <a:spLocks noChangeArrowheads="1"/>
          </p:cNvSpPr>
          <p:nvPr/>
        </p:nvSpPr>
        <p:spPr bwMode="auto">
          <a:xfrm>
            <a:off x="7648034" y="2947435"/>
            <a:ext cx="211981" cy="15944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5" name="Rectangle 6"/>
          <p:cNvSpPr>
            <a:spLocks noChangeArrowheads="1"/>
          </p:cNvSpPr>
          <p:nvPr/>
        </p:nvSpPr>
        <p:spPr bwMode="auto">
          <a:xfrm>
            <a:off x="6724072" y="4478540"/>
            <a:ext cx="1392856" cy="2511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9926" name="Picture 7" descr="migrazione_App_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7" t="68399"/>
          <a:stretch>
            <a:fillRect/>
          </a:stretch>
        </p:blipFill>
        <p:spPr bwMode="auto">
          <a:xfrm>
            <a:off x="4191823" y="4544208"/>
            <a:ext cx="3334098" cy="1334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7" name="Text Box 8"/>
          <p:cNvSpPr txBox="1">
            <a:spLocks noChangeArrowheads="1"/>
          </p:cNvSpPr>
          <p:nvPr/>
        </p:nvSpPr>
        <p:spPr bwMode="auto">
          <a:xfrm>
            <a:off x="3805879" y="4064949"/>
            <a:ext cx="1412566" cy="36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742" i="1" err="1">
                <a:latin typeface="Times New Roman" charset="0"/>
              </a:rPr>
              <a:t>Ionian</a:t>
            </a:r>
            <a:r>
              <a:rPr lang="it-IT" sz="1742" i="1">
                <a:latin typeface="Times New Roman" charset="0"/>
              </a:rPr>
              <a:t> </a:t>
            </a:r>
            <a:r>
              <a:rPr lang="it-IT" sz="1742" i="1" err="1">
                <a:latin typeface="Times New Roman" charset="0"/>
              </a:rPr>
              <a:t>ocean</a:t>
            </a:r>
            <a:endParaRPr lang="it-IT" sz="1742" i="1">
              <a:latin typeface="Times New Roman" charset="0"/>
            </a:endParaRPr>
          </a:p>
        </p:txBody>
      </p:sp>
      <p:sp>
        <p:nvSpPr>
          <p:cNvPr id="209928" name="Line 9"/>
          <p:cNvSpPr>
            <a:spLocks noChangeShapeType="1"/>
          </p:cNvSpPr>
          <p:nvPr/>
        </p:nvSpPr>
        <p:spPr bwMode="auto">
          <a:xfrm flipV="1">
            <a:off x="5490210" y="3722780"/>
            <a:ext cx="1895159" cy="456221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010" name="Text Box 10"/>
          <p:cNvSpPr txBox="1">
            <a:spLocks noChangeArrowheads="1"/>
          </p:cNvSpPr>
          <p:nvPr/>
        </p:nvSpPr>
        <p:spPr bwMode="auto">
          <a:xfrm>
            <a:off x="1724084" y="4662873"/>
            <a:ext cx="2311851" cy="89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742" i="1">
                <a:latin typeface="Times New Roman" charset="0"/>
              </a:rPr>
              <a:t>E-ward slab retreat</a:t>
            </a:r>
          </a:p>
          <a:p>
            <a:pPr eaLnBrk="1" hangingPunct="1"/>
            <a:r>
              <a:rPr lang="it-IT" sz="1742" i="1">
                <a:latin typeface="Times New Roman" charset="0"/>
              </a:rPr>
              <a:t>5 times faster than N-S</a:t>
            </a:r>
          </a:p>
          <a:p>
            <a:pPr eaLnBrk="1" hangingPunct="1"/>
            <a:r>
              <a:rPr lang="it-IT" sz="1742" i="1">
                <a:latin typeface="Times New Roman" charset="0"/>
              </a:rPr>
              <a:t>convergence</a:t>
            </a:r>
          </a:p>
        </p:txBody>
      </p:sp>
      <p:sp>
        <p:nvSpPr>
          <p:cNvPr id="209930" name="Freeform 11"/>
          <p:cNvSpPr>
            <a:spLocks/>
          </p:cNvSpPr>
          <p:nvPr/>
        </p:nvSpPr>
        <p:spPr bwMode="auto">
          <a:xfrm>
            <a:off x="4848498" y="4714718"/>
            <a:ext cx="2465435" cy="1147465"/>
          </a:xfrm>
          <a:custGeom>
            <a:avLst/>
            <a:gdLst>
              <a:gd name="T0" fmla="*/ 0 w 2140"/>
              <a:gd name="T1" fmla="*/ 2147483647 h 960"/>
              <a:gd name="T2" fmla="*/ 2147483647 w 2140"/>
              <a:gd name="T3" fmla="*/ 2147483647 h 960"/>
              <a:gd name="T4" fmla="*/ 2147483647 w 2140"/>
              <a:gd name="T5" fmla="*/ 2147483647 h 960"/>
              <a:gd name="T6" fmla="*/ 2147483647 w 2140"/>
              <a:gd name="T7" fmla="*/ 0 h 960"/>
              <a:gd name="T8" fmla="*/ 0 w 2140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40"/>
              <a:gd name="T16" fmla="*/ 0 h 960"/>
              <a:gd name="T17" fmla="*/ 2140 w 2140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40" h="960">
                <a:moveTo>
                  <a:pt x="0" y="8"/>
                </a:moveTo>
                <a:lnTo>
                  <a:pt x="724" y="960"/>
                </a:lnTo>
                <a:lnTo>
                  <a:pt x="2140" y="960"/>
                </a:lnTo>
                <a:lnTo>
                  <a:pt x="2140" y="0"/>
                </a:lnTo>
                <a:lnTo>
                  <a:pt x="0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09931" name="Group 12"/>
          <p:cNvGrpSpPr>
            <a:grpSpLocks/>
          </p:cNvGrpSpPr>
          <p:nvPr/>
        </p:nvGrpSpPr>
        <p:grpSpPr bwMode="auto">
          <a:xfrm>
            <a:off x="5346193" y="4710105"/>
            <a:ext cx="304147" cy="350230"/>
            <a:chOff x="3552" y="3272"/>
            <a:chExt cx="264" cy="304"/>
          </a:xfrm>
        </p:grpSpPr>
        <p:sp>
          <p:nvSpPr>
            <p:cNvPr id="209948" name="Freeform 13"/>
            <p:cNvSpPr>
              <a:spLocks/>
            </p:cNvSpPr>
            <p:nvPr/>
          </p:nvSpPr>
          <p:spPr bwMode="auto">
            <a:xfrm>
              <a:off x="3552" y="3272"/>
              <a:ext cx="264" cy="304"/>
            </a:xfrm>
            <a:custGeom>
              <a:avLst/>
              <a:gdLst>
                <a:gd name="T0" fmla="*/ 0 w 264"/>
                <a:gd name="T1" fmla="*/ 304 h 304"/>
                <a:gd name="T2" fmla="*/ 80 w 264"/>
                <a:gd name="T3" fmla="*/ 160 h 304"/>
                <a:gd name="T4" fmla="*/ 120 w 264"/>
                <a:gd name="T5" fmla="*/ 96 h 304"/>
                <a:gd name="T6" fmla="*/ 156 w 264"/>
                <a:gd name="T7" fmla="*/ 64 h 304"/>
                <a:gd name="T8" fmla="*/ 188 w 264"/>
                <a:gd name="T9" fmla="*/ 44 h 304"/>
                <a:gd name="T10" fmla="*/ 264 w 264"/>
                <a:gd name="T11" fmla="*/ 0 h 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4"/>
                <a:gd name="T19" fmla="*/ 0 h 304"/>
                <a:gd name="T20" fmla="*/ 264 w 264"/>
                <a:gd name="T21" fmla="*/ 304 h 3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4" h="304">
                  <a:moveTo>
                    <a:pt x="0" y="304"/>
                  </a:moveTo>
                  <a:lnTo>
                    <a:pt x="80" y="160"/>
                  </a:lnTo>
                  <a:lnTo>
                    <a:pt x="120" y="96"/>
                  </a:lnTo>
                  <a:lnTo>
                    <a:pt x="156" y="64"/>
                  </a:lnTo>
                  <a:lnTo>
                    <a:pt x="188" y="44"/>
                  </a:lnTo>
                  <a:lnTo>
                    <a:pt x="264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9949" name="AutoShape 14"/>
            <p:cNvSpPr>
              <a:spLocks noChangeArrowheads="1"/>
            </p:cNvSpPr>
            <p:nvPr/>
          </p:nvSpPr>
          <p:spPr bwMode="auto">
            <a:xfrm>
              <a:off x="3556" y="3320"/>
              <a:ext cx="68" cy="72"/>
            </a:xfrm>
            <a:prstGeom prst="octagon">
              <a:avLst>
                <a:gd name="adj" fmla="val 29287"/>
              </a:avLst>
            </a:prstGeom>
            <a:solidFill>
              <a:srgbClr val="DC12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07944" y="4719323"/>
            <a:ext cx="755760" cy="580645"/>
            <a:chOff x="3432" y="3280"/>
            <a:chExt cx="656" cy="504"/>
          </a:xfrm>
        </p:grpSpPr>
        <p:sp>
          <p:nvSpPr>
            <p:cNvPr id="209944" name="Rectangle 16"/>
            <p:cNvSpPr>
              <a:spLocks noChangeArrowheads="1"/>
            </p:cNvSpPr>
            <p:nvPr/>
          </p:nvSpPr>
          <p:spPr bwMode="auto">
            <a:xfrm>
              <a:off x="3432" y="3280"/>
              <a:ext cx="472" cy="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9945" name="Group 17"/>
            <p:cNvGrpSpPr>
              <a:grpSpLocks/>
            </p:cNvGrpSpPr>
            <p:nvPr/>
          </p:nvGrpSpPr>
          <p:grpSpPr bwMode="auto">
            <a:xfrm>
              <a:off x="3748" y="3280"/>
              <a:ext cx="340" cy="504"/>
              <a:chOff x="3748" y="3280"/>
              <a:chExt cx="340" cy="504"/>
            </a:xfrm>
          </p:grpSpPr>
          <p:sp>
            <p:nvSpPr>
              <p:cNvPr id="209946" name="Freeform 18"/>
              <p:cNvSpPr>
                <a:spLocks/>
              </p:cNvSpPr>
              <p:nvPr/>
            </p:nvSpPr>
            <p:spPr bwMode="auto">
              <a:xfrm>
                <a:off x="3748" y="3280"/>
                <a:ext cx="340" cy="504"/>
              </a:xfrm>
              <a:custGeom>
                <a:avLst/>
                <a:gdLst>
                  <a:gd name="T0" fmla="*/ 0 w 264"/>
                  <a:gd name="T1" fmla="*/ 2147483647 h 304"/>
                  <a:gd name="T2" fmla="*/ 2147483647 w 264"/>
                  <a:gd name="T3" fmla="*/ 2147483647 h 304"/>
                  <a:gd name="T4" fmla="*/ 2147483647 w 264"/>
                  <a:gd name="T5" fmla="*/ 2147483647 h 304"/>
                  <a:gd name="T6" fmla="*/ 2147483647 w 264"/>
                  <a:gd name="T7" fmla="*/ 2147483647 h 304"/>
                  <a:gd name="T8" fmla="*/ 2147483647 w 264"/>
                  <a:gd name="T9" fmla="*/ 2147483647 h 304"/>
                  <a:gd name="T10" fmla="*/ 2147483647 w 264"/>
                  <a:gd name="T11" fmla="*/ 0 h 3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4"/>
                  <a:gd name="T19" fmla="*/ 0 h 304"/>
                  <a:gd name="T20" fmla="*/ 264 w 264"/>
                  <a:gd name="T21" fmla="*/ 304 h 30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4" h="304">
                    <a:moveTo>
                      <a:pt x="0" y="304"/>
                    </a:moveTo>
                    <a:lnTo>
                      <a:pt x="80" y="160"/>
                    </a:lnTo>
                    <a:lnTo>
                      <a:pt x="120" y="96"/>
                    </a:lnTo>
                    <a:lnTo>
                      <a:pt x="156" y="64"/>
                    </a:lnTo>
                    <a:lnTo>
                      <a:pt x="188" y="44"/>
                    </a:lnTo>
                    <a:lnTo>
                      <a:pt x="264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9947" name="AutoShape 19"/>
              <p:cNvSpPr>
                <a:spLocks noChangeArrowheads="1"/>
              </p:cNvSpPr>
              <p:nvPr/>
            </p:nvSpPr>
            <p:spPr bwMode="auto">
              <a:xfrm>
                <a:off x="3828" y="3328"/>
                <a:ext cx="68" cy="72"/>
              </a:xfrm>
              <a:prstGeom prst="octagon">
                <a:avLst>
                  <a:gd name="adj" fmla="val 29287"/>
                </a:avLst>
              </a:prstGeom>
              <a:solidFill>
                <a:srgbClr val="DC122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5544349" y="4719323"/>
            <a:ext cx="903225" cy="838709"/>
            <a:chOff x="3724" y="3280"/>
            <a:chExt cx="784" cy="728"/>
          </a:xfrm>
        </p:grpSpPr>
        <p:sp>
          <p:nvSpPr>
            <p:cNvPr id="209941" name="Rectangle 21"/>
            <p:cNvSpPr>
              <a:spLocks noChangeArrowheads="1"/>
            </p:cNvSpPr>
            <p:nvPr/>
          </p:nvSpPr>
          <p:spPr bwMode="auto">
            <a:xfrm>
              <a:off x="3724" y="3280"/>
              <a:ext cx="472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42" name="AutoShape 22"/>
            <p:cNvSpPr>
              <a:spLocks noChangeArrowheads="1"/>
            </p:cNvSpPr>
            <p:nvPr/>
          </p:nvSpPr>
          <p:spPr bwMode="auto">
            <a:xfrm>
              <a:off x="4120" y="3328"/>
              <a:ext cx="68" cy="72"/>
            </a:xfrm>
            <a:prstGeom prst="octagon">
              <a:avLst>
                <a:gd name="adj" fmla="val 29287"/>
              </a:avLst>
            </a:prstGeom>
            <a:solidFill>
              <a:srgbClr val="DC12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43" name="Freeform 23"/>
            <p:cNvSpPr>
              <a:spLocks/>
            </p:cNvSpPr>
            <p:nvPr/>
          </p:nvSpPr>
          <p:spPr bwMode="auto">
            <a:xfrm>
              <a:off x="4028" y="3280"/>
              <a:ext cx="480" cy="728"/>
            </a:xfrm>
            <a:custGeom>
              <a:avLst/>
              <a:gdLst>
                <a:gd name="T0" fmla="*/ 0 w 480"/>
                <a:gd name="T1" fmla="*/ 728 h 728"/>
                <a:gd name="T2" fmla="*/ 36 w 480"/>
                <a:gd name="T3" fmla="*/ 500 h 728"/>
                <a:gd name="T4" fmla="*/ 72 w 480"/>
                <a:gd name="T5" fmla="*/ 356 h 728"/>
                <a:gd name="T6" fmla="*/ 168 w 480"/>
                <a:gd name="T7" fmla="*/ 196 h 728"/>
                <a:gd name="T8" fmla="*/ 284 w 480"/>
                <a:gd name="T9" fmla="*/ 92 h 728"/>
                <a:gd name="T10" fmla="*/ 368 w 480"/>
                <a:gd name="T11" fmla="*/ 40 h 728"/>
                <a:gd name="T12" fmla="*/ 480 w 480"/>
                <a:gd name="T13" fmla="*/ 0 h 7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0"/>
                <a:gd name="T22" fmla="*/ 0 h 728"/>
                <a:gd name="T23" fmla="*/ 480 w 480"/>
                <a:gd name="T24" fmla="*/ 728 h 7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0" h="728">
                  <a:moveTo>
                    <a:pt x="0" y="728"/>
                  </a:moveTo>
                  <a:lnTo>
                    <a:pt x="36" y="500"/>
                  </a:lnTo>
                  <a:lnTo>
                    <a:pt x="72" y="356"/>
                  </a:lnTo>
                  <a:lnTo>
                    <a:pt x="168" y="196"/>
                  </a:lnTo>
                  <a:lnTo>
                    <a:pt x="284" y="92"/>
                  </a:lnTo>
                  <a:lnTo>
                    <a:pt x="368" y="40"/>
                  </a:lnTo>
                  <a:lnTo>
                    <a:pt x="48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793197" y="4719327"/>
            <a:ext cx="1078340" cy="1147465"/>
            <a:chOff x="3940" y="3280"/>
            <a:chExt cx="936" cy="996"/>
          </a:xfrm>
        </p:grpSpPr>
        <p:sp>
          <p:nvSpPr>
            <p:cNvPr id="209938" name="Rectangle 25"/>
            <p:cNvSpPr>
              <a:spLocks noChangeArrowheads="1"/>
            </p:cNvSpPr>
            <p:nvPr/>
          </p:nvSpPr>
          <p:spPr bwMode="auto">
            <a:xfrm>
              <a:off x="3940" y="3280"/>
              <a:ext cx="916" cy="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39" name="AutoShape 26"/>
            <p:cNvSpPr>
              <a:spLocks noChangeArrowheads="1"/>
            </p:cNvSpPr>
            <p:nvPr/>
          </p:nvSpPr>
          <p:spPr bwMode="auto">
            <a:xfrm>
              <a:off x="4488" y="3340"/>
              <a:ext cx="68" cy="72"/>
            </a:xfrm>
            <a:prstGeom prst="octagon">
              <a:avLst>
                <a:gd name="adj" fmla="val 29287"/>
              </a:avLst>
            </a:prstGeom>
            <a:solidFill>
              <a:srgbClr val="DC12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40" name="Freeform 27"/>
            <p:cNvSpPr>
              <a:spLocks/>
            </p:cNvSpPr>
            <p:nvPr/>
          </p:nvSpPr>
          <p:spPr bwMode="auto">
            <a:xfrm>
              <a:off x="4336" y="3292"/>
              <a:ext cx="540" cy="956"/>
            </a:xfrm>
            <a:custGeom>
              <a:avLst/>
              <a:gdLst>
                <a:gd name="T0" fmla="*/ 0 w 480"/>
                <a:gd name="T1" fmla="*/ 2147483647 h 728"/>
                <a:gd name="T2" fmla="*/ 2979062 w 480"/>
                <a:gd name="T3" fmla="*/ 2147483647 h 728"/>
                <a:gd name="T4" fmla="*/ 5820863 w 480"/>
                <a:gd name="T5" fmla="*/ 2147483647 h 728"/>
                <a:gd name="T6" fmla="*/ 13764093 w 480"/>
                <a:gd name="T7" fmla="*/ 2147483647 h 728"/>
                <a:gd name="T8" fmla="*/ 23176425 w 480"/>
                <a:gd name="T9" fmla="*/ 2147483647 h 728"/>
                <a:gd name="T10" fmla="*/ 30009707 w 480"/>
                <a:gd name="T11" fmla="*/ 2147483647 h 728"/>
                <a:gd name="T12" fmla="*/ 39096755 w 480"/>
                <a:gd name="T13" fmla="*/ 0 h 7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0"/>
                <a:gd name="T22" fmla="*/ 0 h 728"/>
                <a:gd name="T23" fmla="*/ 480 w 480"/>
                <a:gd name="T24" fmla="*/ 728 h 7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0" h="728">
                  <a:moveTo>
                    <a:pt x="0" y="728"/>
                  </a:moveTo>
                  <a:lnTo>
                    <a:pt x="36" y="500"/>
                  </a:lnTo>
                  <a:lnTo>
                    <a:pt x="72" y="356"/>
                  </a:lnTo>
                  <a:lnTo>
                    <a:pt x="168" y="196"/>
                  </a:lnTo>
                  <a:lnTo>
                    <a:pt x="284" y="92"/>
                  </a:lnTo>
                  <a:lnTo>
                    <a:pt x="368" y="40"/>
                  </a:lnTo>
                  <a:lnTo>
                    <a:pt x="48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7" name="Gruppo 30"/>
          <p:cNvGrpSpPr>
            <a:grpSpLocks/>
          </p:cNvGrpSpPr>
          <p:nvPr/>
        </p:nvGrpSpPr>
        <p:grpSpPr bwMode="auto">
          <a:xfrm>
            <a:off x="5733291" y="4487763"/>
            <a:ext cx="1079567" cy="360420"/>
            <a:chOff x="6172200" y="4888468"/>
            <a:chExt cx="1487590" cy="495896"/>
          </a:xfrm>
        </p:grpSpPr>
        <p:sp>
          <p:nvSpPr>
            <p:cNvPr id="209936" name="CasellaDiTesto 27"/>
            <p:cNvSpPr txBox="1">
              <a:spLocks noChangeArrowheads="1"/>
            </p:cNvSpPr>
            <p:nvPr/>
          </p:nvSpPr>
          <p:spPr bwMode="auto">
            <a:xfrm>
              <a:off x="7166773" y="4888468"/>
              <a:ext cx="493017" cy="495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742">
                  <a:solidFill>
                    <a:srgbClr val="FF0000"/>
                  </a:solidFill>
                </a:rPr>
                <a:t>H</a:t>
              </a:r>
            </a:p>
          </p:txBody>
        </p:sp>
        <p:cxnSp>
          <p:nvCxnSpPr>
            <p:cNvPr id="209937" name="Connettore 1 29"/>
            <p:cNvCxnSpPr>
              <a:cxnSpLocks noChangeShapeType="1"/>
            </p:cNvCxnSpPr>
            <p:nvPr/>
          </p:nvCxnSpPr>
          <p:spPr bwMode="auto">
            <a:xfrm>
              <a:off x="6172200" y="5105400"/>
              <a:ext cx="990600" cy="15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ash"/>
              <a:round/>
              <a:headEnd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283002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10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Figure_1_Dilatancy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1437" r="10996" b="52033"/>
          <a:stretch/>
        </p:blipFill>
        <p:spPr>
          <a:xfrm>
            <a:off x="5868144" y="908725"/>
            <a:ext cx="7206754" cy="2249721"/>
          </a:xfrm>
          <a:prstGeom prst="rect">
            <a:avLst/>
          </a:prstGeom>
        </p:spPr>
      </p:pic>
      <p:pic>
        <p:nvPicPr>
          <p:cNvPr id="4" name="Immagine 3" descr="Figure_1_Dilatancy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t="1773" r="6195" b="70668"/>
          <a:stretch/>
        </p:blipFill>
        <p:spPr>
          <a:xfrm>
            <a:off x="189486" y="260649"/>
            <a:ext cx="6078382" cy="2974731"/>
          </a:xfrm>
          <a:prstGeom prst="rect">
            <a:avLst/>
          </a:prstGeom>
        </p:spPr>
      </p:pic>
      <p:sp>
        <p:nvSpPr>
          <p:cNvPr id="10" name="Figura a mano libera 9"/>
          <p:cNvSpPr/>
          <p:nvPr/>
        </p:nvSpPr>
        <p:spPr>
          <a:xfrm>
            <a:off x="6251222" y="1679226"/>
            <a:ext cx="1270000" cy="1679223"/>
          </a:xfrm>
          <a:custGeom>
            <a:avLst/>
            <a:gdLst>
              <a:gd name="connsiteX0" fmla="*/ 1270000 w 1270000"/>
              <a:gd name="connsiteY0" fmla="*/ 1552222 h 1679222"/>
              <a:gd name="connsiteX1" fmla="*/ 183445 w 1270000"/>
              <a:gd name="connsiteY1" fmla="*/ 0 h 1679222"/>
              <a:gd name="connsiteX2" fmla="*/ 14111 w 1270000"/>
              <a:gd name="connsiteY2" fmla="*/ 296334 h 1679222"/>
              <a:gd name="connsiteX3" fmla="*/ 0 w 1270000"/>
              <a:gd name="connsiteY3" fmla="*/ 818445 h 1679222"/>
              <a:gd name="connsiteX4" fmla="*/ 310445 w 1270000"/>
              <a:gd name="connsiteY4" fmla="*/ 1566334 h 1679222"/>
              <a:gd name="connsiteX5" fmla="*/ 959556 w 1270000"/>
              <a:gd name="connsiteY5" fmla="*/ 1679222 h 1679222"/>
              <a:gd name="connsiteX6" fmla="*/ 1270000 w 1270000"/>
              <a:gd name="connsiteY6" fmla="*/ 1552222 h 16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0000" h="1679222">
                <a:moveTo>
                  <a:pt x="1270000" y="1552222"/>
                </a:moveTo>
                <a:lnTo>
                  <a:pt x="183445" y="0"/>
                </a:lnTo>
                <a:lnTo>
                  <a:pt x="14111" y="296334"/>
                </a:lnTo>
                <a:lnTo>
                  <a:pt x="0" y="818445"/>
                </a:lnTo>
                <a:lnTo>
                  <a:pt x="310445" y="1566334"/>
                </a:lnTo>
                <a:lnTo>
                  <a:pt x="959556" y="1679222"/>
                </a:lnTo>
                <a:lnTo>
                  <a:pt x="1270000" y="1552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9" name="Gruppo 38"/>
          <p:cNvGrpSpPr/>
          <p:nvPr/>
        </p:nvGrpSpPr>
        <p:grpSpPr>
          <a:xfrm>
            <a:off x="625245" y="3872979"/>
            <a:ext cx="12291891" cy="2970700"/>
            <a:chOff x="625237" y="3872977"/>
            <a:chExt cx="12291891" cy="2970700"/>
          </a:xfrm>
        </p:grpSpPr>
        <p:pic>
          <p:nvPicPr>
            <p:cNvPr id="5" name="Immagine 4" descr="Figure_1_Dilatancy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7" t="49914" r="6131" b="24220"/>
            <a:stretch/>
          </p:blipFill>
          <p:spPr>
            <a:xfrm>
              <a:off x="625237" y="3872977"/>
              <a:ext cx="5674955" cy="2796383"/>
            </a:xfrm>
            <a:prstGeom prst="rect">
              <a:avLst/>
            </a:prstGeom>
          </p:spPr>
        </p:pic>
        <p:pic>
          <p:nvPicPr>
            <p:cNvPr id="8" name="Immagine 7" descr="Figure_1_Dilatancy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9" t="77541" r="3052" b="1338"/>
            <a:stretch/>
          </p:blipFill>
          <p:spPr>
            <a:xfrm>
              <a:off x="6356484" y="4293097"/>
              <a:ext cx="6560644" cy="2550580"/>
            </a:xfrm>
            <a:prstGeom prst="rect">
              <a:avLst/>
            </a:prstGeom>
          </p:spPr>
        </p:pic>
      </p:grpSp>
      <p:sp>
        <p:nvSpPr>
          <p:cNvPr id="11" name="Figura a mano libera 10"/>
          <p:cNvSpPr/>
          <p:nvPr/>
        </p:nvSpPr>
        <p:spPr>
          <a:xfrm>
            <a:off x="7224897" y="747894"/>
            <a:ext cx="2370667" cy="4430889"/>
          </a:xfrm>
          <a:custGeom>
            <a:avLst/>
            <a:gdLst>
              <a:gd name="connsiteX0" fmla="*/ 1340555 w 2370667"/>
              <a:gd name="connsiteY0" fmla="*/ 1495778 h 4430889"/>
              <a:gd name="connsiteX1" fmla="*/ 1044222 w 2370667"/>
              <a:gd name="connsiteY1" fmla="*/ 1411111 h 4430889"/>
              <a:gd name="connsiteX2" fmla="*/ 0 w 2370667"/>
              <a:gd name="connsiteY2" fmla="*/ 409222 h 4430889"/>
              <a:gd name="connsiteX3" fmla="*/ 747889 w 2370667"/>
              <a:gd name="connsiteY3" fmla="*/ 70555 h 4430889"/>
              <a:gd name="connsiteX4" fmla="*/ 2060222 w 2370667"/>
              <a:gd name="connsiteY4" fmla="*/ 0 h 4430889"/>
              <a:gd name="connsiteX5" fmla="*/ 2370667 w 2370667"/>
              <a:gd name="connsiteY5" fmla="*/ 1157111 h 4430889"/>
              <a:gd name="connsiteX6" fmla="*/ 2271889 w 2370667"/>
              <a:gd name="connsiteY6" fmla="*/ 2540000 h 4430889"/>
              <a:gd name="connsiteX7" fmla="*/ 2271889 w 2370667"/>
              <a:gd name="connsiteY7" fmla="*/ 3499555 h 4430889"/>
              <a:gd name="connsiteX8" fmla="*/ 2328333 w 2370667"/>
              <a:gd name="connsiteY8" fmla="*/ 4388555 h 4430889"/>
              <a:gd name="connsiteX9" fmla="*/ 1622778 w 2370667"/>
              <a:gd name="connsiteY9" fmla="*/ 4318000 h 4430889"/>
              <a:gd name="connsiteX10" fmla="*/ 1016000 w 2370667"/>
              <a:gd name="connsiteY10" fmla="*/ 4430889 h 4430889"/>
              <a:gd name="connsiteX11" fmla="*/ 451555 w 2370667"/>
              <a:gd name="connsiteY11" fmla="*/ 4289778 h 4430889"/>
              <a:gd name="connsiteX12" fmla="*/ 84667 w 2370667"/>
              <a:gd name="connsiteY12" fmla="*/ 3838222 h 4430889"/>
              <a:gd name="connsiteX13" fmla="*/ 493889 w 2370667"/>
              <a:gd name="connsiteY13" fmla="*/ 2779889 h 4430889"/>
              <a:gd name="connsiteX14" fmla="*/ 1298222 w 2370667"/>
              <a:gd name="connsiteY14" fmla="*/ 1439333 h 443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70667" h="4430889">
                <a:moveTo>
                  <a:pt x="1340555" y="1495778"/>
                </a:moveTo>
                <a:lnTo>
                  <a:pt x="1044222" y="1411111"/>
                </a:lnTo>
                <a:lnTo>
                  <a:pt x="0" y="409222"/>
                </a:lnTo>
                <a:lnTo>
                  <a:pt x="747889" y="70555"/>
                </a:lnTo>
                <a:lnTo>
                  <a:pt x="2060222" y="0"/>
                </a:lnTo>
                <a:lnTo>
                  <a:pt x="2370667" y="1157111"/>
                </a:lnTo>
                <a:lnTo>
                  <a:pt x="2271889" y="2540000"/>
                </a:lnTo>
                <a:lnTo>
                  <a:pt x="2271889" y="3499555"/>
                </a:lnTo>
                <a:lnTo>
                  <a:pt x="2328333" y="4388555"/>
                </a:lnTo>
                <a:lnTo>
                  <a:pt x="1622778" y="4318000"/>
                </a:lnTo>
                <a:lnTo>
                  <a:pt x="1016000" y="4430889"/>
                </a:lnTo>
                <a:lnTo>
                  <a:pt x="451555" y="4289778"/>
                </a:lnTo>
                <a:lnTo>
                  <a:pt x="84667" y="3838222"/>
                </a:lnTo>
                <a:lnTo>
                  <a:pt x="493889" y="2779889"/>
                </a:lnTo>
                <a:lnTo>
                  <a:pt x="1298222" y="1439333"/>
                </a:lnTo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 11"/>
          <p:cNvSpPr/>
          <p:nvPr/>
        </p:nvSpPr>
        <p:spPr>
          <a:xfrm>
            <a:off x="6350008" y="4840111"/>
            <a:ext cx="1030111" cy="1594556"/>
          </a:xfrm>
          <a:custGeom>
            <a:avLst/>
            <a:gdLst>
              <a:gd name="connsiteX0" fmla="*/ 1030111 w 1030111"/>
              <a:gd name="connsiteY0" fmla="*/ 1453445 h 1594556"/>
              <a:gd name="connsiteX1" fmla="*/ 70556 w 1030111"/>
              <a:gd name="connsiteY1" fmla="*/ 0 h 1594556"/>
              <a:gd name="connsiteX2" fmla="*/ 0 w 1030111"/>
              <a:gd name="connsiteY2" fmla="*/ 366889 h 1594556"/>
              <a:gd name="connsiteX3" fmla="*/ 28222 w 1030111"/>
              <a:gd name="connsiteY3" fmla="*/ 1100667 h 1594556"/>
              <a:gd name="connsiteX4" fmla="*/ 479778 w 1030111"/>
              <a:gd name="connsiteY4" fmla="*/ 1594556 h 1594556"/>
              <a:gd name="connsiteX5" fmla="*/ 1030111 w 1030111"/>
              <a:gd name="connsiteY5" fmla="*/ 1453445 h 159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0111" h="1594556">
                <a:moveTo>
                  <a:pt x="1030111" y="1453445"/>
                </a:moveTo>
                <a:lnTo>
                  <a:pt x="70556" y="0"/>
                </a:lnTo>
                <a:lnTo>
                  <a:pt x="0" y="366889"/>
                </a:lnTo>
                <a:lnTo>
                  <a:pt x="28222" y="1100667"/>
                </a:lnTo>
                <a:lnTo>
                  <a:pt x="479778" y="1594556"/>
                </a:lnTo>
                <a:lnTo>
                  <a:pt x="1030111" y="145344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 13"/>
          <p:cNvSpPr/>
          <p:nvPr/>
        </p:nvSpPr>
        <p:spPr>
          <a:xfrm>
            <a:off x="7812360" y="5390447"/>
            <a:ext cx="3175000" cy="1594556"/>
          </a:xfrm>
          <a:custGeom>
            <a:avLst/>
            <a:gdLst>
              <a:gd name="connsiteX0" fmla="*/ 2384778 w 3175000"/>
              <a:gd name="connsiteY0" fmla="*/ 0 h 1594556"/>
              <a:gd name="connsiteX1" fmla="*/ 1086555 w 3175000"/>
              <a:gd name="connsiteY1" fmla="*/ 28223 h 1594556"/>
              <a:gd name="connsiteX2" fmla="*/ 903111 w 3175000"/>
              <a:gd name="connsiteY2" fmla="*/ 98778 h 1594556"/>
              <a:gd name="connsiteX3" fmla="*/ 903111 w 3175000"/>
              <a:gd name="connsiteY3" fmla="*/ 98778 h 1594556"/>
              <a:gd name="connsiteX4" fmla="*/ 776111 w 3175000"/>
              <a:gd name="connsiteY4" fmla="*/ 197556 h 1594556"/>
              <a:gd name="connsiteX5" fmla="*/ 691444 w 3175000"/>
              <a:gd name="connsiteY5" fmla="*/ 324556 h 1594556"/>
              <a:gd name="connsiteX6" fmla="*/ 804333 w 3175000"/>
              <a:gd name="connsiteY6" fmla="*/ 423334 h 1594556"/>
              <a:gd name="connsiteX7" fmla="*/ 1213555 w 3175000"/>
              <a:gd name="connsiteY7" fmla="*/ 451556 h 1594556"/>
              <a:gd name="connsiteX8" fmla="*/ 1185333 w 3175000"/>
              <a:gd name="connsiteY8" fmla="*/ 762000 h 1594556"/>
              <a:gd name="connsiteX9" fmla="*/ 747889 w 3175000"/>
              <a:gd name="connsiteY9" fmla="*/ 1044223 h 1594556"/>
              <a:gd name="connsiteX10" fmla="*/ 381000 w 3175000"/>
              <a:gd name="connsiteY10" fmla="*/ 1100667 h 1594556"/>
              <a:gd name="connsiteX11" fmla="*/ 84666 w 3175000"/>
              <a:gd name="connsiteY11" fmla="*/ 1114778 h 1594556"/>
              <a:gd name="connsiteX12" fmla="*/ 0 w 3175000"/>
              <a:gd name="connsiteY12" fmla="*/ 1241778 h 1594556"/>
              <a:gd name="connsiteX13" fmla="*/ 0 w 3175000"/>
              <a:gd name="connsiteY13" fmla="*/ 1594556 h 1594556"/>
              <a:gd name="connsiteX14" fmla="*/ 3175000 w 3175000"/>
              <a:gd name="connsiteY14" fmla="*/ 1425223 h 1594556"/>
              <a:gd name="connsiteX15" fmla="*/ 2384778 w 3175000"/>
              <a:gd name="connsiteY15" fmla="*/ 0 h 159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75000" h="1594556">
                <a:moveTo>
                  <a:pt x="2384778" y="0"/>
                </a:moveTo>
                <a:lnTo>
                  <a:pt x="1086555" y="28223"/>
                </a:lnTo>
                <a:lnTo>
                  <a:pt x="903111" y="98778"/>
                </a:lnTo>
                <a:lnTo>
                  <a:pt x="903111" y="98778"/>
                </a:lnTo>
                <a:lnTo>
                  <a:pt x="776111" y="197556"/>
                </a:lnTo>
                <a:lnTo>
                  <a:pt x="691444" y="324556"/>
                </a:lnTo>
                <a:lnTo>
                  <a:pt x="804333" y="423334"/>
                </a:lnTo>
                <a:lnTo>
                  <a:pt x="1213555" y="451556"/>
                </a:lnTo>
                <a:lnTo>
                  <a:pt x="1185333" y="762000"/>
                </a:lnTo>
                <a:lnTo>
                  <a:pt x="747889" y="1044223"/>
                </a:lnTo>
                <a:lnTo>
                  <a:pt x="381000" y="1100667"/>
                </a:lnTo>
                <a:lnTo>
                  <a:pt x="84666" y="1114778"/>
                </a:lnTo>
                <a:lnTo>
                  <a:pt x="0" y="1241778"/>
                </a:lnTo>
                <a:lnTo>
                  <a:pt x="0" y="1594556"/>
                </a:lnTo>
                <a:lnTo>
                  <a:pt x="3175000" y="1425223"/>
                </a:lnTo>
                <a:lnTo>
                  <a:pt x="238477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6372200" y="2132856"/>
            <a:ext cx="432048" cy="2880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6588224" y="2492896"/>
            <a:ext cx="432048" cy="2880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6876256" y="2852936"/>
            <a:ext cx="432048" cy="2880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 flipH="1">
            <a:off x="7956376" y="4898212"/>
            <a:ext cx="506748" cy="47500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flipH="1">
            <a:off x="7596336" y="4581133"/>
            <a:ext cx="504056" cy="504057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 flipH="1">
            <a:off x="7224890" y="4293100"/>
            <a:ext cx="515462" cy="47500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212756"/>
      </p:ext>
    </p:extLst>
  </p:cSld>
  <p:clrMapOvr>
    <a:masterClrMapping/>
  </p:clrMapOvr>
  <p:transition spd="med" advClick="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36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90F1EA-9109-0745-8FFA-5B24CF9626A9}"/>
              </a:ext>
            </a:extLst>
          </p:cNvPr>
          <p:cNvSpPr txBox="1"/>
          <p:nvPr/>
        </p:nvSpPr>
        <p:spPr>
          <a:xfrm>
            <a:off x="251520" y="620688"/>
            <a:ext cx="3608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Amatrice 24 </a:t>
            </a:r>
            <a:r>
              <a:rPr lang="en-GB" sz="2400" err="1"/>
              <a:t>agosto</a:t>
            </a:r>
            <a:r>
              <a:rPr lang="en-GB" sz="240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4615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_1_Amatrice 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8859202" cy="6858000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8336292" y="763311"/>
            <a:ext cx="80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atin typeface="Arial"/>
                <a:cs typeface="Arial"/>
              </a:rPr>
              <a:t>INGV</a:t>
            </a:r>
          </a:p>
        </p:txBody>
      </p:sp>
      <p:pic>
        <p:nvPicPr>
          <p:cNvPr id="4" name="Immagine 3" descr="Logo_ING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163" y="116632"/>
            <a:ext cx="654703" cy="63132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22C091-8D18-1316-2D26-C16812983E2D}"/>
              </a:ext>
            </a:extLst>
          </p:cNvPr>
          <p:cNvSpPr txBox="1"/>
          <p:nvPr/>
        </p:nvSpPr>
        <p:spPr>
          <a:xfrm>
            <a:off x="1264550" y="5013176"/>
            <a:ext cx="660950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/>
              <a:t>Area </a:t>
            </a:r>
            <a:r>
              <a:rPr lang="en-GB" err="1"/>
              <a:t>epicentrale</a:t>
            </a:r>
            <a:r>
              <a:rPr lang="en-GB"/>
              <a:t> </a:t>
            </a:r>
            <a:r>
              <a:rPr lang="en-GB" err="1"/>
              <a:t>della</a:t>
            </a:r>
            <a:r>
              <a:rPr lang="en-GB"/>
              <a:t> </a:t>
            </a:r>
            <a:r>
              <a:rPr lang="en-GB" err="1"/>
              <a:t>sequenza</a:t>
            </a:r>
            <a:r>
              <a:rPr lang="en-GB"/>
              <a:t> </a:t>
            </a:r>
            <a:r>
              <a:rPr lang="en-GB" err="1"/>
              <a:t>sismica</a:t>
            </a:r>
            <a:r>
              <a:rPr lang="en-GB"/>
              <a:t> </a:t>
            </a:r>
            <a:r>
              <a:rPr lang="en-GB" err="1"/>
              <a:t>iniziata</a:t>
            </a:r>
            <a:r>
              <a:rPr lang="en-GB"/>
              <a:t> il 24/8/2016 – </a:t>
            </a:r>
          </a:p>
          <a:p>
            <a:r>
              <a:rPr lang="en-GB" err="1"/>
              <a:t>Dati</a:t>
            </a:r>
            <a:r>
              <a:rPr lang="en-GB"/>
              <a:t> </a:t>
            </a:r>
            <a:r>
              <a:rPr lang="en-GB" err="1"/>
              <a:t>catalogo</a:t>
            </a:r>
            <a:r>
              <a:rPr lang="en-GB"/>
              <a:t> </a:t>
            </a:r>
            <a:r>
              <a:rPr lang="en-GB" err="1"/>
              <a:t>sismico</a:t>
            </a:r>
            <a:r>
              <a:rPr lang="en-GB"/>
              <a:t> INGV</a:t>
            </a:r>
          </a:p>
        </p:txBody>
      </p:sp>
    </p:spTree>
    <p:extLst>
      <p:ext uri="{BB962C8B-B14F-4D97-AF65-F5344CB8AC3E}">
        <p14:creationId xmlns:p14="http://schemas.microsoft.com/office/powerpoint/2010/main" val="2390564143"/>
      </p:ext>
    </p:extLst>
  </p:cSld>
  <p:clrMapOvr>
    <a:masterClrMapping/>
  </p:clrMapOvr>
  <p:transition spd="med" advClick="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igure 1  ma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t="11655" r="5362" b="19697"/>
          <a:stretch/>
        </p:blipFill>
        <p:spPr>
          <a:xfrm>
            <a:off x="1547664" y="1757"/>
            <a:ext cx="6185946" cy="6856243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-810124" y="15766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6527676"/>
      </p:ext>
    </p:extLst>
  </p:cSld>
  <p:clrMapOvr>
    <a:masterClrMapping/>
  </p:clrMapOvr>
  <p:transition spd="med" advClick="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D_map_sismo_dem_v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7989105" cy="624304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660240" y="6453336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Bignami et al. 2019</a:t>
            </a:r>
          </a:p>
        </p:txBody>
      </p:sp>
    </p:spTree>
    <p:extLst>
      <p:ext uri="{BB962C8B-B14F-4D97-AF65-F5344CB8AC3E}">
        <p14:creationId xmlns:p14="http://schemas.microsoft.com/office/powerpoint/2010/main" val="2481621322"/>
      </p:ext>
    </p:extLst>
  </p:cSld>
  <p:clrMapOvr>
    <a:masterClrMapping/>
  </p:clrMapOvr>
  <p:transition spd="med" advClick="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 2 sections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50" y="30703"/>
            <a:ext cx="5299364" cy="6858000"/>
          </a:xfrm>
          <a:prstGeom prst="rect">
            <a:avLst/>
          </a:prstGeom>
        </p:spPr>
      </p:pic>
      <p:pic>
        <p:nvPicPr>
          <p:cNvPr id="4" name="Immagine 3" descr="sesimicity_map_v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10636" r="4943" b="19405"/>
          <a:stretch/>
        </p:blipFill>
        <p:spPr>
          <a:xfrm>
            <a:off x="52030" y="1028269"/>
            <a:ext cx="4087922" cy="463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86868"/>
      </p:ext>
    </p:extLst>
  </p:cSld>
  <p:clrMapOvr>
    <a:masterClrMapping/>
  </p:clrMapOvr>
  <p:transition spd="med" advClick="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0"/>
            <a:ext cx="7746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57377"/>
      </p:ext>
    </p:extLst>
  </p:cSld>
  <p:clrMapOvr>
    <a:masterClrMapping/>
  </p:clrMapOvr>
  <p:transition spd="med" advClick="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DABD38C-C16E-284E-9F2A-403E938BD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050" y="0"/>
            <a:ext cx="4269899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E049EA-B064-E348-A343-D20506E1E575}"/>
              </a:ext>
            </a:extLst>
          </p:cNvPr>
          <p:cNvSpPr txBox="1"/>
          <p:nvPr/>
        </p:nvSpPr>
        <p:spPr>
          <a:xfrm>
            <a:off x="7049781" y="6488668"/>
            <a:ext cx="209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Valerio et al., 2018</a:t>
            </a:r>
          </a:p>
        </p:txBody>
      </p:sp>
    </p:spTree>
    <p:extLst>
      <p:ext uri="{BB962C8B-B14F-4D97-AF65-F5344CB8AC3E}">
        <p14:creationId xmlns:p14="http://schemas.microsoft.com/office/powerpoint/2010/main" val="828062728"/>
      </p:ext>
    </p:extLst>
  </p:cSld>
  <p:clrMapOvr>
    <a:masterClrMapping/>
  </p:clrMapOvr>
  <p:transition spd="med" advClick="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 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28"/>
          <a:stretch/>
        </p:blipFill>
        <p:spPr>
          <a:xfrm>
            <a:off x="-10962" y="3875844"/>
            <a:ext cx="9144000" cy="257749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107874" y="6453336"/>
            <a:ext cx="402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Bignami et al. 2019 </a:t>
            </a:r>
            <a:r>
              <a:rPr lang="it-IT" err="1"/>
              <a:t>Scientific</a:t>
            </a:r>
            <a:r>
              <a:rPr lang="it-IT"/>
              <a:t> Reports</a:t>
            </a:r>
          </a:p>
        </p:txBody>
      </p:sp>
      <p:pic>
        <p:nvPicPr>
          <p:cNvPr id="4" name="Immagine 3" descr="Figure 5_SA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28" b="11246"/>
          <a:stretch/>
        </p:blipFill>
        <p:spPr>
          <a:xfrm>
            <a:off x="1043608" y="206003"/>
            <a:ext cx="7488832" cy="444713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452320" y="1052736"/>
            <a:ext cx="432048" cy="5040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7452320" y="4149080"/>
            <a:ext cx="432048" cy="5040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233501"/>
      </p:ext>
    </p:extLst>
  </p:cSld>
  <p:clrMapOvr>
    <a:masterClrMapping/>
  </p:clrMapOvr>
  <p:transition spd="med" advClick="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 4 missing volume o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18351"/>
          <a:stretch/>
        </p:blipFill>
        <p:spPr>
          <a:xfrm>
            <a:off x="237082" y="476672"/>
            <a:ext cx="8716223" cy="599048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107874" y="6453336"/>
            <a:ext cx="402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Bignami et al. 2019 </a:t>
            </a:r>
            <a:r>
              <a:rPr lang="it-IT" err="1"/>
              <a:t>Scientific</a:t>
            </a:r>
            <a:r>
              <a:rPr lang="it-IT"/>
              <a:t> Reports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9D653EB-F22D-B0C7-696F-9F888E78D3D5}"/>
              </a:ext>
            </a:extLst>
          </p:cNvPr>
          <p:cNvSpPr/>
          <p:nvPr/>
        </p:nvSpPr>
        <p:spPr>
          <a:xfrm>
            <a:off x="3275856" y="1052736"/>
            <a:ext cx="2448272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308746"/>
      </p:ext>
    </p:extLst>
  </p:cSld>
  <p:clrMapOvr>
    <a:masterClrMapping/>
  </p:clrMapOvr>
  <p:transition spd="med"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91440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2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4876800"/>
            <a:ext cx="15303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1028"/>
          <p:cNvSpPr>
            <a:spLocks noChangeArrowheads="1"/>
          </p:cNvSpPr>
          <p:nvPr/>
        </p:nvSpPr>
        <p:spPr bwMode="auto">
          <a:xfrm>
            <a:off x="381000" y="2141538"/>
            <a:ext cx="876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it-IT"/>
          </a:p>
        </p:txBody>
      </p:sp>
      <p:sp>
        <p:nvSpPr>
          <p:cNvPr id="117764" name="Line 1029"/>
          <p:cNvSpPr>
            <a:spLocks noChangeShapeType="1"/>
          </p:cNvSpPr>
          <p:nvPr/>
        </p:nvSpPr>
        <p:spPr bwMode="auto">
          <a:xfrm flipV="1">
            <a:off x="3657600" y="2590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7765" name="Line 1030"/>
          <p:cNvSpPr>
            <a:spLocks noChangeShapeType="1"/>
          </p:cNvSpPr>
          <p:nvPr/>
        </p:nvSpPr>
        <p:spPr bwMode="auto">
          <a:xfrm flipV="1">
            <a:off x="8153400" y="2590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7766" name="Line 1031"/>
          <p:cNvSpPr>
            <a:spLocks noChangeShapeType="1"/>
          </p:cNvSpPr>
          <p:nvPr/>
        </p:nvSpPr>
        <p:spPr bwMode="auto">
          <a:xfrm flipV="1">
            <a:off x="1524000" y="2590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7767" name="Text Box 1032"/>
          <p:cNvSpPr txBox="1">
            <a:spLocks noChangeArrowheads="1"/>
          </p:cNvSpPr>
          <p:nvPr/>
        </p:nvSpPr>
        <p:spPr bwMode="auto">
          <a:xfrm>
            <a:off x="5762378" y="2116559"/>
            <a:ext cx="15667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/>
              <a:t>Appennini</a:t>
            </a:r>
          </a:p>
        </p:txBody>
      </p:sp>
      <p:sp>
        <p:nvSpPr>
          <p:cNvPr id="117768" name="Line 1033"/>
          <p:cNvSpPr>
            <a:spLocks noChangeShapeType="1"/>
          </p:cNvSpPr>
          <p:nvPr/>
        </p:nvSpPr>
        <p:spPr bwMode="auto">
          <a:xfrm>
            <a:off x="-76200" y="259547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7769" name="Text Box 1034"/>
          <p:cNvSpPr txBox="1">
            <a:spLocks noChangeArrowheads="1"/>
          </p:cNvSpPr>
          <p:nvPr/>
        </p:nvSpPr>
        <p:spPr bwMode="auto">
          <a:xfrm rot="-5400000">
            <a:off x="3352007" y="2010568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sz="1800"/>
              <a:t>coast</a:t>
            </a:r>
            <a:endParaRPr lang="it-IT"/>
          </a:p>
        </p:txBody>
      </p:sp>
      <p:sp>
        <p:nvSpPr>
          <p:cNvPr id="117773" name="Rectangle 1045"/>
          <p:cNvSpPr>
            <a:spLocks noChangeArrowheads="1"/>
          </p:cNvSpPr>
          <p:nvPr/>
        </p:nvSpPr>
        <p:spPr bwMode="auto">
          <a:xfrm>
            <a:off x="3276600" y="3970338"/>
            <a:ext cx="1447800" cy="304800"/>
          </a:xfrm>
          <a:prstGeom prst="rect">
            <a:avLst/>
          </a:prstGeom>
          <a:solidFill>
            <a:srgbClr val="E8C5C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17774" name="Text Box 1046"/>
          <p:cNvSpPr txBox="1">
            <a:spLocks noChangeArrowheads="1"/>
          </p:cNvSpPr>
          <p:nvPr/>
        </p:nvSpPr>
        <p:spPr bwMode="auto">
          <a:xfrm>
            <a:off x="3925888" y="3817938"/>
            <a:ext cx="13001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it-IT"/>
              <a:t>Mantle</a:t>
            </a:r>
          </a:p>
          <a:p>
            <a:pPr algn="r"/>
            <a:r>
              <a:rPr lang="it-IT"/>
              <a:t>Wedging</a:t>
            </a:r>
          </a:p>
        </p:txBody>
      </p:sp>
      <p:sp>
        <p:nvSpPr>
          <p:cNvPr id="117775" name="Line 1047"/>
          <p:cNvSpPr>
            <a:spLocks noChangeShapeType="1"/>
          </p:cNvSpPr>
          <p:nvPr/>
        </p:nvSpPr>
        <p:spPr bwMode="auto">
          <a:xfrm flipV="1">
            <a:off x="5181600" y="3970338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7779" name="Text Box 1073"/>
          <p:cNvSpPr txBox="1">
            <a:spLocks noChangeArrowheads="1"/>
          </p:cNvSpPr>
          <p:nvPr/>
        </p:nvSpPr>
        <p:spPr bwMode="auto">
          <a:xfrm rot="-5400000">
            <a:off x="7795419" y="1999457"/>
            <a:ext cx="654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sz="1800"/>
              <a:t>coast</a:t>
            </a:r>
            <a:endParaRPr lang="it-IT"/>
          </a:p>
        </p:txBody>
      </p:sp>
      <p:sp>
        <p:nvSpPr>
          <p:cNvPr id="117780" name="Text Box 1074"/>
          <p:cNvSpPr txBox="1">
            <a:spLocks noChangeArrowheads="1"/>
          </p:cNvSpPr>
          <p:nvPr/>
        </p:nvSpPr>
        <p:spPr bwMode="auto">
          <a:xfrm rot="-5400000">
            <a:off x="1166019" y="2004219"/>
            <a:ext cx="654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sz="1800"/>
              <a:t>coast</a:t>
            </a:r>
            <a:endParaRPr lang="it-IT"/>
          </a:p>
        </p:txBody>
      </p:sp>
      <p:sp>
        <p:nvSpPr>
          <p:cNvPr id="117781" name="Line 1075"/>
          <p:cNvSpPr>
            <a:spLocks noChangeShapeType="1"/>
          </p:cNvSpPr>
          <p:nvPr/>
        </p:nvSpPr>
        <p:spPr bwMode="auto">
          <a:xfrm>
            <a:off x="1828800" y="4724400"/>
            <a:ext cx="838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7782" name="Text Box 1076"/>
          <p:cNvSpPr txBox="1">
            <a:spLocks noChangeArrowheads="1"/>
          </p:cNvSpPr>
          <p:nvPr/>
        </p:nvSpPr>
        <p:spPr bwMode="auto">
          <a:xfrm>
            <a:off x="1736725" y="4784725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chemeClr val="bg2"/>
                </a:solidFill>
              </a:rPr>
              <a:t>Mantle flow</a:t>
            </a:r>
            <a:endParaRPr lang="it-IT">
              <a:solidFill>
                <a:srgbClr val="DE1A1B"/>
              </a:solidFill>
            </a:endParaRPr>
          </a:p>
        </p:txBody>
      </p:sp>
      <p:pic>
        <p:nvPicPr>
          <p:cNvPr id="58" name="Picture 62" descr="Immagine 5.jpg                                                 0007DFB1MacBookNero                    C15728F2:"/>
          <p:cNvPicPr>
            <a:picLocks noChangeAspect="1" noChangeArrowheads="1"/>
          </p:cNvPicPr>
          <p:nvPr/>
        </p:nvPicPr>
        <p:blipFill rotWithShape="1">
          <a:blip r:embed="rId4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6" r="10838" b="26856"/>
          <a:stretch/>
        </p:blipFill>
        <p:spPr bwMode="auto">
          <a:xfrm>
            <a:off x="3862388" y="2635843"/>
            <a:ext cx="3757609" cy="17292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45000"/>
                  </a:srgbClr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068068" y="2129135"/>
            <a:ext cx="1197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>
                <a:latin typeface="Times New Roman"/>
                <a:cs typeface="Times New Roman"/>
              </a:rPr>
              <a:t>Tirreno</a:t>
            </a:r>
          </a:p>
        </p:txBody>
      </p:sp>
      <p:cxnSp>
        <p:nvCxnSpPr>
          <p:cNvPr id="4" name="Connettore 2 3"/>
          <p:cNvCxnSpPr/>
          <p:nvPr/>
        </p:nvCxnSpPr>
        <p:spPr>
          <a:xfrm>
            <a:off x="762000" y="1159249"/>
            <a:ext cx="6324600" cy="0"/>
          </a:xfrm>
          <a:prstGeom prst="straightConnector1">
            <a:avLst/>
          </a:prstGeom>
          <a:ln w="12700" cmpd="sng"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584652" y="636029"/>
            <a:ext cx="1921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/>
              <a:t>estensione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7380312" y="1375273"/>
            <a:ext cx="1306488" cy="18339"/>
            <a:chOff x="7300664" y="1196752"/>
            <a:chExt cx="1306488" cy="18339"/>
          </a:xfrm>
        </p:grpSpPr>
        <p:cxnSp>
          <p:nvCxnSpPr>
            <p:cNvPr id="7" name="Connettore 2 6"/>
            <p:cNvCxnSpPr/>
            <p:nvPr/>
          </p:nvCxnSpPr>
          <p:spPr>
            <a:xfrm>
              <a:off x="7300664" y="1196752"/>
              <a:ext cx="638424" cy="18339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2 39"/>
            <p:cNvCxnSpPr/>
            <p:nvPr/>
          </p:nvCxnSpPr>
          <p:spPr>
            <a:xfrm flipH="1">
              <a:off x="8091488" y="1196752"/>
              <a:ext cx="51566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CasellaDiTesto 44"/>
          <p:cNvSpPr txBox="1"/>
          <p:nvPr/>
        </p:nvSpPr>
        <p:spPr>
          <a:xfrm>
            <a:off x="6760584" y="1393612"/>
            <a:ext cx="2419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/>
              <a:t>compressione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5226BDCB-AC3D-9E0B-2FDF-0E89DB30B5EC}"/>
              </a:ext>
            </a:extLst>
          </p:cNvPr>
          <p:cNvSpPr txBox="1"/>
          <p:nvPr/>
        </p:nvSpPr>
        <p:spPr>
          <a:xfrm>
            <a:off x="8305089" y="763311"/>
            <a:ext cx="80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atin typeface="Arial"/>
                <a:cs typeface="Arial"/>
              </a:rPr>
              <a:t>INGV</a:t>
            </a:r>
          </a:p>
        </p:txBody>
      </p:sp>
      <p:pic>
        <p:nvPicPr>
          <p:cNvPr id="6" name="Immagine 5" descr="Logo_INGV.jpg">
            <a:extLst>
              <a:ext uri="{FF2B5EF4-FFF2-40B4-BE49-F238E27FC236}">
                <a16:creationId xmlns:a16="http://schemas.microsoft.com/office/drawing/2014/main" id="{538BAF24-73A5-35B0-603E-0D7381FC0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960" y="116632"/>
            <a:ext cx="654703" cy="63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8600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A4962-482E-DE5F-1D4C-BC2D30E32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 4 missing volume ok.jpg">
            <a:extLst>
              <a:ext uri="{FF2B5EF4-FFF2-40B4-BE49-F238E27FC236}">
                <a16:creationId xmlns:a16="http://schemas.microsoft.com/office/drawing/2014/main" id="{57D02BDB-557C-A0D9-2DB7-3E65253E8E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18351"/>
          <a:stretch/>
        </p:blipFill>
        <p:spPr>
          <a:xfrm>
            <a:off x="237082" y="476672"/>
            <a:ext cx="8716223" cy="5990483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05F4B9E1-24DE-F1AC-EEB9-BD664133C342}"/>
              </a:ext>
            </a:extLst>
          </p:cNvPr>
          <p:cNvGrpSpPr/>
          <p:nvPr/>
        </p:nvGrpSpPr>
        <p:grpSpPr>
          <a:xfrm>
            <a:off x="1979708" y="1985966"/>
            <a:ext cx="5451691" cy="5691506"/>
            <a:chOff x="1979708" y="1985966"/>
            <a:chExt cx="5451691" cy="5691506"/>
          </a:xfrm>
        </p:grpSpPr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id="{5DFE867C-E95F-A485-5B73-EFAB6A3C62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 amt="48000"/>
            </a:blip>
            <a:srcRect l="10685" t="10291" r="45087" b="41749"/>
            <a:stretch/>
          </p:blipFill>
          <p:spPr bwMode="auto">
            <a:xfrm flipH="1">
              <a:off x="1979708" y="1985966"/>
              <a:ext cx="5451691" cy="5691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3CB353FC-27E9-AF93-E4FD-493D6704D4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34844" t="85803" r="28556" b="600"/>
            <a:stretch/>
          </p:blipFill>
          <p:spPr bwMode="auto">
            <a:xfrm>
              <a:off x="2086229" y="5890945"/>
              <a:ext cx="3093355" cy="873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5DA9C3F-2D2E-77D8-D699-C1601C780893}"/>
              </a:ext>
            </a:extLst>
          </p:cNvPr>
          <p:cNvSpPr txBox="1"/>
          <p:nvPr/>
        </p:nvSpPr>
        <p:spPr>
          <a:xfrm>
            <a:off x="5107874" y="6453336"/>
            <a:ext cx="402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Bignami et al. 2019 </a:t>
            </a:r>
            <a:r>
              <a:rPr lang="it-IT" err="1"/>
              <a:t>Scientific</a:t>
            </a:r>
            <a:r>
              <a:rPr lang="it-IT"/>
              <a:t> Reports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FD544F7-516E-45EF-3B7B-F679936246B5}"/>
              </a:ext>
            </a:extLst>
          </p:cNvPr>
          <p:cNvSpPr/>
          <p:nvPr/>
        </p:nvSpPr>
        <p:spPr>
          <a:xfrm>
            <a:off x="3275856" y="1052736"/>
            <a:ext cx="2448272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6E8FC7-1150-D622-20EE-7A8FAE3AE524}"/>
              </a:ext>
            </a:extLst>
          </p:cNvPr>
          <p:cNvSpPr txBox="1"/>
          <p:nvPr/>
        </p:nvSpPr>
        <p:spPr>
          <a:xfrm>
            <a:off x="11439939" y="36476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01884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D267664-B578-EC7B-D7F6-575600896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554" y="548680"/>
            <a:ext cx="6890892" cy="576064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597442-E302-9BBB-A7D2-AFB26A37623F}"/>
              </a:ext>
            </a:extLst>
          </p:cNvPr>
          <p:cNvSpPr txBox="1"/>
          <p:nvPr/>
        </p:nvSpPr>
        <p:spPr>
          <a:xfrm>
            <a:off x="5940152" y="6320586"/>
            <a:ext cx="2437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Stramondo</a:t>
            </a:r>
            <a:r>
              <a:rPr lang="en-GB"/>
              <a:t> et al. 2011</a:t>
            </a:r>
          </a:p>
        </p:txBody>
      </p:sp>
    </p:spTree>
    <p:extLst>
      <p:ext uri="{BB962C8B-B14F-4D97-AF65-F5344CB8AC3E}">
        <p14:creationId xmlns:p14="http://schemas.microsoft.com/office/powerpoint/2010/main" val="2171730354"/>
      </p:ext>
    </p:extLst>
  </p:cSld>
  <p:clrMapOvr>
    <a:masterClrMapping/>
  </p:clrMapOvr>
  <p:transition spd="med" advClick="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DE92BCB-FFFE-955D-8957-95761D7D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-21986"/>
            <a:ext cx="8732393" cy="690197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EBA6093-6A80-9F1F-B4A1-1D0DD1AF1606}"/>
              </a:ext>
            </a:extLst>
          </p:cNvPr>
          <p:cNvSpPr txBox="1"/>
          <p:nvPr/>
        </p:nvSpPr>
        <p:spPr>
          <a:xfrm>
            <a:off x="251520" y="602128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0" i="0" u="none" strike="noStrike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61.7 milioni di m-cubi in basso</a:t>
            </a:r>
          </a:p>
          <a:p>
            <a:pPr algn="l"/>
            <a:r>
              <a:rPr lang="it-IT" b="0" i="0" u="none" strike="noStrike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5.17 milioni di m-cubi in up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AD024C-4785-6022-2E1A-0C47A3748EEA}"/>
              </a:ext>
            </a:extLst>
          </p:cNvPr>
          <p:cNvSpPr txBox="1"/>
          <p:nvPr/>
        </p:nvSpPr>
        <p:spPr>
          <a:xfrm>
            <a:off x="6372200" y="6381328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Bignami</a:t>
            </a:r>
            <a:r>
              <a:rPr lang="en-GB"/>
              <a:t> et al in prep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A5974F-6CAD-DB97-8996-980975D59D35}"/>
              </a:ext>
            </a:extLst>
          </p:cNvPr>
          <p:cNvSpPr txBox="1"/>
          <p:nvPr/>
        </p:nvSpPr>
        <p:spPr>
          <a:xfrm>
            <a:off x="2627784" y="190381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>
                <a:solidFill>
                  <a:srgbClr val="000000"/>
                </a:solidFill>
                <a:latin typeface="Helvetica Neue" panose="02000503000000020004" pitchFamily="2" charset="0"/>
              </a:rPr>
              <a:t>Greece</a:t>
            </a:r>
            <a:r>
              <a:rPr lang="it-IT" sz="2400" b="1">
                <a:solidFill>
                  <a:srgbClr val="000000"/>
                </a:solidFill>
                <a:latin typeface="Helvetica Neue" panose="02000503000000020004" pitchFamily="2" charset="0"/>
              </a:rPr>
              <a:t> - </a:t>
            </a:r>
            <a:r>
              <a:rPr lang="it-IT" sz="2400" b="1" err="1">
                <a:solidFill>
                  <a:srgbClr val="000000"/>
                </a:solidFill>
                <a:latin typeface="Helvetica Neue" panose="02000503000000020004" pitchFamily="2" charset="0"/>
              </a:rPr>
              <a:t>T</a:t>
            </a:r>
            <a:r>
              <a:rPr lang="it-IT" sz="2400" b="1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yrnavos</a:t>
            </a:r>
            <a:r>
              <a:rPr lang="it-IT" sz="2400" b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sz="2400" b="1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Eq</a:t>
            </a:r>
            <a:r>
              <a:rPr lang="it-IT" sz="2400" b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2021</a:t>
            </a:r>
            <a:r>
              <a:rPr lang="en-GB" sz="2400" b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Mw 6.3 – 6.1</a:t>
            </a:r>
            <a:endParaRPr lang="it-IT" sz="2400" b="1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DD12E30-C400-B413-68DD-46260535A117}"/>
              </a:ext>
            </a:extLst>
          </p:cNvPr>
          <p:cNvSpPr txBox="1"/>
          <p:nvPr/>
        </p:nvSpPr>
        <p:spPr>
          <a:xfrm rot="2225653">
            <a:off x="3357566" y="3119451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coseismic</a:t>
            </a:r>
            <a:r>
              <a:rPr lang="en-GB"/>
              <a:t> subsidence</a:t>
            </a:r>
          </a:p>
        </p:txBody>
      </p:sp>
    </p:spTree>
    <p:extLst>
      <p:ext uri="{BB962C8B-B14F-4D97-AF65-F5344CB8AC3E}">
        <p14:creationId xmlns:p14="http://schemas.microsoft.com/office/powerpoint/2010/main" val="2364224180"/>
      </p:ext>
    </p:extLst>
  </p:cSld>
  <p:clrMapOvr>
    <a:masterClrMapping/>
  </p:clrMapOvr>
  <p:transition spd="med" advClick="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eformazioni Appenninich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0"/>
          <a:stretch/>
        </p:blipFill>
        <p:spPr>
          <a:xfrm>
            <a:off x="35496" y="44624"/>
            <a:ext cx="8947532" cy="676875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150471" y="331694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grpSp>
        <p:nvGrpSpPr>
          <p:cNvPr id="13" name="Gruppo 12"/>
          <p:cNvGrpSpPr/>
          <p:nvPr/>
        </p:nvGrpSpPr>
        <p:grpSpPr>
          <a:xfrm>
            <a:off x="2418336" y="3789040"/>
            <a:ext cx="1293978" cy="2488072"/>
            <a:chOff x="3482663" y="2144934"/>
            <a:chExt cx="750355" cy="1574334"/>
          </a:xfrm>
        </p:grpSpPr>
        <p:sp>
          <p:nvSpPr>
            <p:cNvPr id="5" name="Ovale 4"/>
            <p:cNvSpPr/>
            <p:nvPr/>
          </p:nvSpPr>
          <p:spPr>
            <a:xfrm rot="20213640">
              <a:off x="3482663" y="2144934"/>
              <a:ext cx="750355" cy="1574334"/>
            </a:xfrm>
            <a:prstGeom prst="ellipse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3570188" y="2780928"/>
              <a:ext cx="553684" cy="408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24/8/16</a:t>
              </a:r>
            </a:p>
            <a:p>
              <a:r>
                <a:rPr lang="it-IT" err="1"/>
                <a:t>Mw</a:t>
              </a:r>
              <a:r>
                <a:rPr lang="it-IT"/>
                <a:t> 6.0</a:t>
              </a: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1335137" y="534090"/>
            <a:ext cx="1121070" cy="1574334"/>
            <a:chOff x="2840729" y="402428"/>
            <a:chExt cx="1121070" cy="1574334"/>
          </a:xfrm>
        </p:grpSpPr>
        <p:sp>
          <p:nvSpPr>
            <p:cNvPr id="6" name="Ovale 5"/>
            <p:cNvSpPr/>
            <p:nvPr/>
          </p:nvSpPr>
          <p:spPr>
            <a:xfrm rot="21134880">
              <a:off x="2981070" y="402428"/>
              <a:ext cx="750355" cy="1574334"/>
            </a:xfrm>
            <a:prstGeom prst="ellipse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2840729" y="908720"/>
              <a:ext cx="112107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26/10/16</a:t>
              </a:r>
            </a:p>
            <a:p>
              <a:r>
                <a:rPr lang="it-IT"/>
                <a:t> </a:t>
              </a:r>
              <a:r>
                <a:rPr lang="it-IT" err="1"/>
                <a:t>Mw</a:t>
              </a:r>
              <a:r>
                <a:rPr lang="it-IT"/>
                <a:t> 5.9</a:t>
              </a: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1423083" y="1717524"/>
            <a:ext cx="1637239" cy="3007620"/>
            <a:chOff x="2972802" y="1068932"/>
            <a:chExt cx="1060911" cy="2018460"/>
          </a:xfrm>
        </p:grpSpPr>
        <p:sp>
          <p:nvSpPr>
            <p:cNvPr id="7" name="Ovale 6"/>
            <p:cNvSpPr/>
            <p:nvPr/>
          </p:nvSpPr>
          <p:spPr>
            <a:xfrm rot="21250407">
              <a:off x="2972802" y="1068932"/>
              <a:ext cx="1060911" cy="2018460"/>
            </a:xfrm>
            <a:prstGeom prst="ellipse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3146850" y="1879250"/>
              <a:ext cx="701900" cy="4337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30/10/16 </a:t>
              </a:r>
            </a:p>
            <a:p>
              <a:r>
                <a:rPr lang="it-IT" err="1"/>
                <a:t>Mw</a:t>
              </a:r>
              <a:r>
                <a:rPr lang="it-IT"/>
                <a:t> 6.5</a:t>
              </a: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3275855" y="5805264"/>
            <a:ext cx="954821" cy="1224136"/>
            <a:chOff x="3951298" y="3100130"/>
            <a:chExt cx="729793" cy="1284142"/>
          </a:xfrm>
        </p:grpSpPr>
        <p:sp>
          <p:nvSpPr>
            <p:cNvPr id="9" name="Ovale 8"/>
            <p:cNvSpPr/>
            <p:nvPr/>
          </p:nvSpPr>
          <p:spPr>
            <a:xfrm rot="20275745">
              <a:off x="3951299" y="3100130"/>
              <a:ext cx="688177" cy="1284142"/>
            </a:xfrm>
            <a:prstGeom prst="ellipse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3951298" y="3402281"/>
              <a:ext cx="729793" cy="6780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18/1/17</a:t>
              </a:r>
            </a:p>
            <a:p>
              <a:r>
                <a:rPr lang="it-IT" err="1"/>
                <a:t>Mw</a:t>
              </a:r>
              <a:r>
                <a:rPr lang="it-IT"/>
                <a:t> 5.5</a:t>
              </a:r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6876256" y="0"/>
            <a:ext cx="19018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/>
              <a:t>2016-2017</a:t>
            </a:r>
          </a:p>
          <a:p>
            <a:r>
              <a:rPr lang="it-IT" sz="2800"/>
              <a:t>6000 km</a:t>
            </a:r>
            <a:r>
              <a:rPr lang="it-IT" sz="2800" baseline="30000"/>
              <a:t>3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6408712" y="1634412"/>
            <a:ext cx="2771800" cy="8088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6494135" y="1907540"/>
            <a:ext cx="268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Vertical </a:t>
            </a:r>
            <a:r>
              <a:rPr lang="it-IT" err="1"/>
              <a:t>displacement</a:t>
            </a:r>
            <a:r>
              <a:rPr lang="it-IT"/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315140915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03FBB2-100E-154A-943B-D9B716DD3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r="44761" b="60823"/>
          <a:stretch/>
        </p:blipFill>
        <p:spPr>
          <a:xfrm>
            <a:off x="179512" y="260648"/>
            <a:ext cx="8622704" cy="619890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0A19E05-03F4-AD4B-9788-C0A5C029B5BF}"/>
              </a:ext>
            </a:extLst>
          </p:cNvPr>
          <p:cNvSpPr txBox="1"/>
          <p:nvPr/>
        </p:nvSpPr>
        <p:spPr>
          <a:xfrm>
            <a:off x="6392073" y="6381328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Petricca</a:t>
            </a:r>
            <a:r>
              <a:rPr lang="en-GB"/>
              <a:t> et al. 2021 ESR</a:t>
            </a:r>
          </a:p>
        </p:txBody>
      </p:sp>
    </p:spTree>
    <p:extLst>
      <p:ext uri="{BB962C8B-B14F-4D97-AF65-F5344CB8AC3E}">
        <p14:creationId xmlns:p14="http://schemas.microsoft.com/office/powerpoint/2010/main" val="1736120531"/>
      </p:ext>
    </p:extLst>
  </p:cSld>
  <p:clrMapOvr>
    <a:masterClrMapping/>
  </p:clrMapOvr>
  <p:transition spd="med" advClick="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Figure_1_Dilatancy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1437" r="10996" b="52033"/>
          <a:stretch/>
        </p:blipFill>
        <p:spPr>
          <a:xfrm>
            <a:off x="5868144" y="908725"/>
            <a:ext cx="7206754" cy="2249721"/>
          </a:xfrm>
          <a:prstGeom prst="rect">
            <a:avLst/>
          </a:prstGeom>
        </p:spPr>
      </p:pic>
      <p:pic>
        <p:nvPicPr>
          <p:cNvPr id="4" name="Immagine 3" descr="Figure_1_Dilatancy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t="1773" r="6195" b="70668"/>
          <a:stretch/>
        </p:blipFill>
        <p:spPr>
          <a:xfrm>
            <a:off x="189486" y="260649"/>
            <a:ext cx="6078382" cy="2974731"/>
          </a:xfrm>
          <a:prstGeom prst="rect">
            <a:avLst/>
          </a:prstGeom>
        </p:spPr>
      </p:pic>
      <p:sp>
        <p:nvSpPr>
          <p:cNvPr id="10" name="Figura a mano libera 9"/>
          <p:cNvSpPr/>
          <p:nvPr/>
        </p:nvSpPr>
        <p:spPr>
          <a:xfrm>
            <a:off x="6251222" y="1679226"/>
            <a:ext cx="1270000" cy="1679223"/>
          </a:xfrm>
          <a:custGeom>
            <a:avLst/>
            <a:gdLst>
              <a:gd name="connsiteX0" fmla="*/ 1270000 w 1270000"/>
              <a:gd name="connsiteY0" fmla="*/ 1552222 h 1679222"/>
              <a:gd name="connsiteX1" fmla="*/ 183445 w 1270000"/>
              <a:gd name="connsiteY1" fmla="*/ 0 h 1679222"/>
              <a:gd name="connsiteX2" fmla="*/ 14111 w 1270000"/>
              <a:gd name="connsiteY2" fmla="*/ 296334 h 1679222"/>
              <a:gd name="connsiteX3" fmla="*/ 0 w 1270000"/>
              <a:gd name="connsiteY3" fmla="*/ 818445 h 1679222"/>
              <a:gd name="connsiteX4" fmla="*/ 310445 w 1270000"/>
              <a:gd name="connsiteY4" fmla="*/ 1566334 h 1679222"/>
              <a:gd name="connsiteX5" fmla="*/ 959556 w 1270000"/>
              <a:gd name="connsiteY5" fmla="*/ 1679222 h 1679222"/>
              <a:gd name="connsiteX6" fmla="*/ 1270000 w 1270000"/>
              <a:gd name="connsiteY6" fmla="*/ 1552222 h 16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0000" h="1679222">
                <a:moveTo>
                  <a:pt x="1270000" y="1552222"/>
                </a:moveTo>
                <a:lnTo>
                  <a:pt x="183445" y="0"/>
                </a:lnTo>
                <a:lnTo>
                  <a:pt x="14111" y="296334"/>
                </a:lnTo>
                <a:lnTo>
                  <a:pt x="0" y="818445"/>
                </a:lnTo>
                <a:lnTo>
                  <a:pt x="310445" y="1566334"/>
                </a:lnTo>
                <a:lnTo>
                  <a:pt x="959556" y="1679222"/>
                </a:lnTo>
                <a:lnTo>
                  <a:pt x="1270000" y="1552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9" name="Gruppo 38"/>
          <p:cNvGrpSpPr/>
          <p:nvPr/>
        </p:nvGrpSpPr>
        <p:grpSpPr>
          <a:xfrm>
            <a:off x="625245" y="3872979"/>
            <a:ext cx="12291891" cy="2970700"/>
            <a:chOff x="625237" y="3872977"/>
            <a:chExt cx="12291891" cy="2970700"/>
          </a:xfrm>
        </p:grpSpPr>
        <p:pic>
          <p:nvPicPr>
            <p:cNvPr id="5" name="Immagine 4" descr="Figure_1_Dilatancy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7" t="49914" r="6131" b="24220"/>
            <a:stretch/>
          </p:blipFill>
          <p:spPr>
            <a:xfrm>
              <a:off x="625237" y="3872977"/>
              <a:ext cx="5674955" cy="2796383"/>
            </a:xfrm>
            <a:prstGeom prst="rect">
              <a:avLst/>
            </a:prstGeom>
          </p:spPr>
        </p:pic>
        <p:pic>
          <p:nvPicPr>
            <p:cNvPr id="8" name="Immagine 7" descr="Figure_1_Dilatancy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9" t="77541" r="3052" b="1338"/>
            <a:stretch/>
          </p:blipFill>
          <p:spPr>
            <a:xfrm>
              <a:off x="6356484" y="4293097"/>
              <a:ext cx="6560644" cy="2550580"/>
            </a:xfrm>
            <a:prstGeom prst="rect">
              <a:avLst/>
            </a:prstGeom>
          </p:spPr>
        </p:pic>
      </p:grpSp>
      <p:sp>
        <p:nvSpPr>
          <p:cNvPr id="11" name="Figura a mano libera 10"/>
          <p:cNvSpPr/>
          <p:nvPr/>
        </p:nvSpPr>
        <p:spPr>
          <a:xfrm>
            <a:off x="7224897" y="747894"/>
            <a:ext cx="2370667" cy="4430889"/>
          </a:xfrm>
          <a:custGeom>
            <a:avLst/>
            <a:gdLst>
              <a:gd name="connsiteX0" fmla="*/ 1340555 w 2370667"/>
              <a:gd name="connsiteY0" fmla="*/ 1495778 h 4430889"/>
              <a:gd name="connsiteX1" fmla="*/ 1044222 w 2370667"/>
              <a:gd name="connsiteY1" fmla="*/ 1411111 h 4430889"/>
              <a:gd name="connsiteX2" fmla="*/ 0 w 2370667"/>
              <a:gd name="connsiteY2" fmla="*/ 409222 h 4430889"/>
              <a:gd name="connsiteX3" fmla="*/ 747889 w 2370667"/>
              <a:gd name="connsiteY3" fmla="*/ 70555 h 4430889"/>
              <a:gd name="connsiteX4" fmla="*/ 2060222 w 2370667"/>
              <a:gd name="connsiteY4" fmla="*/ 0 h 4430889"/>
              <a:gd name="connsiteX5" fmla="*/ 2370667 w 2370667"/>
              <a:gd name="connsiteY5" fmla="*/ 1157111 h 4430889"/>
              <a:gd name="connsiteX6" fmla="*/ 2271889 w 2370667"/>
              <a:gd name="connsiteY6" fmla="*/ 2540000 h 4430889"/>
              <a:gd name="connsiteX7" fmla="*/ 2271889 w 2370667"/>
              <a:gd name="connsiteY7" fmla="*/ 3499555 h 4430889"/>
              <a:gd name="connsiteX8" fmla="*/ 2328333 w 2370667"/>
              <a:gd name="connsiteY8" fmla="*/ 4388555 h 4430889"/>
              <a:gd name="connsiteX9" fmla="*/ 1622778 w 2370667"/>
              <a:gd name="connsiteY9" fmla="*/ 4318000 h 4430889"/>
              <a:gd name="connsiteX10" fmla="*/ 1016000 w 2370667"/>
              <a:gd name="connsiteY10" fmla="*/ 4430889 h 4430889"/>
              <a:gd name="connsiteX11" fmla="*/ 451555 w 2370667"/>
              <a:gd name="connsiteY11" fmla="*/ 4289778 h 4430889"/>
              <a:gd name="connsiteX12" fmla="*/ 84667 w 2370667"/>
              <a:gd name="connsiteY12" fmla="*/ 3838222 h 4430889"/>
              <a:gd name="connsiteX13" fmla="*/ 493889 w 2370667"/>
              <a:gd name="connsiteY13" fmla="*/ 2779889 h 4430889"/>
              <a:gd name="connsiteX14" fmla="*/ 1298222 w 2370667"/>
              <a:gd name="connsiteY14" fmla="*/ 1439333 h 443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70667" h="4430889">
                <a:moveTo>
                  <a:pt x="1340555" y="1495778"/>
                </a:moveTo>
                <a:lnTo>
                  <a:pt x="1044222" y="1411111"/>
                </a:lnTo>
                <a:lnTo>
                  <a:pt x="0" y="409222"/>
                </a:lnTo>
                <a:lnTo>
                  <a:pt x="747889" y="70555"/>
                </a:lnTo>
                <a:lnTo>
                  <a:pt x="2060222" y="0"/>
                </a:lnTo>
                <a:lnTo>
                  <a:pt x="2370667" y="1157111"/>
                </a:lnTo>
                <a:lnTo>
                  <a:pt x="2271889" y="2540000"/>
                </a:lnTo>
                <a:lnTo>
                  <a:pt x="2271889" y="3499555"/>
                </a:lnTo>
                <a:lnTo>
                  <a:pt x="2328333" y="4388555"/>
                </a:lnTo>
                <a:lnTo>
                  <a:pt x="1622778" y="4318000"/>
                </a:lnTo>
                <a:lnTo>
                  <a:pt x="1016000" y="4430889"/>
                </a:lnTo>
                <a:lnTo>
                  <a:pt x="451555" y="4289778"/>
                </a:lnTo>
                <a:lnTo>
                  <a:pt x="84667" y="3838222"/>
                </a:lnTo>
                <a:lnTo>
                  <a:pt x="493889" y="2779889"/>
                </a:lnTo>
                <a:lnTo>
                  <a:pt x="1298222" y="1439333"/>
                </a:lnTo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 11"/>
          <p:cNvSpPr/>
          <p:nvPr/>
        </p:nvSpPr>
        <p:spPr>
          <a:xfrm>
            <a:off x="6350008" y="4840111"/>
            <a:ext cx="1030111" cy="1594556"/>
          </a:xfrm>
          <a:custGeom>
            <a:avLst/>
            <a:gdLst>
              <a:gd name="connsiteX0" fmla="*/ 1030111 w 1030111"/>
              <a:gd name="connsiteY0" fmla="*/ 1453445 h 1594556"/>
              <a:gd name="connsiteX1" fmla="*/ 70556 w 1030111"/>
              <a:gd name="connsiteY1" fmla="*/ 0 h 1594556"/>
              <a:gd name="connsiteX2" fmla="*/ 0 w 1030111"/>
              <a:gd name="connsiteY2" fmla="*/ 366889 h 1594556"/>
              <a:gd name="connsiteX3" fmla="*/ 28222 w 1030111"/>
              <a:gd name="connsiteY3" fmla="*/ 1100667 h 1594556"/>
              <a:gd name="connsiteX4" fmla="*/ 479778 w 1030111"/>
              <a:gd name="connsiteY4" fmla="*/ 1594556 h 1594556"/>
              <a:gd name="connsiteX5" fmla="*/ 1030111 w 1030111"/>
              <a:gd name="connsiteY5" fmla="*/ 1453445 h 159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0111" h="1594556">
                <a:moveTo>
                  <a:pt x="1030111" y="1453445"/>
                </a:moveTo>
                <a:lnTo>
                  <a:pt x="70556" y="0"/>
                </a:lnTo>
                <a:lnTo>
                  <a:pt x="0" y="366889"/>
                </a:lnTo>
                <a:lnTo>
                  <a:pt x="28222" y="1100667"/>
                </a:lnTo>
                <a:lnTo>
                  <a:pt x="479778" y="1594556"/>
                </a:lnTo>
                <a:lnTo>
                  <a:pt x="1030111" y="145344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 13"/>
          <p:cNvSpPr/>
          <p:nvPr/>
        </p:nvSpPr>
        <p:spPr>
          <a:xfrm>
            <a:off x="7812360" y="5390447"/>
            <a:ext cx="3175000" cy="1594556"/>
          </a:xfrm>
          <a:custGeom>
            <a:avLst/>
            <a:gdLst>
              <a:gd name="connsiteX0" fmla="*/ 2384778 w 3175000"/>
              <a:gd name="connsiteY0" fmla="*/ 0 h 1594556"/>
              <a:gd name="connsiteX1" fmla="*/ 1086555 w 3175000"/>
              <a:gd name="connsiteY1" fmla="*/ 28223 h 1594556"/>
              <a:gd name="connsiteX2" fmla="*/ 903111 w 3175000"/>
              <a:gd name="connsiteY2" fmla="*/ 98778 h 1594556"/>
              <a:gd name="connsiteX3" fmla="*/ 903111 w 3175000"/>
              <a:gd name="connsiteY3" fmla="*/ 98778 h 1594556"/>
              <a:gd name="connsiteX4" fmla="*/ 776111 w 3175000"/>
              <a:gd name="connsiteY4" fmla="*/ 197556 h 1594556"/>
              <a:gd name="connsiteX5" fmla="*/ 691444 w 3175000"/>
              <a:gd name="connsiteY5" fmla="*/ 324556 h 1594556"/>
              <a:gd name="connsiteX6" fmla="*/ 804333 w 3175000"/>
              <a:gd name="connsiteY6" fmla="*/ 423334 h 1594556"/>
              <a:gd name="connsiteX7" fmla="*/ 1213555 w 3175000"/>
              <a:gd name="connsiteY7" fmla="*/ 451556 h 1594556"/>
              <a:gd name="connsiteX8" fmla="*/ 1185333 w 3175000"/>
              <a:gd name="connsiteY8" fmla="*/ 762000 h 1594556"/>
              <a:gd name="connsiteX9" fmla="*/ 747889 w 3175000"/>
              <a:gd name="connsiteY9" fmla="*/ 1044223 h 1594556"/>
              <a:gd name="connsiteX10" fmla="*/ 381000 w 3175000"/>
              <a:gd name="connsiteY10" fmla="*/ 1100667 h 1594556"/>
              <a:gd name="connsiteX11" fmla="*/ 84666 w 3175000"/>
              <a:gd name="connsiteY11" fmla="*/ 1114778 h 1594556"/>
              <a:gd name="connsiteX12" fmla="*/ 0 w 3175000"/>
              <a:gd name="connsiteY12" fmla="*/ 1241778 h 1594556"/>
              <a:gd name="connsiteX13" fmla="*/ 0 w 3175000"/>
              <a:gd name="connsiteY13" fmla="*/ 1594556 h 1594556"/>
              <a:gd name="connsiteX14" fmla="*/ 3175000 w 3175000"/>
              <a:gd name="connsiteY14" fmla="*/ 1425223 h 1594556"/>
              <a:gd name="connsiteX15" fmla="*/ 2384778 w 3175000"/>
              <a:gd name="connsiteY15" fmla="*/ 0 h 159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75000" h="1594556">
                <a:moveTo>
                  <a:pt x="2384778" y="0"/>
                </a:moveTo>
                <a:lnTo>
                  <a:pt x="1086555" y="28223"/>
                </a:lnTo>
                <a:lnTo>
                  <a:pt x="903111" y="98778"/>
                </a:lnTo>
                <a:lnTo>
                  <a:pt x="903111" y="98778"/>
                </a:lnTo>
                <a:lnTo>
                  <a:pt x="776111" y="197556"/>
                </a:lnTo>
                <a:lnTo>
                  <a:pt x="691444" y="324556"/>
                </a:lnTo>
                <a:lnTo>
                  <a:pt x="804333" y="423334"/>
                </a:lnTo>
                <a:lnTo>
                  <a:pt x="1213555" y="451556"/>
                </a:lnTo>
                <a:lnTo>
                  <a:pt x="1185333" y="762000"/>
                </a:lnTo>
                <a:lnTo>
                  <a:pt x="747889" y="1044223"/>
                </a:lnTo>
                <a:lnTo>
                  <a:pt x="381000" y="1100667"/>
                </a:lnTo>
                <a:lnTo>
                  <a:pt x="84666" y="1114778"/>
                </a:lnTo>
                <a:lnTo>
                  <a:pt x="0" y="1241778"/>
                </a:lnTo>
                <a:lnTo>
                  <a:pt x="0" y="1594556"/>
                </a:lnTo>
                <a:lnTo>
                  <a:pt x="3175000" y="1425223"/>
                </a:lnTo>
                <a:lnTo>
                  <a:pt x="238477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6372200" y="2132856"/>
            <a:ext cx="432048" cy="2880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6588224" y="2492896"/>
            <a:ext cx="432048" cy="2880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6876256" y="2852936"/>
            <a:ext cx="432048" cy="2880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 flipH="1">
            <a:off x="7956376" y="4898212"/>
            <a:ext cx="506748" cy="47500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flipH="1">
            <a:off x="7596336" y="4581133"/>
            <a:ext cx="504056" cy="504057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 flipH="1">
            <a:off x="7224890" y="4293100"/>
            <a:ext cx="515462" cy="47500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EA15D294-948B-1643-9FC2-5680C3C8E670}"/>
              </a:ext>
            </a:extLst>
          </p:cNvPr>
          <p:cNvSpPr/>
          <p:nvPr/>
        </p:nvSpPr>
        <p:spPr>
          <a:xfrm>
            <a:off x="189486" y="3645024"/>
            <a:ext cx="8954514" cy="32129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34553B0-C47F-214E-99CD-07208DC94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42575">
            <a:off x="7728623" y="2474881"/>
            <a:ext cx="2217921" cy="15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177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5426" name="Group 2"/>
          <p:cNvGrpSpPr>
            <a:grpSpLocks/>
          </p:cNvGrpSpPr>
          <p:nvPr/>
        </p:nvGrpSpPr>
        <p:grpSpPr bwMode="auto">
          <a:xfrm>
            <a:off x="470623" y="1524625"/>
            <a:ext cx="7453910" cy="1329492"/>
            <a:chOff x="-710" y="501"/>
            <a:chExt cx="6470" cy="1154"/>
          </a:xfrm>
        </p:grpSpPr>
        <p:pic>
          <p:nvPicPr>
            <p:cNvPr id="1255427" name="Picture 3" descr="&#10;Sez-C1.jpg                                                     000127B3Amico                          BD25A332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" b="9613"/>
            <a:stretch>
              <a:fillRect/>
            </a:stretch>
          </p:blipFill>
          <p:spPr bwMode="auto">
            <a:xfrm>
              <a:off x="-710" y="504"/>
              <a:ext cx="3375" cy="11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5428" name="Picture 4" descr="&#10;Sez-C2.jpg                                                     000127B3Amico                          BD25A332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0" t="1370" r="499" b="10739"/>
            <a:stretch>
              <a:fillRect/>
            </a:stretch>
          </p:blipFill>
          <p:spPr bwMode="auto">
            <a:xfrm>
              <a:off x="2553" y="501"/>
              <a:ext cx="3207" cy="115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55429" name="Group 5"/>
          <p:cNvGrpSpPr>
            <a:grpSpLocks/>
          </p:cNvGrpSpPr>
          <p:nvPr/>
        </p:nvGrpSpPr>
        <p:grpSpPr bwMode="auto">
          <a:xfrm>
            <a:off x="1680298" y="2114487"/>
            <a:ext cx="792627" cy="521889"/>
            <a:chOff x="340" y="1019"/>
            <a:chExt cx="688" cy="453"/>
          </a:xfrm>
        </p:grpSpPr>
        <p:grpSp>
          <p:nvGrpSpPr>
            <p:cNvPr id="1255430" name="Group 6"/>
            <p:cNvGrpSpPr>
              <a:grpSpLocks/>
            </p:cNvGrpSpPr>
            <p:nvPr/>
          </p:nvGrpSpPr>
          <p:grpSpPr bwMode="auto">
            <a:xfrm>
              <a:off x="398" y="1219"/>
              <a:ext cx="365" cy="253"/>
              <a:chOff x="398" y="1219"/>
              <a:chExt cx="365" cy="253"/>
            </a:xfrm>
          </p:grpSpPr>
          <p:sp>
            <p:nvSpPr>
              <p:cNvPr id="1255431" name="Freeform 7"/>
              <p:cNvSpPr>
                <a:spLocks/>
              </p:cNvSpPr>
              <p:nvPr/>
            </p:nvSpPr>
            <p:spPr bwMode="auto">
              <a:xfrm>
                <a:off x="398" y="1219"/>
                <a:ext cx="365" cy="253"/>
              </a:xfrm>
              <a:custGeom>
                <a:avLst/>
                <a:gdLst>
                  <a:gd name="T0" fmla="*/ 365 w 365"/>
                  <a:gd name="T1" fmla="*/ 0 h 253"/>
                  <a:gd name="T2" fmla="*/ 269 w 365"/>
                  <a:gd name="T3" fmla="*/ 101 h 253"/>
                  <a:gd name="T4" fmla="*/ 136 w 365"/>
                  <a:gd name="T5" fmla="*/ 173 h 253"/>
                  <a:gd name="T6" fmla="*/ 0 w 365"/>
                  <a:gd name="T7" fmla="*/ 253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5" h="253">
                    <a:moveTo>
                      <a:pt x="365" y="0"/>
                    </a:moveTo>
                    <a:cubicBezTo>
                      <a:pt x="336" y="36"/>
                      <a:pt x="307" y="72"/>
                      <a:pt x="269" y="101"/>
                    </a:cubicBezTo>
                    <a:cubicBezTo>
                      <a:pt x="231" y="130"/>
                      <a:pt x="181" y="148"/>
                      <a:pt x="136" y="173"/>
                    </a:cubicBezTo>
                    <a:cubicBezTo>
                      <a:pt x="91" y="198"/>
                      <a:pt x="45" y="225"/>
                      <a:pt x="0" y="253"/>
                    </a:cubicBezTo>
                  </a:path>
                </a:pathLst>
              </a:custGeom>
              <a:noFill/>
              <a:ln w="19050" cap="flat" cmpd="sng">
                <a:solidFill>
                  <a:srgbClr val="FF081A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255432" name="Group 8"/>
              <p:cNvGrpSpPr>
                <a:grpSpLocks/>
              </p:cNvGrpSpPr>
              <p:nvPr/>
            </p:nvGrpSpPr>
            <p:grpSpPr bwMode="auto">
              <a:xfrm>
                <a:off x="455" y="1313"/>
                <a:ext cx="151" cy="88"/>
                <a:chOff x="883" y="1197"/>
                <a:chExt cx="144" cy="104"/>
              </a:xfrm>
            </p:grpSpPr>
            <p:sp>
              <p:nvSpPr>
                <p:cNvPr id="1255433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883" y="1200"/>
                  <a:ext cx="144" cy="101"/>
                </a:xfrm>
                <a:prstGeom prst="line">
                  <a:avLst/>
                </a:pr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255434" name="Freeform 10"/>
                <p:cNvSpPr>
                  <a:spLocks/>
                </p:cNvSpPr>
                <p:nvPr/>
              </p:nvSpPr>
              <p:spPr bwMode="auto">
                <a:xfrm>
                  <a:off x="968" y="1197"/>
                  <a:ext cx="56" cy="19"/>
                </a:xfrm>
                <a:custGeom>
                  <a:avLst/>
                  <a:gdLst>
                    <a:gd name="T0" fmla="*/ 56 w 56"/>
                    <a:gd name="T1" fmla="*/ 0 h 19"/>
                    <a:gd name="T2" fmla="*/ 0 w 56"/>
                    <a:gd name="T3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6" h="19">
                      <a:moveTo>
                        <a:pt x="56" y="0"/>
                      </a:moveTo>
                      <a:cubicBezTo>
                        <a:pt x="32" y="8"/>
                        <a:pt x="9" y="16"/>
                        <a:pt x="0" y="19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81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1255435" name="Text Box 11"/>
            <p:cNvSpPr txBox="1">
              <a:spLocks noChangeArrowheads="1"/>
            </p:cNvSpPr>
            <p:nvPr/>
          </p:nvSpPr>
          <p:spPr bwMode="auto">
            <a:xfrm>
              <a:off x="340" y="1019"/>
              <a:ext cx="688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653"/>
                <a:t>Early Pliocene 1</a:t>
              </a:r>
              <a:endParaRPr lang="it-IT"/>
            </a:p>
          </p:txBody>
        </p:sp>
      </p:grpSp>
      <p:grpSp>
        <p:nvGrpSpPr>
          <p:cNvPr id="1255436" name="Group 12"/>
          <p:cNvGrpSpPr>
            <a:grpSpLocks/>
          </p:cNvGrpSpPr>
          <p:nvPr/>
        </p:nvGrpSpPr>
        <p:grpSpPr bwMode="auto">
          <a:xfrm>
            <a:off x="1842742" y="1872550"/>
            <a:ext cx="1122118" cy="917050"/>
            <a:chOff x="481" y="809"/>
            <a:chExt cx="974" cy="796"/>
          </a:xfrm>
        </p:grpSpPr>
        <p:grpSp>
          <p:nvGrpSpPr>
            <p:cNvPr id="1255437" name="Group 13"/>
            <p:cNvGrpSpPr>
              <a:grpSpLocks/>
            </p:cNvGrpSpPr>
            <p:nvPr/>
          </p:nvGrpSpPr>
          <p:grpSpPr bwMode="auto">
            <a:xfrm>
              <a:off x="481" y="1003"/>
              <a:ext cx="736" cy="602"/>
              <a:chOff x="481" y="1003"/>
              <a:chExt cx="736" cy="602"/>
            </a:xfrm>
          </p:grpSpPr>
          <p:sp>
            <p:nvSpPr>
              <p:cNvPr id="1255438" name="Freeform 14"/>
              <p:cNvSpPr>
                <a:spLocks/>
              </p:cNvSpPr>
              <p:nvPr/>
            </p:nvSpPr>
            <p:spPr bwMode="auto">
              <a:xfrm>
                <a:off x="481" y="1003"/>
                <a:ext cx="736" cy="602"/>
              </a:xfrm>
              <a:custGeom>
                <a:avLst/>
                <a:gdLst>
                  <a:gd name="T0" fmla="*/ 736 w 736"/>
                  <a:gd name="T1" fmla="*/ 0 h 602"/>
                  <a:gd name="T2" fmla="*/ 685 w 736"/>
                  <a:gd name="T3" fmla="*/ 90 h 602"/>
                  <a:gd name="T4" fmla="*/ 578 w 736"/>
                  <a:gd name="T5" fmla="*/ 200 h 602"/>
                  <a:gd name="T6" fmla="*/ 386 w 736"/>
                  <a:gd name="T7" fmla="*/ 338 h 602"/>
                  <a:gd name="T8" fmla="*/ 125 w 736"/>
                  <a:gd name="T9" fmla="*/ 538 h 602"/>
                  <a:gd name="T10" fmla="*/ 0 w 736"/>
                  <a:gd name="T11" fmla="*/ 602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6" h="602">
                    <a:moveTo>
                      <a:pt x="736" y="0"/>
                    </a:moveTo>
                    <a:cubicBezTo>
                      <a:pt x="723" y="28"/>
                      <a:pt x="711" y="57"/>
                      <a:pt x="685" y="90"/>
                    </a:cubicBezTo>
                    <a:cubicBezTo>
                      <a:pt x="659" y="123"/>
                      <a:pt x="628" y="159"/>
                      <a:pt x="578" y="200"/>
                    </a:cubicBezTo>
                    <a:cubicBezTo>
                      <a:pt x="528" y="241"/>
                      <a:pt x="461" y="282"/>
                      <a:pt x="386" y="338"/>
                    </a:cubicBezTo>
                    <a:cubicBezTo>
                      <a:pt x="311" y="394"/>
                      <a:pt x="189" y="494"/>
                      <a:pt x="125" y="538"/>
                    </a:cubicBezTo>
                    <a:cubicBezTo>
                      <a:pt x="61" y="582"/>
                      <a:pt x="21" y="591"/>
                      <a:pt x="0" y="602"/>
                    </a:cubicBezTo>
                  </a:path>
                </a:pathLst>
              </a:custGeom>
              <a:noFill/>
              <a:ln w="19050" cap="flat" cmpd="sng">
                <a:solidFill>
                  <a:srgbClr val="FF081A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255439" name="Group 15"/>
              <p:cNvGrpSpPr>
                <a:grpSpLocks/>
              </p:cNvGrpSpPr>
              <p:nvPr/>
            </p:nvGrpSpPr>
            <p:grpSpPr bwMode="auto">
              <a:xfrm>
                <a:off x="865" y="1197"/>
                <a:ext cx="144" cy="104"/>
                <a:chOff x="883" y="1197"/>
                <a:chExt cx="144" cy="104"/>
              </a:xfrm>
            </p:grpSpPr>
            <p:sp>
              <p:nvSpPr>
                <p:cNvPr id="1255440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883" y="1200"/>
                  <a:ext cx="144" cy="101"/>
                </a:xfrm>
                <a:prstGeom prst="line">
                  <a:avLst/>
                </a:pr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255441" name="Freeform 17"/>
                <p:cNvSpPr>
                  <a:spLocks/>
                </p:cNvSpPr>
                <p:nvPr/>
              </p:nvSpPr>
              <p:spPr bwMode="auto">
                <a:xfrm>
                  <a:off x="968" y="1197"/>
                  <a:ext cx="56" cy="19"/>
                </a:xfrm>
                <a:custGeom>
                  <a:avLst/>
                  <a:gdLst>
                    <a:gd name="T0" fmla="*/ 56 w 56"/>
                    <a:gd name="T1" fmla="*/ 0 h 19"/>
                    <a:gd name="T2" fmla="*/ 0 w 56"/>
                    <a:gd name="T3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6" h="19">
                      <a:moveTo>
                        <a:pt x="56" y="0"/>
                      </a:moveTo>
                      <a:cubicBezTo>
                        <a:pt x="32" y="8"/>
                        <a:pt x="9" y="16"/>
                        <a:pt x="0" y="19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81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1255442" name="Text Box 18"/>
            <p:cNvSpPr txBox="1">
              <a:spLocks noChangeArrowheads="1"/>
            </p:cNvSpPr>
            <p:nvPr/>
          </p:nvSpPr>
          <p:spPr bwMode="auto">
            <a:xfrm>
              <a:off x="812" y="809"/>
              <a:ext cx="643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653"/>
                <a:t>Mid-Pliocene 2</a:t>
              </a:r>
            </a:p>
          </p:txBody>
        </p:sp>
      </p:grpSp>
      <p:grpSp>
        <p:nvGrpSpPr>
          <p:cNvPr id="1255443" name="Group 19"/>
          <p:cNvGrpSpPr>
            <a:grpSpLocks/>
          </p:cNvGrpSpPr>
          <p:nvPr/>
        </p:nvGrpSpPr>
        <p:grpSpPr bwMode="auto">
          <a:xfrm>
            <a:off x="2506334" y="1710109"/>
            <a:ext cx="1124423" cy="1104838"/>
            <a:chOff x="1057" y="668"/>
            <a:chExt cx="976" cy="959"/>
          </a:xfrm>
        </p:grpSpPr>
        <p:grpSp>
          <p:nvGrpSpPr>
            <p:cNvPr id="1255444" name="Group 20"/>
            <p:cNvGrpSpPr>
              <a:grpSpLocks/>
            </p:cNvGrpSpPr>
            <p:nvPr/>
          </p:nvGrpSpPr>
          <p:grpSpPr bwMode="auto">
            <a:xfrm>
              <a:off x="1057" y="888"/>
              <a:ext cx="658" cy="739"/>
              <a:chOff x="1057" y="888"/>
              <a:chExt cx="658" cy="739"/>
            </a:xfrm>
          </p:grpSpPr>
          <p:sp>
            <p:nvSpPr>
              <p:cNvPr id="1255445" name="Freeform 21"/>
              <p:cNvSpPr>
                <a:spLocks/>
              </p:cNvSpPr>
              <p:nvPr/>
            </p:nvSpPr>
            <p:spPr bwMode="auto">
              <a:xfrm>
                <a:off x="1057" y="888"/>
                <a:ext cx="658" cy="739"/>
              </a:xfrm>
              <a:custGeom>
                <a:avLst/>
                <a:gdLst>
                  <a:gd name="T0" fmla="*/ 658 w 658"/>
                  <a:gd name="T1" fmla="*/ 0 h 739"/>
                  <a:gd name="T2" fmla="*/ 613 w 658"/>
                  <a:gd name="T3" fmla="*/ 101 h 739"/>
                  <a:gd name="T4" fmla="*/ 536 w 658"/>
                  <a:gd name="T5" fmla="*/ 221 h 739"/>
                  <a:gd name="T6" fmla="*/ 445 w 658"/>
                  <a:gd name="T7" fmla="*/ 331 h 739"/>
                  <a:gd name="T8" fmla="*/ 384 w 658"/>
                  <a:gd name="T9" fmla="*/ 419 h 739"/>
                  <a:gd name="T10" fmla="*/ 304 w 658"/>
                  <a:gd name="T11" fmla="*/ 499 h 739"/>
                  <a:gd name="T12" fmla="*/ 184 w 658"/>
                  <a:gd name="T13" fmla="*/ 616 h 739"/>
                  <a:gd name="T14" fmla="*/ 0 w 658"/>
                  <a:gd name="T15" fmla="*/ 739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8" h="739">
                    <a:moveTo>
                      <a:pt x="658" y="0"/>
                    </a:moveTo>
                    <a:cubicBezTo>
                      <a:pt x="645" y="32"/>
                      <a:pt x="633" y="64"/>
                      <a:pt x="613" y="101"/>
                    </a:cubicBezTo>
                    <a:cubicBezTo>
                      <a:pt x="593" y="138"/>
                      <a:pt x="564" y="183"/>
                      <a:pt x="536" y="221"/>
                    </a:cubicBezTo>
                    <a:cubicBezTo>
                      <a:pt x="508" y="259"/>
                      <a:pt x="470" y="298"/>
                      <a:pt x="445" y="331"/>
                    </a:cubicBezTo>
                    <a:cubicBezTo>
                      <a:pt x="420" y="364"/>
                      <a:pt x="407" y="391"/>
                      <a:pt x="384" y="419"/>
                    </a:cubicBezTo>
                    <a:cubicBezTo>
                      <a:pt x="361" y="447"/>
                      <a:pt x="337" y="466"/>
                      <a:pt x="304" y="499"/>
                    </a:cubicBezTo>
                    <a:cubicBezTo>
                      <a:pt x="271" y="532"/>
                      <a:pt x="235" y="576"/>
                      <a:pt x="184" y="616"/>
                    </a:cubicBezTo>
                    <a:cubicBezTo>
                      <a:pt x="133" y="656"/>
                      <a:pt x="66" y="697"/>
                      <a:pt x="0" y="739"/>
                    </a:cubicBezTo>
                  </a:path>
                </a:pathLst>
              </a:custGeom>
              <a:noFill/>
              <a:ln w="19050" cap="flat" cmpd="sng">
                <a:solidFill>
                  <a:srgbClr val="FF081A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255446" name="Group 22"/>
              <p:cNvGrpSpPr>
                <a:grpSpLocks/>
              </p:cNvGrpSpPr>
              <p:nvPr/>
            </p:nvGrpSpPr>
            <p:grpSpPr bwMode="auto">
              <a:xfrm>
                <a:off x="1177" y="1394"/>
                <a:ext cx="134" cy="114"/>
                <a:chOff x="883" y="1197"/>
                <a:chExt cx="144" cy="104"/>
              </a:xfrm>
            </p:grpSpPr>
            <p:sp>
              <p:nvSpPr>
                <p:cNvPr id="1255447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883" y="1200"/>
                  <a:ext cx="144" cy="101"/>
                </a:xfrm>
                <a:prstGeom prst="line">
                  <a:avLst/>
                </a:pr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255448" name="Freeform 24"/>
                <p:cNvSpPr>
                  <a:spLocks/>
                </p:cNvSpPr>
                <p:nvPr/>
              </p:nvSpPr>
              <p:spPr bwMode="auto">
                <a:xfrm>
                  <a:off x="968" y="1197"/>
                  <a:ext cx="56" cy="19"/>
                </a:xfrm>
                <a:custGeom>
                  <a:avLst/>
                  <a:gdLst>
                    <a:gd name="T0" fmla="*/ 56 w 56"/>
                    <a:gd name="T1" fmla="*/ 0 h 19"/>
                    <a:gd name="T2" fmla="*/ 0 w 56"/>
                    <a:gd name="T3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6" h="19">
                      <a:moveTo>
                        <a:pt x="56" y="0"/>
                      </a:moveTo>
                      <a:cubicBezTo>
                        <a:pt x="32" y="8"/>
                        <a:pt x="9" y="16"/>
                        <a:pt x="0" y="19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81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1255449" name="Text Box 25"/>
            <p:cNvSpPr txBox="1">
              <a:spLocks noChangeArrowheads="1"/>
            </p:cNvSpPr>
            <p:nvPr/>
          </p:nvSpPr>
          <p:spPr bwMode="auto">
            <a:xfrm>
              <a:off x="1369" y="668"/>
              <a:ext cx="664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653"/>
                <a:t>Late Pliocene 3</a:t>
              </a:r>
            </a:p>
          </p:txBody>
        </p:sp>
      </p:grpSp>
      <p:sp>
        <p:nvSpPr>
          <p:cNvPr id="1255450" name="Rectangle 26"/>
          <p:cNvSpPr>
            <a:spLocks noChangeArrowheads="1"/>
          </p:cNvSpPr>
          <p:nvPr/>
        </p:nvSpPr>
        <p:spPr bwMode="auto">
          <a:xfrm>
            <a:off x="904954" y="1530386"/>
            <a:ext cx="1137096" cy="80645"/>
          </a:xfrm>
          <a:prstGeom prst="rect">
            <a:avLst/>
          </a:prstGeom>
          <a:solidFill>
            <a:srgbClr val="E6DBD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255451" name="Group 27"/>
          <p:cNvGrpSpPr>
            <a:grpSpLocks/>
          </p:cNvGrpSpPr>
          <p:nvPr/>
        </p:nvGrpSpPr>
        <p:grpSpPr bwMode="auto">
          <a:xfrm>
            <a:off x="1179146" y="1485455"/>
            <a:ext cx="5735018" cy="1338708"/>
            <a:chOff x="-95" y="473"/>
            <a:chExt cx="4722" cy="1162"/>
          </a:xfrm>
        </p:grpSpPr>
        <p:grpSp>
          <p:nvGrpSpPr>
            <p:cNvPr id="1255452" name="Group 28"/>
            <p:cNvGrpSpPr>
              <a:grpSpLocks/>
            </p:cNvGrpSpPr>
            <p:nvPr/>
          </p:nvGrpSpPr>
          <p:grpSpPr bwMode="auto">
            <a:xfrm>
              <a:off x="-95" y="651"/>
              <a:ext cx="4661" cy="984"/>
              <a:chOff x="-95" y="651"/>
              <a:chExt cx="4661" cy="984"/>
            </a:xfrm>
          </p:grpSpPr>
          <p:grpSp>
            <p:nvGrpSpPr>
              <p:cNvPr id="1255453" name="Group 29"/>
              <p:cNvGrpSpPr>
                <a:grpSpLocks/>
              </p:cNvGrpSpPr>
              <p:nvPr/>
            </p:nvGrpSpPr>
            <p:grpSpPr bwMode="auto">
              <a:xfrm>
                <a:off x="-1" y="845"/>
                <a:ext cx="301" cy="305"/>
                <a:chOff x="-1" y="845"/>
                <a:chExt cx="301" cy="305"/>
              </a:xfrm>
            </p:grpSpPr>
            <p:sp>
              <p:nvSpPr>
                <p:cNvPr id="1255454" name="Freeform 30"/>
                <p:cNvSpPr>
                  <a:spLocks/>
                </p:cNvSpPr>
                <p:nvPr/>
              </p:nvSpPr>
              <p:spPr bwMode="auto">
                <a:xfrm>
                  <a:off x="-1" y="845"/>
                  <a:ext cx="301" cy="305"/>
                </a:xfrm>
                <a:custGeom>
                  <a:avLst/>
                  <a:gdLst>
                    <a:gd name="T0" fmla="*/ 147 w 147"/>
                    <a:gd name="T1" fmla="*/ 0 h 187"/>
                    <a:gd name="T2" fmla="*/ 99 w 147"/>
                    <a:gd name="T3" fmla="*/ 86 h 187"/>
                    <a:gd name="T4" fmla="*/ 0 w 147"/>
                    <a:gd name="T5" fmla="*/ 187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7" h="187">
                      <a:moveTo>
                        <a:pt x="147" y="0"/>
                      </a:moveTo>
                      <a:cubicBezTo>
                        <a:pt x="135" y="27"/>
                        <a:pt x="123" y="55"/>
                        <a:pt x="99" y="86"/>
                      </a:cubicBezTo>
                      <a:cubicBezTo>
                        <a:pt x="75" y="117"/>
                        <a:pt x="44" y="148"/>
                        <a:pt x="0" y="18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81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1255455" name="Group 31"/>
                <p:cNvGrpSpPr>
                  <a:grpSpLocks/>
                </p:cNvGrpSpPr>
                <p:nvPr/>
              </p:nvGrpSpPr>
              <p:grpSpPr bwMode="auto">
                <a:xfrm>
                  <a:off x="84" y="1040"/>
                  <a:ext cx="114" cy="91"/>
                  <a:chOff x="102" y="1040"/>
                  <a:chExt cx="114" cy="91"/>
                </a:xfrm>
              </p:grpSpPr>
              <p:sp>
                <p:nvSpPr>
                  <p:cNvPr id="1255456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2" y="1040"/>
                    <a:ext cx="114" cy="9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255457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2" y="1120"/>
                    <a:ext cx="53" cy="10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255458" name="Group 34"/>
              <p:cNvGrpSpPr>
                <a:grpSpLocks/>
              </p:cNvGrpSpPr>
              <p:nvPr/>
            </p:nvGrpSpPr>
            <p:grpSpPr bwMode="auto">
              <a:xfrm>
                <a:off x="-95" y="685"/>
                <a:ext cx="301" cy="305"/>
                <a:chOff x="-95" y="685"/>
                <a:chExt cx="301" cy="305"/>
              </a:xfrm>
            </p:grpSpPr>
            <p:sp>
              <p:nvSpPr>
                <p:cNvPr id="1255459" name="Freeform 35"/>
                <p:cNvSpPr>
                  <a:spLocks/>
                </p:cNvSpPr>
                <p:nvPr/>
              </p:nvSpPr>
              <p:spPr bwMode="auto">
                <a:xfrm>
                  <a:off x="-95" y="685"/>
                  <a:ext cx="301" cy="305"/>
                </a:xfrm>
                <a:custGeom>
                  <a:avLst/>
                  <a:gdLst>
                    <a:gd name="T0" fmla="*/ 147 w 147"/>
                    <a:gd name="T1" fmla="*/ 0 h 187"/>
                    <a:gd name="T2" fmla="*/ 99 w 147"/>
                    <a:gd name="T3" fmla="*/ 86 h 187"/>
                    <a:gd name="T4" fmla="*/ 0 w 147"/>
                    <a:gd name="T5" fmla="*/ 187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7" h="187">
                      <a:moveTo>
                        <a:pt x="147" y="0"/>
                      </a:moveTo>
                      <a:cubicBezTo>
                        <a:pt x="135" y="27"/>
                        <a:pt x="123" y="55"/>
                        <a:pt x="99" y="86"/>
                      </a:cubicBezTo>
                      <a:cubicBezTo>
                        <a:pt x="75" y="117"/>
                        <a:pt x="44" y="148"/>
                        <a:pt x="0" y="18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81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1255460" name="Group 36"/>
                <p:cNvGrpSpPr>
                  <a:grpSpLocks/>
                </p:cNvGrpSpPr>
                <p:nvPr/>
              </p:nvGrpSpPr>
              <p:grpSpPr bwMode="auto">
                <a:xfrm>
                  <a:off x="-18" y="880"/>
                  <a:ext cx="114" cy="91"/>
                  <a:chOff x="102" y="1040"/>
                  <a:chExt cx="114" cy="91"/>
                </a:xfrm>
              </p:grpSpPr>
              <p:sp>
                <p:nvSpPr>
                  <p:cNvPr id="1255461" name="Line 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2" y="1040"/>
                    <a:ext cx="114" cy="9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255462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2" y="1120"/>
                    <a:ext cx="53" cy="10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255463" name="Group 39"/>
              <p:cNvGrpSpPr>
                <a:grpSpLocks/>
              </p:cNvGrpSpPr>
              <p:nvPr/>
            </p:nvGrpSpPr>
            <p:grpSpPr bwMode="auto">
              <a:xfrm>
                <a:off x="2147" y="651"/>
                <a:ext cx="2419" cy="984"/>
                <a:chOff x="2165" y="651"/>
                <a:chExt cx="2419" cy="984"/>
              </a:xfrm>
            </p:grpSpPr>
            <p:sp>
              <p:nvSpPr>
                <p:cNvPr id="1255464" name="Freeform 40"/>
                <p:cNvSpPr>
                  <a:spLocks/>
                </p:cNvSpPr>
                <p:nvPr/>
              </p:nvSpPr>
              <p:spPr bwMode="auto">
                <a:xfrm>
                  <a:off x="3747" y="883"/>
                  <a:ext cx="837" cy="485"/>
                </a:xfrm>
                <a:custGeom>
                  <a:avLst/>
                  <a:gdLst>
                    <a:gd name="T0" fmla="*/ 837 w 837"/>
                    <a:gd name="T1" fmla="*/ 0 h 485"/>
                    <a:gd name="T2" fmla="*/ 781 w 837"/>
                    <a:gd name="T3" fmla="*/ 104 h 485"/>
                    <a:gd name="T4" fmla="*/ 704 w 837"/>
                    <a:gd name="T5" fmla="*/ 170 h 485"/>
                    <a:gd name="T6" fmla="*/ 589 w 837"/>
                    <a:gd name="T7" fmla="*/ 245 h 485"/>
                    <a:gd name="T8" fmla="*/ 424 w 837"/>
                    <a:gd name="T9" fmla="*/ 354 h 485"/>
                    <a:gd name="T10" fmla="*/ 320 w 837"/>
                    <a:gd name="T11" fmla="*/ 408 h 485"/>
                    <a:gd name="T12" fmla="*/ 0 w 837"/>
                    <a:gd name="T13" fmla="*/ 485 h 4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37" h="485">
                      <a:moveTo>
                        <a:pt x="837" y="0"/>
                      </a:moveTo>
                      <a:cubicBezTo>
                        <a:pt x="820" y="38"/>
                        <a:pt x="803" y="76"/>
                        <a:pt x="781" y="104"/>
                      </a:cubicBezTo>
                      <a:cubicBezTo>
                        <a:pt x="759" y="132"/>
                        <a:pt x="736" y="147"/>
                        <a:pt x="704" y="170"/>
                      </a:cubicBezTo>
                      <a:cubicBezTo>
                        <a:pt x="672" y="193"/>
                        <a:pt x="636" y="214"/>
                        <a:pt x="589" y="245"/>
                      </a:cubicBezTo>
                      <a:cubicBezTo>
                        <a:pt x="542" y="276"/>
                        <a:pt x="469" y="327"/>
                        <a:pt x="424" y="354"/>
                      </a:cubicBezTo>
                      <a:cubicBezTo>
                        <a:pt x="379" y="381"/>
                        <a:pt x="391" y="386"/>
                        <a:pt x="320" y="408"/>
                      </a:cubicBezTo>
                      <a:cubicBezTo>
                        <a:pt x="249" y="430"/>
                        <a:pt x="124" y="457"/>
                        <a:pt x="0" y="485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81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255465" name="Freeform 41"/>
                <p:cNvSpPr>
                  <a:spLocks/>
                </p:cNvSpPr>
                <p:nvPr/>
              </p:nvSpPr>
              <p:spPr bwMode="auto">
                <a:xfrm>
                  <a:off x="3960" y="651"/>
                  <a:ext cx="160" cy="122"/>
                </a:xfrm>
                <a:custGeom>
                  <a:avLst/>
                  <a:gdLst>
                    <a:gd name="T0" fmla="*/ 0 w 160"/>
                    <a:gd name="T1" fmla="*/ 0 h 122"/>
                    <a:gd name="T2" fmla="*/ 77 w 160"/>
                    <a:gd name="T3" fmla="*/ 66 h 122"/>
                    <a:gd name="T4" fmla="*/ 160 w 160"/>
                    <a:gd name="T5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0" h="122">
                      <a:moveTo>
                        <a:pt x="0" y="0"/>
                      </a:moveTo>
                      <a:cubicBezTo>
                        <a:pt x="25" y="23"/>
                        <a:pt x="50" y="46"/>
                        <a:pt x="77" y="66"/>
                      </a:cubicBezTo>
                      <a:cubicBezTo>
                        <a:pt x="104" y="86"/>
                        <a:pt x="146" y="112"/>
                        <a:pt x="160" y="122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81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255466" name="Freeform 42"/>
                <p:cNvSpPr>
                  <a:spLocks/>
                </p:cNvSpPr>
                <p:nvPr/>
              </p:nvSpPr>
              <p:spPr bwMode="auto">
                <a:xfrm>
                  <a:off x="2165" y="776"/>
                  <a:ext cx="1955" cy="859"/>
                </a:xfrm>
                <a:custGeom>
                  <a:avLst/>
                  <a:gdLst>
                    <a:gd name="T0" fmla="*/ 1955 w 1955"/>
                    <a:gd name="T1" fmla="*/ 0 h 859"/>
                    <a:gd name="T2" fmla="*/ 1864 w 1955"/>
                    <a:gd name="T3" fmla="*/ 45 h 859"/>
                    <a:gd name="T4" fmla="*/ 1776 w 1955"/>
                    <a:gd name="T5" fmla="*/ 128 h 859"/>
                    <a:gd name="T6" fmla="*/ 1627 w 1955"/>
                    <a:gd name="T7" fmla="*/ 219 h 859"/>
                    <a:gd name="T8" fmla="*/ 1320 w 1955"/>
                    <a:gd name="T9" fmla="*/ 368 h 859"/>
                    <a:gd name="T10" fmla="*/ 1115 w 1955"/>
                    <a:gd name="T11" fmla="*/ 459 h 859"/>
                    <a:gd name="T12" fmla="*/ 854 w 1955"/>
                    <a:gd name="T13" fmla="*/ 581 h 859"/>
                    <a:gd name="T14" fmla="*/ 742 w 1955"/>
                    <a:gd name="T15" fmla="*/ 619 h 859"/>
                    <a:gd name="T16" fmla="*/ 488 w 1955"/>
                    <a:gd name="T17" fmla="*/ 715 h 859"/>
                    <a:gd name="T18" fmla="*/ 190 w 1955"/>
                    <a:gd name="T19" fmla="*/ 792 h 859"/>
                    <a:gd name="T20" fmla="*/ 0 w 1955"/>
                    <a:gd name="T21" fmla="*/ 859 h 8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55" h="859">
                      <a:moveTo>
                        <a:pt x="1955" y="0"/>
                      </a:moveTo>
                      <a:cubicBezTo>
                        <a:pt x="1924" y="12"/>
                        <a:pt x="1894" y="24"/>
                        <a:pt x="1864" y="45"/>
                      </a:cubicBezTo>
                      <a:cubicBezTo>
                        <a:pt x="1834" y="66"/>
                        <a:pt x="1815" y="99"/>
                        <a:pt x="1776" y="128"/>
                      </a:cubicBezTo>
                      <a:cubicBezTo>
                        <a:pt x="1737" y="157"/>
                        <a:pt x="1703" y="179"/>
                        <a:pt x="1627" y="219"/>
                      </a:cubicBezTo>
                      <a:cubicBezTo>
                        <a:pt x="1551" y="259"/>
                        <a:pt x="1405" y="328"/>
                        <a:pt x="1320" y="368"/>
                      </a:cubicBezTo>
                      <a:cubicBezTo>
                        <a:pt x="1235" y="408"/>
                        <a:pt x="1193" y="424"/>
                        <a:pt x="1115" y="459"/>
                      </a:cubicBezTo>
                      <a:cubicBezTo>
                        <a:pt x="1037" y="494"/>
                        <a:pt x="916" y="554"/>
                        <a:pt x="854" y="581"/>
                      </a:cubicBezTo>
                      <a:cubicBezTo>
                        <a:pt x="792" y="608"/>
                        <a:pt x="803" y="597"/>
                        <a:pt x="742" y="619"/>
                      </a:cubicBezTo>
                      <a:cubicBezTo>
                        <a:pt x="681" y="641"/>
                        <a:pt x="580" y="686"/>
                        <a:pt x="488" y="715"/>
                      </a:cubicBezTo>
                      <a:cubicBezTo>
                        <a:pt x="396" y="744"/>
                        <a:pt x="271" y="768"/>
                        <a:pt x="190" y="792"/>
                      </a:cubicBezTo>
                      <a:cubicBezTo>
                        <a:pt x="109" y="816"/>
                        <a:pt x="54" y="837"/>
                        <a:pt x="0" y="859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81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1255467" name="Group 43"/>
                <p:cNvGrpSpPr>
                  <a:grpSpLocks/>
                </p:cNvGrpSpPr>
                <p:nvPr/>
              </p:nvGrpSpPr>
              <p:grpSpPr bwMode="auto">
                <a:xfrm>
                  <a:off x="3444" y="1047"/>
                  <a:ext cx="158" cy="85"/>
                  <a:chOff x="883" y="1197"/>
                  <a:chExt cx="144" cy="104"/>
                </a:xfrm>
              </p:grpSpPr>
              <p:sp>
                <p:nvSpPr>
                  <p:cNvPr id="1255468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3" y="1200"/>
                    <a:ext cx="144" cy="10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255469" name="Freeform 45"/>
                  <p:cNvSpPr>
                    <a:spLocks/>
                  </p:cNvSpPr>
                  <p:nvPr/>
                </p:nvSpPr>
                <p:spPr bwMode="auto">
                  <a:xfrm>
                    <a:off x="968" y="1197"/>
                    <a:ext cx="56" cy="19"/>
                  </a:xfrm>
                  <a:custGeom>
                    <a:avLst/>
                    <a:gdLst>
                      <a:gd name="T0" fmla="*/ 56 w 56"/>
                      <a:gd name="T1" fmla="*/ 0 h 19"/>
                      <a:gd name="T2" fmla="*/ 0 w 56"/>
                      <a:gd name="T3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56" h="19">
                        <a:moveTo>
                          <a:pt x="56" y="0"/>
                        </a:moveTo>
                        <a:cubicBezTo>
                          <a:pt x="32" y="8"/>
                          <a:pt x="9" y="16"/>
                          <a:pt x="0" y="19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FF081A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255470" name="Group 46"/>
                <p:cNvGrpSpPr>
                  <a:grpSpLocks/>
                </p:cNvGrpSpPr>
                <p:nvPr/>
              </p:nvGrpSpPr>
              <p:grpSpPr bwMode="auto">
                <a:xfrm>
                  <a:off x="4242" y="1060"/>
                  <a:ext cx="128" cy="94"/>
                  <a:chOff x="883" y="1197"/>
                  <a:chExt cx="144" cy="104"/>
                </a:xfrm>
              </p:grpSpPr>
              <p:sp>
                <p:nvSpPr>
                  <p:cNvPr id="1255471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3" y="1200"/>
                    <a:ext cx="144" cy="10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255472" name="Freeform 48"/>
                  <p:cNvSpPr>
                    <a:spLocks/>
                  </p:cNvSpPr>
                  <p:nvPr/>
                </p:nvSpPr>
                <p:spPr bwMode="auto">
                  <a:xfrm>
                    <a:off x="968" y="1197"/>
                    <a:ext cx="56" cy="19"/>
                  </a:xfrm>
                  <a:custGeom>
                    <a:avLst/>
                    <a:gdLst>
                      <a:gd name="T0" fmla="*/ 56 w 56"/>
                      <a:gd name="T1" fmla="*/ 0 h 19"/>
                      <a:gd name="T2" fmla="*/ 0 w 56"/>
                      <a:gd name="T3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56" h="19">
                        <a:moveTo>
                          <a:pt x="56" y="0"/>
                        </a:moveTo>
                        <a:cubicBezTo>
                          <a:pt x="32" y="8"/>
                          <a:pt x="9" y="16"/>
                          <a:pt x="0" y="19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FF081A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255473" name="Group 49"/>
                <p:cNvGrpSpPr>
                  <a:grpSpLocks/>
                </p:cNvGrpSpPr>
                <p:nvPr/>
              </p:nvGrpSpPr>
              <p:grpSpPr bwMode="auto">
                <a:xfrm flipH="1">
                  <a:off x="4010" y="671"/>
                  <a:ext cx="80" cy="59"/>
                  <a:chOff x="883" y="1197"/>
                  <a:chExt cx="144" cy="104"/>
                </a:xfrm>
              </p:grpSpPr>
              <p:sp>
                <p:nvSpPr>
                  <p:cNvPr id="1255474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3" y="1200"/>
                    <a:ext cx="144" cy="10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255475" name="Freeform 51"/>
                  <p:cNvSpPr>
                    <a:spLocks/>
                  </p:cNvSpPr>
                  <p:nvPr/>
                </p:nvSpPr>
                <p:spPr bwMode="auto">
                  <a:xfrm>
                    <a:off x="968" y="1197"/>
                    <a:ext cx="56" cy="19"/>
                  </a:xfrm>
                  <a:custGeom>
                    <a:avLst/>
                    <a:gdLst>
                      <a:gd name="T0" fmla="*/ 56 w 56"/>
                      <a:gd name="T1" fmla="*/ 0 h 19"/>
                      <a:gd name="T2" fmla="*/ 0 w 56"/>
                      <a:gd name="T3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56" h="19">
                        <a:moveTo>
                          <a:pt x="56" y="0"/>
                        </a:moveTo>
                        <a:cubicBezTo>
                          <a:pt x="32" y="8"/>
                          <a:pt x="9" y="16"/>
                          <a:pt x="0" y="19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FF081A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</p:grpSp>
        <p:grpSp>
          <p:nvGrpSpPr>
            <p:cNvPr id="1255476" name="Group 52"/>
            <p:cNvGrpSpPr>
              <a:grpSpLocks/>
            </p:cNvGrpSpPr>
            <p:nvPr/>
          </p:nvGrpSpPr>
          <p:grpSpPr bwMode="auto">
            <a:xfrm>
              <a:off x="3571" y="493"/>
              <a:ext cx="1056" cy="167"/>
              <a:chOff x="3589" y="493"/>
              <a:chExt cx="1056" cy="167"/>
            </a:xfrm>
          </p:grpSpPr>
          <p:sp>
            <p:nvSpPr>
              <p:cNvPr id="1255477" name="Rectangle 53"/>
              <p:cNvSpPr>
                <a:spLocks noChangeArrowheads="1"/>
              </p:cNvSpPr>
              <p:nvPr/>
            </p:nvSpPr>
            <p:spPr bwMode="auto">
              <a:xfrm>
                <a:off x="3589" y="544"/>
                <a:ext cx="1056" cy="53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55478" name="Text Box 54"/>
              <p:cNvSpPr txBox="1">
                <a:spLocks noChangeArrowheads="1"/>
              </p:cNvSpPr>
              <p:nvPr/>
            </p:nvSpPr>
            <p:spPr bwMode="auto">
              <a:xfrm>
                <a:off x="3694" y="493"/>
                <a:ext cx="933" cy="1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653"/>
                  <a:t>Late Pleistocene-Active 5</a:t>
                </a:r>
              </a:p>
            </p:txBody>
          </p:sp>
        </p:grpSp>
        <p:sp>
          <p:nvSpPr>
            <p:cNvPr id="1255479" name="Text Box 55"/>
            <p:cNvSpPr txBox="1">
              <a:spLocks noChangeArrowheads="1"/>
            </p:cNvSpPr>
            <p:nvPr/>
          </p:nvSpPr>
          <p:spPr bwMode="auto">
            <a:xfrm>
              <a:off x="-55" y="473"/>
              <a:ext cx="933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653"/>
                <a:t>Late Pleistocene-Active 5</a:t>
              </a:r>
            </a:p>
          </p:txBody>
        </p:sp>
      </p:grpSp>
      <p:sp>
        <p:nvSpPr>
          <p:cNvPr id="1255480" name="Freeform 56"/>
          <p:cNvSpPr>
            <a:spLocks/>
          </p:cNvSpPr>
          <p:nvPr/>
        </p:nvSpPr>
        <p:spPr bwMode="auto">
          <a:xfrm>
            <a:off x="2777071" y="1756192"/>
            <a:ext cx="1516128" cy="868663"/>
          </a:xfrm>
          <a:custGeom>
            <a:avLst/>
            <a:gdLst>
              <a:gd name="T0" fmla="*/ 1316 w 1316"/>
              <a:gd name="T1" fmla="*/ 0 h 754"/>
              <a:gd name="T2" fmla="*/ 1244 w 1316"/>
              <a:gd name="T3" fmla="*/ 50 h 754"/>
              <a:gd name="T4" fmla="*/ 1188 w 1316"/>
              <a:gd name="T5" fmla="*/ 106 h 754"/>
              <a:gd name="T6" fmla="*/ 1088 w 1316"/>
              <a:gd name="T7" fmla="*/ 176 h 754"/>
              <a:gd name="T8" fmla="*/ 1008 w 1316"/>
              <a:gd name="T9" fmla="*/ 244 h 754"/>
              <a:gd name="T10" fmla="*/ 922 w 1316"/>
              <a:gd name="T11" fmla="*/ 298 h 754"/>
              <a:gd name="T12" fmla="*/ 756 w 1316"/>
              <a:gd name="T13" fmla="*/ 384 h 754"/>
              <a:gd name="T14" fmla="*/ 710 w 1316"/>
              <a:gd name="T15" fmla="*/ 406 h 754"/>
              <a:gd name="T16" fmla="*/ 628 w 1316"/>
              <a:gd name="T17" fmla="*/ 458 h 754"/>
              <a:gd name="T18" fmla="*/ 566 w 1316"/>
              <a:gd name="T19" fmla="*/ 498 h 754"/>
              <a:gd name="T20" fmla="*/ 392 w 1316"/>
              <a:gd name="T21" fmla="*/ 590 h 754"/>
              <a:gd name="T22" fmla="*/ 282 w 1316"/>
              <a:gd name="T23" fmla="*/ 628 h 754"/>
              <a:gd name="T24" fmla="*/ 72 w 1316"/>
              <a:gd name="T25" fmla="*/ 720 h 754"/>
              <a:gd name="T26" fmla="*/ 0 w 1316"/>
              <a:gd name="T27" fmla="*/ 754 h 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16" h="754">
                <a:moveTo>
                  <a:pt x="1316" y="0"/>
                </a:moveTo>
                <a:cubicBezTo>
                  <a:pt x="1290" y="16"/>
                  <a:pt x="1265" y="32"/>
                  <a:pt x="1244" y="50"/>
                </a:cubicBezTo>
                <a:cubicBezTo>
                  <a:pt x="1223" y="68"/>
                  <a:pt x="1214" y="85"/>
                  <a:pt x="1188" y="106"/>
                </a:cubicBezTo>
                <a:cubicBezTo>
                  <a:pt x="1162" y="127"/>
                  <a:pt x="1118" y="153"/>
                  <a:pt x="1088" y="176"/>
                </a:cubicBezTo>
                <a:cubicBezTo>
                  <a:pt x="1058" y="199"/>
                  <a:pt x="1036" y="224"/>
                  <a:pt x="1008" y="244"/>
                </a:cubicBezTo>
                <a:cubicBezTo>
                  <a:pt x="980" y="264"/>
                  <a:pt x="964" y="275"/>
                  <a:pt x="922" y="298"/>
                </a:cubicBezTo>
                <a:cubicBezTo>
                  <a:pt x="880" y="321"/>
                  <a:pt x="791" y="366"/>
                  <a:pt x="756" y="384"/>
                </a:cubicBezTo>
                <a:cubicBezTo>
                  <a:pt x="721" y="402"/>
                  <a:pt x="731" y="394"/>
                  <a:pt x="710" y="406"/>
                </a:cubicBezTo>
                <a:cubicBezTo>
                  <a:pt x="689" y="418"/>
                  <a:pt x="652" y="443"/>
                  <a:pt x="628" y="458"/>
                </a:cubicBezTo>
                <a:cubicBezTo>
                  <a:pt x="604" y="473"/>
                  <a:pt x="605" y="476"/>
                  <a:pt x="566" y="498"/>
                </a:cubicBezTo>
                <a:cubicBezTo>
                  <a:pt x="527" y="520"/>
                  <a:pt x="439" y="568"/>
                  <a:pt x="392" y="590"/>
                </a:cubicBezTo>
                <a:cubicBezTo>
                  <a:pt x="345" y="612"/>
                  <a:pt x="335" y="606"/>
                  <a:pt x="282" y="628"/>
                </a:cubicBezTo>
                <a:cubicBezTo>
                  <a:pt x="229" y="650"/>
                  <a:pt x="119" y="699"/>
                  <a:pt x="72" y="720"/>
                </a:cubicBezTo>
                <a:cubicBezTo>
                  <a:pt x="25" y="741"/>
                  <a:pt x="12" y="747"/>
                  <a:pt x="0" y="754"/>
                </a:cubicBezTo>
              </a:path>
            </a:pathLst>
          </a:custGeom>
          <a:noFill/>
          <a:ln w="12700" cap="flat" cmpd="sng">
            <a:solidFill>
              <a:srgbClr val="FF081A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255481" name="Group 57"/>
          <p:cNvGrpSpPr>
            <a:grpSpLocks/>
          </p:cNvGrpSpPr>
          <p:nvPr/>
        </p:nvGrpSpPr>
        <p:grpSpPr bwMode="auto">
          <a:xfrm>
            <a:off x="3242509" y="1555732"/>
            <a:ext cx="1766127" cy="1283409"/>
            <a:chOff x="1696" y="534"/>
            <a:chExt cx="1533" cy="1114"/>
          </a:xfrm>
        </p:grpSpPr>
        <p:grpSp>
          <p:nvGrpSpPr>
            <p:cNvPr id="1255482" name="Group 58"/>
            <p:cNvGrpSpPr>
              <a:grpSpLocks/>
            </p:cNvGrpSpPr>
            <p:nvPr/>
          </p:nvGrpSpPr>
          <p:grpSpPr bwMode="auto">
            <a:xfrm>
              <a:off x="2193" y="534"/>
              <a:ext cx="1036" cy="898"/>
              <a:chOff x="2193" y="534"/>
              <a:chExt cx="1036" cy="898"/>
            </a:xfrm>
          </p:grpSpPr>
          <p:grpSp>
            <p:nvGrpSpPr>
              <p:cNvPr id="1255483" name="Group 59"/>
              <p:cNvGrpSpPr>
                <a:grpSpLocks/>
              </p:cNvGrpSpPr>
              <p:nvPr/>
            </p:nvGrpSpPr>
            <p:grpSpPr bwMode="auto">
              <a:xfrm>
                <a:off x="2193" y="808"/>
                <a:ext cx="866" cy="624"/>
                <a:chOff x="2193" y="808"/>
                <a:chExt cx="866" cy="624"/>
              </a:xfrm>
            </p:grpSpPr>
            <p:sp>
              <p:nvSpPr>
                <p:cNvPr id="1255484" name="Freeform 60"/>
                <p:cNvSpPr>
                  <a:spLocks/>
                </p:cNvSpPr>
                <p:nvPr/>
              </p:nvSpPr>
              <p:spPr bwMode="auto">
                <a:xfrm>
                  <a:off x="2193" y="808"/>
                  <a:ext cx="866" cy="624"/>
                </a:xfrm>
                <a:custGeom>
                  <a:avLst/>
                  <a:gdLst>
                    <a:gd name="T0" fmla="*/ 866 w 866"/>
                    <a:gd name="T1" fmla="*/ 0 h 624"/>
                    <a:gd name="T2" fmla="*/ 832 w 866"/>
                    <a:gd name="T3" fmla="*/ 96 h 624"/>
                    <a:gd name="T4" fmla="*/ 752 w 866"/>
                    <a:gd name="T5" fmla="*/ 205 h 624"/>
                    <a:gd name="T6" fmla="*/ 618 w 866"/>
                    <a:gd name="T7" fmla="*/ 309 h 624"/>
                    <a:gd name="T8" fmla="*/ 330 w 866"/>
                    <a:gd name="T9" fmla="*/ 475 h 624"/>
                    <a:gd name="T10" fmla="*/ 0 w 866"/>
                    <a:gd name="T11" fmla="*/ 624 h 6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6" h="624">
                      <a:moveTo>
                        <a:pt x="866" y="0"/>
                      </a:moveTo>
                      <a:cubicBezTo>
                        <a:pt x="858" y="31"/>
                        <a:pt x="851" y="62"/>
                        <a:pt x="832" y="96"/>
                      </a:cubicBezTo>
                      <a:cubicBezTo>
                        <a:pt x="813" y="130"/>
                        <a:pt x="788" y="170"/>
                        <a:pt x="752" y="205"/>
                      </a:cubicBezTo>
                      <a:cubicBezTo>
                        <a:pt x="716" y="240"/>
                        <a:pt x="688" y="264"/>
                        <a:pt x="618" y="309"/>
                      </a:cubicBezTo>
                      <a:cubicBezTo>
                        <a:pt x="548" y="354"/>
                        <a:pt x="433" y="423"/>
                        <a:pt x="330" y="475"/>
                      </a:cubicBezTo>
                      <a:cubicBezTo>
                        <a:pt x="227" y="527"/>
                        <a:pt x="55" y="599"/>
                        <a:pt x="0" y="624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81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1255485" name="Group 61"/>
                <p:cNvGrpSpPr>
                  <a:grpSpLocks/>
                </p:cNvGrpSpPr>
                <p:nvPr/>
              </p:nvGrpSpPr>
              <p:grpSpPr bwMode="auto">
                <a:xfrm>
                  <a:off x="2807" y="974"/>
                  <a:ext cx="134" cy="114"/>
                  <a:chOff x="883" y="1197"/>
                  <a:chExt cx="144" cy="104"/>
                </a:xfrm>
              </p:grpSpPr>
              <p:sp>
                <p:nvSpPr>
                  <p:cNvPr id="1255486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3" y="1200"/>
                    <a:ext cx="144" cy="10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255487" name="Freeform 63"/>
                  <p:cNvSpPr>
                    <a:spLocks/>
                  </p:cNvSpPr>
                  <p:nvPr/>
                </p:nvSpPr>
                <p:spPr bwMode="auto">
                  <a:xfrm>
                    <a:off x="968" y="1197"/>
                    <a:ext cx="56" cy="19"/>
                  </a:xfrm>
                  <a:custGeom>
                    <a:avLst/>
                    <a:gdLst>
                      <a:gd name="T0" fmla="*/ 56 w 56"/>
                      <a:gd name="T1" fmla="*/ 0 h 19"/>
                      <a:gd name="T2" fmla="*/ 0 w 56"/>
                      <a:gd name="T3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56" h="19">
                        <a:moveTo>
                          <a:pt x="56" y="0"/>
                        </a:moveTo>
                        <a:cubicBezTo>
                          <a:pt x="32" y="8"/>
                          <a:pt x="9" y="16"/>
                          <a:pt x="0" y="19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FF081A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1255488" name="Text Box 64"/>
              <p:cNvSpPr txBox="1">
                <a:spLocks noChangeArrowheads="1"/>
              </p:cNvSpPr>
              <p:nvPr/>
            </p:nvSpPr>
            <p:spPr bwMode="auto">
              <a:xfrm>
                <a:off x="2444" y="534"/>
                <a:ext cx="785" cy="1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653"/>
                  <a:t>Early Pleistocene 4</a:t>
                </a:r>
              </a:p>
            </p:txBody>
          </p:sp>
        </p:grpSp>
        <p:sp>
          <p:nvSpPr>
            <p:cNvPr id="1255489" name="Freeform 65"/>
            <p:cNvSpPr>
              <a:spLocks/>
            </p:cNvSpPr>
            <p:nvPr/>
          </p:nvSpPr>
          <p:spPr bwMode="auto">
            <a:xfrm>
              <a:off x="1696" y="1426"/>
              <a:ext cx="506" cy="222"/>
            </a:xfrm>
            <a:custGeom>
              <a:avLst/>
              <a:gdLst>
                <a:gd name="T0" fmla="*/ 506 w 506"/>
                <a:gd name="T1" fmla="*/ 0 h 222"/>
                <a:gd name="T2" fmla="*/ 376 w 506"/>
                <a:gd name="T3" fmla="*/ 58 h 222"/>
                <a:gd name="T4" fmla="*/ 192 w 506"/>
                <a:gd name="T5" fmla="*/ 150 h 222"/>
                <a:gd name="T6" fmla="*/ 0 w 506"/>
                <a:gd name="T7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6" h="222">
                  <a:moveTo>
                    <a:pt x="506" y="0"/>
                  </a:moveTo>
                  <a:cubicBezTo>
                    <a:pt x="467" y="16"/>
                    <a:pt x="428" y="33"/>
                    <a:pt x="376" y="58"/>
                  </a:cubicBezTo>
                  <a:cubicBezTo>
                    <a:pt x="324" y="83"/>
                    <a:pt x="255" y="123"/>
                    <a:pt x="192" y="150"/>
                  </a:cubicBezTo>
                  <a:cubicBezTo>
                    <a:pt x="129" y="177"/>
                    <a:pt x="32" y="210"/>
                    <a:pt x="0" y="222"/>
                  </a:cubicBezTo>
                </a:path>
              </a:pathLst>
            </a:custGeom>
            <a:noFill/>
            <a:ln w="19050" cap="flat" cmpd="sng">
              <a:solidFill>
                <a:srgbClr val="FF081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255490" name="Group 66"/>
          <p:cNvGrpSpPr>
            <a:grpSpLocks/>
          </p:cNvGrpSpPr>
          <p:nvPr/>
        </p:nvGrpSpPr>
        <p:grpSpPr bwMode="auto">
          <a:xfrm>
            <a:off x="1254033" y="1614486"/>
            <a:ext cx="5399765" cy="2654375"/>
            <a:chOff x="0" y="585"/>
            <a:chExt cx="4687" cy="2304"/>
          </a:xfrm>
        </p:grpSpPr>
        <p:sp>
          <p:nvSpPr>
            <p:cNvPr id="1255491" name="Freeform 67"/>
            <p:cNvSpPr>
              <a:spLocks/>
            </p:cNvSpPr>
            <p:nvPr/>
          </p:nvSpPr>
          <p:spPr bwMode="auto">
            <a:xfrm>
              <a:off x="0" y="585"/>
              <a:ext cx="4687" cy="2304"/>
            </a:xfrm>
            <a:custGeom>
              <a:avLst/>
              <a:gdLst>
                <a:gd name="T0" fmla="*/ 275 w 4669"/>
                <a:gd name="T1" fmla="*/ 0 h 2298"/>
                <a:gd name="T2" fmla="*/ 4669 w 4669"/>
                <a:gd name="T3" fmla="*/ 0 h 2298"/>
                <a:gd name="T4" fmla="*/ 4615 w 4669"/>
                <a:gd name="T5" fmla="*/ 227 h 2298"/>
                <a:gd name="T6" fmla="*/ 4526 w 4669"/>
                <a:gd name="T7" fmla="*/ 406 h 2298"/>
                <a:gd name="T8" fmla="*/ 4335 w 4669"/>
                <a:gd name="T9" fmla="*/ 537 h 2298"/>
                <a:gd name="T10" fmla="*/ 4114 w 4669"/>
                <a:gd name="T11" fmla="*/ 681 h 2298"/>
                <a:gd name="T12" fmla="*/ 3767 w 4669"/>
                <a:gd name="T13" fmla="*/ 770 h 2298"/>
                <a:gd name="T14" fmla="*/ 2920 w 4669"/>
                <a:gd name="T15" fmla="*/ 1045 h 2298"/>
                <a:gd name="T16" fmla="*/ 2143 w 4669"/>
                <a:gd name="T17" fmla="*/ 1325 h 2298"/>
                <a:gd name="T18" fmla="*/ 1863 w 4669"/>
                <a:gd name="T19" fmla="*/ 1445 h 2298"/>
                <a:gd name="T20" fmla="*/ 1373 w 4669"/>
                <a:gd name="T21" fmla="*/ 1648 h 2298"/>
                <a:gd name="T22" fmla="*/ 836 w 4669"/>
                <a:gd name="T23" fmla="*/ 1910 h 2298"/>
                <a:gd name="T24" fmla="*/ 95 w 4669"/>
                <a:gd name="T25" fmla="*/ 2251 h 2298"/>
                <a:gd name="T26" fmla="*/ 0 w 4669"/>
                <a:gd name="T27" fmla="*/ 2298 h 2298"/>
                <a:gd name="T28" fmla="*/ 0 w 4669"/>
                <a:gd name="T29" fmla="*/ 346 h 2298"/>
                <a:gd name="T30" fmla="*/ 131 w 4669"/>
                <a:gd name="T31" fmla="*/ 233 h 2298"/>
                <a:gd name="T32" fmla="*/ 227 w 4669"/>
                <a:gd name="T33" fmla="*/ 102 h 2298"/>
                <a:gd name="T34" fmla="*/ 275 w 4669"/>
                <a:gd name="T35" fmla="*/ 0 h 2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69" h="2298">
                  <a:moveTo>
                    <a:pt x="275" y="0"/>
                  </a:moveTo>
                  <a:lnTo>
                    <a:pt x="4669" y="0"/>
                  </a:lnTo>
                  <a:lnTo>
                    <a:pt x="4615" y="227"/>
                  </a:lnTo>
                  <a:lnTo>
                    <a:pt x="4526" y="406"/>
                  </a:lnTo>
                  <a:lnTo>
                    <a:pt x="4335" y="537"/>
                  </a:lnTo>
                  <a:lnTo>
                    <a:pt x="4114" y="681"/>
                  </a:lnTo>
                  <a:lnTo>
                    <a:pt x="3767" y="770"/>
                  </a:lnTo>
                  <a:lnTo>
                    <a:pt x="2920" y="1045"/>
                  </a:lnTo>
                  <a:lnTo>
                    <a:pt x="2143" y="1325"/>
                  </a:lnTo>
                  <a:lnTo>
                    <a:pt x="1863" y="1445"/>
                  </a:lnTo>
                  <a:lnTo>
                    <a:pt x="1373" y="1648"/>
                  </a:lnTo>
                  <a:lnTo>
                    <a:pt x="836" y="1910"/>
                  </a:lnTo>
                  <a:lnTo>
                    <a:pt x="95" y="2251"/>
                  </a:lnTo>
                  <a:lnTo>
                    <a:pt x="0" y="2298"/>
                  </a:lnTo>
                  <a:lnTo>
                    <a:pt x="0" y="346"/>
                  </a:lnTo>
                  <a:lnTo>
                    <a:pt x="131" y="233"/>
                  </a:lnTo>
                  <a:lnTo>
                    <a:pt x="227" y="10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1">
                <a:alpha val="38000"/>
              </a:schemeClr>
            </a:solidFill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255492" name="Group 68"/>
            <p:cNvGrpSpPr>
              <a:grpSpLocks/>
            </p:cNvGrpSpPr>
            <p:nvPr/>
          </p:nvGrpSpPr>
          <p:grpSpPr bwMode="auto">
            <a:xfrm>
              <a:off x="663" y="2125"/>
              <a:ext cx="752" cy="347"/>
              <a:chOff x="663" y="2125"/>
              <a:chExt cx="752" cy="347"/>
            </a:xfrm>
          </p:grpSpPr>
          <p:sp>
            <p:nvSpPr>
              <p:cNvPr id="1255493" name="Line 69"/>
              <p:cNvSpPr>
                <a:spLocks noChangeShapeType="1"/>
              </p:cNvSpPr>
              <p:nvPr/>
            </p:nvSpPr>
            <p:spPr bwMode="auto">
              <a:xfrm flipV="1">
                <a:off x="663" y="2125"/>
                <a:ext cx="752" cy="347"/>
              </a:xfrm>
              <a:prstGeom prst="line">
                <a:avLst/>
              </a:prstGeom>
              <a:noFill/>
              <a:ln w="57150">
                <a:solidFill>
                  <a:srgbClr val="FF081A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55494" name="Line 70"/>
              <p:cNvSpPr>
                <a:spLocks noChangeShapeType="1"/>
              </p:cNvSpPr>
              <p:nvPr/>
            </p:nvSpPr>
            <p:spPr bwMode="auto">
              <a:xfrm flipH="1">
                <a:off x="1140" y="2125"/>
                <a:ext cx="275" cy="6"/>
              </a:xfrm>
              <a:prstGeom prst="line">
                <a:avLst/>
              </a:prstGeom>
              <a:noFill/>
              <a:ln w="57150">
                <a:solidFill>
                  <a:srgbClr val="FF081A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255495" name="Group 71"/>
            <p:cNvGrpSpPr>
              <a:grpSpLocks/>
            </p:cNvGrpSpPr>
            <p:nvPr/>
          </p:nvGrpSpPr>
          <p:grpSpPr bwMode="auto">
            <a:xfrm flipH="1" flipV="1">
              <a:off x="42" y="752"/>
              <a:ext cx="251" cy="216"/>
              <a:chOff x="663" y="2125"/>
              <a:chExt cx="752" cy="347"/>
            </a:xfrm>
          </p:grpSpPr>
          <p:sp>
            <p:nvSpPr>
              <p:cNvPr id="1255496" name="Line 72"/>
              <p:cNvSpPr>
                <a:spLocks noChangeShapeType="1"/>
              </p:cNvSpPr>
              <p:nvPr/>
            </p:nvSpPr>
            <p:spPr bwMode="auto">
              <a:xfrm flipV="1">
                <a:off x="663" y="2125"/>
                <a:ext cx="752" cy="347"/>
              </a:xfrm>
              <a:prstGeom prst="line">
                <a:avLst/>
              </a:prstGeom>
              <a:noFill/>
              <a:ln w="57150">
                <a:solidFill>
                  <a:srgbClr val="FF081A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55497" name="Line 73"/>
              <p:cNvSpPr>
                <a:spLocks noChangeShapeType="1"/>
              </p:cNvSpPr>
              <p:nvPr/>
            </p:nvSpPr>
            <p:spPr bwMode="auto">
              <a:xfrm flipH="1">
                <a:off x="1140" y="2125"/>
                <a:ext cx="275" cy="6"/>
              </a:xfrm>
              <a:prstGeom prst="line">
                <a:avLst/>
              </a:prstGeom>
              <a:noFill/>
              <a:ln w="57150">
                <a:solidFill>
                  <a:srgbClr val="FF081A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pic>
        <p:nvPicPr>
          <p:cNvPr id="1255498" name="Picture 74" descr="orogensApenninesESR.gif       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551" y="3795361"/>
            <a:ext cx="5289165" cy="1997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55499" name="Group 75"/>
          <p:cNvGrpSpPr>
            <a:grpSpLocks/>
          </p:cNvGrpSpPr>
          <p:nvPr/>
        </p:nvGrpSpPr>
        <p:grpSpPr bwMode="auto">
          <a:xfrm>
            <a:off x="2929146" y="3038450"/>
            <a:ext cx="1923961" cy="1853684"/>
            <a:chOff x="1454" y="1821"/>
            <a:chExt cx="1670" cy="1609"/>
          </a:xfrm>
        </p:grpSpPr>
        <p:grpSp>
          <p:nvGrpSpPr>
            <p:cNvPr id="1255500" name="Group 76"/>
            <p:cNvGrpSpPr>
              <a:grpSpLocks/>
            </p:cNvGrpSpPr>
            <p:nvPr/>
          </p:nvGrpSpPr>
          <p:grpSpPr bwMode="auto">
            <a:xfrm>
              <a:off x="1722" y="3010"/>
              <a:ext cx="1402" cy="420"/>
              <a:chOff x="1722" y="3010"/>
              <a:chExt cx="1402" cy="420"/>
            </a:xfrm>
          </p:grpSpPr>
          <p:sp>
            <p:nvSpPr>
              <p:cNvPr id="1255501" name="Freeform 77"/>
              <p:cNvSpPr>
                <a:spLocks/>
              </p:cNvSpPr>
              <p:nvPr/>
            </p:nvSpPr>
            <p:spPr bwMode="auto">
              <a:xfrm>
                <a:off x="1722" y="3010"/>
                <a:ext cx="1400" cy="420"/>
              </a:xfrm>
              <a:custGeom>
                <a:avLst/>
                <a:gdLst>
                  <a:gd name="T0" fmla="*/ 700 w 1400"/>
                  <a:gd name="T1" fmla="*/ 0 h 420"/>
                  <a:gd name="T2" fmla="*/ 1400 w 1400"/>
                  <a:gd name="T3" fmla="*/ 0 h 420"/>
                  <a:gd name="T4" fmla="*/ 1388 w 1400"/>
                  <a:gd name="T5" fmla="*/ 24 h 420"/>
                  <a:gd name="T6" fmla="*/ 1308 w 1400"/>
                  <a:gd name="T7" fmla="*/ 50 h 420"/>
                  <a:gd name="T8" fmla="*/ 1238 w 1400"/>
                  <a:gd name="T9" fmla="*/ 70 h 420"/>
                  <a:gd name="T10" fmla="*/ 1080 w 1400"/>
                  <a:gd name="T11" fmla="*/ 96 h 420"/>
                  <a:gd name="T12" fmla="*/ 898 w 1400"/>
                  <a:gd name="T13" fmla="*/ 120 h 420"/>
                  <a:gd name="T14" fmla="*/ 632 w 1400"/>
                  <a:gd name="T15" fmla="*/ 174 h 420"/>
                  <a:gd name="T16" fmla="*/ 540 w 1400"/>
                  <a:gd name="T17" fmla="*/ 196 h 420"/>
                  <a:gd name="T18" fmla="*/ 446 w 1400"/>
                  <a:gd name="T19" fmla="*/ 222 h 420"/>
                  <a:gd name="T20" fmla="*/ 266 w 1400"/>
                  <a:gd name="T21" fmla="*/ 290 h 420"/>
                  <a:gd name="T22" fmla="*/ 160 w 1400"/>
                  <a:gd name="T23" fmla="*/ 330 h 420"/>
                  <a:gd name="T24" fmla="*/ 0 w 1400"/>
                  <a:gd name="T25" fmla="*/ 420 h 420"/>
                  <a:gd name="T26" fmla="*/ 102 w 1400"/>
                  <a:gd name="T27" fmla="*/ 316 h 420"/>
                  <a:gd name="T28" fmla="*/ 194 w 1400"/>
                  <a:gd name="T29" fmla="*/ 250 h 420"/>
                  <a:gd name="T30" fmla="*/ 298 w 1400"/>
                  <a:gd name="T31" fmla="*/ 194 h 420"/>
                  <a:gd name="T32" fmla="*/ 384 w 1400"/>
                  <a:gd name="T33" fmla="*/ 150 h 420"/>
                  <a:gd name="T34" fmla="*/ 558 w 1400"/>
                  <a:gd name="T35" fmla="*/ 72 h 420"/>
                  <a:gd name="T36" fmla="*/ 700 w 1400"/>
                  <a:gd name="T37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00" h="420">
                    <a:moveTo>
                      <a:pt x="700" y="0"/>
                    </a:moveTo>
                    <a:lnTo>
                      <a:pt x="1400" y="0"/>
                    </a:lnTo>
                    <a:lnTo>
                      <a:pt x="1388" y="24"/>
                    </a:lnTo>
                    <a:lnTo>
                      <a:pt x="1308" y="50"/>
                    </a:lnTo>
                    <a:lnTo>
                      <a:pt x="1238" y="70"/>
                    </a:lnTo>
                    <a:lnTo>
                      <a:pt x="1080" y="96"/>
                    </a:lnTo>
                    <a:lnTo>
                      <a:pt x="898" y="120"/>
                    </a:lnTo>
                    <a:lnTo>
                      <a:pt x="632" y="174"/>
                    </a:lnTo>
                    <a:lnTo>
                      <a:pt x="540" y="196"/>
                    </a:lnTo>
                    <a:cubicBezTo>
                      <a:pt x="447" y="222"/>
                      <a:pt x="479" y="222"/>
                      <a:pt x="446" y="222"/>
                    </a:cubicBezTo>
                    <a:lnTo>
                      <a:pt x="266" y="290"/>
                    </a:lnTo>
                    <a:lnTo>
                      <a:pt x="160" y="330"/>
                    </a:lnTo>
                    <a:lnTo>
                      <a:pt x="0" y="420"/>
                    </a:lnTo>
                    <a:lnTo>
                      <a:pt x="102" y="316"/>
                    </a:lnTo>
                    <a:lnTo>
                      <a:pt x="194" y="250"/>
                    </a:lnTo>
                    <a:lnTo>
                      <a:pt x="298" y="194"/>
                    </a:lnTo>
                    <a:cubicBezTo>
                      <a:pt x="382" y="149"/>
                      <a:pt x="350" y="150"/>
                      <a:pt x="384" y="150"/>
                    </a:cubicBezTo>
                    <a:lnTo>
                      <a:pt x="558" y="72"/>
                    </a:lnTo>
                    <a:lnTo>
                      <a:pt x="700" y="0"/>
                    </a:lnTo>
                    <a:close/>
                  </a:path>
                </a:pathLst>
              </a:custGeom>
              <a:solidFill>
                <a:srgbClr val="215E2A">
                  <a:alpha val="4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55502" name="Freeform 78"/>
              <p:cNvSpPr>
                <a:spLocks/>
              </p:cNvSpPr>
              <p:nvPr/>
            </p:nvSpPr>
            <p:spPr bwMode="auto">
              <a:xfrm>
                <a:off x="2376" y="3010"/>
                <a:ext cx="748" cy="168"/>
              </a:xfrm>
              <a:custGeom>
                <a:avLst/>
                <a:gdLst>
                  <a:gd name="T0" fmla="*/ 44 w 748"/>
                  <a:gd name="T1" fmla="*/ 0 h 168"/>
                  <a:gd name="T2" fmla="*/ 748 w 748"/>
                  <a:gd name="T3" fmla="*/ 0 h 168"/>
                  <a:gd name="T4" fmla="*/ 736 w 748"/>
                  <a:gd name="T5" fmla="*/ 22 h 168"/>
                  <a:gd name="T6" fmla="*/ 590 w 748"/>
                  <a:gd name="T7" fmla="*/ 68 h 168"/>
                  <a:gd name="T8" fmla="*/ 454 w 748"/>
                  <a:gd name="T9" fmla="*/ 92 h 168"/>
                  <a:gd name="T10" fmla="*/ 248 w 748"/>
                  <a:gd name="T11" fmla="*/ 118 h 168"/>
                  <a:gd name="T12" fmla="*/ 0 w 748"/>
                  <a:gd name="T13" fmla="*/ 168 h 168"/>
                  <a:gd name="T14" fmla="*/ 0 w 748"/>
                  <a:gd name="T15" fmla="*/ 22 h 168"/>
                  <a:gd name="T16" fmla="*/ 44 w 748"/>
                  <a:gd name="T17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8" h="168">
                    <a:moveTo>
                      <a:pt x="44" y="0"/>
                    </a:moveTo>
                    <a:lnTo>
                      <a:pt x="748" y="0"/>
                    </a:lnTo>
                    <a:lnTo>
                      <a:pt x="736" y="22"/>
                    </a:lnTo>
                    <a:lnTo>
                      <a:pt x="590" y="68"/>
                    </a:lnTo>
                    <a:lnTo>
                      <a:pt x="454" y="92"/>
                    </a:lnTo>
                    <a:lnTo>
                      <a:pt x="248" y="118"/>
                    </a:lnTo>
                    <a:lnTo>
                      <a:pt x="0" y="168"/>
                    </a:lnTo>
                    <a:lnTo>
                      <a:pt x="0" y="22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6AC5C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255503" name="Line 79"/>
            <p:cNvSpPr>
              <a:spLocks noChangeShapeType="1"/>
            </p:cNvSpPr>
            <p:nvPr/>
          </p:nvSpPr>
          <p:spPr bwMode="auto">
            <a:xfrm>
              <a:off x="1454" y="1821"/>
              <a:ext cx="1008" cy="1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255504" name="Group 80"/>
          <p:cNvGrpSpPr>
            <a:grpSpLocks/>
          </p:cNvGrpSpPr>
          <p:nvPr/>
        </p:nvGrpSpPr>
        <p:grpSpPr bwMode="auto">
          <a:xfrm>
            <a:off x="7153795" y="2586837"/>
            <a:ext cx="736174" cy="655529"/>
            <a:chOff x="5121" y="1429"/>
            <a:chExt cx="639" cy="569"/>
          </a:xfrm>
        </p:grpSpPr>
        <p:grpSp>
          <p:nvGrpSpPr>
            <p:cNvPr id="1255505" name="Group 81"/>
            <p:cNvGrpSpPr>
              <a:grpSpLocks/>
            </p:cNvGrpSpPr>
            <p:nvPr/>
          </p:nvGrpSpPr>
          <p:grpSpPr bwMode="auto">
            <a:xfrm>
              <a:off x="5226" y="1429"/>
              <a:ext cx="422" cy="216"/>
              <a:chOff x="5250" y="1656"/>
              <a:chExt cx="422" cy="216"/>
            </a:xfrm>
          </p:grpSpPr>
          <p:sp>
            <p:nvSpPr>
              <p:cNvPr id="1255506" name="Line 82"/>
              <p:cNvSpPr>
                <a:spLocks noChangeShapeType="1"/>
              </p:cNvSpPr>
              <p:nvPr/>
            </p:nvSpPr>
            <p:spPr bwMode="auto">
              <a:xfrm>
                <a:off x="5250" y="1827"/>
                <a:ext cx="36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55507" name="Text Box 83"/>
              <p:cNvSpPr txBox="1">
                <a:spLocks noChangeArrowheads="1"/>
              </p:cNvSpPr>
              <p:nvPr/>
            </p:nvSpPr>
            <p:spPr bwMode="auto">
              <a:xfrm>
                <a:off x="5265" y="1656"/>
                <a:ext cx="407" cy="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016"/>
                  <a:t>5 km</a:t>
                </a:r>
                <a:endParaRPr lang="it-IT"/>
              </a:p>
            </p:txBody>
          </p:sp>
        </p:grpSp>
        <p:pic>
          <p:nvPicPr>
            <p:cNvPr id="1255508" name="Picture 84" descr="Italy-ItaliaContorni_03.gif                                    000127B3Amico                          BD25A332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6" t="4417" r="38834" b="72757"/>
            <a:stretch>
              <a:fillRect/>
            </a:stretch>
          </p:blipFill>
          <p:spPr bwMode="auto">
            <a:xfrm>
              <a:off x="5121" y="1657"/>
              <a:ext cx="639" cy="3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5509" name="Line 85"/>
            <p:cNvSpPr>
              <a:spLocks noChangeShapeType="1"/>
            </p:cNvSpPr>
            <p:nvPr/>
          </p:nvSpPr>
          <p:spPr bwMode="auto">
            <a:xfrm flipV="1">
              <a:off x="5558" y="1863"/>
              <a:ext cx="18" cy="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255510" name="Group 86"/>
          <p:cNvGrpSpPr>
            <a:grpSpLocks/>
          </p:cNvGrpSpPr>
          <p:nvPr/>
        </p:nvGrpSpPr>
        <p:grpSpPr bwMode="auto">
          <a:xfrm>
            <a:off x="1389977" y="1037297"/>
            <a:ext cx="6311054" cy="3438937"/>
            <a:chOff x="118" y="84"/>
            <a:chExt cx="5478" cy="2985"/>
          </a:xfrm>
        </p:grpSpPr>
        <p:grpSp>
          <p:nvGrpSpPr>
            <p:cNvPr id="1255511" name="Group 87"/>
            <p:cNvGrpSpPr>
              <a:grpSpLocks/>
            </p:cNvGrpSpPr>
            <p:nvPr/>
          </p:nvGrpSpPr>
          <p:grpSpPr bwMode="auto">
            <a:xfrm>
              <a:off x="278" y="243"/>
              <a:ext cx="4549" cy="2826"/>
              <a:chOff x="278" y="243"/>
              <a:chExt cx="4549" cy="2826"/>
            </a:xfrm>
          </p:grpSpPr>
          <p:grpSp>
            <p:nvGrpSpPr>
              <p:cNvPr id="1255512" name="Group 88"/>
              <p:cNvGrpSpPr>
                <a:grpSpLocks/>
              </p:cNvGrpSpPr>
              <p:nvPr/>
            </p:nvGrpSpPr>
            <p:grpSpPr bwMode="auto">
              <a:xfrm>
                <a:off x="2337" y="2795"/>
                <a:ext cx="943" cy="274"/>
                <a:chOff x="2337" y="2795"/>
                <a:chExt cx="943" cy="274"/>
              </a:xfrm>
            </p:grpSpPr>
            <p:sp>
              <p:nvSpPr>
                <p:cNvPr id="1255513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2337" y="2795"/>
                  <a:ext cx="251" cy="2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sz="1451"/>
                    <a:t>5</a:t>
                  </a:r>
                  <a:endParaRPr lang="it-IT"/>
                </a:p>
              </p:txBody>
            </p:sp>
            <p:sp>
              <p:nvSpPr>
                <p:cNvPr id="1255514" name="Text Box 90"/>
                <p:cNvSpPr txBox="1">
                  <a:spLocks noChangeArrowheads="1"/>
                </p:cNvSpPr>
                <p:nvPr/>
              </p:nvSpPr>
              <p:spPr bwMode="auto">
                <a:xfrm>
                  <a:off x="3029" y="2795"/>
                  <a:ext cx="251" cy="2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sz="1451"/>
                    <a:t>5</a:t>
                  </a:r>
                  <a:endParaRPr lang="it-IT"/>
                </a:p>
              </p:txBody>
            </p:sp>
          </p:grpSp>
          <p:grpSp>
            <p:nvGrpSpPr>
              <p:cNvPr id="1255515" name="Group 91"/>
              <p:cNvGrpSpPr>
                <a:grpSpLocks/>
              </p:cNvGrpSpPr>
              <p:nvPr/>
            </p:nvGrpSpPr>
            <p:grpSpPr bwMode="auto">
              <a:xfrm>
                <a:off x="278" y="243"/>
                <a:ext cx="4549" cy="274"/>
                <a:chOff x="278" y="243"/>
                <a:chExt cx="4549" cy="274"/>
              </a:xfrm>
            </p:grpSpPr>
            <p:sp>
              <p:nvSpPr>
                <p:cNvPr id="1255516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278" y="243"/>
                  <a:ext cx="251" cy="2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sz="1451"/>
                    <a:t>5</a:t>
                  </a:r>
                  <a:endParaRPr lang="it-IT"/>
                </a:p>
              </p:txBody>
            </p:sp>
            <p:sp>
              <p:nvSpPr>
                <p:cNvPr id="1255517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4576" y="243"/>
                  <a:ext cx="251" cy="2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sz="1451"/>
                    <a:t>5</a:t>
                  </a:r>
                  <a:endParaRPr lang="it-IT"/>
                </a:p>
              </p:txBody>
            </p:sp>
          </p:grpSp>
        </p:grpSp>
        <p:grpSp>
          <p:nvGrpSpPr>
            <p:cNvPr id="1255518" name="Group 94"/>
            <p:cNvGrpSpPr>
              <a:grpSpLocks/>
            </p:cNvGrpSpPr>
            <p:nvPr/>
          </p:nvGrpSpPr>
          <p:grpSpPr bwMode="auto">
            <a:xfrm>
              <a:off x="118" y="84"/>
              <a:ext cx="5478" cy="321"/>
              <a:chOff x="118" y="84"/>
              <a:chExt cx="5478" cy="321"/>
            </a:xfrm>
          </p:grpSpPr>
          <p:sp>
            <p:nvSpPr>
              <p:cNvPr id="1255519" name="Text Box 95"/>
              <p:cNvSpPr txBox="1">
                <a:spLocks noChangeArrowheads="1"/>
              </p:cNvSpPr>
              <p:nvPr/>
            </p:nvSpPr>
            <p:spPr bwMode="auto">
              <a:xfrm>
                <a:off x="118" y="84"/>
                <a:ext cx="2208" cy="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/>
                  <a:t>Out-of-sequence thrust</a:t>
                </a:r>
              </a:p>
            </p:txBody>
          </p:sp>
          <p:sp>
            <p:nvSpPr>
              <p:cNvPr id="1255520" name="Text Box 96"/>
              <p:cNvSpPr txBox="1">
                <a:spLocks noChangeArrowheads="1"/>
              </p:cNvSpPr>
              <p:nvPr/>
            </p:nvSpPr>
            <p:spPr bwMode="auto">
              <a:xfrm>
                <a:off x="4256" y="84"/>
                <a:ext cx="1340" cy="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/>
                  <a:t>Frontal thrust</a:t>
                </a:r>
              </a:p>
            </p:txBody>
          </p:sp>
        </p:grpSp>
      </p:grpSp>
      <p:sp>
        <p:nvSpPr>
          <p:cNvPr id="1255521" name="Text Box 97"/>
          <p:cNvSpPr txBox="1">
            <a:spLocks noChangeArrowheads="1"/>
          </p:cNvSpPr>
          <p:nvPr/>
        </p:nvSpPr>
        <p:spPr bwMode="auto">
          <a:xfrm>
            <a:off x="3298962" y="1225086"/>
            <a:ext cx="2864887" cy="27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161"/>
              <a:t>Present N-Apennines accretionary prism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090783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5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5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54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0" y="235567"/>
            <a:ext cx="9110255" cy="51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1353110" y="950894"/>
            <a:ext cx="1826141" cy="36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742">
                <a:cs typeface="Arial" charset="0"/>
              </a:rPr>
              <a:t>Gran Sasso Range</a:t>
            </a:r>
          </a:p>
        </p:txBody>
      </p:sp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2901496" y="4147894"/>
            <a:ext cx="1285929" cy="62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742"/>
              <a:t>Jurassic</a:t>
            </a:r>
          </a:p>
          <a:p>
            <a:r>
              <a:rPr lang="it-IT" sz="1742"/>
              <a:t>160-150 Ma</a:t>
            </a:r>
          </a:p>
        </p:txBody>
      </p:sp>
      <p:sp>
        <p:nvSpPr>
          <p:cNvPr id="97285" name="Text Box 6"/>
          <p:cNvSpPr txBox="1">
            <a:spLocks noChangeArrowheads="1"/>
          </p:cNvSpPr>
          <p:nvPr/>
        </p:nvSpPr>
        <p:spPr bwMode="auto">
          <a:xfrm>
            <a:off x="6466008" y="2212413"/>
            <a:ext cx="1366080" cy="62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742"/>
              <a:t>Messinian-Pl</a:t>
            </a:r>
          </a:p>
          <a:p>
            <a:r>
              <a:rPr lang="it-IT" sz="1742"/>
              <a:t>6-2 Ma</a:t>
            </a:r>
          </a:p>
        </p:txBody>
      </p:sp>
      <p:sp>
        <p:nvSpPr>
          <p:cNvPr id="97286" name="Text Box 7"/>
          <p:cNvSpPr txBox="1">
            <a:spLocks noChangeArrowheads="1"/>
          </p:cNvSpPr>
          <p:nvPr/>
        </p:nvSpPr>
        <p:spPr bwMode="auto">
          <a:xfrm>
            <a:off x="1641128" y="1493519"/>
            <a:ext cx="1191352" cy="62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742"/>
              <a:t>Quaternary</a:t>
            </a:r>
          </a:p>
          <a:p>
            <a:r>
              <a:rPr lang="it-IT" sz="1742"/>
              <a:t>2-0 Ma</a:t>
            </a:r>
          </a:p>
        </p:txBody>
      </p:sp>
      <p:grpSp>
        <p:nvGrpSpPr>
          <p:cNvPr id="97287" name="Group 8"/>
          <p:cNvGrpSpPr>
            <a:grpSpLocks/>
          </p:cNvGrpSpPr>
          <p:nvPr/>
        </p:nvGrpSpPr>
        <p:grpSpPr bwMode="auto">
          <a:xfrm>
            <a:off x="1403446" y="5497485"/>
            <a:ext cx="6359441" cy="1161289"/>
            <a:chOff x="0" y="3312"/>
            <a:chExt cx="5520" cy="1008"/>
          </a:xfrm>
        </p:grpSpPr>
        <p:pic>
          <p:nvPicPr>
            <p:cNvPr id="97301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23" b="55984"/>
            <a:stretch>
              <a:fillRect/>
            </a:stretch>
          </p:blipFill>
          <p:spPr bwMode="auto">
            <a:xfrm>
              <a:off x="0" y="3312"/>
              <a:ext cx="5520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302" name="Rectangle 10"/>
            <p:cNvSpPr>
              <a:spLocks noChangeArrowheads="1"/>
            </p:cNvSpPr>
            <p:nvPr/>
          </p:nvSpPr>
          <p:spPr bwMode="auto">
            <a:xfrm>
              <a:off x="2256" y="3312"/>
              <a:ext cx="3264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  <p:sp>
          <p:nvSpPr>
            <p:cNvPr id="97303" name="Rectangle 11"/>
            <p:cNvSpPr>
              <a:spLocks noChangeArrowheads="1"/>
            </p:cNvSpPr>
            <p:nvPr/>
          </p:nvSpPr>
          <p:spPr bwMode="auto">
            <a:xfrm>
              <a:off x="192" y="3312"/>
              <a:ext cx="480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</p:grpSp>
      <p:sp>
        <p:nvSpPr>
          <p:cNvPr id="97288" name="Line 12"/>
          <p:cNvSpPr>
            <a:spLocks noChangeShapeType="1"/>
          </p:cNvSpPr>
          <p:nvPr/>
        </p:nvSpPr>
        <p:spPr bwMode="auto">
          <a:xfrm>
            <a:off x="4737898" y="5198583"/>
            <a:ext cx="110599" cy="22119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7289" name="Line 13"/>
          <p:cNvSpPr>
            <a:spLocks noChangeShapeType="1"/>
          </p:cNvSpPr>
          <p:nvPr/>
        </p:nvSpPr>
        <p:spPr bwMode="auto">
          <a:xfrm>
            <a:off x="5069695" y="5143284"/>
            <a:ext cx="110599" cy="22119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7290" name="Line 14"/>
          <p:cNvSpPr>
            <a:spLocks noChangeShapeType="1"/>
          </p:cNvSpPr>
          <p:nvPr/>
        </p:nvSpPr>
        <p:spPr bwMode="auto">
          <a:xfrm>
            <a:off x="5290893" y="5087985"/>
            <a:ext cx="0" cy="27649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7291" name="Line 15"/>
          <p:cNvSpPr>
            <a:spLocks noChangeShapeType="1"/>
          </p:cNvSpPr>
          <p:nvPr/>
        </p:nvSpPr>
        <p:spPr bwMode="auto">
          <a:xfrm>
            <a:off x="4959096" y="5143284"/>
            <a:ext cx="0" cy="27649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7292" name="Line 16"/>
          <p:cNvSpPr>
            <a:spLocks noChangeShapeType="1"/>
          </p:cNvSpPr>
          <p:nvPr/>
        </p:nvSpPr>
        <p:spPr bwMode="auto">
          <a:xfrm>
            <a:off x="5401492" y="5087985"/>
            <a:ext cx="110599" cy="22119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7293" name="Line 17"/>
          <p:cNvSpPr>
            <a:spLocks noChangeShapeType="1"/>
          </p:cNvSpPr>
          <p:nvPr/>
        </p:nvSpPr>
        <p:spPr bwMode="auto">
          <a:xfrm>
            <a:off x="5622690" y="5032686"/>
            <a:ext cx="0" cy="27649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7294" name="Text Box 19"/>
          <p:cNvSpPr txBox="1">
            <a:spLocks noChangeArrowheads="1"/>
          </p:cNvSpPr>
          <p:nvPr/>
        </p:nvSpPr>
        <p:spPr bwMode="auto">
          <a:xfrm>
            <a:off x="3687208" y="3472779"/>
            <a:ext cx="4924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48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7295" name="Text Box 20"/>
          <p:cNvSpPr txBox="1">
            <a:spLocks noChangeArrowheads="1"/>
          </p:cNvSpPr>
          <p:nvPr/>
        </p:nvSpPr>
        <p:spPr bwMode="auto">
          <a:xfrm>
            <a:off x="5606206" y="5663383"/>
            <a:ext cx="370614" cy="53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903"/>
              <a:t>1</a:t>
            </a:r>
          </a:p>
        </p:txBody>
      </p:sp>
      <p:sp>
        <p:nvSpPr>
          <p:cNvPr id="97296" name="Text Box 22"/>
          <p:cNvSpPr txBox="1">
            <a:spLocks noChangeArrowheads="1"/>
          </p:cNvSpPr>
          <p:nvPr/>
        </p:nvSpPr>
        <p:spPr bwMode="auto">
          <a:xfrm>
            <a:off x="7541183" y="3321762"/>
            <a:ext cx="4924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48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7297" name="Text Box 23"/>
          <p:cNvSpPr txBox="1">
            <a:spLocks noChangeArrowheads="1"/>
          </p:cNvSpPr>
          <p:nvPr/>
        </p:nvSpPr>
        <p:spPr bwMode="auto">
          <a:xfrm>
            <a:off x="4168420" y="5663383"/>
            <a:ext cx="370614" cy="53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903"/>
              <a:t>2</a:t>
            </a:r>
          </a:p>
        </p:txBody>
      </p:sp>
      <p:sp>
        <p:nvSpPr>
          <p:cNvPr id="97298" name="Text Box 25"/>
          <p:cNvSpPr txBox="1">
            <a:spLocks noChangeArrowheads="1"/>
          </p:cNvSpPr>
          <p:nvPr/>
        </p:nvSpPr>
        <p:spPr bwMode="auto">
          <a:xfrm>
            <a:off x="539552" y="2472140"/>
            <a:ext cx="4924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48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7299" name="Text Box 26"/>
          <p:cNvSpPr txBox="1">
            <a:spLocks noChangeArrowheads="1"/>
          </p:cNvSpPr>
          <p:nvPr/>
        </p:nvSpPr>
        <p:spPr bwMode="auto">
          <a:xfrm>
            <a:off x="3117730" y="5497486"/>
            <a:ext cx="370614" cy="53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903"/>
              <a:t>3</a:t>
            </a:r>
          </a:p>
        </p:txBody>
      </p:sp>
      <p:sp>
        <p:nvSpPr>
          <p:cNvPr id="97300" name="Line 27"/>
          <p:cNvSpPr>
            <a:spLocks noChangeShapeType="1"/>
          </p:cNvSpPr>
          <p:nvPr/>
        </p:nvSpPr>
        <p:spPr bwMode="auto">
          <a:xfrm>
            <a:off x="3836623" y="5608084"/>
            <a:ext cx="2046081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27235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874"/>
            <a:ext cx="9144000" cy="510934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757926" y="6343429"/>
            <a:ext cx="4262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Devoti et al. 2017 </a:t>
            </a:r>
            <a:r>
              <a:rPr lang="it-IT" err="1"/>
              <a:t>Annals</a:t>
            </a:r>
            <a:r>
              <a:rPr lang="it-IT"/>
              <a:t> of </a:t>
            </a:r>
            <a:r>
              <a:rPr lang="it-IT" err="1"/>
              <a:t>Geophysics</a:t>
            </a:r>
            <a:endParaRPr lang="it-IT"/>
          </a:p>
        </p:txBody>
      </p:sp>
      <p:cxnSp>
        <p:nvCxnSpPr>
          <p:cNvPr id="5" name="Connettore 1 4"/>
          <p:cNvCxnSpPr/>
          <p:nvPr/>
        </p:nvCxnSpPr>
        <p:spPr>
          <a:xfrm flipV="1">
            <a:off x="971600" y="2250114"/>
            <a:ext cx="216024" cy="288032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6156176" y="2826178"/>
            <a:ext cx="2911504" cy="1584176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igura a mano libera 6"/>
          <p:cNvSpPr/>
          <p:nvPr/>
        </p:nvSpPr>
        <p:spPr>
          <a:xfrm>
            <a:off x="6710891" y="3061242"/>
            <a:ext cx="1992467" cy="725518"/>
          </a:xfrm>
          <a:custGeom>
            <a:avLst/>
            <a:gdLst>
              <a:gd name="connsiteX0" fmla="*/ 0 w 1992467"/>
              <a:gd name="connsiteY0" fmla="*/ 725518 h 725518"/>
              <a:gd name="connsiteX1" fmla="*/ 328429 w 1992467"/>
              <a:gd name="connsiteY1" fmla="*/ 626979 h 725518"/>
              <a:gd name="connsiteX2" fmla="*/ 788229 w 1992467"/>
              <a:gd name="connsiteY2" fmla="*/ 451800 h 725518"/>
              <a:gd name="connsiteX3" fmla="*/ 1160448 w 1992467"/>
              <a:gd name="connsiteY3" fmla="*/ 243774 h 725518"/>
              <a:gd name="connsiteX4" fmla="*/ 1456034 w 1992467"/>
              <a:gd name="connsiteY4" fmla="*/ 90492 h 725518"/>
              <a:gd name="connsiteX5" fmla="*/ 1631196 w 1992467"/>
              <a:gd name="connsiteY5" fmla="*/ 2902 h 725518"/>
              <a:gd name="connsiteX6" fmla="*/ 1795410 w 1992467"/>
              <a:gd name="connsiteY6" fmla="*/ 35749 h 725518"/>
              <a:gd name="connsiteX7" fmla="*/ 1992467 w 1992467"/>
              <a:gd name="connsiteY7" fmla="*/ 178082 h 72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2467" h="725518">
                <a:moveTo>
                  <a:pt x="0" y="725518"/>
                </a:moveTo>
                <a:cubicBezTo>
                  <a:pt x="98529" y="699058"/>
                  <a:pt x="197058" y="672599"/>
                  <a:pt x="328429" y="626979"/>
                </a:cubicBezTo>
                <a:cubicBezTo>
                  <a:pt x="459800" y="581359"/>
                  <a:pt x="649559" y="515667"/>
                  <a:pt x="788229" y="451800"/>
                </a:cubicBezTo>
                <a:cubicBezTo>
                  <a:pt x="926899" y="387933"/>
                  <a:pt x="1049147" y="303992"/>
                  <a:pt x="1160448" y="243774"/>
                </a:cubicBezTo>
                <a:cubicBezTo>
                  <a:pt x="1271749" y="183556"/>
                  <a:pt x="1377576" y="130637"/>
                  <a:pt x="1456034" y="90492"/>
                </a:cubicBezTo>
                <a:cubicBezTo>
                  <a:pt x="1534492" y="50347"/>
                  <a:pt x="1574633" y="12026"/>
                  <a:pt x="1631196" y="2902"/>
                </a:cubicBezTo>
                <a:cubicBezTo>
                  <a:pt x="1687759" y="-6222"/>
                  <a:pt x="1735198" y="6552"/>
                  <a:pt x="1795410" y="35749"/>
                </a:cubicBezTo>
                <a:cubicBezTo>
                  <a:pt x="1855622" y="64946"/>
                  <a:pt x="1992467" y="178082"/>
                  <a:pt x="1992467" y="17808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 7"/>
          <p:cNvSpPr/>
          <p:nvPr/>
        </p:nvSpPr>
        <p:spPr>
          <a:xfrm>
            <a:off x="5747501" y="1322612"/>
            <a:ext cx="2944910" cy="657610"/>
          </a:xfrm>
          <a:custGeom>
            <a:avLst/>
            <a:gdLst>
              <a:gd name="connsiteX0" fmla="*/ 0 w 2944910"/>
              <a:gd name="connsiteY0" fmla="*/ 657610 h 657610"/>
              <a:gd name="connsiteX1" fmla="*/ 624014 w 2944910"/>
              <a:gd name="connsiteY1" fmla="*/ 559071 h 657610"/>
              <a:gd name="connsiteX2" fmla="*/ 1094762 w 2944910"/>
              <a:gd name="connsiteY2" fmla="*/ 493379 h 657610"/>
              <a:gd name="connsiteX3" fmla="*/ 1477929 w 2944910"/>
              <a:gd name="connsiteY3" fmla="*/ 394841 h 657610"/>
              <a:gd name="connsiteX4" fmla="*/ 1948676 w 2944910"/>
              <a:gd name="connsiteY4" fmla="*/ 175867 h 657610"/>
              <a:gd name="connsiteX5" fmla="*/ 2200471 w 2944910"/>
              <a:gd name="connsiteY5" fmla="*/ 687 h 657610"/>
              <a:gd name="connsiteX6" fmla="*/ 2441319 w 2944910"/>
              <a:gd name="connsiteY6" fmla="*/ 121123 h 657610"/>
              <a:gd name="connsiteX7" fmla="*/ 2693114 w 2944910"/>
              <a:gd name="connsiteY7" fmla="*/ 274405 h 657610"/>
              <a:gd name="connsiteX8" fmla="*/ 2944910 w 2944910"/>
              <a:gd name="connsiteY8" fmla="*/ 383892 h 6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4910" h="657610">
                <a:moveTo>
                  <a:pt x="0" y="657610"/>
                </a:moveTo>
                <a:lnTo>
                  <a:pt x="624014" y="559071"/>
                </a:lnTo>
                <a:cubicBezTo>
                  <a:pt x="806474" y="531699"/>
                  <a:pt x="952443" y="520751"/>
                  <a:pt x="1094762" y="493379"/>
                </a:cubicBezTo>
                <a:cubicBezTo>
                  <a:pt x="1237081" y="466007"/>
                  <a:pt x="1335610" y="447760"/>
                  <a:pt x="1477929" y="394841"/>
                </a:cubicBezTo>
                <a:cubicBezTo>
                  <a:pt x="1620248" y="341922"/>
                  <a:pt x="1828252" y="241559"/>
                  <a:pt x="1948676" y="175867"/>
                </a:cubicBezTo>
                <a:cubicBezTo>
                  <a:pt x="2069100" y="110175"/>
                  <a:pt x="2118364" y="9811"/>
                  <a:pt x="2200471" y="687"/>
                </a:cubicBezTo>
                <a:cubicBezTo>
                  <a:pt x="2282578" y="-8437"/>
                  <a:pt x="2359212" y="75503"/>
                  <a:pt x="2441319" y="121123"/>
                </a:cubicBezTo>
                <a:cubicBezTo>
                  <a:pt x="2523426" y="166743"/>
                  <a:pt x="2609182" y="230610"/>
                  <a:pt x="2693114" y="274405"/>
                </a:cubicBezTo>
                <a:cubicBezTo>
                  <a:pt x="2777046" y="318200"/>
                  <a:pt x="2944910" y="383892"/>
                  <a:pt x="2944910" y="38389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 8"/>
          <p:cNvSpPr/>
          <p:nvPr/>
        </p:nvSpPr>
        <p:spPr>
          <a:xfrm>
            <a:off x="2583638" y="1509427"/>
            <a:ext cx="1653091" cy="481744"/>
          </a:xfrm>
          <a:custGeom>
            <a:avLst/>
            <a:gdLst>
              <a:gd name="connsiteX0" fmla="*/ 0 w 1653091"/>
              <a:gd name="connsiteY0" fmla="*/ 0 h 481744"/>
              <a:gd name="connsiteX1" fmla="*/ 383167 w 1653091"/>
              <a:gd name="connsiteY1" fmla="*/ 76641 h 481744"/>
              <a:gd name="connsiteX2" fmla="*/ 1061920 w 1653091"/>
              <a:gd name="connsiteY2" fmla="*/ 273718 h 481744"/>
              <a:gd name="connsiteX3" fmla="*/ 1653091 w 1653091"/>
              <a:gd name="connsiteY3" fmla="*/ 481744 h 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091" h="481744">
                <a:moveTo>
                  <a:pt x="0" y="0"/>
                </a:moveTo>
                <a:cubicBezTo>
                  <a:pt x="103090" y="15510"/>
                  <a:pt x="206180" y="31021"/>
                  <a:pt x="383167" y="76641"/>
                </a:cubicBezTo>
                <a:cubicBezTo>
                  <a:pt x="560154" y="122261"/>
                  <a:pt x="850266" y="206201"/>
                  <a:pt x="1061920" y="273718"/>
                </a:cubicBezTo>
                <a:cubicBezTo>
                  <a:pt x="1273574" y="341235"/>
                  <a:pt x="1653091" y="481744"/>
                  <a:pt x="1653091" y="48174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 rot="20939962">
            <a:off x="6156176" y="1372284"/>
            <a:ext cx="117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extension</a:t>
            </a:r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 rot="1750211">
            <a:off x="7918380" y="1205478"/>
            <a:ext cx="131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contraction</a:t>
            </a:r>
            <a:endParaRPr lang="it-IT"/>
          </a:p>
        </p:txBody>
      </p:sp>
      <p:grpSp>
        <p:nvGrpSpPr>
          <p:cNvPr id="12" name="Gruppo 11"/>
          <p:cNvGrpSpPr/>
          <p:nvPr/>
        </p:nvGrpSpPr>
        <p:grpSpPr>
          <a:xfrm>
            <a:off x="107504" y="133383"/>
            <a:ext cx="803415" cy="991361"/>
            <a:chOff x="8279545" y="141282"/>
            <a:chExt cx="803415" cy="991361"/>
          </a:xfrm>
        </p:grpSpPr>
        <p:sp>
          <p:nvSpPr>
            <p:cNvPr id="13" name="TextBox 8"/>
            <p:cNvSpPr txBox="1"/>
            <p:nvPr/>
          </p:nvSpPr>
          <p:spPr>
            <a:xfrm>
              <a:off x="8279545" y="763311"/>
              <a:ext cx="803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/>
                  <a:cs typeface="Arial"/>
                </a:rPr>
                <a:t>INGV</a:t>
              </a:r>
            </a:p>
          </p:txBody>
        </p:sp>
        <p:pic>
          <p:nvPicPr>
            <p:cNvPr id="14" name="Immagine 13" descr="Logo_INGV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416" y="141282"/>
              <a:ext cx="654703" cy="631321"/>
            </a:xfrm>
            <a:prstGeom prst="rect">
              <a:avLst/>
            </a:prstGeom>
          </p:spPr>
        </p:pic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9E67CB2-B5CA-A5A8-E1D6-B46069985932}"/>
              </a:ext>
            </a:extLst>
          </p:cNvPr>
          <p:cNvSpPr txBox="1"/>
          <p:nvPr/>
        </p:nvSpPr>
        <p:spPr>
          <a:xfrm>
            <a:off x="857260" y="94657"/>
            <a:ext cx="804579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/>
              <a:t>La </a:t>
            </a:r>
            <a:r>
              <a:rPr lang="en-GB" err="1"/>
              <a:t>sezione</a:t>
            </a:r>
            <a:r>
              <a:rPr lang="en-GB"/>
              <a:t> G-H </a:t>
            </a:r>
            <a:r>
              <a:rPr lang="en-GB" err="1"/>
              <a:t>evidenzia</a:t>
            </a:r>
            <a:r>
              <a:rPr lang="en-GB"/>
              <a:t> </a:t>
            </a:r>
            <a:r>
              <a:rPr lang="en-GB" err="1"/>
              <a:t>l’estensione</a:t>
            </a:r>
            <a:r>
              <a:rPr lang="en-GB"/>
              <a:t> di circa 4mm/anno </a:t>
            </a:r>
            <a:r>
              <a:rPr lang="en-GB" err="1"/>
              <a:t>responsabile</a:t>
            </a:r>
            <a:r>
              <a:rPr lang="en-GB"/>
              <a:t> </a:t>
            </a:r>
            <a:r>
              <a:rPr lang="en-GB" err="1"/>
              <a:t>della</a:t>
            </a:r>
            <a:r>
              <a:rPr lang="en-GB"/>
              <a:t> </a:t>
            </a:r>
          </a:p>
          <a:p>
            <a:r>
              <a:rPr lang="en-GB" err="1"/>
              <a:t>sismicità</a:t>
            </a:r>
            <a:r>
              <a:rPr lang="en-GB"/>
              <a:t> </a:t>
            </a:r>
            <a:r>
              <a:rPr lang="en-GB" err="1"/>
              <a:t>appenninica</a:t>
            </a:r>
            <a:r>
              <a:rPr lang="en-GB"/>
              <a:t> e del </a:t>
            </a:r>
            <a:r>
              <a:rPr lang="en-GB" err="1"/>
              <a:t>terremoto</a:t>
            </a:r>
            <a:r>
              <a:rPr lang="en-GB"/>
              <a:t> del 24/8/2016</a:t>
            </a:r>
          </a:p>
          <a:p>
            <a:r>
              <a:rPr lang="en-GB" err="1"/>
              <a:t>Dati</a:t>
            </a:r>
            <a:r>
              <a:rPr lang="en-GB"/>
              <a:t> </a:t>
            </a:r>
            <a:r>
              <a:rPr lang="en-GB" err="1"/>
              <a:t>geodetici</a:t>
            </a:r>
            <a:r>
              <a:rPr lang="en-GB"/>
              <a:t> rete RING-INGV</a:t>
            </a:r>
          </a:p>
        </p:txBody>
      </p:sp>
    </p:spTree>
    <p:extLst>
      <p:ext uri="{BB962C8B-B14F-4D97-AF65-F5344CB8AC3E}">
        <p14:creationId xmlns:p14="http://schemas.microsoft.com/office/powerpoint/2010/main" val="2590162560"/>
      </p:ext>
    </p:extLst>
  </p:cSld>
  <p:clrMapOvr>
    <a:masterClrMapping/>
  </p:clrMapOvr>
  <p:transition spd="med"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magine 3" descr="Senza tito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6525"/>
            <a:ext cx="91440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Immagine 5" descr="salv_faul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3"/>
          <a:stretch>
            <a:fillRect/>
          </a:stretch>
        </p:blipFill>
        <p:spPr bwMode="auto">
          <a:xfrm>
            <a:off x="2133600" y="152400"/>
            <a:ext cx="4876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/>
          <p:nvPr/>
        </p:nvCxnSpPr>
        <p:spPr>
          <a:xfrm rot="5400000">
            <a:off x="3886200" y="3733800"/>
            <a:ext cx="1143000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4267200" y="4419600"/>
            <a:ext cx="152400" cy="76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168129"/>
      </p:ext>
    </p:extLst>
  </p:cSld>
  <p:clrMapOvr>
    <a:masterClrMapping/>
  </p:clrMapOvr>
  <p:transition spd="med" advClick="0">
    <p:fad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507</Words>
  <Application>Microsoft Macintosh PowerPoint</Application>
  <PresentationFormat>Presentazione su schermo (4:3)</PresentationFormat>
  <Paragraphs>267</Paragraphs>
  <Slides>55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3" baseType="lpstr">
      <vt:lpstr>ＭＳ Ｐゴシック</vt:lpstr>
      <vt:lpstr>Arial</vt:lpstr>
      <vt:lpstr>Calibri</vt:lpstr>
      <vt:lpstr>Helvetica Neue</vt:lpstr>
      <vt:lpstr>Symbol</vt:lpstr>
      <vt:lpstr>Times New Roman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doglioni</dc:creator>
  <cp:lastModifiedBy>Carlo Doglioni</cp:lastModifiedBy>
  <cp:revision>3</cp:revision>
  <dcterms:created xsi:type="dcterms:W3CDTF">2021-01-07T18:28:19Z</dcterms:created>
  <dcterms:modified xsi:type="dcterms:W3CDTF">2026-03-10T12:51:33Z</dcterms:modified>
</cp:coreProperties>
</file>