
<file path=[Content_Types].xml><?xml version="1.0" encoding="utf-8"?>
<Types xmlns="http://schemas.openxmlformats.org/package/2006/content-types">
  <Default Extension="bin" ContentType="application/vnd.openxmlformats-officedocument.oleObject"/>
  <Default Extension="bmp" ContentType="image/bmp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1051" r:id="rId2"/>
    <p:sldId id="1523" r:id="rId3"/>
    <p:sldId id="1475" r:id="rId4"/>
    <p:sldId id="1516" r:id="rId5"/>
    <p:sldId id="1517" r:id="rId6"/>
    <p:sldId id="1297" r:id="rId7"/>
    <p:sldId id="1518" r:id="rId8"/>
    <p:sldId id="1495" r:id="rId9"/>
    <p:sldId id="1485" r:id="rId10"/>
    <p:sldId id="1509" r:id="rId11"/>
    <p:sldId id="1519" r:id="rId12"/>
    <p:sldId id="1486" r:id="rId13"/>
    <p:sldId id="1349" r:id="rId14"/>
    <p:sldId id="1520" r:id="rId15"/>
    <p:sldId id="1521" r:id="rId16"/>
    <p:sldId id="1542" r:id="rId17"/>
    <p:sldId id="1140" r:id="rId18"/>
    <p:sldId id="1512" r:id="rId19"/>
    <p:sldId id="1522" r:id="rId20"/>
    <p:sldId id="1501" r:id="rId21"/>
    <p:sldId id="1503" r:id="rId22"/>
    <p:sldId id="1526" r:id="rId23"/>
    <p:sldId id="1139" r:id="rId24"/>
    <p:sldId id="1141" r:id="rId25"/>
    <p:sldId id="1410" r:id="rId26"/>
    <p:sldId id="1525" r:id="rId27"/>
    <p:sldId id="1492" r:id="rId28"/>
    <p:sldId id="1372" r:id="rId29"/>
    <p:sldId id="1376" r:id="rId30"/>
    <p:sldId id="1346" r:id="rId31"/>
    <p:sldId id="1370" r:id="rId32"/>
    <p:sldId id="1371" r:id="rId33"/>
    <p:sldId id="1478" r:id="rId34"/>
    <p:sldId id="1493" r:id="rId35"/>
    <p:sldId id="1479" r:id="rId36"/>
    <p:sldId id="1487" r:id="rId37"/>
    <p:sldId id="1480" r:id="rId38"/>
    <p:sldId id="1481" r:id="rId39"/>
    <p:sldId id="1491" r:id="rId40"/>
    <p:sldId id="1482" r:id="rId41"/>
    <p:sldId id="1483" r:id="rId42"/>
    <p:sldId id="1488" r:id="rId43"/>
    <p:sldId id="1489" r:id="rId44"/>
    <p:sldId id="1490" r:id="rId45"/>
    <p:sldId id="1527" r:id="rId46"/>
    <p:sldId id="1528" r:id="rId47"/>
    <p:sldId id="1529" r:id="rId48"/>
    <p:sldId id="1530" r:id="rId49"/>
    <p:sldId id="1531" r:id="rId50"/>
    <p:sldId id="1532" r:id="rId51"/>
    <p:sldId id="1533" r:id="rId52"/>
    <p:sldId id="1534" r:id="rId53"/>
    <p:sldId id="1535" r:id="rId54"/>
    <p:sldId id="1536" r:id="rId55"/>
    <p:sldId id="1537" r:id="rId56"/>
    <p:sldId id="1538" r:id="rId57"/>
    <p:sldId id="1539" r:id="rId58"/>
    <p:sldId id="1540" r:id="rId59"/>
    <p:sldId id="1541" r:id="rId60"/>
    <p:sldId id="1543" r:id="rId61"/>
    <p:sldId id="1544" r:id="rId62"/>
    <p:sldId id="1545" r:id="rId63"/>
    <p:sldId id="1546" r:id="rId64"/>
    <p:sldId id="1547" r:id="rId65"/>
    <p:sldId id="1549" r:id="rId66"/>
    <p:sldId id="1550" r:id="rId67"/>
    <p:sldId id="1551" r:id="rId68"/>
    <p:sldId id="1552" r:id="rId69"/>
    <p:sldId id="1553" r:id="rId70"/>
    <p:sldId id="1554" r:id="rId71"/>
    <p:sldId id="1555" r:id="rId72"/>
    <p:sldId id="1556" r:id="rId73"/>
    <p:sldId id="1557" r:id="rId74"/>
    <p:sldId id="1558" r:id="rId75"/>
    <p:sldId id="1559" r:id="rId76"/>
    <p:sldId id="1560" r:id="rId77"/>
    <p:sldId id="1561" r:id="rId78"/>
    <p:sldId id="1562" r:id="rId79"/>
    <p:sldId id="1563" r:id="rId80"/>
    <p:sldId id="1564" r:id="rId81"/>
    <p:sldId id="1565" r:id="rId82"/>
    <p:sldId id="1566" r:id="rId83"/>
    <p:sldId id="1567" r:id="rId84"/>
    <p:sldId id="1568" r:id="rId85"/>
  </p:sldIdLst>
  <p:sldSz cx="9144000" cy="6858000" type="screen4x3"/>
  <p:notesSz cx="6853238" cy="9871075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5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BBFE"/>
    <a:srgbClr val="B1B1E3"/>
    <a:srgbClr val="EFFF38"/>
    <a:srgbClr val="0B1FD5"/>
    <a:srgbClr val="56FF1B"/>
    <a:srgbClr val="081489"/>
    <a:srgbClr val="F41517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361" autoAdjust="0"/>
    <p:restoredTop sz="99655" autoAdjust="0"/>
  </p:normalViewPr>
  <p:slideViewPr>
    <p:cSldViewPr snapToGrid="0">
      <p:cViewPr>
        <p:scale>
          <a:sx n="100" d="100"/>
          <a:sy n="100" d="100"/>
        </p:scale>
        <p:origin x="-1496" y="-904"/>
      </p:cViewPr>
      <p:guideLst>
        <p:guide orient="horz" pos="120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1736" y="-96"/>
      </p:cViewPr>
      <p:guideLst>
        <p:guide orient="horz" pos="3109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3" rIns="91440" bIns="45723" numCol="1" anchor="t" anchorCtr="0" compatLnSpc="1">
            <a:prstTxWarp prst="textNoShape">
              <a:avLst/>
            </a:prstTxWarp>
          </a:bodyPr>
          <a:lstStyle>
            <a:lvl1pPr defTabSz="915988">
              <a:defRPr sz="1200" i="0"/>
            </a:lvl1pPr>
          </a:lstStyle>
          <a:p>
            <a:endParaRPr lang="it-IT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02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3" rIns="91440" bIns="45723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i="0"/>
            </a:lvl1pPr>
          </a:lstStyle>
          <a:p>
            <a:endParaRPr lang="it-IT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702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3" rIns="91440" bIns="45723" numCol="1" anchor="b" anchorCtr="0" compatLnSpc="1">
            <a:prstTxWarp prst="textNoShape">
              <a:avLst/>
            </a:prstTxWarp>
          </a:bodyPr>
          <a:lstStyle>
            <a:lvl1pPr defTabSz="915988">
              <a:defRPr sz="1200" i="0"/>
            </a:lvl1pPr>
          </a:lstStyle>
          <a:p>
            <a:endParaRPr lang="it-IT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377363"/>
            <a:ext cx="29702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3" rIns="91440" bIns="45723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i="0"/>
            </a:lvl1pPr>
          </a:lstStyle>
          <a:p>
            <a:fld id="{301ACA08-E4E5-794A-B425-6E08321BAD9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748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" charset="0"/>
              </a:defRPr>
            </a:lvl1pPr>
          </a:lstStyle>
          <a:p>
            <a:endParaRPr lang="it-IT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" charset="0"/>
              </a:defRPr>
            </a:lvl1pPr>
          </a:lstStyle>
          <a:p>
            <a:endParaRPr lang="it-IT"/>
          </a:p>
        </p:txBody>
      </p:sp>
      <p:sp>
        <p:nvSpPr>
          <p:cNvPr id="98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20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5029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" charset="0"/>
              </a:defRPr>
            </a:lvl1pPr>
          </a:lstStyle>
          <a:p>
            <a:endParaRPr lang="it-IT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726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" charset="0"/>
              </a:defRPr>
            </a:lvl1pPr>
          </a:lstStyle>
          <a:p>
            <a:fld id="{16878BDD-3E91-9D42-9A63-EF861314A7E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741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F624DA-9BB0-BE48-B0AA-B695983D7821}" type="slidenum">
              <a:rPr lang="it-IT"/>
              <a:pPr/>
              <a:t>16</a:t>
            </a:fld>
            <a:endParaRPr lang="it-IT"/>
          </a:p>
        </p:txBody>
      </p:sp>
      <p:sp>
        <p:nvSpPr>
          <p:cNvPr id="16250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8850" y="739775"/>
            <a:ext cx="4937125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5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9475"/>
            <a:ext cx="5024438" cy="4441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F48D4F-940D-9B4E-B3AD-B19BC7754F77}" type="slidenum">
              <a:rPr lang="it-IT"/>
              <a:pPr/>
              <a:t>55</a:t>
            </a:fld>
            <a:endParaRPr lang="it-IT"/>
          </a:p>
        </p:txBody>
      </p:sp>
      <p:sp>
        <p:nvSpPr>
          <p:cNvPr id="16148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8850" y="739775"/>
            <a:ext cx="4937125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14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9475"/>
            <a:ext cx="5024438" cy="4441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B2E3C3-5548-D94A-A4AF-CE6F02B3804B}" type="slidenum">
              <a:rPr lang="it-IT"/>
              <a:pPr/>
              <a:t>56</a:t>
            </a:fld>
            <a:endParaRPr lang="it-IT"/>
          </a:p>
        </p:txBody>
      </p:sp>
      <p:sp>
        <p:nvSpPr>
          <p:cNvPr id="1616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8850" y="739775"/>
            <a:ext cx="4937125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16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9475"/>
            <a:ext cx="5024438" cy="4441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74FF60-0F46-E94B-A097-91BDC034F961}" type="slidenum">
              <a:rPr lang="it-IT"/>
              <a:pPr/>
              <a:t>57</a:t>
            </a:fld>
            <a:endParaRPr lang="it-IT"/>
          </a:p>
        </p:txBody>
      </p:sp>
      <p:sp>
        <p:nvSpPr>
          <p:cNvPr id="1618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8850" y="739775"/>
            <a:ext cx="4937125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18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9475"/>
            <a:ext cx="5024438" cy="4441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D78BA-27D1-5745-8183-72CF29A5BB22}" type="slidenum">
              <a:rPr lang="it-IT"/>
              <a:pPr/>
              <a:t>58</a:t>
            </a:fld>
            <a:endParaRPr lang="it-IT"/>
          </a:p>
        </p:txBody>
      </p:sp>
      <p:sp>
        <p:nvSpPr>
          <p:cNvPr id="162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7263" y="738188"/>
            <a:ext cx="4938712" cy="3703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2125" y="4594225"/>
            <a:ext cx="5859463" cy="4849813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F09A12-D60B-7B48-ADE7-8FCBF4B11D3B}" type="slidenum">
              <a:rPr lang="it-IT"/>
              <a:pPr/>
              <a:t>59</a:t>
            </a:fld>
            <a:endParaRPr lang="it-IT"/>
          </a:p>
        </p:txBody>
      </p:sp>
      <p:sp>
        <p:nvSpPr>
          <p:cNvPr id="1623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8850" y="739775"/>
            <a:ext cx="4937125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9475"/>
            <a:ext cx="5024438" cy="4441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C18A9E-90EB-1140-A80F-B1A993DF6E80}" type="slidenum">
              <a:rPr lang="it-IT"/>
              <a:pPr/>
              <a:t>63</a:t>
            </a:fld>
            <a:endParaRPr lang="it-IT"/>
          </a:p>
        </p:txBody>
      </p:sp>
      <p:sp>
        <p:nvSpPr>
          <p:cNvPr id="1630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8850" y="739775"/>
            <a:ext cx="4937125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0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9475"/>
            <a:ext cx="5024438" cy="4441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3D5AEE-6FA3-224D-8354-A5415C00486F}" type="slidenum">
              <a:rPr lang="it-IT"/>
              <a:pPr/>
              <a:t>64</a:t>
            </a:fld>
            <a:endParaRPr lang="it-IT"/>
          </a:p>
        </p:txBody>
      </p:sp>
      <p:sp>
        <p:nvSpPr>
          <p:cNvPr id="1632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8850" y="739775"/>
            <a:ext cx="4937125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2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9475"/>
            <a:ext cx="5024438" cy="4441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4FF70AE-6D4A-F64C-A4F1-3935713B4E05}" type="slidenum">
              <a:rPr lang="it-IT" sz="1200"/>
              <a:pPr/>
              <a:t>67</a:t>
            </a:fld>
            <a:endParaRPr lang="it-IT" sz="1200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0621" y="738618"/>
            <a:ext cx="4571998" cy="3703366"/>
          </a:xfrm>
          <a:solidFill>
            <a:srgbClr val="FFFFFF"/>
          </a:solidFill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1784" y="4594507"/>
            <a:ext cx="5860153" cy="4849851"/>
          </a:xfrm>
          <a:solidFill>
            <a:srgbClr val="FFFFFF">
              <a:alpha val="50195"/>
            </a:srgbClr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EFA7D66-A05B-FE46-881B-92170D8FE1B6}" type="slidenum">
              <a:rPr lang="it-IT" sz="1200"/>
              <a:pPr/>
              <a:t>68</a:t>
            </a:fld>
            <a:endParaRPr lang="it-IT" sz="1200"/>
          </a:p>
        </p:txBody>
      </p:sp>
      <p:sp>
        <p:nvSpPr>
          <p:cNvPr id="148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2206" y="740331"/>
            <a:ext cx="4570412" cy="3701653"/>
          </a:xfrm>
          <a:solidFill>
            <a:srgbClr val="FFFFFF"/>
          </a:solidFill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459ABCE-5466-8F4E-A6B2-3AA60E92F056}" type="slidenum">
              <a:rPr lang="it-IT" sz="1200"/>
              <a:pPr/>
              <a:t>71</a:t>
            </a:fld>
            <a:endParaRPr lang="it-IT" sz="120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0621" y="738618"/>
            <a:ext cx="4571998" cy="3703366"/>
          </a:xfrm>
          <a:solidFill>
            <a:srgbClr val="FFFFFF"/>
          </a:solidFill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1784" y="4594507"/>
            <a:ext cx="5860153" cy="4849851"/>
          </a:xfrm>
          <a:solidFill>
            <a:srgbClr val="FFFFFF">
              <a:alpha val="50195"/>
            </a:srgbClr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40DBF1-AFF8-3149-808B-92FF8D0DD5A0}" type="slidenum">
              <a:rPr lang="it-IT"/>
              <a:pPr/>
              <a:t>23</a:t>
            </a:fld>
            <a:endParaRPr lang="it-IT"/>
          </a:p>
        </p:txBody>
      </p:sp>
      <p:sp>
        <p:nvSpPr>
          <p:cNvPr id="104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60438" y="739775"/>
            <a:ext cx="4935537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3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7888"/>
            <a:ext cx="5024438" cy="4443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989" tIns="45994" rIns="91989" bIns="45994"/>
          <a:lstStyle/>
          <a:p>
            <a:r>
              <a:rPr lang="it-IT"/>
              <a:t>ETA</a:t>
            </a:r>
            <a:r>
              <a:rPr lang="ja-JP" altLang="it-IT">
                <a:latin typeface="Arial"/>
              </a:rPr>
              <a:t>’</a:t>
            </a:r>
            <a:r>
              <a:rPr lang="it-IT"/>
              <a:t> PLACCA: FATTORE LOCALE               DIREZIONE: FATTORE REGIONALE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DB18B-3238-954B-B312-B9E355F97273}" type="slidenum">
              <a:rPr lang="it-IT"/>
              <a:pPr/>
              <a:t>24</a:t>
            </a:fld>
            <a:endParaRPr lang="it-IT"/>
          </a:p>
        </p:txBody>
      </p:sp>
      <p:sp>
        <p:nvSpPr>
          <p:cNvPr id="104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60438" y="739775"/>
            <a:ext cx="4935537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7888"/>
            <a:ext cx="5024438" cy="4443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989" tIns="45994" rIns="91989" bIns="45994"/>
          <a:lstStyle/>
          <a:p>
            <a:r>
              <a:rPr lang="it-IT"/>
              <a:t>MECCANISMO: GEOMETRIE ED ELEVAZIONE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4487A-0FA0-B747-93A8-5250671E3152}" type="slidenum">
              <a:rPr lang="it-IT"/>
              <a:pPr/>
              <a:t>28</a:t>
            </a:fld>
            <a:endParaRPr lang="it-IT"/>
          </a:p>
        </p:txBody>
      </p:sp>
      <p:sp>
        <p:nvSpPr>
          <p:cNvPr id="1372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8850" y="739775"/>
            <a:ext cx="4935538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7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7888"/>
            <a:ext cx="5024438" cy="4443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499415-19A9-EE42-8290-1EDD2E6691B7}" type="slidenum">
              <a:rPr lang="it-IT"/>
              <a:pPr/>
              <a:t>44</a:t>
            </a:fld>
            <a:endParaRPr lang="it-IT"/>
          </a:p>
        </p:txBody>
      </p:sp>
      <p:sp>
        <p:nvSpPr>
          <p:cNvPr id="155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60438" y="739775"/>
            <a:ext cx="4935537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7888"/>
            <a:ext cx="5024438" cy="4443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989" tIns="45994" rIns="91989" bIns="45994"/>
          <a:lstStyle/>
          <a:p>
            <a:r>
              <a:rPr lang="it-IT"/>
              <a:t>Ampiezza prisma, inclinazione monoclinale, area prisma, elevazione catena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65FC41-9C46-634F-8DB8-ABC392897617}" type="slidenum">
              <a:rPr lang="it-IT"/>
              <a:pPr/>
              <a:t>51</a:t>
            </a:fld>
            <a:endParaRPr lang="it-IT"/>
          </a:p>
        </p:txBody>
      </p:sp>
      <p:sp>
        <p:nvSpPr>
          <p:cNvPr id="16066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8850" y="739775"/>
            <a:ext cx="4937125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6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9475"/>
            <a:ext cx="5024438" cy="4441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B45F17-53F1-9A4C-9685-0361D918B47A}" type="slidenum">
              <a:rPr lang="it-IT"/>
              <a:pPr/>
              <a:t>52</a:t>
            </a:fld>
            <a:endParaRPr lang="it-IT"/>
          </a:p>
        </p:txBody>
      </p:sp>
      <p:sp>
        <p:nvSpPr>
          <p:cNvPr id="16087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8850" y="739775"/>
            <a:ext cx="4937125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9475"/>
            <a:ext cx="5024438" cy="4441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3C521D-AF23-384D-9CF3-2558C387214D}" type="slidenum">
              <a:rPr lang="it-IT"/>
              <a:pPr/>
              <a:t>53</a:t>
            </a:fld>
            <a:endParaRPr lang="it-IT"/>
          </a:p>
        </p:txBody>
      </p:sp>
      <p:sp>
        <p:nvSpPr>
          <p:cNvPr id="1610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8850" y="739775"/>
            <a:ext cx="4937125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10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9475"/>
            <a:ext cx="5024438" cy="4441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4544E5-8337-E246-8F3C-5ABB57CBEF76}" type="slidenum">
              <a:rPr lang="it-IT"/>
              <a:pPr/>
              <a:t>54</a:t>
            </a:fld>
            <a:endParaRPr lang="it-IT"/>
          </a:p>
        </p:txBody>
      </p:sp>
      <p:sp>
        <p:nvSpPr>
          <p:cNvPr id="1612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8850" y="739775"/>
            <a:ext cx="4937125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12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89475"/>
            <a:ext cx="5024438" cy="4441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6B8CB-A691-3B40-A93C-6B3A2DBB3C9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38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B3D18-90AC-D54E-98AB-B2F706B16D3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40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636DE-5B21-264E-AC87-A1F82CB6AB9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58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BC504-0B76-0448-903D-4B348B64486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377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611F2-5F6B-D84D-B9F5-1B568878E78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01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99B35-924F-2F4B-9474-C2C4CF329F7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480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1C279-D5E4-E043-A109-1A61E17B5BB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070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39737-0D5F-914C-8503-7404723B64D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780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7E062-612C-F14B-B517-47AD696BD54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837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C7482-751A-8742-956A-FEF51FE8C8B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12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AF1D3-A2DA-5B43-8010-9AFC90036B1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232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CF4B28A9-D606-244C-B600-1D17C89E489C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bmp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28.emf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e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bmp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111.emf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114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226" name="Picture 2" descr="C:\FEDERICA\aleut_seism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" r="482" b="2179"/>
          <a:stretch>
            <a:fillRect/>
          </a:stretch>
        </p:blipFill>
        <p:spPr bwMode="auto">
          <a:xfrm>
            <a:off x="214313" y="2093913"/>
            <a:ext cx="8701087" cy="297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48227" name="Group 3"/>
          <p:cNvGrpSpPr>
            <a:grpSpLocks/>
          </p:cNvGrpSpPr>
          <p:nvPr/>
        </p:nvGrpSpPr>
        <p:grpSpPr bwMode="auto">
          <a:xfrm>
            <a:off x="936625" y="3141663"/>
            <a:ext cx="7964488" cy="1517650"/>
            <a:chOff x="590" y="1979"/>
            <a:chExt cx="5017" cy="956"/>
          </a:xfrm>
        </p:grpSpPr>
        <p:sp>
          <p:nvSpPr>
            <p:cNvPr id="948228" name="Freeform 4"/>
            <p:cNvSpPr>
              <a:spLocks/>
            </p:cNvSpPr>
            <p:nvPr/>
          </p:nvSpPr>
          <p:spPr bwMode="auto">
            <a:xfrm>
              <a:off x="5208" y="2359"/>
              <a:ext cx="399" cy="71"/>
            </a:xfrm>
            <a:custGeom>
              <a:avLst/>
              <a:gdLst>
                <a:gd name="T0" fmla="*/ 399 w 399"/>
                <a:gd name="T1" fmla="*/ 0 h 71"/>
                <a:gd name="T2" fmla="*/ 321 w 399"/>
                <a:gd name="T3" fmla="*/ 18 h 71"/>
                <a:gd name="T4" fmla="*/ 285 w 399"/>
                <a:gd name="T5" fmla="*/ 33 h 71"/>
                <a:gd name="T6" fmla="*/ 231 w 399"/>
                <a:gd name="T7" fmla="*/ 36 h 71"/>
                <a:gd name="T8" fmla="*/ 90 w 399"/>
                <a:gd name="T9" fmla="*/ 69 h 71"/>
                <a:gd name="T10" fmla="*/ 0 w 399"/>
                <a:gd name="T11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9" h="71">
                  <a:moveTo>
                    <a:pt x="399" y="0"/>
                  </a:moveTo>
                  <a:cubicBezTo>
                    <a:pt x="372" y="3"/>
                    <a:pt x="347" y="10"/>
                    <a:pt x="321" y="18"/>
                  </a:cubicBezTo>
                  <a:cubicBezTo>
                    <a:pt x="308" y="22"/>
                    <a:pt x="299" y="32"/>
                    <a:pt x="285" y="33"/>
                  </a:cubicBezTo>
                  <a:cubicBezTo>
                    <a:pt x="267" y="34"/>
                    <a:pt x="249" y="35"/>
                    <a:pt x="231" y="36"/>
                  </a:cubicBezTo>
                  <a:cubicBezTo>
                    <a:pt x="195" y="54"/>
                    <a:pt x="129" y="67"/>
                    <a:pt x="90" y="69"/>
                  </a:cubicBezTo>
                  <a:cubicBezTo>
                    <a:pt x="57" y="71"/>
                    <a:pt x="0" y="39"/>
                    <a:pt x="0" y="39"/>
                  </a:cubicBezTo>
                </a:path>
              </a:pathLst>
            </a:custGeom>
            <a:noFill/>
            <a:ln w="19050" cap="flat" cmpd="sng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29" name="Freeform 5"/>
            <p:cNvSpPr>
              <a:spLocks/>
            </p:cNvSpPr>
            <p:nvPr/>
          </p:nvSpPr>
          <p:spPr bwMode="auto">
            <a:xfrm>
              <a:off x="3675" y="2397"/>
              <a:ext cx="1527" cy="187"/>
            </a:xfrm>
            <a:custGeom>
              <a:avLst/>
              <a:gdLst>
                <a:gd name="T0" fmla="*/ 0 w 1527"/>
                <a:gd name="T1" fmla="*/ 181 h 187"/>
                <a:gd name="T2" fmla="*/ 69 w 1527"/>
                <a:gd name="T3" fmla="*/ 169 h 187"/>
                <a:gd name="T4" fmla="*/ 111 w 1527"/>
                <a:gd name="T5" fmla="*/ 151 h 187"/>
                <a:gd name="T6" fmla="*/ 231 w 1527"/>
                <a:gd name="T7" fmla="*/ 151 h 187"/>
                <a:gd name="T8" fmla="*/ 288 w 1527"/>
                <a:gd name="T9" fmla="*/ 148 h 187"/>
                <a:gd name="T10" fmla="*/ 345 w 1527"/>
                <a:gd name="T11" fmla="*/ 118 h 187"/>
                <a:gd name="T12" fmla="*/ 402 w 1527"/>
                <a:gd name="T13" fmla="*/ 91 h 187"/>
                <a:gd name="T14" fmla="*/ 477 w 1527"/>
                <a:gd name="T15" fmla="*/ 73 h 187"/>
                <a:gd name="T16" fmla="*/ 501 w 1527"/>
                <a:gd name="T17" fmla="*/ 55 h 187"/>
                <a:gd name="T18" fmla="*/ 564 w 1527"/>
                <a:gd name="T19" fmla="*/ 64 h 187"/>
                <a:gd name="T20" fmla="*/ 675 w 1527"/>
                <a:gd name="T21" fmla="*/ 55 h 187"/>
                <a:gd name="T22" fmla="*/ 720 w 1527"/>
                <a:gd name="T23" fmla="*/ 31 h 187"/>
                <a:gd name="T24" fmla="*/ 690 w 1527"/>
                <a:gd name="T25" fmla="*/ 40 h 187"/>
                <a:gd name="T26" fmla="*/ 783 w 1527"/>
                <a:gd name="T27" fmla="*/ 31 h 187"/>
                <a:gd name="T28" fmla="*/ 858 w 1527"/>
                <a:gd name="T29" fmla="*/ 43 h 187"/>
                <a:gd name="T30" fmla="*/ 888 w 1527"/>
                <a:gd name="T31" fmla="*/ 94 h 187"/>
                <a:gd name="T32" fmla="*/ 903 w 1527"/>
                <a:gd name="T33" fmla="*/ 88 h 187"/>
                <a:gd name="T34" fmla="*/ 921 w 1527"/>
                <a:gd name="T35" fmla="*/ 94 h 187"/>
                <a:gd name="T36" fmla="*/ 996 w 1527"/>
                <a:gd name="T37" fmla="*/ 88 h 187"/>
                <a:gd name="T38" fmla="*/ 1056 w 1527"/>
                <a:gd name="T39" fmla="*/ 70 h 187"/>
                <a:gd name="T40" fmla="*/ 1074 w 1527"/>
                <a:gd name="T41" fmla="*/ 64 h 187"/>
                <a:gd name="T42" fmla="*/ 1083 w 1527"/>
                <a:gd name="T43" fmla="*/ 55 h 187"/>
                <a:gd name="T44" fmla="*/ 1155 w 1527"/>
                <a:gd name="T45" fmla="*/ 46 h 187"/>
                <a:gd name="T46" fmla="*/ 1326 w 1527"/>
                <a:gd name="T47" fmla="*/ 34 h 187"/>
                <a:gd name="T48" fmla="*/ 1377 w 1527"/>
                <a:gd name="T49" fmla="*/ 37 h 187"/>
                <a:gd name="T50" fmla="*/ 1434 w 1527"/>
                <a:gd name="T51" fmla="*/ 10 h 187"/>
                <a:gd name="T52" fmla="*/ 1527 w 1527"/>
                <a:gd name="T53" fmla="*/ 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27" h="187">
                  <a:moveTo>
                    <a:pt x="0" y="181"/>
                  </a:moveTo>
                  <a:cubicBezTo>
                    <a:pt x="11" y="187"/>
                    <a:pt x="55" y="162"/>
                    <a:pt x="69" y="169"/>
                  </a:cubicBezTo>
                  <a:cubicBezTo>
                    <a:pt x="75" y="172"/>
                    <a:pt x="111" y="151"/>
                    <a:pt x="111" y="151"/>
                  </a:cubicBezTo>
                  <a:cubicBezTo>
                    <a:pt x="169" y="132"/>
                    <a:pt x="149" y="154"/>
                    <a:pt x="231" y="151"/>
                  </a:cubicBezTo>
                  <a:cubicBezTo>
                    <a:pt x="255" y="146"/>
                    <a:pt x="265" y="156"/>
                    <a:pt x="288" y="148"/>
                  </a:cubicBezTo>
                  <a:cubicBezTo>
                    <a:pt x="296" y="124"/>
                    <a:pt x="324" y="119"/>
                    <a:pt x="345" y="118"/>
                  </a:cubicBezTo>
                  <a:cubicBezTo>
                    <a:pt x="377" y="112"/>
                    <a:pt x="375" y="100"/>
                    <a:pt x="402" y="91"/>
                  </a:cubicBezTo>
                  <a:cubicBezTo>
                    <a:pt x="426" y="83"/>
                    <a:pt x="452" y="78"/>
                    <a:pt x="477" y="73"/>
                  </a:cubicBezTo>
                  <a:cubicBezTo>
                    <a:pt x="487" y="66"/>
                    <a:pt x="490" y="59"/>
                    <a:pt x="501" y="55"/>
                  </a:cubicBezTo>
                  <a:cubicBezTo>
                    <a:pt x="528" y="57"/>
                    <a:pt x="540" y="59"/>
                    <a:pt x="564" y="64"/>
                  </a:cubicBezTo>
                  <a:cubicBezTo>
                    <a:pt x="603" y="60"/>
                    <a:pt x="634" y="57"/>
                    <a:pt x="675" y="55"/>
                  </a:cubicBezTo>
                  <a:cubicBezTo>
                    <a:pt x="678" y="53"/>
                    <a:pt x="717" y="34"/>
                    <a:pt x="720" y="31"/>
                  </a:cubicBezTo>
                  <a:cubicBezTo>
                    <a:pt x="723" y="28"/>
                    <a:pt x="687" y="42"/>
                    <a:pt x="690" y="40"/>
                  </a:cubicBezTo>
                  <a:cubicBezTo>
                    <a:pt x="707" y="34"/>
                    <a:pt x="765" y="37"/>
                    <a:pt x="783" y="31"/>
                  </a:cubicBezTo>
                  <a:cubicBezTo>
                    <a:pt x="814" y="34"/>
                    <a:pt x="840" y="31"/>
                    <a:pt x="858" y="43"/>
                  </a:cubicBezTo>
                  <a:cubicBezTo>
                    <a:pt x="872" y="64"/>
                    <a:pt x="872" y="89"/>
                    <a:pt x="888" y="94"/>
                  </a:cubicBezTo>
                  <a:cubicBezTo>
                    <a:pt x="890" y="97"/>
                    <a:pt x="900" y="86"/>
                    <a:pt x="903" y="88"/>
                  </a:cubicBezTo>
                  <a:cubicBezTo>
                    <a:pt x="908" y="91"/>
                    <a:pt x="921" y="94"/>
                    <a:pt x="921" y="94"/>
                  </a:cubicBezTo>
                  <a:cubicBezTo>
                    <a:pt x="969" y="92"/>
                    <a:pt x="966" y="95"/>
                    <a:pt x="996" y="88"/>
                  </a:cubicBezTo>
                  <a:cubicBezTo>
                    <a:pt x="1018" y="83"/>
                    <a:pt x="1034" y="73"/>
                    <a:pt x="1056" y="70"/>
                  </a:cubicBezTo>
                  <a:cubicBezTo>
                    <a:pt x="1062" y="68"/>
                    <a:pt x="1070" y="68"/>
                    <a:pt x="1074" y="64"/>
                  </a:cubicBezTo>
                  <a:cubicBezTo>
                    <a:pt x="1077" y="61"/>
                    <a:pt x="1079" y="57"/>
                    <a:pt x="1083" y="55"/>
                  </a:cubicBezTo>
                  <a:cubicBezTo>
                    <a:pt x="1103" y="44"/>
                    <a:pt x="1139" y="47"/>
                    <a:pt x="1155" y="46"/>
                  </a:cubicBezTo>
                  <a:cubicBezTo>
                    <a:pt x="1226" y="22"/>
                    <a:pt x="1138" y="38"/>
                    <a:pt x="1326" y="34"/>
                  </a:cubicBezTo>
                  <a:cubicBezTo>
                    <a:pt x="1344" y="28"/>
                    <a:pt x="1361" y="47"/>
                    <a:pt x="1377" y="37"/>
                  </a:cubicBezTo>
                  <a:cubicBezTo>
                    <a:pt x="1382" y="22"/>
                    <a:pt x="1418" y="15"/>
                    <a:pt x="1434" y="10"/>
                  </a:cubicBezTo>
                  <a:cubicBezTo>
                    <a:pt x="1459" y="8"/>
                    <a:pt x="1507" y="0"/>
                    <a:pt x="1527" y="1"/>
                  </a:cubicBezTo>
                </a:path>
              </a:pathLst>
            </a:custGeom>
            <a:noFill/>
            <a:ln w="19050" cap="flat" cmpd="sng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30" name="Freeform 6"/>
            <p:cNvSpPr>
              <a:spLocks/>
            </p:cNvSpPr>
            <p:nvPr/>
          </p:nvSpPr>
          <p:spPr bwMode="auto">
            <a:xfrm>
              <a:off x="2363" y="2473"/>
              <a:ext cx="1303" cy="239"/>
            </a:xfrm>
            <a:custGeom>
              <a:avLst/>
              <a:gdLst>
                <a:gd name="T0" fmla="*/ 1302 w 1302"/>
                <a:gd name="T1" fmla="*/ 0 h 239"/>
                <a:gd name="T2" fmla="*/ 1176 w 1302"/>
                <a:gd name="T3" fmla="*/ 42 h 239"/>
                <a:gd name="T4" fmla="*/ 1053 w 1302"/>
                <a:gd name="T5" fmla="*/ 96 h 239"/>
                <a:gd name="T6" fmla="*/ 975 w 1302"/>
                <a:gd name="T7" fmla="*/ 129 h 239"/>
                <a:gd name="T8" fmla="*/ 927 w 1302"/>
                <a:gd name="T9" fmla="*/ 162 h 239"/>
                <a:gd name="T10" fmla="*/ 873 w 1302"/>
                <a:gd name="T11" fmla="*/ 159 h 239"/>
                <a:gd name="T12" fmla="*/ 783 w 1302"/>
                <a:gd name="T13" fmla="*/ 171 h 239"/>
                <a:gd name="T14" fmla="*/ 660 w 1302"/>
                <a:gd name="T15" fmla="*/ 183 h 239"/>
                <a:gd name="T16" fmla="*/ 636 w 1302"/>
                <a:gd name="T17" fmla="*/ 147 h 239"/>
                <a:gd name="T18" fmla="*/ 504 w 1302"/>
                <a:gd name="T19" fmla="*/ 168 h 239"/>
                <a:gd name="T20" fmla="*/ 411 w 1302"/>
                <a:gd name="T21" fmla="*/ 186 h 239"/>
                <a:gd name="T22" fmla="*/ 351 w 1302"/>
                <a:gd name="T23" fmla="*/ 201 h 239"/>
                <a:gd name="T24" fmla="*/ 162 w 1302"/>
                <a:gd name="T25" fmla="*/ 204 h 239"/>
                <a:gd name="T26" fmla="*/ 51 w 1302"/>
                <a:gd name="T27" fmla="*/ 216 h 239"/>
                <a:gd name="T28" fmla="*/ 0 w 1302"/>
                <a:gd name="T29" fmla="*/ 22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2" h="239">
                  <a:moveTo>
                    <a:pt x="1302" y="0"/>
                  </a:moveTo>
                  <a:cubicBezTo>
                    <a:pt x="1257" y="18"/>
                    <a:pt x="1225" y="36"/>
                    <a:pt x="1176" y="42"/>
                  </a:cubicBezTo>
                  <a:cubicBezTo>
                    <a:pt x="1136" y="58"/>
                    <a:pt x="1095" y="82"/>
                    <a:pt x="1053" y="96"/>
                  </a:cubicBezTo>
                  <a:cubicBezTo>
                    <a:pt x="1027" y="122"/>
                    <a:pt x="1012" y="127"/>
                    <a:pt x="975" y="129"/>
                  </a:cubicBezTo>
                  <a:cubicBezTo>
                    <a:pt x="963" y="147"/>
                    <a:pt x="944" y="149"/>
                    <a:pt x="927" y="162"/>
                  </a:cubicBezTo>
                  <a:cubicBezTo>
                    <a:pt x="910" y="167"/>
                    <a:pt x="897" y="157"/>
                    <a:pt x="873" y="159"/>
                  </a:cubicBezTo>
                  <a:cubicBezTo>
                    <a:pt x="868" y="155"/>
                    <a:pt x="783" y="171"/>
                    <a:pt x="783" y="171"/>
                  </a:cubicBezTo>
                  <a:cubicBezTo>
                    <a:pt x="713" y="194"/>
                    <a:pt x="751" y="181"/>
                    <a:pt x="660" y="183"/>
                  </a:cubicBezTo>
                  <a:cubicBezTo>
                    <a:pt x="632" y="179"/>
                    <a:pt x="666" y="151"/>
                    <a:pt x="636" y="147"/>
                  </a:cubicBezTo>
                  <a:cubicBezTo>
                    <a:pt x="596" y="151"/>
                    <a:pt x="547" y="166"/>
                    <a:pt x="504" y="168"/>
                  </a:cubicBezTo>
                  <a:cubicBezTo>
                    <a:pt x="474" y="178"/>
                    <a:pt x="442" y="180"/>
                    <a:pt x="411" y="186"/>
                  </a:cubicBezTo>
                  <a:cubicBezTo>
                    <a:pt x="391" y="190"/>
                    <a:pt x="372" y="198"/>
                    <a:pt x="351" y="201"/>
                  </a:cubicBezTo>
                  <a:cubicBezTo>
                    <a:pt x="328" y="218"/>
                    <a:pt x="195" y="206"/>
                    <a:pt x="162" y="204"/>
                  </a:cubicBezTo>
                  <a:cubicBezTo>
                    <a:pt x="116" y="198"/>
                    <a:pt x="104" y="218"/>
                    <a:pt x="51" y="216"/>
                  </a:cubicBezTo>
                  <a:cubicBezTo>
                    <a:pt x="37" y="214"/>
                    <a:pt x="0" y="239"/>
                    <a:pt x="0" y="222"/>
                  </a:cubicBezTo>
                </a:path>
              </a:pathLst>
            </a:custGeom>
            <a:noFill/>
            <a:ln w="19050" cap="flat" cmpd="sng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31" name="Freeform 7"/>
            <p:cNvSpPr>
              <a:spLocks/>
            </p:cNvSpPr>
            <p:nvPr/>
          </p:nvSpPr>
          <p:spPr bwMode="auto">
            <a:xfrm>
              <a:off x="1121" y="2687"/>
              <a:ext cx="774" cy="155"/>
            </a:xfrm>
            <a:custGeom>
              <a:avLst/>
              <a:gdLst>
                <a:gd name="T0" fmla="*/ 0 w 774"/>
                <a:gd name="T1" fmla="*/ 155 h 155"/>
                <a:gd name="T2" fmla="*/ 126 w 774"/>
                <a:gd name="T3" fmla="*/ 128 h 155"/>
                <a:gd name="T4" fmla="*/ 183 w 774"/>
                <a:gd name="T5" fmla="*/ 116 h 155"/>
                <a:gd name="T6" fmla="*/ 252 w 774"/>
                <a:gd name="T7" fmla="*/ 107 h 155"/>
                <a:gd name="T8" fmla="*/ 345 w 774"/>
                <a:gd name="T9" fmla="*/ 92 h 155"/>
                <a:gd name="T10" fmla="*/ 444 w 774"/>
                <a:gd name="T11" fmla="*/ 83 h 155"/>
                <a:gd name="T12" fmla="*/ 552 w 774"/>
                <a:gd name="T13" fmla="*/ 47 h 155"/>
                <a:gd name="T14" fmla="*/ 618 w 774"/>
                <a:gd name="T15" fmla="*/ 38 h 155"/>
                <a:gd name="T16" fmla="*/ 774 w 774"/>
                <a:gd name="T17" fmla="*/ 1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4" h="155">
                  <a:moveTo>
                    <a:pt x="0" y="155"/>
                  </a:moveTo>
                  <a:cubicBezTo>
                    <a:pt x="17" y="149"/>
                    <a:pt x="109" y="130"/>
                    <a:pt x="126" y="128"/>
                  </a:cubicBezTo>
                  <a:cubicBezTo>
                    <a:pt x="144" y="122"/>
                    <a:pt x="164" y="120"/>
                    <a:pt x="183" y="116"/>
                  </a:cubicBezTo>
                  <a:cubicBezTo>
                    <a:pt x="204" y="113"/>
                    <a:pt x="225" y="111"/>
                    <a:pt x="252" y="107"/>
                  </a:cubicBezTo>
                  <a:cubicBezTo>
                    <a:pt x="279" y="103"/>
                    <a:pt x="313" y="96"/>
                    <a:pt x="345" y="92"/>
                  </a:cubicBezTo>
                  <a:cubicBezTo>
                    <a:pt x="377" y="94"/>
                    <a:pt x="412" y="79"/>
                    <a:pt x="444" y="83"/>
                  </a:cubicBezTo>
                  <a:cubicBezTo>
                    <a:pt x="495" y="81"/>
                    <a:pt x="502" y="50"/>
                    <a:pt x="552" y="47"/>
                  </a:cubicBezTo>
                  <a:cubicBezTo>
                    <a:pt x="580" y="41"/>
                    <a:pt x="600" y="56"/>
                    <a:pt x="618" y="38"/>
                  </a:cubicBezTo>
                  <a:cubicBezTo>
                    <a:pt x="631" y="0"/>
                    <a:pt x="736" y="14"/>
                    <a:pt x="774" y="14"/>
                  </a:cubicBezTo>
                </a:path>
              </a:pathLst>
            </a:custGeom>
            <a:noFill/>
            <a:ln w="19050" cap="flat" cmpd="sng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32" name="Freeform 8"/>
            <p:cNvSpPr>
              <a:spLocks/>
            </p:cNvSpPr>
            <p:nvPr/>
          </p:nvSpPr>
          <p:spPr bwMode="auto">
            <a:xfrm>
              <a:off x="1919" y="2643"/>
              <a:ext cx="441" cy="130"/>
            </a:xfrm>
            <a:custGeom>
              <a:avLst/>
              <a:gdLst>
                <a:gd name="T0" fmla="*/ 0 w 441"/>
                <a:gd name="T1" fmla="*/ 130 h 130"/>
                <a:gd name="T2" fmla="*/ 114 w 441"/>
                <a:gd name="T3" fmla="*/ 118 h 130"/>
                <a:gd name="T4" fmla="*/ 150 w 441"/>
                <a:gd name="T5" fmla="*/ 100 h 130"/>
                <a:gd name="T6" fmla="*/ 237 w 441"/>
                <a:gd name="T7" fmla="*/ 79 h 130"/>
                <a:gd name="T8" fmla="*/ 303 w 441"/>
                <a:gd name="T9" fmla="*/ 46 h 130"/>
                <a:gd name="T10" fmla="*/ 393 w 441"/>
                <a:gd name="T11" fmla="*/ 19 h 130"/>
                <a:gd name="T12" fmla="*/ 441 w 441"/>
                <a:gd name="T13" fmla="*/ 1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30">
                  <a:moveTo>
                    <a:pt x="0" y="130"/>
                  </a:moveTo>
                  <a:cubicBezTo>
                    <a:pt x="41" y="127"/>
                    <a:pt x="75" y="122"/>
                    <a:pt x="114" y="118"/>
                  </a:cubicBezTo>
                  <a:cubicBezTo>
                    <a:pt x="127" y="115"/>
                    <a:pt x="137" y="103"/>
                    <a:pt x="150" y="100"/>
                  </a:cubicBezTo>
                  <a:cubicBezTo>
                    <a:pt x="172" y="94"/>
                    <a:pt x="217" y="92"/>
                    <a:pt x="237" y="79"/>
                  </a:cubicBezTo>
                  <a:cubicBezTo>
                    <a:pt x="261" y="70"/>
                    <a:pt x="277" y="56"/>
                    <a:pt x="303" y="46"/>
                  </a:cubicBezTo>
                  <a:cubicBezTo>
                    <a:pt x="329" y="36"/>
                    <a:pt x="370" y="25"/>
                    <a:pt x="393" y="19"/>
                  </a:cubicBezTo>
                  <a:cubicBezTo>
                    <a:pt x="404" y="15"/>
                    <a:pt x="431" y="0"/>
                    <a:pt x="441" y="10"/>
                  </a:cubicBezTo>
                </a:path>
              </a:pathLst>
            </a:custGeom>
            <a:noFill/>
            <a:ln w="19050" cap="flat" cmpd="sng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33" name="Freeform 9"/>
            <p:cNvSpPr>
              <a:spLocks/>
            </p:cNvSpPr>
            <p:nvPr/>
          </p:nvSpPr>
          <p:spPr bwMode="auto">
            <a:xfrm>
              <a:off x="590" y="2802"/>
              <a:ext cx="522" cy="133"/>
            </a:xfrm>
            <a:custGeom>
              <a:avLst/>
              <a:gdLst>
                <a:gd name="T0" fmla="*/ 0 w 522"/>
                <a:gd name="T1" fmla="*/ 133 h 133"/>
                <a:gd name="T2" fmla="*/ 132 w 522"/>
                <a:gd name="T3" fmla="*/ 103 h 133"/>
                <a:gd name="T4" fmla="*/ 189 w 522"/>
                <a:gd name="T5" fmla="*/ 94 h 133"/>
                <a:gd name="T6" fmla="*/ 234 w 522"/>
                <a:gd name="T7" fmla="*/ 79 h 133"/>
                <a:gd name="T8" fmla="*/ 276 w 522"/>
                <a:gd name="T9" fmla="*/ 58 h 133"/>
                <a:gd name="T10" fmla="*/ 372 w 522"/>
                <a:gd name="T11" fmla="*/ 31 h 133"/>
                <a:gd name="T12" fmla="*/ 465 w 522"/>
                <a:gd name="T13" fmla="*/ 7 h 133"/>
                <a:gd name="T14" fmla="*/ 522 w 522"/>
                <a:gd name="T15" fmla="*/ 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2" h="133">
                  <a:moveTo>
                    <a:pt x="0" y="133"/>
                  </a:moveTo>
                  <a:cubicBezTo>
                    <a:pt x="46" y="124"/>
                    <a:pt x="85" y="105"/>
                    <a:pt x="132" y="103"/>
                  </a:cubicBezTo>
                  <a:cubicBezTo>
                    <a:pt x="151" y="101"/>
                    <a:pt x="170" y="100"/>
                    <a:pt x="189" y="94"/>
                  </a:cubicBezTo>
                  <a:cubicBezTo>
                    <a:pt x="201" y="88"/>
                    <a:pt x="220" y="85"/>
                    <a:pt x="234" y="79"/>
                  </a:cubicBezTo>
                  <a:cubicBezTo>
                    <a:pt x="248" y="73"/>
                    <a:pt x="253" y="66"/>
                    <a:pt x="276" y="58"/>
                  </a:cubicBezTo>
                  <a:cubicBezTo>
                    <a:pt x="306" y="50"/>
                    <a:pt x="339" y="33"/>
                    <a:pt x="372" y="31"/>
                  </a:cubicBezTo>
                  <a:cubicBezTo>
                    <a:pt x="405" y="29"/>
                    <a:pt x="432" y="8"/>
                    <a:pt x="465" y="7"/>
                  </a:cubicBezTo>
                  <a:cubicBezTo>
                    <a:pt x="485" y="0"/>
                    <a:pt x="501" y="1"/>
                    <a:pt x="522" y="4"/>
                  </a:cubicBezTo>
                </a:path>
              </a:pathLst>
            </a:custGeom>
            <a:noFill/>
            <a:ln w="19050" cap="flat" cmpd="sng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34" name="Line 10"/>
            <p:cNvSpPr>
              <a:spLocks noChangeShapeType="1"/>
            </p:cNvSpPr>
            <p:nvPr/>
          </p:nvSpPr>
          <p:spPr bwMode="auto">
            <a:xfrm>
              <a:off x="4536" y="2434"/>
              <a:ext cx="48" cy="144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35" name="Line 11"/>
            <p:cNvSpPr>
              <a:spLocks noChangeShapeType="1"/>
            </p:cNvSpPr>
            <p:nvPr/>
          </p:nvSpPr>
          <p:spPr bwMode="auto">
            <a:xfrm flipH="1">
              <a:off x="5043" y="2416"/>
              <a:ext cx="21" cy="12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948236" name="Line 12"/>
            <p:cNvSpPr>
              <a:spLocks noChangeShapeType="1"/>
            </p:cNvSpPr>
            <p:nvPr/>
          </p:nvSpPr>
          <p:spPr bwMode="auto">
            <a:xfrm>
              <a:off x="3648" y="2448"/>
              <a:ext cx="48" cy="288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948237" name="Freeform 13"/>
            <p:cNvSpPr>
              <a:spLocks/>
            </p:cNvSpPr>
            <p:nvPr/>
          </p:nvSpPr>
          <p:spPr bwMode="auto">
            <a:xfrm>
              <a:off x="3008" y="2620"/>
              <a:ext cx="21" cy="156"/>
            </a:xfrm>
            <a:custGeom>
              <a:avLst/>
              <a:gdLst>
                <a:gd name="T0" fmla="*/ 0 w 21"/>
                <a:gd name="T1" fmla="*/ 0 h 156"/>
                <a:gd name="T2" fmla="*/ 21 w 21"/>
                <a:gd name="T3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156">
                  <a:moveTo>
                    <a:pt x="0" y="0"/>
                  </a:moveTo>
                  <a:lnTo>
                    <a:pt x="21" y="156"/>
                  </a:lnTo>
                </a:path>
              </a:pathLst>
            </a:custGeom>
            <a:noFill/>
            <a:ln w="19050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38" name="Freeform 14"/>
            <p:cNvSpPr>
              <a:spLocks/>
            </p:cNvSpPr>
            <p:nvPr/>
          </p:nvSpPr>
          <p:spPr bwMode="auto">
            <a:xfrm>
              <a:off x="2357" y="2644"/>
              <a:ext cx="39" cy="150"/>
            </a:xfrm>
            <a:custGeom>
              <a:avLst/>
              <a:gdLst>
                <a:gd name="T0" fmla="*/ 0 w 39"/>
                <a:gd name="T1" fmla="*/ 0 h 150"/>
                <a:gd name="T2" fmla="*/ 39 w 39"/>
                <a:gd name="T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9" h="150">
                  <a:moveTo>
                    <a:pt x="0" y="0"/>
                  </a:moveTo>
                  <a:lnTo>
                    <a:pt x="39" y="150"/>
                  </a:lnTo>
                </a:path>
              </a:pathLst>
            </a:custGeom>
            <a:noFill/>
            <a:ln w="19050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39" name="Freeform 15"/>
            <p:cNvSpPr>
              <a:spLocks/>
            </p:cNvSpPr>
            <p:nvPr/>
          </p:nvSpPr>
          <p:spPr bwMode="auto">
            <a:xfrm>
              <a:off x="1898" y="2689"/>
              <a:ext cx="36" cy="195"/>
            </a:xfrm>
            <a:custGeom>
              <a:avLst/>
              <a:gdLst>
                <a:gd name="T0" fmla="*/ 0 w 36"/>
                <a:gd name="T1" fmla="*/ 0 h 195"/>
                <a:gd name="T2" fmla="*/ 36 w 36"/>
                <a:gd name="T3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" h="195">
                  <a:moveTo>
                    <a:pt x="0" y="0"/>
                  </a:moveTo>
                  <a:lnTo>
                    <a:pt x="36" y="195"/>
                  </a:lnTo>
                </a:path>
              </a:pathLst>
            </a:custGeom>
            <a:noFill/>
            <a:ln w="19050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40" name="Freeform 16"/>
            <p:cNvSpPr>
              <a:spLocks noChangeAspect="1"/>
            </p:cNvSpPr>
            <p:nvPr/>
          </p:nvSpPr>
          <p:spPr bwMode="auto">
            <a:xfrm>
              <a:off x="662" y="2293"/>
              <a:ext cx="2590" cy="468"/>
            </a:xfrm>
            <a:custGeom>
              <a:avLst/>
              <a:gdLst>
                <a:gd name="T0" fmla="*/ 2589 w 2589"/>
                <a:gd name="T1" fmla="*/ 0 h 468"/>
                <a:gd name="T2" fmla="*/ 2552 w 2589"/>
                <a:gd name="T3" fmla="*/ 55 h 468"/>
                <a:gd name="T4" fmla="*/ 2499 w 2589"/>
                <a:gd name="T5" fmla="*/ 81 h 468"/>
                <a:gd name="T6" fmla="*/ 2453 w 2589"/>
                <a:gd name="T7" fmla="*/ 84 h 468"/>
                <a:gd name="T8" fmla="*/ 2340 w 2589"/>
                <a:gd name="T9" fmla="*/ 86 h 468"/>
                <a:gd name="T10" fmla="*/ 2249 w 2589"/>
                <a:gd name="T11" fmla="*/ 93 h 468"/>
                <a:gd name="T12" fmla="*/ 2199 w 2589"/>
                <a:gd name="T13" fmla="*/ 110 h 468"/>
                <a:gd name="T14" fmla="*/ 2155 w 2589"/>
                <a:gd name="T15" fmla="*/ 110 h 468"/>
                <a:gd name="T16" fmla="*/ 2100 w 2589"/>
                <a:gd name="T17" fmla="*/ 127 h 468"/>
                <a:gd name="T18" fmla="*/ 2042 w 2589"/>
                <a:gd name="T19" fmla="*/ 127 h 468"/>
                <a:gd name="T20" fmla="*/ 1989 w 2589"/>
                <a:gd name="T21" fmla="*/ 153 h 468"/>
                <a:gd name="T22" fmla="*/ 1903 w 2589"/>
                <a:gd name="T23" fmla="*/ 189 h 468"/>
                <a:gd name="T24" fmla="*/ 1812 w 2589"/>
                <a:gd name="T25" fmla="*/ 185 h 468"/>
                <a:gd name="T26" fmla="*/ 1699 w 2589"/>
                <a:gd name="T27" fmla="*/ 168 h 468"/>
                <a:gd name="T28" fmla="*/ 1588 w 2589"/>
                <a:gd name="T29" fmla="*/ 185 h 468"/>
                <a:gd name="T30" fmla="*/ 1480 w 2589"/>
                <a:gd name="T31" fmla="*/ 211 h 468"/>
                <a:gd name="T32" fmla="*/ 1350 w 2589"/>
                <a:gd name="T33" fmla="*/ 223 h 468"/>
                <a:gd name="T34" fmla="*/ 1201 w 2589"/>
                <a:gd name="T35" fmla="*/ 252 h 468"/>
                <a:gd name="T36" fmla="*/ 1088 w 2589"/>
                <a:gd name="T37" fmla="*/ 280 h 468"/>
                <a:gd name="T38" fmla="*/ 949 w 2589"/>
                <a:gd name="T39" fmla="*/ 297 h 468"/>
                <a:gd name="T40" fmla="*/ 826 w 2589"/>
                <a:gd name="T41" fmla="*/ 309 h 468"/>
                <a:gd name="T42" fmla="*/ 775 w 2589"/>
                <a:gd name="T43" fmla="*/ 307 h 468"/>
                <a:gd name="T44" fmla="*/ 590 w 2589"/>
                <a:gd name="T45" fmla="*/ 343 h 468"/>
                <a:gd name="T46" fmla="*/ 513 w 2589"/>
                <a:gd name="T47" fmla="*/ 348 h 468"/>
                <a:gd name="T48" fmla="*/ 415 w 2589"/>
                <a:gd name="T49" fmla="*/ 379 h 468"/>
                <a:gd name="T50" fmla="*/ 362 w 2589"/>
                <a:gd name="T51" fmla="*/ 381 h 468"/>
                <a:gd name="T52" fmla="*/ 321 w 2589"/>
                <a:gd name="T53" fmla="*/ 386 h 468"/>
                <a:gd name="T54" fmla="*/ 195 w 2589"/>
                <a:gd name="T55" fmla="*/ 429 h 468"/>
                <a:gd name="T56" fmla="*/ 0 w 2589"/>
                <a:gd name="T5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89" h="468">
                  <a:moveTo>
                    <a:pt x="2589" y="0"/>
                  </a:moveTo>
                  <a:cubicBezTo>
                    <a:pt x="2583" y="9"/>
                    <a:pt x="2567" y="41"/>
                    <a:pt x="2552" y="55"/>
                  </a:cubicBezTo>
                  <a:cubicBezTo>
                    <a:pt x="2537" y="69"/>
                    <a:pt x="2515" y="76"/>
                    <a:pt x="2499" y="81"/>
                  </a:cubicBezTo>
                  <a:cubicBezTo>
                    <a:pt x="2483" y="86"/>
                    <a:pt x="2479" y="83"/>
                    <a:pt x="2453" y="84"/>
                  </a:cubicBezTo>
                  <a:cubicBezTo>
                    <a:pt x="2427" y="85"/>
                    <a:pt x="2374" y="85"/>
                    <a:pt x="2340" y="86"/>
                  </a:cubicBezTo>
                  <a:cubicBezTo>
                    <a:pt x="2307" y="87"/>
                    <a:pt x="2273" y="90"/>
                    <a:pt x="2249" y="93"/>
                  </a:cubicBezTo>
                  <a:cubicBezTo>
                    <a:pt x="2225" y="97"/>
                    <a:pt x="2214" y="108"/>
                    <a:pt x="2199" y="110"/>
                  </a:cubicBezTo>
                  <a:cubicBezTo>
                    <a:pt x="2183" y="113"/>
                    <a:pt x="2172" y="108"/>
                    <a:pt x="2155" y="110"/>
                  </a:cubicBezTo>
                  <a:cubicBezTo>
                    <a:pt x="2138" y="113"/>
                    <a:pt x="2119" y="125"/>
                    <a:pt x="2100" y="127"/>
                  </a:cubicBezTo>
                  <a:cubicBezTo>
                    <a:pt x="2081" y="129"/>
                    <a:pt x="2060" y="122"/>
                    <a:pt x="2042" y="127"/>
                  </a:cubicBezTo>
                  <a:cubicBezTo>
                    <a:pt x="2024" y="132"/>
                    <a:pt x="2012" y="143"/>
                    <a:pt x="1989" y="153"/>
                  </a:cubicBezTo>
                  <a:cubicBezTo>
                    <a:pt x="1967" y="164"/>
                    <a:pt x="1933" y="185"/>
                    <a:pt x="1903" y="189"/>
                  </a:cubicBezTo>
                  <a:cubicBezTo>
                    <a:pt x="1873" y="194"/>
                    <a:pt x="1845" y="188"/>
                    <a:pt x="1812" y="185"/>
                  </a:cubicBezTo>
                  <a:cubicBezTo>
                    <a:pt x="1778" y="181"/>
                    <a:pt x="1736" y="168"/>
                    <a:pt x="1699" y="168"/>
                  </a:cubicBezTo>
                  <a:cubicBezTo>
                    <a:pt x="1661" y="168"/>
                    <a:pt x="1624" y="177"/>
                    <a:pt x="1588" y="185"/>
                  </a:cubicBezTo>
                  <a:cubicBezTo>
                    <a:pt x="1552" y="192"/>
                    <a:pt x="1519" y="205"/>
                    <a:pt x="1480" y="211"/>
                  </a:cubicBezTo>
                  <a:cubicBezTo>
                    <a:pt x="1440" y="217"/>
                    <a:pt x="1397" y="216"/>
                    <a:pt x="1350" y="223"/>
                  </a:cubicBezTo>
                  <a:cubicBezTo>
                    <a:pt x="1303" y="230"/>
                    <a:pt x="1244" y="242"/>
                    <a:pt x="1201" y="252"/>
                  </a:cubicBezTo>
                  <a:cubicBezTo>
                    <a:pt x="1158" y="261"/>
                    <a:pt x="1130" y="273"/>
                    <a:pt x="1088" y="280"/>
                  </a:cubicBezTo>
                  <a:cubicBezTo>
                    <a:pt x="1046" y="288"/>
                    <a:pt x="992" y="292"/>
                    <a:pt x="949" y="297"/>
                  </a:cubicBezTo>
                  <a:cubicBezTo>
                    <a:pt x="905" y="302"/>
                    <a:pt x="855" y="308"/>
                    <a:pt x="826" y="309"/>
                  </a:cubicBezTo>
                  <a:cubicBezTo>
                    <a:pt x="797" y="310"/>
                    <a:pt x="815" y="301"/>
                    <a:pt x="775" y="307"/>
                  </a:cubicBezTo>
                  <a:cubicBezTo>
                    <a:pt x="736" y="313"/>
                    <a:pt x="634" y="336"/>
                    <a:pt x="590" y="343"/>
                  </a:cubicBezTo>
                  <a:cubicBezTo>
                    <a:pt x="547" y="350"/>
                    <a:pt x="542" y="342"/>
                    <a:pt x="513" y="348"/>
                  </a:cubicBezTo>
                  <a:cubicBezTo>
                    <a:pt x="485" y="353"/>
                    <a:pt x="440" y="373"/>
                    <a:pt x="415" y="379"/>
                  </a:cubicBezTo>
                  <a:cubicBezTo>
                    <a:pt x="390" y="385"/>
                    <a:pt x="378" y="380"/>
                    <a:pt x="362" y="381"/>
                  </a:cubicBezTo>
                  <a:cubicBezTo>
                    <a:pt x="346" y="382"/>
                    <a:pt x="349" y="378"/>
                    <a:pt x="321" y="386"/>
                  </a:cubicBezTo>
                  <a:cubicBezTo>
                    <a:pt x="293" y="394"/>
                    <a:pt x="248" y="415"/>
                    <a:pt x="195" y="429"/>
                  </a:cubicBezTo>
                  <a:cubicBezTo>
                    <a:pt x="142" y="443"/>
                    <a:pt x="41" y="460"/>
                    <a:pt x="0" y="468"/>
                  </a:cubicBezTo>
                </a:path>
              </a:pathLst>
            </a:custGeom>
            <a:noFill/>
            <a:ln w="19050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948241" name="Freeform 17"/>
            <p:cNvSpPr>
              <a:spLocks/>
            </p:cNvSpPr>
            <p:nvPr/>
          </p:nvSpPr>
          <p:spPr bwMode="auto">
            <a:xfrm>
              <a:off x="1166" y="2533"/>
              <a:ext cx="309" cy="84"/>
            </a:xfrm>
            <a:custGeom>
              <a:avLst/>
              <a:gdLst>
                <a:gd name="T0" fmla="*/ 0 w 309"/>
                <a:gd name="T1" fmla="*/ 84 h 84"/>
                <a:gd name="T2" fmla="*/ 309 w 309"/>
                <a:gd name="T3" fmla="*/ 18 h 84"/>
                <a:gd name="T4" fmla="*/ 237 w 309"/>
                <a:gd name="T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9" h="84">
                  <a:moveTo>
                    <a:pt x="0" y="84"/>
                  </a:moveTo>
                  <a:lnTo>
                    <a:pt x="309" y="18"/>
                  </a:lnTo>
                  <a:lnTo>
                    <a:pt x="237" y="0"/>
                  </a:lnTo>
                </a:path>
              </a:pathLst>
            </a:custGeom>
            <a:noFill/>
            <a:ln w="19050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42" name="Freeform 18"/>
            <p:cNvSpPr>
              <a:spLocks/>
            </p:cNvSpPr>
            <p:nvPr/>
          </p:nvSpPr>
          <p:spPr bwMode="auto">
            <a:xfrm>
              <a:off x="2949" y="2293"/>
              <a:ext cx="171" cy="87"/>
            </a:xfrm>
            <a:custGeom>
              <a:avLst/>
              <a:gdLst>
                <a:gd name="T0" fmla="*/ 171 w 171"/>
                <a:gd name="T1" fmla="*/ 0 h 87"/>
                <a:gd name="T2" fmla="*/ 144 w 171"/>
                <a:gd name="T3" fmla="*/ 18 h 87"/>
                <a:gd name="T4" fmla="*/ 78 w 171"/>
                <a:gd name="T5" fmla="*/ 57 h 87"/>
                <a:gd name="T6" fmla="*/ 0 w 171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87">
                  <a:moveTo>
                    <a:pt x="171" y="0"/>
                  </a:moveTo>
                  <a:cubicBezTo>
                    <a:pt x="162" y="9"/>
                    <a:pt x="156" y="14"/>
                    <a:pt x="144" y="18"/>
                  </a:cubicBezTo>
                  <a:cubicBezTo>
                    <a:pt x="128" y="42"/>
                    <a:pt x="105" y="48"/>
                    <a:pt x="78" y="57"/>
                  </a:cubicBezTo>
                  <a:cubicBezTo>
                    <a:pt x="49" y="67"/>
                    <a:pt x="33" y="87"/>
                    <a:pt x="0" y="87"/>
                  </a:cubicBezTo>
                </a:path>
              </a:pathLst>
            </a:custGeom>
            <a:noFill/>
            <a:ln w="19050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43" name="Freeform 19"/>
            <p:cNvSpPr>
              <a:spLocks/>
            </p:cNvSpPr>
            <p:nvPr/>
          </p:nvSpPr>
          <p:spPr bwMode="auto">
            <a:xfrm>
              <a:off x="2199" y="2236"/>
              <a:ext cx="528" cy="259"/>
            </a:xfrm>
            <a:custGeom>
              <a:avLst/>
              <a:gdLst>
                <a:gd name="T0" fmla="*/ 528 w 528"/>
                <a:gd name="T1" fmla="*/ 0 h 259"/>
                <a:gd name="T2" fmla="*/ 507 w 528"/>
                <a:gd name="T3" fmla="*/ 21 h 259"/>
                <a:gd name="T4" fmla="*/ 456 w 528"/>
                <a:gd name="T5" fmla="*/ 54 h 259"/>
                <a:gd name="T6" fmla="*/ 420 w 528"/>
                <a:gd name="T7" fmla="*/ 75 h 259"/>
                <a:gd name="T8" fmla="*/ 369 w 528"/>
                <a:gd name="T9" fmla="*/ 105 h 259"/>
                <a:gd name="T10" fmla="*/ 306 w 528"/>
                <a:gd name="T11" fmla="*/ 123 h 259"/>
                <a:gd name="T12" fmla="*/ 273 w 528"/>
                <a:gd name="T13" fmla="*/ 135 h 259"/>
                <a:gd name="T14" fmla="*/ 213 w 528"/>
                <a:gd name="T15" fmla="*/ 159 h 259"/>
                <a:gd name="T16" fmla="*/ 183 w 528"/>
                <a:gd name="T17" fmla="*/ 168 h 259"/>
                <a:gd name="T18" fmla="*/ 174 w 528"/>
                <a:gd name="T19" fmla="*/ 171 h 259"/>
                <a:gd name="T20" fmla="*/ 51 w 528"/>
                <a:gd name="T21" fmla="*/ 231 h 259"/>
                <a:gd name="T22" fmla="*/ 0 w 528"/>
                <a:gd name="T23" fmla="*/ 25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8" h="259">
                  <a:moveTo>
                    <a:pt x="528" y="0"/>
                  </a:moveTo>
                  <a:cubicBezTo>
                    <a:pt x="522" y="17"/>
                    <a:pt x="523" y="17"/>
                    <a:pt x="507" y="21"/>
                  </a:cubicBezTo>
                  <a:cubicBezTo>
                    <a:pt x="498" y="27"/>
                    <a:pt x="464" y="51"/>
                    <a:pt x="456" y="54"/>
                  </a:cubicBezTo>
                  <a:cubicBezTo>
                    <a:pt x="435" y="61"/>
                    <a:pt x="434" y="65"/>
                    <a:pt x="420" y="75"/>
                  </a:cubicBezTo>
                  <a:cubicBezTo>
                    <a:pt x="403" y="101"/>
                    <a:pt x="396" y="81"/>
                    <a:pt x="369" y="105"/>
                  </a:cubicBezTo>
                  <a:cubicBezTo>
                    <a:pt x="355" y="109"/>
                    <a:pt x="321" y="119"/>
                    <a:pt x="306" y="123"/>
                  </a:cubicBezTo>
                  <a:cubicBezTo>
                    <a:pt x="296" y="126"/>
                    <a:pt x="273" y="135"/>
                    <a:pt x="273" y="135"/>
                  </a:cubicBezTo>
                  <a:cubicBezTo>
                    <a:pt x="258" y="158"/>
                    <a:pt x="235" y="144"/>
                    <a:pt x="213" y="159"/>
                  </a:cubicBezTo>
                  <a:cubicBezTo>
                    <a:pt x="204" y="165"/>
                    <a:pt x="193" y="165"/>
                    <a:pt x="183" y="168"/>
                  </a:cubicBezTo>
                  <a:cubicBezTo>
                    <a:pt x="180" y="169"/>
                    <a:pt x="174" y="171"/>
                    <a:pt x="174" y="171"/>
                  </a:cubicBezTo>
                  <a:cubicBezTo>
                    <a:pt x="154" y="197"/>
                    <a:pt x="85" y="226"/>
                    <a:pt x="51" y="231"/>
                  </a:cubicBezTo>
                  <a:cubicBezTo>
                    <a:pt x="41" y="233"/>
                    <a:pt x="7" y="259"/>
                    <a:pt x="0" y="252"/>
                  </a:cubicBezTo>
                </a:path>
              </a:pathLst>
            </a:custGeom>
            <a:noFill/>
            <a:ln w="19050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44" name="Freeform 20"/>
            <p:cNvSpPr>
              <a:spLocks/>
            </p:cNvSpPr>
            <p:nvPr/>
          </p:nvSpPr>
          <p:spPr bwMode="auto">
            <a:xfrm>
              <a:off x="842" y="2104"/>
              <a:ext cx="840" cy="624"/>
            </a:xfrm>
            <a:custGeom>
              <a:avLst/>
              <a:gdLst>
                <a:gd name="T0" fmla="*/ 840 w 840"/>
                <a:gd name="T1" fmla="*/ 0 h 624"/>
                <a:gd name="T2" fmla="*/ 750 w 840"/>
                <a:gd name="T3" fmla="*/ 75 h 624"/>
                <a:gd name="T4" fmla="*/ 675 w 840"/>
                <a:gd name="T5" fmla="*/ 150 h 624"/>
                <a:gd name="T6" fmla="*/ 615 w 840"/>
                <a:gd name="T7" fmla="*/ 189 h 624"/>
                <a:gd name="T8" fmla="*/ 573 w 840"/>
                <a:gd name="T9" fmla="*/ 222 h 624"/>
                <a:gd name="T10" fmla="*/ 501 w 840"/>
                <a:gd name="T11" fmla="*/ 258 h 624"/>
                <a:gd name="T12" fmla="*/ 480 w 840"/>
                <a:gd name="T13" fmla="*/ 267 h 624"/>
                <a:gd name="T14" fmla="*/ 462 w 840"/>
                <a:gd name="T15" fmla="*/ 279 h 624"/>
                <a:gd name="T16" fmla="*/ 426 w 840"/>
                <a:gd name="T17" fmla="*/ 312 h 624"/>
                <a:gd name="T18" fmla="*/ 387 w 840"/>
                <a:gd name="T19" fmla="*/ 333 h 624"/>
                <a:gd name="T20" fmla="*/ 360 w 840"/>
                <a:gd name="T21" fmla="*/ 369 h 624"/>
                <a:gd name="T22" fmla="*/ 279 w 840"/>
                <a:gd name="T23" fmla="*/ 429 h 624"/>
                <a:gd name="T24" fmla="*/ 225 w 840"/>
                <a:gd name="T25" fmla="*/ 474 h 624"/>
                <a:gd name="T26" fmla="*/ 201 w 840"/>
                <a:gd name="T27" fmla="*/ 486 h 624"/>
                <a:gd name="T28" fmla="*/ 183 w 840"/>
                <a:gd name="T29" fmla="*/ 492 h 624"/>
                <a:gd name="T30" fmla="*/ 147 w 840"/>
                <a:gd name="T31" fmla="*/ 516 h 624"/>
                <a:gd name="T32" fmla="*/ 0 w 840"/>
                <a:gd name="T33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0" h="624">
                  <a:moveTo>
                    <a:pt x="840" y="0"/>
                  </a:moveTo>
                  <a:cubicBezTo>
                    <a:pt x="830" y="39"/>
                    <a:pt x="785" y="63"/>
                    <a:pt x="750" y="75"/>
                  </a:cubicBezTo>
                  <a:cubicBezTo>
                    <a:pt x="723" y="100"/>
                    <a:pt x="697" y="131"/>
                    <a:pt x="675" y="150"/>
                  </a:cubicBezTo>
                  <a:cubicBezTo>
                    <a:pt x="656" y="179"/>
                    <a:pt x="647" y="178"/>
                    <a:pt x="615" y="189"/>
                  </a:cubicBezTo>
                  <a:cubicBezTo>
                    <a:pt x="605" y="203"/>
                    <a:pt x="589" y="217"/>
                    <a:pt x="573" y="222"/>
                  </a:cubicBezTo>
                  <a:cubicBezTo>
                    <a:pt x="554" y="241"/>
                    <a:pt x="525" y="246"/>
                    <a:pt x="501" y="258"/>
                  </a:cubicBezTo>
                  <a:cubicBezTo>
                    <a:pt x="476" y="270"/>
                    <a:pt x="511" y="248"/>
                    <a:pt x="480" y="267"/>
                  </a:cubicBezTo>
                  <a:cubicBezTo>
                    <a:pt x="474" y="271"/>
                    <a:pt x="462" y="279"/>
                    <a:pt x="462" y="279"/>
                  </a:cubicBezTo>
                  <a:cubicBezTo>
                    <a:pt x="453" y="286"/>
                    <a:pt x="438" y="303"/>
                    <a:pt x="426" y="312"/>
                  </a:cubicBezTo>
                  <a:cubicBezTo>
                    <a:pt x="416" y="315"/>
                    <a:pt x="394" y="328"/>
                    <a:pt x="387" y="333"/>
                  </a:cubicBezTo>
                  <a:cubicBezTo>
                    <a:pt x="375" y="342"/>
                    <a:pt x="368" y="357"/>
                    <a:pt x="360" y="369"/>
                  </a:cubicBezTo>
                  <a:cubicBezTo>
                    <a:pt x="342" y="385"/>
                    <a:pt x="301" y="412"/>
                    <a:pt x="279" y="429"/>
                  </a:cubicBezTo>
                  <a:cubicBezTo>
                    <a:pt x="268" y="442"/>
                    <a:pt x="235" y="463"/>
                    <a:pt x="225" y="474"/>
                  </a:cubicBezTo>
                  <a:cubicBezTo>
                    <a:pt x="213" y="482"/>
                    <a:pt x="217" y="480"/>
                    <a:pt x="201" y="486"/>
                  </a:cubicBezTo>
                  <a:cubicBezTo>
                    <a:pt x="195" y="488"/>
                    <a:pt x="183" y="492"/>
                    <a:pt x="183" y="492"/>
                  </a:cubicBezTo>
                  <a:cubicBezTo>
                    <a:pt x="172" y="503"/>
                    <a:pt x="161" y="511"/>
                    <a:pt x="147" y="516"/>
                  </a:cubicBezTo>
                  <a:cubicBezTo>
                    <a:pt x="133" y="536"/>
                    <a:pt x="0" y="599"/>
                    <a:pt x="0" y="624"/>
                  </a:cubicBezTo>
                </a:path>
              </a:pathLst>
            </a:custGeom>
            <a:noFill/>
            <a:ln w="19050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45" name="Freeform 21"/>
            <p:cNvSpPr>
              <a:spLocks/>
            </p:cNvSpPr>
            <p:nvPr/>
          </p:nvSpPr>
          <p:spPr bwMode="auto">
            <a:xfrm>
              <a:off x="1610" y="2152"/>
              <a:ext cx="799" cy="439"/>
            </a:xfrm>
            <a:custGeom>
              <a:avLst/>
              <a:gdLst>
                <a:gd name="T0" fmla="*/ 798 w 798"/>
                <a:gd name="T1" fmla="*/ 0 h 439"/>
                <a:gd name="T2" fmla="*/ 732 w 798"/>
                <a:gd name="T3" fmla="*/ 47 h 439"/>
                <a:gd name="T4" fmla="*/ 696 w 798"/>
                <a:gd name="T5" fmla="*/ 68 h 439"/>
                <a:gd name="T6" fmla="*/ 645 w 798"/>
                <a:gd name="T7" fmla="*/ 98 h 439"/>
                <a:gd name="T8" fmla="*/ 597 w 798"/>
                <a:gd name="T9" fmla="*/ 126 h 439"/>
                <a:gd name="T10" fmla="*/ 555 w 798"/>
                <a:gd name="T11" fmla="*/ 150 h 439"/>
                <a:gd name="T12" fmla="*/ 498 w 798"/>
                <a:gd name="T13" fmla="*/ 186 h 439"/>
                <a:gd name="T14" fmla="*/ 405 w 798"/>
                <a:gd name="T15" fmla="*/ 243 h 439"/>
                <a:gd name="T16" fmla="*/ 279 w 798"/>
                <a:gd name="T17" fmla="*/ 309 h 439"/>
                <a:gd name="T18" fmla="*/ 0 w 798"/>
                <a:gd name="T19" fmla="*/ 432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8" h="439">
                  <a:moveTo>
                    <a:pt x="798" y="0"/>
                  </a:moveTo>
                  <a:cubicBezTo>
                    <a:pt x="789" y="6"/>
                    <a:pt x="740" y="44"/>
                    <a:pt x="732" y="47"/>
                  </a:cubicBezTo>
                  <a:cubicBezTo>
                    <a:pt x="711" y="54"/>
                    <a:pt x="710" y="58"/>
                    <a:pt x="696" y="68"/>
                  </a:cubicBezTo>
                  <a:cubicBezTo>
                    <a:pt x="679" y="94"/>
                    <a:pt x="672" y="74"/>
                    <a:pt x="645" y="98"/>
                  </a:cubicBezTo>
                  <a:cubicBezTo>
                    <a:pt x="631" y="102"/>
                    <a:pt x="612" y="122"/>
                    <a:pt x="597" y="126"/>
                  </a:cubicBezTo>
                  <a:cubicBezTo>
                    <a:pt x="587" y="129"/>
                    <a:pt x="555" y="150"/>
                    <a:pt x="555" y="150"/>
                  </a:cubicBezTo>
                  <a:cubicBezTo>
                    <a:pt x="540" y="173"/>
                    <a:pt x="520" y="171"/>
                    <a:pt x="498" y="186"/>
                  </a:cubicBezTo>
                  <a:cubicBezTo>
                    <a:pt x="474" y="203"/>
                    <a:pt x="433" y="237"/>
                    <a:pt x="405" y="243"/>
                  </a:cubicBezTo>
                  <a:cubicBezTo>
                    <a:pt x="385" y="269"/>
                    <a:pt x="313" y="304"/>
                    <a:pt x="279" y="309"/>
                  </a:cubicBezTo>
                  <a:cubicBezTo>
                    <a:pt x="269" y="311"/>
                    <a:pt x="7" y="439"/>
                    <a:pt x="0" y="432"/>
                  </a:cubicBezTo>
                </a:path>
              </a:pathLst>
            </a:custGeom>
            <a:noFill/>
            <a:ln w="19050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46" name="Freeform 22"/>
            <p:cNvSpPr>
              <a:spLocks/>
            </p:cNvSpPr>
            <p:nvPr/>
          </p:nvSpPr>
          <p:spPr bwMode="auto">
            <a:xfrm>
              <a:off x="1457" y="2173"/>
              <a:ext cx="108" cy="84"/>
            </a:xfrm>
            <a:custGeom>
              <a:avLst/>
              <a:gdLst>
                <a:gd name="T0" fmla="*/ 0 w 108"/>
                <a:gd name="T1" fmla="*/ 84 h 84"/>
                <a:gd name="T2" fmla="*/ 108 w 108"/>
                <a:gd name="T3" fmla="*/ 0 h 84"/>
                <a:gd name="T4" fmla="*/ 42 w 108"/>
                <a:gd name="T5" fmla="*/ 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84">
                  <a:moveTo>
                    <a:pt x="0" y="84"/>
                  </a:moveTo>
                  <a:lnTo>
                    <a:pt x="108" y="0"/>
                  </a:lnTo>
                  <a:lnTo>
                    <a:pt x="42" y="3"/>
                  </a:lnTo>
                </a:path>
              </a:pathLst>
            </a:custGeom>
            <a:noFill/>
            <a:ln w="19050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47" name="Freeform 23"/>
            <p:cNvSpPr>
              <a:spLocks/>
            </p:cNvSpPr>
            <p:nvPr/>
          </p:nvSpPr>
          <p:spPr bwMode="auto">
            <a:xfrm>
              <a:off x="2031" y="2260"/>
              <a:ext cx="114" cy="75"/>
            </a:xfrm>
            <a:custGeom>
              <a:avLst/>
              <a:gdLst>
                <a:gd name="T0" fmla="*/ 0 w 114"/>
                <a:gd name="T1" fmla="*/ 75 h 75"/>
                <a:gd name="T2" fmla="*/ 114 w 114"/>
                <a:gd name="T3" fmla="*/ 0 h 75"/>
                <a:gd name="T4" fmla="*/ 45 w 114"/>
                <a:gd name="T5" fmla="*/ 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75">
                  <a:moveTo>
                    <a:pt x="0" y="75"/>
                  </a:moveTo>
                  <a:lnTo>
                    <a:pt x="114" y="0"/>
                  </a:lnTo>
                  <a:lnTo>
                    <a:pt x="45" y="6"/>
                  </a:lnTo>
                </a:path>
              </a:pathLst>
            </a:custGeom>
            <a:noFill/>
            <a:ln w="19050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48" name="Freeform 24"/>
            <p:cNvSpPr>
              <a:spLocks/>
            </p:cNvSpPr>
            <p:nvPr/>
          </p:nvSpPr>
          <p:spPr bwMode="auto">
            <a:xfrm>
              <a:off x="2463" y="2275"/>
              <a:ext cx="129" cy="60"/>
            </a:xfrm>
            <a:custGeom>
              <a:avLst/>
              <a:gdLst>
                <a:gd name="T0" fmla="*/ 0 w 129"/>
                <a:gd name="T1" fmla="*/ 60 h 60"/>
                <a:gd name="T2" fmla="*/ 129 w 129"/>
                <a:gd name="T3" fmla="*/ 3 h 60"/>
                <a:gd name="T4" fmla="*/ 63 w 129"/>
                <a:gd name="T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60">
                  <a:moveTo>
                    <a:pt x="0" y="60"/>
                  </a:moveTo>
                  <a:lnTo>
                    <a:pt x="129" y="3"/>
                  </a:lnTo>
                  <a:lnTo>
                    <a:pt x="63" y="0"/>
                  </a:lnTo>
                </a:path>
              </a:pathLst>
            </a:custGeom>
            <a:noFill/>
            <a:ln w="19050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49" name="Text Box 25"/>
            <p:cNvSpPr txBox="1">
              <a:spLocks noChangeArrowheads="1"/>
            </p:cNvSpPr>
            <p:nvPr/>
          </p:nvSpPr>
          <p:spPr bwMode="auto">
            <a:xfrm>
              <a:off x="2869" y="1979"/>
              <a:ext cx="7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sz="1200" b="1" i="0">
                  <a:solidFill>
                    <a:srgbClr val="FF0066"/>
                  </a:solidFill>
                </a:rPr>
                <a:t>Front</a:t>
              </a:r>
            </a:p>
          </p:txBody>
        </p:sp>
      </p:grpSp>
      <p:grpSp>
        <p:nvGrpSpPr>
          <p:cNvPr id="948250" name="Group 26"/>
          <p:cNvGrpSpPr>
            <a:grpSpLocks/>
          </p:cNvGrpSpPr>
          <p:nvPr/>
        </p:nvGrpSpPr>
        <p:grpSpPr bwMode="auto">
          <a:xfrm>
            <a:off x="3525838" y="2876550"/>
            <a:ext cx="1679575" cy="749300"/>
            <a:chOff x="2221" y="1860"/>
            <a:chExt cx="1058" cy="472"/>
          </a:xfrm>
        </p:grpSpPr>
        <p:sp>
          <p:nvSpPr>
            <p:cNvPr id="948251" name="Freeform 27"/>
            <p:cNvSpPr>
              <a:spLocks/>
            </p:cNvSpPr>
            <p:nvPr/>
          </p:nvSpPr>
          <p:spPr bwMode="auto">
            <a:xfrm>
              <a:off x="2221" y="2135"/>
              <a:ext cx="1058" cy="197"/>
            </a:xfrm>
            <a:custGeom>
              <a:avLst/>
              <a:gdLst>
                <a:gd name="T0" fmla="*/ 1057 w 1057"/>
                <a:gd name="T1" fmla="*/ 197 h 197"/>
                <a:gd name="T2" fmla="*/ 0 w 1057"/>
                <a:gd name="T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7" h="197">
                  <a:moveTo>
                    <a:pt x="1057" y="197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52" name="Text Box 28"/>
            <p:cNvSpPr txBox="1">
              <a:spLocks noChangeArrowheads="1"/>
            </p:cNvSpPr>
            <p:nvPr/>
          </p:nvSpPr>
          <p:spPr bwMode="auto">
            <a:xfrm>
              <a:off x="2536" y="2014"/>
              <a:ext cx="4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sz="1600" b="1" i="0">
                  <a:solidFill>
                    <a:srgbClr val="000000"/>
                  </a:solidFill>
                  <a:latin typeface="Symbol" charset="0"/>
                </a:rPr>
                <a:t>a</a:t>
              </a:r>
              <a:r>
                <a:rPr lang="it-IT" sz="1200" b="1" i="0" baseline="-25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948253" name="Line 29"/>
            <p:cNvSpPr>
              <a:spLocks noChangeShapeType="1"/>
            </p:cNvSpPr>
            <p:nvPr/>
          </p:nvSpPr>
          <p:spPr bwMode="auto">
            <a:xfrm>
              <a:off x="2222" y="2044"/>
              <a:ext cx="105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948254" name="Text Box 30"/>
            <p:cNvSpPr txBox="1">
              <a:spLocks noChangeArrowheads="1"/>
            </p:cNvSpPr>
            <p:nvPr/>
          </p:nvSpPr>
          <p:spPr bwMode="auto">
            <a:xfrm>
              <a:off x="2614" y="1860"/>
              <a:ext cx="2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sz="1600" b="1" i="0">
                  <a:solidFill>
                    <a:srgbClr val="000000"/>
                  </a:solidFill>
                </a:rPr>
                <a:t>d</a:t>
              </a:r>
              <a:r>
                <a:rPr lang="it-IT" sz="1200" b="1" i="0">
                  <a:solidFill>
                    <a:srgbClr val="000000"/>
                  </a:solidFill>
                  <a:latin typeface="Symbol" charset="0"/>
                </a:rPr>
                <a:t>a</a:t>
              </a:r>
              <a:r>
                <a:rPr lang="it-IT" sz="800" b="1" i="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948255" name="Group 31"/>
          <p:cNvGrpSpPr>
            <a:grpSpLocks/>
          </p:cNvGrpSpPr>
          <p:nvPr/>
        </p:nvGrpSpPr>
        <p:grpSpPr bwMode="auto">
          <a:xfrm>
            <a:off x="238125" y="2622550"/>
            <a:ext cx="3289300" cy="687388"/>
            <a:chOff x="150" y="1700"/>
            <a:chExt cx="2072" cy="433"/>
          </a:xfrm>
        </p:grpSpPr>
        <p:sp>
          <p:nvSpPr>
            <p:cNvPr id="948256" name="Freeform 32"/>
            <p:cNvSpPr>
              <a:spLocks/>
            </p:cNvSpPr>
            <p:nvPr/>
          </p:nvSpPr>
          <p:spPr bwMode="auto">
            <a:xfrm>
              <a:off x="150" y="1940"/>
              <a:ext cx="2051" cy="193"/>
            </a:xfrm>
            <a:custGeom>
              <a:avLst/>
              <a:gdLst>
                <a:gd name="T0" fmla="*/ 2051 w 2051"/>
                <a:gd name="T1" fmla="*/ 193 h 193"/>
                <a:gd name="T2" fmla="*/ 0 w 2051"/>
                <a:gd name="T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51" h="193">
                  <a:moveTo>
                    <a:pt x="2051" y="193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57" name="Text Box 33"/>
            <p:cNvSpPr txBox="1">
              <a:spLocks noChangeArrowheads="1"/>
            </p:cNvSpPr>
            <p:nvPr/>
          </p:nvSpPr>
          <p:spPr bwMode="auto">
            <a:xfrm>
              <a:off x="1054" y="1856"/>
              <a:ext cx="40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sz="1600" b="1" i="0">
                  <a:solidFill>
                    <a:srgbClr val="000000"/>
                  </a:solidFill>
                  <a:latin typeface="Symbol" charset="0"/>
                </a:rPr>
                <a:t>a</a:t>
              </a:r>
              <a:r>
                <a:rPr lang="it-IT" sz="1200" b="1" i="0" baseline="-25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948258" name="Line 34"/>
            <p:cNvSpPr>
              <a:spLocks noChangeShapeType="1"/>
            </p:cNvSpPr>
            <p:nvPr/>
          </p:nvSpPr>
          <p:spPr bwMode="auto">
            <a:xfrm>
              <a:off x="158" y="1864"/>
              <a:ext cx="206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948259" name="Text Box 35"/>
            <p:cNvSpPr txBox="1">
              <a:spLocks noChangeArrowheads="1"/>
            </p:cNvSpPr>
            <p:nvPr/>
          </p:nvSpPr>
          <p:spPr bwMode="auto">
            <a:xfrm>
              <a:off x="1122" y="1700"/>
              <a:ext cx="2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sz="1400" b="1" i="0">
                  <a:solidFill>
                    <a:srgbClr val="000000"/>
                  </a:solidFill>
                </a:rPr>
                <a:t>d</a:t>
              </a:r>
              <a:r>
                <a:rPr lang="it-IT" sz="1200" b="1" i="0">
                  <a:solidFill>
                    <a:srgbClr val="000000"/>
                  </a:solidFill>
                  <a:latin typeface="Symbol" charset="0"/>
                </a:rPr>
                <a:t>a</a:t>
              </a:r>
              <a:r>
                <a:rPr lang="it-IT" sz="800" b="1" i="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948260" name="Group 36"/>
          <p:cNvGrpSpPr>
            <a:grpSpLocks/>
          </p:cNvGrpSpPr>
          <p:nvPr/>
        </p:nvGrpSpPr>
        <p:grpSpPr bwMode="auto">
          <a:xfrm>
            <a:off x="3051175" y="4064000"/>
            <a:ext cx="2078038" cy="889000"/>
            <a:chOff x="1922" y="2608"/>
            <a:chExt cx="1309" cy="560"/>
          </a:xfrm>
        </p:grpSpPr>
        <p:sp>
          <p:nvSpPr>
            <p:cNvPr id="948261" name="Text Box 37"/>
            <p:cNvSpPr txBox="1">
              <a:spLocks noChangeArrowheads="1"/>
            </p:cNvSpPr>
            <p:nvPr/>
          </p:nvSpPr>
          <p:spPr bwMode="auto">
            <a:xfrm>
              <a:off x="2398" y="2740"/>
              <a:ext cx="40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sz="1600" b="1" i="0">
                  <a:solidFill>
                    <a:srgbClr val="000000"/>
                  </a:solidFill>
                  <a:latin typeface="Symbol" charset="0"/>
                </a:rPr>
                <a:t>b</a:t>
              </a:r>
              <a:r>
                <a:rPr lang="it-IT" sz="1200" b="1" i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948262" name="Freeform 38"/>
            <p:cNvSpPr>
              <a:spLocks/>
            </p:cNvSpPr>
            <p:nvPr/>
          </p:nvSpPr>
          <p:spPr bwMode="auto">
            <a:xfrm>
              <a:off x="1922" y="2608"/>
              <a:ext cx="1303" cy="180"/>
            </a:xfrm>
            <a:custGeom>
              <a:avLst/>
              <a:gdLst>
                <a:gd name="T0" fmla="*/ 0 w 1302"/>
                <a:gd name="T1" fmla="*/ 180 h 180"/>
                <a:gd name="T2" fmla="*/ 1302 w 1302"/>
                <a:gd name="T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02" h="180">
                  <a:moveTo>
                    <a:pt x="0" y="180"/>
                  </a:moveTo>
                  <a:lnTo>
                    <a:pt x="1302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63" name="Line 39"/>
            <p:cNvSpPr>
              <a:spLocks noChangeShapeType="1"/>
            </p:cNvSpPr>
            <p:nvPr/>
          </p:nvSpPr>
          <p:spPr bwMode="auto">
            <a:xfrm>
              <a:off x="1934" y="2980"/>
              <a:ext cx="129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948264" name="Text Box 40"/>
            <p:cNvSpPr txBox="1">
              <a:spLocks noChangeArrowheads="1"/>
            </p:cNvSpPr>
            <p:nvPr/>
          </p:nvSpPr>
          <p:spPr bwMode="auto">
            <a:xfrm>
              <a:off x="2462" y="2956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sz="1600" b="1" i="0">
                  <a:solidFill>
                    <a:srgbClr val="000000"/>
                  </a:solidFill>
                </a:rPr>
                <a:t>d</a:t>
              </a:r>
              <a:r>
                <a:rPr lang="it-IT" sz="1200" b="1" i="0">
                  <a:solidFill>
                    <a:srgbClr val="000000"/>
                  </a:solidFill>
                  <a:latin typeface="Symbol" charset="0"/>
                </a:rPr>
                <a:t>b</a:t>
              </a:r>
              <a:r>
                <a:rPr lang="it-IT" sz="800" b="1" i="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948265" name="Group 41"/>
          <p:cNvGrpSpPr>
            <a:grpSpLocks/>
          </p:cNvGrpSpPr>
          <p:nvPr/>
        </p:nvGrpSpPr>
        <p:grpSpPr bwMode="auto">
          <a:xfrm>
            <a:off x="860425" y="4311650"/>
            <a:ext cx="2209800" cy="793750"/>
            <a:chOff x="542" y="2764"/>
            <a:chExt cx="1392" cy="500"/>
          </a:xfrm>
        </p:grpSpPr>
        <p:sp>
          <p:nvSpPr>
            <p:cNvPr id="948266" name="Line 42"/>
            <p:cNvSpPr>
              <a:spLocks noChangeShapeType="1"/>
            </p:cNvSpPr>
            <p:nvPr/>
          </p:nvSpPr>
          <p:spPr bwMode="auto">
            <a:xfrm flipV="1">
              <a:off x="584" y="2764"/>
              <a:ext cx="1248" cy="19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grpSp>
          <p:nvGrpSpPr>
            <p:cNvPr id="948267" name="Group 43"/>
            <p:cNvGrpSpPr>
              <a:grpSpLocks/>
            </p:cNvGrpSpPr>
            <p:nvPr/>
          </p:nvGrpSpPr>
          <p:grpSpPr bwMode="auto">
            <a:xfrm>
              <a:off x="542" y="2836"/>
              <a:ext cx="1392" cy="428"/>
              <a:chOff x="542" y="2836"/>
              <a:chExt cx="1392" cy="428"/>
            </a:xfrm>
          </p:grpSpPr>
          <p:sp>
            <p:nvSpPr>
              <p:cNvPr id="948268" name="Text Box 44"/>
              <p:cNvSpPr txBox="1">
                <a:spLocks noChangeArrowheads="1"/>
              </p:cNvSpPr>
              <p:nvPr/>
            </p:nvSpPr>
            <p:spPr bwMode="auto">
              <a:xfrm>
                <a:off x="1106" y="2836"/>
                <a:ext cx="40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it-IT" sz="1600" b="1" i="0">
                    <a:solidFill>
                      <a:srgbClr val="000000"/>
                    </a:solidFill>
                    <a:latin typeface="Symbol" charset="0"/>
                  </a:rPr>
                  <a:t>b</a:t>
                </a:r>
                <a:r>
                  <a:rPr lang="it-IT" sz="1200" b="1" i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948269" name="Line 45"/>
              <p:cNvSpPr>
                <a:spLocks noChangeShapeType="1"/>
              </p:cNvSpPr>
              <p:nvPr/>
            </p:nvSpPr>
            <p:spPr bwMode="auto">
              <a:xfrm>
                <a:off x="542" y="3076"/>
                <a:ext cx="139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48270" name="Text Box 46"/>
              <p:cNvSpPr txBox="1">
                <a:spLocks noChangeArrowheads="1"/>
              </p:cNvSpPr>
              <p:nvPr/>
            </p:nvSpPr>
            <p:spPr bwMode="auto">
              <a:xfrm>
                <a:off x="1166" y="3052"/>
                <a:ext cx="27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it-IT" sz="1600" b="1" i="0">
                    <a:solidFill>
                      <a:srgbClr val="000000"/>
                    </a:solidFill>
                  </a:rPr>
                  <a:t>d</a:t>
                </a:r>
                <a:r>
                  <a:rPr lang="it-IT" sz="1200" b="1" i="0">
                    <a:solidFill>
                      <a:srgbClr val="000000"/>
                    </a:solidFill>
                    <a:latin typeface="Symbol" charset="0"/>
                  </a:rPr>
                  <a:t>b</a:t>
                </a:r>
                <a:r>
                  <a:rPr lang="it-IT" sz="800" b="1" i="0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948271" name="Group 47"/>
          <p:cNvGrpSpPr>
            <a:grpSpLocks/>
          </p:cNvGrpSpPr>
          <p:nvPr/>
        </p:nvGrpSpPr>
        <p:grpSpPr bwMode="auto">
          <a:xfrm>
            <a:off x="5129213" y="3816350"/>
            <a:ext cx="3733800" cy="838200"/>
            <a:chOff x="3231" y="2452"/>
            <a:chExt cx="2352" cy="528"/>
          </a:xfrm>
        </p:grpSpPr>
        <p:sp>
          <p:nvSpPr>
            <p:cNvPr id="948272" name="Text Box 48"/>
            <p:cNvSpPr txBox="1">
              <a:spLocks noChangeArrowheads="1"/>
            </p:cNvSpPr>
            <p:nvPr/>
          </p:nvSpPr>
          <p:spPr bwMode="auto">
            <a:xfrm>
              <a:off x="4191" y="2548"/>
              <a:ext cx="40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sz="1600" b="1" i="0">
                  <a:solidFill>
                    <a:srgbClr val="000000"/>
                  </a:solidFill>
                  <a:latin typeface="Symbol" charset="0"/>
                </a:rPr>
                <a:t>b</a:t>
              </a:r>
              <a:r>
                <a:rPr lang="it-IT" sz="1200" b="1" i="0">
                  <a:solidFill>
                    <a:srgbClr val="000000"/>
                  </a:solidFill>
                </a:rPr>
                <a:t>avp</a:t>
              </a:r>
            </a:p>
          </p:txBody>
        </p:sp>
        <p:sp>
          <p:nvSpPr>
            <p:cNvPr id="948273" name="Freeform 49"/>
            <p:cNvSpPr>
              <a:spLocks/>
            </p:cNvSpPr>
            <p:nvPr/>
          </p:nvSpPr>
          <p:spPr bwMode="auto">
            <a:xfrm>
              <a:off x="3303" y="2452"/>
              <a:ext cx="2250" cy="144"/>
            </a:xfrm>
            <a:custGeom>
              <a:avLst/>
              <a:gdLst>
                <a:gd name="T0" fmla="*/ 0 w 2250"/>
                <a:gd name="T1" fmla="*/ 144 h 144"/>
                <a:gd name="T2" fmla="*/ 2250 w 2250"/>
                <a:gd name="T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50" h="144">
                  <a:moveTo>
                    <a:pt x="0" y="144"/>
                  </a:moveTo>
                  <a:lnTo>
                    <a:pt x="225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48274" name="Line 50"/>
            <p:cNvSpPr>
              <a:spLocks noChangeShapeType="1"/>
            </p:cNvSpPr>
            <p:nvPr/>
          </p:nvSpPr>
          <p:spPr bwMode="auto">
            <a:xfrm>
              <a:off x="3231" y="2788"/>
              <a:ext cx="23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948275" name="Text Box 51"/>
            <p:cNvSpPr txBox="1">
              <a:spLocks noChangeArrowheads="1"/>
            </p:cNvSpPr>
            <p:nvPr/>
          </p:nvSpPr>
          <p:spPr bwMode="auto">
            <a:xfrm>
              <a:off x="4229" y="2768"/>
              <a:ext cx="3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sz="1600" b="1" i="0">
                  <a:solidFill>
                    <a:srgbClr val="000000"/>
                  </a:solidFill>
                </a:rPr>
                <a:t>d</a:t>
              </a:r>
              <a:r>
                <a:rPr lang="it-IT" sz="1200" b="1" i="0">
                  <a:solidFill>
                    <a:srgbClr val="000000"/>
                  </a:solidFill>
                  <a:latin typeface="Symbol" charset="0"/>
                </a:rPr>
                <a:t>b</a:t>
              </a:r>
              <a:r>
                <a:rPr lang="it-IT" sz="800" b="1" i="0">
                  <a:solidFill>
                    <a:srgbClr val="000000"/>
                  </a:solidFill>
                </a:rPr>
                <a:t>avp</a:t>
              </a:r>
            </a:p>
          </p:txBody>
        </p:sp>
      </p:grpSp>
      <p:grpSp>
        <p:nvGrpSpPr>
          <p:cNvPr id="948276" name="Group 52"/>
          <p:cNvGrpSpPr>
            <a:grpSpLocks/>
          </p:cNvGrpSpPr>
          <p:nvPr/>
        </p:nvGrpSpPr>
        <p:grpSpPr bwMode="auto">
          <a:xfrm>
            <a:off x="284163" y="3311525"/>
            <a:ext cx="4313237" cy="993775"/>
            <a:chOff x="179" y="2134"/>
            <a:chExt cx="2717" cy="626"/>
          </a:xfrm>
        </p:grpSpPr>
        <p:grpSp>
          <p:nvGrpSpPr>
            <p:cNvPr id="948277" name="Group 53"/>
            <p:cNvGrpSpPr>
              <a:grpSpLocks/>
            </p:cNvGrpSpPr>
            <p:nvPr/>
          </p:nvGrpSpPr>
          <p:grpSpPr bwMode="auto">
            <a:xfrm>
              <a:off x="878" y="2134"/>
              <a:ext cx="2018" cy="626"/>
              <a:chOff x="864" y="2466"/>
              <a:chExt cx="2017" cy="626"/>
            </a:xfrm>
          </p:grpSpPr>
          <p:sp>
            <p:nvSpPr>
              <p:cNvPr id="948278" name="Freeform 54"/>
              <p:cNvSpPr>
                <a:spLocks/>
              </p:cNvSpPr>
              <p:nvPr/>
            </p:nvSpPr>
            <p:spPr bwMode="auto">
              <a:xfrm>
                <a:off x="2880" y="2601"/>
                <a:ext cx="1" cy="171"/>
              </a:xfrm>
              <a:custGeom>
                <a:avLst/>
                <a:gdLst>
                  <a:gd name="T0" fmla="*/ 0 w 1"/>
                  <a:gd name="T1" fmla="*/ 0 h 171"/>
                  <a:gd name="T2" fmla="*/ 0 w 1"/>
                  <a:gd name="T3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71">
                    <a:moveTo>
                      <a:pt x="0" y="0"/>
                    </a:moveTo>
                    <a:lnTo>
                      <a:pt x="0" y="171"/>
                    </a:lnTo>
                  </a:path>
                </a:pathLst>
              </a:cu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48279" name="Freeform 55"/>
              <p:cNvSpPr>
                <a:spLocks/>
              </p:cNvSpPr>
              <p:nvPr/>
            </p:nvSpPr>
            <p:spPr bwMode="auto">
              <a:xfrm>
                <a:off x="2544" y="2583"/>
                <a:ext cx="1" cy="282"/>
              </a:xfrm>
              <a:custGeom>
                <a:avLst/>
                <a:gdLst>
                  <a:gd name="T0" fmla="*/ 0 w 1"/>
                  <a:gd name="T1" fmla="*/ 0 h 282"/>
                  <a:gd name="T2" fmla="*/ 0 w 1"/>
                  <a:gd name="T3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82">
                    <a:moveTo>
                      <a:pt x="0" y="0"/>
                    </a:moveTo>
                    <a:lnTo>
                      <a:pt x="0" y="282"/>
                    </a:lnTo>
                  </a:path>
                </a:pathLst>
              </a:cu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48280" name="Freeform 56"/>
              <p:cNvSpPr>
                <a:spLocks/>
              </p:cNvSpPr>
              <p:nvPr/>
            </p:nvSpPr>
            <p:spPr bwMode="auto">
              <a:xfrm>
                <a:off x="2208" y="2487"/>
                <a:ext cx="1" cy="384"/>
              </a:xfrm>
              <a:custGeom>
                <a:avLst/>
                <a:gdLst>
                  <a:gd name="T0" fmla="*/ 0 w 1"/>
                  <a:gd name="T1" fmla="*/ 0 h 384"/>
                  <a:gd name="T2" fmla="*/ 0 w 1"/>
                  <a:gd name="T3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84">
                    <a:moveTo>
                      <a:pt x="0" y="0"/>
                    </a:moveTo>
                    <a:lnTo>
                      <a:pt x="0" y="384"/>
                    </a:lnTo>
                  </a:path>
                </a:pathLst>
              </a:cu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48281" name="Freeform 57"/>
              <p:cNvSpPr>
                <a:spLocks/>
              </p:cNvSpPr>
              <p:nvPr/>
            </p:nvSpPr>
            <p:spPr bwMode="auto">
              <a:xfrm>
                <a:off x="1872" y="2490"/>
                <a:ext cx="1" cy="429"/>
              </a:xfrm>
              <a:custGeom>
                <a:avLst/>
                <a:gdLst>
                  <a:gd name="T0" fmla="*/ 0 w 1"/>
                  <a:gd name="T1" fmla="*/ 0 h 429"/>
                  <a:gd name="T2" fmla="*/ 0 w 1"/>
                  <a:gd name="T3" fmla="*/ 429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29">
                    <a:moveTo>
                      <a:pt x="0" y="0"/>
                    </a:moveTo>
                    <a:lnTo>
                      <a:pt x="0" y="429"/>
                    </a:lnTo>
                  </a:path>
                </a:pathLst>
              </a:cu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48282" name="Freeform 58"/>
              <p:cNvSpPr>
                <a:spLocks/>
              </p:cNvSpPr>
              <p:nvPr/>
            </p:nvSpPr>
            <p:spPr bwMode="auto">
              <a:xfrm>
                <a:off x="1536" y="2466"/>
                <a:ext cx="1" cy="519"/>
              </a:xfrm>
              <a:custGeom>
                <a:avLst/>
                <a:gdLst>
                  <a:gd name="T0" fmla="*/ 0 w 1"/>
                  <a:gd name="T1" fmla="*/ 0 h 519"/>
                  <a:gd name="T2" fmla="*/ 0 w 1"/>
                  <a:gd name="T3" fmla="*/ 51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519">
                    <a:moveTo>
                      <a:pt x="0" y="0"/>
                    </a:moveTo>
                    <a:lnTo>
                      <a:pt x="0" y="519"/>
                    </a:lnTo>
                  </a:path>
                </a:pathLst>
              </a:cu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48283" name="Freeform 59"/>
              <p:cNvSpPr>
                <a:spLocks/>
              </p:cNvSpPr>
              <p:nvPr/>
            </p:nvSpPr>
            <p:spPr bwMode="auto">
              <a:xfrm>
                <a:off x="1200" y="2469"/>
                <a:ext cx="1" cy="547"/>
              </a:xfrm>
              <a:custGeom>
                <a:avLst/>
                <a:gdLst>
                  <a:gd name="T0" fmla="*/ 0 w 1"/>
                  <a:gd name="T1" fmla="*/ 0 h 547"/>
                  <a:gd name="T2" fmla="*/ 0 w 1"/>
                  <a:gd name="T3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547">
                    <a:moveTo>
                      <a:pt x="0" y="0"/>
                    </a:moveTo>
                    <a:lnTo>
                      <a:pt x="0" y="547"/>
                    </a:lnTo>
                  </a:path>
                </a:pathLst>
              </a:cu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48284" name="Freeform 60"/>
              <p:cNvSpPr>
                <a:spLocks/>
              </p:cNvSpPr>
              <p:nvPr/>
            </p:nvSpPr>
            <p:spPr bwMode="auto">
              <a:xfrm>
                <a:off x="864" y="2484"/>
                <a:ext cx="1" cy="608"/>
              </a:xfrm>
              <a:custGeom>
                <a:avLst/>
                <a:gdLst>
                  <a:gd name="T0" fmla="*/ 0 w 1"/>
                  <a:gd name="T1" fmla="*/ 0 h 608"/>
                  <a:gd name="T2" fmla="*/ 0 w 1"/>
                  <a:gd name="T3" fmla="*/ 608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608">
                    <a:moveTo>
                      <a:pt x="0" y="0"/>
                    </a:moveTo>
                    <a:lnTo>
                      <a:pt x="0" y="608"/>
                    </a:lnTo>
                  </a:path>
                </a:pathLst>
              </a:cu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948285" name="Text Box 61"/>
            <p:cNvSpPr txBox="1">
              <a:spLocks noChangeArrowheads="1"/>
            </p:cNvSpPr>
            <p:nvPr/>
          </p:nvSpPr>
          <p:spPr bwMode="auto">
            <a:xfrm>
              <a:off x="179" y="2205"/>
              <a:ext cx="75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sz="1200" b="1" i="0">
                  <a:solidFill>
                    <a:srgbClr val="FFFF00"/>
                  </a:solidFill>
                </a:rPr>
                <a:t>Depth of the</a:t>
              </a:r>
            </a:p>
            <a:p>
              <a:pPr algn="ctr" eaLnBrk="0" hangingPunct="0"/>
              <a:r>
                <a:rPr lang="it-IT" sz="1200" b="1" i="0">
                  <a:solidFill>
                    <a:srgbClr val="FFFF00"/>
                  </a:solidFill>
                </a:rPr>
                <a:t>Basal</a:t>
              </a:r>
            </a:p>
            <a:p>
              <a:pPr algn="ctr" eaLnBrk="0" hangingPunct="0"/>
              <a:r>
                <a:rPr lang="it-IT" sz="1200" b="1" i="0">
                  <a:solidFill>
                    <a:srgbClr val="FFFF00"/>
                  </a:solidFill>
                </a:rPr>
                <a:t>decollement</a:t>
              </a:r>
            </a:p>
          </p:txBody>
        </p:sp>
      </p:grpSp>
      <p:sp>
        <p:nvSpPr>
          <p:cNvPr id="948286" name="Text Box 62"/>
          <p:cNvSpPr txBox="1">
            <a:spLocks noChangeArrowheads="1"/>
          </p:cNvSpPr>
          <p:nvPr/>
        </p:nvSpPr>
        <p:spPr bwMode="auto">
          <a:xfrm>
            <a:off x="1774825" y="2335213"/>
            <a:ext cx="2370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sz="1400" b="1" i="0">
                <a:solidFill>
                  <a:srgbClr val="000000"/>
                </a:solidFill>
              </a:rPr>
              <a:t>Topographic envelope</a:t>
            </a:r>
          </a:p>
        </p:txBody>
      </p:sp>
      <p:sp>
        <p:nvSpPr>
          <p:cNvPr id="948287" name="Text Box 63"/>
          <p:cNvSpPr txBox="1">
            <a:spLocks noChangeArrowheads="1"/>
          </p:cNvSpPr>
          <p:nvPr/>
        </p:nvSpPr>
        <p:spPr bwMode="auto">
          <a:xfrm>
            <a:off x="4851400" y="4632325"/>
            <a:ext cx="2382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sz="1400" b="1" i="0">
                <a:solidFill>
                  <a:srgbClr val="3333CC"/>
                </a:solidFill>
              </a:rPr>
              <a:t>Regional monocline</a:t>
            </a:r>
          </a:p>
        </p:txBody>
      </p:sp>
      <p:grpSp>
        <p:nvGrpSpPr>
          <p:cNvPr id="948288" name="Group 64"/>
          <p:cNvGrpSpPr>
            <a:grpSpLocks/>
          </p:cNvGrpSpPr>
          <p:nvPr/>
        </p:nvGrpSpPr>
        <p:grpSpPr bwMode="auto">
          <a:xfrm>
            <a:off x="685800" y="5089525"/>
            <a:ext cx="3657600" cy="1768475"/>
            <a:chOff x="768" y="3120"/>
            <a:chExt cx="2304" cy="1114"/>
          </a:xfrm>
        </p:grpSpPr>
        <p:sp>
          <p:nvSpPr>
            <p:cNvPr id="948289" name="Line 65"/>
            <p:cNvSpPr>
              <a:spLocks noChangeAspect="1" noChangeShapeType="1"/>
            </p:cNvSpPr>
            <p:nvPr/>
          </p:nvSpPr>
          <p:spPr bwMode="auto">
            <a:xfrm flipV="1">
              <a:off x="1363" y="3481"/>
              <a:ext cx="524" cy="2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290" name="Line 66"/>
            <p:cNvSpPr>
              <a:spLocks noChangeAspect="1" noChangeShapeType="1"/>
            </p:cNvSpPr>
            <p:nvPr/>
          </p:nvSpPr>
          <p:spPr bwMode="auto">
            <a:xfrm flipV="1">
              <a:off x="2043" y="3386"/>
              <a:ext cx="545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291" name="Line 67"/>
            <p:cNvSpPr>
              <a:spLocks noChangeAspect="1" noChangeShapeType="1"/>
            </p:cNvSpPr>
            <p:nvPr/>
          </p:nvSpPr>
          <p:spPr bwMode="auto">
            <a:xfrm flipV="1">
              <a:off x="1887" y="3447"/>
              <a:ext cx="157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292" name="Text Box 68"/>
            <p:cNvSpPr txBox="1">
              <a:spLocks noChangeAspect="1" noChangeArrowheads="1"/>
            </p:cNvSpPr>
            <p:nvPr/>
          </p:nvSpPr>
          <p:spPr bwMode="auto">
            <a:xfrm>
              <a:off x="1219" y="3120"/>
              <a:ext cx="331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sz="1100" b="1" i="0">
                  <a:solidFill>
                    <a:srgbClr val="FF0066"/>
                  </a:solidFill>
                </a:rPr>
                <a:t>Front</a:t>
              </a:r>
            </a:p>
          </p:txBody>
        </p:sp>
        <p:sp>
          <p:nvSpPr>
            <p:cNvPr id="948293" name="Text Box 69"/>
            <p:cNvSpPr txBox="1">
              <a:spLocks noChangeAspect="1" noChangeArrowheads="1"/>
            </p:cNvSpPr>
            <p:nvPr/>
          </p:nvSpPr>
          <p:spPr bwMode="auto">
            <a:xfrm>
              <a:off x="1401" y="3401"/>
              <a:ext cx="19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sz="1600" b="1" i="0">
                  <a:latin typeface="Symbol" charset="0"/>
                </a:rPr>
                <a:t>a</a:t>
              </a:r>
            </a:p>
          </p:txBody>
        </p:sp>
        <p:sp>
          <p:nvSpPr>
            <p:cNvPr id="948294" name="Text Box 70"/>
            <p:cNvSpPr txBox="1">
              <a:spLocks noChangeAspect="1" noChangeArrowheads="1"/>
            </p:cNvSpPr>
            <p:nvPr/>
          </p:nvSpPr>
          <p:spPr bwMode="auto">
            <a:xfrm>
              <a:off x="1396" y="3975"/>
              <a:ext cx="18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sz="1600" b="1" i="0">
                  <a:solidFill>
                    <a:schemeClr val="accent2"/>
                  </a:solidFill>
                  <a:latin typeface="Symbol" charset="0"/>
                </a:rPr>
                <a:t>b</a:t>
              </a:r>
            </a:p>
          </p:txBody>
        </p:sp>
        <p:sp>
          <p:nvSpPr>
            <p:cNvPr id="948295" name="Line 71"/>
            <p:cNvSpPr>
              <a:spLocks noChangeAspect="1" noChangeShapeType="1"/>
            </p:cNvSpPr>
            <p:nvPr/>
          </p:nvSpPr>
          <p:spPr bwMode="auto">
            <a:xfrm>
              <a:off x="1363" y="3264"/>
              <a:ext cx="1" cy="9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296" name="Line 72"/>
            <p:cNvSpPr>
              <a:spLocks noChangeAspect="1" noChangeShapeType="1"/>
            </p:cNvSpPr>
            <p:nvPr/>
          </p:nvSpPr>
          <p:spPr bwMode="auto">
            <a:xfrm>
              <a:off x="1353" y="4187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297" name="Line 73"/>
            <p:cNvSpPr>
              <a:spLocks noChangeAspect="1" noChangeShapeType="1"/>
            </p:cNvSpPr>
            <p:nvPr/>
          </p:nvSpPr>
          <p:spPr bwMode="auto">
            <a:xfrm>
              <a:off x="1353" y="3959"/>
              <a:ext cx="1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298" name="Line 74"/>
            <p:cNvSpPr>
              <a:spLocks noChangeAspect="1" noChangeShapeType="1"/>
            </p:cNvSpPr>
            <p:nvPr/>
          </p:nvSpPr>
          <p:spPr bwMode="auto">
            <a:xfrm>
              <a:off x="1353" y="3494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299" name="Line 75"/>
            <p:cNvSpPr>
              <a:spLocks noChangeAspect="1" noChangeShapeType="1"/>
            </p:cNvSpPr>
            <p:nvPr/>
          </p:nvSpPr>
          <p:spPr bwMode="auto">
            <a:xfrm>
              <a:off x="1353" y="3260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00" name="Line 76"/>
            <p:cNvSpPr>
              <a:spLocks noChangeAspect="1" noChangeShapeType="1"/>
            </p:cNvSpPr>
            <p:nvPr/>
          </p:nvSpPr>
          <p:spPr bwMode="auto">
            <a:xfrm>
              <a:off x="1050" y="3724"/>
              <a:ext cx="1884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01" name="Line 77"/>
            <p:cNvSpPr>
              <a:spLocks noChangeAspect="1" noChangeShapeType="1"/>
            </p:cNvSpPr>
            <p:nvPr/>
          </p:nvSpPr>
          <p:spPr bwMode="auto">
            <a:xfrm flipV="1">
              <a:off x="1050" y="3724"/>
              <a:ext cx="1" cy="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02" name="Line 78"/>
            <p:cNvSpPr>
              <a:spLocks noChangeAspect="1" noChangeShapeType="1"/>
            </p:cNvSpPr>
            <p:nvPr/>
          </p:nvSpPr>
          <p:spPr bwMode="auto">
            <a:xfrm flipV="1">
              <a:off x="1671" y="3724"/>
              <a:ext cx="1" cy="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03" name="Line 79"/>
            <p:cNvSpPr>
              <a:spLocks noChangeAspect="1" noChangeShapeType="1"/>
            </p:cNvSpPr>
            <p:nvPr/>
          </p:nvSpPr>
          <p:spPr bwMode="auto">
            <a:xfrm flipV="1">
              <a:off x="1985" y="3724"/>
              <a:ext cx="0" cy="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04" name="Line 80"/>
            <p:cNvSpPr>
              <a:spLocks noChangeAspect="1" noChangeShapeType="1"/>
            </p:cNvSpPr>
            <p:nvPr/>
          </p:nvSpPr>
          <p:spPr bwMode="auto">
            <a:xfrm flipV="1">
              <a:off x="2292" y="3724"/>
              <a:ext cx="1" cy="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05" name="Line 81"/>
            <p:cNvSpPr>
              <a:spLocks noChangeAspect="1" noChangeShapeType="1"/>
            </p:cNvSpPr>
            <p:nvPr/>
          </p:nvSpPr>
          <p:spPr bwMode="auto">
            <a:xfrm flipV="1">
              <a:off x="2606" y="3724"/>
              <a:ext cx="0" cy="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06" name="Freeform 82"/>
            <p:cNvSpPr>
              <a:spLocks noChangeAspect="1"/>
            </p:cNvSpPr>
            <p:nvPr/>
          </p:nvSpPr>
          <p:spPr bwMode="auto">
            <a:xfrm>
              <a:off x="1083" y="3603"/>
              <a:ext cx="32" cy="34"/>
            </a:xfrm>
            <a:custGeom>
              <a:avLst/>
              <a:gdLst>
                <a:gd name="T0" fmla="*/ 18 w 36"/>
                <a:gd name="T1" fmla="*/ 0 h 38"/>
                <a:gd name="T2" fmla="*/ 36 w 36"/>
                <a:gd name="T3" fmla="*/ 38 h 38"/>
                <a:gd name="T4" fmla="*/ 0 w 36"/>
                <a:gd name="T5" fmla="*/ 38 h 38"/>
                <a:gd name="T6" fmla="*/ 18 w 3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8">
                  <a:moveTo>
                    <a:pt x="18" y="0"/>
                  </a:moveTo>
                  <a:lnTo>
                    <a:pt x="36" y="38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48307" name="Freeform 83"/>
            <p:cNvSpPr>
              <a:spLocks noChangeAspect="1"/>
            </p:cNvSpPr>
            <p:nvPr/>
          </p:nvSpPr>
          <p:spPr bwMode="auto">
            <a:xfrm>
              <a:off x="1579" y="3878"/>
              <a:ext cx="33" cy="35"/>
            </a:xfrm>
            <a:custGeom>
              <a:avLst/>
              <a:gdLst>
                <a:gd name="T0" fmla="*/ 18 w 36"/>
                <a:gd name="T1" fmla="*/ 0 h 38"/>
                <a:gd name="T2" fmla="*/ 36 w 36"/>
                <a:gd name="T3" fmla="*/ 38 h 38"/>
                <a:gd name="T4" fmla="*/ 0 w 36"/>
                <a:gd name="T5" fmla="*/ 38 h 38"/>
                <a:gd name="T6" fmla="*/ 18 w 3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8">
                  <a:moveTo>
                    <a:pt x="18" y="0"/>
                  </a:moveTo>
                  <a:lnTo>
                    <a:pt x="36" y="38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48308" name="Freeform 84"/>
            <p:cNvSpPr>
              <a:spLocks noChangeAspect="1"/>
            </p:cNvSpPr>
            <p:nvPr/>
          </p:nvSpPr>
          <p:spPr bwMode="auto">
            <a:xfrm>
              <a:off x="1747" y="4102"/>
              <a:ext cx="32" cy="34"/>
            </a:xfrm>
            <a:custGeom>
              <a:avLst/>
              <a:gdLst>
                <a:gd name="T0" fmla="*/ 18 w 36"/>
                <a:gd name="T1" fmla="*/ 0 h 38"/>
                <a:gd name="T2" fmla="*/ 36 w 36"/>
                <a:gd name="T3" fmla="*/ 38 h 38"/>
                <a:gd name="T4" fmla="*/ 0 w 36"/>
                <a:gd name="T5" fmla="*/ 38 h 38"/>
                <a:gd name="T6" fmla="*/ 18 w 3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8">
                  <a:moveTo>
                    <a:pt x="18" y="0"/>
                  </a:moveTo>
                  <a:lnTo>
                    <a:pt x="36" y="38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48309" name="Freeform 85"/>
            <p:cNvSpPr>
              <a:spLocks noChangeAspect="1"/>
            </p:cNvSpPr>
            <p:nvPr/>
          </p:nvSpPr>
          <p:spPr bwMode="auto">
            <a:xfrm>
              <a:off x="1871" y="3460"/>
              <a:ext cx="32" cy="34"/>
            </a:xfrm>
            <a:custGeom>
              <a:avLst/>
              <a:gdLst>
                <a:gd name="T0" fmla="*/ 18 w 36"/>
                <a:gd name="T1" fmla="*/ 0 h 38"/>
                <a:gd name="T2" fmla="*/ 36 w 36"/>
                <a:gd name="T3" fmla="*/ 38 h 38"/>
                <a:gd name="T4" fmla="*/ 0 w 36"/>
                <a:gd name="T5" fmla="*/ 38 h 38"/>
                <a:gd name="T6" fmla="*/ 18 w 3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8">
                  <a:moveTo>
                    <a:pt x="18" y="0"/>
                  </a:moveTo>
                  <a:lnTo>
                    <a:pt x="36" y="38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48310" name="Freeform 86"/>
            <p:cNvSpPr>
              <a:spLocks noChangeAspect="1"/>
            </p:cNvSpPr>
            <p:nvPr/>
          </p:nvSpPr>
          <p:spPr bwMode="auto">
            <a:xfrm>
              <a:off x="2028" y="3426"/>
              <a:ext cx="32" cy="34"/>
            </a:xfrm>
            <a:custGeom>
              <a:avLst/>
              <a:gdLst>
                <a:gd name="T0" fmla="*/ 18 w 36"/>
                <a:gd name="T1" fmla="*/ 0 h 38"/>
                <a:gd name="T2" fmla="*/ 36 w 36"/>
                <a:gd name="T3" fmla="*/ 38 h 38"/>
                <a:gd name="T4" fmla="*/ 0 w 36"/>
                <a:gd name="T5" fmla="*/ 38 h 38"/>
                <a:gd name="T6" fmla="*/ 18 w 3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8">
                  <a:moveTo>
                    <a:pt x="18" y="0"/>
                  </a:moveTo>
                  <a:lnTo>
                    <a:pt x="36" y="38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48311" name="Line 87"/>
            <p:cNvSpPr>
              <a:spLocks noChangeAspect="1" noChangeShapeType="1"/>
            </p:cNvSpPr>
            <p:nvPr/>
          </p:nvSpPr>
          <p:spPr bwMode="auto">
            <a:xfrm>
              <a:off x="1099" y="3624"/>
              <a:ext cx="280" cy="11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12" name="Line 88"/>
            <p:cNvSpPr>
              <a:spLocks noChangeAspect="1" noChangeShapeType="1"/>
            </p:cNvSpPr>
            <p:nvPr/>
          </p:nvSpPr>
          <p:spPr bwMode="auto">
            <a:xfrm>
              <a:off x="1363" y="3728"/>
              <a:ext cx="233" cy="17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13" name="Line 89"/>
            <p:cNvSpPr>
              <a:spLocks noChangeAspect="1" noChangeShapeType="1"/>
            </p:cNvSpPr>
            <p:nvPr/>
          </p:nvSpPr>
          <p:spPr bwMode="auto">
            <a:xfrm>
              <a:off x="1596" y="3900"/>
              <a:ext cx="167" cy="22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14" name="Freeform 90"/>
            <p:cNvSpPr>
              <a:spLocks noChangeAspect="1"/>
            </p:cNvSpPr>
            <p:nvPr/>
          </p:nvSpPr>
          <p:spPr bwMode="auto">
            <a:xfrm>
              <a:off x="2575" y="3363"/>
              <a:ext cx="32" cy="34"/>
            </a:xfrm>
            <a:custGeom>
              <a:avLst/>
              <a:gdLst>
                <a:gd name="T0" fmla="*/ 18 w 36"/>
                <a:gd name="T1" fmla="*/ 0 h 38"/>
                <a:gd name="T2" fmla="*/ 36 w 36"/>
                <a:gd name="T3" fmla="*/ 38 h 38"/>
                <a:gd name="T4" fmla="*/ 0 w 36"/>
                <a:gd name="T5" fmla="*/ 38 h 38"/>
                <a:gd name="T6" fmla="*/ 18 w 3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8">
                  <a:moveTo>
                    <a:pt x="18" y="0"/>
                  </a:moveTo>
                  <a:lnTo>
                    <a:pt x="36" y="38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48315" name="Line 91"/>
            <p:cNvSpPr>
              <a:spLocks noChangeAspect="1" noChangeShapeType="1"/>
            </p:cNvSpPr>
            <p:nvPr/>
          </p:nvSpPr>
          <p:spPr bwMode="auto">
            <a:xfrm flipV="1">
              <a:off x="2934" y="3727"/>
              <a:ext cx="1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16" name="Rectangle 92"/>
            <p:cNvSpPr>
              <a:spLocks noChangeAspect="1" noChangeArrowheads="1"/>
            </p:cNvSpPr>
            <p:nvPr/>
          </p:nvSpPr>
          <p:spPr bwMode="auto">
            <a:xfrm>
              <a:off x="1288" y="4148"/>
              <a:ext cx="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it-IT" sz="900" i="0">
                  <a:solidFill>
                    <a:srgbClr val="000000"/>
                  </a:solidFill>
                </a:rPr>
                <a:t>-4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17" name="Rectangle 93"/>
            <p:cNvSpPr>
              <a:spLocks noChangeAspect="1" noChangeArrowheads="1"/>
            </p:cNvSpPr>
            <p:nvPr/>
          </p:nvSpPr>
          <p:spPr bwMode="auto">
            <a:xfrm>
              <a:off x="1288" y="3919"/>
              <a:ext cx="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it-IT" sz="900" i="0">
                  <a:solidFill>
                    <a:srgbClr val="000000"/>
                  </a:solidFill>
                </a:rPr>
                <a:t>-2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18" name="Rectangle 94"/>
            <p:cNvSpPr>
              <a:spLocks noChangeAspect="1" noChangeArrowheads="1"/>
            </p:cNvSpPr>
            <p:nvPr/>
          </p:nvSpPr>
          <p:spPr bwMode="auto">
            <a:xfrm>
              <a:off x="1313" y="3455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it-IT" sz="900" i="0">
                  <a:solidFill>
                    <a:srgbClr val="000000"/>
                  </a:solidFill>
                </a:rPr>
                <a:t>2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19" name="Rectangle 95"/>
            <p:cNvSpPr>
              <a:spLocks noChangeAspect="1" noChangeArrowheads="1"/>
            </p:cNvSpPr>
            <p:nvPr/>
          </p:nvSpPr>
          <p:spPr bwMode="auto">
            <a:xfrm>
              <a:off x="1313" y="3220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it-IT" sz="900" i="0">
                  <a:solidFill>
                    <a:srgbClr val="000000"/>
                  </a:solidFill>
                </a:rPr>
                <a:t>4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20" name="Rectangle 96"/>
            <p:cNvSpPr>
              <a:spLocks noChangeAspect="1" noChangeArrowheads="1"/>
            </p:cNvSpPr>
            <p:nvPr/>
          </p:nvSpPr>
          <p:spPr bwMode="auto">
            <a:xfrm>
              <a:off x="1007" y="3736"/>
              <a:ext cx="9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it-IT" sz="900" i="0">
                  <a:solidFill>
                    <a:srgbClr val="000000"/>
                  </a:solidFill>
                </a:rPr>
                <a:t>-20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21" name="Rectangle 97"/>
            <p:cNvSpPr>
              <a:spLocks noChangeAspect="1" noChangeArrowheads="1"/>
            </p:cNvSpPr>
            <p:nvPr/>
          </p:nvSpPr>
          <p:spPr bwMode="auto">
            <a:xfrm>
              <a:off x="1314" y="3736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it-IT" sz="900" i="0">
                  <a:solidFill>
                    <a:srgbClr val="000000"/>
                  </a:solidFill>
                </a:rPr>
                <a:t>0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22" name="Rectangle 98"/>
            <p:cNvSpPr>
              <a:spLocks noChangeAspect="1" noChangeArrowheads="1"/>
            </p:cNvSpPr>
            <p:nvPr/>
          </p:nvSpPr>
          <p:spPr bwMode="auto">
            <a:xfrm>
              <a:off x="1628" y="3736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it-IT" sz="900" i="0">
                  <a:solidFill>
                    <a:srgbClr val="000000"/>
                  </a:solidFill>
                </a:rPr>
                <a:t>20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23" name="Rectangle 99"/>
            <p:cNvSpPr>
              <a:spLocks noChangeAspect="1" noChangeArrowheads="1"/>
            </p:cNvSpPr>
            <p:nvPr/>
          </p:nvSpPr>
          <p:spPr bwMode="auto">
            <a:xfrm>
              <a:off x="1941" y="3736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it-IT" sz="900" i="0">
                  <a:solidFill>
                    <a:srgbClr val="000000"/>
                  </a:solidFill>
                </a:rPr>
                <a:t>40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24" name="Rectangle 100"/>
            <p:cNvSpPr>
              <a:spLocks noChangeAspect="1" noChangeArrowheads="1"/>
            </p:cNvSpPr>
            <p:nvPr/>
          </p:nvSpPr>
          <p:spPr bwMode="auto">
            <a:xfrm>
              <a:off x="2249" y="3736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it-IT" sz="900" i="0">
                  <a:solidFill>
                    <a:srgbClr val="000000"/>
                  </a:solidFill>
                </a:rPr>
                <a:t>60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25" name="Rectangle 101"/>
            <p:cNvSpPr>
              <a:spLocks noChangeAspect="1" noChangeArrowheads="1"/>
            </p:cNvSpPr>
            <p:nvPr/>
          </p:nvSpPr>
          <p:spPr bwMode="auto">
            <a:xfrm>
              <a:off x="2562" y="3736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it-IT" sz="900" i="0">
                  <a:solidFill>
                    <a:srgbClr val="000000"/>
                  </a:solidFill>
                </a:rPr>
                <a:t>80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26" name="Rectangle 102"/>
            <p:cNvSpPr>
              <a:spLocks noChangeAspect="1" noChangeArrowheads="1"/>
            </p:cNvSpPr>
            <p:nvPr/>
          </p:nvSpPr>
          <p:spPr bwMode="auto">
            <a:xfrm>
              <a:off x="2881" y="3742"/>
              <a:ext cx="10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it-IT" sz="900" i="0">
                  <a:solidFill>
                    <a:srgbClr val="000000"/>
                  </a:solidFill>
                </a:rPr>
                <a:t>100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27" name="Text Box 103"/>
            <p:cNvSpPr txBox="1">
              <a:spLocks noChangeAspect="1" noChangeArrowheads="1"/>
            </p:cNvSpPr>
            <p:nvPr/>
          </p:nvSpPr>
          <p:spPr bwMode="auto">
            <a:xfrm>
              <a:off x="836" y="3225"/>
              <a:ext cx="526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sz="1100" b="1" i="0"/>
                <a:t>foreland</a:t>
              </a:r>
            </a:p>
          </p:txBody>
        </p:sp>
        <p:sp>
          <p:nvSpPr>
            <p:cNvPr id="948328" name="Text Box 104"/>
            <p:cNvSpPr txBox="1">
              <a:spLocks noChangeAspect="1" noChangeArrowheads="1"/>
            </p:cNvSpPr>
            <p:nvPr/>
          </p:nvSpPr>
          <p:spPr bwMode="auto">
            <a:xfrm>
              <a:off x="1384" y="3225"/>
              <a:ext cx="33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sz="1100" b="1" i="0"/>
                <a:t>prism</a:t>
              </a:r>
            </a:p>
          </p:txBody>
        </p:sp>
        <p:sp>
          <p:nvSpPr>
            <p:cNvPr id="948329" name="Text Box 105"/>
            <p:cNvSpPr txBox="1">
              <a:spLocks noChangeArrowheads="1"/>
            </p:cNvSpPr>
            <p:nvPr/>
          </p:nvSpPr>
          <p:spPr bwMode="auto">
            <a:xfrm rot="10800000">
              <a:off x="768" y="3297"/>
              <a:ext cx="288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eaLnBrk="0" hangingPunct="0"/>
              <a:r>
                <a:rPr lang="it-IT" sz="900" b="1" i="0">
                  <a:solidFill>
                    <a:srgbClr val="000000"/>
                  </a:solidFill>
                </a:rPr>
                <a:t>Vertical distance</a:t>
              </a:r>
            </a:p>
            <a:p>
              <a:pPr eaLnBrk="0" hangingPunct="0"/>
              <a:r>
                <a:rPr lang="it-IT" sz="900" b="1" i="0">
                  <a:solidFill>
                    <a:srgbClr val="000000"/>
                  </a:solidFill>
                </a:rPr>
                <a:t> from the front   (km)</a:t>
              </a:r>
              <a:endParaRPr lang="it-IT" sz="900" i="0"/>
            </a:p>
          </p:txBody>
        </p:sp>
        <p:sp>
          <p:nvSpPr>
            <p:cNvPr id="948330" name="Text Box 106"/>
            <p:cNvSpPr txBox="1">
              <a:spLocks noChangeArrowheads="1"/>
            </p:cNvSpPr>
            <p:nvPr/>
          </p:nvSpPr>
          <p:spPr bwMode="auto">
            <a:xfrm>
              <a:off x="1920" y="3777"/>
              <a:ext cx="115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it-IT" sz="900" b="1" i="0">
                  <a:solidFill>
                    <a:srgbClr val="000000"/>
                  </a:solidFill>
                </a:rPr>
                <a:t>Distance from the front (km)</a:t>
              </a:r>
              <a:endParaRPr lang="it-IT" sz="900" i="0"/>
            </a:p>
          </p:txBody>
        </p:sp>
        <p:sp>
          <p:nvSpPr>
            <p:cNvPr id="948331" name="Freeform 107"/>
            <p:cNvSpPr>
              <a:spLocks noChangeAspect="1"/>
            </p:cNvSpPr>
            <p:nvPr/>
          </p:nvSpPr>
          <p:spPr bwMode="auto">
            <a:xfrm>
              <a:off x="1347" y="3706"/>
              <a:ext cx="33" cy="35"/>
            </a:xfrm>
            <a:custGeom>
              <a:avLst/>
              <a:gdLst>
                <a:gd name="T0" fmla="*/ 18 w 36"/>
                <a:gd name="T1" fmla="*/ 0 h 38"/>
                <a:gd name="T2" fmla="*/ 36 w 36"/>
                <a:gd name="T3" fmla="*/ 38 h 38"/>
                <a:gd name="T4" fmla="*/ 0 w 36"/>
                <a:gd name="T5" fmla="*/ 38 h 38"/>
                <a:gd name="T6" fmla="*/ 18 w 3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8">
                  <a:moveTo>
                    <a:pt x="18" y="0"/>
                  </a:moveTo>
                  <a:lnTo>
                    <a:pt x="36" y="38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3399"/>
            </a:solidFill>
            <a:ln w="9525">
              <a:solidFill>
                <a:srgbClr val="FF33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48332" name="Group 108"/>
          <p:cNvGrpSpPr>
            <a:grpSpLocks/>
          </p:cNvGrpSpPr>
          <p:nvPr/>
        </p:nvGrpSpPr>
        <p:grpSpPr bwMode="auto">
          <a:xfrm>
            <a:off x="5118100" y="5214938"/>
            <a:ext cx="3021013" cy="1643062"/>
            <a:chOff x="3502" y="3237"/>
            <a:chExt cx="1903" cy="1035"/>
          </a:xfrm>
        </p:grpSpPr>
        <p:sp>
          <p:nvSpPr>
            <p:cNvPr id="948333" name="Line 109"/>
            <p:cNvSpPr>
              <a:spLocks noChangeAspect="1" noChangeShapeType="1"/>
            </p:cNvSpPr>
            <p:nvPr/>
          </p:nvSpPr>
          <p:spPr bwMode="auto">
            <a:xfrm>
              <a:off x="3714" y="3465"/>
              <a:ext cx="1" cy="7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34" name="Line 110"/>
            <p:cNvSpPr>
              <a:spLocks noChangeAspect="1" noChangeShapeType="1"/>
            </p:cNvSpPr>
            <p:nvPr/>
          </p:nvSpPr>
          <p:spPr bwMode="auto">
            <a:xfrm>
              <a:off x="3703" y="3465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35" name="Line 111"/>
            <p:cNvSpPr>
              <a:spLocks noChangeAspect="1" noChangeShapeType="1"/>
            </p:cNvSpPr>
            <p:nvPr/>
          </p:nvSpPr>
          <p:spPr bwMode="auto">
            <a:xfrm>
              <a:off x="3703" y="3654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36" name="Line 112"/>
            <p:cNvSpPr>
              <a:spLocks noChangeAspect="1" noChangeShapeType="1"/>
            </p:cNvSpPr>
            <p:nvPr/>
          </p:nvSpPr>
          <p:spPr bwMode="auto">
            <a:xfrm>
              <a:off x="3703" y="3843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37" name="Line 113"/>
            <p:cNvSpPr>
              <a:spLocks noChangeAspect="1" noChangeShapeType="1"/>
            </p:cNvSpPr>
            <p:nvPr/>
          </p:nvSpPr>
          <p:spPr bwMode="auto">
            <a:xfrm>
              <a:off x="3703" y="4026"/>
              <a:ext cx="1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38" name="Line 114"/>
            <p:cNvSpPr>
              <a:spLocks noChangeAspect="1" noChangeShapeType="1"/>
            </p:cNvSpPr>
            <p:nvPr/>
          </p:nvSpPr>
          <p:spPr bwMode="auto">
            <a:xfrm>
              <a:off x="3703" y="4214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39" name="Line 115"/>
            <p:cNvSpPr>
              <a:spLocks noChangeAspect="1" noChangeShapeType="1"/>
            </p:cNvSpPr>
            <p:nvPr/>
          </p:nvSpPr>
          <p:spPr bwMode="auto">
            <a:xfrm>
              <a:off x="3714" y="3465"/>
              <a:ext cx="166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40" name="Line 116"/>
            <p:cNvSpPr>
              <a:spLocks noChangeAspect="1" noChangeShapeType="1"/>
            </p:cNvSpPr>
            <p:nvPr/>
          </p:nvSpPr>
          <p:spPr bwMode="auto">
            <a:xfrm flipV="1">
              <a:off x="3714" y="3453"/>
              <a:ext cx="1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41" name="Line 117"/>
            <p:cNvSpPr>
              <a:spLocks noChangeAspect="1" noChangeShapeType="1"/>
            </p:cNvSpPr>
            <p:nvPr/>
          </p:nvSpPr>
          <p:spPr bwMode="auto">
            <a:xfrm flipV="1">
              <a:off x="3984" y="3453"/>
              <a:ext cx="1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42" name="Line 118"/>
            <p:cNvSpPr>
              <a:spLocks noChangeAspect="1" noChangeShapeType="1"/>
            </p:cNvSpPr>
            <p:nvPr/>
          </p:nvSpPr>
          <p:spPr bwMode="auto">
            <a:xfrm flipV="1">
              <a:off x="4254" y="3453"/>
              <a:ext cx="1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43" name="Line 119"/>
            <p:cNvSpPr>
              <a:spLocks noChangeAspect="1" noChangeShapeType="1"/>
            </p:cNvSpPr>
            <p:nvPr/>
          </p:nvSpPr>
          <p:spPr bwMode="auto">
            <a:xfrm flipV="1">
              <a:off x="4524" y="3453"/>
              <a:ext cx="1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44" name="Line 120"/>
            <p:cNvSpPr>
              <a:spLocks noChangeAspect="1" noChangeShapeType="1"/>
            </p:cNvSpPr>
            <p:nvPr/>
          </p:nvSpPr>
          <p:spPr bwMode="auto">
            <a:xfrm flipV="1">
              <a:off x="4794" y="3453"/>
              <a:ext cx="1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45" name="Line 121"/>
            <p:cNvSpPr>
              <a:spLocks noChangeAspect="1" noChangeShapeType="1"/>
            </p:cNvSpPr>
            <p:nvPr/>
          </p:nvSpPr>
          <p:spPr bwMode="auto">
            <a:xfrm flipV="1">
              <a:off x="5058" y="3453"/>
              <a:ext cx="1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46" name="Line 122"/>
            <p:cNvSpPr>
              <a:spLocks noChangeAspect="1" noChangeShapeType="1"/>
            </p:cNvSpPr>
            <p:nvPr/>
          </p:nvSpPr>
          <p:spPr bwMode="auto">
            <a:xfrm flipV="1">
              <a:off x="5329" y="3453"/>
              <a:ext cx="0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47" name="Line 123"/>
            <p:cNvSpPr>
              <a:spLocks noChangeAspect="1" noChangeShapeType="1"/>
            </p:cNvSpPr>
            <p:nvPr/>
          </p:nvSpPr>
          <p:spPr bwMode="auto">
            <a:xfrm>
              <a:off x="3714" y="3465"/>
              <a:ext cx="270" cy="14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48" name="Line 124"/>
            <p:cNvSpPr>
              <a:spLocks noChangeAspect="1" noChangeShapeType="1"/>
            </p:cNvSpPr>
            <p:nvPr/>
          </p:nvSpPr>
          <p:spPr bwMode="auto">
            <a:xfrm>
              <a:off x="3984" y="3608"/>
              <a:ext cx="270" cy="9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49" name="Line 125"/>
            <p:cNvSpPr>
              <a:spLocks noChangeAspect="1" noChangeShapeType="1"/>
            </p:cNvSpPr>
            <p:nvPr/>
          </p:nvSpPr>
          <p:spPr bwMode="auto">
            <a:xfrm>
              <a:off x="4254" y="3705"/>
              <a:ext cx="270" cy="121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50" name="Line 126"/>
            <p:cNvSpPr>
              <a:spLocks noChangeAspect="1" noChangeShapeType="1"/>
            </p:cNvSpPr>
            <p:nvPr/>
          </p:nvSpPr>
          <p:spPr bwMode="auto">
            <a:xfrm>
              <a:off x="4524" y="3826"/>
              <a:ext cx="270" cy="154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51" name="Line 127"/>
            <p:cNvSpPr>
              <a:spLocks noChangeAspect="1" noChangeShapeType="1"/>
            </p:cNvSpPr>
            <p:nvPr/>
          </p:nvSpPr>
          <p:spPr bwMode="auto">
            <a:xfrm>
              <a:off x="4794" y="3980"/>
              <a:ext cx="264" cy="8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52" name="Freeform 128"/>
            <p:cNvSpPr>
              <a:spLocks noChangeAspect="1"/>
            </p:cNvSpPr>
            <p:nvPr/>
          </p:nvSpPr>
          <p:spPr bwMode="auto">
            <a:xfrm>
              <a:off x="3698" y="3448"/>
              <a:ext cx="32" cy="34"/>
            </a:xfrm>
            <a:custGeom>
              <a:avLst/>
              <a:gdLst>
                <a:gd name="T0" fmla="*/ 18 w 36"/>
                <a:gd name="T1" fmla="*/ 0 h 38"/>
                <a:gd name="T2" fmla="*/ 36 w 36"/>
                <a:gd name="T3" fmla="*/ 38 h 38"/>
                <a:gd name="T4" fmla="*/ 0 w 36"/>
                <a:gd name="T5" fmla="*/ 38 h 38"/>
                <a:gd name="T6" fmla="*/ 18 w 3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8">
                  <a:moveTo>
                    <a:pt x="18" y="0"/>
                  </a:moveTo>
                  <a:lnTo>
                    <a:pt x="36" y="38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48353" name="Freeform 129"/>
            <p:cNvSpPr>
              <a:spLocks noChangeAspect="1"/>
            </p:cNvSpPr>
            <p:nvPr/>
          </p:nvSpPr>
          <p:spPr bwMode="auto">
            <a:xfrm>
              <a:off x="3968" y="3591"/>
              <a:ext cx="32" cy="34"/>
            </a:xfrm>
            <a:custGeom>
              <a:avLst/>
              <a:gdLst>
                <a:gd name="T0" fmla="*/ 18 w 36"/>
                <a:gd name="T1" fmla="*/ 0 h 38"/>
                <a:gd name="T2" fmla="*/ 36 w 36"/>
                <a:gd name="T3" fmla="*/ 38 h 38"/>
                <a:gd name="T4" fmla="*/ 0 w 36"/>
                <a:gd name="T5" fmla="*/ 38 h 38"/>
                <a:gd name="T6" fmla="*/ 18 w 3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8">
                  <a:moveTo>
                    <a:pt x="18" y="0"/>
                  </a:moveTo>
                  <a:lnTo>
                    <a:pt x="36" y="38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48354" name="Freeform 130"/>
            <p:cNvSpPr>
              <a:spLocks noChangeAspect="1"/>
            </p:cNvSpPr>
            <p:nvPr/>
          </p:nvSpPr>
          <p:spPr bwMode="auto">
            <a:xfrm>
              <a:off x="4238" y="3688"/>
              <a:ext cx="32" cy="34"/>
            </a:xfrm>
            <a:custGeom>
              <a:avLst/>
              <a:gdLst>
                <a:gd name="T0" fmla="*/ 18 w 36"/>
                <a:gd name="T1" fmla="*/ 0 h 38"/>
                <a:gd name="T2" fmla="*/ 36 w 36"/>
                <a:gd name="T3" fmla="*/ 38 h 38"/>
                <a:gd name="T4" fmla="*/ 0 w 36"/>
                <a:gd name="T5" fmla="*/ 38 h 38"/>
                <a:gd name="T6" fmla="*/ 18 w 3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8">
                  <a:moveTo>
                    <a:pt x="18" y="0"/>
                  </a:moveTo>
                  <a:lnTo>
                    <a:pt x="36" y="38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48355" name="Freeform 131"/>
            <p:cNvSpPr>
              <a:spLocks noChangeAspect="1"/>
            </p:cNvSpPr>
            <p:nvPr/>
          </p:nvSpPr>
          <p:spPr bwMode="auto">
            <a:xfrm>
              <a:off x="4508" y="3809"/>
              <a:ext cx="32" cy="34"/>
            </a:xfrm>
            <a:custGeom>
              <a:avLst/>
              <a:gdLst>
                <a:gd name="T0" fmla="*/ 18 w 36"/>
                <a:gd name="T1" fmla="*/ 0 h 38"/>
                <a:gd name="T2" fmla="*/ 36 w 36"/>
                <a:gd name="T3" fmla="*/ 38 h 38"/>
                <a:gd name="T4" fmla="*/ 0 w 36"/>
                <a:gd name="T5" fmla="*/ 38 h 38"/>
                <a:gd name="T6" fmla="*/ 18 w 3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8">
                  <a:moveTo>
                    <a:pt x="18" y="0"/>
                  </a:moveTo>
                  <a:lnTo>
                    <a:pt x="36" y="38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48356" name="Freeform 132"/>
            <p:cNvSpPr>
              <a:spLocks noChangeAspect="1"/>
            </p:cNvSpPr>
            <p:nvPr/>
          </p:nvSpPr>
          <p:spPr bwMode="auto">
            <a:xfrm>
              <a:off x="4778" y="3963"/>
              <a:ext cx="32" cy="34"/>
            </a:xfrm>
            <a:custGeom>
              <a:avLst/>
              <a:gdLst>
                <a:gd name="T0" fmla="*/ 18 w 36"/>
                <a:gd name="T1" fmla="*/ 0 h 38"/>
                <a:gd name="T2" fmla="*/ 36 w 36"/>
                <a:gd name="T3" fmla="*/ 38 h 38"/>
                <a:gd name="T4" fmla="*/ 0 w 36"/>
                <a:gd name="T5" fmla="*/ 38 h 38"/>
                <a:gd name="T6" fmla="*/ 18 w 3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8">
                  <a:moveTo>
                    <a:pt x="18" y="0"/>
                  </a:moveTo>
                  <a:lnTo>
                    <a:pt x="36" y="38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48357" name="Freeform 133"/>
            <p:cNvSpPr>
              <a:spLocks noChangeAspect="1"/>
            </p:cNvSpPr>
            <p:nvPr/>
          </p:nvSpPr>
          <p:spPr bwMode="auto">
            <a:xfrm>
              <a:off x="5042" y="4049"/>
              <a:ext cx="33" cy="34"/>
            </a:xfrm>
            <a:custGeom>
              <a:avLst/>
              <a:gdLst>
                <a:gd name="T0" fmla="*/ 18 w 36"/>
                <a:gd name="T1" fmla="*/ 0 h 38"/>
                <a:gd name="T2" fmla="*/ 36 w 36"/>
                <a:gd name="T3" fmla="*/ 38 h 38"/>
                <a:gd name="T4" fmla="*/ 0 w 36"/>
                <a:gd name="T5" fmla="*/ 38 h 38"/>
                <a:gd name="T6" fmla="*/ 18 w 3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8">
                  <a:moveTo>
                    <a:pt x="18" y="0"/>
                  </a:moveTo>
                  <a:lnTo>
                    <a:pt x="36" y="38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48358" name="Rectangle 134"/>
            <p:cNvSpPr>
              <a:spLocks noChangeAspect="1" noChangeArrowheads="1"/>
            </p:cNvSpPr>
            <p:nvPr/>
          </p:nvSpPr>
          <p:spPr bwMode="auto">
            <a:xfrm>
              <a:off x="3642" y="3436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900" i="0">
                  <a:solidFill>
                    <a:srgbClr val="000000"/>
                  </a:solidFill>
                </a:rPr>
                <a:t>0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59" name="Rectangle 135"/>
            <p:cNvSpPr>
              <a:spLocks noChangeAspect="1" noChangeArrowheads="1"/>
            </p:cNvSpPr>
            <p:nvPr/>
          </p:nvSpPr>
          <p:spPr bwMode="auto">
            <a:xfrm>
              <a:off x="3642" y="3625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900" i="0">
                  <a:solidFill>
                    <a:srgbClr val="000000"/>
                  </a:solidFill>
                </a:rPr>
                <a:t>1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60" name="Rectangle 136"/>
            <p:cNvSpPr>
              <a:spLocks noChangeAspect="1" noChangeArrowheads="1"/>
            </p:cNvSpPr>
            <p:nvPr/>
          </p:nvSpPr>
          <p:spPr bwMode="auto">
            <a:xfrm>
              <a:off x="3642" y="3814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900" i="0">
                  <a:solidFill>
                    <a:srgbClr val="000000"/>
                  </a:solidFill>
                </a:rPr>
                <a:t>2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61" name="Rectangle 137"/>
            <p:cNvSpPr>
              <a:spLocks noChangeAspect="1" noChangeArrowheads="1"/>
            </p:cNvSpPr>
            <p:nvPr/>
          </p:nvSpPr>
          <p:spPr bwMode="auto">
            <a:xfrm>
              <a:off x="3642" y="3997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900" i="0">
                  <a:solidFill>
                    <a:srgbClr val="000000"/>
                  </a:solidFill>
                </a:rPr>
                <a:t>3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62" name="Rectangle 138"/>
            <p:cNvSpPr>
              <a:spLocks noChangeAspect="1" noChangeArrowheads="1"/>
            </p:cNvSpPr>
            <p:nvPr/>
          </p:nvSpPr>
          <p:spPr bwMode="auto">
            <a:xfrm>
              <a:off x="3642" y="4186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900" i="0">
                  <a:solidFill>
                    <a:srgbClr val="000000"/>
                  </a:solidFill>
                </a:rPr>
                <a:t>4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63" name="Rectangle 139"/>
            <p:cNvSpPr>
              <a:spLocks noChangeAspect="1" noChangeArrowheads="1"/>
            </p:cNvSpPr>
            <p:nvPr/>
          </p:nvSpPr>
          <p:spPr bwMode="auto">
            <a:xfrm>
              <a:off x="3691" y="3368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900" i="0">
                  <a:solidFill>
                    <a:srgbClr val="000000"/>
                  </a:solidFill>
                </a:rPr>
                <a:t>0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64" name="Rectangle 140"/>
            <p:cNvSpPr>
              <a:spLocks noChangeAspect="1" noChangeArrowheads="1"/>
            </p:cNvSpPr>
            <p:nvPr/>
          </p:nvSpPr>
          <p:spPr bwMode="auto">
            <a:xfrm>
              <a:off x="3961" y="3368"/>
              <a:ext cx="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900" i="0">
                  <a:solidFill>
                    <a:srgbClr val="000000"/>
                  </a:solidFill>
                </a:rPr>
                <a:t>5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65" name="Rectangle 141"/>
            <p:cNvSpPr>
              <a:spLocks noChangeAspect="1" noChangeArrowheads="1"/>
            </p:cNvSpPr>
            <p:nvPr/>
          </p:nvSpPr>
          <p:spPr bwMode="auto">
            <a:xfrm>
              <a:off x="4199" y="3368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900" i="0">
                  <a:solidFill>
                    <a:srgbClr val="000000"/>
                  </a:solidFill>
                </a:rPr>
                <a:t>10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66" name="Rectangle 142"/>
            <p:cNvSpPr>
              <a:spLocks noChangeAspect="1" noChangeArrowheads="1"/>
            </p:cNvSpPr>
            <p:nvPr/>
          </p:nvSpPr>
          <p:spPr bwMode="auto">
            <a:xfrm>
              <a:off x="4469" y="3368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900" i="0">
                  <a:solidFill>
                    <a:srgbClr val="000000"/>
                  </a:solidFill>
                </a:rPr>
                <a:t>15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67" name="Rectangle 143"/>
            <p:cNvSpPr>
              <a:spLocks noChangeAspect="1" noChangeArrowheads="1"/>
            </p:cNvSpPr>
            <p:nvPr/>
          </p:nvSpPr>
          <p:spPr bwMode="auto">
            <a:xfrm>
              <a:off x="4739" y="3368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900" i="0">
                  <a:solidFill>
                    <a:srgbClr val="000000"/>
                  </a:solidFill>
                </a:rPr>
                <a:t>20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68" name="Rectangle 144"/>
            <p:cNvSpPr>
              <a:spLocks noChangeAspect="1" noChangeArrowheads="1"/>
            </p:cNvSpPr>
            <p:nvPr/>
          </p:nvSpPr>
          <p:spPr bwMode="auto">
            <a:xfrm>
              <a:off x="5004" y="3368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900" i="0">
                  <a:solidFill>
                    <a:srgbClr val="000000"/>
                  </a:solidFill>
                </a:rPr>
                <a:t>25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69" name="Rectangle 145"/>
            <p:cNvSpPr>
              <a:spLocks noChangeAspect="1" noChangeArrowheads="1"/>
            </p:cNvSpPr>
            <p:nvPr/>
          </p:nvSpPr>
          <p:spPr bwMode="auto">
            <a:xfrm>
              <a:off x="5274" y="3368"/>
              <a:ext cx="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900" i="0">
                  <a:solidFill>
                    <a:srgbClr val="000000"/>
                  </a:solidFill>
                </a:rPr>
                <a:t>30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70" name="Rectangle 146"/>
            <p:cNvSpPr>
              <a:spLocks noChangeArrowheads="1"/>
            </p:cNvSpPr>
            <p:nvPr/>
          </p:nvSpPr>
          <p:spPr bwMode="auto">
            <a:xfrm>
              <a:off x="3593" y="3237"/>
              <a:ext cx="21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1100" b="1" i="0">
                  <a:solidFill>
                    <a:srgbClr val="FF0066"/>
                  </a:solidFill>
                </a:rPr>
                <a:t>Front</a:t>
              </a:r>
            </a:p>
          </p:txBody>
        </p:sp>
        <p:sp>
          <p:nvSpPr>
            <p:cNvPr id="948371" name="Rectangle 147"/>
            <p:cNvSpPr>
              <a:spLocks noChangeArrowheads="1"/>
            </p:cNvSpPr>
            <p:nvPr/>
          </p:nvSpPr>
          <p:spPr bwMode="auto">
            <a:xfrm>
              <a:off x="4189" y="3285"/>
              <a:ext cx="121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it-IT" sz="900" b="1" i="0">
                  <a:solidFill>
                    <a:srgbClr val="000000"/>
                  </a:solidFill>
                </a:rPr>
                <a:t>Distance from the front (km)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72" name="Rectangle 148"/>
            <p:cNvSpPr>
              <a:spLocks noChangeArrowheads="1"/>
            </p:cNvSpPr>
            <p:nvPr/>
          </p:nvSpPr>
          <p:spPr bwMode="auto">
            <a:xfrm rot="16200000">
              <a:off x="3184" y="3820"/>
              <a:ext cx="72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it-IT" sz="900" b="1" i="0">
                  <a:solidFill>
                    <a:srgbClr val="000000"/>
                  </a:solidFill>
                </a:rPr>
                <a:t>Depth  (km)</a:t>
              </a:r>
              <a:endParaRPr lang="it-IT" sz="900" b="1" i="0">
                <a:solidFill>
                  <a:srgbClr val="FF9900"/>
                </a:solidFill>
              </a:endParaRPr>
            </a:p>
          </p:txBody>
        </p:sp>
        <p:sp>
          <p:nvSpPr>
            <p:cNvPr id="948373" name="Text Box 149"/>
            <p:cNvSpPr txBox="1">
              <a:spLocks noChangeArrowheads="1"/>
            </p:cNvSpPr>
            <p:nvPr/>
          </p:nvSpPr>
          <p:spPr bwMode="auto">
            <a:xfrm>
              <a:off x="4567" y="3552"/>
              <a:ext cx="791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100" b="1" i="0">
                  <a:solidFill>
                    <a:srgbClr val="FFFF00"/>
                  </a:solidFill>
                </a:rPr>
                <a:t>Basal decollement</a:t>
              </a:r>
            </a:p>
          </p:txBody>
        </p:sp>
        <p:sp>
          <p:nvSpPr>
            <p:cNvPr id="948374" name="Freeform 150"/>
            <p:cNvSpPr>
              <a:spLocks noChangeAspect="1"/>
            </p:cNvSpPr>
            <p:nvPr/>
          </p:nvSpPr>
          <p:spPr bwMode="auto">
            <a:xfrm>
              <a:off x="3698" y="3448"/>
              <a:ext cx="32" cy="34"/>
            </a:xfrm>
            <a:custGeom>
              <a:avLst/>
              <a:gdLst>
                <a:gd name="T0" fmla="*/ 18 w 36"/>
                <a:gd name="T1" fmla="*/ 0 h 38"/>
                <a:gd name="T2" fmla="*/ 36 w 36"/>
                <a:gd name="T3" fmla="*/ 38 h 38"/>
                <a:gd name="T4" fmla="*/ 0 w 36"/>
                <a:gd name="T5" fmla="*/ 38 h 38"/>
                <a:gd name="T6" fmla="*/ 18 w 3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8">
                  <a:moveTo>
                    <a:pt x="18" y="0"/>
                  </a:moveTo>
                  <a:lnTo>
                    <a:pt x="36" y="38"/>
                  </a:lnTo>
                  <a:lnTo>
                    <a:pt x="0" y="3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66"/>
            </a:solidFill>
            <a:ln w="9525">
              <a:solidFill>
                <a:srgbClr val="FF00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48375" name="Text Box 151"/>
          <p:cNvSpPr txBox="1">
            <a:spLocks noChangeArrowheads="1"/>
          </p:cNvSpPr>
          <p:nvPr/>
        </p:nvSpPr>
        <p:spPr bwMode="auto">
          <a:xfrm>
            <a:off x="1871663" y="98425"/>
            <a:ext cx="541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accent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000" b="1" i="0"/>
              <a:t>accretionary prism front</a:t>
            </a:r>
            <a:endParaRPr lang="it-IT" sz="1400" b="1" i="0"/>
          </a:p>
        </p:txBody>
      </p:sp>
      <p:grpSp>
        <p:nvGrpSpPr>
          <p:cNvPr id="948376" name="Group 152"/>
          <p:cNvGrpSpPr>
            <a:grpSpLocks/>
          </p:cNvGrpSpPr>
          <p:nvPr/>
        </p:nvGrpSpPr>
        <p:grpSpPr bwMode="auto">
          <a:xfrm>
            <a:off x="1673225" y="1143000"/>
            <a:ext cx="5959475" cy="1936750"/>
            <a:chOff x="1006" y="356"/>
            <a:chExt cx="3754" cy="1220"/>
          </a:xfrm>
        </p:grpSpPr>
        <p:sp>
          <p:nvSpPr>
            <p:cNvPr id="948377" name="Rectangle 153"/>
            <p:cNvSpPr>
              <a:spLocks noChangeArrowheads="1"/>
            </p:cNvSpPr>
            <p:nvPr/>
          </p:nvSpPr>
          <p:spPr bwMode="auto">
            <a:xfrm>
              <a:off x="4084" y="1228"/>
              <a:ext cx="227" cy="35"/>
            </a:xfrm>
            <a:prstGeom prst="rect">
              <a:avLst/>
            </a:prstGeom>
            <a:noFill/>
            <a:ln w="6350">
              <a:solidFill>
                <a:srgbClr val="006DA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78" name="Line 154"/>
            <p:cNvSpPr>
              <a:spLocks noChangeShapeType="1"/>
            </p:cNvSpPr>
            <p:nvPr/>
          </p:nvSpPr>
          <p:spPr bwMode="auto">
            <a:xfrm>
              <a:off x="4084" y="1182"/>
              <a:ext cx="1" cy="46"/>
            </a:xfrm>
            <a:prstGeom prst="line">
              <a:avLst/>
            </a:prstGeom>
            <a:noFill/>
            <a:ln w="6350">
              <a:solidFill>
                <a:srgbClr val="006DA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79" name="Line 155"/>
            <p:cNvSpPr>
              <a:spLocks noChangeShapeType="1"/>
            </p:cNvSpPr>
            <p:nvPr/>
          </p:nvSpPr>
          <p:spPr bwMode="auto">
            <a:xfrm>
              <a:off x="4309" y="1182"/>
              <a:ext cx="1" cy="45"/>
            </a:xfrm>
            <a:prstGeom prst="line">
              <a:avLst/>
            </a:prstGeom>
            <a:noFill/>
            <a:ln w="6350">
              <a:solidFill>
                <a:srgbClr val="006DA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80" name="Rectangle 156"/>
            <p:cNvSpPr>
              <a:spLocks noChangeArrowheads="1"/>
            </p:cNvSpPr>
            <p:nvPr/>
          </p:nvSpPr>
          <p:spPr bwMode="auto">
            <a:xfrm>
              <a:off x="4311" y="1228"/>
              <a:ext cx="226" cy="35"/>
            </a:xfrm>
            <a:prstGeom prst="rect">
              <a:avLst/>
            </a:prstGeom>
            <a:solidFill>
              <a:srgbClr val="006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81" name="Rectangle 157"/>
            <p:cNvSpPr>
              <a:spLocks noChangeArrowheads="1"/>
            </p:cNvSpPr>
            <p:nvPr/>
          </p:nvSpPr>
          <p:spPr bwMode="auto">
            <a:xfrm>
              <a:off x="4311" y="1228"/>
              <a:ext cx="226" cy="35"/>
            </a:xfrm>
            <a:prstGeom prst="rect">
              <a:avLst/>
            </a:prstGeom>
            <a:noFill/>
            <a:ln w="6350">
              <a:solidFill>
                <a:srgbClr val="006DA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82" name="Line 158"/>
            <p:cNvSpPr>
              <a:spLocks noChangeShapeType="1"/>
            </p:cNvSpPr>
            <p:nvPr/>
          </p:nvSpPr>
          <p:spPr bwMode="auto">
            <a:xfrm>
              <a:off x="4537" y="1182"/>
              <a:ext cx="1" cy="45"/>
            </a:xfrm>
            <a:prstGeom prst="line">
              <a:avLst/>
            </a:prstGeom>
            <a:noFill/>
            <a:ln w="6350">
              <a:solidFill>
                <a:srgbClr val="006DA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83" name="Rectangle 159"/>
            <p:cNvSpPr>
              <a:spLocks noChangeArrowheads="1"/>
            </p:cNvSpPr>
            <p:nvPr/>
          </p:nvSpPr>
          <p:spPr bwMode="auto">
            <a:xfrm>
              <a:off x="4507" y="1078"/>
              <a:ext cx="8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1000" i="0">
                  <a:solidFill>
                    <a:srgbClr val="006DAE"/>
                  </a:solidFill>
                  <a:latin typeface="AvantGarde Bk BT" charset="0"/>
                </a:rPr>
                <a:t>20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384" name="Rectangle 160"/>
            <p:cNvSpPr>
              <a:spLocks noChangeArrowheads="1"/>
            </p:cNvSpPr>
            <p:nvPr/>
          </p:nvSpPr>
          <p:spPr bwMode="auto">
            <a:xfrm>
              <a:off x="4251" y="1077"/>
              <a:ext cx="12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1000" i="0">
                  <a:solidFill>
                    <a:srgbClr val="006DAE"/>
                  </a:solidFill>
                  <a:latin typeface="AvantGarde Bk BT" charset="0"/>
                </a:rPr>
                <a:t> km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385" name="Rectangle 161"/>
            <p:cNvSpPr>
              <a:spLocks noChangeArrowheads="1"/>
            </p:cNvSpPr>
            <p:nvPr/>
          </p:nvSpPr>
          <p:spPr bwMode="auto">
            <a:xfrm>
              <a:off x="4059" y="1075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1000" i="0">
                  <a:solidFill>
                    <a:srgbClr val="006DAE"/>
                  </a:solidFill>
                  <a:latin typeface="AvantGarde Bk BT" charset="0"/>
                </a:rPr>
                <a:t> 0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386" name="Freeform 162"/>
            <p:cNvSpPr>
              <a:spLocks/>
            </p:cNvSpPr>
            <p:nvPr/>
          </p:nvSpPr>
          <p:spPr bwMode="auto">
            <a:xfrm>
              <a:off x="3311" y="746"/>
              <a:ext cx="1378" cy="16"/>
            </a:xfrm>
            <a:custGeom>
              <a:avLst/>
              <a:gdLst>
                <a:gd name="T0" fmla="*/ 0 w 1378"/>
                <a:gd name="T1" fmla="*/ 16 h 16"/>
                <a:gd name="T2" fmla="*/ 0 w 1378"/>
                <a:gd name="T3" fmla="*/ 16 h 16"/>
                <a:gd name="T4" fmla="*/ 1378 w 1378"/>
                <a:gd name="T5" fmla="*/ 10 h 16"/>
                <a:gd name="T6" fmla="*/ 1378 w 1378"/>
                <a:gd name="T7" fmla="*/ 0 h 16"/>
                <a:gd name="T8" fmla="*/ 0 w 1378"/>
                <a:gd name="T9" fmla="*/ 6 h 16"/>
                <a:gd name="T10" fmla="*/ 0 w 1378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8" h="16">
                  <a:moveTo>
                    <a:pt x="0" y="16"/>
                  </a:moveTo>
                  <a:lnTo>
                    <a:pt x="0" y="16"/>
                  </a:lnTo>
                  <a:lnTo>
                    <a:pt x="1378" y="10"/>
                  </a:lnTo>
                  <a:lnTo>
                    <a:pt x="1378" y="0"/>
                  </a:lnTo>
                  <a:lnTo>
                    <a:pt x="0" y="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87" name="Freeform 163"/>
            <p:cNvSpPr>
              <a:spLocks/>
            </p:cNvSpPr>
            <p:nvPr/>
          </p:nvSpPr>
          <p:spPr bwMode="auto">
            <a:xfrm>
              <a:off x="3257" y="752"/>
              <a:ext cx="54" cy="10"/>
            </a:xfrm>
            <a:custGeom>
              <a:avLst/>
              <a:gdLst>
                <a:gd name="T0" fmla="*/ 0 w 54"/>
                <a:gd name="T1" fmla="*/ 10 h 10"/>
                <a:gd name="T2" fmla="*/ 2 w 54"/>
                <a:gd name="T3" fmla="*/ 10 h 10"/>
                <a:gd name="T4" fmla="*/ 54 w 54"/>
                <a:gd name="T5" fmla="*/ 10 h 10"/>
                <a:gd name="T6" fmla="*/ 54 w 54"/>
                <a:gd name="T7" fmla="*/ 0 h 10"/>
                <a:gd name="T8" fmla="*/ 2 w 54"/>
                <a:gd name="T9" fmla="*/ 0 h 10"/>
                <a:gd name="T10" fmla="*/ 0 w 54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0">
                  <a:moveTo>
                    <a:pt x="0" y="10"/>
                  </a:moveTo>
                  <a:lnTo>
                    <a:pt x="2" y="10"/>
                  </a:lnTo>
                  <a:lnTo>
                    <a:pt x="54" y="10"/>
                  </a:lnTo>
                  <a:lnTo>
                    <a:pt x="54" y="0"/>
                  </a:lnTo>
                  <a:lnTo>
                    <a:pt x="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88" name="Freeform 164"/>
            <p:cNvSpPr>
              <a:spLocks/>
            </p:cNvSpPr>
            <p:nvPr/>
          </p:nvSpPr>
          <p:spPr bwMode="auto">
            <a:xfrm>
              <a:off x="3223" y="735"/>
              <a:ext cx="38" cy="27"/>
            </a:xfrm>
            <a:custGeom>
              <a:avLst/>
              <a:gdLst>
                <a:gd name="T0" fmla="*/ 2 w 38"/>
                <a:gd name="T1" fmla="*/ 0 h 27"/>
                <a:gd name="T2" fmla="*/ 0 w 38"/>
                <a:gd name="T3" fmla="*/ 9 h 27"/>
                <a:gd name="T4" fmla="*/ 34 w 38"/>
                <a:gd name="T5" fmla="*/ 27 h 27"/>
                <a:gd name="T6" fmla="*/ 38 w 38"/>
                <a:gd name="T7" fmla="*/ 19 h 27"/>
                <a:gd name="T8" fmla="*/ 4 w 38"/>
                <a:gd name="T9" fmla="*/ 0 h 27"/>
                <a:gd name="T10" fmla="*/ 2 w 38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7">
                  <a:moveTo>
                    <a:pt x="2" y="0"/>
                  </a:moveTo>
                  <a:lnTo>
                    <a:pt x="0" y="9"/>
                  </a:lnTo>
                  <a:lnTo>
                    <a:pt x="34" y="27"/>
                  </a:lnTo>
                  <a:lnTo>
                    <a:pt x="38" y="19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89" name="Freeform 165"/>
            <p:cNvSpPr>
              <a:spLocks/>
            </p:cNvSpPr>
            <p:nvPr/>
          </p:nvSpPr>
          <p:spPr bwMode="auto">
            <a:xfrm>
              <a:off x="3183" y="723"/>
              <a:ext cx="42" cy="21"/>
            </a:xfrm>
            <a:custGeom>
              <a:avLst/>
              <a:gdLst>
                <a:gd name="T0" fmla="*/ 0 w 42"/>
                <a:gd name="T1" fmla="*/ 0 h 21"/>
                <a:gd name="T2" fmla="*/ 0 w 42"/>
                <a:gd name="T3" fmla="*/ 10 h 21"/>
                <a:gd name="T4" fmla="*/ 40 w 42"/>
                <a:gd name="T5" fmla="*/ 21 h 21"/>
                <a:gd name="T6" fmla="*/ 42 w 42"/>
                <a:gd name="T7" fmla="*/ 12 h 21"/>
                <a:gd name="T8" fmla="*/ 2 w 42"/>
                <a:gd name="T9" fmla="*/ 0 h 21"/>
                <a:gd name="T10" fmla="*/ 0 w 42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1">
                  <a:moveTo>
                    <a:pt x="0" y="0"/>
                  </a:moveTo>
                  <a:lnTo>
                    <a:pt x="0" y="10"/>
                  </a:lnTo>
                  <a:lnTo>
                    <a:pt x="40" y="21"/>
                  </a:lnTo>
                  <a:lnTo>
                    <a:pt x="42" y="1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90" name="Freeform 166"/>
            <p:cNvSpPr>
              <a:spLocks/>
            </p:cNvSpPr>
            <p:nvPr/>
          </p:nvSpPr>
          <p:spPr bwMode="auto">
            <a:xfrm>
              <a:off x="3135" y="723"/>
              <a:ext cx="50" cy="21"/>
            </a:xfrm>
            <a:custGeom>
              <a:avLst/>
              <a:gdLst>
                <a:gd name="T0" fmla="*/ 0 w 50"/>
                <a:gd name="T1" fmla="*/ 21 h 21"/>
                <a:gd name="T2" fmla="*/ 2 w 50"/>
                <a:gd name="T3" fmla="*/ 21 h 21"/>
                <a:gd name="T4" fmla="*/ 50 w 50"/>
                <a:gd name="T5" fmla="*/ 10 h 21"/>
                <a:gd name="T6" fmla="*/ 48 w 50"/>
                <a:gd name="T7" fmla="*/ 0 h 21"/>
                <a:gd name="T8" fmla="*/ 0 w 50"/>
                <a:gd name="T9" fmla="*/ 12 h 21"/>
                <a:gd name="T10" fmla="*/ 0 w 5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21">
                  <a:moveTo>
                    <a:pt x="0" y="21"/>
                  </a:moveTo>
                  <a:lnTo>
                    <a:pt x="2" y="21"/>
                  </a:lnTo>
                  <a:lnTo>
                    <a:pt x="50" y="10"/>
                  </a:lnTo>
                  <a:lnTo>
                    <a:pt x="48" y="0"/>
                  </a:lnTo>
                  <a:lnTo>
                    <a:pt x="0" y="12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91" name="Freeform 167"/>
            <p:cNvSpPr>
              <a:spLocks/>
            </p:cNvSpPr>
            <p:nvPr/>
          </p:nvSpPr>
          <p:spPr bwMode="auto">
            <a:xfrm>
              <a:off x="3075" y="723"/>
              <a:ext cx="62" cy="21"/>
            </a:xfrm>
            <a:custGeom>
              <a:avLst/>
              <a:gdLst>
                <a:gd name="T0" fmla="*/ 0 w 62"/>
                <a:gd name="T1" fmla="*/ 10 h 21"/>
                <a:gd name="T2" fmla="*/ 2 w 62"/>
                <a:gd name="T3" fmla="*/ 10 h 21"/>
                <a:gd name="T4" fmla="*/ 60 w 62"/>
                <a:gd name="T5" fmla="*/ 21 h 21"/>
                <a:gd name="T6" fmla="*/ 62 w 62"/>
                <a:gd name="T7" fmla="*/ 12 h 21"/>
                <a:gd name="T8" fmla="*/ 4 w 62"/>
                <a:gd name="T9" fmla="*/ 0 h 21"/>
                <a:gd name="T10" fmla="*/ 0 w 62"/>
                <a:gd name="T11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21">
                  <a:moveTo>
                    <a:pt x="0" y="10"/>
                  </a:moveTo>
                  <a:lnTo>
                    <a:pt x="2" y="10"/>
                  </a:lnTo>
                  <a:lnTo>
                    <a:pt x="60" y="21"/>
                  </a:lnTo>
                  <a:lnTo>
                    <a:pt x="62" y="12"/>
                  </a:lnTo>
                  <a:lnTo>
                    <a:pt x="4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92" name="Freeform 168"/>
            <p:cNvSpPr>
              <a:spLocks/>
            </p:cNvSpPr>
            <p:nvPr/>
          </p:nvSpPr>
          <p:spPr bwMode="auto">
            <a:xfrm>
              <a:off x="3021" y="706"/>
              <a:ext cx="58" cy="27"/>
            </a:xfrm>
            <a:custGeom>
              <a:avLst/>
              <a:gdLst>
                <a:gd name="T0" fmla="*/ 0 w 58"/>
                <a:gd name="T1" fmla="*/ 0 h 27"/>
                <a:gd name="T2" fmla="*/ 2 w 58"/>
                <a:gd name="T3" fmla="*/ 9 h 27"/>
                <a:gd name="T4" fmla="*/ 54 w 58"/>
                <a:gd name="T5" fmla="*/ 27 h 27"/>
                <a:gd name="T6" fmla="*/ 58 w 58"/>
                <a:gd name="T7" fmla="*/ 17 h 27"/>
                <a:gd name="T8" fmla="*/ 4 w 58"/>
                <a:gd name="T9" fmla="*/ 0 h 27"/>
                <a:gd name="T10" fmla="*/ 0 w 58"/>
                <a:gd name="T11" fmla="*/ 0 h 27"/>
                <a:gd name="T12" fmla="*/ 4 w 58"/>
                <a:gd name="T13" fmla="*/ 0 h 27"/>
                <a:gd name="T14" fmla="*/ 2 w 58"/>
                <a:gd name="T15" fmla="*/ 0 h 27"/>
                <a:gd name="T16" fmla="*/ 0 w 58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27">
                  <a:moveTo>
                    <a:pt x="0" y="0"/>
                  </a:moveTo>
                  <a:lnTo>
                    <a:pt x="2" y="9"/>
                  </a:lnTo>
                  <a:lnTo>
                    <a:pt x="54" y="27"/>
                  </a:lnTo>
                  <a:lnTo>
                    <a:pt x="58" y="17"/>
                  </a:ln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93" name="Freeform 169"/>
            <p:cNvSpPr>
              <a:spLocks/>
            </p:cNvSpPr>
            <p:nvPr/>
          </p:nvSpPr>
          <p:spPr bwMode="auto">
            <a:xfrm>
              <a:off x="2987" y="706"/>
              <a:ext cx="40" cy="32"/>
            </a:xfrm>
            <a:custGeom>
              <a:avLst/>
              <a:gdLst>
                <a:gd name="T0" fmla="*/ 2 w 40"/>
                <a:gd name="T1" fmla="*/ 32 h 32"/>
                <a:gd name="T2" fmla="*/ 6 w 40"/>
                <a:gd name="T3" fmla="*/ 31 h 32"/>
                <a:gd name="T4" fmla="*/ 40 w 40"/>
                <a:gd name="T5" fmla="*/ 7 h 32"/>
                <a:gd name="T6" fmla="*/ 34 w 40"/>
                <a:gd name="T7" fmla="*/ 0 h 32"/>
                <a:gd name="T8" fmla="*/ 0 w 40"/>
                <a:gd name="T9" fmla="*/ 25 h 32"/>
                <a:gd name="T10" fmla="*/ 2 w 40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2">
                  <a:moveTo>
                    <a:pt x="2" y="32"/>
                  </a:moveTo>
                  <a:lnTo>
                    <a:pt x="6" y="31"/>
                  </a:lnTo>
                  <a:lnTo>
                    <a:pt x="40" y="7"/>
                  </a:lnTo>
                  <a:lnTo>
                    <a:pt x="34" y="0"/>
                  </a:lnTo>
                  <a:lnTo>
                    <a:pt x="0" y="25"/>
                  </a:lnTo>
                  <a:lnTo>
                    <a:pt x="2" y="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94" name="Freeform 170"/>
            <p:cNvSpPr>
              <a:spLocks/>
            </p:cNvSpPr>
            <p:nvPr/>
          </p:nvSpPr>
          <p:spPr bwMode="auto">
            <a:xfrm>
              <a:off x="2941" y="723"/>
              <a:ext cx="50" cy="15"/>
            </a:xfrm>
            <a:custGeom>
              <a:avLst/>
              <a:gdLst>
                <a:gd name="T0" fmla="*/ 0 w 50"/>
                <a:gd name="T1" fmla="*/ 10 h 15"/>
                <a:gd name="T2" fmla="*/ 2 w 50"/>
                <a:gd name="T3" fmla="*/ 10 h 15"/>
                <a:gd name="T4" fmla="*/ 48 w 50"/>
                <a:gd name="T5" fmla="*/ 15 h 15"/>
                <a:gd name="T6" fmla="*/ 50 w 50"/>
                <a:gd name="T7" fmla="*/ 6 h 15"/>
                <a:gd name="T8" fmla="*/ 2 w 50"/>
                <a:gd name="T9" fmla="*/ 0 h 15"/>
                <a:gd name="T10" fmla="*/ 0 w 50"/>
                <a:gd name="T11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15">
                  <a:moveTo>
                    <a:pt x="0" y="10"/>
                  </a:moveTo>
                  <a:lnTo>
                    <a:pt x="2" y="10"/>
                  </a:lnTo>
                  <a:lnTo>
                    <a:pt x="48" y="15"/>
                  </a:lnTo>
                  <a:lnTo>
                    <a:pt x="50" y="6"/>
                  </a:lnTo>
                  <a:lnTo>
                    <a:pt x="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95" name="Freeform 171"/>
            <p:cNvSpPr>
              <a:spLocks/>
            </p:cNvSpPr>
            <p:nvPr/>
          </p:nvSpPr>
          <p:spPr bwMode="auto">
            <a:xfrm>
              <a:off x="2889" y="706"/>
              <a:ext cx="56" cy="27"/>
            </a:xfrm>
            <a:custGeom>
              <a:avLst/>
              <a:gdLst>
                <a:gd name="T0" fmla="*/ 2 w 56"/>
                <a:gd name="T1" fmla="*/ 0 h 27"/>
                <a:gd name="T2" fmla="*/ 0 w 56"/>
                <a:gd name="T3" fmla="*/ 9 h 27"/>
                <a:gd name="T4" fmla="*/ 52 w 56"/>
                <a:gd name="T5" fmla="*/ 27 h 27"/>
                <a:gd name="T6" fmla="*/ 56 w 56"/>
                <a:gd name="T7" fmla="*/ 17 h 27"/>
                <a:gd name="T8" fmla="*/ 2 w 56"/>
                <a:gd name="T9" fmla="*/ 0 h 27"/>
                <a:gd name="T10" fmla="*/ 2 w 56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7">
                  <a:moveTo>
                    <a:pt x="2" y="0"/>
                  </a:moveTo>
                  <a:lnTo>
                    <a:pt x="0" y="9"/>
                  </a:lnTo>
                  <a:lnTo>
                    <a:pt x="52" y="27"/>
                  </a:lnTo>
                  <a:lnTo>
                    <a:pt x="56" y="17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96" name="Freeform 172"/>
            <p:cNvSpPr>
              <a:spLocks/>
            </p:cNvSpPr>
            <p:nvPr/>
          </p:nvSpPr>
          <p:spPr bwMode="auto">
            <a:xfrm>
              <a:off x="2835" y="694"/>
              <a:ext cx="56" cy="21"/>
            </a:xfrm>
            <a:custGeom>
              <a:avLst/>
              <a:gdLst>
                <a:gd name="T0" fmla="*/ 0 w 56"/>
                <a:gd name="T1" fmla="*/ 0 h 21"/>
                <a:gd name="T2" fmla="*/ 0 w 56"/>
                <a:gd name="T3" fmla="*/ 8 h 21"/>
                <a:gd name="T4" fmla="*/ 54 w 56"/>
                <a:gd name="T5" fmla="*/ 21 h 21"/>
                <a:gd name="T6" fmla="*/ 56 w 56"/>
                <a:gd name="T7" fmla="*/ 12 h 21"/>
                <a:gd name="T8" fmla="*/ 2 w 56"/>
                <a:gd name="T9" fmla="*/ 0 h 21"/>
                <a:gd name="T10" fmla="*/ 0 w 56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1">
                  <a:moveTo>
                    <a:pt x="0" y="0"/>
                  </a:moveTo>
                  <a:lnTo>
                    <a:pt x="0" y="8"/>
                  </a:lnTo>
                  <a:lnTo>
                    <a:pt x="54" y="21"/>
                  </a:lnTo>
                  <a:lnTo>
                    <a:pt x="56" y="1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97" name="Freeform 173"/>
            <p:cNvSpPr>
              <a:spLocks/>
            </p:cNvSpPr>
            <p:nvPr/>
          </p:nvSpPr>
          <p:spPr bwMode="auto">
            <a:xfrm>
              <a:off x="2770" y="694"/>
              <a:ext cx="67" cy="21"/>
            </a:xfrm>
            <a:custGeom>
              <a:avLst/>
              <a:gdLst>
                <a:gd name="T0" fmla="*/ 0 w 67"/>
                <a:gd name="T1" fmla="*/ 12 h 21"/>
                <a:gd name="T2" fmla="*/ 2 w 67"/>
                <a:gd name="T3" fmla="*/ 21 h 21"/>
                <a:gd name="T4" fmla="*/ 67 w 67"/>
                <a:gd name="T5" fmla="*/ 10 h 21"/>
                <a:gd name="T6" fmla="*/ 65 w 67"/>
                <a:gd name="T7" fmla="*/ 0 h 21"/>
                <a:gd name="T8" fmla="*/ 0 w 67"/>
                <a:gd name="T9" fmla="*/ 12 h 21"/>
                <a:gd name="T10" fmla="*/ 0 w 67"/>
                <a:gd name="T11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21">
                  <a:moveTo>
                    <a:pt x="0" y="12"/>
                  </a:moveTo>
                  <a:lnTo>
                    <a:pt x="2" y="21"/>
                  </a:lnTo>
                  <a:lnTo>
                    <a:pt x="67" y="10"/>
                  </a:lnTo>
                  <a:lnTo>
                    <a:pt x="65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98" name="Freeform 174"/>
            <p:cNvSpPr>
              <a:spLocks/>
            </p:cNvSpPr>
            <p:nvPr/>
          </p:nvSpPr>
          <p:spPr bwMode="auto">
            <a:xfrm>
              <a:off x="2707" y="706"/>
              <a:ext cx="65" cy="29"/>
            </a:xfrm>
            <a:custGeom>
              <a:avLst/>
              <a:gdLst>
                <a:gd name="T0" fmla="*/ 0 w 65"/>
                <a:gd name="T1" fmla="*/ 29 h 29"/>
                <a:gd name="T2" fmla="*/ 2 w 65"/>
                <a:gd name="T3" fmla="*/ 29 h 29"/>
                <a:gd name="T4" fmla="*/ 65 w 65"/>
                <a:gd name="T5" fmla="*/ 9 h 29"/>
                <a:gd name="T6" fmla="*/ 63 w 65"/>
                <a:gd name="T7" fmla="*/ 0 h 29"/>
                <a:gd name="T8" fmla="*/ 0 w 65"/>
                <a:gd name="T9" fmla="*/ 19 h 29"/>
                <a:gd name="T10" fmla="*/ 0 w 65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29">
                  <a:moveTo>
                    <a:pt x="0" y="29"/>
                  </a:moveTo>
                  <a:lnTo>
                    <a:pt x="2" y="29"/>
                  </a:lnTo>
                  <a:lnTo>
                    <a:pt x="65" y="9"/>
                  </a:lnTo>
                  <a:lnTo>
                    <a:pt x="63" y="0"/>
                  </a:lnTo>
                  <a:lnTo>
                    <a:pt x="0" y="1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399" name="Freeform 175"/>
            <p:cNvSpPr>
              <a:spLocks/>
            </p:cNvSpPr>
            <p:nvPr/>
          </p:nvSpPr>
          <p:spPr bwMode="auto">
            <a:xfrm>
              <a:off x="2668" y="713"/>
              <a:ext cx="41" cy="22"/>
            </a:xfrm>
            <a:custGeom>
              <a:avLst/>
              <a:gdLst>
                <a:gd name="T0" fmla="*/ 0 w 41"/>
                <a:gd name="T1" fmla="*/ 8 h 22"/>
                <a:gd name="T2" fmla="*/ 2 w 41"/>
                <a:gd name="T3" fmla="*/ 8 h 22"/>
                <a:gd name="T4" fmla="*/ 39 w 41"/>
                <a:gd name="T5" fmla="*/ 22 h 22"/>
                <a:gd name="T6" fmla="*/ 41 w 41"/>
                <a:gd name="T7" fmla="*/ 12 h 22"/>
                <a:gd name="T8" fmla="*/ 4 w 41"/>
                <a:gd name="T9" fmla="*/ 0 h 22"/>
                <a:gd name="T10" fmla="*/ 0 w 41"/>
                <a:gd name="T11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2">
                  <a:moveTo>
                    <a:pt x="0" y="8"/>
                  </a:moveTo>
                  <a:lnTo>
                    <a:pt x="2" y="8"/>
                  </a:lnTo>
                  <a:lnTo>
                    <a:pt x="39" y="22"/>
                  </a:lnTo>
                  <a:lnTo>
                    <a:pt x="41" y="12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00" name="Freeform 176"/>
            <p:cNvSpPr>
              <a:spLocks/>
            </p:cNvSpPr>
            <p:nvPr/>
          </p:nvSpPr>
          <p:spPr bwMode="auto">
            <a:xfrm>
              <a:off x="2634" y="690"/>
              <a:ext cx="40" cy="31"/>
            </a:xfrm>
            <a:custGeom>
              <a:avLst/>
              <a:gdLst>
                <a:gd name="T0" fmla="*/ 4 w 40"/>
                <a:gd name="T1" fmla="*/ 0 h 31"/>
                <a:gd name="T2" fmla="*/ 0 w 40"/>
                <a:gd name="T3" fmla="*/ 8 h 31"/>
                <a:gd name="T4" fmla="*/ 34 w 40"/>
                <a:gd name="T5" fmla="*/ 31 h 31"/>
                <a:gd name="T6" fmla="*/ 40 w 40"/>
                <a:gd name="T7" fmla="*/ 23 h 31"/>
                <a:gd name="T8" fmla="*/ 4 w 40"/>
                <a:gd name="T9" fmla="*/ 0 h 31"/>
                <a:gd name="T10" fmla="*/ 4 w 40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1">
                  <a:moveTo>
                    <a:pt x="4" y="0"/>
                  </a:moveTo>
                  <a:lnTo>
                    <a:pt x="0" y="8"/>
                  </a:lnTo>
                  <a:lnTo>
                    <a:pt x="34" y="31"/>
                  </a:lnTo>
                  <a:lnTo>
                    <a:pt x="40" y="2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01" name="Freeform 177"/>
            <p:cNvSpPr>
              <a:spLocks/>
            </p:cNvSpPr>
            <p:nvPr/>
          </p:nvSpPr>
          <p:spPr bwMode="auto">
            <a:xfrm>
              <a:off x="2578" y="665"/>
              <a:ext cx="60" cy="33"/>
            </a:xfrm>
            <a:custGeom>
              <a:avLst/>
              <a:gdLst>
                <a:gd name="T0" fmla="*/ 4 w 60"/>
                <a:gd name="T1" fmla="*/ 0 h 33"/>
                <a:gd name="T2" fmla="*/ 0 w 60"/>
                <a:gd name="T3" fmla="*/ 10 h 33"/>
                <a:gd name="T4" fmla="*/ 56 w 60"/>
                <a:gd name="T5" fmla="*/ 33 h 33"/>
                <a:gd name="T6" fmla="*/ 60 w 60"/>
                <a:gd name="T7" fmla="*/ 25 h 33"/>
                <a:gd name="T8" fmla="*/ 4 w 60"/>
                <a:gd name="T9" fmla="*/ 2 h 33"/>
                <a:gd name="T10" fmla="*/ 4 w 60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3">
                  <a:moveTo>
                    <a:pt x="4" y="0"/>
                  </a:moveTo>
                  <a:lnTo>
                    <a:pt x="0" y="10"/>
                  </a:lnTo>
                  <a:lnTo>
                    <a:pt x="56" y="33"/>
                  </a:lnTo>
                  <a:lnTo>
                    <a:pt x="60" y="2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02" name="Freeform 178"/>
            <p:cNvSpPr>
              <a:spLocks/>
            </p:cNvSpPr>
            <p:nvPr/>
          </p:nvSpPr>
          <p:spPr bwMode="auto">
            <a:xfrm>
              <a:off x="2532" y="658"/>
              <a:ext cx="50" cy="17"/>
            </a:xfrm>
            <a:custGeom>
              <a:avLst/>
              <a:gdLst>
                <a:gd name="T0" fmla="*/ 0 w 50"/>
                <a:gd name="T1" fmla="*/ 0 h 17"/>
                <a:gd name="T2" fmla="*/ 0 w 50"/>
                <a:gd name="T3" fmla="*/ 9 h 17"/>
                <a:gd name="T4" fmla="*/ 48 w 50"/>
                <a:gd name="T5" fmla="*/ 17 h 17"/>
                <a:gd name="T6" fmla="*/ 50 w 50"/>
                <a:gd name="T7" fmla="*/ 7 h 17"/>
                <a:gd name="T8" fmla="*/ 0 w 50"/>
                <a:gd name="T9" fmla="*/ 0 h 17"/>
                <a:gd name="T10" fmla="*/ 0 w 50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17">
                  <a:moveTo>
                    <a:pt x="0" y="0"/>
                  </a:moveTo>
                  <a:lnTo>
                    <a:pt x="0" y="9"/>
                  </a:lnTo>
                  <a:lnTo>
                    <a:pt x="48" y="17"/>
                  </a:lnTo>
                  <a:lnTo>
                    <a:pt x="50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03" name="Freeform 179"/>
            <p:cNvSpPr>
              <a:spLocks/>
            </p:cNvSpPr>
            <p:nvPr/>
          </p:nvSpPr>
          <p:spPr bwMode="auto">
            <a:xfrm>
              <a:off x="2477" y="652"/>
              <a:ext cx="55" cy="15"/>
            </a:xfrm>
            <a:custGeom>
              <a:avLst/>
              <a:gdLst>
                <a:gd name="T0" fmla="*/ 3 w 55"/>
                <a:gd name="T1" fmla="*/ 8 h 15"/>
                <a:gd name="T2" fmla="*/ 2 w 55"/>
                <a:gd name="T3" fmla="*/ 8 h 15"/>
                <a:gd name="T4" fmla="*/ 28 w 55"/>
                <a:gd name="T5" fmla="*/ 12 h 15"/>
                <a:gd name="T6" fmla="*/ 55 w 55"/>
                <a:gd name="T7" fmla="*/ 15 h 15"/>
                <a:gd name="T8" fmla="*/ 55 w 55"/>
                <a:gd name="T9" fmla="*/ 6 h 15"/>
                <a:gd name="T10" fmla="*/ 28 w 55"/>
                <a:gd name="T11" fmla="*/ 2 h 15"/>
                <a:gd name="T12" fmla="*/ 2 w 55"/>
                <a:gd name="T13" fmla="*/ 0 h 15"/>
                <a:gd name="T14" fmla="*/ 0 w 55"/>
                <a:gd name="T15" fmla="*/ 0 h 15"/>
                <a:gd name="T16" fmla="*/ 3 w 55"/>
                <a:gd name="T1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15">
                  <a:moveTo>
                    <a:pt x="3" y="8"/>
                  </a:moveTo>
                  <a:lnTo>
                    <a:pt x="2" y="8"/>
                  </a:lnTo>
                  <a:lnTo>
                    <a:pt x="28" y="12"/>
                  </a:lnTo>
                  <a:lnTo>
                    <a:pt x="55" y="15"/>
                  </a:lnTo>
                  <a:lnTo>
                    <a:pt x="55" y="6"/>
                  </a:lnTo>
                  <a:lnTo>
                    <a:pt x="28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04" name="Freeform 180"/>
            <p:cNvSpPr>
              <a:spLocks/>
            </p:cNvSpPr>
            <p:nvPr/>
          </p:nvSpPr>
          <p:spPr bwMode="auto">
            <a:xfrm>
              <a:off x="2408" y="652"/>
              <a:ext cx="72" cy="46"/>
            </a:xfrm>
            <a:custGeom>
              <a:avLst/>
              <a:gdLst>
                <a:gd name="T0" fmla="*/ 0 w 72"/>
                <a:gd name="T1" fmla="*/ 44 h 46"/>
                <a:gd name="T2" fmla="*/ 3 w 72"/>
                <a:gd name="T3" fmla="*/ 44 h 46"/>
                <a:gd name="T4" fmla="*/ 72 w 72"/>
                <a:gd name="T5" fmla="*/ 8 h 46"/>
                <a:gd name="T6" fmla="*/ 69 w 72"/>
                <a:gd name="T7" fmla="*/ 0 h 46"/>
                <a:gd name="T8" fmla="*/ 0 w 72"/>
                <a:gd name="T9" fmla="*/ 36 h 46"/>
                <a:gd name="T10" fmla="*/ 0 w 72"/>
                <a:gd name="T11" fmla="*/ 44 h 46"/>
                <a:gd name="T12" fmla="*/ 0 w 72"/>
                <a:gd name="T13" fmla="*/ 44 h 46"/>
                <a:gd name="T14" fmla="*/ 1 w 72"/>
                <a:gd name="T15" fmla="*/ 46 h 46"/>
                <a:gd name="T16" fmla="*/ 3 w 72"/>
                <a:gd name="T17" fmla="*/ 44 h 46"/>
                <a:gd name="T18" fmla="*/ 0 w 72"/>
                <a:gd name="T19" fmla="*/ 4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46">
                  <a:moveTo>
                    <a:pt x="0" y="44"/>
                  </a:moveTo>
                  <a:lnTo>
                    <a:pt x="3" y="44"/>
                  </a:lnTo>
                  <a:lnTo>
                    <a:pt x="72" y="8"/>
                  </a:lnTo>
                  <a:lnTo>
                    <a:pt x="69" y="0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46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05" name="Freeform 181"/>
            <p:cNvSpPr>
              <a:spLocks/>
            </p:cNvSpPr>
            <p:nvPr/>
          </p:nvSpPr>
          <p:spPr bwMode="auto">
            <a:xfrm>
              <a:off x="2371" y="677"/>
              <a:ext cx="40" cy="19"/>
            </a:xfrm>
            <a:custGeom>
              <a:avLst/>
              <a:gdLst>
                <a:gd name="T0" fmla="*/ 0 w 40"/>
                <a:gd name="T1" fmla="*/ 8 h 19"/>
                <a:gd name="T2" fmla="*/ 2 w 40"/>
                <a:gd name="T3" fmla="*/ 8 h 19"/>
                <a:gd name="T4" fmla="*/ 37 w 40"/>
                <a:gd name="T5" fmla="*/ 19 h 19"/>
                <a:gd name="T6" fmla="*/ 40 w 40"/>
                <a:gd name="T7" fmla="*/ 11 h 19"/>
                <a:gd name="T8" fmla="*/ 4 w 40"/>
                <a:gd name="T9" fmla="*/ 0 h 19"/>
                <a:gd name="T10" fmla="*/ 0 w 40"/>
                <a:gd name="T11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9">
                  <a:moveTo>
                    <a:pt x="0" y="8"/>
                  </a:moveTo>
                  <a:lnTo>
                    <a:pt x="2" y="8"/>
                  </a:lnTo>
                  <a:lnTo>
                    <a:pt x="37" y="19"/>
                  </a:lnTo>
                  <a:lnTo>
                    <a:pt x="40" y="11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06" name="Freeform 182"/>
            <p:cNvSpPr>
              <a:spLocks/>
            </p:cNvSpPr>
            <p:nvPr/>
          </p:nvSpPr>
          <p:spPr bwMode="auto">
            <a:xfrm>
              <a:off x="2325" y="640"/>
              <a:ext cx="52" cy="45"/>
            </a:xfrm>
            <a:custGeom>
              <a:avLst/>
              <a:gdLst>
                <a:gd name="T0" fmla="*/ 2 w 52"/>
                <a:gd name="T1" fmla="*/ 0 h 45"/>
                <a:gd name="T2" fmla="*/ 0 w 52"/>
                <a:gd name="T3" fmla="*/ 10 h 45"/>
                <a:gd name="T4" fmla="*/ 46 w 52"/>
                <a:gd name="T5" fmla="*/ 45 h 45"/>
                <a:gd name="T6" fmla="*/ 52 w 52"/>
                <a:gd name="T7" fmla="*/ 37 h 45"/>
                <a:gd name="T8" fmla="*/ 4 w 52"/>
                <a:gd name="T9" fmla="*/ 2 h 45"/>
                <a:gd name="T10" fmla="*/ 2 w 52"/>
                <a:gd name="T1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5">
                  <a:moveTo>
                    <a:pt x="2" y="0"/>
                  </a:moveTo>
                  <a:lnTo>
                    <a:pt x="0" y="10"/>
                  </a:lnTo>
                  <a:lnTo>
                    <a:pt x="46" y="45"/>
                  </a:lnTo>
                  <a:lnTo>
                    <a:pt x="52" y="37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07" name="Freeform 183"/>
            <p:cNvSpPr>
              <a:spLocks/>
            </p:cNvSpPr>
            <p:nvPr/>
          </p:nvSpPr>
          <p:spPr bwMode="auto">
            <a:xfrm>
              <a:off x="2285" y="635"/>
              <a:ext cx="42" cy="15"/>
            </a:xfrm>
            <a:custGeom>
              <a:avLst/>
              <a:gdLst>
                <a:gd name="T0" fmla="*/ 0 w 42"/>
                <a:gd name="T1" fmla="*/ 9 h 15"/>
                <a:gd name="T2" fmla="*/ 0 w 42"/>
                <a:gd name="T3" fmla="*/ 9 h 15"/>
                <a:gd name="T4" fmla="*/ 42 w 42"/>
                <a:gd name="T5" fmla="*/ 15 h 15"/>
                <a:gd name="T6" fmla="*/ 42 w 42"/>
                <a:gd name="T7" fmla="*/ 5 h 15"/>
                <a:gd name="T8" fmla="*/ 2 w 42"/>
                <a:gd name="T9" fmla="*/ 0 h 15"/>
                <a:gd name="T10" fmla="*/ 0 w 42"/>
                <a:gd name="T11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5">
                  <a:moveTo>
                    <a:pt x="0" y="9"/>
                  </a:moveTo>
                  <a:lnTo>
                    <a:pt x="0" y="9"/>
                  </a:lnTo>
                  <a:lnTo>
                    <a:pt x="42" y="15"/>
                  </a:lnTo>
                  <a:lnTo>
                    <a:pt x="42" y="5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08" name="Freeform 184"/>
            <p:cNvSpPr>
              <a:spLocks/>
            </p:cNvSpPr>
            <p:nvPr/>
          </p:nvSpPr>
          <p:spPr bwMode="auto">
            <a:xfrm>
              <a:off x="2214" y="617"/>
              <a:ext cx="73" cy="27"/>
            </a:xfrm>
            <a:custGeom>
              <a:avLst/>
              <a:gdLst>
                <a:gd name="T0" fmla="*/ 2 w 73"/>
                <a:gd name="T1" fmla="*/ 0 h 27"/>
                <a:gd name="T2" fmla="*/ 0 w 73"/>
                <a:gd name="T3" fmla="*/ 10 h 27"/>
                <a:gd name="T4" fmla="*/ 71 w 73"/>
                <a:gd name="T5" fmla="*/ 27 h 27"/>
                <a:gd name="T6" fmla="*/ 73 w 73"/>
                <a:gd name="T7" fmla="*/ 18 h 27"/>
                <a:gd name="T8" fmla="*/ 4 w 73"/>
                <a:gd name="T9" fmla="*/ 0 h 27"/>
                <a:gd name="T10" fmla="*/ 2 w 73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27">
                  <a:moveTo>
                    <a:pt x="2" y="0"/>
                  </a:moveTo>
                  <a:lnTo>
                    <a:pt x="0" y="10"/>
                  </a:lnTo>
                  <a:lnTo>
                    <a:pt x="71" y="27"/>
                  </a:lnTo>
                  <a:lnTo>
                    <a:pt x="73" y="18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09" name="Freeform 185"/>
            <p:cNvSpPr>
              <a:spLocks/>
            </p:cNvSpPr>
            <p:nvPr/>
          </p:nvSpPr>
          <p:spPr bwMode="auto">
            <a:xfrm>
              <a:off x="2168" y="617"/>
              <a:ext cx="48" cy="16"/>
            </a:xfrm>
            <a:custGeom>
              <a:avLst/>
              <a:gdLst>
                <a:gd name="T0" fmla="*/ 0 w 48"/>
                <a:gd name="T1" fmla="*/ 6 h 16"/>
                <a:gd name="T2" fmla="*/ 2 w 48"/>
                <a:gd name="T3" fmla="*/ 16 h 16"/>
                <a:gd name="T4" fmla="*/ 48 w 48"/>
                <a:gd name="T5" fmla="*/ 10 h 16"/>
                <a:gd name="T6" fmla="*/ 48 w 48"/>
                <a:gd name="T7" fmla="*/ 0 h 16"/>
                <a:gd name="T8" fmla="*/ 0 w 48"/>
                <a:gd name="T9" fmla="*/ 6 h 16"/>
                <a:gd name="T10" fmla="*/ 0 w 48"/>
                <a:gd name="T1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6">
                  <a:moveTo>
                    <a:pt x="0" y="6"/>
                  </a:moveTo>
                  <a:lnTo>
                    <a:pt x="2" y="16"/>
                  </a:lnTo>
                  <a:lnTo>
                    <a:pt x="48" y="1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10" name="Freeform 186"/>
            <p:cNvSpPr>
              <a:spLocks/>
            </p:cNvSpPr>
            <p:nvPr/>
          </p:nvSpPr>
          <p:spPr bwMode="auto">
            <a:xfrm>
              <a:off x="2122" y="623"/>
              <a:ext cx="48" cy="21"/>
            </a:xfrm>
            <a:custGeom>
              <a:avLst/>
              <a:gdLst>
                <a:gd name="T0" fmla="*/ 2 w 48"/>
                <a:gd name="T1" fmla="*/ 21 h 21"/>
                <a:gd name="T2" fmla="*/ 2 w 48"/>
                <a:gd name="T3" fmla="*/ 21 h 21"/>
                <a:gd name="T4" fmla="*/ 48 w 48"/>
                <a:gd name="T5" fmla="*/ 10 h 21"/>
                <a:gd name="T6" fmla="*/ 46 w 48"/>
                <a:gd name="T7" fmla="*/ 0 h 21"/>
                <a:gd name="T8" fmla="*/ 0 w 48"/>
                <a:gd name="T9" fmla="*/ 12 h 21"/>
                <a:gd name="T10" fmla="*/ 2 w 48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21">
                  <a:moveTo>
                    <a:pt x="2" y="21"/>
                  </a:moveTo>
                  <a:lnTo>
                    <a:pt x="2" y="21"/>
                  </a:lnTo>
                  <a:lnTo>
                    <a:pt x="48" y="10"/>
                  </a:lnTo>
                  <a:lnTo>
                    <a:pt x="46" y="0"/>
                  </a:lnTo>
                  <a:lnTo>
                    <a:pt x="0" y="12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11" name="Freeform 187"/>
            <p:cNvSpPr>
              <a:spLocks/>
            </p:cNvSpPr>
            <p:nvPr/>
          </p:nvSpPr>
          <p:spPr bwMode="auto">
            <a:xfrm>
              <a:off x="2068" y="635"/>
              <a:ext cx="56" cy="21"/>
            </a:xfrm>
            <a:custGeom>
              <a:avLst/>
              <a:gdLst>
                <a:gd name="T0" fmla="*/ 0 w 56"/>
                <a:gd name="T1" fmla="*/ 21 h 21"/>
                <a:gd name="T2" fmla="*/ 2 w 56"/>
                <a:gd name="T3" fmla="*/ 21 h 21"/>
                <a:gd name="T4" fmla="*/ 56 w 56"/>
                <a:gd name="T5" fmla="*/ 9 h 21"/>
                <a:gd name="T6" fmla="*/ 54 w 56"/>
                <a:gd name="T7" fmla="*/ 0 h 21"/>
                <a:gd name="T8" fmla="*/ 0 w 56"/>
                <a:gd name="T9" fmla="*/ 11 h 21"/>
                <a:gd name="T10" fmla="*/ 0 w 56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1">
                  <a:moveTo>
                    <a:pt x="0" y="21"/>
                  </a:moveTo>
                  <a:lnTo>
                    <a:pt x="2" y="21"/>
                  </a:lnTo>
                  <a:lnTo>
                    <a:pt x="56" y="9"/>
                  </a:lnTo>
                  <a:lnTo>
                    <a:pt x="54" y="0"/>
                  </a:lnTo>
                  <a:lnTo>
                    <a:pt x="0" y="1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12" name="Freeform 188"/>
            <p:cNvSpPr>
              <a:spLocks/>
            </p:cNvSpPr>
            <p:nvPr/>
          </p:nvSpPr>
          <p:spPr bwMode="auto">
            <a:xfrm>
              <a:off x="2003" y="635"/>
              <a:ext cx="67" cy="21"/>
            </a:xfrm>
            <a:custGeom>
              <a:avLst/>
              <a:gdLst>
                <a:gd name="T0" fmla="*/ 0 w 67"/>
                <a:gd name="T1" fmla="*/ 9 h 21"/>
                <a:gd name="T2" fmla="*/ 2 w 67"/>
                <a:gd name="T3" fmla="*/ 9 h 21"/>
                <a:gd name="T4" fmla="*/ 65 w 67"/>
                <a:gd name="T5" fmla="*/ 21 h 21"/>
                <a:gd name="T6" fmla="*/ 67 w 67"/>
                <a:gd name="T7" fmla="*/ 11 h 21"/>
                <a:gd name="T8" fmla="*/ 2 w 67"/>
                <a:gd name="T9" fmla="*/ 0 h 21"/>
                <a:gd name="T10" fmla="*/ 0 w 67"/>
                <a:gd name="T11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21">
                  <a:moveTo>
                    <a:pt x="0" y="9"/>
                  </a:moveTo>
                  <a:lnTo>
                    <a:pt x="2" y="9"/>
                  </a:lnTo>
                  <a:lnTo>
                    <a:pt x="65" y="21"/>
                  </a:lnTo>
                  <a:lnTo>
                    <a:pt x="67" y="11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13" name="Freeform 189"/>
            <p:cNvSpPr>
              <a:spLocks/>
            </p:cNvSpPr>
            <p:nvPr/>
          </p:nvSpPr>
          <p:spPr bwMode="auto">
            <a:xfrm>
              <a:off x="1957" y="623"/>
              <a:ext cx="50" cy="21"/>
            </a:xfrm>
            <a:custGeom>
              <a:avLst/>
              <a:gdLst>
                <a:gd name="T0" fmla="*/ 2 w 50"/>
                <a:gd name="T1" fmla="*/ 0 h 21"/>
                <a:gd name="T2" fmla="*/ 0 w 50"/>
                <a:gd name="T3" fmla="*/ 10 h 21"/>
                <a:gd name="T4" fmla="*/ 46 w 50"/>
                <a:gd name="T5" fmla="*/ 21 h 21"/>
                <a:gd name="T6" fmla="*/ 50 w 50"/>
                <a:gd name="T7" fmla="*/ 12 h 21"/>
                <a:gd name="T8" fmla="*/ 2 w 50"/>
                <a:gd name="T9" fmla="*/ 0 h 21"/>
                <a:gd name="T10" fmla="*/ 2 w 50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21">
                  <a:moveTo>
                    <a:pt x="2" y="0"/>
                  </a:moveTo>
                  <a:lnTo>
                    <a:pt x="0" y="10"/>
                  </a:lnTo>
                  <a:lnTo>
                    <a:pt x="46" y="21"/>
                  </a:lnTo>
                  <a:lnTo>
                    <a:pt x="50" y="1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14" name="Freeform 190"/>
            <p:cNvSpPr>
              <a:spLocks/>
            </p:cNvSpPr>
            <p:nvPr/>
          </p:nvSpPr>
          <p:spPr bwMode="auto">
            <a:xfrm>
              <a:off x="1922" y="623"/>
              <a:ext cx="37" cy="10"/>
            </a:xfrm>
            <a:custGeom>
              <a:avLst/>
              <a:gdLst>
                <a:gd name="T0" fmla="*/ 0 w 37"/>
                <a:gd name="T1" fmla="*/ 10 h 10"/>
                <a:gd name="T2" fmla="*/ 0 w 37"/>
                <a:gd name="T3" fmla="*/ 10 h 10"/>
                <a:gd name="T4" fmla="*/ 37 w 37"/>
                <a:gd name="T5" fmla="*/ 10 h 10"/>
                <a:gd name="T6" fmla="*/ 37 w 37"/>
                <a:gd name="T7" fmla="*/ 0 h 10"/>
                <a:gd name="T8" fmla="*/ 0 w 37"/>
                <a:gd name="T9" fmla="*/ 0 h 10"/>
                <a:gd name="T10" fmla="*/ 0 w 37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0">
                  <a:moveTo>
                    <a:pt x="0" y="10"/>
                  </a:moveTo>
                  <a:lnTo>
                    <a:pt x="0" y="10"/>
                  </a:lnTo>
                  <a:lnTo>
                    <a:pt x="37" y="10"/>
                  </a:lnTo>
                  <a:lnTo>
                    <a:pt x="37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15" name="Freeform 191"/>
            <p:cNvSpPr>
              <a:spLocks/>
            </p:cNvSpPr>
            <p:nvPr/>
          </p:nvSpPr>
          <p:spPr bwMode="auto">
            <a:xfrm>
              <a:off x="1880" y="617"/>
              <a:ext cx="44" cy="16"/>
            </a:xfrm>
            <a:custGeom>
              <a:avLst/>
              <a:gdLst>
                <a:gd name="T0" fmla="*/ 0 w 44"/>
                <a:gd name="T1" fmla="*/ 10 h 16"/>
                <a:gd name="T2" fmla="*/ 2 w 44"/>
                <a:gd name="T3" fmla="*/ 10 h 16"/>
                <a:gd name="T4" fmla="*/ 42 w 44"/>
                <a:gd name="T5" fmla="*/ 16 h 16"/>
                <a:gd name="T6" fmla="*/ 44 w 44"/>
                <a:gd name="T7" fmla="*/ 6 h 16"/>
                <a:gd name="T8" fmla="*/ 2 w 44"/>
                <a:gd name="T9" fmla="*/ 0 h 16"/>
                <a:gd name="T10" fmla="*/ 0 w 44"/>
                <a:gd name="T11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16">
                  <a:moveTo>
                    <a:pt x="0" y="10"/>
                  </a:moveTo>
                  <a:lnTo>
                    <a:pt x="2" y="10"/>
                  </a:lnTo>
                  <a:lnTo>
                    <a:pt x="42" y="16"/>
                  </a:lnTo>
                  <a:lnTo>
                    <a:pt x="44" y="6"/>
                  </a:lnTo>
                  <a:lnTo>
                    <a:pt x="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16" name="Freeform 192"/>
            <p:cNvSpPr>
              <a:spLocks/>
            </p:cNvSpPr>
            <p:nvPr/>
          </p:nvSpPr>
          <p:spPr bwMode="auto">
            <a:xfrm>
              <a:off x="1826" y="606"/>
              <a:ext cx="56" cy="21"/>
            </a:xfrm>
            <a:custGeom>
              <a:avLst/>
              <a:gdLst>
                <a:gd name="T0" fmla="*/ 0 w 56"/>
                <a:gd name="T1" fmla="*/ 9 h 21"/>
                <a:gd name="T2" fmla="*/ 2 w 56"/>
                <a:gd name="T3" fmla="*/ 9 h 21"/>
                <a:gd name="T4" fmla="*/ 54 w 56"/>
                <a:gd name="T5" fmla="*/ 21 h 21"/>
                <a:gd name="T6" fmla="*/ 56 w 56"/>
                <a:gd name="T7" fmla="*/ 11 h 21"/>
                <a:gd name="T8" fmla="*/ 4 w 56"/>
                <a:gd name="T9" fmla="*/ 0 h 21"/>
                <a:gd name="T10" fmla="*/ 0 w 56"/>
                <a:gd name="T11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1">
                  <a:moveTo>
                    <a:pt x="0" y="9"/>
                  </a:moveTo>
                  <a:lnTo>
                    <a:pt x="2" y="9"/>
                  </a:lnTo>
                  <a:lnTo>
                    <a:pt x="54" y="21"/>
                  </a:lnTo>
                  <a:lnTo>
                    <a:pt x="56" y="11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17" name="Freeform 193"/>
            <p:cNvSpPr>
              <a:spLocks/>
            </p:cNvSpPr>
            <p:nvPr/>
          </p:nvSpPr>
          <p:spPr bwMode="auto">
            <a:xfrm>
              <a:off x="1786" y="589"/>
              <a:ext cx="44" cy="26"/>
            </a:xfrm>
            <a:custGeom>
              <a:avLst/>
              <a:gdLst>
                <a:gd name="T0" fmla="*/ 2 w 44"/>
                <a:gd name="T1" fmla="*/ 0 h 26"/>
                <a:gd name="T2" fmla="*/ 0 w 44"/>
                <a:gd name="T3" fmla="*/ 7 h 26"/>
                <a:gd name="T4" fmla="*/ 40 w 44"/>
                <a:gd name="T5" fmla="*/ 26 h 26"/>
                <a:gd name="T6" fmla="*/ 44 w 44"/>
                <a:gd name="T7" fmla="*/ 17 h 26"/>
                <a:gd name="T8" fmla="*/ 4 w 44"/>
                <a:gd name="T9" fmla="*/ 0 h 26"/>
                <a:gd name="T10" fmla="*/ 2 w 4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6">
                  <a:moveTo>
                    <a:pt x="2" y="0"/>
                  </a:moveTo>
                  <a:lnTo>
                    <a:pt x="0" y="7"/>
                  </a:lnTo>
                  <a:lnTo>
                    <a:pt x="40" y="26"/>
                  </a:lnTo>
                  <a:lnTo>
                    <a:pt x="44" y="17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18" name="Freeform 194"/>
            <p:cNvSpPr>
              <a:spLocks/>
            </p:cNvSpPr>
            <p:nvPr/>
          </p:nvSpPr>
          <p:spPr bwMode="auto">
            <a:xfrm>
              <a:off x="1734" y="583"/>
              <a:ext cx="54" cy="15"/>
            </a:xfrm>
            <a:custGeom>
              <a:avLst/>
              <a:gdLst>
                <a:gd name="T0" fmla="*/ 0 w 54"/>
                <a:gd name="T1" fmla="*/ 0 h 15"/>
                <a:gd name="T2" fmla="*/ 0 w 54"/>
                <a:gd name="T3" fmla="*/ 9 h 15"/>
                <a:gd name="T4" fmla="*/ 54 w 54"/>
                <a:gd name="T5" fmla="*/ 15 h 15"/>
                <a:gd name="T6" fmla="*/ 54 w 54"/>
                <a:gd name="T7" fmla="*/ 6 h 15"/>
                <a:gd name="T8" fmla="*/ 2 w 54"/>
                <a:gd name="T9" fmla="*/ 0 h 15"/>
                <a:gd name="T10" fmla="*/ 0 w 5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5">
                  <a:moveTo>
                    <a:pt x="0" y="0"/>
                  </a:moveTo>
                  <a:lnTo>
                    <a:pt x="0" y="9"/>
                  </a:lnTo>
                  <a:lnTo>
                    <a:pt x="54" y="15"/>
                  </a:lnTo>
                  <a:lnTo>
                    <a:pt x="54" y="6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19" name="Freeform 195"/>
            <p:cNvSpPr>
              <a:spLocks/>
            </p:cNvSpPr>
            <p:nvPr/>
          </p:nvSpPr>
          <p:spPr bwMode="auto">
            <a:xfrm>
              <a:off x="1642" y="583"/>
              <a:ext cx="92" cy="9"/>
            </a:xfrm>
            <a:custGeom>
              <a:avLst/>
              <a:gdLst>
                <a:gd name="T0" fmla="*/ 0 w 92"/>
                <a:gd name="T1" fmla="*/ 0 h 9"/>
                <a:gd name="T2" fmla="*/ 0 w 92"/>
                <a:gd name="T3" fmla="*/ 9 h 9"/>
                <a:gd name="T4" fmla="*/ 92 w 92"/>
                <a:gd name="T5" fmla="*/ 9 h 9"/>
                <a:gd name="T6" fmla="*/ 92 w 92"/>
                <a:gd name="T7" fmla="*/ 0 h 9"/>
                <a:gd name="T8" fmla="*/ 0 w 92"/>
                <a:gd name="T9" fmla="*/ 0 h 9"/>
                <a:gd name="T10" fmla="*/ 0 w 92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9">
                  <a:moveTo>
                    <a:pt x="0" y="0"/>
                  </a:moveTo>
                  <a:lnTo>
                    <a:pt x="0" y="9"/>
                  </a:lnTo>
                  <a:lnTo>
                    <a:pt x="92" y="9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20" name="Freeform 196"/>
            <p:cNvSpPr>
              <a:spLocks/>
            </p:cNvSpPr>
            <p:nvPr/>
          </p:nvSpPr>
          <p:spPr bwMode="auto">
            <a:xfrm>
              <a:off x="1592" y="583"/>
              <a:ext cx="50" cy="9"/>
            </a:xfrm>
            <a:custGeom>
              <a:avLst/>
              <a:gdLst>
                <a:gd name="T0" fmla="*/ 0 w 50"/>
                <a:gd name="T1" fmla="*/ 0 h 9"/>
                <a:gd name="T2" fmla="*/ 2 w 50"/>
                <a:gd name="T3" fmla="*/ 9 h 9"/>
                <a:gd name="T4" fmla="*/ 50 w 50"/>
                <a:gd name="T5" fmla="*/ 9 h 9"/>
                <a:gd name="T6" fmla="*/ 50 w 50"/>
                <a:gd name="T7" fmla="*/ 0 h 9"/>
                <a:gd name="T8" fmla="*/ 2 w 50"/>
                <a:gd name="T9" fmla="*/ 0 h 9"/>
                <a:gd name="T10" fmla="*/ 0 w 50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9">
                  <a:moveTo>
                    <a:pt x="0" y="0"/>
                  </a:moveTo>
                  <a:lnTo>
                    <a:pt x="2" y="9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21" name="Freeform 197"/>
            <p:cNvSpPr>
              <a:spLocks/>
            </p:cNvSpPr>
            <p:nvPr/>
          </p:nvSpPr>
          <p:spPr bwMode="auto">
            <a:xfrm>
              <a:off x="1563" y="583"/>
              <a:ext cx="33" cy="21"/>
            </a:xfrm>
            <a:custGeom>
              <a:avLst/>
              <a:gdLst>
                <a:gd name="T0" fmla="*/ 2 w 33"/>
                <a:gd name="T1" fmla="*/ 21 h 21"/>
                <a:gd name="T2" fmla="*/ 4 w 33"/>
                <a:gd name="T3" fmla="*/ 21 h 21"/>
                <a:gd name="T4" fmla="*/ 33 w 33"/>
                <a:gd name="T5" fmla="*/ 7 h 21"/>
                <a:gd name="T6" fmla="*/ 29 w 33"/>
                <a:gd name="T7" fmla="*/ 0 h 21"/>
                <a:gd name="T8" fmla="*/ 0 w 33"/>
                <a:gd name="T9" fmla="*/ 11 h 21"/>
                <a:gd name="T10" fmla="*/ 2 w 33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1">
                  <a:moveTo>
                    <a:pt x="2" y="21"/>
                  </a:moveTo>
                  <a:lnTo>
                    <a:pt x="4" y="21"/>
                  </a:lnTo>
                  <a:lnTo>
                    <a:pt x="33" y="7"/>
                  </a:lnTo>
                  <a:lnTo>
                    <a:pt x="29" y="0"/>
                  </a:lnTo>
                  <a:lnTo>
                    <a:pt x="0" y="11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22" name="Freeform 198"/>
            <p:cNvSpPr>
              <a:spLocks/>
            </p:cNvSpPr>
            <p:nvPr/>
          </p:nvSpPr>
          <p:spPr bwMode="auto">
            <a:xfrm>
              <a:off x="1504" y="594"/>
              <a:ext cx="61" cy="10"/>
            </a:xfrm>
            <a:custGeom>
              <a:avLst/>
              <a:gdLst>
                <a:gd name="T0" fmla="*/ 0 w 61"/>
                <a:gd name="T1" fmla="*/ 10 h 10"/>
                <a:gd name="T2" fmla="*/ 2 w 61"/>
                <a:gd name="T3" fmla="*/ 10 h 10"/>
                <a:gd name="T4" fmla="*/ 61 w 61"/>
                <a:gd name="T5" fmla="*/ 10 h 10"/>
                <a:gd name="T6" fmla="*/ 61 w 61"/>
                <a:gd name="T7" fmla="*/ 0 h 10"/>
                <a:gd name="T8" fmla="*/ 2 w 61"/>
                <a:gd name="T9" fmla="*/ 0 h 10"/>
                <a:gd name="T10" fmla="*/ 0 w 61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10">
                  <a:moveTo>
                    <a:pt x="0" y="10"/>
                  </a:moveTo>
                  <a:lnTo>
                    <a:pt x="2" y="10"/>
                  </a:lnTo>
                  <a:lnTo>
                    <a:pt x="61" y="10"/>
                  </a:lnTo>
                  <a:lnTo>
                    <a:pt x="61" y="0"/>
                  </a:lnTo>
                  <a:lnTo>
                    <a:pt x="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23" name="Freeform 199"/>
            <p:cNvSpPr>
              <a:spLocks/>
            </p:cNvSpPr>
            <p:nvPr/>
          </p:nvSpPr>
          <p:spPr bwMode="auto">
            <a:xfrm>
              <a:off x="1446" y="571"/>
              <a:ext cx="62" cy="33"/>
            </a:xfrm>
            <a:custGeom>
              <a:avLst/>
              <a:gdLst>
                <a:gd name="T0" fmla="*/ 2 w 62"/>
                <a:gd name="T1" fmla="*/ 0 h 33"/>
                <a:gd name="T2" fmla="*/ 0 w 62"/>
                <a:gd name="T3" fmla="*/ 8 h 33"/>
                <a:gd name="T4" fmla="*/ 58 w 62"/>
                <a:gd name="T5" fmla="*/ 33 h 33"/>
                <a:gd name="T6" fmla="*/ 62 w 62"/>
                <a:gd name="T7" fmla="*/ 23 h 33"/>
                <a:gd name="T8" fmla="*/ 4 w 62"/>
                <a:gd name="T9" fmla="*/ 0 h 33"/>
                <a:gd name="T10" fmla="*/ 2 w 62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3">
                  <a:moveTo>
                    <a:pt x="2" y="0"/>
                  </a:moveTo>
                  <a:lnTo>
                    <a:pt x="0" y="8"/>
                  </a:lnTo>
                  <a:lnTo>
                    <a:pt x="58" y="33"/>
                  </a:lnTo>
                  <a:lnTo>
                    <a:pt x="62" y="23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24" name="Freeform 200"/>
            <p:cNvSpPr>
              <a:spLocks/>
            </p:cNvSpPr>
            <p:nvPr/>
          </p:nvSpPr>
          <p:spPr bwMode="auto">
            <a:xfrm>
              <a:off x="1412" y="571"/>
              <a:ext cx="36" cy="8"/>
            </a:xfrm>
            <a:custGeom>
              <a:avLst/>
              <a:gdLst>
                <a:gd name="T0" fmla="*/ 0 w 36"/>
                <a:gd name="T1" fmla="*/ 8 h 8"/>
                <a:gd name="T2" fmla="*/ 0 w 36"/>
                <a:gd name="T3" fmla="*/ 8 h 8"/>
                <a:gd name="T4" fmla="*/ 36 w 36"/>
                <a:gd name="T5" fmla="*/ 8 h 8"/>
                <a:gd name="T6" fmla="*/ 36 w 36"/>
                <a:gd name="T7" fmla="*/ 0 h 8"/>
                <a:gd name="T8" fmla="*/ 0 w 36"/>
                <a:gd name="T9" fmla="*/ 0 h 8"/>
                <a:gd name="T10" fmla="*/ 0 w 36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">
                  <a:moveTo>
                    <a:pt x="0" y="8"/>
                  </a:moveTo>
                  <a:lnTo>
                    <a:pt x="0" y="8"/>
                  </a:lnTo>
                  <a:lnTo>
                    <a:pt x="36" y="8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25" name="Freeform 201"/>
            <p:cNvSpPr>
              <a:spLocks/>
            </p:cNvSpPr>
            <p:nvPr/>
          </p:nvSpPr>
          <p:spPr bwMode="auto">
            <a:xfrm>
              <a:off x="1324" y="566"/>
              <a:ext cx="90" cy="13"/>
            </a:xfrm>
            <a:custGeom>
              <a:avLst/>
              <a:gdLst>
                <a:gd name="T0" fmla="*/ 2 w 90"/>
                <a:gd name="T1" fmla="*/ 0 h 13"/>
                <a:gd name="T2" fmla="*/ 0 w 90"/>
                <a:gd name="T3" fmla="*/ 7 h 13"/>
                <a:gd name="T4" fmla="*/ 88 w 90"/>
                <a:gd name="T5" fmla="*/ 13 h 13"/>
                <a:gd name="T6" fmla="*/ 90 w 90"/>
                <a:gd name="T7" fmla="*/ 5 h 13"/>
                <a:gd name="T8" fmla="*/ 2 w 90"/>
                <a:gd name="T9" fmla="*/ 0 h 13"/>
                <a:gd name="T10" fmla="*/ 2 w 90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3">
                  <a:moveTo>
                    <a:pt x="2" y="0"/>
                  </a:moveTo>
                  <a:lnTo>
                    <a:pt x="0" y="7"/>
                  </a:lnTo>
                  <a:lnTo>
                    <a:pt x="88" y="13"/>
                  </a:lnTo>
                  <a:lnTo>
                    <a:pt x="90" y="5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26" name="Freeform 202"/>
            <p:cNvSpPr>
              <a:spLocks/>
            </p:cNvSpPr>
            <p:nvPr/>
          </p:nvSpPr>
          <p:spPr bwMode="auto">
            <a:xfrm>
              <a:off x="1224" y="560"/>
              <a:ext cx="102" cy="13"/>
            </a:xfrm>
            <a:custGeom>
              <a:avLst/>
              <a:gdLst>
                <a:gd name="T0" fmla="*/ 2 w 102"/>
                <a:gd name="T1" fmla="*/ 0 h 13"/>
                <a:gd name="T2" fmla="*/ 0 w 102"/>
                <a:gd name="T3" fmla="*/ 7 h 13"/>
                <a:gd name="T4" fmla="*/ 100 w 102"/>
                <a:gd name="T5" fmla="*/ 13 h 13"/>
                <a:gd name="T6" fmla="*/ 102 w 102"/>
                <a:gd name="T7" fmla="*/ 6 h 13"/>
                <a:gd name="T8" fmla="*/ 2 w 102"/>
                <a:gd name="T9" fmla="*/ 0 h 13"/>
                <a:gd name="T10" fmla="*/ 2 w 102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3">
                  <a:moveTo>
                    <a:pt x="2" y="0"/>
                  </a:moveTo>
                  <a:lnTo>
                    <a:pt x="0" y="7"/>
                  </a:lnTo>
                  <a:lnTo>
                    <a:pt x="100" y="13"/>
                  </a:lnTo>
                  <a:lnTo>
                    <a:pt x="102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27" name="Freeform 203"/>
            <p:cNvSpPr>
              <a:spLocks/>
            </p:cNvSpPr>
            <p:nvPr/>
          </p:nvSpPr>
          <p:spPr bwMode="auto">
            <a:xfrm>
              <a:off x="1172" y="560"/>
              <a:ext cx="54" cy="7"/>
            </a:xfrm>
            <a:custGeom>
              <a:avLst/>
              <a:gdLst>
                <a:gd name="T0" fmla="*/ 0 w 54"/>
                <a:gd name="T1" fmla="*/ 0 h 7"/>
                <a:gd name="T2" fmla="*/ 0 w 54"/>
                <a:gd name="T3" fmla="*/ 7 h 7"/>
                <a:gd name="T4" fmla="*/ 54 w 54"/>
                <a:gd name="T5" fmla="*/ 7 h 7"/>
                <a:gd name="T6" fmla="*/ 54 w 54"/>
                <a:gd name="T7" fmla="*/ 0 h 7"/>
                <a:gd name="T8" fmla="*/ 0 w 54"/>
                <a:gd name="T9" fmla="*/ 0 h 7"/>
                <a:gd name="T10" fmla="*/ 0 w 5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7">
                  <a:moveTo>
                    <a:pt x="0" y="0"/>
                  </a:moveTo>
                  <a:lnTo>
                    <a:pt x="0" y="7"/>
                  </a:lnTo>
                  <a:lnTo>
                    <a:pt x="54" y="7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28" name="Rectangle 204"/>
            <p:cNvSpPr>
              <a:spLocks noChangeArrowheads="1"/>
            </p:cNvSpPr>
            <p:nvPr/>
          </p:nvSpPr>
          <p:spPr bwMode="auto">
            <a:xfrm>
              <a:off x="1132" y="560"/>
              <a:ext cx="40" cy="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29" name="Freeform 205"/>
            <p:cNvSpPr>
              <a:spLocks/>
            </p:cNvSpPr>
            <p:nvPr/>
          </p:nvSpPr>
          <p:spPr bwMode="auto">
            <a:xfrm>
              <a:off x="1172" y="1375"/>
              <a:ext cx="305" cy="121"/>
            </a:xfrm>
            <a:custGeom>
              <a:avLst/>
              <a:gdLst>
                <a:gd name="T0" fmla="*/ 305 w 305"/>
                <a:gd name="T1" fmla="*/ 7 h 121"/>
                <a:gd name="T2" fmla="*/ 301 w 305"/>
                <a:gd name="T3" fmla="*/ 0 h 121"/>
                <a:gd name="T4" fmla="*/ 0 w 305"/>
                <a:gd name="T5" fmla="*/ 113 h 121"/>
                <a:gd name="T6" fmla="*/ 4 w 305"/>
                <a:gd name="T7" fmla="*/ 121 h 121"/>
                <a:gd name="T8" fmla="*/ 305 w 305"/>
                <a:gd name="T9" fmla="*/ 7 h 121"/>
                <a:gd name="T10" fmla="*/ 305 w 305"/>
                <a:gd name="T11" fmla="*/ 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" h="121">
                  <a:moveTo>
                    <a:pt x="305" y="7"/>
                  </a:moveTo>
                  <a:lnTo>
                    <a:pt x="301" y="0"/>
                  </a:lnTo>
                  <a:lnTo>
                    <a:pt x="0" y="113"/>
                  </a:lnTo>
                  <a:lnTo>
                    <a:pt x="4" y="121"/>
                  </a:lnTo>
                  <a:lnTo>
                    <a:pt x="305" y="7"/>
                  </a:lnTo>
                  <a:lnTo>
                    <a:pt x="305" y="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30" name="Freeform 206"/>
            <p:cNvSpPr>
              <a:spLocks/>
            </p:cNvSpPr>
            <p:nvPr/>
          </p:nvSpPr>
          <p:spPr bwMode="auto">
            <a:xfrm>
              <a:off x="1473" y="1321"/>
              <a:ext cx="135" cy="61"/>
            </a:xfrm>
            <a:custGeom>
              <a:avLst/>
              <a:gdLst>
                <a:gd name="T0" fmla="*/ 131 w 135"/>
                <a:gd name="T1" fmla="*/ 0 h 61"/>
                <a:gd name="T2" fmla="*/ 131 w 135"/>
                <a:gd name="T3" fmla="*/ 0 h 61"/>
                <a:gd name="T4" fmla="*/ 0 w 135"/>
                <a:gd name="T5" fmla="*/ 54 h 61"/>
                <a:gd name="T6" fmla="*/ 4 w 135"/>
                <a:gd name="T7" fmla="*/ 61 h 61"/>
                <a:gd name="T8" fmla="*/ 135 w 135"/>
                <a:gd name="T9" fmla="*/ 9 h 61"/>
                <a:gd name="T10" fmla="*/ 131 w 135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61">
                  <a:moveTo>
                    <a:pt x="131" y="0"/>
                  </a:moveTo>
                  <a:lnTo>
                    <a:pt x="131" y="0"/>
                  </a:lnTo>
                  <a:lnTo>
                    <a:pt x="0" y="54"/>
                  </a:lnTo>
                  <a:lnTo>
                    <a:pt x="4" y="61"/>
                  </a:lnTo>
                  <a:lnTo>
                    <a:pt x="135" y="9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31" name="Freeform 207"/>
            <p:cNvSpPr>
              <a:spLocks/>
            </p:cNvSpPr>
            <p:nvPr/>
          </p:nvSpPr>
          <p:spPr bwMode="auto">
            <a:xfrm>
              <a:off x="1604" y="1219"/>
              <a:ext cx="299" cy="111"/>
            </a:xfrm>
            <a:custGeom>
              <a:avLst/>
              <a:gdLst>
                <a:gd name="T0" fmla="*/ 295 w 299"/>
                <a:gd name="T1" fmla="*/ 0 h 111"/>
                <a:gd name="T2" fmla="*/ 295 w 299"/>
                <a:gd name="T3" fmla="*/ 0 h 111"/>
                <a:gd name="T4" fmla="*/ 0 w 299"/>
                <a:gd name="T5" fmla="*/ 102 h 111"/>
                <a:gd name="T6" fmla="*/ 2 w 299"/>
                <a:gd name="T7" fmla="*/ 111 h 111"/>
                <a:gd name="T8" fmla="*/ 299 w 299"/>
                <a:gd name="T9" fmla="*/ 8 h 111"/>
                <a:gd name="T10" fmla="*/ 295 w 299"/>
                <a:gd name="T1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9" h="111">
                  <a:moveTo>
                    <a:pt x="295" y="0"/>
                  </a:moveTo>
                  <a:lnTo>
                    <a:pt x="295" y="0"/>
                  </a:lnTo>
                  <a:lnTo>
                    <a:pt x="0" y="102"/>
                  </a:lnTo>
                  <a:lnTo>
                    <a:pt x="2" y="111"/>
                  </a:lnTo>
                  <a:lnTo>
                    <a:pt x="299" y="8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32" name="Freeform 208"/>
            <p:cNvSpPr>
              <a:spLocks/>
            </p:cNvSpPr>
            <p:nvPr/>
          </p:nvSpPr>
          <p:spPr bwMode="auto">
            <a:xfrm>
              <a:off x="1899" y="1165"/>
              <a:ext cx="180" cy="62"/>
            </a:xfrm>
            <a:custGeom>
              <a:avLst/>
              <a:gdLst>
                <a:gd name="T0" fmla="*/ 177 w 180"/>
                <a:gd name="T1" fmla="*/ 0 h 62"/>
                <a:gd name="T2" fmla="*/ 177 w 180"/>
                <a:gd name="T3" fmla="*/ 0 h 62"/>
                <a:gd name="T4" fmla="*/ 0 w 180"/>
                <a:gd name="T5" fmla="*/ 54 h 62"/>
                <a:gd name="T6" fmla="*/ 2 w 180"/>
                <a:gd name="T7" fmla="*/ 62 h 62"/>
                <a:gd name="T8" fmla="*/ 180 w 180"/>
                <a:gd name="T9" fmla="*/ 10 h 62"/>
                <a:gd name="T10" fmla="*/ 177 w 180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0" h="62">
                  <a:moveTo>
                    <a:pt x="177" y="0"/>
                  </a:moveTo>
                  <a:lnTo>
                    <a:pt x="177" y="0"/>
                  </a:lnTo>
                  <a:lnTo>
                    <a:pt x="0" y="54"/>
                  </a:lnTo>
                  <a:lnTo>
                    <a:pt x="2" y="62"/>
                  </a:lnTo>
                  <a:lnTo>
                    <a:pt x="180" y="10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33" name="Freeform 209"/>
            <p:cNvSpPr>
              <a:spLocks/>
            </p:cNvSpPr>
            <p:nvPr/>
          </p:nvSpPr>
          <p:spPr bwMode="auto">
            <a:xfrm>
              <a:off x="2076" y="1106"/>
              <a:ext cx="203" cy="69"/>
            </a:xfrm>
            <a:custGeom>
              <a:avLst/>
              <a:gdLst>
                <a:gd name="T0" fmla="*/ 201 w 203"/>
                <a:gd name="T1" fmla="*/ 0 h 69"/>
                <a:gd name="T2" fmla="*/ 201 w 203"/>
                <a:gd name="T3" fmla="*/ 0 h 69"/>
                <a:gd name="T4" fmla="*/ 0 w 203"/>
                <a:gd name="T5" fmla="*/ 59 h 69"/>
                <a:gd name="T6" fmla="*/ 3 w 203"/>
                <a:gd name="T7" fmla="*/ 69 h 69"/>
                <a:gd name="T8" fmla="*/ 203 w 203"/>
                <a:gd name="T9" fmla="*/ 9 h 69"/>
                <a:gd name="T10" fmla="*/ 201 w 203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69">
                  <a:moveTo>
                    <a:pt x="201" y="0"/>
                  </a:moveTo>
                  <a:lnTo>
                    <a:pt x="201" y="0"/>
                  </a:lnTo>
                  <a:lnTo>
                    <a:pt x="0" y="59"/>
                  </a:lnTo>
                  <a:lnTo>
                    <a:pt x="3" y="69"/>
                  </a:lnTo>
                  <a:lnTo>
                    <a:pt x="203" y="9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34" name="Freeform 210"/>
            <p:cNvSpPr>
              <a:spLocks/>
            </p:cNvSpPr>
            <p:nvPr/>
          </p:nvSpPr>
          <p:spPr bwMode="auto">
            <a:xfrm>
              <a:off x="2277" y="1061"/>
              <a:ext cx="163" cy="54"/>
            </a:xfrm>
            <a:custGeom>
              <a:avLst/>
              <a:gdLst>
                <a:gd name="T0" fmla="*/ 159 w 163"/>
                <a:gd name="T1" fmla="*/ 0 h 54"/>
                <a:gd name="T2" fmla="*/ 159 w 163"/>
                <a:gd name="T3" fmla="*/ 0 h 54"/>
                <a:gd name="T4" fmla="*/ 0 w 163"/>
                <a:gd name="T5" fmla="*/ 45 h 54"/>
                <a:gd name="T6" fmla="*/ 2 w 163"/>
                <a:gd name="T7" fmla="*/ 54 h 54"/>
                <a:gd name="T8" fmla="*/ 163 w 163"/>
                <a:gd name="T9" fmla="*/ 8 h 54"/>
                <a:gd name="T10" fmla="*/ 159 w 163"/>
                <a:gd name="T1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54">
                  <a:moveTo>
                    <a:pt x="159" y="0"/>
                  </a:moveTo>
                  <a:lnTo>
                    <a:pt x="159" y="0"/>
                  </a:lnTo>
                  <a:lnTo>
                    <a:pt x="0" y="45"/>
                  </a:lnTo>
                  <a:lnTo>
                    <a:pt x="2" y="54"/>
                  </a:lnTo>
                  <a:lnTo>
                    <a:pt x="163" y="8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35" name="Freeform 211"/>
            <p:cNvSpPr>
              <a:spLocks/>
            </p:cNvSpPr>
            <p:nvPr/>
          </p:nvSpPr>
          <p:spPr bwMode="auto">
            <a:xfrm>
              <a:off x="2436" y="1027"/>
              <a:ext cx="137" cy="42"/>
            </a:xfrm>
            <a:custGeom>
              <a:avLst/>
              <a:gdLst>
                <a:gd name="T0" fmla="*/ 137 w 137"/>
                <a:gd name="T1" fmla="*/ 9 h 42"/>
                <a:gd name="T2" fmla="*/ 135 w 137"/>
                <a:gd name="T3" fmla="*/ 0 h 42"/>
                <a:gd name="T4" fmla="*/ 0 w 137"/>
                <a:gd name="T5" fmla="*/ 34 h 42"/>
                <a:gd name="T6" fmla="*/ 2 w 137"/>
                <a:gd name="T7" fmla="*/ 42 h 42"/>
                <a:gd name="T8" fmla="*/ 137 w 137"/>
                <a:gd name="T9" fmla="*/ 9 h 42"/>
                <a:gd name="T10" fmla="*/ 137 w 137"/>
                <a:gd name="T11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42">
                  <a:moveTo>
                    <a:pt x="137" y="9"/>
                  </a:moveTo>
                  <a:lnTo>
                    <a:pt x="135" y="0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137" y="9"/>
                  </a:lnTo>
                  <a:lnTo>
                    <a:pt x="137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36" name="Freeform 212"/>
            <p:cNvSpPr>
              <a:spLocks/>
            </p:cNvSpPr>
            <p:nvPr/>
          </p:nvSpPr>
          <p:spPr bwMode="auto">
            <a:xfrm>
              <a:off x="2571" y="988"/>
              <a:ext cx="140" cy="48"/>
            </a:xfrm>
            <a:custGeom>
              <a:avLst/>
              <a:gdLst>
                <a:gd name="T0" fmla="*/ 140 w 140"/>
                <a:gd name="T1" fmla="*/ 8 h 48"/>
                <a:gd name="T2" fmla="*/ 138 w 140"/>
                <a:gd name="T3" fmla="*/ 0 h 48"/>
                <a:gd name="T4" fmla="*/ 0 w 140"/>
                <a:gd name="T5" fmla="*/ 39 h 48"/>
                <a:gd name="T6" fmla="*/ 2 w 140"/>
                <a:gd name="T7" fmla="*/ 48 h 48"/>
                <a:gd name="T8" fmla="*/ 140 w 140"/>
                <a:gd name="T9" fmla="*/ 8 h 48"/>
                <a:gd name="T10" fmla="*/ 140 w 140"/>
                <a:gd name="T11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48">
                  <a:moveTo>
                    <a:pt x="140" y="8"/>
                  </a:moveTo>
                  <a:lnTo>
                    <a:pt x="138" y="0"/>
                  </a:lnTo>
                  <a:lnTo>
                    <a:pt x="0" y="39"/>
                  </a:lnTo>
                  <a:lnTo>
                    <a:pt x="2" y="48"/>
                  </a:lnTo>
                  <a:lnTo>
                    <a:pt x="140" y="8"/>
                  </a:lnTo>
                  <a:lnTo>
                    <a:pt x="140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37" name="Freeform 213"/>
            <p:cNvSpPr>
              <a:spLocks/>
            </p:cNvSpPr>
            <p:nvPr/>
          </p:nvSpPr>
          <p:spPr bwMode="auto">
            <a:xfrm>
              <a:off x="2709" y="946"/>
              <a:ext cx="121" cy="50"/>
            </a:xfrm>
            <a:custGeom>
              <a:avLst/>
              <a:gdLst>
                <a:gd name="T0" fmla="*/ 121 w 121"/>
                <a:gd name="T1" fmla="*/ 10 h 50"/>
                <a:gd name="T2" fmla="*/ 117 w 121"/>
                <a:gd name="T3" fmla="*/ 0 h 50"/>
                <a:gd name="T4" fmla="*/ 0 w 121"/>
                <a:gd name="T5" fmla="*/ 42 h 50"/>
                <a:gd name="T6" fmla="*/ 2 w 121"/>
                <a:gd name="T7" fmla="*/ 50 h 50"/>
                <a:gd name="T8" fmla="*/ 121 w 121"/>
                <a:gd name="T9" fmla="*/ 10 h 50"/>
                <a:gd name="T10" fmla="*/ 121 w 121"/>
                <a:gd name="T11" fmla="*/ 1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50">
                  <a:moveTo>
                    <a:pt x="121" y="10"/>
                  </a:moveTo>
                  <a:lnTo>
                    <a:pt x="117" y="0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121" y="10"/>
                  </a:lnTo>
                  <a:lnTo>
                    <a:pt x="121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38" name="Freeform 214"/>
            <p:cNvSpPr>
              <a:spLocks/>
            </p:cNvSpPr>
            <p:nvPr/>
          </p:nvSpPr>
          <p:spPr bwMode="auto">
            <a:xfrm>
              <a:off x="2826" y="909"/>
              <a:ext cx="107" cy="47"/>
            </a:xfrm>
            <a:custGeom>
              <a:avLst/>
              <a:gdLst>
                <a:gd name="T0" fmla="*/ 105 w 107"/>
                <a:gd name="T1" fmla="*/ 0 h 47"/>
                <a:gd name="T2" fmla="*/ 105 w 107"/>
                <a:gd name="T3" fmla="*/ 0 h 47"/>
                <a:gd name="T4" fmla="*/ 0 w 107"/>
                <a:gd name="T5" fmla="*/ 37 h 47"/>
                <a:gd name="T6" fmla="*/ 4 w 107"/>
                <a:gd name="T7" fmla="*/ 47 h 47"/>
                <a:gd name="T8" fmla="*/ 107 w 107"/>
                <a:gd name="T9" fmla="*/ 8 h 47"/>
                <a:gd name="T10" fmla="*/ 105 w 107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47">
                  <a:moveTo>
                    <a:pt x="105" y="0"/>
                  </a:moveTo>
                  <a:lnTo>
                    <a:pt x="105" y="0"/>
                  </a:lnTo>
                  <a:lnTo>
                    <a:pt x="0" y="37"/>
                  </a:lnTo>
                  <a:lnTo>
                    <a:pt x="4" y="47"/>
                  </a:lnTo>
                  <a:lnTo>
                    <a:pt x="107" y="8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39" name="Freeform 215"/>
            <p:cNvSpPr>
              <a:spLocks/>
            </p:cNvSpPr>
            <p:nvPr/>
          </p:nvSpPr>
          <p:spPr bwMode="auto">
            <a:xfrm>
              <a:off x="2931" y="881"/>
              <a:ext cx="83" cy="36"/>
            </a:xfrm>
            <a:custGeom>
              <a:avLst/>
              <a:gdLst>
                <a:gd name="T0" fmla="*/ 83 w 83"/>
                <a:gd name="T1" fmla="*/ 9 h 36"/>
                <a:gd name="T2" fmla="*/ 79 w 83"/>
                <a:gd name="T3" fmla="*/ 0 h 36"/>
                <a:gd name="T4" fmla="*/ 0 w 83"/>
                <a:gd name="T5" fmla="*/ 28 h 36"/>
                <a:gd name="T6" fmla="*/ 2 w 83"/>
                <a:gd name="T7" fmla="*/ 36 h 36"/>
                <a:gd name="T8" fmla="*/ 81 w 83"/>
                <a:gd name="T9" fmla="*/ 9 h 36"/>
                <a:gd name="T10" fmla="*/ 83 w 83"/>
                <a:gd name="T11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36">
                  <a:moveTo>
                    <a:pt x="83" y="9"/>
                  </a:moveTo>
                  <a:lnTo>
                    <a:pt x="79" y="0"/>
                  </a:lnTo>
                  <a:lnTo>
                    <a:pt x="0" y="28"/>
                  </a:lnTo>
                  <a:lnTo>
                    <a:pt x="2" y="36"/>
                  </a:lnTo>
                  <a:lnTo>
                    <a:pt x="81" y="9"/>
                  </a:lnTo>
                  <a:lnTo>
                    <a:pt x="83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40" name="Freeform 216"/>
            <p:cNvSpPr>
              <a:spLocks/>
            </p:cNvSpPr>
            <p:nvPr/>
          </p:nvSpPr>
          <p:spPr bwMode="auto">
            <a:xfrm>
              <a:off x="3010" y="835"/>
              <a:ext cx="104" cy="55"/>
            </a:xfrm>
            <a:custGeom>
              <a:avLst/>
              <a:gdLst>
                <a:gd name="T0" fmla="*/ 104 w 104"/>
                <a:gd name="T1" fmla="*/ 7 h 55"/>
                <a:gd name="T2" fmla="*/ 100 w 104"/>
                <a:gd name="T3" fmla="*/ 0 h 55"/>
                <a:gd name="T4" fmla="*/ 0 w 104"/>
                <a:gd name="T5" fmla="*/ 46 h 55"/>
                <a:gd name="T6" fmla="*/ 4 w 104"/>
                <a:gd name="T7" fmla="*/ 55 h 55"/>
                <a:gd name="T8" fmla="*/ 104 w 104"/>
                <a:gd name="T9" fmla="*/ 7 h 55"/>
                <a:gd name="T10" fmla="*/ 104 w 104"/>
                <a:gd name="T11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55">
                  <a:moveTo>
                    <a:pt x="104" y="7"/>
                  </a:moveTo>
                  <a:lnTo>
                    <a:pt x="100" y="0"/>
                  </a:lnTo>
                  <a:lnTo>
                    <a:pt x="0" y="46"/>
                  </a:lnTo>
                  <a:lnTo>
                    <a:pt x="4" y="55"/>
                  </a:lnTo>
                  <a:lnTo>
                    <a:pt x="104" y="7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41" name="Freeform 217"/>
            <p:cNvSpPr>
              <a:spLocks/>
            </p:cNvSpPr>
            <p:nvPr/>
          </p:nvSpPr>
          <p:spPr bwMode="auto">
            <a:xfrm>
              <a:off x="3110" y="792"/>
              <a:ext cx="80" cy="50"/>
            </a:xfrm>
            <a:custGeom>
              <a:avLst/>
              <a:gdLst>
                <a:gd name="T0" fmla="*/ 80 w 80"/>
                <a:gd name="T1" fmla="*/ 8 h 50"/>
                <a:gd name="T2" fmla="*/ 76 w 80"/>
                <a:gd name="T3" fmla="*/ 0 h 50"/>
                <a:gd name="T4" fmla="*/ 0 w 80"/>
                <a:gd name="T5" fmla="*/ 43 h 50"/>
                <a:gd name="T6" fmla="*/ 4 w 80"/>
                <a:gd name="T7" fmla="*/ 50 h 50"/>
                <a:gd name="T8" fmla="*/ 80 w 80"/>
                <a:gd name="T9" fmla="*/ 10 h 50"/>
                <a:gd name="T10" fmla="*/ 80 w 80"/>
                <a:gd name="T11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50">
                  <a:moveTo>
                    <a:pt x="80" y="8"/>
                  </a:moveTo>
                  <a:lnTo>
                    <a:pt x="76" y="0"/>
                  </a:lnTo>
                  <a:lnTo>
                    <a:pt x="0" y="43"/>
                  </a:lnTo>
                  <a:lnTo>
                    <a:pt x="4" y="50"/>
                  </a:lnTo>
                  <a:lnTo>
                    <a:pt x="80" y="10"/>
                  </a:lnTo>
                  <a:lnTo>
                    <a:pt x="80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42" name="Freeform 218"/>
            <p:cNvSpPr>
              <a:spLocks/>
            </p:cNvSpPr>
            <p:nvPr/>
          </p:nvSpPr>
          <p:spPr bwMode="auto">
            <a:xfrm>
              <a:off x="3186" y="746"/>
              <a:ext cx="70" cy="54"/>
            </a:xfrm>
            <a:custGeom>
              <a:avLst/>
              <a:gdLst>
                <a:gd name="T0" fmla="*/ 64 w 70"/>
                <a:gd name="T1" fmla="*/ 0 h 54"/>
                <a:gd name="T2" fmla="*/ 0 w 70"/>
                <a:gd name="T3" fmla="*/ 48 h 54"/>
                <a:gd name="T4" fmla="*/ 4 w 70"/>
                <a:gd name="T5" fmla="*/ 54 h 54"/>
                <a:gd name="T6" fmla="*/ 70 w 70"/>
                <a:gd name="T7" fmla="*/ 8 h 54"/>
                <a:gd name="T8" fmla="*/ 64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64" y="0"/>
                  </a:moveTo>
                  <a:lnTo>
                    <a:pt x="0" y="48"/>
                  </a:lnTo>
                  <a:lnTo>
                    <a:pt x="4" y="54"/>
                  </a:lnTo>
                  <a:lnTo>
                    <a:pt x="70" y="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43" name="Freeform 219"/>
            <p:cNvSpPr>
              <a:spLocks/>
            </p:cNvSpPr>
            <p:nvPr/>
          </p:nvSpPr>
          <p:spPr bwMode="auto">
            <a:xfrm>
              <a:off x="2768" y="917"/>
              <a:ext cx="288" cy="60"/>
            </a:xfrm>
            <a:custGeom>
              <a:avLst/>
              <a:gdLst>
                <a:gd name="T0" fmla="*/ 286 w 288"/>
                <a:gd name="T1" fmla="*/ 0 h 60"/>
                <a:gd name="T2" fmla="*/ 286 w 288"/>
                <a:gd name="T3" fmla="*/ 0 h 60"/>
                <a:gd name="T4" fmla="*/ 0 w 288"/>
                <a:gd name="T5" fmla="*/ 50 h 60"/>
                <a:gd name="T6" fmla="*/ 2 w 288"/>
                <a:gd name="T7" fmla="*/ 60 h 60"/>
                <a:gd name="T8" fmla="*/ 288 w 288"/>
                <a:gd name="T9" fmla="*/ 8 h 60"/>
                <a:gd name="T10" fmla="*/ 286 w 288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60">
                  <a:moveTo>
                    <a:pt x="286" y="0"/>
                  </a:moveTo>
                  <a:lnTo>
                    <a:pt x="286" y="0"/>
                  </a:lnTo>
                  <a:lnTo>
                    <a:pt x="0" y="50"/>
                  </a:lnTo>
                  <a:lnTo>
                    <a:pt x="2" y="60"/>
                  </a:lnTo>
                  <a:lnTo>
                    <a:pt x="288" y="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44" name="Freeform 220"/>
            <p:cNvSpPr>
              <a:spLocks/>
            </p:cNvSpPr>
            <p:nvPr/>
          </p:nvSpPr>
          <p:spPr bwMode="auto">
            <a:xfrm>
              <a:off x="3054" y="890"/>
              <a:ext cx="161" cy="35"/>
            </a:xfrm>
            <a:custGeom>
              <a:avLst/>
              <a:gdLst>
                <a:gd name="T0" fmla="*/ 159 w 161"/>
                <a:gd name="T1" fmla="*/ 0 h 35"/>
                <a:gd name="T2" fmla="*/ 159 w 161"/>
                <a:gd name="T3" fmla="*/ 0 h 35"/>
                <a:gd name="T4" fmla="*/ 0 w 161"/>
                <a:gd name="T5" fmla="*/ 27 h 35"/>
                <a:gd name="T6" fmla="*/ 2 w 161"/>
                <a:gd name="T7" fmla="*/ 35 h 35"/>
                <a:gd name="T8" fmla="*/ 161 w 161"/>
                <a:gd name="T9" fmla="*/ 10 h 35"/>
                <a:gd name="T10" fmla="*/ 159 w 161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35">
                  <a:moveTo>
                    <a:pt x="159" y="0"/>
                  </a:moveTo>
                  <a:lnTo>
                    <a:pt x="159" y="0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161" y="1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45" name="Freeform 221"/>
            <p:cNvSpPr>
              <a:spLocks/>
            </p:cNvSpPr>
            <p:nvPr/>
          </p:nvSpPr>
          <p:spPr bwMode="auto">
            <a:xfrm>
              <a:off x="3213" y="875"/>
              <a:ext cx="114" cy="25"/>
            </a:xfrm>
            <a:custGeom>
              <a:avLst/>
              <a:gdLst>
                <a:gd name="T0" fmla="*/ 114 w 114"/>
                <a:gd name="T1" fmla="*/ 10 h 25"/>
                <a:gd name="T2" fmla="*/ 112 w 114"/>
                <a:gd name="T3" fmla="*/ 0 h 25"/>
                <a:gd name="T4" fmla="*/ 0 w 114"/>
                <a:gd name="T5" fmla="*/ 15 h 25"/>
                <a:gd name="T6" fmla="*/ 2 w 114"/>
                <a:gd name="T7" fmla="*/ 25 h 25"/>
                <a:gd name="T8" fmla="*/ 114 w 114"/>
                <a:gd name="T9" fmla="*/ 10 h 25"/>
                <a:gd name="T10" fmla="*/ 114 w 114"/>
                <a:gd name="T11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25">
                  <a:moveTo>
                    <a:pt x="114" y="10"/>
                  </a:moveTo>
                  <a:lnTo>
                    <a:pt x="112" y="0"/>
                  </a:lnTo>
                  <a:lnTo>
                    <a:pt x="0" y="15"/>
                  </a:lnTo>
                  <a:lnTo>
                    <a:pt x="2" y="25"/>
                  </a:lnTo>
                  <a:lnTo>
                    <a:pt x="114" y="10"/>
                  </a:lnTo>
                  <a:lnTo>
                    <a:pt x="114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46" name="Freeform 222"/>
            <p:cNvSpPr>
              <a:spLocks/>
            </p:cNvSpPr>
            <p:nvPr/>
          </p:nvSpPr>
          <p:spPr bwMode="auto">
            <a:xfrm>
              <a:off x="3325" y="860"/>
              <a:ext cx="113" cy="25"/>
            </a:xfrm>
            <a:custGeom>
              <a:avLst/>
              <a:gdLst>
                <a:gd name="T0" fmla="*/ 113 w 113"/>
                <a:gd name="T1" fmla="*/ 0 h 25"/>
                <a:gd name="T2" fmla="*/ 111 w 113"/>
                <a:gd name="T3" fmla="*/ 0 h 25"/>
                <a:gd name="T4" fmla="*/ 0 w 113"/>
                <a:gd name="T5" fmla="*/ 15 h 25"/>
                <a:gd name="T6" fmla="*/ 2 w 113"/>
                <a:gd name="T7" fmla="*/ 25 h 25"/>
                <a:gd name="T8" fmla="*/ 113 w 113"/>
                <a:gd name="T9" fmla="*/ 7 h 25"/>
                <a:gd name="T10" fmla="*/ 113 w 113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25">
                  <a:moveTo>
                    <a:pt x="113" y="0"/>
                  </a:moveTo>
                  <a:lnTo>
                    <a:pt x="111" y="0"/>
                  </a:lnTo>
                  <a:lnTo>
                    <a:pt x="0" y="15"/>
                  </a:lnTo>
                  <a:lnTo>
                    <a:pt x="2" y="25"/>
                  </a:lnTo>
                  <a:lnTo>
                    <a:pt x="113" y="7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47" name="Freeform 223"/>
            <p:cNvSpPr>
              <a:spLocks/>
            </p:cNvSpPr>
            <p:nvPr/>
          </p:nvSpPr>
          <p:spPr bwMode="auto">
            <a:xfrm>
              <a:off x="3438" y="844"/>
              <a:ext cx="159" cy="23"/>
            </a:xfrm>
            <a:custGeom>
              <a:avLst/>
              <a:gdLst>
                <a:gd name="T0" fmla="*/ 159 w 159"/>
                <a:gd name="T1" fmla="*/ 8 h 23"/>
                <a:gd name="T2" fmla="*/ 157 w 159"/>
                <a:gd name="T3" fmla="*/ 0 h 23"/>
                <a:gd name="T4" fmla="*/ 0 w 159"/>
                <a:gd name="T5" fmla="*/ 16 h 23"/>
                <a:gd name="T6" fmla="*/ 0 w 159"/>
                <a:gd name="T7" fmla="*/ 23 h 23"/>
                <a:gd name="T8" fmla="*/ 159 w 159"/>
                <a:gd name="T9" fmla="*/ 8 h 23"/>
                <a:gd name="T10" fmla="*/ 159 w 159"/>
                <a:gd name="T11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3">
                  <a:moveTo>
                    <a:pt x="159" y="8"/>
                  </a:moveTo>
                  <a:lnTo>
                    <a:pt x="157" y="0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159" y="8"/>
                  </a:lnTo>
                  <a:lnTo>
                    <a:pt x="159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48" name="Freeform 224"/>
            <p:cNvSpPr>
              <a:spLocks/>
            </p:cNvSpPr>
            <p:nvPr/>
          </p:nvSpPr>
          <p:spPr bwMode="auto">
            <a:xfrm>
              <a:off x="3595" y="831"/>
              <a:ext cx="108" cy="21"/>
            </a:xfrm>
            <a:custGeom>
              <a:avLst/>
              <a:gdLst>
                <a:gd name="T0" fmla="*/ 108 w 108"/>
                <a:gd name="T1" fmla="*/ 0 h 21"/>
                <a:gd name="T2" fmla="*/ 108 w 108"/>
                <a:gd name="T3" fmla="*/ 2 h 21"/>
                <a:gd name="T4" fmla="*/ 0 w 108"/>
                <a:gd name="T5" fmla="*/ 13 h 21"/>
                <a:gd name="T6" fmla="*/ 2 w 108"/>
                <a:gd name="T7" fmla="*/ 21 h 21"/>
                <a:gd name="T8" fmla="*/ 108 w 108"/>
                <a:gd name="T9" fmla="*/ 9 h 21"/>
                <a:gd name="T10" fmla="*/ 108 w 108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21">
                  <a:moveTo>
                    <a:pt x="108" y="0"/>
                  </a:moveTo>
                  <a:lnTo>
                    <a:pt x="108" y="2"/>
                  </a:lnTo>
                  <a:lnTo>
                    <a:pt x="0" y="13"/>
                  </a:lnTo>
                  <a:lnTo>
                    <a:pt x="2" y="21"/>
                  </a:lnTo>
                  <a:lnTo>
                    <a:pt x="108" y="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49" name="Freeform 225"/>
            <p:cNvSpPr>
              <a:spLocks/>
            </p:cNvSpPr>
            <p:nvPr/>
          </p:nvSpPr>
          <p:spPr bwMode="auto">
            <a:xfrm>
              <a:off x="3703" y="827"/>
              <a:ext cx="128" cy="13"/>
            </a:xfrm>
            <a:custGeom>
              <a:avLst/>
              <a:gdLst>
                <a:gd name="T0" fmla="*/ 128 w 128"/>
                <a:gd name="T1" fmla="*/ 0 h 13"/>
                <a:gd name="T2" fmla="*/ 128 w 128"/>
                <a:gd name="T3" fmla="*/ 0 h 13"/>
                <a:gd name="T4" fmla="*/ 0 w 128"/>
                <a:gd name="T5" fmla="*/ 4 h 13"/>
                <a:gd name="T6" fmla="*/ 0 w 128"/>
                <a:gd name="T7" fmla="*/ 13 h 13"/>
                <a:gd name="T8" fmla="*/ 128 w 128"/>
                <a:gd name="T9" fmla="*/ 9 h 13"/>
                <a:gd name="T10" fmla="*/ 128 w 12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">
                  <a:moveTo>
                    <a:pt x="128" y="0"/>
                  </a:moveTo>
                  <a:lnTo>
                    <a:pt x="128" y="0"/>
                  </a:lnTo>
                  <a:lnTo>
                    <a:pt x="0" y="4"/>
                  </a:lnTo>
                  <a:lnTo>
                    <a:pt x="0" y="13"/>
                  </a:lnTo>
                  <a:lnTo>
                    <a:pt x="128" y="9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50" name="Freeform 226"/>
            <p:cNvSpPr>
              <a:spLocks/>
            </p:cNvSpPr>
            <p:nvPr/>
          </p:nvSpPr>
          <p:spPr bwMode="auto">
            <a:xfrm>
              <a:off x="3831" y="823"/>
              <a:ext cx="184" cy="13"/>
            </a:xfrm>
            <a:custGeom>
              <a:avLst/>
              <a:gdLst>
                <a:gd name="T0" fmla="*/ 184 w 184"/>
                <a:gd name="T1" fmla="*/ 0 h 13"/>
                <a:gd name="T2" fmla="*/ 184 w 184"/>
                <a:gd name="T3" fmla="*/ 0 h 13"/>
                <a:gd name="T4" fmla="*/ 0 w 184"/>
                <a:gd name="T5" fmla="*/ 4 h 13"/>
                <a:gd name="T6" fmla="*/ 0 w 184"/>
                <a:gd name="T7" fmla="*/ 13 h 13"/>
                <a:gd name="T8" fmla="*/ 184 w 184"/>
                <a:gd name="T9" fmla="*/ 10 h 13"/>
                <a:gd name="T10" fmla="*/ 184 w 184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">
                  <a:moveTo>
                    <a:pt x="184" y="0"/>
                  </a:moveTo>
                  <a:lnTo>
                    <a:pt x="184" y="0"/>
                  </a:lnTo>
                  <a:lnTo>
                    <a:pt x="0" y="4"/>
                  </a:lnTo>
                  <a:lnTo>
                    <a:pt x="0" y="13"/>
                  </a:lnTo>
                  <a:lnTo>
                    <a:pt x="184" y="1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51" name="Rectangle 227"/>
            <p:cNvSpPr>
              <a:spLocks noChangeArrowheads="1"/>
            </p:cNvSpPr>
            <p:nvPr/>
          </p:nvSpPr>
          <p:spPr bwMode="auto">
            <a:xfrm>
              <a:off x="4015" y="823"/>
              <a:ext cx="676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52" name="Freeform 228"/>
            <p:cNvSpPr>
              <a:spLocks/>
            </p:cNvSpPr>
            <p:nvPr/>
          </p:nvSpPr>
          <p:spPr bwMode="auto">
            <a:xfrm>
              <a:off x="1195" y="1425"/>
              <a:ext cx="347" cy="151"/>
            </a:xfrm>
            <a:custGeom>
              <a:avLst/>
              <a:gdLst>
                <a:gd name="T0" fmla="*/ 343 w 347"/>
                <a:gd name="T1" fmla="*/ 0 h 151"/>
                <a:gd name="T2" fmla="*/ 343 w 347"/>
                <a:gd name="T3" fmla="*/ 0 h 151"/>
                <a:gd name="T4" fmla="*/ 0 w 347"/>
                <a:gd name="T5" fmla="*/ 142 h 151"/>
                <a:gd name="T6" fmla="*/ 4 w 347"/>
                <a:gd name="T7" fmla="*/ 151 h 151"/>
                <a:gd name="T8" fmla="*/ 347 w 347"/>
                <a:gd name="T9" fmla="*/ 9 h 151"/>
                <a:gd name="T10" fmla="*/ 343 w 347"/>
                <a:gd name="T11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7" h="151">
                  <a:moveTo>
                    <a:pt x="343" y="0"/>
                  </a:moveTo>
                  <a:lnTo>
                    <a:pt x="343" y="0"/>
                  </a:lnTo>
                  <a:lnTo>
                    <a:pt x="0" y="142"/>
                  </a:lnTo>
                  <a:lnTo>
                    <a:pt x="4" y="151"/>
                  </a:lnTo>
                  <a:lnTo>
                    <a:pt x="347" y="9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53" name="Freeform 229"/>
            <p:cNvSpPr>
              <a:spLocks/>
            </p:cNvSpPr>
            <p:nvPr/>
          </p:nvSpPr>
          <p:spPr bwMode="auto">
            <a:xfrm>
              <a:off x="1538" y="1373"/>
              <a:ext cx="152" cy="61"/>
            </a:xfrm>
            <a:custGeom>
              <a:avLst/>
              <a:gdLst>
                <a:gd name="T0" fmla="*/ 152 w 152"/>
                <a:gd name="T1" fmla="*/ 7 h 61"/>
                <a:gd name="T2" fmla="*/ 148 w 152"/>
                <a:gd name="T3" fmla="*/ 0 h 61"/>
                <a:gd name="T4" fmla="*/ 0 w 152"/>
                <a:gd name="T5" fmla="*/ 52 h 61"/>
                <a:gd name="T6" fmla="*/ 4 w 152"/>
                <a:gd name="T7" fmla="*/ 61 h 61"/>
                <a:gd name="T8" fmla="*/ 152 w 152"/>
                <a:gd name="T9" fmla="*/ 7 h 61"/>
                <a:gd name="T10" fmla="*/ 152 w 152"/>
                <a:gd name="T11" fmla="*/ 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61">
                  <a:moveTo>
                    <a:pt x="152" y="7"/>
                  </a:moveTo>
                  <a:lnTo>
                    <a:pt x="148" y="0"/>
                  </a:lnTo>
                  <a:lnTo>
                    <a:pt x="0" y="52"/>
                  </a:lnTo>
                  <a:lnTo>
                    <a:pt x="4" y="61"/>
                  </a:lnTo>
                  <a:lnTo>
                    <a:pt x="152" y="7"/>
                  </a:lnTo>
                  <a:lnTo>
                    <a:pt x="152" y="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54" name="Freeform 230"/>
            <p:cNvSpPr>
              <a:spLocks/>
            </p:cNvSpPr>
            <p:nvPr/>
          </p:nvSpPr>
          <p:spPr bwMode="auto">
            <a:xfrm>
              <a:off x="1686" y="1319"/>
              <a:ext cx="152" cy="61"/>
            </a:xfrm>
            <a:custGeom>
              <a:avLst/>
              <a:gdLst>
                <a:gd name="T0" fmla="*/ 148 w 152"/>
                <a:gd name="T1" fmla="*/ 0 h 61"/>
                <a:gd name="T2" fmla="*/ 148 w 152"/>
                <a:gd name="T3" fmla="*/ 0 h 61"/>
                <a:gd name="T4" fmla="*/ 0 w 152"/>
                <a:gd name="T5" fmla="*/ 54 h 61"/>
                <a:gd name="T6" fmla="*/ 4 w 152"/>
                <a:gd name="T7" fmla="*/ 61 h 61"/>
                <a:gd name="T8" fmla="*/ 152 w 152"/>
                <a:gd name="T9" fmla="*/ 7 h 61"/>
                <a:gd name="T10" fmla="*/ 148 w 152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61">
                  <a:moveTo>
                    <a:pt x="148" y="0"/>
                  </a:moveTo>
                  <a:lnTo>
                    <a:pt x="148" y="0"/>
                  </a:lnTo>
                  <a:lnTo>
                    <a:pt x="0" y="54"/>
                  </a:lnTo>
                  <a:lnTo>
                    <a:pt x="4" y="61"/>
                  </a:lnTo>
                  <a:lnTo>
                    <a:pt x="152" y="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55" name="Freeform 231"/>
            <p:cNvSpPr>
              <a:spLocks/>
            </p:cNvSpPr>
            <p:nvPr/>
          </p:nvSpPr>
          <p:spPr bwMode="auto">
            <a:xfrm>
              <a:off x="1834" y="1265"/>
              <a:ext cx="163" cy="61"/>
            </a:xfrm>
            <a:custGeom>
              <a:avLst/>
              <a:gdLst>
                <a:gd name="T0" fmla="*/ 159 w 163"/>
                <a:gd name="T1" fmla="*/ 0 h 61"/>
                <a:gd name="T2" fmla="*/ 159 w 163"/>
                <a:gd name="T3" fmla="*/ 0 h 61"/>
                <a:gd name="T4" fmla="*/ 0 w 163"/>
                <a:gd name="T5" fmla="*/ 54 h 61"/>
                <a:gd name="T6" fmla="*/ 4 w 163"/>
                <a:gd name="T7" fmla="*/ 61 h 61"/>
                <a:gd name="T8" fmla="*/ 163 w 163"/>
                <a:gd name="T9" fmla="*/ 10 h 61"/>
                <a:gd name="T10" fmla="*/ 159 w 163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61">
                  <a:moveTo>
                    <a:pt x="159" y="0"/>
                  </a:moveTo>
                  <a:lnTo>
                    <a:pt x="159" y="0"/>
                  </a:lnTo>
                  <a:lnTo>
                    <a:pt x="0" y="54"/>
                  </a:lnTo>
                  <a:lnTo>
                    <a:pt x="4" y="61"/>
                  </a:lnTo>
                  <a:lnTo>
                    <a:pt x="163" y="1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56" name="Freeform 232"/>
            <p:cNvSpPr>
              <a:spLocks/>
            </p:cNvSpPr>
            <p:nvPr/>
          </p:nvSpPr>
          <p:spPr bwMode="auto">
            <a:xfrm>
              <a:off x="1993" y="1182"/>
              <a:ext cx="286" cy="93"/>
            </a:xfrm>
            <a:custGeom>
              <a:avLst/>
              <a:gdLst>
                <a:gd name="T0" fmla="*/ 284 w 286"/>
                <a:gd name="T1" fmla="*/ 0 h 93"/>
                <a:gd name="T2" fmla="*/ 284 w 286"/>
                <a:gd name="T3" fmla="*/ 0 h 93"/>
                <a:gd name="T4" fmla="*/ 0 w 286"/>
                <a:gd name="T5" fmla="*/ 83 h 93"/>
                <a:gd name="T6" fmla="*/ 4 w 286"/>
                <a:gd name="T7" fmla="*/ 93 h 93"/>
                <a:gd name="T8" fmla="*/ 286 w 286"/>
                <a:gd name="T9" fmla="*/ 10 h 93"/>
                <a:gd name="T10" fmla="*/ 284 w 286"/>
                <a:gd name="T1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93">
                  <a:moveTo>
                    <a:pt x="284" y="0"/>
                  </a:moveTo>
                  <a:lnTo>
                    <a:pt x="284" y="0"/>
                  </a:lnTo>
                  <a:lnTo>
                    <a:pt x="0" y="83"/>
                  </a:lnTo>
                  <a:lnTo>
                    <a:pt x="4" y="93"/>
                  </a:lnTo>
                  <a:lnTo>
                    <a:pt x="286" y="10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57" name="Freeform 233"/>
            <p:cNvSpPr>
              <a:spLocks/>
            </p:cNvSpPr>
            <p:nvPr/>
          </p:nvSpPr>
          <p:spPr bwMode="auto">
            <a:xfrm>
              <a:off x="2277" y="1121"/>
              <a:ext cx="257" cy="71"/>
            </a:xfrm>
            <a:custGeom>
              <a:avLst/>
              <a:gdLst>
                <a:gd name="T0" fmla="*/ 257 w 257"/>
                <a:gd name="T1" fmla="*/ 9 h 71"/>
                <a:gd name="T2" fmla="*/ 255 w 257"/>
                <a:gd name="T3" fmla="*/ 0 h 71"/>
                <a:gd name="T4" fmla="*/ 0 w 257"/>
                <a:gd name="T5" fmla="*/ 61 h 71"/>
                <a:gd name="T6" fmla="*/ 2 w 257"/>
                <a:gd name="T7" fmla="*/ 71 h 71"/>
                <a:gd name="T8" fmla="*/ 257 w 257"/>
                <a:gd name="T9" fmla="*/ 9 h 71"/>
                <a:gd name="T10" fmla="*/ 257 w 257"/>
                <a:gd name="T1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71">
                  <a:moveTo>
                    <a:pt x="257" y="9"/>
                  </a:moveTo>
                  <a:lnTo>
                    <a:pt x="255" y="0"/>
                  </a:lnTo>
                  <a:lnTo>
                    <a:pt x="0" y="61"/>
                  </a:lnTo>
                  <a:lnTo>
                    <a:pt x="2" y="71"/>
                  </a:lnTo>
                  <a:lnTo>
                    <a:pt x="257" y="9"/>
                  </a:lnTo>
                  <a:lnTo>
                    <a:pt x="257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58" name="Freeform 234"/>
            <p:cNvSpPr>
              <a:spLocks/>
            </p:cNvSpPr>
            <p:nvPr/>
          </p:nvSpPr>
          <p:spPr bwMode="auto">
            <a:xfrm>
              <a:off x="2530" y="1073"/>
              <a:ext cx="186" cy="57"/>
            </a:xfrm>
            <a:custGeom>
              <a:avLst/>
              <a:gdLst>
                <a:gd name="T0" fmla="*/ 185 w 186"/>
                <a:gd name="T1" fmla="*/ 0 h 57"/>
                <a:gd name="T2" fmla="*/ 185 w 186"/>
                <a:gd name="T3" fmla="*/ 0 h 57"/>
                <a:gd name="T4" fmla="*/ 138 w 186"/>
                <a:gd name="T5" fmla="*/ 13 h 57"/>
                <a:gd name="T6" fmla="*/ 92 w 186"/>
                <a:gd name="T7" fmla="*/ 25 h 57"/>
                <a:gd name="T8" fmla="*/ 46 w 186"/>
                <a:gd name="T9" fmla="*/ 36 h 57"/>
                <a:gd name="T10" fmla="*/ 0 w 186"/>
                <a:gd name="T11" fmla="*/ 48 h 57"/>
                <a:gd name="T12" fmla="*/ 4 w 186"/>
                <a:gd name="T13" fmla="*/ 57 h 57"/>
                <a:gd name="T14" fmla="*/ 50 w 186"/>
                <a:gd name="T15" fmla="*/ 44 h 57"/>
                <a:gd name="T16" fmla="*/ 94 w 186"/>
                <a:gd name="T17" fmla="*/ 33 h 57"/>
                <a:gd name="T18" fmla="*/ 140 w 186"/>
                <a:gd name="T19" fmla="*/ 21 h 57"/>
                <a:gd name="T20" fmla="*/ 186 w 186"/>
                <a:gd name="T21" fmla="*/ 9 h 57"/>
                <a:gd name="T22" fmla="*/ 186 w 186"/>
                <a:gd name="T23" fmla="*/ 9 h 57"/>
                <a:gd name="T24" fmla="*/ 185 w 186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57">
                  <a:moveTo>
                    <a:pt x="185" y="0"/>
                  </a:moveTo>
                  <a:lnTo>
                    <a:pt x="185" y="0"/>
                  </a:lnTo>
                  <a:lnTo>
                    <a:pt x="138" y="13"/>
                  </a:lnTo>
                  <a:lnTo>
                    <a:pt x="92" y="25"/>
                  </a:lnTo>
                  <a:lnTo>
                    <a:pt x="46" y="36"/>
                  </a:lnTo>
                  <a:lnTo>
                    <a:pt x="0" y="48"/>
                  </a:lnTo>
                  <a:lnTo>
                    <a:pt x="4" y="57"/>
                  </a:lnTo>
                  <a:lnTo>
                    <a:pt x="50" y="44"/>
                  </a:lnTo>
                  <a:lnTo>
                    <a:pt x="94" y="33"/>
                  </a:lnTo>
                  <a:lnTo>
                    <a:pt x="140" y="21"/>
                  </a:lnTo>
                  <a:lnTo>
                    <a:pt x="186" y="9"/>
                  </a:lnTo>
                  <a:lnTo>
                    <a:pt x="186" y="9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59" name="Freeform 235"/>
            <p:cNvSpPr>
              <a:spLocks/>
            </p:cNvSpPr>
            <p:nvPr/>
          </p:nvSpPr>
          <p:spPr bwMode="auto">
            <a:xfrm>
              <a:off x="2715" y="1034"/>
              <a:ext cx="203" cy="48"/>
            </a:xfrm>
            <a:custGeom>
              <a:avLst/>
              <a:gdLst>
                <a:gd name="T0" fmla="*/ 201 w 203"/>
                <a:gd name="T1" fmla="*/ 0 h 48"/>
                <a:gd name="T2" fmla="*/ 201 w 203"/>
                <a:gd name="T3" fmla="*/ 0 h 48"/>
                <a:gd name="T4" fmla="*/ 151 w 203"/>
                <a:gd name="T5" fmla="*/ 10 h 48"/>
                <a:gd name="T6" fmla="*/ 101 w 203"/>
                <a:gd name="T7" fmla="*/ 20 h 48"/>
                <a:gd name="T8" fmla="*/ 49 w 203"/>
                <a:gd name="T9" fmla="*/ 29 h 48"/>
                <a:gd name="T10" fmla="*/ 0 w 203"/>
                <a:gd name="T11" fmla="*/ 39 h 48"/>
                <a:gd name="T12" fmla="*/ 1 w 203"/>
                <a:gd name="T13" fmla="*/ 48 h 48"/>
                <a:gd name="T14" fmla="*/ 51 w 203"/>
                <a:gd name="T15" fmla="*/ 39 h 48"/>
                <a:gd name="T16" fmla="*/ 101 w 203"/>
                <a:gd name="T17" fmla="*/ 29 h 48"/>
                <a:gd name="T18" fmla="*/ 153 w 203"/>
                <a:gd name="T19" fmla="*/ 20 h 48"/>
                <a:gd name="T20" fmla="*/ 203 w 203"/>
                <a:gd name="T21" fmla="*/ 10 h 48"/>
                <a:gd name="T22" fmla="*/ 203 w 203"/>
                <a:gd name="T23" fmla="*/ 10 h 48"/>
                <a:gd name="T24" fmla="*/ 201 w 203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48">
                  <a:moveTo>
                    <a:pt x="201" y="0"/>
                  </a:moveTo>
                  <a:lnTo>
                    <a:pt x="201" y="0"/>
                  </a:lnTo>
                  <a:lnTo>
                    <a:pt x="151" y="10"/>
                  </a:lnTo>
                  <a:lnTo>
                    <a:pt x="101" y="20"/>
                  </a:lnTo>
                  <a:lnTo>
                    <a:pt x="49" y="29"/>
                  </a:lnTo>
                  <a:lnTo>
                    <a:pt x="0" y="39"/>
                  </a:lnTo>
                  <a:lnTo>
                    <a:pt x="1" y="48"/>
                  </a:lnTo>
                  <a:lnTo>
                    <a:pt x="51" y="39"/>
                  </a:lnTo>
                  <a:lnTo>
                    <a:pt x="101" y="29"/>
                  </a:lnTo>
                  <a:lnTo>
                    <a:pt x="153" y="20"/>
                  </a:lnTo>
                  <a:lnTo>
                    <a:pt x="203" y="10"/>
                  </a:lnTo>
                  <a:lnTo>
                    <a:pt x="203" y="1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60" name="Freeform 236"/>
            <p:cNvSpPr>
              <a:spLocks/>
            </p:cNvSpPr>
            <p:nvPr/>
          </p:nvSpPr>
          <p:spPr bwMode="auto">
            <a:xfrm>
              <a:off x="2916" y="1006"/>
              <a:ext cx="173" cy="38"/>
            </a:xfrm>
            <a:custGeom>
              <a:avLst/>
              <a:gdLst>
                <a:gd name="T0" fmla="*/ 171 w 173"/>
                <a:gd name="T1" fmla="*/ 0 h 38"/>
                <a:gd name="T2" fmla="*/ 171 w 173"/>
                <a:gd name="T3" fmla="*/ 0 h 38"/>
                <a:gd name="T4" fmla="*/ 0 w 173"/>
                <a:gd name="T5" fmla="*/ 28 h 38"/>
                <a:gd name="T6" fmla="*/ 2 w 173"/>
                <a:gd name="T7" fmla="*/ 38 h 38"/>
                <a:gd name="T8" fmla="*/ 173 w 173"/>
                <a:gd name="T9" fmla="*/ 9 h 38"/>
                <a:gd name="T10" fmla="*/ 171 w 173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38">
                  <a:moveTo>
                    <a:pt x="171" y="0"/>
                  </a:moveTo>
                  <a:lnTo>
                    <a:pt x="171" y="0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173" y="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61" name="Freeform 237"/>
            <p:cNvSpPr>
              <a:spLocks/>
            </p:cNvSpPr>
            <p:nvPr/>
          </p:nvSpPr>
          <p:spPr bwMode="auto">
            <a:xfrm>
              <a:off x="3087" y="988"/>
              <a:ext cx="161" cy="27"/>
            </a:xfrm>
            <a:custGeom>
              <a:avLst/>
              <a:gdLst>
                <a:gd name="T0" fmla="*/ 161 w 161"/>
                <a:gd name="T1" fmla="*/ 8 h 27"/>
                <a:gd name="T2" fmla="*/ 159 w 161"/>
                <a:gd name="T3" fmla="*/ 0 h 27"/>
                <a:gd name="T4" fmla="*/ 0 w 161"/>
                <a:gd name="T5" fmla="*/ 18 h 27"/>
                <a:gd name="T6" fmla="*/ 2 w 161"/>
                <a:gd name="T7" fmla="*/ 27 h 27"/>
                <a:gd name="T8" fmla="*/ 161 w 161"/>
                <a:gd name="T9" fmla="*/ 8 h 27"/>
                <a:gd name="T10" fmla="*/ 161 w 161"/>
                <a:gd name="T11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27">
                  <a:moveTo>
                    <a:pt x="161" y="8"/>
                  </a:moveTo>
                  <a:lnTo>
                    <a:pt x="159" y="0"/>
                  </a:lnTo>
                  <a:lnTo>
                    <a:pt x="0" y="18"/>
                  </a:lnTo>
                  <a:lnTo>
                    <a:pt x="2" y="27"/>
                  </a:lnTo>
                  <a:lnTo>
                    <a:pt x="161" y="8"/>
                  </a:lnTo>
                  <a:lnTo>
                    <a:pt x="161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62" name="Freeform 238"/>
            <p:cNvSpPr>
              <a:spLocks/>
            </p:cNvSpPr>
            <p:nvPr/>
          </p:nvSpPr>
          <p:spPr bwMode="auto">
            <a:xfrm>
              <a:off x="3246" y="969"/>
              <a:ext cx="161" cy="27"/>
            </a:xfrm>
            <a:custGeom>
              <a:avLst/>
              <a:gdLst>
                <a:gd name="T0" fmla="*/ 161 w 161"/>
                <a:gd name="T1" fmla="*/ 0 h 27"/>
                <a:gd name="T2" fmla="*/ 161 w 161"/>
                <a:gd name="T3" fmla="*/ 0 h 27"/>
                <a:gd name="T4" fmla="*/ 0 w 161"/>
                <a:gd name="T5" fmla="*/ 19 h 27"/>
                <a:gd name="T6" fmla="*/ 2 w 161"/>
                <a:gd name="T7" fmla="*/ 27 h 27"/>
                <a:gd name="T8" fmla="*/ 161 w 161"/>
                <a:gd name="T9" fmla="*/ 10 h 27"/>
                <a:gd name="T10" fmla="*/ 161 w 161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27">
                  <a:moveTo>
                    <a:pt x="161" y="0"/>
                  </a:moveTo>
                  <a:lnTo>
                    <a:pt x="161" y="0"/>
                  </a:lnTo>
                  <a:lnTo>
                    <a:pt x="0" y="19"/>
                  </a:lnTo>
                  <a:lnTo>
                    <a:pt x="2" y="27"/>
                  </a:lnTo>
                  <a:lnTo>
                    <a:pt x="161" y="10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63" name="Freeform 239"/>
            <p:cNvSpPr>
              <a:spLocks/>
            </p:cNvSpPr>
            <p:nvPr/>
          </p:nvSpPr>
          <p:spPr bwMode="auto">
            <a:xfrm>
              <a:off x="3407" y="952"/>
              <a:ext cx="196" cy="27"/>
            </a:xfrm>
            <a:custGeom>
              <a:avLst/>
              <a:gdLst>
                <a:gd name="T0" fmla="*/ 194 w 196"/>
                <a:gd name="T1" fmla="*/ 0 h 27"/>
                <a:gd name="T2" fmla="*/ 194 w 196"/>
                <a:gd name="T3" fmla="*/ 0 h 27"/>
                <a:gd name="T4" fmla="*/ 0 w 196"/>
                <a:gd name="T5" fmla="*/ 17 h 27"/>
                <a:gd name="T6" fmla="*/ 0 w 196"/>
                <a:gd name="T7" fmla="*/ 27 h 27"/>
                <a:gd name="T8" fmla="*/ 196 w 196"/>
                <a:gd name="T9" fmla="*/ 9 h 27"/>
                <a:gd name="T10" fmla="*/ 194 w 196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7">
                  <a:moveTo>
                    <a:pt x="194" y="0"/>
                  </a:moveTo>
                  <a:lnTo>
                    <a:pt x="194" y="0"/>
                  </a:lnTo>
                  <a:lnTo>
                    <a:pt x="0" y="17"/>
                  </a:lnTo>
                  <a:lnTo>
                    <a:pt x="0" y="27"/>
                  </a:lnTo>
                  <a:lnTo>
                    <a:pt x="196" y="9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64" name="Freeform 240"/>
            <p:cNvSpPr>
              <a:spLocks/>
            </p:cNvSpPr>
            <p:nvPr/>
          </p:nvSpPr>
          <p:spPr bwMode="auto">
            <a:xfrm>
              <a:off x="3601" y="940"/>
              <a:ext cx="167" cy="21"/>
            </a:xfrm>
            <a:custGeom>
              <a:avLst/>
              <a:gdLst>
                <a:gd name="T0" fmla="*/ 167 w 167"/>
                <a:gd name="T1" fmla="*/ 0 h 21"/>
                <a:gd name="T2" fmla="*/ 167 w 167"/>
                <a:gd name="T3" fmla="*/ 0 h 21"/>
                <a:gd name="T4" fmla="*/ 0 w 167"/>
                <a:gd name="T5" fmla="*/ 12 h 21"/>
                <a:gd name="T6" fmla="*/ 2 w 167"/>
                <a:gd name="T7" fmla="*/ 21 h 21"/>
                <a:gd name="T8" fmla="*/ 167 w 167"/>
                <a:gd name="T9" fmla="*/ 10 h 21"/>
                <a:gd name="T10" fmla="*/ 167 w 16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1">
                  <a:moveTo>
                    <a:pt x="167" y="0"/>
                  </a:moveTo>
                  <a:lnTo>
                    <a:pt x="167" y="0"/>
                  </a:lnTo>
                  <a:lnTo>
                    <a:pt x="0" y="12"/>
                  </a:lnTo>
                  <a:lnTo>
                    <a:pt x="2" y="21"/>
                  </a:lnTo>
                  <a:lnTo>
                    <a:pt x="167" y="10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65" name="Freeform 241"/>
            <p:cNvSpPr>
              <a:spLocks/>
            </p:cNvSpPr>
            <p:nvPr/>
          </p:nvSpPr>
          <p:spPr bwMode="auto">
            <a:xfrm>
              <a:off x="3768" y="934"/>
              <a:ext cx="153" cy="16"/>
            </a:xfrm>
            <a:custGeom>
              <a:avLst/>
              <a:gdLst>
                <a:gd name="T0" fmla="*/ 153 w 153"/>
                <a:gd name="T1" fmla="*/ 10 h 16"/>
                <a:gd name="T2" fmla="*/ 153 w 153"/>
                <a:gd name="T3" fmla="*/ 0 h 16"/>
                <a:gd name="T4" fmla="*/ 0 w 153"/>
                <a:gd name="T5" fmla="*/ 6 h 16"/>
                <a:gd name="T6" fmla="*/ 0 w 153"/>
                <a:gd name="T7" fmla="*/ 16 h 16"/>
                <a:gd name="T8" fmla="*/ 153 w 153"/>
                <a:gd name="T9" fmla="*/ 10 h 16"/>
                <a:gd name="T10" fmla="*/ 153 w 153"/>
                <a:gd name="T11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16">
                  <a:moveTo>
                    <a:pt x="153" y="10"/>
                  </a:moveTo>
                  <a:lnTo>
                    <a:pt x="153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153" y="10"/>
                  </a:lnTo>
                  <a:lnTo>
                    <a:pt x="153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66" name="Freeform 242"/>
            <p:cNvSpPr>
              <a:spLocks/>
            </p:cNvSpPr>
            <p:nvPr/>
          </p:nvSpPr>
          <p:spPr bwMode="auto">
            <a:xfrm>
              <a:off x="3921" y="929"/>
              <a:ext cx="165" cy="15"/>
            </a:xfrm>
            <a:custGeom>
              <a:avLst/>
              <a:gdLst>
                <a:gd name="T0" fmla="*/ 165 w 165"/>
                <a:gd name="T1" fmla="*/ 9 h 15"/>
                <a:gd name="T2" fmla="*/ 165 w 165"/>
                <a:gd name="T3" fmla="*/ 0 h 15"/>
                <a:gd name="T4" fmla="*/ 0 w 165"/>
                <a:gd name="T5" fmla="*/ 5 h 15"/>
                <a:gd name="T6" fmla="*/ 0 w 165"/>
                <a:gd name="T7" fmla="*/ 15 h 15"/>
                <a:gd name="T8" fmla="*/ 165 w 165"/>
                <a:gd name="T9" fmla="*/ 9 h 15"/>
                <a:gd name="T10" fmla="*/ 165 w 165"/>
                <a:gd name="T11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5">
                  <a:moveTo>
                    <a:pt x="165" y="9"/>
                  </a:moveTo>
                  <a:lnTo>
                    <a:pt x="165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165" y="9"/>
                  </a:lnTo>
                  <a:lnTo>
                    <a:pt x="165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67" name="Freeform 243"/>
            <p:cNvSpPr>
              <a:spLocks/>
            </p:cNvSpPr>
            <p:nvPr/>
          </p:nvSpPr>
          <p:spPr bwMode="auto">
            <a:xfrm>
              <a:off x="4086" y="923"/>
              <a:ext cx="113" cy="15"/>
            </a:xfrm>
            <a:custGeom>
              <a:avLst/>
              <a:gdLst>
                <a:gd name="T0" fmla="*/ 111 w 113"/>
                <a:gd name="T1" fmla="*/ 0 h 15"/>
                <a:gd name="T2" fmla="*/ 111 w 113"/>
                <a:gd name="T3" fmla="*/ 0 h 15"/>
                <a:gd name="T4" fmla="*/ 0 w 113"/>
                <a:gd name="T5" fmla="*/ 6 h 15"/>
                <a:gd name="T6" fmla="*/ 0 w 113"/>
                <a:gd name="T7" fmla="*/ 15 h 15"/>
                <a:gd name="T8" fmla="*/ 113 w 113"/>
                <a:gd name="T9" fmla="*/ 10 h 15"/>
                <a:gd name="T10" fmla="*/ 111 w 113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5">
                  <a:moveTo>
                    <a:pt x="111" y="0"/>
                  </a:moveTo>
                  <a:lnTo>
                    <a:pt x="111" y="0"/>
                  </a:lnTo>
                  <a:lnTo>
                    <a:pt x="0" y="6"/>
                  </a:lnTo>
                  <a:lnTo>
                    <a:pt x="0" y="15"/>
                  </a:lnTo>
                  <a:lnTo>
                    <a:pt x="113" y="1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68" name="Freeform 244"/>
            <p:cNvSpPr>
              <a:spLocks/>
            </p:cNvSpPr>
            <p:nvPr/>
          </p:nvSpPr>
          <p:spPr bwMode="auto">
            <a:xfrm>
              <a:off x="4197" y="917"/>
              <a:ext cx="213" cy="16"/>
            </a:xfrm>
            <a:custGeom>
              <a:avLst/>
              <a:gdLst>
                <a:gd name="T0" fmla="*/ 213 w 213"/>
                <a:gd name="T1" fmla="*/ 0 h 16"/>
                <a:gd name="T2" fmla="*/ 213 w 213"/>
                <a:gd name="T3" fmla="*/ 0 h 16"/>
                <a:gd name="T4" fmla="*/ 0 w 213"/>
                <a:gd name="T5" fmla="*/ 6 h 16"/>
                <a:gd name="T6" fmla="*/ 2 w 213"/>
                <a:gd name="T7" fmla="*/ 16 h 16"/>
                <a:gd name="T8" fmla="*/ 213 w 213"/>
                <a:gd name="T9" fmla="*/ 8 h 16"/>
                <a:gd name="T10" fmla="*/ 213 w 213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" h="16">
                  <a:moveTo>
                    <a:pt x="213" y="0"/>
                  </a:moveTo>
                  <a:lnTo>
                    <a:pt x="213" y="0"/>
                  </a:lnTo>
                  <a:lnTo>
                    <a:pt x="0" y="6"/>
                  </a:lnTo>
                  <a:lnTo>
                    <a:pt x="2" y="16"/>
                  </a:lnTo>
                  <a:lnTo>
                    <a:pt x="213" y="8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69" name="Freeform 245"/>
            <p:cNvSpPr>
              <a:spLocks/>
            </p:cNvSpPr>
            <p:nvPr/>
          </p:nvSpPr>
          <p:spPr bwMode="auto">
            <a:xfrm>
              <a:off x="4410" y="917"/>
              <a:ext cx="167" cy="16"/>
            </a:xfrm>
            <a:custGeom>
              <a:avLst/>
              <a:gdLst>
                <a:gd name="T0" fmla="*/ 167 w 167"/>
                <a:gd name="T1" fmla="*/ 16 h 16"/>
                <a:gd name="T2" fmla="*/ 167 w 167"/>
                <a:gd name="T3" fmla="*/ 6 h 16"/>
                <a:gd name="T4" fmla="*/ 0 w 167"/>
                <a:gd name="T5" fmla="*/ 0 h 16"/>
                <a:gd name="T6" fmla="*/ 0 w 167"/>
                <a:gd name="T7" fmla="*/ 8 h 16"/>
                <a:gd name="T8" fmla="*/ 165 w 167"/>
                <a:gd name="T9" fmla="*/ 16 h 16"/>
                <a:gd name="T10" fmla="*/ 167 w 167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16">
                  <a:moveTo>
                    <a:pt x="167" y="16"/>
                  </a:moveTo>
                  <a:lnTo>
                    <a:pt x="167" y="6"/>
                  </a:lnTo>
                  <a:lnTo>
                    <a:pt x="0" y="0"/>
                  </a:lnTo>
                  <a:lnTo>
                    <a:pt x="0" y="8"/>
                  </a:lnTo>
                  <a:lnTo>
                    <a:pt x="165" y="16"/>
                  </a:lnTo>
                  <a:lnTo>
                    <a:pt x="167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70" name="Freeform 246"/>
            <p:cNvSpPr>
              <a:spLocks/>
            </p:cNvSpPr>
            <p:nvPr/>
          </p:nvSpPr>
          <p:spPr bwMode="auto">
            <a:xfrm>
              <a:off x="4575" y="917"/>
              <a:ext cx="125" cy="16"/>
            </a:xfrm>
            <a:custGeom>
              <a:avLst/>
              <a:gdLst>
                <a:gd name="T0" fmla="*/ 125 w 125"/>
                <a:gd name="T1" fmla="*/ 0 h 16"/>
                <a:gd name="T2" fmla="*/ 0 w 125"/>
                <a:gd name="T3" fmla="*/ 6 h 16"/>
                <a:gd name="T4" fmla="*/ 2 w 125"/>
                <a:gd name="T5" fmla="*/ 16 h 16"/>
                <a:gd name="T6" fmla="*/ 125 w 125"/>
                <a:gd name="T7" fmla="*/ 8 h 16"/>
                <a:gd name="T8" fmla="*/ 125 w 12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6">
                  <a:moveTo>
                    <a:pt x="125" y="0"/>
                  </a:moveTo>
                  <a:lnTo>
                    <a:pt x="0" y="6"/>
                  </a:lnTo>
                  <a:lnTo>
                    <a:pt x="2" y="16"/>
                  </a:lnTo>
                  <a:lnTo>
                    <a:pt x="125" y="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71" name="Rectangle 247"/>
            <p:cNvSpPr>
              <a:spLocks noChangeArrowheads="1"/>
            </p:cNvSpPr>
            <p:nvPr/>
          </p:nvSpPr>
          <p:spPr bwMode="auto">
            <a:xfrm>
              <a:off x="4038" y="752"/>
              <a:ext cx="8" cy="73"/>
            </a:xfrm>
            <a:prstGeom prst="rect">
              <a:avLst/>
            </a:prstGeom>
            <a:solidFill>
              <a:srgbClr val="004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72" name="Rectangle 248"/>
            <p:cNvSpPr>
              <a:spLocks noChangeArrowheads="1"/>
            </p:cNvSpPr>
            <p:nvPr/>
          </p:nvSpPr>
          <p:spPr bwMode="auto">
            <a:xfrm>
              <a:off x="1890" y="415"/>
              <a:ext cx="8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1600" b="1" i="0">
                  <a:solidFill>
                    <a:srgbClr val="006DAE"/>
                  </a:solidFill>
                  <a:latin typeface="Symbol" charset="0"/>
                </a:rPr>
                <a:t>a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473" name="Rectangle 249"/>
            <p:cNvSpPr>
              <a:spLocks noChangeArrowheads="1"/>
            </p:cNvSpPr>
            <p:nvPr/>
          </p:nvSpPr>
          <p:spPr bwMode="auto">
            <a:xfrm>
              <a:off x="3239" y="565"/>
              <a:ext cx="8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1600" b="1" i="0">
                  <a:solidFill>
                    <a:srgbClr val="006DAE"/>
                  </a:solidFill>
                  <a:latin typeface="Symbol" charset="0"/>
                </a:rPr>
                <a:t>a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474" name="Rectangle 250"/>
            <p:cNvSpPr>
              <a:spLocks noChangeArrowheads="1"/>
            </p:cNvSpPr>
            <p:nvPr/>
          </p:nvSpPr>
          <p:spPr bwMode="auto">
            <a:xfrm>
              <a:off x="2838" y="1036"/>
              <a:ext cx="7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1600" b="1" i="0">
                  <a:solidFill>
                    <a:srgbClr val="006DAE"/>
                  </a:solidFill>
                  <a:latin typeface="Symbol" charset="0"/>
                </a:rPr>
                <a:t>b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475" name="Rectangle 251"/>
            <p:cNvSpPr>
              <a:spLocks noChangeArrowheads="1"/>
            </p:cNvSpPr>
            <p:nvPr/>
          </p:nvSpPr>
          <p:spPr bwMode="auto">
            <a:xfrm>
              <a:off x="2036" y="1255"/>
              <a:ext cx="7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1600" b="1" i="0">
                  <a:solidFill>
                    <a:srgbClr val="006DAE"/>
                  </a:solidFill>
                  <a:latin typeface="Symbol" charset="0"/>
                </a:rPr>
                <a:t>b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476" name="Freeform 252"/>
            <p:cNvSpPr>
              <a:spLocks/>
            </p:cNvSpPr>
            <p:nvPr/>
          </p:nvSpPr>
          <p:spPr bwMode="auto">
            <a:xfrm>
              <a:off x="1093" y="548"/>
              <a:ext cx="927" cy="60"/>
            </a:xfrm>
            <a:custGeom>
              <a:avLst/>
              <a:gdLst>
                <a:gd name="T0" fmla="*/ 927 w 927"/>
                <a:gd name="T1" fmla="*/ 50 h 60"/>
                <a:gd name="T2" fmla="*/ 0 w 927"/>
                <a:gd name="T3" fmla="*/ 0 h 60"/>
                <a:gd name="T4" fmla="*/ 0 w 927"/>
                <a:gd name="T5" fmla="*/ 10 h 60"/>
                <a:gd name="T6" fmla="*/ 925 w 927"/>
                <a:gd name="T7" fmla="*/ 60 h 60"/>
                <a:gd name="T8" fmla="*/ 927 w 927"/>
                <a:gd name="T9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7" h="60">
                  <a:moveTo>
                    <a:pt x="927" y="5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925" y="60"/>
                  </a:lnTo>
                  <a:lnTo>
                    <a:pt x="927" y="50"/>
                  </a:lnTo>
                  <a:close/>
                </a:path>
              </a:pathLst>
            </a:custGeom>
            <a:solidFill>
              <a:srgbClr val="006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77" name="Rectangle 253"/>
            <p:cNvSpPr>
              <a:spLocks noChangeArrowheads="1"/>
            </p:cNvSpPr>
            <p:nvPr/>
          </p:nvSpPr>
          <p:spPr bwMode="auto">
            <a:xfrm>
              <a:off x="1153" y="550"/>
              <a:ext cx="673" cy="10"/>
            </a:xfrm>
            <a:prstGeom prst="rect">
              <a:avLst/>
            </a:prstGeom>
            <a:solidFill>
              <a:srgbClr val="006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78" name="Rectangle 254"/>
            <p:cNvSpPr>
              <a:spLocks noChangeArrowheads="1"/>
            </p:cNvSpPr>
            <p:nvPr/>
          </p:nvSpPr>
          <p:spPr bwMode="auto">
            <a:xfrm>
              <a:off x="1498" y="556"/>
              <a:ext cx="10" cy="21"/>
            </a:xfrm>
            <a:prstGeom prst="rect">
              <a:avLst/>
            </a:prstGeom>
            <a:solidFill>
              <a:srgbClr val="006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79" name="Freeform 255"/>
            <p:cNvSpPr>
              <a:spLocks/>
            </p:cNvSpPr>
            <p:nvPr/>
          </p:nvSpPr>
          <p:spPr bwMode="auto">
            <a:xfrm>
              <a:off x="2037" y="598"/>
              <a:ext cx="1232" cy="139"/>
            </a:xfrm>
            <a:custGeom>
              <a:avLst/>
              <a:gdLst>
                <a:gd name="T0" fmla="*/ 1232 w 1232"/>
                <a:gd name="T1" fmla="*/ 129 h 139"/>
                <a:gd name="T2" fmla="*/ 1078 w 1232"/>
                <a:gd name="T3" fmla="*/ 114 h 139"/>
                <a:gd name="T4" fmla="*/ 925 w 1232"/>
                <a:gd name="T5" fmla="*/ 96 h 139"/>
                <a:gd name="T6" fmla="*/ 770 w 1232"/>
                <a:gd name="T7" fmla="*/ 81 h 139"/>
                <a:gd name="T8" fmla="*/ 616 w 1232"/>
                <a:gd name="T9" fmla="*/ 64 h 139"/>
                <a:gd name="T10" fmla="*/ 463 w 1232"/>
                <a:gd name="T11" fmla="*/ 48 h 139"/>
                <a:gd name="T12" fmla="*/ 309 w 1232"/>
                <a:gd name="T13" fmla="*/ 31 h 139"/>
                <a:gd name="T14" fmla="*/ 156 w 1232"/>
                <a:gd name="T15" fmla="*/ 16 h 139"/>
                <a:gd name="T16" fmla="*/ 2 w 1232"/>
                <a:gd name="T17" fmla="*/ 0 h 139"/>
                <a:gd name="T18" fmla="*/ 0 w 1232"/>
                <a:gd name="T19" fmla="*/ 8 h 139"/>
                <a:gd name="T20" fmla="*/ 154 w 1232"/>
                <a:gd name="T21" fmla="*/ 25 h 139"/>
                <a:gd name="T22" fmla="*/ 309 w 1232"/>
                <a:gd name="T23" fmla="*/ 41 h 139"/>
                <a:gd name="T24" fmla="*/ 463 w 1232"/>
                <a:gd name="T25" fmla="*/ 58 h 139"/>
                <a:gd name="T26" fmla="*/ 616 w 1232"/>
                <a:gd name="T27" fmla="*/ 73 h 139"/>
                <a:gd name="T28" fmla="*/ 770 w 1232"/>
                <a:gd name="T29" fmla="*/ 89 h 139"/>
                <a:gd name="T30" fmla="*/ 923 w 1232"/>
                <a:gd name="T31" fmla="*/ 106 h 139"/>
                <a:gd name="T32" fmla="*/ 1077 w 1232"/>
                <a:gd name="T33" fmla="*/ 121 h 139"/>
                <a:gd name="T34" fmla="*/ 1230 w 1232"/>
                <a:gd name="T35" fmla="*/ 139 h 139"/>
                <a:gd name="T36" fmla="*/ 1232 w 1232"/>
                <a:gd name="T37" fmla="*/ 12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32" h="139">
                  <a:moveTo>
                    <a:pt x="1232" y="129"/>
                  </a:moveTo>
                  <a:lnTo>
                    <a:pt x="1078" y="114"/>
                  </a:lnTo>
                  <a:lnTo>
                    <a:pt x="925" y="96"/>
                  </a:lnTo>
                  <a:lnTo>
                    <a:pt x="770" y="81"/>
                  </a:lnTo>
                  <a:lnTo>
                    <a:pt x="616" y="64"/>
                  </a:lnTo>
                  <a:lnTo>
                    <a:pt x="463" y="48"/>
                  </a:lnTo>
                  <a:lnTo>
                    <a:pt x="309" y="31"/>
                  </a:lnTo>
                  <a:lnTo>
                    <a:pt x="156" y="16"/>
                  </a:lnTo>
                  <a:lnTo>
                    <a:pt x="2" y="0"/>
                  </a:lnTo>
                  <a:lnTo>
                    <a:pt x="0" y="8"/>
                  </a:lnTo>
                  <a:lnTo>
                    <a:pt x="154" y="25"/>
                  </a:lnTo>
                  <a:lnTo>
                    <a:pt x="309" y="41"/>
                  </a:lnTo>
                  <a:lnTo>
                    <a:pt x="463" y="58"/>
                  </a:lnTo>
                  <a:lnTo>
                    <a:pt x="616" y="73"/>
                  </a:lnTo>
                  <a:lnTo>
                    <a:pt x="770" y="89"/>
                  </a:lnTo>
                  <a:lnTo>
                    <a:pt x="923" y="106"/>
                  </a:lnTo>
                  <a:lnTo>
                    <a:pt x="1077" y="121"/>
                  </a:lnTo>
                  <a:lnTo>
                    <a:pt x="1230" y="139"/>
                  </a:lnTo>
                  <a:lnTo>
                    <a:pt x="1232" y="129"/>
                  </a:lnTo>
                  <a:close/>
                </a:path>
              </a:pathLst>
            </a:custGeom>
            <a:solidFill>
              <a:srgbClr val="006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80" name="Rectangle 256"/>
            <p:cNvSpPr>
              <a:spLocks noChangeArrowheads="1"/>
            </p:cNvSpPr>
            <p:nvPr/>
          </p:nvSpPr>
          <p:spPr bwMode="auto">
            <a:xfrm>
              <a:off x="2642" y="658"/>
              <a:ext cx="518" cy="9"/>
            </a:xfrm>
            <a:prstGeom prst="rect">
              <a:avLst/>
            </a:prstGeom>
            <a:solidFill>
              <a:srgbClr val="006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81" name="Rectangle 257"/>
            <p:cNvSpPr>
              <a:spLocks noChangeArrowheads="1"/>
            </p:cNvSpPr>
            <p:nvPr/>
          </p:nvSpPr>
          <p:spPr bwMode="auto">
            <a:xfrm>
              <a:off x="2927" y="664"/>
              <a:ext cx="10" cy="34"/>
            </a:xfrm>
            <a:prstGeom prst="rect">
              <a:avLst/>
            </a:prstGeom>
            <a:solidFill>
              <a:srgbClr val="006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82" name="Rectangle 258"/>
            <p:cNvSpPr>
              <a:spLocks noChangeArrowheads="1"/>
            </p:cNvSpPr>
            <p:nvPr/>
          </p:nvSpPr>
          <p:spPr bwMode="auto">
            <a:xfrm>
              <a:off x="2218" y="1202"/>
              <a:ext cx="567" cy="9"/>
            </a:xfrm>
            <a:prstGeom prst="rect">
              <a:avLst/>
            </a:prstGeom>
            <a:solidFill>
              <a:srgbClr val="006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83" name="Rectangle 259"/>
            <p:cNvSpPr>
              <a:spLocks noChangeArrowheads="1"/>
            </p:cNvSpPr>
            <p:nvPr/>
          </p:nvSpPr>
          <p:spPr bwMode="auto">
            <a:xfrm>
              <a:off x="2402" y="1157"/>
              <a:ext cx="7" cy="50"/>
            </a:xfrm>
            <a:prstGeom prst="rect">
              <a:avLst/>
            </a:prstGeom>
            <a:solidFill>
              <a:srgbClr val="006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84" name="Rectangle 260"/>
            <p:cNvSpPr>
              <a:spLocks noChangeArrowheads="1"/>
            </p:cNvSpPr>
            <p:nvPr/>
          </p:nvSpPr>
          <p:spPr bwMode="auto">
            <a:xfrm>
              <a:off x="1519" y="1432"/>
              <a:ext cx="486" cy="8"/>
            </a:xfrm>
            <a:prstGeom prst="rect">
              <a:avLst/>
            </a:prstGeom>
            <a:solidFill>
              <a:srgbClr val="006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85" name="Rectangle 261"/>
            <p:cNvSpPr>
              <a:spLocks noChangeArrowheads="1"/>
            </p:cNvSpPr>
            <p:nvPr/>
          </p:nvSpPr>
          <p:spPr bwMode="auto">
            <a:xfrm>
              <a:off x="1648" y="1392"/>
              <a:ext cx="8" cy="44"/>
            </a:xfrm>
            <a:prstGeom prst="rect">
              <a:avLst/>
            </a:prstGeom>
            <a:solidFill>
              <a:srgbClr val="006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86" name="Rectangle 262"/>
            <p:cNvSpPr>
              <a:spLocks noChangeArrowheads="1"/>
            </p:cNvSpPr>
            <p:nvPr/>
          </p:nvSpPr>
          <p:spPr bwMode="auto">
            <a:xfrm>
              <a:off x="1838" y="356"/>
              <a:ext cx="130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1400" b="1" i="0">
                  <a:solidFill>
                    <a:srgbClr val="006DAE"/>
                  </a:solidFill>
                </a:rPr>
                <a:t>          topographic envelope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487" name="Rectangle 263"/>
            <p:cNvSpPr>
              <a:spLocks noChangeArrowheads="1"/>
            </p:cNvSpPr>
            <p:nvPr/>
          </p:nvSpPr>
          <p:spPr bwMode="auto">
            <a:xfrm>
              <a:off x="2364" y="1305"/>
              <a:ext cx="94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1400" b="1" i="0">
                  <a:solidFill>
                    <a:srgbClr val="006DAE"/>
                  </a:solidFill>
                </a:rPr>
                <a:t>Regional monocline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488" name="Rectangle 264"/>
            <p:cNvSpPr>
              <a:spLocks noChangeArrowheads="1"/>
            </p:cNvSpPr>
            <p:nvPr/>
          </p:nvSpPr>
          <p:spPr bwMode="auto">
            <a:xfrm>
              <a:off x="3837" y="384"/>
              <a:ext cx="92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1400" b="1" i="0">
                  <a:solidFill>
                    <a:srgbClr val="006DAE"/>
                  </a:solidFill>
                </a:rPr>
                <a:t>   Protodecollement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489" name="Rectangle 265"/>
            <p:cNvSpPr>
              <a:spLocks noChangeArrowheads="1"/>
            </p:cNvSpPr>
            <p:nvPr/>
          </p:nvSpPr>
          <p:spPr bwMode="auto">
            <a:xfrm>
              <a:off x="1006" y="912"/>
              <a:ext cx="8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1400" b="1" i="0">
                  <a:solidFill>
                    <a:srgbClr val="006DAE"/>
                  </a:solidFill>
                </a:rPr>
                <a:t>Decollement layer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490" name="Rectangle 266"/>
            <p:cNvSpPr>
              <a:spLocks noChangeArrowheads="1"/>
            </p:cNvSpPr>
            <p:nvPr/>
          </p:nvSpPr>
          <p:spPr bwMode="auto">
            <a:xfrm>
              <a:off x="1973" y="771"/>
              <a:ext cx="9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1400" b="1" i="0">
                  <a:solidFill>
                    <a:srgbClr val="1F1A17"/>
                  </a:solidFill>
                </a:rPr>
                <a:t>Accretionary prism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491" name="Rectangle 267"/>
            <p:cNvSpPr>
              <a:spLocks noChangeArrowheads="1"/>
            </p:cNvSpPr>
            <p:nvPr/>
          </p:nvSpPr>
          <p:spPr bwMode="auto">
            <a:xfrm>
              <a:off x="3306" y="664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006DAE"/>
                  </a:solidFill>
                  <a:latin typeface="AvantGarde Bk BT" charset="0"/>
                </a:rPr>
                <a:t>1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492" name="Rectangle 268"/>
            <p:cNvSpPr>
              <a:spLocks noChangeArrowheads="1"/>
            </p:cNvSpPr>
            <p:nvPr/>
          </p:nvSpPr>
          <p:spPr bwMode="auto">
            <a:xfrm>
              <a:off x="2895" y="1144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006DAE"/>
                  </a:solidFill>
                  <a:latin typeface="AvantGarde Bk BT" charset="0"/>
                </a:rPr>
                <a:t>1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493" name="Rectangle 269"/>
            <p:cNvSpPr>
              <a:spLocks noChangeArrowheads="1"/>
            </p:cNvSpPr>
            <p:nvPr/>
          </p:nvSpPr>
          <p:spPr bwMode="auto">
            <a:xfrm>
              <a:off x="1959" y="506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800" i="0">
                  <a:solidFill>
                    <a:srgbClr val="006DAE"/>
                  </a:solidFill>
                  <a:latin typeface="AvantGarde Bk BT" charset="0"/>
                </a:rPr>
                <a:t>2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494" name="Rectangle 270"/>
            <p:cNvSpPr>
              <a:spLocks noChangeArrowheads="1"/>
            </p:cNvSpPr>
            <p:nvPr/>
          </p:nvSpPr>
          <p:spPr bwMode="auto">
            <a:xfrm>
              <a:off x="2080" y="1388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006DAE"/>
                  </a:solidFill>
                  <a:latin typeface="AvantGarde Bk BT" charset="0"/>
                </a:rPr>
                <a:t>2</a:t>
              </a:r>
              <a:endParaRPr lang="it-IT" b="1" i="0">
                <a:solidFill>
                  <a:srgbClr val="FF9900"/>
                </a:solidFill>
              </a:endParaRPr>
            </a:p>
          </p:txBody>
        </p:sp>
        <p:sp>
          <p:nvSpPr>
            <p:cNvPr id="948495" name="Freeform 271"/>
            <p:cNvSpPr>
              <a:spLocks/>
            </p:cNvSpPr>
            <p:nvPr/>
          </p:nvSpPr>
          <p:spPr bwMode="auto">
            <a:xfrm>
              <a:off x="4040" y="533"/>
              <a:ext cx="157" cy="221"/>
            </a:xfrm>
            <a:custGeom>
              <a:avLst/>
              <a:gdLst>
                <a:gd name="T0" fmla="*/ 157 w 157"/>
                <a:gd name="T1" fmla="*/ 6 h 221"/>
                <a:gd name="T2" fmla="*/ 150 w 157"/>
                <a:gd name="T3" fmla="*/ 0 h 221"/>
                <a:gd name="T4" fmla="*/ 0 w 157"/>
                <a:gd name="T5" fmla="*/ 215 h 221"/>
                <a:gd name="T6" fmla="*/ 6 w 157"/>
                <a:gd name="T7" fmla="*/ 221 h 221"/>
                <a:gd name="T8" fmla="*/ 157 w 157"/>
                <a:gd name="T9" fmla="*/ 6 h 221"/>
                <a:gd name="T10" fmla="*/ 157 w 157"/>
                <a:gd name="T11" fmla="*/ 6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221">
                  <a:moveTo>
                    <a:pt x="157" y="6"/>
                  </a:moveTo>
                  <a:lnTo>
                    <a:pt x="150" y="0"/>
                  </a:lnTo>
                  <a:lnTo>
                    <a:pt x="0" y="215"/>
                  </a:lnTo>
                  <a:lnTo>
                    <a:pt x="6" y="221"/>
                  </a:lnTo>
                  <a:lnTo>
                    <a:pt x="157" y="6"/>
                  </a:lnTo>
                  <a:lnTo>
                    <a:pt x="157" y="6"/>
                  </a:lnTo>
                  <a:close/>
                </a:path>
              </a:pathLst>
            </a:custGeom>
            <a:solidFill>
              <a:srgbClr val="006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96" name="Freeform 272"/>
            <p:cNvSpPr>
              <a:spLocks/>
            </p:cNvSpPr>
            <p:nvPr/>
          </p:nvSpPr>
          <p:spPr bwMode="auto">
            <a:xfrm>
              <a:off x="4038" y="535"/>
              <a:ext cx="159" cy="296"/>
            </a:xfrm>
            <a:custGeom>
              <a:avLst/>
              <a:gdLst>
                <a:gd name="T0" fmla="*/ 10 w 159"/>
                <a:gd name="T1" fmla="*/ 296 h 296"/>
                <a:gd name="T2" fmla="*/ 159 w 159"/>
                <a:gd name="T3" fmla="*/ 4 h 296"/>
                <a:gd name="T4" fmla="*/ 152 w 159"/>
                <a:gd name="T5" fmla="*/ 0 h 296"/>
                <a:gd name="T6" fmla="*/ 0 w 159"/>
                <a:gd name="T7" fmla="*/ 292 h 296"/>
                <a:gd name="T8" fmla="*/ 10 w 159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296">
                  <a:moveTo>
                    <a:pt x="10" y="296"/>
                  </a:moveTo>
                  <a:lnTo>
                    <a:pt x="159" y="4"/>
                  </a:lnTo>
                  <a:lnTo>
                    <a:pt x="152" y="0"/>
                  </a:lnTo>
                  <a:lnTo>
                    <a:pt x="0" y="292"/>
                  </a:lnTo>
                  <a:lnTo>
                    <a:pt x="10" y="296"/>
                  </a:lnTo>
                  <a:close/>
                </a:path>
              </a:pathLst>
            </a:custGeom>
            <a:solidFill>
              <a:srgbClr val="006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8497" name="Freeform 273"/>
            <p:cNvSpPr>
              <a:spLocks/>
            </p:cNvSpPr>
            <p:nvPr/>
          </p:nvSpPr>
          <p:spPr bwMode="auto">
            <a:xfrm>
              <a:off x="1519" y="1029"/>
              <a:ext cx="363" cy="205"/>
            </a:xfrm>
            <a:custGeom>
              <a:avLst/>
              <a:gdLst>
                <a:gd name="T0" fmla="*/ 363 w 363"/>
                <a:gd name="T1" fmla="*/ 198 h 205"/>
                <a:gd name="T2" fmla="*/ 4 w 363"/>
                <a:gd name="T3" fmla="*/ 0 h 205"/>
                <a:gd name="T4" fmla="*/ 0 w 363"/>
                <a:gd name="T5" fmla="*/ 7 h 205"/>
                <a:gd name="T6" fmla="*/ 359 w 363"/>
                <a:gd name="T7" fmla="*/ 205 h 205"/>
                <a:gd name="T8" fmla="*/ 363 w 363"/>
                <a:gd name="T9" fmla="*/ 198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05">
                  <a:moveTo>
                    <a:pt x="363" y="198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359" y="205"/>
                  </a:lnTo>
                  <a:lnTo>
                    <a:pt x="363" y="198"/>
                  </a:lnTo>
                  <a:close/>
                </a:path>
              </a:pathLst>
            </a:custGeom>
            <a:solidFill>
              <a:srgbClr val="006D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5956300" y="15367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48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4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4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8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8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8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8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8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8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8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48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48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48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48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48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48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8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948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94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948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286" grpId="0" autoUpdateAnimBg="0"/>
      <p:bldP spid="94828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016" name="Picture 8" descr="ANGELO.jpg copia                                               000D9B7FAmico                          BA58C79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7"/>
          <a:stretch>
            <a:fillRect/>
          </a:stretch>
        </p:blipFill>
        <p:spPr bwMode="auto">
          <a:xfrm>
            <a:off x="244475" y="0"/>
            <a:ext cx="8059738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79017" name="Group 9"/>
          <p:cNvGrpSpPr>
            <a:grpSpLocks/>
          </p:cNvGrpSpPr>
          <p:nvPr/>
        </p:nvGrpSpPr>
        <p:grpSpPr bwMode="auto">
          <a:xfrm>
            <a:off x="317500" y="3251200"/>
            <a:ext cx="8455025" cy="3606800"/>
            <a:chOff x="200" y="890"/>
            <a:chExt cx="5326" cy="2272"/>
          </a:xfrm>
        </p:grpSpPr>
        <p:pic>
          <p:nvPicPr>
            <p:cNvPr id="1579018" name="Picture 10" descr="AppalachianMonocline.jpg                                       0002E775Amico                          BCFC856B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35" r="3198" b="16173"/>
            <a:stretch>
              <a:fillRect/>
            </a:stretch>
          </p:blipFill>
          <p:spPr bwMode="auto">
            <a:xfrm>
              <a:off x="200" y="890"/>
              <a:ext cx="5326" cy="2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9019" name="Freeform 11"/>
            <p:cNvSpPr>
              <a:spLocks/>
            </p:cNvSpPr>
            <p:nvPr/>
          </p:nvSpPr>
          <p:spPr bwMode="auto">
            <a:xfrm>
              <a:off x="1520" y="2304"/>
              <a:ext cx="3720" cy="88"/>
            </a:xfrm>
            <a:custGeom>
              <a:avLst/>
              <a:gdLst>
                <a:gd name="T0" fmla="*/ 0 w 3720"/>
                <a:gd name="T1" fmla="*/ 0 h 88"/>
                <a:gd name="T2" fmla="*/ 1320 w 3720"/>
                <a:gd name="T3" fmla="*/ 72 h 88"/>
                <a:gd name="T4" fmla="*/ 2856 w 3720"/>
                <a:gd name="T5" fmla="*/ 80 h 88"/>
                <a:gd name="T6" fmla="*/ 3720 w 3720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20" h="88">
                  <a:moveTo>
                    <a:pt x="0" y="0"/>
                  </a:moveTo>
                  <a:lnTo>
                    <a:pt x="1320" y="72"/>
                  </a:lnTo>
                  <a:lnTo>
                    <a:pt x="2856" y="80"/>
                  </a:lnTo>
                  <a:lnTo>
                    <a:pt x="3720" y="88"/>
                  </a:lnTo>
                </a:path>
              </a:pathLst>
            </a:custGeom>
            <a:noFill/>
            <a:ln w="38100" cap="flat" cmpd="sng">
              <a:solidFill>
                <a:srgbClr val="DC122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79020" name="Freeform 12"/>
            <p:cNvSpPr>
              <a:spLocks/>
            </p:cNvSpPr>
            <p:nvPr/>
          </p:nvSpPr>
          <p:spPr bwMode="auto">
            <a:xfrm>
              <a:off x="416" y="1264"/>
              <a:ext cx="4864" cy="40"/>
            </a:xfrm>
            <a:custGeom>
              <a:avLst/>
              <a:gdLst>
                <a:gd name="T0" fmla="*/ 0 w 4864"/>
                <a:gd name="T1" fmla="*/ 40 h 40"/>
                <a:gd name="T2" fmla="*/ 816 w 4864"/>
                <a:gd name="T3" fmla="*/ 0 h 40"/>
                <a:gd name="T4" fmla="*/ 3000 w 4864"/>
                <a:gd name="T5" fmla="*/ 16 h 40"/>
                <a:gd name="T6" fmla="*/ 4864 w 4864"/>
                <a:gd name="T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64" h="40">
                  <a:moveTo>
                    <a:pt x="0" y="40"/>
                  </a:moveTo>
                  <a:lnTo>
                    <a:pt x="816" y="0"/>
                  </a:lnTo>
                  <a:lnTo>
                    <a:pt x="3000" y="16"/>
                  </a:lnTo>
                  <a:lnTo>
                    <a:pt x="4864" y="24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79021" name="Text Box 13"/>
            <p:cNvSpPr txBox="1">
              <a:spLocks noChangeArrowheads="1"/>
            </p:cNvSpPr>
            <p:nvPr/>
          </p:nvSpPr>
          <p:spPr bwMode="auto">
            <a:xfrm>
              <a:off x="4942" y="2417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latin typeface="Symbol" charset="0"/>
                </a:rPr>
                <a:t>b</a:t>
              </a:r>
              <a:endParaRPr lang="it-IT"/>
            </a:p>
          </p:txBody>
        </p:sp>
        <p:sp>
          <p:nvSpPr>
            <p:cNvPr id="1579022" name="Text Box 14"/>
            <p:cNvSpPr txBox="1">
              <a:spLocks noChangeArrowheads="1"/>
            </p:cNvSpPr>
            <p:nvPr/>
          </p:nvSpPr>
          <p:spPr bwMode="auto">
            <a:xfrm>
              <a:off x="4878" y="952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latin typeface="Symbol" charset="0"/>
                </a:rPr>
                <a:t>a</a:t>
              </a:r>
              <a:endParaRPr lang="it-IT"/>
            </a:p>
          </p:txBody>
        </p:sp>
      </p:grpSp>
      <p:sp>
        <p:nvSpPr>
          <p:cNvPr id="1579023" name="Freeform 15"/>
          <p:cNvSpPr>
            <a:spLocks/>
          </p:cNvSpPr>
          <p:nvPr/>
        </p:nvSpPr>
        <p:spPr bwMode="auto">
          <a:xfrm>
            <a:off x="1308100" y="1892300"/>
            <a:ext cx="5918200" cy="1104900"/>
          </a:xfrm>
          <a:custGeom>
            <a:avLst/>
            <a:gdLst>
              <a:gd name="T0" fmla="*/ 0 w 3728"/>
              <a:gd name="T1" fmla="*/ 696 h 696"/>
              <a:gd name="T2" fmla="*/ 1608 w 3728"/>
              <a:gd name="T3" fmla="*/ 360 h 696"/>
              <a:gd name="T4" fmla="*/ 2552 w 3728"/>
              <a:gd name="T5" fmla="*/ 128 h 696"/>
              <a:gd name="T6" fmla="*/ 3152 w 3728"/>
              <a:gd name="T7" fmla="*/ 0 h 696"/>
              <a:gd name="T8" fmla="*/ 3728 w 3728"/>
              <a:gd name="T9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28" h="696">
                <a:moveTo>
                  <a:pt x="0" y="696"/>
                </a:moveTo>
                <a:lnTo>
                  <a:pt x="1608" y="360"/>
                </a:lnTo>
                <a:lnTo>
                  <a:pt x="2552" y="128"/>
                </a:lnTo>
                <a:lnTo>
                  <a:pt x="3152" y="0"/>
                </a:lnTo>
                <a:lnTo>
                  <a:pt x="3728" y="0"/>
                </a:lnTo>
              </a:path>
            </a:pathLst>
          </a:custGeom>
          <a:noFill/>
          <a:ln w="38100" cap="flat" cmpd="sng">
            <a:solidFill>
              <a:srgbClr val="F41517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79025" name="Freeform 17"/>
          <p:cNvSpPr>
            <a:spLocks/>
          </p:cNvSpPr>
          <p:nvPr/>
        </p:nvSpPr>
        <p:spPr bwMode="auto">
          <a:xfrm>
            <a:off x="3365500" y="1104900"/>
            <a:ext cx="2324100" cy="165100"/>
          </a:xfrm>
          <a:custGeom>
            <a:avLst/>
            <a:gdLst>
              <a:gd name="T0" fmla="*/ 1464 w 1464"/>
              <a:gd name="T1" fmla="*/ 16 h 104"/>
              <a:gd name="T2" fmla="*/ 1168 w 1464"/>
              <a:gd name="T3" fmla="*/ 0 h 104"/>
              <a:gd name="T4" fmla="*/ 832 w 1464"/>
              <a:gd name="T5" fmla="*/ 32 h 104"/>
              <a:gd name="T6" fmla="*/ 232 w 1464"/>
              <a:gd name="T7" fmla="*/ 104 h 104"/>
              <a:gd name="T8" fmla="*/ 0 w 1464"/>
              <a:gd name="T9" fmla="*/ 88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64" h="104">
                <a:moveTo>
                  <a:pt x="1464" y="16"/>
                </a:moveTo>
                <a:lnTo>
                  <a:pt x="1168" y="0"/>
                </a:lnTo>
                <a:lnTo>
                  <a:pt x="832" y="32"/>
                </a:lnTo>
                <a:lnTo>
                  <a:pt x="232" y="104"/>
                </a:lnTo>
                <a:lnTo>
                  <a:pt x="0" y="88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79026" name="Text Box 18"/>
          <p:cNvSpPr txBox="1">
            <a:spLocks noChangeArrowheads="1"/>
          </p:cNvSpPr>
          <p:nvPr/>
        </p:nvSpPr>
        <p:spPr bwMode="auto">
          <a:xfrm>
            <a:off x="6448425" y="1462088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579027" name="Text Box 19"/>
          <p:cNvSpPr txBox="1">
            <a:spLocks noChangeArrowheads="1"/>
          </p:cNvSpPr>
          <p:nvPr/>
        </p:nvSpPr>
        <p:spPr bwMode="auto">
          <a:xfrm>
            <a:off x="5292725" y="7366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579028" name="Line 20"/>
          <p:cNvSpPr>
            <a:spLocks noChangeShapeType="1"/>
          </p:cNvSpPr>
          <p:nvPr/>
        </p:nvSpPr>
        <p:spPr bwMode="auto">
          <a:xfrm flipH="1">
            <a:off x="5130800" y="1841500"/>
            <a:ext cx="609600" cy="1143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79029" name="Line 21"/>
          <p:cNvSpPr>
            <a:spLocks noChangeShapeType="1"/>
          </p:cNvSpPr>
          <p:nvPr/>
        </p:nvSpPr>
        <p:spPr bwMode="auto">
          <a:xfrm flipV="1">
            <a:off x="2705100" y="5842000"/>
            <a:ext cx="6604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298" name="Group 1026"/>
          <p:cNvGrpSpPr>
            <a:grpSpLocks/>
          </p:cNvGrpSpPr>
          <p:nvPr/>
        </p:nvGrpSpPr>
        <p:grpSpPr bwMode="auto">
          <a:xfrm>
            <a:off x="236538" y="180975"/>
            <a:ext cx="8670925" cy="6227763"/>
            <a:chOff x="149" y="114"/>
            <a:chExt cx="5462" cy="3923"/>
          </a:xfrm>
        </p:grpSpPr>
        <p:grpSp>
          <p:nvGrpSpPr>
            <p:cNvPr id="1591299" name="Group 1027"/>
            <p:cNvGrpSpPr>
              <a:grpSpLocks/>
            </p:cNvGrpSpPr>
            <p:nvPr/>
          </p:nvGrpSpPr>
          <p:grpSpPr bwMode="auto">
            <a:xfrm>
              <a:off x="796" y="2450"/>
              <a:ext cx="4167" cy="1587"/>
              <a:chOff x="1593" y="2602"/>
              <a:chExt cx="4167" cy="1587"/>
            </a:xfrm>
          </p:grpSpPr>
          <p:pic>
            <p:nvPicPr>
              <p:cNvPr id="1591300" name="Picture 1028" descr="regionalxs.gif                                                 0002E775Amico                          BCFC856B: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" t="17099" r="3328" b="2443"/>
              <a:stretch>
                <a:fillRect/>
              </a:stretch>
            </p:blipFill>
            <p:spPr bwMode="auto">
              <a:xfrm>
                <a:off x="1593" y="2608"/>
                <a:ext cx="4167" cy="1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91301" name="Text Box 1029"/>
              <p:cNvSpPr txBox="1">
                <a:spLocks noChangeArrowheads="1"/>
              </p:cNvSpPr>
              <p:nvPr/>
            </p:nvSpPr>
            <p:spPr bwMode="auto">
              <a:xfrm>
                <a:off x="1614" y="2602"/>
                <a:ext cx="56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/>
                  <a:t>WNW</a:t>
                </a:r>
              </a:p>
            </p:txBody>
          </p:sp>
        </p:grpSp>
        <p:pic>
          <p:nvPicPr>
            <p:cNvPr id="1591302" name="Picture 1030" descr="Lenza_Roure.jpg                                                0001291CAmico                          BD25A33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5" r="7611" b="72148"/>
            <a:stretch>
              <a:fillRect/>
            </a:stretch>
          </p:blipFill>
          <p:spPr bwMode="auto">
            <a:xfrm>
              <a:off x="149" y="440"/>
              <a:ext cx="5462" cy="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91303" name="Freeform 1031"/>
            <p:cNvSpPr>
              <a:spLocks/>
            </p:cNvSpPr>
            <p:nvPr/>
          </p:nvSpPr>
          <p:spPr bwMode="auto">
            <a:xfrm>
              <a:off x="1120" y="2920"/>
              <a:ext cx="2928" cy="128"/>
            </a:xfrm>
            <a:custGeom>
              <a:avLst/>
              <a:gdLst>
                <a:gd name="T0" fmla="*/ 0 w 2928"/>
                <a:gd name="T1" fmla="*/ 128 h 128"/>
                <a:gd name="T2" fmla="*/ 664 w 2928"/>
                <a:gd name="T3" fmla="*/ 112 h 128"/>
                <a:gd name="T4" fmla="*/ 1104 w 2928"/>
                <a:gd name="T5" fmla="*/ 104 h 128"/>
                <a:gd name="T6" fmla="*/ 1240 w 2928"/>
                <a:gd name="T7" fmla="*/ 112 h 128"/>
                <a:gd name="T8" fmla="*/ 1720 w 2928"/>
                <a:gd name="T9" fmla="*/ 112 h 128"/>
                <a:gd name="T10" fmla="*/ 2296 w 2928"/>
                <a:gd name="T11" fmla="*/ 80 h 128"/>
                <a:gd name="T12" fmla="*/ 2600 w 2928"/>
                <a:gd name="T13" fmla="*/ 48 h 128"/>
                <a:gd name="T14" fmla="*/ 2928 w 2928"/>
                <a:gd name="T1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8" h="128">
                  <a:moveTo>
                    <a:pt x="0" y="128"/>
                  </a:moveTo>
                  <a:lnTo>
                    <a:pt x="664" y="112"/>
                  </a:lnTo>
                  <a:lnTo>
                    <a:pt x="1104" y="104"/>
                  </a:lnTo>
                  <a:lnTo>
                    <a:pt x="1240" y="112"/>
                  </a:lnTo>
                  <a:lnTo>
                    <a:pt x="1720" y="112"/>
                  </a:lnTo>
                  <a:lnTo>
                    <a:pt x="2296" y="80"/>
                  </a:lnTo>
                  <a:lnTo>
                    <a:pt x="2600" y="48"/>
                  </a:lnTo>
                  <a:lnTo>
                    <a:pt x="2928" y="0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91304" name="Text Box 1032"/>
            <p:cNvSpPr txBox="1">
              <a:spLocks noChangeArrowheads="1"/>
            </p:cNvSpPr>
            <p:nvPr/>
          </p:nvSpPr>
          <p:spPr bwMode="auto">
            <a:xfrm>
              <a:off x="1582" y="114"/>
              <a:ext cx="29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Carpathians - W-directed subduction</a:t>
              </a:r>
            </a:p>
          </p:txBody>
        </p:sp>
        <p:sp>
          <p:nvSpPr>
            <p:cNvPr id="1591305" name="Text Box 1033"/>
            <p:cNvSpPr txBox="1">
              <a:spLocks noChangeArrowheads="1"/>
            </p:cNvSpPr>
            <p:nvPr/>
          </p:nvSpPr>
          <p:spPr bwMode="auto">
            <a:xfrm>
              <a:off x="2174" y="2162"/>
              <a:ext cx="23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Alps - E-directed subduction</a:t>
              </a:r>
            </a:p>
          </p:txBody>
        </p:sp>
        <p:sp>
          <p:nvSpPr>
            <p:cNvPr id="1591306" name="Text Box 1034"/>
            <p:cNvSpPr txBox="1">
              <a:spLocks noChangeArrowheads="1"/>
            </p:cNvSpPr>
            <p:nvPr/>
          </p:nvSpPr>
          <p:spPr bwMode="auto">
            <a:xfrm>
              <a:off x="4366" y="1744"/>
              <a:ext cx="11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800" i="0"/>
                <a:t>Roure et al., 1993</a:t>
              </a:r>
              <a:endParaRPr lang="it-IT" sz="1800"/>
            </a:p>
          </p:txBody>
        </p:sp>
        <p:sp>
          <p:nvSpPr>
            <p:cNvPr id="1591307" name="Freeform 1035"/>
            <p:cNvSpPr>
              <a:spLocks/>
            </p:cNvSpPr>
            <p:nvPr/>
          </p:nvSpPr>
          <p:spPr bwMode="auto">
            <a:xfrm>
              <a:off x="1200" y="3128"/>
              <a:ext cx="3144" cy="240"/>
            </a:xfrm>
            <a:custGeom>
              <a:avLst/>
              <a:gdLst>
                <a:gd name="T0" fmla="*/ 0 w 3144"/>
                <a:gd name="T1" fmla="*/ 0 h 240"/>
                <a:gd name="T2" fmla="*/ 1448 w 3144"/>
                <a:gd name="T3" fmla="*/ 40 h 240"/>
                <a:gd name="T4" fmla="*/ 2056 w 3144"/>
                <a:gd name="T5" fmla="*/ 72 h 240"/>
                <a:gd name="T6" fmla="*/ 2496 w 3144"/>
                <a:gd name="T7" fmla="*/ 128 h 240"/>
                <a:gd name="T8" fmla="*/ 3144 w 3144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4" h="240">
                  <a:moveTo>
                    <a:pt x="0" y="0"/>
                  </a:moveTo>
                  <a:lnTo>
                    <a:pt x="1448" y="40"/>
                  </a:lnTo>
                  <a:lnTo>
                    <a:pt x="2056" y="72"/>
                  </a:lnTo>
                  <a:lnTo>
                    <a:pt x="2496" y="128"/>
                  </a:lnTo>
                  <a:lnTo>
                    <a:pt x="3144" y="240"/>
                  </a:lnTo>
                </a:path>
              </a:pathLst>
            </a:custGeom>
            <a:noFill/>
            <a:ln w="38100" cap="flat" cmpd="sng">
              <a:solidFill>
                <a:srgbClr val="EB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91308" name="Text Box 1036"/>
            <p:cNvSpPr txBox="1">
              <a:spLocks noChangeArrowheads="1"/>
            </p:cNvSpPr>
            <p:nvPr/>
          </p:nvSpPr>
          <p:spPr bwMode="auto">
            <a:xfrm>
              <a:off x="3294" y="3217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latin typeface="Symbol" charset="0"/>
                </a:rPr>
                <a:t>b</a:t>
              </a:r>
              <a:endParaRPr lang="it-IT"/>
            </a:p>
          </p:txBody>
        </p:sp>
        <p:sp>
          <p:nvSpPr>
            <p:cNvPr id="1591309" name="Text Box 1037"/>
            <p:cNvSpPr txBox="1">
              <a:spLocks noChangeArrowheads="1"/>
            </p:cNvSpPr>
            <p:nvPr/>
          </p:nvSpPr>
          <p:spPr bwMode="auto">
            <a:xfrm>
              <a:off x="2926" y="2744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latin typeface="Symbol" charset="0"/>
                </a:rPr>
                <a:t>a</a:t>
              </a:r>
              <a:endParaRPr lang="it-IT"/>
            </a:p>
          </p:txBody>
        </p:sp>
        <p:sp>
          <p:nvSpPr>
            <p:cNvPr id="1591310" name="Text Box 1038"/>
            <p:cNvSpPr txBox="1">
              <a:spLocks noChangeArrowheads="1"/>
            </p:cNvSpPr>
            <p:nvPr/>
          </p:nvSpPr>
          <p:spPr bwMode="auto">
            <a:xfrm>
              <a:off x="3598" y="1105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latin typeface="Symbol" charset="0"/>
                </a:rPr>
                <a:t>b</a:t>
              </a:r>
              <a:endParaRPr lang="it-IT"/>
            </a:p>
          </p:txBody>
        </p:sp>
        <p:sp>
          <p:nvSpPr>
            <p:cNvPr id="1591311" name="Text Box 1039"/>
            <p:cNvSpPr txBox="1">
              <a:spLocks noChangeArrowheads="1"/>
            </p:cNvSpPr>
            <p:nvPr/>
          </p:nvSpPr>
          <p:spPr bwMode="auto">
            <a:xfrm>
              <a:off x="2174" y="656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latin typeface="Symbol" charset="0"/>
                </a:rPr>
                <a:t>a</a:t>
              </a:r>
              <a:endParaRPr lang="it-IT"/>
            </a:p>
          </p:txBody>
        </p:sp>
        <p:sp>
          <p:nvSpPr>
            <p:cNvPr id="1591312" name="Freeform 1040"/>
            <p:cNvSpPr>
              <a:spLocks/>
            </p:cNvSpPr>
            <p:nvPr/>
          </p:nvSpPr>
          <p:spPr bwMode="auto">
            <a:xfrm>
              <a:off x="2840" y="1008"/>
              <a:ext cx="1992" cy="304"/>
            </a:xfrm>
            <a:custGeom>
              <a:avLst/>
              <a:gdLst>
                <a:gd name="T0" fmla="*/ 1992 w 1992"/>
                <a:gd name="T1" fmla="*/ 0 h 304"/>
                <a:gd name="T2" fmla="*/ 1504 w 1992"/>
                <a:gd name="T3" fmla="*/ 56 h 304"/>
                <a:gd name="T4" fmla="*/ 944 w 1992"/>
                <a:gd name="T5" fmla="*/ 112 h 304"/>
                <a:gd name="T6" fmla="*/ 640 w 1992"/>
                <a:gd name="T7" fmla="*/ 192 h 304"/>
                <a:gd name="T8" fmla="*/ 0 w 1992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2" h="304">
                  <a:moveTo>
                    <a:pt x="1992" y="0"/>
                  </a:moveTo>
                  <a:lnTo>
                    <a:pt x="1504" y="56"/>
                  </a:lnTo>
                  <a:lnTo>
                    <a:pt x="944" y="112"/>
                  </a:lnTo>
                  <a:lnTo>
                    <a:pt x="640" y="192"/>
                  </a:lnTo>
                  <a:lnTo>
                    <a:pt x="0" y="304"/>
                  </a:lnTo>
                </a:path>
              </a:pathLst>
            </a:custGeom>
            <a:noFill/>
            <a:ln w="38100" cap="flat" cmpd="sng">
              <a:solidFill>
                <a:srgbClr val="EB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91313" name="Freeform 1041"/>
            <p:cNvSpPr>
              <a:spLocks/>
            </p:cNvSpPr>
            <p:nvPr/>
          </p:nvSpPr>
          <p:spPr bwMode="auto">
            <a:xfrm>
              <a:off x="1848" y="784"/>
              <a:ext cx="1424" cy="224"/>
            </a:xfrm>
            <a:custGeom>
              <a:avLst/>
              <a:gdLst>
                <a:gd name="T0" fmla="*/ 1424 w 1424"/>
                <a:gd name="T1" fmla="*/ 0 h 224"/>
                <a:gd name="T2" fmla="*/ 928 w 1424"/>
                <a:gd name="T3" fmla="*/ 24 h 224"/>
                <a:gd name="T4" fmla="*/ 664 w 1424"/>
                <a:gd name="T5" fmla="*/ 56 h 224"/>
                <a:gd name="T6" fmla="*/ 248 w 1424"/>
                <a:gd name="T7" fmla="*/ 192 h 224"/>
                <a:gd name="T8" fmla="*/ 0 w 1424"/>
                <a:gd name="T9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4" h="224">
                  <a:moveTo>
                    <a:pt x="1424" y="0"/>
                  </a:moveTo>
                  <a:lnTo>
                    <a:pt x="928" y="24"/>
                  </a:lnTo>
                  <a:lnTo>
                    <a:pt x="664" y="56"/>
                  </a:lnTo>
                  <a:lnTo>
                    <a:pt x="248" y="192"/>
                  </a:lnTo>
                  <a:lnTo>
                    <a:pt x="0" y="224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91314" name="Text Box 1042"/>
            <p:cNvSpPr txBox="1">
              <a:spLocks noChangeArrowheads="1"/>
            </p:cNvSpPr>
            <p:nvPr/>
          </p:nvSpPr>
          <p:spPr bwMode="auto">
            <a:xfrm>
              <a:off x="3766" y="1082"/>
              <a:ext cx="2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8°</a:t>
              </a:r>
            </a:p>
          </p:txBody>
        </p:sp>
        <p:sp>
          <p:nvSpPr>
            <p:cNvPr id="1591315" name="Text Box 1043"/>
            <p:cNvSpPr txBox="1">
              <a:spLocks noChangeArrowheads="1"/>
            </p:cNvSpPr>
            <p:nvPr/>
          </p:nvSpPr>
          <p:spPr bwMode="auto">
            <a:xfrm>
              <a:off x="1670" y="3098"/>
              <a:ext cx="2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1°</a:t>
              </a:r>
            </a:p>
          </p:txBody>
        </p:sp>
        <p:sp>
          <p:nvSpPr>
            <p:cNvPr id="1591316" name="Text Box 1044"/>
            <p:cNvSpPr txBox="1">
              <a:spLocks noChangeArrowheads="1"/>
            </p:cNvSpPr>
            <p:nvPr/>
          </p:nvSpPr>
          <p:spPr bwMode="auto">
            <a:xfrm>
              <a:off x="3446" y="3194"/>
              <a:ext cx="2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3°</a:t>
              </a:r>
            </a:p>
          </p:txBody>
        </p:sp>
      </p:grpSp>
      <p:sp>
        <p:nvSpPr>
          <p:cNvPr id="1591317" name="Line 1045"/>
          <p:cNvSpPr>
            <a:spLocks noChangeShapeType="1"/>
          </p:cNvSpPr>
          <p:nvPr/>
        </p:nvSpPr>
        <p:spPr bwMode="auto">
          <a:xfrm flipH="1">
            <a:off x="8001000" y="2311400"/>
            <a:ext cx="609600" cy="50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1318" name="Line 1046"/>
          <p:cNvSpPr>
            <a:spLocks noChangeShapeType="1"/>
          </p:cNvSpPr>
          <p:nvPr/>
        </p:nvSpPr>
        <p:spPr bwMode="auto">
          <a:xfrm>
            <a:off x="1968500" y="5334000"/>
            <a:ext cx="635000" cy="381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1362" name="Picture 2" descr="Dip-Fig.3.Alpi.col copia.jpg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"/>
          <a:stretch>
            <a:fillRect/>
          </a:stretch>
        </p:blipFill>
        <p:spPr bwMode="auto">
          <a:xfrm>
            <a:off x="533400" y="292100"/>
            <a:ext cx="80772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589" name="Picture 5" descr="Dip-Fig.4.Appennini.col cop.jpg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"/>
          <a:stretch>
            <a:fillRect/>
          </a:stretch>
        </p:blipFill>
        <p:spPr bwMode="auto">
          <a:xfrm>
            <a:off x="2082800" y="552450"/>
            <a:ext cx="51816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7590" name="Rectangle 6"/>
          <p:cNvSpPr>
            <a:spLocks noChangeArrowheads="1"/>
          </p:cNvSpPr>
          <p:nvPr/>
        </p:nvSpPr>
        <p:spPr bwMode="auto">
          <a:xfrm>
            <a:off x="5678488" y="5407025"/>
            <a:ext cx="1890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1000" i="0"/>
              <a:t>Mariotti &amp; Doglioni, 2000</a:t>
            </a:r>
          </a:p>
        </p:txBody>
      </p:sp>
      <p:grpSp>
        <p:nvGrpSpPr>
          <p:cNvPr id="1347591" name="Group 7"/>
          <p:cNvGrpSpPr>
            <a:grpSpLocks/>
          </p:cNvGrpSpPr>
          <p:nvPr/>
        </p:nvGrpSpPr>
        <p:grpSpPr bwMode="auto">
          <a:xfrm>
            <a:off x="6045200" y="3060700"/>
            <a:ext cx="1174750" cy="1738313"/>
            <a:chOff x="4992" y="1584"/>
            <a:chExt cx="740" cy="1095"/>
          </a:xfrm>
        </p:grpSpPr>
        <p:sp>
          <p:nvSpPr>
            <p:cNvPr id="1347592" name="Text Box 8"/>
            <p:cNvSpPr txBox="1">
              <a:spLocks noChangeArrowheads="1"/>
            </p:cNvSpPr>
            <p:nvPr/>
          </p:nvSpPr>
          <p:spPr bwMode="auto">
            <a:xfrm>
              <a:off x="5088" y="1584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800" i="0">
                  <a:solidFill>
                    <a:srgbClr val="EB0000"/>
                  </a:solidFill>
                </a:rPr>
                <a:t>RECESS</a:t>
              </a:r>
              <a:endParaRPr lang="it-IT" sz="1800" i="0"/>
            </a:p>
          </p:txBody>
        </p:sp>
        <p:sp>
          <p:nvSpPr>
            <p:cNvPr id="1347593" name="Text Box 9"/>
            <p:cNvSpPr txBox="1">
              <a:spLocks noChangeArrowheads="1"/>
            </p:cNvSpPr>
            <p:nvPr/>
          </p:nvSpPr>
          <p:spPr bwMode="auto">
            <a:xfrm>
              <a:off x="4992" y="2448"/>
              <a:ext cx="7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800" i="0">
                  <a:solidFill>
                    <a:srgbClr val="EB0000"/>
                  </a:solidFill>
                </a:rPr>
                <a:t>SALIENT</a:t>
              </a:r>
              <a:endParaRPr lang="it-IT" sz="1800" i="0"/>
            </a:p>
          </p:txBody>
        </p:sp>
      </p:grpSp>
      <p:grpSp>
        <p:nvGrpSpPr>
          <p:cNvPr id="1347594" name="Group 10"/>
          <p:cNvGrpSpPr>
            <a:grpSpLocks/>
          </p:cNvGrpSpPr>
          <p:nvPr/>
        </p:nvGrpSpPr>
        <p:grpSpPr bwMode="auto">
          <a:xfrm>
            <a:off x="5435600" y="895350"/>
            <a:ext cx="1831975" cy="3570288"/>
            <a:chOff x="4608" y="220"/>
            <a:chExt cx="1154" cy="2249"/>
          </a:xfrm>
        </p:grpSpPr>
        <p:grpSp>
          <p:nvGrpSpPr>
            <p:cNvPr id="1347595" name="Group 11"/>
            <p:cNvGrpSpPr>
              <a:grpSpLocks/>
            </p:cNvGrpSpPr>
            <p:nvPr/>
          </p:nvGrpSpPr>
          <p:grpSpPr bwMode="auto">
            <a:xfrm>
              <a:off x="4608" y="220"/>
              <a:ext cx="1154" cy="2249"/>
              <a:chOff x="4608" y="220"/>
              <a:chExt cx="1154" cy="2249"/>
            </a:xfrm>
          </p:grpSpPr>
          <p:sp>
            <p:nvSpPr>
              <p:cNvPr id="1347596" name="Text Box 12"/>
              <p:cNvSpPr txBox="1">
                <a:spLocks noChangeArrowheads="1"/>
              </p:cNvSpPr>
              <p:nvPr/>
            </p:nvSpPr>
            <p:spPr bwMode="auto">
              <a:xfrm>
                <a:off x="5318" y="2103"/>
                <a:ext cx="444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i="0">
                    <a:solidFill>
                      <a:schemeClr val="accent2"/>
                    </a:solidFill>
                  </a:rPr>
                  <a:t>Ionian</a:t>
                </a:r>
              </a:p>
              <a:p>
                <a:r>
                  <a:rPr lang="it-IT" sz="1600" i="0">
                    <a:solidFill>
                      <a:schemeClr val="accent2"/>
                    </a:solidFill>
                  </a:rPr>
                  <a:t>Basin</a:t>
                </a:r>
                <a:endParaRPr lang="it-IT" i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47597" name="Text Box 13"/>
              <p:cNvSpPr txBox="1">
                <a:spLocks noChangeArrowheads="1"/>
              </p:cNvSpPr>
              <p:nvPr/>
            </p:nvSpPr>
            <p:spPr bwMode="auto">
              <a:xfrm>
                <a:off x="4608" y="1536"/>
                <a:ext cx="566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i="0">
                    <a:solidFill>
                      <a:schemeClr val="accent2"/>
                    </a:solidFill>
                  </a:rPr>
                  <a:t>Apulian</a:t>
                </a:r>
              </a:p>
              <a:p>
                <a:r>
                  <a:rPr lang="it-IT" sz="1600" i="0">
                    <a:solidFill>
                      <a:schemeClr val="accent2"/>
                    </a:solidFill>
                  </a:rPr>
                  <a:t>Platform</a:t>
                </a:r>
                <a:endParaRPr lang="it-IT" i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47598" name="Text Box 14"/>
              <p:cNvSpPr txBox="1">
                <a:spLocks noChangeArrowheads="1"/>
              </p:cNvSpPr>
              <p:nvPr/>
            </p:nvSpPr>
            <p:spPr bwMode="auto">
              <a:xfrm>
                <a:off x="5025" y="220"/>
                <a:ext cx="73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i="0">
                    <a:solidFill>
                      <a:schemeClr val="accent2"/>
                    </a:solidFill>
                  </a:rPr>
                  <a:t>Lombard B.</a:t>
                </a:r>
                <a:endParaRPr lang="it-IT" i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47599" name="Text Box 15"/>
              <p:cNvSpPr txBox="1">
                <a:spLocks noChangeArrowheads="1"/>
              </p:cNvSpPr>
              <p:nvPr/>
            </p:nvSpPr>
            <p:spPr bwMode="auto">
              <a:xfrm>
                <a:off x="5089" y="624"/>
                <a:ext cx="67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i="0">
                    <a:solidFill>
                      <a:schemeClr val="accent2"/>
                    </a:solidFill>
                  </a:rPr>
                  <a:t>Belluno B.</a:t>
                </a:r>
                <a:endParaRPr lang="it-IT" i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47600" name="Text Box 16"/>
              <p:cNvSpPr txBox="1">
                <a:spLocks noChangeArrowheads="1"/>
              </p:cNvSpPr>
              <p:nvPr/>
            </p:nvSpPr>
            <p:spPr bwMode="auto">
              <a:xfrm>
                <a:off x="4992" y="432"/>
                <a:ext cx="61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i="0">
                    <a:solidFill>
                      <a:schemeClr val="accent2"/>
                    </a:solidFill>
                  </a:rPr>
                  <a:t>Trento H.</a:t>
                </a:r>
                <a:endParaRPr lang="it-IT" i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347601" name="Text Box 17"/>
            <p:cNvSpPr txBox="1">
              <a:spLocks noChangeArrowheads="1"/>
            </p:cNvSpPr>
            <p:nvPr/>
          </p:nvSpPr>
          <p:spPr bwMode="auto">
            <a:xfrm>
              <a:off x="4943" y="1095"/>
              <a:ext cx="8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600" i="0">
                  <a:solidFill>
                    <a:schemeClr val="accent2"/>
                  </a:solidFill>
                </a:rPr>
                <a:t>Umbro-M. B.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2322" name="Picture 1026"/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9"/>
          <a:stretch>
            <a:fillRect/>
          </a:stretch>
        </p:blipFill>
        <p:spPr bwMode="auto">
          <a:xfrm>
            <a:off x="1778000" y="3906838"/>
            <a:ext cx="7366000" cy="2951162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solidFill>
              <a:srgbClr val="9A9A9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92323" name="Picture 1027" descr="Aru.Trough.gif    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5" r="2173" b="5890"/>
          <a:stretch>
            <a:fillRect/>
          </a:stretch>
        </p:blipFill>
        <p:spPr bwMode="auto">
          <a:xfrm>
            <a:off x="-6350" y="774700"/>
            <a:ext cx="5080000" cy="2665413"/>
          </a:xfrm>
          <a:prstGeom prst="rect">
            <a:avLst/>
          </a:prstGeom>
          <a:solidFill>
            <a:schemeClr val="hlink">
              <a:alpha val="50000"/>
            </a:schemeClr>
          </a:solidFill>
        </p:spPr>
      </p:pic>
      <p:sp>
        <p:nvSpPr>
          <p:cNvPr id="1592324" name="Text Box 1028"/>
          <p:cNvSpPr txBox="1">
            <a:spLocks noChangeArrowheads="1"/>
          </p:cNvSpPr>
          <p:nvPr/>
        </p:nvSpPr>
        <p:spPr bwMode="auto">
          <a:xfrm>
            <a:off x="2600325" y="2020888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592325" name="Text Box 1029"/>
          <p:cNvSpPr txBox="1">
            <a:spLocks noChangeArrowheads="1"/>
          </p:cNvSpPr>
          <p:nvPr/>
        </p:nvSpPr>
        <p:spPr bwMode="auto">
          <a:xfrm>
            <a:off x="5749925" y="6008688"/>
            <a:ext cx="427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 </a:t>
            </a:r>
            <a:endParaRPr lang="it-IT"/>
          </a:p>
        </p:txBody>
      </p:sp>
      <p:sp>
        <p:nvSpPr>
          <p:cNvPr id="1592326" name="Text Box 1030"/>
          <p:cNvSpPr txBox="1">
            <a:spLocks noChangeArrowheads="1"/>
          </p:cNvSpPr>
          <p:nvPr/>
        </p:nvSpPr>
        <p:spPr bwMode="auto">
          <a:xfrm>
            <a:off x="8061325" y="44323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pic>
        <p:nvPicPr>
          <p:cNvPr id="1592327" name="Picture 1031" descr="Banda                                                          000BD09C&#10;Amico duro                     B9CF097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2"/>
          <a:stretch>
            <a:fillRect/>
          </a:stretch>
        </p:blipFill>
        <p:spPr bwMode="auto">
          <a:xfrm>
            <a:off x="5287963" y="258763"/>
            <a:ext cx="36036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92328" name="Line 1032"/>
          <p:cNvSpPr>
            <a:spLocks noChangeShapeType="1"/>
          </p:cNvSpPr>
          <p:nvPr/>
        </p:nvSpPr>
        <p:spPr bwMode="auto">
          <a:xfrm flipH="1" flipV="1">
            <a:off x="7721600" y="1905000"/>
            <a:ext cx="762000" cy="15875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2329" name="Line 1033"/>
          <p:cNvSpPr>
            <a:spLocks noChangeShapeType="1"/>
          </p:cNvSpPr>
          <p:nvPr/>
        </p:nvSpPr>
        <p:spPr bwMode="auto">
          <a:xfrm>
            <a:off x="5041900" y="1244600"/>
            <a:ext cx="2247900" cy="660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2330" name="Rectangle 1034"/>
          <p:cNvSpPr>
            <a:spLocks noChangeArrowheads="1"/>
          </p:cNvSpPr>
          <p:nvPr/>
        </p:nvSpPr>
        <p:spPr bwMode="auto">
          <a:xfrm>
            <a:off x="-88900" y="0"/>
            <a:ext cx="5168900" cy="825500"/>
          </a:xfrm>
          <a:prstGeom prst="rect">
            <a:avLst/>
          </a:prstGeom>
          <a:solidFill>
            <a:srgbClr val="D5E0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1592331" name="Text Box 1035"/>
          <p:cNvSpPr txBox="1">
            <a:spLocks noChangeArrowheads="1"/>
          </p:cNvSpPr>
          <p:nvPr/>
        </p:nvSpPr>
        <p:spPr bwMode="auto">
          <a:xfrm>
            <a:off x="0" y="2857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W</a:t>
            </a:r>
          </a:p>
        </p:txBody>
      </p:sp>
      <p:sp>
        <p:nvSpPr>
          <p:cNvPr id="1592332" name="Line 1036"/>
          <p:cNvSpPr>
            <a:spLocks noChangeShapeType="1"/>
          </p:cNvSpPr>
          <p:nvPr/>
        </p:nvSpPr>
        <p:spPr bwMode="auto">
          <a:xfrm flipH="1">
            <a:off x="0" y="50800"/>
            <a:ext cx="5067300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2333" name="Freeform 1037"/>
          <p:cNvSpPr>
            <a:spLocks/>
          </p:cNvSpPr>
          <p:nvPr/>
        </p:nvSpPr>
        <p:spPr bwMode="auto">
          <a:xfrm>
            <a:off x="3060700" y="3962400"/>
            <a:ext cx="5880100" cy="1155700"/>
          </a:xfrm>
          <a:custGeom>
            <a:avLst/>
            <a:gdLst>
              <a:gd name="T0" fmla="*/ 2448 w 3704"/>
              <a:gd name="T1" fmla="*/ 32 h 728"/>
              <a:gd name="T2" fmla="*/ 3696 w 3704"/>
              <a:gd name="T3" fmla="*/ 16 h 728"/>
              <a:gd name="T4" fmla="*/ 3704 w 3704"/>
              <a:gd name="T5" fmla="*/ 328 h 728"/>
              <a:gd name="T6" fmla="*/ 3560 w 3704"/>
              <a:gd name="T7" fmla="*/ 392 h 728"/>
              <a:gd name="T8" fmla="*/ 3424 w 3704"/>
              <a:gd name="T9" fmla="*/ 520 h 728"/>
              <a:gd name="T10" fmla="*/ 3288 w 3704"/>
              <a:gd name="T11" fmla="*/ 576 h 728"/>
              <a:gd name="T12" fmla="*/ 3040 w 3704"/>
              <a:gd name="T13" fmla="*/ 648 h 728"/>
              <a:gd name="T14" fmla="*/ 2456 w 3704"/>
              <a:gd name="T15" fmla="*/ 656 h 728"/>
              <a:gd name="T16" fmla="*/ 8 w 3704"/>
              <a:gd name="T17" fmla="*/ 728 h 728"/>
              <a:gd name="T18" fmla="*/ 16 w 3704"/>
              <a:gd name="T19" fmla="*/ 416 h 728"/>
              <a:gd name="T20" fmla="*/ 232 w 3704"/>
              <a:gd name="T21" fmla="*/ 408 h 728"/>
              <a:gd name="T22" fmla="*/ 224 w 3704"/>
              <a:gd name="T23" fmla="*/ 312 h 728"/>
              <a:gd name="T24" fmla="*/ 0 w 3704"/>
              <a:gd name="T25" fmla="*/ 288 h 728"/>
              <a:gd name="T26" fmla="*/ 0 w 3704"/>
              <a:gd name="T27" fmla="*/ 0 h 728"/>
              <a:gd name="T28" fmla="*/ 3680 w 3704"/>
              <a:gd name="T29" fmla="*/ 0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04" h="728">
                <a:moveTo>
                  <a:pt x="2448" y="32"/>
                </a:moveTo>
                <a:lnTo>
                  <a:pt x="3696" y="16"/>
                </a:lnTo>
                <a:lnTo>
                  <a:pt x="3704" y="328"/>
                </a:lnTo>
                <a:lnTo>
                  <a:pt x="3560" y="392"/>
                </a:lnTo>
                <a:lnTo>
                  <a:pt x="3424" y="520"/>
                </a:lnTo>
                <a:lnTo>
                  <a:pt x="3288" y="576"/>
                </a:lnTo>
                <a:lnTo>
                  <a:pt x="3040" y="648"/>
                </a:lnTo>
                <a:lnTo>
                  <a:pt x="2456" y="656"/>
                </a:lnTo>
                <a:lnTo>
                  <a:pt x="8" y="728"/>
                </a:lnTo>
                <a:lnTo>
                  <a:pt x="16" y="416"/>
                </a:lnTo>
                <a:lnTo>
                  <a:pt x="232" y="408"/>
                </a:lnTo>
                <a:lnTo>
                  <a:pt x="224" y="312"/>
                </a:lnTo>
                <a:lnTo>
                  <a:pt x="0" y="288"/>
                </a:lnTo>
                <a:lnTo>
                  <a:pt x="0" y="0"/>
                </a:lnTo>
                <a:lnTo>
                  <a:pt x="3680" y="0"/>
                </a:lnTo>
              </a:path>
            </a:pathLst>
          </a:custGeom>
          <a:solidFill>
            <a:srgbClr val="DDE2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2334" name="Text Box 1038"/>
          <p:cNvSpPr txBox="1">
            <a:spLocks noChangeArrowheads="1"/>
          </p:cNvSpPr>
          <p:nvPr/>
        </p:nvSpPr>
        <p:spPr bwMode="auto">
          <a:xfrm>
            <a:off x="4179888" y="4013200"/>
            <a:ext cx="30845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/>
              <a:t>Papua-New Guinea</a:t>
            </a:r>
          </a:p>
          <a:p>
            <a:pPr algn="ctr"/>
            <a:r>
              <a:rPr lang="it-IT"/>
              <a:t>NE-directed subduction</a:t>
            </a:r>
          </a:p>
        </p:txBody>
      </p:sp>
      <p:sp>
        <p:nvSpPr>
          <p:cNvPr id="1592335" name="Freeform 1039"/>
          <p:cNvSpPr>
            <a:spLocks/>
          </p:cNvSpPr>
          <p:nvPr/>
        </p:nvSpPr>
        <p:spPr bwMode="auto">
          <a:xfrm>
            <a:off x="2311400" y="3975100"/>
            <a:ext cx="673100" cy="1193800"/>
          </a:xfrm>
          <a:custGeom>
            <a:avLst/>
            <a:gdLst>
              <a:gd name="T0" fmla="*/ 24 w 424"/>
              <a:gd name="T1" fmla="*/ 752 h 752"/>
              <a:gd name="T2" fmla="*/ 392 w 424"/>
              <a:gd name="T3" fmla="*/ 752 h 752"/>
              <a:gd name="T4" fmla="*/ 408 w 424"/>
              <a:gd name="T5" fmla="*/ 408 h 752"/>
              <a:gd name="T6" fmla="*/ 240 w 424"/>
              <a:gd name="T7" fmla="*/ 408 h 752"/>
              <a:gd name="T8" fmla="*/ 240 w 424"/>
              <a:gd name="T9" fmla="*/ 296 h 752"/>
              <a:gd name="T10" fmla="*/ 424 w 424"/>
              <a:gd name="T11" fmla="*/ 296 h 752"/>
              <a:gd name="T12" fmla="*/ 424 w 424"/>
              <a:gd name="T13" fmla="*/ 0 h 752"/>
              <a:gd name="T14" fmla="*/ 0 w 424"/>
              <a:gd name="T15" fmla="*/ 0 h 752"/>
              <a:gd name="T16" fmla="*/ 24 w 424"/>
              <a:gd name="T17" fmla="*/ 752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24" h="752">
                <a:moveTo>
                  <a:pt x="24" y="752"/>
                </a:moveTo>
                <a:lnTo>
                  <a:pt x="392" y="752"/>
                </a:lnTo>
                <a:lnTo>
                  <a:pt x="408" y="408"/>
                </a:lnTo>
                <a:lnTo>
                  <a:pt x="240" y="408"/>
                </a:lnTo>
                <a:lnTo>
                  <a:pt x="240" y="296"/>
                </a:lnTo>
                <a:lnTo>
                  <a:pt x="424" y="296"/>
                </a:lnTo>
                <a:lnTo>
                  <a:pt x="424" y="0"/>
                </a:lnTo>
                <a:lnTo>
                  <a:pt x="0" y="0"/>
                </a:lnTo>
                <a:lnTo>
                  <a:pt x="24" y="752"/>
                </a:lnTo>
                <a:close/>
              </a:path>
            </a:pathLst>
          </a:custGeom>
          <a:solidFill>
            <a:srgbClr val="DDE2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2336" name="Text Box 1040"/>
          <p:cNvSpPr txBox="1">
            <a:spLocks noChangeArrowheads="1"/>
          </p:cNvSpPr>
          <p:nvPr/>
        </p:nvSpPr>
        <p:spPr bwMode="auto">
          <a:xfrm>
            <a:off x="2308225" y="3952875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SW</a:t>
            </a:r>
          </a:p>
        </p:txBody>
      </p:sp>
      <p:sp>
        <p:nvSpPr>
          <p:cNvPr id="1592337" name="Freeform 1041"/>
          <p:cNvSpPr>
            <a:spLocks/>
          </p:cNvSpPr>
          <p:nvPr/>
        </p:nvSpPr>
        <p:spPr bwMode="auto">
          <a:xfrm>
            <a:off x="-12700" y="685800"/>
            <a:ext cx="4864100" cy="800100"/>
          </a:xfrm>
          <a:custGeom>
            <a:avLst/>
            <a:gdLst>
              <a:gd name="T0" fmla="*/ 0 w 3064"/>
              <a:gd name="T1" fmla="*/ 0 h 504"/>
              <a:gd name="T2" fmla="*/ 16 w 3064"/>
              <a:gd name="T3" fmla="*/ 312 h 504"/>
              <a:gd name="T4" fmla="*/ 168 w 3064"/>
              <a:gd name="T5" fmla="*/ 344 h 504"/>
              <a:gd name="T6" fmla="*/ 480 w 3064"/>
              <a:gd name="T7" fmla="*/ 344 h 504"/>
              <a:gd name="T8" fmla="*/ 832 w 3064"/>
              <a:gd name="T9" fmla="*/ 352 h 504"/>
              <a:gd name="T10" fmla="*/ 1144 w 3064"/>
              <a:gd name="T11" fmla="*/ 408 h 504"/>
              <a:gd name="T12" fmla="*/ 1496 w 3064"/>
              <a:gd name="T13" fmla="*/ 496 h 504"/>
              <a:gd name="T14" fmla="*/ 1752 w 3064"/>
              <a:gd name="T15" fmla="*/ 504 h 504"/>
              <a:gd name="T16" fmla="*/ 1928 w 3064"/>
              <a:gd name="T17" fmla="*/ 496 h 504"/>
              <a:gd name="T18" fmla="*/ 2136 w 3064"/>
              <a:gd name="T19" fmla="*/ 464 h 504"/>
              <a:gd name="T20" fmla="*/ 2288 w 3064"/>
              <a:gd name="T21" fmla="*/ 432 h 504"/>
              <a:gd name="T22" fmla="*/ 2472 w 3064"/>
              <a:gd name="T23" fmla="*/ 344 h 504"/>
              <a:gd name="T24" fmla="*/ 2680 w 3064"/>
              <a:gd name="T25" fmla="*/ 240 h 504"/>
              <a:gd name="T26" fmla="*/ 2840 w 3064"/>
              <a:gd name="T27" fmla="*/ 176 h 504"/>
              <a:gd name="T28" fmla="*/ 2888 w 3064"/>
              <a:gd name="T29" fmla="*/ 120 h 504"/>
              <a:gd name="T30" fmla="*/ 3064 w 3064"/>
              <a:gd name="T31" fmla="*/ 4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064" h="504">
                <a:moveTo>
                  <a:pt x="0" y="0"/>
                </a:moveTo>
                <a:lnTo>
                  <a:pt x="16" y="312"/>
                </a:lnTo>
                <a:lnTo>
                  <a:pt x="168" y="344"/>
                </a:lnTo>
                <a:lnTo>
                  <a:pt x="480" y="344"/>
                </a:lnTo>
                <a:lnTo>
                  <a:pt x="832" y="352"/>
                </a:lnTo>
                <a:lnTo>
                  <a:pt x="1144" y="408"/>
                </a:lnTo>
                <a:lnTo>
                  <a:pt x="1496" y="496"/>
                </a:lnTo>
                <a:lnTo>
                  <a:pt x="1752" y="504"/>
                </a:lnTo>
                <a:cubicBezTo>
                  <a:pt x="1810" y="501"/>
                  <a:pt x="1869" y="498"/>
                  <a:pt x="1928" y="496"/>
                </a:cubicBezTo>
                <a:lnTo>
                  <a:pt x="2136" y="464"/>
                </a:lnTo>
                <a:lnTo>
                  <a:pt x="2288" y="432"/>
                </a:lnTo>
                <a:lnTo>
                  <a:pt x="2472" y="344"/>
                </a:lnTo>
                <a:lnTo>
                  <a:pt x="2680" y="240"/>
                </a:lnTo>
                <a:lnTo>
                  <a:pt x="2840" y="176"/>
                </a:lnTo>
                <a:lnTo>
                  <a:pt x="2888" y="120"/>
                </a:lnTo>
                <a:lnTo>
                  <a:pt x="3064" y="40"/>
                </a:lnTo>
              </a:path>
            </a:pathLst>
          </a:custGeom>
          <a:solidFill>
            <a:srgbClr val="D5E0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2338" name="Text Box 1042"/>
          <p:cNvSpPr txBox="1">
            <a:spLocks noChangeArrowheads="1"/>
          </p:cNvSpPr>
          <p:nvPr/>
        </p:nvSpPr>
        <p:spPr bwMode="auto">
          <a:xfrm>
            <a:off x="1851025" y="10541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592339" name="Freeform 1043"/>
          <p:cNvSpPr>
            <a:spLocks/>
          </p:cNvSpPr>
          <p:nvPr/>
        </p:nvSpPr>
        <p:spPr bwMode="auto">
          <a:xfrm>
            <a:off x="2298700" y="3886200"/>
            <a:ext cx="6642100" cy="292100"/>
          </a:xfrm>
          <a:custGeom>
            <a:avLst/>
            <a:gdLst>
              <a:gd name="T0" fmla="*/ 0 w 4184"/>
              <a:gd name="T1" fmla="*/ 8 h 184"/>
              <a:gd name="T2" fmla="*/ 4184 w 4184"/>
              <a:gd name="T3" fmla="*/ 0 h 184"/>
              <a:gd name="T4" fmla="*/ 4184 w 4184"/>
              <a:gd name="T5" fmla="*/ 184 h 184"/>
              <a:gd name="T6" fmla="*/ 3096 w 4184"/>
              <a:gd name="T7" fmla="*/ 88 h 184"/>
              <a:gd name="T8" fmla="*/ 400 w 4184"/>
              <a:gd name="T9" fmla="*/ 40 h 184"/>
              <a:gd name="T10" fmla="*/ 24 w 4184"/>
              <a:gd name="T11" fmla="*/ 80 h 184"/>
              <a:gd name="T12" fmla="*/ 0 w 4184"/>
              <a:gd name="T13" fmla="*/ 8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84" h="184">
                <a:moveTo>
                  <a:pt x="0" y="8"/>
                </a:moveTo>
                <a:lnTo>
                  <a:pt x="4184" y="0"/>
                </a:lnTo>
                <a:lnTo>
                  <a:pt x="4184" y="184"/>
                </a:lnTo>
                <a:lnTo>
                  <a:pt x="3096" y="88"/>
                </a:lnTo>
                <a:lnTo>
                  <a:pt x="400" y="40"/>
                </a:lnTo>
                <a:lnTo>
                  <a:pt x="24" y="80"/>
                </a:lnTo>
                <a:lnTo>
                  <a:pt x="0" y="8"/>
                </a:lnTo>
                <a:close/>
              </a:path>
            </a:pathLst>
          </a:custGeom>
          <a:solidFill>
            <a:srgbClr val="DDE2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2340" name="Line 1044"/>
          <p:cNvSpPr>
            <a:spLocks noChangeShapeType="1"/>
          </p:cNvSpPr>
          <p:nvPr/>
        </p:nvSpPr>
        <p:spPr bwMode="auto">
          <a:xfrm flipH="1">
            <a:off x="2260600" y="3937000"/>
            <a:ext cx="6718300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2341" name="Text Box 1045"/>
          <p:cNvSpPr txBox="1">
            <a:spLocks noChangeArrowheads="1"/>
          </p:cNvSpPr>
          <p:nvPr/>
        </p:nvSpPr>
        <p:spPr bwMode="auto">
          <a:xfrm>
            <a:off x="1081088" y="152400"/>
            <a:ext cx="2949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/>
              <a:t>Banda arc</a:t>
            </a:r>
          </a:p>
          <a:p>
            <a:pPr algn="ctr"/>
            <a:r>
              <a:rPr lang="it-IT"/>
              <a:t>W-directed subduction</a:t>
            </a:r>
          </a:p>
        </p:txBody>
      </p:sp>
      <p:sp>
        <p:nvSpPr>
          <p:cNvPr id="1592342" name="Freeform 1046"/>
          <p:cNvSpPr>
            <a:spLocks/>
          </p:cNvSpPr>
          <p:nvPr/>
        </p:nvSpPr>
        <p:spPr bwMode="auto">
          <a:xfrm>
            <a:off x="571500" y="1612900"/>
            <a:ext cx="4394200" cy="1778000"/>
          </a:xfrm>
          <a:custGeom>
            <a:avLst/>
            <a:gdLst>
              <a:gd name="T0" fmla="*/ 2768 w 2768"/>
              <a:gd name="T1" fmla="*/ 0 h 1120"/>
              <a:gd name="T2" fmla="*/ 2096 w 2768"/>
              <a:gd name="T3" fmla="*/ 288 h 1120"/>
              <a:gd name="T4" fmla="*/ 1328 w 2768"/>
              <a:gd name="T5" fmla="*/ 640 h 1120"/>
              <a:gd name="T6" fmla="*/ 0 w 2768"/>
              <a:gd name="T7" fmla="*/ 1120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68" h="1120">
                <a:moveTo>
                  <a:pt x="2768" y="0"/>
                </a:moveTo>
                <a:lnTo>
                  <a:pt x="2096" y="288"/>
                </a:lnTo>
                <a:lnTo>
                  <a:pt x="1328" y="640"/>
                </a:lnTo>
                <a:lnTo>
                  <a:pt x="0" y="1120"/>
                </a:lnTo>
              </a:path>
            </a:pathLst>
          </a:custGeom>
          <a:noFill/>
          <a:ln w="38100" cap="flat" cmpd="sng">
            <a:solidFill>
              <a:srgbClr val="EB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2343" name="Freeform 1047"/>
          <p:cNvSpPr>
            <a:spLocks/>
          </p:cNvSpPr>
          <p:nvPr/>
        </p:nvSpPr>
        <p:spPr bwMode="auto">
          <a:xfrm>
            <a:off x="25400" y="1409700"/>
            <a:ext cx="2933700" cy="203200"/>
          </a:xfrm>
          <a:custGeom>
            <a:avLst/>
            <a:gdLst>
              <a:gd name="T0" fmla="*/ 1848 w 1848"/>
              <a:gd name="T1" fmla="*/ 128 h 128"/>
              <a:gd name="T2" fmla="*/ 1448 w 1848"/>
              <a:gd name="T3" fmla="*/ 120 h 128"/>
              <a:gd name="T4" fmla="*/ 1152 w 1848"/>
              <a:gd name="T5" fmla="*/ 48 h 128"/>
              <a:gd name="T6" fmla="*/ 648 w 1848"/>
              <a:gd name="T7" fmla="*/ 56 h 128"/>
              <a:gd name="T8" fmla="*/ 0 w 1848"/>
              <a:gd name="T9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48" h="128">
                <a:moveTo>
                  <a:pt x="1848" y="128"/>
                </a:moveTo>
                <a:lnTo>
                  <a:pt x="1448" y="120"/>
                </a:lnTo>
                <a:lnTo>
                  <a:pt x="1152" y="48"/>
                </a:lnTo>
                <a:lnTo>
                  <a:pt x="648" y="56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2344" name="Freeform 1048"/>
          <p:cNvSpPr>
            <a:spLocks/>
          </p:cNvSpPr>
          <p:nvPr/>
        </p:nvSpPr>
        <p:spPr bwMode="auto">
          <a:xfrm>
            <a:off x="2362200" y="5803900"/>
            <a:ext cx="5803900" cy="419100"/>
          </a:xfrm>
          <a:custGeom>
            <a:avLst/>
            <a:gdLst>
              <a:gd name="T0" fmla="*/ 0 w 3656"/>
              <a:gd name="T1" fmla="*/ 32 h 264"/>
              <a:gd name="T2" fmla="*/ 776 w 3656"/>
              <a:gd name="T3" fmla="*/ 0 h 264"/>
              <a:gd name="T4" fmla="*/ 1344 w 3656"/>
              <a:gd name="T5" fmla="*/ 16 h 264"/>
              <a:gd name="T6" fmla="*/ 1912 w 3656"/>
              <a:gd name="T7" fmla="*/ 112 h 264"/>
              <a:gd name="T8" fmla="*/ 2736 w 3656"/>
              <a:gd name="T9" fmla="*/ 168 h 264"/>
              <a:gd name="T10" fmla="*/ 3656 w 3656"/>
              <a:gd name="T11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56" h="264">
                <a:moveTo>
                  <a:pt x="0" y="32"/>
                </a:moveTo>
                <a:lnTo>
                  <a:pt x="776" y="0"/>
                </a:lnTo>
                <a:lnTo>
                  <a:pt x="1344" y="16"/>
                </a:lnTo>
                <a:lnTo>
                  <a:pt x="1912" y="112"/>
                </a:lnTo>
                <a:lnTo>
                  <a:pt x="2736" y="168"/>
                </a:lnTo>
                <a:lnTo>
                  <a:pt x="3656" y="264"/>
                </a:lnTo>
              </a:path>
            </a:pathLst>
          </a:custGeom>
          <a:noFill/>
          <a:ln w="38100" cap="flat" cmpd="sng">
            <a:solidFill>
              <a:srgbClr val="EB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2345" name="Freeform 1049"/>
          <p:cNvSpPr>
            <a:spLocks/>
          </p:cNvSpPr>
          <p:nvPr/>
        </p:nvSpPr>
        <p:spPr bwMode="auto">
          <a:xfrm>
            <a:off x="6769100" y="4508500"/>
            <a:ext cx="2133600" cy="469900"/>
          </a:xfrm>
          <a:custGeom>
            <a:avLst/>
            <a:gdLst>
              <a:gd name="T0" fmla="*/ 0 w 1344"/>
              <a:gd name="T1" fmla="*/ 296 h 296"/>
              <a:gd name="T2" fmla="*/ 608 w 1344"/>
              <a:gd name="T3" fmla="*/ 240 h 296"/>
              <a:gd name="T4" fmla="*/ 1344 w 1344"/>
              <a:gd name="T5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44" h="296">
                <a:moveTo>
                  <a:pt x="0" y="296"/>
                </a:moveTo>
                <a:lnTo>
                  <a:pt x="608" y="240"/>
                </a:lnTo>
                <a:lnTo>
                  <a:pt x="1344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2346" name="Text Box 1050"/>
          <p:cNvSpPr txBox="1">
            <a:spLocks noChangeArrowheads="1"/>
          </p:cNvSpPr>
          <p:nvPr/>
        </p:nvSpPr>
        <p:spPr bwMode="auto">
          <a:xfrm>
            <a:off x="7934325" y="43561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592347" name="Text Box 1051"/>
          <p:cNvSpPr txBox="1">
            <a:spLocks noChangeArrowheads="1"/>
          </p:cNvSpPr>
          <p:nvPr/>
        </p:nvSpPr>
        <p:spPr bwMode="auto">
          <a:xfrm>
            <a:off x="2867025" y="1971675"/>
            <a:ext cx="61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15°</a:t>
            </a:r>
          </a:p>
        </p:txBody>
      </p:sp>
      <p:sp>
        <p:nvSpPr>
          <p:cNvPr id="1592348" name="Text Box 1052"/>
          <p:cNvSpPr txBox="1">
            <a:spLocks noChangeArrowheads="1"/>
          </p:cNvSpPr>
          <p:nvPr/>
        </p:nvSpPr>
        <p:spPr bwMode="auto">
          <a:xfrm>
            <a:off x="6003925" y="5984875"/>
            <a:ext cx="458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3°</a:t>
            </a:r>
          </a:p>
        </p:txBody>
      </p:sp>
      <p:sp>
        <p:nvSpPr>
          <p:cNvPr id="1592349" name="Line 1053"/>
          <p:cNvSpPr>
            <a:spLocks noChangeShapeType="1"/>
          </p:cNvSpPr>
          <p:nvPr/>
        </p:nvSpPr>
        <p:spPr bwMode="auto">
          <a:xfrm flipH="1">
            <a:off x="4203700" y="2387600"/>
            <a:ext cx="571500" cy="2286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2350" name="Line 1054"/>
          <p:cNvSpPr>
            <a:spLocks noChangeShapeType="1"/>
          </p:cNvSpPr>
          <p:nvPr/>
        </p:nvSpPr>
        <p:spPr bwMode="auto">
          <a:xfrm>
            <a:off x="3238500" y="6172200"/>
            <a:ext cx="635000" cy="381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3346" name="Picture 1026" descr="ArabiaZagrosForedeep.jpg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r="16805"/>
          <a:stretch>
            <a:fillRect/>
          </a:stretch>
        </p:blipFill>
        <p:spPr bwMode="auto">
          <a:xfrm>
            <a:off x="4697413" y="457200"/>
            <a:ext cx="4446587" cy="48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93347" name="Picture 1027" descr="BarbadosForredeep.jpg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3" t="19731" r="3001" b="27486"/>
          <a:stretch>
            <a:fillRect/>
          </a:stretch>
        </p:blipFill>
        <p:spPr bwMode="auto">
          <a:xfrm>
            <a:off x="0" y="457200"/>
            <a:ext cx="4583113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93348" name="Text Box 1028"/>
          <p:cNvSpPr txBox="1">
            <a:spLocks noChangeArrowheads="1"/>
          </p:cNvSpPr>
          <p:nvPr/>
        </p:nvSpPr>
        <p:spPr bwMode="auto">
          <a:xfrm>
            <a:off x="631825" y="5591175"/>
            <a:ext cx="7985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/>
              <a:t>Barbados W-subduction		Zagros NE-subduction</a:t>
            </a:r>
          </a:p>
        </p:txBody>
      </p:sp>
      <p:sp>
        <p:nvSpPr>
          <p:cNvPr id="1593349" name="Text Box 1029"/>
          <p:cNvSpPr txBox="1">
            <a:spLocks noChangeArrowheads="1"/>
          </p:cNvSpPr>
          <p:nvPr/>
        </p:nvSpPr>
        <p:spPr bwMode="auto">
          <a:xfrm>
            <a:off x="2955925" y="1527175"/>
            <a:ext cx="114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Atlantic</a:t>
            </a:r>
          </a:p>
        </p:txBody>
      </p:sp>
      <p:sp>
        <p:nvSpPr>
          <p:cNvPr id="1593350" name="Text Box 1030"/>
          <p:cNvSpPr txBox="1">
            <a:spLocks noChangeArrowheads="1"/>
          </p:cNvSpPr>
          <p:nvPr/>
        </p:nvSpPr>
        <p:spPr bwMode="auto">
          <a:xfrm>
            <a:off x="7121525" y="4143375"/>
            <a:ext cx="103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Arabia</a:t>
            </a:r>
          </a:p>
        </p:txBody>
      </p:sp>
      <p:sp>
        <p:nvSpPr>
          <p:cNvPr id="1593351" name="Line 1031"/>
          <p:cNvSpPr>
            <a:spLocks noChangeShapeType="1"/>
          </p:cNvSpPr>
          <p:nvPr/>
        </p:nvSpPr>
        <p:spPr bwMode="auto">
          <a:xfrm flipH="1">
            <a:off x="3009900" y="2921000"/>
            <a:ext cx="800100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3352" name="Line 1032"/>
          <p:cNvSpPr>
            <a:spLocks noChangeShapeType="1"/>
          </p:cNvSpPr>
          <p:nvPr/>
        </p:nvSpPr>
        <p:spPr bwMode="auto">
          <a:xfrm flipV="1">
            <a:off x="6743700" y="2527300"/>
            <a:ext cx="431800" cy="50800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066" name="Text Box 2"/>
          <p:cNvSpPr txBox="1">
            <a:spLocks noChangeArrowheads="1"/>
          </p:cNvSpPr>
          <p:nvPr/>
        </p:nvSpPr>
        <p:spPr bwMode="auto">
          <a:xfrm>
            <a:off x="6521450" y="6461125"/>
            <a:ext cx="2622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2000" i="0">
                <a:latin typeface="Times" charset="0"/>
              </a:rPr>
              <a:t>Lenci &amp; Doglioni, 2007</a:t>
            </a:r>
            <a:endParaRPr lang="it-IT" i="0">
              <a:latin typeface="Times" charset="0"/>
            </a:endParaRPr>
          </a:p>
        </p:txBody>
      </p:sp>
      <p:pic>
        <p:nvPicPr>
          <p:cNvPr id="1624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152400"/>
            <a:ext cx="405765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29000"/>
            <a:ext cx="5649913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044483" name="Group 3"/>
          <p:cNvGrpSpPr>
            <a:grpSpLocks/>
          </p:cNvGrpSpPr>
          <p:nvPr/>
        </p:nvGrpSpPr>
        <p:grpSpPr bwMode="auto">
          <a:xfrm>
            <a:off x="228600" y="3962400"/>
            <a:ext cx="835025" cy="876300"/>
            <a:chOff x="25" y="2412"/>
            <a:chExt cx="526" cy="552"/>
          </a:xfrm>
        </p:grpSpPr>
        <p:grpSp>
          <p:nvGrpSpPr>
            <p:cNvPr id="1044484" name="Group 4"/>
            <p:cNvGrpSpPr>
              <a:grpSpLocks/>
            </p:cNvGrpSpPr>
            <p:nvPr/>
          </p:nvGrpSpPr>
          <p:grpSpPr bwMode="auto">
            <a:xfrm>
              <a:off x="25" y="2412"/>
              <a:ext cx="526" cy="552"/>
              <a:chOff x="25" y="2412"/>
              <a:chExt cx="526" cy="552"/>
            </a:xfrm>
          </p:grpSpPr>
          <p:sp>
            <p:nvSpPr>
              <p:cNvPr id="1044485" name="Rectangle 5"/>
              <p:cNvSpPr>
                <a:spLocks noChangeArrowheads="1"/>
              </p:cNvSpPr>
              <p:nvPr/>
            </p:nvSpPr>
            <p:spPr bwMode="auto">
              <a:xfrm>
                <a:off x="25" y="2412"/>
                <a:ext cx="526" cy="552"/>
              </a:xfrm>
              <a:prstGeom prst="rect">
                <a:avLst/>
              </a:prstGeom>
              <a:solidFill>
                <a:srgbClr val="66FFFF"/>
              </a:solidFill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486" name="Freeform 6"/>
              <p:cNvSpPr>
                <a:spLocks/>
              </p:cNvSpPr>
              <p:nvPr/>
            </p:nvSpPr>
            <p:spPr bwMode="auto">
              <a:xfrm>
                <a:off x="49" y="2412"/>
                <a:ext cx="358" cy="312"/>
              </a:xfrm>
              <a:custGeom>
                <a:avLst/>
                <a:gdLst>
                  <a:gd name="T0" fmla="*/ 702 w 716"/>
                  <a:gd name="T1" fmla="*/ 45 h 623"/>
                  <a:gd name="T2" fmla="*/ 716 w 716"/>
                  <a:gd name="T3" fmla="*/ 75 h 623"/>
                  <a:gd name="T4" fmla="*/ 702 w 716"/>
                  <a:gd name="T5" fmla="*/ 97 h 623"/>
                  <a:gd name="T6" fmla="*/ 691 w 716"/>
                  <a:gd name="T7" fmla="*/ 152 h 623"/>
                  <a:gd name="T8" fmla="*/ 644 w 716"/>
                  <a:gd name="T9" fmla="*/ 131 h 623"/>
                  <a:gd name="T10" fmla="*/ 625 w 716"/>
                  <a:gd name="T11" fmla="*/ 99 h 623"/>
                  <a:gd name="T12" fmla="*/ 609 w 716"/>
                  <a:gd name="T13" fmla="*/ 66 h 623"/>
                  <a:gd name="T14" fmla="*/ 586 w 716"/>
                  <a:gd name="T15" fmla="*/ 39 h 623"/>
                  <a:gd name="T16" fmla="*/ 522 w 716"/>
                  <a:gd name="T17" fmla="*/ 37 h 623"/>
                  <a:gd name="T18" fmla="*/ 454 w 716"/>
                  <a:gd name="T19" fmla="*/ 10 h 623"/>
                  <a:gd name="T20" fmla="*/ 393 w 716"/>
                  <a:gd name="T21" fmla="*/ 43 h 623"/>
                  <a:gd name="T22" fmla="*/ 361 w 716"/>
                  <a:gd name="T23" fmla="*/ 92 h 623"/>
                  <a:gd name="T24" fmla="*/ 357 w 716"/>
                  <a:gd name="T25" fmla="*/ 134 h 623"/>
                  <a:gd name="T26" fmla="*/ 346 w 716"/>
                  <a:gd name="T27" fmla="*/ 180 h 623"/>
                  <a:gd name="T28" fmla="*/ 360 w 716"/>
                  <a:gd name="T29" fmla="*/ 206 h 623"/>
                  <a:gd name="T30" fmla="*/ 393 w 716"/>
                  <a:gd name="T31" fmla="*/ 206 h 623"/>
                  <a:gd name="T32" fmla="*/ 430 w 716"/>
                  <a:gd name="T33" fmla="*/ 234 h 623"/>
                  <a:gd name="T34" fmla="*/ 468 w 716"/>
                  <a:gd name="T35" fmla="*/ 258 h 623"/>
                  <a:gd name="T36" fmla="*/ 468 w 716"/>
                  <a:gd name="T37" fmla="*/ 306 h 623"/>
                  <a:gd name="T38" fmla="*/ 468 w 716"/>
                  <a:gd name="T39" fmla="*/ 344 h 623"/>
                  <a:gd name="T40" fmla="*/ 464 w 716"/>
                  <a:gd name="T41" fmla="*/ 379 h 623"/>
                  <a:gd name="T42" fmla="*/ 406 w 716"/>
                  <a:gd name="T43" fmla="*/ 379 h 623"/>
                  <a:gd name="T44" fmla="*/ 355 w 716"/>
                  <a:gd name="T45" fmla="*/ 429 h 623"/>
                  <a:gd name="T46" fmla="*/ 366 w 716"/>
                  <a:gd name="T47" fmla="*/ 490 h 623"/>
                  <a:gd name="T48" fmla="*/ 323 w 716"/>
                  <a:gd name="T49" fmla="*/ 528 h 623"/>
                  <a:gd name="T50" fmla="*/ 288 w 716"/>
                  <a:gd name="T51" fmla="*/ 571 h 623"/>
                  <a:gd name="T52" fmla="*/ 269 w 716"/>
                  <a:gd name="T53" fmla="*/ 622 h 623"/>
                  <a:gd name="T54" fmla="*/ 222 w 716"/>
                  <a:gd name="T55" fmla="*/ 622 h 623"/>
                  <a:gd name="T56" fmla="*/ 186 w 716"/>
                  <a:gd name="T57" fmla="*/ 600 h 623"/>
                  <a:gd name="T58" fmla="*/ 192 w 716"/>
                  <a:gd name="T59" fmla="*/ 572 h 623"/>
                  <a:gd name="T60" fmla="*/ 198 w 716"/>
                  <a:gd name="T61" fmla="*/ 542 h 623"/>
                  <a:gd name="T62" fmla="*/ 224 w 716"/>
                  <a:gd name="T63" fmla="*/ 514 h 623"/>
                  <a:gd name="T64" fmla="*/ 229 w 716"/>
                  <a:gd name="T65" fmla="*/ 456 h 623"/>
                  <a:gd name="T66" fmla="*/ 237 w 716"/>
                  <a:gd name="T67" fmla="*/ 438 h 623"/>
                  <a:gd name="T68" fmla="*/ 289 w 716"/>
                  <a:gd name="T69" fmla="*/ 420 h 623"/>
                  <a:gd name="T70" fmla="*/ 283 w 716"/>
                  <a:gd name="T71" fmla="*/ 369 h 623"/>
                  <a:gd name="T72" fmla="*/ 263 w 716"/>
                  <a:gd name="T73" fmla="*/ 293 h 623"/>
                  <a:gd name="T74" fmla="*/ 226 w 716"/>
                  <a:gd name="T75" fmla="*/ 225 h 623"/>
                  <a:gd name="T76" fmla="*/ 207 w 716"/>
                  <a:gd name="T77" fmla="*/ 159 h 623"/>
                  <a:gd name="T78" fmla="*/ 179 w 716"/>
                  <a:gd name="T79" fmla="*/ 103 h 623"/>
                  <a:gd name="T80" fmla="*/ 138 w 716"/>
                  <a:gd name="T81" fmla="*/ 121 h 623"/>
                  <a:gd name="T82" fmla="*/ 95 w 716"/>
                  <a:gd name="T83" fmla="*/ 87 h 623"/>
                  <a:gd name="T84" fmla="*/ 64 w 716"/>
                  <a:gd name="T85" fmla="*/ 71 h 623"/>
                  <a:gd name="T86" fmla="*/ 51 w 716"/>
                  <a:gd name="T87" fmla="*/ 52 h 623"/>
                  <a:gd name="T88" fmla="*/ 13 w 716"/>
                  <a:gd name="T89" fmla="*/ 9 h 623"/>
                  <a:gd name="T90" fmla="*/ 674 w 716"/>
                  <a:gd name="T91" fmla="*/ 1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16" h="623">
                    <a:moveTo>
                      <a:pt x="674" y="14"/>
                    </a:moveTo>
                    <a:lnTo>
                      <a:pt x="691" y="30"/>
                    </a:lnTo>
                    <a:lnTo>
                      <a:pt x="702" y="45"/>
                    </a:lnTo>
                    <a:lnTo>
                      <a:pt x="706" y="54"/>
                    </a:lnTo>
                    <a:lnTo>
                      <a:pt x="711" y="65"/>
                    </a:lnTo>
                    <a:lnTo>
                      <a:pt x="716" y="75"/>
                    </a:lnTo>
                    <a:lnTo>
                      <a:pt x="710" y="86"/>
                    </a:lnTo>
                    <a:lnTo>
                      <a:pt x="710" y="93"/>
                    </a:lnTo>
                    <a:lnTo>
                      <a:pt x="702" y="97"/>
                    </a:lnTo>
                    <a:lnTo>
                      <a:pt x="698" y="109"/>
                    </a:lnTo>
                    <a:lnTo>
                      <a:pt x="697" y="143"/>
                    </a:lnTo>
                    <a:lnTo>
                      <a:pt x="691" y="152"/>
                    </a:lnTo>
                    <a:lnTo>
                      <a:pt x="673" y="146"/>
                    </a:lnTo>
                    <a:lnTo>
                      <a:pt x="663" y="146"/>
                    </a:lnTo>
                    <a:lnTo>
                      <a:pt x="644" y="131"/>
                    </a:lnTo>
                    <a:lnTo>
                      <a:pt x="639" y="129"/>
                    </a:lnTo>
                    <a:lnTo>
                      <a:pt x="620" y="108"/>
                    </a:lnTo>
                    <a:lnTo>
                      <a:pt x="625" y="99"/>
                    </a:lnTo>
                    <a:lnTo>
                      <a:pt x="617" y="92"/>
                    </a:lnTo>
                    <a:lnTo>
                      <a:pt x="621" y="78"/>
                    </a:lnTo>
                    <a:lnTo>
                      <a:pt x="609" y="66"/>
                    </a:lnTo>
                    <a:lnTo>
                      <a:pt x="604" y="60"/>
                    </a:lnTo>
                    <a:lnTo>
                      <a:pt x="597" y="45"/>
                    </a:lnTo>
                    <a:lnTo>
                      <a:pt x="586" y="39"/>
                    </a:lnTo>
                    <a:lnTo>
                      <a:pt x="561" y="36"/>
                    </a:lnTo>
                    <a:lnTo>
                      <a:pt x="537" y="39"/>
                    </a:lnTo>
                    <a:lnTo>
                      <a:pt x="522" y="37"/>
                    </a:lnTo>
                    <a:lnTo>
                      <a:pt x="510" y="30"/>
                    </a:lnTo>
                    <a:lnTo>
                      <a:pt x="475" y="19"/>
                    </a:lnTo>
                    <a:lnTo>
                      <a:pt x="454" y="10"/>
                    </a:lnTo>
                    <a:lnTo>
                      <a:pt x="426" y="14"/>
                    </a:lnTo>
                    <a:lnTo>
                      <a:pt x="400" y="31"/>
                    </a:lnTo>
                    <a:lnTo>
                      <a:pt x="393" y="43"/>
                    </a:lnTo>
                    <a:lnTo>
                      <a:pt x="381" y="67"/>
                    </a:lnTo>
                    <a:lnTo>
                      <a:pt x="373" y="82"/>
                    </a:lnTo>
                    <a:lnTo>
                      <a:pt x="361" y="92"/>
                    </a:lnTo>
                    <a:lnTo>
                      <a:pt x="360" y="108"/>
                    </a:lnTo>
                    <a:lnTo>
                      <a:pt x="368" y="126"/>
                    </a:lnTo>
                    <a:lnTo>
                      <a:pt x="357" y="134"/>
                    </a:lnTo>
                    <a:lnTo>
                      <a:pt x="342" y="161"/>
                    </a:lnTo>
                    <a:lnTo>
                      <a:pt x="340" y="172"/>
                    </a:lnTo>
                    <a:lnTo>
                      <a:pt x="346" y="180"/>
                    </a:lnTo>
                    <a:lnTo>
                      <a:pt x="348" y="183"/>
                    </a:lnTo>
                    <a:lnTo>
                      <a:pt x="349" y="197"/>
                    </a:lnTo>
                    <a:lnTo>
                      <a:pt x="360" y="206"/>
                    </a:lnTo>
                    <a:lnTo>
                      <a:pt x="372" y="207"/>
                    </a:lnTo>
                    <a:lnTo>
                      <a:pt x="385" y="208"/>
                    </a:lnTo>
                    <a:lnTo>
                      <a:pt x="393" y="206"/>
                    </a:lnTo>
                    <a:lnTo>
                      <a:pt x="407" y="217"/>
                    </a:lnTo>
                    <a:lnTo>
                      <a:pt x="416" y="229"/>
                    </a:lnTo>
                    <a:lnTo>
                      <a:pt x="430" y="234"/>
                    </a:lnTo>
                    <a:lnTo>
                      <a:pt x="442" y="238"/>
                    </a:lnTo>
                    <a:lnTo>
                      <a:pt x="454" y="253"/>
                    </a:lnTo>
                    <a:lnTo>
                      <a:pt x="468" y="258"/>
                    </a:lnTo>
                    <a:lnTo>
                      <a:pt x="462" y="279"/>
                    </a:lnTo>
                    <a:lnTo>
                      <a:pt x="460" y="294"/>
                    </a:lnTo>
                    <a:lnTo>
                      <a:pt x="468" y="306"/>
                    </a:lnTo>
                    <a:lnTo>
                      <a:pt x="463" y="318"/>
                    </a:lnTo>
                    <a:lnTo>
                      <a:pt x="462" y="331"/>
                    </a:lnTo>
                    <a:lnTo>
                      <a:pt x="468" y="344"/>
                    </a:lnTo>
                    <a:lnTo>
                      <a:pt x="479" y="349"/>
                    </a:lnTo>
                    <a:lnTo>
                      <a:pt x="475" y="364"/>
                    </a:lnTo>
                    <a:lnTo>
                      <a:pt x="464" y="379"/>
                    </a:lnTo>
                    <a:lnTo>
                      <a:pt x="449" y="374"/>
                    </a:lnTo>
                    <a:lnTo>
                      <a:pt x="436" y="370"/>
                    </a:lnTo>
                    <a:lnTo>
                      <a:pt x="406" y="379"/>
                    </a:lnTo>
                    <a:lnTo>
                      <a:pt x="374" y="400"/>
                    </a:lnTo>
                    <a:lnTo>
                      <a:pt x="361" y="416"/>
                    </a:lnTo>
                    <a:lnTo>
                      <a:pt x="355" y="429"/>
                    </a:lnTo>
                    <a:lnTo>
                      <a:pt x="359" y="435"/>
                    </a:lnTo>
                    <a:lnTo>
                      <a:pt x="363" y="468"/>
                    </a:lnTo>
                    <a:lnTo>
                      <a:pt x="366" y="490"/>
                    </a:lnTo>
                    <a:lnTo>
                      <a:pt x="360" y="502"/>
                    </a:lnTo>
                    <a:lnTo>
                      <a:pt x="347" y="519"/>
                    </a:lnTo>
                    <a:lnTo>
                      <a:pt x="323" y="528"/>
                    </a:lnTo>
                    <a:lnTo>
                      <a:pt x="317" y="533"/>
                    </a:lnTo>
                    <a:lnTo>
                      <a:pt x="295" y="562"/>
                    </a:lnTo>
                    <a:lnTo>
                      <a:pt x="288" y="571"/>
                    </a:lnTo>
                    <a:lnTo>
                      <a:pt x="286" y="593"/>
                    </a:lnTo>
                    <a:lnTo>
                      <a:pt x="278" y="611"/>
                    </a:lnTo>
                    <a:lnTo>
                      <a:pt x="269" y="622"/>
                    </a:lnTo>
                    <a:lnTo>
                      <a:pt x="258" y="623"/>
                    </a:lnTo>
                    <a:lnTo>
                      <a:pt x="243" y="619"/>
                    </a:lnTo>
                    <a:lnTo>
                      <a:pt x="222" y="622"/>
                    </a:lnTo>
                    <a:lnTo>
                      <a:pt x="213" y="623"/>
                    </a:lnTo>
                    <a:lnTo>
                      <a:pt x="189" y="608"/>
                    </a:lnTo>
                    <a:lnTo>
                      <a:pt x="186" y="600"/>
                    </a:lnTo>
                    <a:lnTo>
                      <a:pt x="192" y="592"/>
                    </a:lnTo>
                    <a:lnTo>
                      <a:pt x="188" y="585"/>
                    </a:lnTo>
                    <a:lnTo>
                      <a:pt x="192" y="572"/>
                    </a:lnTo>
                    <a:lnTo>
                      <a:pt x="188" y="558"/>
                    </a:lnTo>
                    <a:lnTo>
                      <a:pt x="189" y="550"/>
                    </a:lnTo>
                    <a:lnTo>
                      <a:pt x="198" y="542"/>
                    </a:lnTo>
                    <a:lnTo>
                      <a:pt x="210" y="541"/>
                    </a:lnTo>
                    <a:lnTo>
                      <a:pt x="220" y="533"/>
                    </a:lnTo>
                    <a:lnTo>
                      <a:pt x="224" y="514"/>
                    </a:lnTo>
                    <a:lnTo>
                      <a:pt x="239" y="488"/>
                    </a:lnTo>
                    <a:lnTo>
                      <a:pt x="241" y="471"/>
                    </a:lnTo>
                    <a:lnTo>
                      <a:pt x="229" y="456"/>
                    </a:lnTo>
                    <a:lnTo>
                      <a:pt x="220" y="454"/>
                    </a:lnTo>
                    <a:lnTo>
                      <a:pt x="224" y="446"/>
                    </a:lnTo>
                    <a:lnTo>
                      <a:pt x="237" y="438"/>
                    </a:lnTo>
                    <a:lnTo>
                      <a:pt x="252" y="427"/>
                    </a:lnTo>
                    <a:lnTo>
                      <a:pt x="274" y="427"/>
                    </a:lnTo>
                    <a:lnTo>
                      <a:pt x="289" y="420"/>
                    </a:lnTo>
                    <a:lnTo>
                      <a:pt x="296" y="399"/>
                    </a:lnTo>
                    <a:lnTo>
                      <a:pt x="295" y="381"/>
                    </a:lnTo>
                    <a:lnTo>
                      <a:pt x="283" y="369"/>
                    </a:lnTo>
                    <a:lnTo>
                      <a:pt x="269" y="348"/>
                    </a:lnTo>
                    <a:lnTo>
                      <a:pt x="265" y="324"/>
                    </a:lnTo>
                    <a:lnTo>
                      <a:pt x="263" y="293"/>
                    </a:lnTo>
                    <a:lnTo>
                      <a:pt x="250" y="254"/>
                    </a:lnTo>
                    <a:lnTo>
                      <a:pt x="236" y="232"/>
                    </a:lnTo>
                    <a:lnTo>
                      <a:pt x="226" y="225"/>
                    </a:lnTo>
                    <a:lnTo>
                      <a:pt x="218" y="198"/>
                    </a:lnTo>
                    <a:lnTo>
                      <a:pt x="213" y="177"/>
                    </a:lnTo>
                    <a:lnTo>
                      <a:pt x="207" y="159"/>
                    </a:lnTo>
                    <a:lnTo>
                      <a:pt x="206" y="144"/>
                    </a:lnTo>
                    <a:lnTo>
                      <a:pt x="188" y="114"/>
                    </a:lnTo>
                    <a:lnTo>
                      <a:pt x="179" y="103"/>
                    </a:lnTo>
                    <a:lnTo>
                      <a:pt x="162" y="101"/>
                    </a:lnTo>
                    <a:lnTo>
                      <a:pt x="149" y="108"/>
                    </a:lnTo>
                    <a:lnTo>
                      <a:pt x="138" y="121"/>
                    </a:lnTo>
                    <a:lnTo>
                      <a:pt x="121" y="112"/>
                    </a:lnTo>
                    <a:lnTo>
                      <a:pt x="111" y="103"/>
                    </a:lnTo>
                    <a:lnTo>
                      <a:pt x="95" y="87"/>
                    </a:lnTo>
                    <a:lnTo>
                      <a:pt x="82" y="77"/>
                    </a:lnTo>
                    <a:lnTo>
                      <a:pt x="69" y="80"/>
                    </a:lnTo>
                    <a:lnTo>
                      <a:pt x="64" y="71"/>
                    </a:lnTo>
                    <a:lnTo>
                      <a:pt x="53" y="66"/>
                    </a:lnTo>
                    <a:lnTo>
                      <a:pt x="43" y="61"/>
                    </a:lnTo>
                    <a:lnTo>
                      <a:pt x="51" y="52"/>
                    </a:lnTo>
                    <a:lnTo>
                      <a:pt x="49" y="35"/>
                    </a:lnTo>
                    <a:lnTo>
                      <a:pt x="39" y="24"/>
                    </a:lnTo>
                    <a:lnTo>
                      <a:pt x="13" y="9"/>
                    </a:lnTo>
                    <a:lnTo>
                      <a:pt x="0" y="0"/>
                    </a:lnTo>
                    <a:lnTo>
                      <a:pt x="648" y="0"/>
                    </a:lnTo>
                    <a:lnTo>
                      <a:pt x="674" y="14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487" name="Line 7"/>
              <p:cNvSpPr>
                <a:spLocks noChangeShapeType="1"/>
              </p:cNvSpPr>
              <p:nvPr/>
            </p:nvSpPr>
            <p:spPr bwMode="auto">
              <a:xfrm>
                <a:off x="386" y="2419"/>
                <a:ext cx="9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488" name="Line 8"/>
              <p:cNvSpPr>
                <a:spLocks noChangeShapeType="1"/>
              </p:cNvSpPr>
              <p:nvPr/>
            </p:nvSpPr>
            <p:spPr bwMode="auto">
              <a:xfrm>
                <a:off x="395" y="2427"/>
                <a:ext cx="5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489" name="Line 9"/>
              <p:cNvSpPr>
                <a:spLocks noChangeShapeType="1"/>
              </p:cNvSpPr>
              <p:nvPr/>
            </p:nvSpPr>
            <p:spPr bwMode="auto">
              <a:xfrm>
                <a:off x="400" y="2435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490" name="Line 10"/>
              <p:cNvSpPr>
                <a:spLocks noChangeShapeType="1"/>
              </p:cNvSpPr>
              <p:nvPr/>
            </p:nvSpPr>
            <p:spPr bwMode="auto">
              <a:xfrm>
                <a:off x="402" y="2440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491" name="Line 11"/>
              <p:cNvSpPr>
                <a:spLocks noChangeShapeType="1"/>
              </p:cNvSpPr>
              <p:nvPr/>
            </p:nvSpPr>
            <p:spPr bwMode="auto">
              <a:xfrm>
                <a:off x="404" y="2445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492" name="Line 12"/>
              <p:cNvSpPr>
                <a:spLocks noChangeShapeType="1"/>
              </p:cNvSpPr>
              <p:nvPr/>
            </p:nvSpPr>
            <p:spPr bwMode="auto">
              <a:xfrm flipH="1">
                <a:off x="404" y="2450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493" name="Line 13"/>
              <p:cNvSpPr>
                <a:spLocks noChangeShapeType="1"/>
              </p:cNvSpPr>
              <p:nvPr/>
            </p:nvSpPr>
            <p:spPr bwMode="auto">
              <a:xfrm>
                <a:off x="404" y="2455"/>
                <a:ext cx="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494" name="Line 14"/>
              <p:cNvSpPr>
                <a:spLocks noChangeShapeType="1"/>
              </p:cNvSpPr>
              <p:nvPr/>
            </p:nvSpPr>
            <p:spPr bwMode="auto">
              <a:xfrm flipH="1">
                <a:off x="400" y="2459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495" name="Line 15"/>
              <p:cNvSpPr>
                <a:spLocks noChangeShapeType="1"/>
              </p:cNvSpPr>
              <p:nvPr/>
            </p:nvSpPr>
            <p:spPr bwMode="auto">
              <a:xfrm flipH="1">
                <a:off x="398" y="2461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496" name="Line 16"/>
              <p:cNvSpPr>
                <a:spLocks noChangeShapeType="1"/>
              </p:cNvSpPr>
              <p:nvPr/>
            </p:nvSpPr>
            <p:spPr bwMode="auto">
              <a:xfrm flipH="1">
                <a:off x="397" y="2467"/>
                <a:ext cx="1" cy="1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497" name="Line 17"/>
              <p:cNvSpPr>
                <a:spLocks noChangeShapeType="1"/>
              </p:cNvSpPr>
              <p:nvPr/>
            </p:nvSpPr>
            <p:spPr bwMode="auto">
              <a:xfrm flipH="1">
                <a:off x="395" y="2484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498" name="Line 18"/>
              <p:cNvSpPr>
                <a:spLocks noChangeShapeType="1"/>
              </p:cNvSpPr>
              <p:nvPr/>
            </p:nvSpPr>
            <p:spPr bwMode="auto">
              <a:xfrm flipH="1" flipV="1">
                <a:off x="386" y="2485"/>
                <a:ext cx="9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499" name="Line 19"/>
              <p:cNvSpPr>
                <a:spLocks noChangeShapeType="1"/>
              </p:cNvSpPr>
              <p:nvPr/>
            </p:nvSpPr>
            <p:spPr bwMode="auto">
              <a:xfrm flipH="1">
                <a:off x="380" y="2485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00" name="Line 20"/>
              <p:cNvSpPr>
                <a:spLocks noChangeShapeType="1"/>
              </p:cNvSpPr>
              <p:nvPr/>
            </p:nvSpPr>
            <p:spPr bwMode="auto">
              <a:xfrm flipH="1" flipV="1">
                <a:off x="371" y="2478"/>
                <a:ext cx="9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01" name="Line 21"/>
              <p:cNvSpPr>
                <a:spLocks noChangeShapeType="1"/>
              </p:cNvSpPr>
              <p:nvPr/>
            </p:nvSpPr>
            <p:spPr bwMode="auto">
              <a:xfrm flipH="1" flipV="1">
                <a:off x="369" y="2477"/>
                <a:ext cx="2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02" name="Line 22"/>
              <p:cNvSpPr>
                <a:spLocks noChangeShapeType="1"/>
              </p:cNvSpPr>
              <p:nvPr/>
            </p:nvSpPr>
            <p:spPr bwMode="auto">
              <a:xfrm flipH="1" flipV="1">
                <a:off x="359" y="2466"/>
                <a:ext cx="10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03" name="Line 23"/>
              <p:cNvSpPr>
                <a:spLocks noChangeShapeType="1"/>
              </p:cNvSpPr>
              <p:nvPr/>
            </p:nvSpPr>
            <p:spPr bwMode="auto">
              <a:xfrm flipV="1">
                <a:off x="359" y="2462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04" name="Line 24"/>
              <p:cNvSpPr>
                <a:spLocks noChangeShapeType="1"/>
              </p:cNvSpPr>
              <p:nvPr/>
            </p:nvSpPr>
            <p:spPr bwMode="auto">
              <a:xfrm flipH="1" flipV="1">
                <a:off x="357" y="2459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05" name="Line 25"/>
              <p:cNvSpPr>
                <a:spLocks noChangeShapeType="1"/>
              </p:cNvSpPr>
              <p:nvPr/>
            </p:nvSpPr>
            <p:spPr bwMode="auto">
              <a:xfrm flipV="1">
                <a:off x="357" y="245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06" name="Line 26"/>
              <p:cNvSpPr>
                <a:spLocks noChangeShapeType="1"/>
              </p:cNvSpPr>
              <p:nvPr/>
            </p:nvSpPr>
            <p:spPr bwMode="auto">
              <a:xfrm flipH="1" flipV="1">
                <a:off x="354" y="2446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07" name="Line 27"/>
              <p:cNvSpPr>
                <a:spLocks noChangeShapeType="1"/>
              </p:cNvSpPr>
              <p:nvPr/>
            </p:nvSpPr>
            <p:spPr bwMode="auto">
              <a:xfrm flipH="1" flipV="1">
                <a:off x="351" y="2442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08" name="Line 28"/>
              <p:cNvSpPr>
                <a:spLocks noChangeShapeType="1"/>
              </p:cNvSpPr>
              <p:nvPr/>
            </p:nvSpPr>
            <p:spPr bwMode="auto">
              <a:xfrm flipH="1" flipV="1">
                <a:off x="348" y="2435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09" name="Line 29"/>
              <p:cNvSpPr>
                <a:spLocks noChangeShapeType="1"/>
              </p:cNvSpPr>
              <p:nvPr/>
            </p:nvSpPr>
            <p:spPr bwMode="auto">
              <a:xfrm flipH="1" flipV="1">
                <a:off x="342" y="2432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10" name="Line 30"/>
              <p:cNvSpPr>
                <a:spLocks noChangeShapeType="1"/>
              </p:cNvSpPr>
              <p:nvPr/>
            </p:nvSpPr>
            <p:spPr bwMode="auto">
              <a:xfrm flipH="1" flipV="1">
                <a:off x="329" y="2431"/>
                <a:ext cx="13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11" name="Line 31"/>
              <p:cNvSpPr>
                <a:spLocks noChangeShapeType="1"/>
              </p:cNvSpPr>
              <p:nvPr/>
            </p:nvSpPr>
            <p:spPr bwMode="auto">
              <a:xfrm flipH="1">
                <a:off x="318" y="2431"/>
                <a:ext cx="1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12" name="Line 32"/>
              <p:cNvSpPr>
                <a:spLocks noChangeShapeType="1"/>
              </p:cNvSpPr>
              <p:nvPr/>
            </p:nvSpPr>
            <p:spPr bwMode="auto">
              <a:xfrm flipH="1" flipV="1">
                <a:off x="310" y="2431"/>
                <a:ext cx="8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13" name="Line 33"/>
              <p:cNvSpPr>
                <a:spLocks noChangeShapeType="1"/>
              </p:cNvSpPr>
              <p:nvPr/>
            </p:nvSpPr>
            <p:spPr bwMode="auto">
              <a:xfrm flipH="1" flipV="1">
                <a:off x="304" y="2427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14" name="Line 34"/>
              <p:cNvSpPr>
                <a:spLocks noChangeShapeType="1"/>
              </p:cNvSpPr>
              <p:nvPr/>
            </p:nvSpPr>
            <p:spPr bwMode="auto">
              <a:xfrm flipH="1" flipV="1">
                <a:off x="286" y="2422"/>
                <a:ext cx="18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15" name="Line 35"/>
              <p:cNvSpPr>
                <a:spLocks noChangeShapeType="1"/>
              </p:cNvSpPr>
              <p:nvPr/>
            </p:nvSpPr>
            <p:spPr bwMode="auto">
              <a:xfrm flipH="1" flipV="1">
                <a:off x="276" y="2417"/>
                <a:ext cx="1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16" name="Line 36"/>
              <p:cNvSpPr>
                <a:spLocks noChangeShapeType="1"/>
              </p:cNvSpPr>
              <p:nvPr/>
            </p:nvSpPr>
            <p:spPr bwMode="auto">
              <a:xfrm flipH="1">
                <a:off x="262" y="2417"/>
                <a:ext cx="1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17" name="Line 37"/>
              <p:cNvSpPr>
                <a:spLocks noChangeShapeType="1"/>
              </p:cNvSpPr>
              <p:nvPr/>
            </p:nvSpPr>
            <p:spPr bwMode="auto">
              <a:xfrm flipH="1">
                <a:off x="249" y="2419"/>
                <a:ext cx="13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18" name="Line 38"/>
              <p:cNvSpPr>
                <a:spLocks noChangeShapeType="1"/>
              </p:cNvSpPr>
              <p:nvPr/>
            </p:nvSpPr>
            <p:spPr bwMode="auto">
              <a:xfrm flipH="1">
                <a:off x="245" y="2428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19" name="Line 39"/>
              <p:cNvSpPr>
                <a:spLocks noChangeShapeType="1"/>
              </p:cNvSpPr>
              <p:nvPr/>
            </p:nvSpPr>
            <p:spPr bwMode="auto">
              <a:xfrm flipH="1">
                <a:off x="239" y="2434"/>
                <a:ext cx="6" cy="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20" name="Line 40"/>
              <p:cNvSpPr>
                <a:spLocks noChangeShapeType="1"/>
              </p:cNvSpPr>
              <p:nvPr/>
            </p:nvSpPr>
            <p:spPr bwMode="auto">
              <a:xfrm flipH="1">
                <a:off x="235" y="2446"/>
                <a:ext cx="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21" name="Line 41"/>
              <p:cNvSpPr>
                <a:spLocks noChangeShapeType="1"/>
              </p:cNvSpPr>
              <p:nvPr/>
            </p:nvSpPr>
            <p:spPr bwMode="auto">
              <a:xfrm flipH="1">
                <a:off x="230" y="2453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22" name="Line 42"/>
              <p:cNvSpPr>
                <a:spLocks noChangeShapeType="1"/>
              </p:cNvSpPr>
              <p:nvPr/>
            </p:nvSpPr>
            <p:spPr bwMode="auto">
              <a:xfrm flipH="1">
                <a:off x="229" y="2459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23" name="Line 43"/>
              <p:cNvSpPr>
                <a:spLocks noChangeShapeType="1"/>
              </p:cNvSpPr>
              <p:nvPr/>
            </p:nvSpPr>
            <p:spPr bwMode="auto">
              <a:xfrm>
                <a:off x="229" y="2466"/>
                <a:ext cx="4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24" name="Line 44"/>
              <p:cNvSpPr>
                <a:spLocks noChangeShapeType="1"/>
              </p:cNvSpPr>
              <p:nvPr/>
            </p:nvSpPr>
            <p:spPr bwMode="auto">
              <a:xfrm flipH="1">
                <a:off x="228" y="2476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25" name="Line 45"/>
              <p:cNvSpPr>
                <a:spLocks noChangeShapeType="1"/>
              </p:cNvSpPr>
              <p:nvPr/>
            </p:nvSpPr>
            <p:spPr bwMode="auto">
              <a:xfrm flipH="1">
                <a:off x="220" y="2479"/>
                <a:ext cx="8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26" name="Line 46"/>
              <p:cNvSpPr>
                <a:spLocks noChangeShapeType="1"/>
              </p:cNvSpPr>
              <p:nvPr/>
            </p:nvSpPr>
            <p:spPr bwMode="auto">
              <a:xfrm flipH="1">
                <a:off x="219" y="2493"/>
                <a:ext cx="1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27" name="Line 47"/>
              <p:cNvSpPr>
                <a:spLocks noChangeShapeType="1"/>
              </p:cNvSpPr>
              <p:nvPr/>
            </p:nvSpPr>
            <p:spPr bwMode="auto">
              <a:xfrm>
                <a:off x="219" y="2498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28" name="Line 48"/>
              <p:cNvSpPr>
                <a:spLocks noChangeShapeType="1"/>
              </p:cNvSpPr>
              <p:nvPr/>
            </p:nvSpPr>
            <p:spPr bwMode="auto">
              <a:xfrm>
                <a:off x="222" y="2502"/>
                <a:ext cx="1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29" name="Line 49"/>
              <p:cNvSpPr>
                <a:spLocks noChangeShapeType="1"/>
              </p:cNvSpPr>
              <p:nvPr/>
            </p:nvSpPr>
            <p:spPr bwMode="auto">
              <a:xfrm>
                <a:off x="223" y="2504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30" name="Line 50"/>
              <p:cNvSpPr>
                <a:spLocks noChangeShapeType="1"/>
              </p:cNvSpPr>
              <p:nvPr/>
            </p:nvSpPr>
            <p:spPr bwMode="auto">
              <a:xfrm>
                <a:off x="224" y="2511"/>
                <a:ext cx="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31" name="Line 51"/>
              <p:cNvSpPr>
                <a:spLocks noChangeShapeType="1"/>
              </p:cNvSpPr>
              <p:nvPr/>
            </p:nvSpPr>
            <p:spPr bwMode="auto">
              <a:xfrm>
                <a:off x="229" y="2515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32" name="Line 52"/>
              <p:cNvSpPr>
                <a:spLocks noChangeShapeType="1"/>
              </p:cNvSpPr>
              <p:nvPr/>
            </p:nvSpPr>
            <p:spPr bwMode="auto">
              <a:xfrm>
                <a:off x="235" y="2516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33" name="Line 53"/>
              <p:cNvSpPr>
                <a:spLocks noChangeShapeType="1"/>
              </p:cNvSpPr>
              <p:nvPr/>
            </p:nvSpPr>
            <p:spPr bwMode="auto">
              <a:xfrm flipV="1">
                <a:off x="241" y="2515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34" name="Line 54"/>
              <p:cNvSpPr>
                <a:spLocks noChangeShapeType="1"/>
              </p:cNvSpPr>
              <p:nvPr/>
            </p:nvSpPr>
            <p:spPr bwMode="auto">
              <a:xfrm>
                <a:off x="245" y="2515"/>
                <a:ext cx="7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35" name="Line 55"/>
              <p:cNvSpPr>
                <a:spLocks noChangeShapeType="1"/>
              </p:cNvSpPr>
              <p:nvPr/>
            </p:nvSpPr>
            <p:spPr bwMode="auto">
              <a:xfrm>
                <a:off x="252" y="2521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36" name="Line 56"/>
              <p:cNvSpPr>
                <a:spLocks noChangeShapeType="1"/>
              </p:cNvSpPr>
              <p:nvPr/>
            </p:nvSpPr>
            <p:spPr bwMode="auto">
              <a:xfrm>
                <a:off x="257" y="2527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37" name="Line 57"/>
              <p:cNvSpPr>
                <a:spLocks noChangeShapeType="1"/>
              </p:cNvSpPr>
              <p:nvPr/>
            </p:nvSpPr>
            <p:spPr bwMode="auto">
              <a:xfrm>
                <a:off x="264" y="253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38" name="Line 58"/>
              <p:cNvSpPr>
                <a:spLocks noChangeShapeType="1"/>
              </p:cNvSpPr>
              <p:nvPr/>
            </p:nvSpPr>
            <p:spPr bwMode="auto">
              <a:xfrm>
                <a:off x="270" y="2532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39" name="Line 59"/>
              <p:cNvSpPr>
                <a:spLocks noChangeShapeType="1"/>
              </p:cNvSpPr>
              <p:nvPr/>
            </p:nvSpPr>
            <p:spPr bwMode="auto">
              <a:xfrm>
                <a:off x="276" y="2539"/>
                <a:ext cx="7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40" name="Line 60"/>
              <p:cNvSpPr>
                <a:spLocks noChangeShapeType="1"/>
              </p:cNvSpPr>
              <p:nvPr/>
            </p:nvSpPr>
            <p:spPr bwMode="auto">
              <a:xfrm flipH="1">
                <a:off x="280" y="2541"/>
                <a:ext cx="3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41" name="Line 61"/>
              <p:cNvSpPr>
                <a:spLocks noChangeShapeType="1"/>
              </p:cNvSpPr>
              <p:nvPr/>
            </p:nvSpPr>
            <p:spPr bwMode="auto">
              <a:xfrm flipH="1">
                <a:off x="279" y="2552"/>
                <a:ext cx="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42" name="Line 62"/>
              <p:cNvSpPr>
                <a:spLocks noChangeShapeType="1"/>
              </p:cNvSpPr>
              <p:nvPr/>
            </p:nvSpPr>
            <p:spPr bwMode="auto">
              <a:xfrm>
                <a:off x="279" y="2560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43" name="Line 63"/>
              <p:cNvSpPr>
                <a:spLocks noChangeShapeType="1"/>
              </p:cNvSpPr>
              <p:nvPr/>
            </p:nvSpPr>
            <p:spPr bwMode="auto">
              <a:xfrm flipH="1">
                <a:off x="280" y="2566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44" name="Line 64"/>
              <p:cNvSpPr>
                <a:spLocks noChangeShapeType="1"/>
              </p:cNvSpPr>
              <p:nvPr/>
            </p:nvSpPr>
            <p:spPr bwMode="auto">
              <a:xfrm flipH="1">
                <a:off x="280" y="2571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45" name="Line 65"/>
              <p:cNvSpPr>
                <a:spLocks noChangeShapeType="1"/>
              </p:cNvSpPr>
              <p:nvPr/>
            </p:nvSpPr>
            <p:spPr bwMode="auto">
              <a:xfrm>
                <a:off x="280" y="2578"/>
                <a:ext cx="3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46" name="Line 66"/>
              <p:cNvSpPr>
                <a:spLocks noChangeShapeType="1"/>
              </p:cNvSpPr>
              <p:nvPr/>
            </p:nvSpPr>
            <p:spPr bwMode="auto">
              <a:xfrm>
                <a:off x="283" y="2584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47" name="Line 67"/>
              <p:cNvSpPr>
                <a:spLocks noChangeShapeType="1"/>
              </p:cNvSpPr>
              <p:nvPr/>
            </p:nvSpPr>
            <p:spPr bwMode="auto">
              <a:xfrm flipH="1">
                <a:off x="286" y="2587"/>
                <a:ext cx="2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48" name="Line 68"/>
              <p:cNvSpPr>
                <a:spLocks noChangeShapeType="1"/>
              </p:cNvSpPr>
              <p:nvPr/>
            </p:nvSpPr>
            <p:spPr bwMode="auto">
              <a:xfrm flipH="1">
                <a:off x="281" y="2594"/>
                <a:ext cx="5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49" name="Line 69"/>
              <p:cNvSpPr>
                <a:spLocks noChangeShapeType="1"/>
              </p:cNvSpPr>
              <p:nvPr/>
            </p:nvSpPr>
            <p:spPr bwMode="auto">
              <a:xfrm flipH="1" flipV="1">
                <a:off x="273" y="2599"/>
                <a:ext cx="8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50" name="Line 70"/>
              <p:cNvSpPr>
                <a:spLocks noChangeShapeType="1"/>
              </p:cNvSpPr>
              <p:nvPr/>
            </p:nvSpPr>
            <p:spPr bwMode="auto">
              <a:xfrm flipH="1" flipV="1">
                <a:off x="267" y="2598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51" name="Line 71"/>
              <p:cNvSpPr>
                <a:spLocks noChangeShapeType="1"/>
              </p:cNvSpPr>
              <p:nvPr/>
            </p:nvSpPr>
            <p:spPr bwMode="auto">
              <a:xfrm flipH="1">
                <a:off x="252" y="2598"/>
                <a:ext cx="1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52" name="Line 72"/>
              <p:cNvSpPr>
                <a:spLocks noChangeShapeType="1"/>
              </p:cNvSpPr>
              <p:nvPr/>
            </p:nvSpPr>
            <p:spPr bwMode="auto">
              <a:xfrm flipH="1">
                <a:off x="236" y="2602"/>
                <a:ext cx="16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53" name="Line 73"/>
              <p:cNvSpPr>
                <a:spLocks noChangeShapeType="1"/>
              </p:cNvSpPr>
              <p:nvPr/>
            </p:nvSpPr>
            <p:spPr bwMode="auto">
              <a:xfrm flipH="1">
                <a:off x="230" y="2613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54" name="Line 74"/>
              <p:cNvSpPr>
                <a:spLocks noChangeShapeType="1"/>
              </p:cNvSpPr>
              <p:nvPr/>
            </p:nvSpPr>
            <p:spPr bwMode="auto">
              <a:xfrm flipH="1">
                <a:off x="226" y="2620"/>
                <a:ext cx="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55" name="Line 75"/>
              <p:cNvSpPr>
                <a:spLocks noChangeShapeType="1"/>
              </p:cNvSpPr>
              <p:nvPr/>
            </p:nvSpPr>
            <p:spPr bwMode="auto">
              <a:xfrm>
                <a:off x="226" y="262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56" name="Line 76"/>
              <p:cNvSpPr>
                <a:spLocks noChangeShapeType="1"/>
              </p:cNvSpPr>
              <p:nvPr/>
            </p:nvSpPr>
            <p:spPr bwMode="auto">
              <a:xfrm>
                <a:off x="228" y="2630"/>
                <a:ext cx="2" cy="1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57" name="Line 77"/>
              <p:cNvSpPr>
                <a:spLocks noChangeShapeType="1"/>
              </p:cNvSpPr>
              <p:nvPr/>
            </p:nvSpPr>
            <p:spPr bwMode="auto">
              <a:xfrm>
                <a:off x="230" y="2646"/>
                <a:ext cx="2" cy="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58" name="Line 78"/>
              <p:cNvSpPr>
                <a:spLocks noChangeShapeType="1"/>
              </p:cNvSpPr>
              <p:nvPr/>
            </p:nvSpPr>
            <p:spPr bwMode="auto">
              <a:xfrm flipH="1">
                <a:off x="229" y="2658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59" name="Line 79"/>
              <p:cNvSpPr>
                <a:spLocks noChangeShapeType="1"/>
              </p:cNvSpPr>
              <p:nvPr/>
            </p:nvSpPr>
            <p:spPr bwMode="auto">
              <a:xfrm flipH="1">
                <a:off x="222" y="2663"/>
                <a:ext cx="7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60" name="Line 80"/>
              <p:cNvSpPr>
                <a:spLocks noChangeShapeType="1"/>
              </p:cNvSpPr>
              <p:nvPr/>
            </p:nvSpPr>
            <p:spPr bwMode="auto">
              <a:xfrm flipH="1">
                <a:off x="211" y="2672"/>
                <a:ext cx="1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61" name="Line 81"/>
              <p:cNvSpPr>
                <a:spLocks noChangeShapeType="1"/>
              </p:cNvSpPr>
              <p:nvPr/>
            </p:nvSpPr>
            <p:spPr bwMode="auto">
              <a:xfrm flipH="1">
                <a:off x="207" y="2676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62" name="Line 82"/>
              <p:cNvSpPr>
                <a:spLocks noChangeShapeType="1"/>
              </p:cNvSpPr>
              <p:nvPr/>
            </p:nvSpPr>
            <p:spPr bwMode="auto">
              <a:xfrm flipH="1">
                <a:off x="196" y="2679"/>
                <a:ext cx="11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63" name="Line 83"/>
              <p:cNvSpPr>
                <a:spLocks noChangeShapeType="1"/>
              </p:cNvSpPr>
              <p:nvPr/>
            </p:nvSpPr>
            <p:spPr bwMode="auto">
              <a:xfrm flipH="1">
                <a:off x="193" y="2693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64" name="Line 84"/>
              <p:cNvSpPr>
                <a:spLocks noChangeShapeType="1"/>
              </p:cNvSpPr>
              <p:nvPr/>
            </p:nvSpPr>
            <p:spPr bwMode="auto">
              <a:xfrm flipH="1">
                <a:off x="192" y="2698"/>
                <a:ext cx="1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65" name="Line 85"/>
              <p:cNvSpPr>
                <a:spLocks noChangeShapeType="1"/>
              </p:cNvSpPr>
              <p:nvPr/>
            </p:nvSpPr>
            <p:spPr bwMode="auto">
              <a:xfrm flipH="1">
                <a:off x="188" y="2709"/>
                <a:ext cx="4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66" name="Line 86"/>
              <p:cNvSpPr>
                <a:spLocks noChangeShapeType="1"/>
              </p:cNvSpPr>
              <p:nvPr/>
            </p:nvSpPr>
            <p:spPr bwMode="auto">
              <a:xfrm flipH="1">
                <a:off x="183" y="2718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67" name="Line 87"/>
              <p:cNvSpPr>
                <a:spLocks noChangeShapeType="1"/>
              </p:cNvSpPr>
              <p:nvPr/>
            </p:nvSpPr>
            <p:spPr bwMode="auto">
              <a:xfrm flipH="1">
                <a:off x="178" y="272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68" name="Line 88"/>
              <p:cNvSpPr>
                <a:spLocks noChangeShapeType="1"/>
              </p:cNvSpPr>
              <p:nvPr/>
            </p:nvSpPr>
            <p:spPr bwMode="auto">
              <a:xfrm flipH="1" flipV="1">
                <a:off x="170" y="2722"/>
                <a:ext cx="8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69" name="Line 89"/>
              <p:cNvSpPr>
                <a:spLocks noChangeShapeType="1"/>
              </p:cNvSpPr>
              <p:nvPr/>
            </p:nvSpPr>
            <p:spPr bwMode="auto">
              <a:xfrm flipH="1">
                <a:off x="160" y="2722"/>
                <a:ext cx="10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70" name="Line 90"/>
              <p:cNvSpPr>
                <a:spLocks noChangeShapeType="1"/>
              </p:cNvSpPr>
              <p:nvPr/>
            </p:nvSpPr>
            <p:spPr bwMode="auto">
              <a:xfrm flipH="1">
                <a:off x="155" y="272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71" name="Line 91"/>
              <p:cNvSpPr>
                <a:spLocks noChangeShapeType="1"/>
              </p:cNvSpPr>
              <p:nvPr/>
            </p:nvSpPr>
            <p:spPr bwMode="auto">
              <a:xfrm flipH="1" flipV="1">
                <a:off x="144" y="2716"/>
                <a:ext cx="1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72" name="Line 92"/>
              <p:cNvSpPr>
                <a:spLocks noChangeShapeType="1"/>
              </p:cNvSpPr>
              <p:nvPr/>
            </p:nvSpPr>
            <p:spPr bwMode="auto">
              <a:xfrm flipH="1" flipV="1">
                <a:off x="142" y="2712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73" name="Line 93"/>
              <p:cNvSpPr>
                <a:spLocks noChangeShapeType="1"/>
              </p:cNvSpPr>
              <p:nvPr/>
            </p:nvSpPr>
            <p:spPr bwMode="auto">
              <a:xfrm flipV="1">
                <a:off x="142" y="2708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74" name="Line 94"/>
              <p:cNvSpPr>
                <a:spLocks noChangeShapeType="1"/>
              </p:cNvSpPr>
              <p:nvPr/>
            </p:nvSpPr>
            <p:spPr bwMode="auto">
              <a:xfrm flipH="1" flipV="1">
                <a:off x="143" y="2705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75" name="Line 95"/>
              <p:cNvSpPr>
                <a:spLocks noChangeShapeType="1"/>
              </p:cNvSpPr>
              <p:nvPr/>
            </p:nvSpPr>
            <p:spPr bwMode="auto">
              <a:xfrm flipV="1">
                <a:off x="143" y="2699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76" name="Line 96"/>
              <p:cNvSpPr>
                <a:spLocks noChangeShapeType="1"/>
              </p:cNvSpPr>
              <p:nvPr/>
            </p:nvSpPr>
            <p:spPr bwMode="auto">
              <a:xfrm flipH="1" flipV="1">
                <a:off x="143" y="269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77" name="Line 97"/>
              <p:cNvSpPr>
                <a:spLocks noChangeShapeType="1"/>
              </p:cNvSpPr>
              <p:nvPr/>
            </p:nvSpPr>
            <p:spPr bwMode="auto">
              <a:xfrm flipV="1">
                <a:off x="143" y="2688"/>
                <a:ext cx="1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78" name="Line 98"/>
              <p:cNvSpPr>
                <a:spLocks noChangeShapeType="1"/>
              </p:cNvSpPr>
              <p:nvPr/>
            </p:nvSpPr>
            <p:spPr bwMode="auto">
              <a:xfrm flipV="1">
                <a:off x="144" y="2684"/>
                <a:ext cx="4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79" name="Line 99"/>
              <p:cNvSpPr>
                <a:spLocks noChangeShapeType="1"/>
              </p:cNvSpPr>
              <p:nvPr/>
            </p:nvSpPr>
            <p:spPr bwMode="auto">
              <a:xfrm flipV="1">
                <a:off x="148" y="2683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80" name="Line 100"/>
              <p:cNvSpPr>
                <a:spLocks noChangeShapeType="1"/>
              </p:cNvSpPr>
              <p:nvPr/>
            </p:nvSpPr>
            <p:spPr bwMode="auto">
              <a:xfrm flipV="1">
                <a:off x="154" y="2679"/>
                <a:ext cx="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81" name="Line 101"/>
              <p:cNvSpPr>
                <a:spLocks noChangeShapeType="1"/>
              </p:cNvSpPr>
              <p:nvPr/>
            </p:nvSpPr>
            <p:spPr bwMode="auto">
              <a:xfrm flipV="1">
                <a:off x="159" y="2669"/>
                <a:ext cx="2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82" name="Line 102"/>
              <p:cNvSpPr>
                <a:spLocks noChangeShapeType="1"/>
              </p:cNvSpPr>
              <p:nvPr/>
            </p:nvSpPr>
            <p:spPr bwMode="auto">
              <a:xfrm flipV="1">
                <a:off x="161" y="2656"/>
                <a:ext cx="7" cy="1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83" name="Line 103"/>
              <p:cNvSpPr>
                <a:spLocks noChangeShapeType="1"/>
              </p:cNvSpPr>
              <p:nvPr/>
            </p:nvSpPr>
            <p:spPr bwMode="auto">
              <a:xfrm flipV="1">
                <a:off x="168" y="2648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84" name="Line 104"/>
              <p:cNvSpPr>
                <a:spLocks noChangeShapeType="1"/>
              </p:cNvSpPr>
              <p:nvPr/>
            </p:nvSpPr>
            <p:spPr bwMode="auto">
              <a:xfrm flipH="1" flipV="1">
                <a:off x="164" y="2641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85" name="Line 105"/>
              <p:cNvSpPr>
                <a:spLocks noChangeShapeType="1"/>
              </p:cNvSpPr>
              <p:nvPr/>
            </p:nvSpPr>
            <p:spPr bwMode="auto">
              <a:xfrm flipH="1" flipV="1">
                <a:off x="159" y="2639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86" name="Line 106"/>
              <p:cNvSpPr>
                <a:spLocks noChangeShapeType="1"/>
              </p:cNvSpPr>
              <p:nvPr/>
            </p:nvSpPr>
            <p:spPr bwMode="auto">
              <a:xfrm flipV="1">
                <a:off x="159" y="2635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87" name="Line 107"/>
              <p:cNvSpPr>
                <a:spLocks noChangeShapeType="1"/>
              </p:cNvSpPr>
              <p:nvPr/>
            </p:nvSpPr>
            <p:spPr bwMode="auto">
              <a:xfrm flipV="1">
                <a:off x="161" y="2631"/>
                <a:ext cx="7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88" name="Line 108"/>
              <p:cNvSpPr>
                <a:spLocks noChangeShapeType="1"/>
              </p:cNvSpPr>
              <p:nvPr/>
            </p:nvSpPr>
            <p:spPr bwMode="auto">
              <a:xfrm flipV="1">
                <a:off x="168" y="2626"/>
                <a:ext cx="7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89" name="Line 109"/>
              <p:cNvSpPr>
                <a:spLocks noChangeShapeType="1"/>
              </p:cNvSpPr>
              <p:nvPr/>
            </p:nvSpPr>
            <p:spPr bwMode="auto">
              <a:xfrm>
                <a:off x="175" y="2626"/>
                <a:ext cx="1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90" name="Line 110"/>
              <p:cNvSpPr>
                <a:spLocks noChangeShapeType="1"/>
              </p:cNvSpPr>
              <p:nvPr/>
            </p:nvSpPr>
            <p:spPr bwMode="auto">
              <a:xfrm flipV="1">
                <a:off x="186" y="2622"/>
                <a:ext cx="8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91" name="Line 111"/>
              <p:cNvSpPr>
                <a:spLocks noChangeShapeType="1"/>
              </p:cNvSpPr>
              <p:nvPr/>
            </p:nvSpPr>
            <p:spPr bwMode="auto">
              <a:xfrm flipV="1">
                <a:off x="194" y="2612"/>
                <a:ext cx="3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92" name="Line 112"/>
              <p:cNvSpPr>
                <a:spLocks noChangeShapeType="1"/>
              </p:cNvSpPr>
              <p:nvPr/>
            </p:nvSpPr>
            <p:spPr bwMode="auto">
              <a:xfrm flipH="1" flipV="1">
                <a:off x="196" y="2603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93" name="Line 113"/>
              <p:cNvSpPr>
                <a:spLocks noChangeShapeType="1"/>
              </p:cNvSpPr>
              <p:nvPr/>
            </p:nvSpPr>
            <p:spPr bwMode="auto">
              <a:xfrm flipH="1" flipV="1">
                <a:off x="190" y="2597"/>
                <a:ext cx="6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94" name="Line 114"/>
              <p:cNvSpPr>
                <a:spLocks noChangeShapeType="1"/>
              </p:cNvSpPr>
              <p:nvPr/>
            </p:nvSpPr>
            <p:spPr bwMode="auto">
              <a:xfrm flipH="1" flipV="1">
                <a:off x="183" y="2586"/>
                <a:ext cx="7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95" name="Line 115"/>
              <p:cNvSpPr>
                <a:spLocks noChangeShapeType="1"/>
              </p:cNvSpPr>
              <p:nvPr/>
            </p:nvSpPr>
            <p:spPr bwMode="auto">
              <a:xfrm flipH="1" flipV="1">
                <a:off x="181" y="2575"/>
                <a:ext cx="2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96" name="Line 116"/>
              <p:cNvSpPr>
                <a:spLocks noChangeShapeType="1"/>
              </p:cNvSpPr>
              <p:nvPr/>
            </p:nvSpPr>
            <p:spPr bwMode="auto">
              <a:xfrm flipH="1" flipV="1">
                <a:off x="181" y="2559"/>
                <a:ext cx="1" cy="1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97" name="Line 117"/>
              <p:cNvSpPr>
                <a:spLocks noChangeShapeType="1"/>
              </p:cNvSpPr>
              <p:nvPr/>
            </p:nvSpPr>
            <p:spPr bwMode="auto">
              <a:xfrm flipH="1" flipV="1">
                <a:off x="174" y="2539"/>
                <a:ext cx="7" cy="2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98" name="Line 118"/>
              <p:cNvSpPr>
                <a:spLocks noChangeShapeType="1"/>
              </p:cNvSpPr>
              <p:nvPr/>
            </p:nvSpPr>
            <p:spPr bwMode="auto">
              <a:xfrm flipH="1" flipV="1">
                <a:off x="167" y="2528"/>
                <a:ext cx="7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599" name="Line 119"/>
              <p:cNvSpPr>
                <a:spLocks noChangeShapeType="1"/>
              </p:cNvSpPr>
              <p:nvPr/>
            </p:nvSpPr>
            <p:spPr bwMode="auto">
              <a:xfrm flipH="1" flipV="1">
                <a:off x="162" y="2525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00" name="Line 120"/>
              <p:cNvSpPr>
                <a:spLocks noChangeShapeType="1"/>
              </p:cNvSpPr>
              <p:nvPr/>
            </p:nvSpPr>
            <p:spPr bwMode="auto">
              <a:xfrm flipH="1" flipV="1">
                <a:off x="158" y="2511"/>
                <a:ext cx="4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01" name="Line 121"/>
              <p:cNvSpPr>
                <a:spLocks noChangeShapeType="1"/>
              </p:cNvSpPr>
              <p:nvPr/>
            </p:nvSpPr>
            <p:spPr bwMode="auto">
              <a:xfrm flipH="1" flipV="1">
                <a:off x="155" y="2501"/>
                <a:ext cx="3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02" name="Line 122"/>
              <p:cNvSpPr>
                <a:spLocks noChangeShapeType="1"/>
              </p:cNvSpPr>
              <p:nvPr/>
            </p:nvSpPr>
            <p:spPr bwMode="auto">
              <a:xfrm flipH="1" flipV="1">
                <a:off x="153" y="2492"/>
                <a:ext cx="2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03" name="Line 123"/>
              <p:cNvSpPr>
                <a:spLocks noChangeShapeType="1"/>
              </p:cNvSpPr>
              <p:nvPr/>
            </p:nvSpPr>
            <p:spPr bwMode="auto">
              <a:xfrm flipH="1" flipV="1">
                <a:off x="152" y="2485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04" name="Line 124"/>
              <p:cNvSpPr>
                <a:spLocks noChangeShapeType="1"/>
              </p:cNvSpPr>
              <p:nvPr/>
            </p:nvSpPr>
            <p:spPr bwMode="auto">
              <a:xfrm flipH="1" flipV="1">
                <a:off x="143" y="2470"/>
                <a:ext cx="9" cy="1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05" name="Line 125"/>
              <p:cNvSpPr>
                <a:spLocks noChangeShapeType="1"/>
              </p:cNvSpPr>
              <p:nvPr/>
            </p:nvSpPr>
            <p:spPr bwMode="auto">
              <a:xfrm flipH="1" flipV="1">
                <a:off x="138" y="2464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06" name="Line 126"/>
              <p:cNvSpPr>
                <a:spLocks noChangeShapeType="1"/>
              </p:cNvSpPr>
              <p:nvPr/>
            </p:nvSpPr>
            <p:spPr bwMode="auto">
              <a:xfrm flipH="1" flipV="1">
                <a:off x="130" y="2463"/>
                <a:ext cx="8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07" name="Line 127"/>
              <p:cNvSpPr>
                <a:spLocks noChangeShapeType="1"/>
              </p:cNvSpPr>
              <p:nvPr/>
            </p:nvSpPr>
            <p:spPr bwMode="auto">
              <a:xfrm flipH="1">
                <a:off x="123" y="2463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08" name="Line 128"/>
              <p:cNvSpPr>
                <a:spLocks noChangeShapeType="1"/>
              </p:cNvSpPr>
              <p:nvPr/>
            </p:nvSpPr>
            <p:spPr bwMode="auto">
              <a:xfrm flipH="1">
                <a:off x="118" y="2466"/>
                <a:ext cx="5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09" name="Line 129"/>
              <p:cNvSpPr>
                <a:spLocks noChangeShapeType="1"/>
              </p:cNvSpPr>
              <p:nvPr/>
            </p:nvSpPr>
            <p:spPr bwMode="auto">
              <a:xfrm flipH="1" flipV="1">
                <a:off x="110" y="2468"/>
                <a:ext cx="8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10" name="Line 130"/>
              <p:cNvSpPr>
                <a:spLocks noChangeShapeType="1"/>
              </p:cNvSpPr>
              <p:nvPr/>
            </p:nvSpPr>
            <p:spPr bwMode="auto">
              <a:xfrm flipH="1" flipV="1">
                <a:off x="104" y="2464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11" name="Line 131"/>
              <p:cNvSpPr>
                <a:spLocks noChangeShapeType="1"/>
              </p:cNvSpPr>
              <p:nvPr/>
            </p:nvSpPr>
            <p:spPr bwMode="auto">
              <a:xfrm flipH="1" flipV="1">
                <a:off x="97" y="2456"/>
                <a:ext cx="7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12" name="Line 132"/>
              <p:cNvSpPr>
                <a:spLocks noChangeShapeType="1"/>
              </p:cNvSpPr>
              <p:nvPr/>
            </p:nvSpPr>
            <p:spPr bwMode="auto">
              <a:xfrm flipH="1" flipV="1">
                <a:off x="90" y="2451"/>
                <a:ext cx="7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13" name="Line 133"/>
              <p:cNvSpPr>
                <a:spLocks noChangeShapeType="1"/>
              </p:cNvSpPr>
              <p:nvPr/>
            </p:nvSpPr>
            <p:spPr bwMode="auto">
              <a:xfrm flipH="1">
                <a:off x="83" y="2451"/>
                <a:ext cx="7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14" name="Line 134"/>
              <p:cNvSpPr>
                <a:spLocks noChangeShapeType="1"/>
              </p:cNvSpPr>
              <p:nvPr/>
            </p:nvSpPr>
            <p:spPr bwMode="auto">
              <a:xfrm flipH="1" flipV="1">
                <a:off x="81" y="2448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15" name="Line 135"/>
              <p:cNvSpPr>
                <a:spLocks noChangeShapeType="1"/>
              </p:cNvSpPr>
              <p:nvPr/>
            </p:nvSpPr>
            <p:spPr bwMode="auto">
              <a:xfrm flipH="1" flipV="1">
                <a:off x="76" y="2446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16" name="Line 136"/>
              <p:cNvSpPr>
                <a:spLocks noChangeShapeType="1"/>
              </p:cNvSpPr>
              <p:nvPr/>
            </p:nvSpPr>
            <p:spPr bwMode="auto">
              <a:xfrm flipH="1" flipV="1">
                <a:off x="70" y="2443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17" name="Line 137"/>
              <p:cNvSpPr>
                <a:spLocks noChangeShapeType="1"/>
              </p:cNvSpPr>
              <p:nvPr/>
            </p:nvSpPr>
            <p:spPr bwMode="auto">
              <a:xfrm flipV="1">
                <a:off x="70" y="2438"/>
                <a:ext cx="4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18" name="Line 138"/>
              <p:cNvSpPr>
                <a:spLocks noChangeShapeType="1"/>
              </p:cNvSpPr>
              <p:nvPr/>
            </p:nvSpPr>
            <p:spPr bwMode="auto">
              <a:xfrm flipH="1" flipV="1">
                <a:off x="74" y="2430"/>
                <a:ext cx="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19" name="Line 139"/>
              <p:cNvSpPr>
                <a:spLocks noChangeShapeType="1"/>
              </p:cNvSpPr>
              <p:nvPr/>
            </p:nvSpPr>
            <p:spPr bwMode="auto">
              <a:xfrm flipH="1" flipV="1">
                <a:off x="68" y="2425"/>
                <a:ext cx="6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20" name="Line 140"/>
              <p:cNvSpPr>
                <a:spLocks noChangeShapeType="1"/>
              </p:cNvSpPr>
              <p:nvPr/>
            </p:nvSpPr>
            <p:spPr bwMode="auto">
              <a:xfrm flipH="1" flipV="1">
                <a:off x="55" y="2417"/>
                <a:ext cx="13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21" name="Line 141"/>
              <p:cNvSpPr>
                <a:spLocks noChangeShapeType="1"/>
              </p:cNvSpPr>
              <p:nvPr/>
            </p:nvSpPr>
            <p:spPr bwMode="auto">
              <a:xfrm flipH="1" flipV="1">
                <a:off x="49" y="2412"/>
                <a:ext cx="6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22" name="Line 142"/>
              <p:cNvSpPr>
                <a:spLocks noChangeShapeType="1"/>
              </p:cNvSpPr>
              <p:nvPr/>
            </p:nvSpPr>
            <p:spPr bwMode="auto">
              <a:xfrm>
                <a:off x="49" y="2412"/>
                <a:ext cx="32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23" name="Line 143"/>
              <p:cNvSpPr>
                <a:spLocks noChangeShapeType="1"/>
              </p:cNvSpPr>
              <p:nvPr/>
            </p:nvSpPr>
            <p:spPr bwMode="auto">
              <a:xfrm>
                <a:off x="373" y="2412"/>
                <a:ext cx="1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24" name="Rectangle 144"/>
              <p:cNvSpPr>
                <a:spLocks noChangeArrowheads="1"/>
              </p:cNvSpPr>
              <p:nvPr/>
            </p:nvSpPr>
            <p:spPr bwMode="auto">
              <a:xfrm>
                <a:off x="393" y="2538"/>
                <a:ext cx="2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 i="0">
                    <a:solidFill>
                      <a:srgbClr val="000000"/>
                    </a:solidFill>
                    <a:latin typeface="Book Antiqua" charset="0"/>
                  </a:rPr>
                  <a:t>M</a:t>
                </a:r>
                <a:endParaRPr lang="it-IT" i="0"/>
              </a:p>
            </p:txBody>
          </p:sp>
          <p:sp>
            <p:nvSpPr>
              <p:cNvPr id="1044625" name="Rectangle 145"/>
              <p:cNvSpPr>
                <a:spLocks noChangeArrowheads="1"/>
              </p:cNvSpPr>
              <p:nvPr/>
            </p:nvSpPr>
            <p:spPr bwMode="auto">
              <a:xfrm>
                <a:off x="412" y="2538"/>
                <a:ext cx="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 i="0">
                    <a:solidFill>
                      <a:srgbClr val="000000"/>
                    </a:solidFill>
                    <a:latin typeface="Book Antiqua" charset="0"/>
                  </a:rPr>
                  <a:t> </a:t>
                </a:r>
                <a:endParaRPr lang="it-IT" i="0"/>
              </a:p>
            </p:txBody>
          </p:sp>
          <p:sp>
            <p:nvSpPr>
              <p:cNvPr id="1044626" name="Rectangle 146"/>
              <p:cNvSpPr>
                <a:spLocks noChangeArrowheads="1"/>
              </p:cNvSpPr>
              <p:nvPr/>
            </p:nvSpPr>
            <p:spPr bwMode="auto">
              <a:xfrm>
                <a:off x="410" y="2538"/>
                <a:ext cx="1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 i="0">
                    <a:solidFill>
                      <a:srgbClr val="000000"/>
                    </a:solidFill>
                    <a:latin typeface="Book Antiqua" charset="0"/>
                  </a:rPr>
                  <a:t>5</a:t>
                </a:r>
                <a:endParaRPr lang="it-IT" i="0"/>
              </a:p>
            </p:txBody>
          </p:sp>
          <p:sp>
            <p:nvSpPr>
              <p:cNvPr id="1044627" name="Rectangle 147"/>
              <p:cNvSpPr>
                <a:spLocks noChangeArrowheads="1"/>
              </p:cNvSpPr>
              <p:nvPr/>
            </p:nvSpPr>
            <p:spPr bwMode="auto">
              <a:xfrm rot="18000000">
                <a:off x="211" y="2494"/>
                <a:ext cx="71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 i="0">
                    <a:solidFill>
                      <a:srgbClr val="000000"/>
                    </a:solidFill>
                    <a:latin typeface="Monotype Corsiva" charset="0"/>
                  </a:rPr>
                  <a:t>Calabria</a:t>
                </a:r>
                <a:endParaRPr lang="it-IT" i="0"/>
              </a:p>
            </p:txBody>
          </p:sp>
          <p:sp>
            <p:nvSpPr>
              <p:cNvPr id="1044628" name="Rectangle 148"/>
              <p:cNvSpPr>
                <a:spLocks noChangeArrowheads="1"/>
              </p:cNvSpPr>
              <p:nvPr/>
            </p:nvSpPr>
            <p:spPr bwMode="auto">
              <a:xfrm>
                <a:off x="335" y="2650"/>
                <a:ext cx="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I</a:t>
                </a:r>
                <a:endParaRPr lang="it-IT" i="0"/>
              </a:p>
            </p:txBody>
          </p:sp>
          <p:sp>
            <p:nvSpPr>
              <p:cNvPr id="1044629" name="Rectangle 149"/>
              <p:cNvSpPr>
                <a:spLocks noChangeArrowheads="1"/>
              </p:cNvSpPr>
              <p:nvPr/>
            </p:nvSpPr>
            <p:spPr bwMode="auto">
              <a:xfrm>
                <a:off x="342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o</a:t>
                </a:r>
                <a:endParaRPr lang="it-IT" i="0"/>
              </a:p>
            </p:txBody>
          </p:sp>
          <p:sp>
            <p:nvSpPr>
              <p:cNvPr id="1044630" name="Rectangle 150"/>
              <p:cNvSpPr>
                <a:spLocks noChangeArrowheads="1"/>
              </p:cNvSpPr>
              <p:nvPr/>
            </p:nvSpPr>
            <p:spPr bwMode="auto">
              <a:xfrm>
                <a:off x="362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n</a:t>
                </a:r>
                <a:endParaRPr lang="it-IT" i="0"/>
              </a:p>
            </p:txBody>
          </p:sp>
          <p:sp>
            <p:nvSpPr>
              <p:cNvPr id="1044631" name="Rectangle 151"/>
              <p:cNvSpPr>
                <a:spLocks noChangeArrowheads="1"/>
              </p:cNvSpPr>
              <p:nvPr/>
            </p:nvSpPr>
            <p:spPr bwMode="auto">
              <a:xfrm>
                <a:off x="381" y="2650"/>
                <a:ext cx="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i</a:t>
                </a:r>
                <a:endParaRPr lang="it-IT" i="0"/>
              </a:p>
            </p:txBody>
          </p:sp>
          <p:sp>
            <p:nvSpPr>
              <p:cNvPr id="1044632" name="Rectangle 152"/>
              <p:cNvSpPr>
                <a:spLocks noChangeArrowheads="1"/>
              </p:cNvSpPr>
              <p:nvPr/>
            </p:nvSpPr>
            <p:spPr bwMode="auto">
              <a:xfrm>
                <a:off x="388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a</a:t>
                </a:r>
                <a:endParaRPr lang="it-IT" i="0"/>
              </a:p>
            </p:txBody>
          </p:sp>
          <p:sp>
            <p:nvSpPr>
              <p:cNvPr id="1044633" name="Rectangle 153"/>
              <p:cNvSpPr>
                <a:spLocks noChangeArrowheads="1"/>
              </p:cNvSpPr>
              <p:nvPr/>
            </p:nvSpPr>
            <p:spPr bwMode="auto">
              <a:xfrm>
                <a:off x="406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n</a:t>
                </a:r>
                <a:endParaRPr lang="it-IT" i="0"/>
              </a:p>
            </p:txBody>
          </p:sp>
          <p:sp>
            <p:nvSpPr>
              <p:cNvPr id="1044634" name="Rectangle 154"/>
              <p:cNvSpPr>
                <a:spLocks noChangeArrowheads="1"/>
              </p:cNvSpPr>
              <p:nvPr/>
            </p:nvSpPr>
            <p:spPr bwMode="auto">
              <a:xfrm>
                <a:off x="425" y="2650"/>
                <a:ext cx="11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 </a:t>
                </a:r>
                <a:endParaRPr lang="it-IT" i="0"/>
              </a:p>
            </p:txBody>
          </p:sp>
          <p:sp>
            <p:nvSpPr>
              <p:cNvPr id="1044635" name="Rectangle 155"/>
              <p:cNvSpPr>
                <a:spLocks noChangeArrowheads="1"/>
              </p:cNvSpPr>
              <p:nvPr/>
            </p:nvSpPr>
            <p:spPr bwMode="auto">
              <a:xfrm>
                <a:off x="435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S</a:t>
                </a:r>
                <a:endParaRPr lang="it-IT" i="0"/>
              </a:p>
            </p:txBody>
          </p:sp>
          <p:sp>
            <p:nvSpPr>
              <p:cNvPr id="1044636" name="Rectangle 156"/>
              <p:cNvSpPr>
                <a:spLocks noChangeArrowheads="1"/>
              </p:cNvSpPr>
              <p:nvPr/>
            </p:nvSpPr>
            <p:spPr bwMode="auto">
              <a:xfrm>
                <a:off x="455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e</a:t>
                </a:r>
                <a:endParaRPr lang="it-IT" i="0"/>
              </a:p>
            </p:txBody>
          </p:sp>
          <p:sp>
            <p:nvSpPr>
              <p:cNvPr id="1044637" name="Rectangle 157"/>
              <p:cNvSpPr>
                <a:spLocks noChangeArrowheads="1"/>
              </p:cNvSpPr>
              <p:nvPr/>
            </p:nvSpPr>
            <p:spPr bwMode="auto">
              <a:xfrm>
                <a:off x="474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a</a:t>
                </a:r>
                <a:endParaRPr lang="it-IT" i="0"/>
              </a:p>
            </p:txBody>
          </p:sp>
          <p:sp>
            <p:nvSpPr>
              <p:cNvPr id="1044638" name="Line 158"/>
              <p:cNvSpPr>
                <a:spLocks noChangeShapeType="1"/>
              </p:cNvSpPr>
              <p:nvPr/>
            </p:nvSpPr>
            <p:spPr bwMode="auto">
              <a:xfrm flipH="1">
                <a:off x="419" y="2939"/>
                <a:ext cx="11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39" name="Rectangle 159"/>
              <p:cNvSpPr>
                <a:spLocks noChangeArrowheads="1"/>
              </p:cNvSpPr>
              <p:nvPr/>
            </p:nvSpPr>
            <p:spPr bwMode="auto">
              <a:xfrm>
                <a:off x="427" y="2898"/>
                <a:ext cx="1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Book Antiqua" charset="0"/>
                  </a:rPr>
                  <a:t>1</a:t>
                </a:r>
                <a:endParaRPr lang="it-IT" i="0"/>
              </a:p>
            </p:txBody>
          </p:sp>
          <p:sp>
            <p:nvSpPr>
              <p:cNvPr id="1044640" name="Rectangle 160"/>
              <p:cNvSpPr>
                <a:spLocks noChangeArrowheads="1"/>
              </p:cNvSpPr>
              <p:nvPr/>
            </p:nvSpPr>
            <p:spPr bwMode="auto">
              <a:xfrm>
                <a:off x="442" y="2898"/>
                <a:ext cx="1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Book Antiqua" charset="0"/>
                  </a:rPr>
                  <a:t>0</a:t>
                </a:r>
                <a:endParaRPr lang="it-IT" i="0"/>
              </a:p>
            </p:txBody>
          </p:sp>
          <p:sp>
            <p:nvSpPr>
              <p:cNvPr id="1044641" name="Rectangle 161"/>
              <p:cNvSpPr>
                <a:spLocks noChangeArrowheads="1"/>
              </p:cNvSpPr>
              <p:nvPr/>
            </p:nvSpPr>
            <p:spPr bwMode="auto">
              <a:xfrm>
                <a:off x="457" y="2898"/>
                <a:ext cx="1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Book Antiqua" charset="0"/>
                  </a:rPr>
                  <a:t>0</a:t>
                </a:r>
                <a:endParaRPr lang="it-IT" i="0"/>
              </a:p>
            </p:txBody>
          </p:sp>
          <p:sp>
            <p:nvSpPr>
              <p:cNvPr id="1044642" name="Rectangle 162"/>
              <p:cNvSpPr>
                <a:spLocks noChangeArrowheads="1"/>
              </p:cNvSpPr>
              <p:nvPr/>
            </p:nvSpPr>
            <p:spPr bwMode="auto">
              <a:xfrm>
                <a:off x="472" y="2898"/>
                <a:ext cx="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Book Antiqua" charset="0"/>
                  </a:rPr>
                  <a:t> </a:t>
                </a:r>
                <a:endParaRPr lang="it-IT" i="0"/>
              </a:p>
            </p:txBody>
          </p:sp>
          <p:sp>
            <p:nvSpPr>
              <p:cNvPr id="1044643" name="Rectangle 163"/>
              <p:cNvSpPr>
                <a:spLocks noChangeArrowheads="1"/>
              </p:cNvSpPr>
              <p:nvPr/>
            </p:nvSpPr>
            <p:spPr bwMode="auto">
              <a:xfrm>
                <a:off x="478" y="2898"/>
                <a:ext cx="1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Book Antiqua" charset="0"/>
                  </a:rPr>
                  <a:t>k</a:t>
                </a:r>
                <a:endParaRPr lang="it-IT" i="0"/>
              </a:p>
            </p:txBody>
          </p:sp>
          <p:sp>
            <p:nvSpPr>
              <p:cNvPr id="1044644" name="Rectangle 164"/>
              <p:cNvSpPr>
                <a:spLocks noChangeArrowheads="1"/>
              </p:cNvSpPr>
              <p:nvPr/>
            </p:nvSpPr>
            <p:spPr bwMode="auto">
              <a:xfrm>
                <a:off x="495" y="2898"/>
                <a:ext cx="2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Book Antiqua" charset="0"/>
                  </a:rPr>
                  <a:t>m</a:t>
                </a:r>
                <a:endParaRPr lang="it-IT" i="0"/>
              </a:p>
            </p:txBody>
          </p:sp>
          <p:sp>
            <p:nvSpPr>
              <p:cNvPr id="1044645" name="Line 165"/>
              <p:cNvSpPr>
                <a:spLocks noChangeShapeType="1"/>
              </p:cNvSpPr>
              <p:nvPr/>
            </p:nvSpPr>
            <p:spPr bwMode="auto">
              <a:xfrm flipV="1">
                <a:off x="348" y="2507"/>
                <a:ext cx="67" cy="6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46" name="Freeform 166"/>
              <p:cNvSpPr>
                <a:spLocks/>
              </p:cNvSpPr>
              <p:nvPr/>
            </p:nvSpPr>
            <p:spPr bwMode="auto">
              <a:xfrm>
                <a:off x="25" y="2679"/>
                <a:ext cx="117" cy="201"/>
              </a:xfrm>
              <a:custGeom>
                <a:avLst/>
                <a:gdLst>
                  <a:gd name="T0" fmla="*/ 0 w 233"/>
                  <a:gd name="T1" fmla="*/ 349 h 402"/>
                  <a:gd name="T2" fmla="*/ 13 w 233"/>
                  <a:gd name="T3" fmla="*/ 362 h 402"/>
                  <a:gd name="T4" fmla="*/ 23 w 233"/>
                  <a:gd name="T5" fmla="*/ 367 h 402"/>
                  <a:gd name="T6" fmla="*/ 41 w 233"/>
                  <a:gd name="T7" fmla="*/ 371 h 402"/>
                  <a:gd name="T8" fmla="*/ 54 w 233"/>
                  <a:gd name="T9" fmla="*/ 382 h 402"/>
                  <a:gd name="T10" fmla="*/ 65 w 233"/>
                  <a:gd name="T11" fmla="*/ 382 h 402"/>
                  <a:gd name="T12" fmla="*/ 74 w 233"/>
                  <a:gd name="T13" fmla="*/ 386 h 402"/>
                  <a:gd name="T14" fmla="*/ 88 w 233"/>
                  <a:gd name="T15" fmla="*/ 380 h 402"/>
                  <a:gd name="T16" fmla="*/ 97 w 233"/>
                  <a:gd name="T17" fmla="*/ 382 h 402"/>
                  <a:gd name="T18" fmla="*/ 109 w 233"/>
                  <a:gd name="T19" fmla="*/ 389 h 402"/>
                  <a:gd name="T20" fmla="*/ 121 w 233"/>
                  <a:gd name="T21" fmla="*/ 389 h 402"/>
                  <a:gd name="T22" fmla="*/ 126 w 233"/>
                  <a:gd name="T23" fmla="*/ 392 h 402"/>
                  <a:gd name="T24" fmla="*/ 133 w 233"/>
                  <a:gd name="T25" fmla="*/ 402 h 402"/>
                  <a:gd name="T26" fmla="*/ 137 w 233"/>
                  <a:gd name="T27" fmla="*/ 396 h 402"/>
                  <a:gd name="T28" fmla="*/ 143 w 233"/>
                  <a:gd name="T29" fmla="*/ 390 h 402"/>
                  <a:gd name="T30" fmla="*/ 139 w 233"/>
                  <a:gd name="T31" fmla="*/ 379 h 402"/>
                  <a:gd name="T32" fmla="*/ 135 w 233"/>
                  <a:gd name="T33" fmla="*/ 362 h 402"/>
                  <a:gd name="T34" fmla="*/ 142 w 233"/>
                  <a:gd name="T35" fmla="*/ 347 h 402"/>
                  <a:gd name="T36" fmla="*/ 155 w 233"/>
                  <a:gd name="T37" fmla="*/ 325 h 402"/>
                  <a:gd name="T38" fmla="*/ 167 w 233"/>
                  <a:gd name="T39" fmla="*/ 321 h 402"/>
                  <a:gd name="T40" fmla="*/ 169 w 233"/>
                  <a:gd name="T41" fmla="*/ 312 h 402"/>
                  <a:gd name="T42" fmla="*/ 178 w 233"/>
                  <a:gd name="T43" fmla="*/ 308 h 402"/>
                  <a:gd name="T44" fmla="*/ 172 w 233"/>
                  <a:gd name="T45" fmla="*/ 300 h 402"/>
                  <a:gd name="T46" fmla="*/ 174 w 233"/>
                  <a:gd name="T47" fmla="*/ 292 h 402"/>
                  <a:gd name="T48" fmla="*/ 164 w 233"/>
                  <a:gd name="T49" fmla="*/ 287 h 402"/>
                  <a:gd name="T50" fmla="*/ 156 w 233"/>
                  <a:gd name="T51" fmla="*/ 277 h 402"/>
                  <a:gd name="T52" fmla="*/ 151 w 233"/>
                  <a:gd name="T53" fmla="*/ 261 h 402"/>
                  <a:gd name="T54" fmla="*/ 154 w 233"/>
                  <a:gd name="T55" fmla="*/ 256 h 402"/>
                  <a:gd name="T56" fmla="*/ 164 w 233"/>
                  <a:gd name="T57" fmla="*/ 256 h 402"/>
                  <a:gd name="T58" fmla="*/ 155 w 233"/>
                  <a:gd name="T59" fmla="*/ 245 h 402"/>
                  <a:gd name="T60" fmla="*/ 146 w 233"/>
                  <a:gd name="T61" fmla="*/ 243 h 402"/>
                  <a:gd name="T62" fmla="*/ 134 w 233"/>
                  <a:gd name="T63" fmla="*/ 234 h 402"/>
                  <a:gd name="T64" fmla="*/ 131 w 233"/>
                  <a:gd name="T65" fmla="*/ 204 h 402"/>
                  <a:gd name="T66" fmla="*/ 134 w 233"/>
                  <a:gd name="T67" fmla="*/ 189 h 402"/>
                  <a:gd name="T68" fmla="*/ 148 w 233"/>
                  <a:gd name="T69" fmla="*/ 171 h 402"/>
                  <a:gd name="T70" fmla="*/ 151 w 233"/>
                  <a:gd name="T71" fmla="*/ 159 h 402"/>
                  <a:gd name="T72" fmla="*/ 155 w 233"/>
                  <a:gd name="T73" fmla="*/ 144 h 402"/>
                  <a:gd name="T74" fmla="*/ 155 w 233"/>
                  <a:gd name="T75" fmla="*/ 133 h 402"/>
                  <a:gd name="T76" fmla="*/ 167 w 233"/>
                  <a:gd name="T77" fmla="*/ 114 h 402"/>
                  <a:gd name="T78" fmla="*/ 173 w 233"/>
                  <a:gd name="T79" fmla="*/ 105 h 402"/>
                  <a:gd name="T80" fmla="*/ 197 w 233"/>
                  <a:gd name="T81" fmla="*/ 67 h 402"/>
                  <a:gd name="T82" fmla="*/ 207 w 233"/>
                  <a:gd name="T83" fmla="*/ 55 h 402"/>
                  <a:gd name="T84" fmla="*/ 223 w 233"/>
                  <a:gd name="T85" fmla="*/ 25 h 402"/>
                  <a:gd name="T86" fmla="*/ 223 w 233"/>
                  <a:gd name="T87" fmla="*/ 15 h 402"/>
                  <a:gd name="T88" fmla="*/ 233 w 233"/>
                  <a:gd name="T89" fmla="*/ 7 h 402"/>
                  <a:gd name="T90" fmla="*/ 223 w 233"/>
                  <a:gd name="T91" fmla="*/ 4 h 402"/>
                  <a:gd name="T92" fmla="*/ 211 w 233"/>
                  <a:gd name="T93" fmla="*/ 0 h 402"/>
                  <a:gd name="T94" fmla="*/ 199 w 233"/>
                  <a:gd name="T95" fmla="*/ 7 h 402"/>
                  <a:gd name="T96" fmla="*/ 187 w 233"/>
                  <a:gd name="T97" fmla="*/ 17 h 402"/>
                  <a:gd name="T98" fmla="*/ 167 w 233"/>
                  <a:gd name="T99" fmla="*/ 21 h 402"/>
                  <a:gd name="T100" fmla="*/ 157 w 233"/>
                  <a:gd name="T101" fmla="*/ 21 h 402"/>
                  <a:gd name="T102" fmla="*/ 150 w 233"/>
                  <a:gd name="T103" fmla="*/ 31 h 402"/>
                  <a:gd name="T104" fmla="*/ 129 w 233"/>
                  <a:gd name="T105" fmla="*/ 45 h 402"/>
                  <a:gd name="T106" fmla="*/ 124 w 233"/>
                  <a:gd name="T107" fmla="*/ 35 h 402"/>
                  <a:gd name="T108" fmla="*/ 105 w 233"/>
                  <a:gd name="T109" fmla="*/ 34 h 402"/>
                  <a:gd name="T110" fmla="*/ 97 w 233"/>
                  <a:gd name="T111" fmla="*/ 26 h 402"/>
                  <a:gd name="T112" fmla="*/ 78 w 233"/>
                  <a:gd name="T113" fmla="*/ 34 h 402"/>
                  <a:gd name="T114" fmla="*/ 66 w 233"/>
                  <a:gd name="T115" fmla="*/ 34 h 402"/>
                  <a:gd name="T116" fmla="*/ 54 w 233"/>
                  <a:gd name="T117" fmla="*/ 47 h 402"/>
                  <a:gd name="T118" fmla="*/ 40 w 233"/>
                  <a:gd name="T119" fmla="*/ 55 h 402"/>
                  <a:gd name="T120" fmla="*/ 10 w 233"/>
                  <a:gd name="T121" fmla="*/ 64 h 402"/>
                  <a:gd name="T122" fmla="*/ 0 w 233"/>
                  <a:gd name="T123" fmla="*/ 64 h 402"/>
                  <a:gd name="T124" fmla="*/ 0 w 233"/>
                  <a:gd name="T125" fmla="*/ 349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3" h="402">
                    <a:moveTo>
                      <a:pt x="0" y="349"/>
                    </a:moveTo>
                    <a:lnTo>
                      <a:pt x="13" y="362"/>
                    </a:lnTo>
                    <a:lnTo>
                      <a:pt x="23" y="367"/>
                    </a:lnTo>
                    <a:lnTo>
                      <a:pt x="41" y="371"/>
                    </a:lnTo>
                    <a:lnTo>
                      <a:pt x="54" y="382"/>
                    </a:lnTo>
                    <a:lnTo>
                      <a:pt x="65" y="382"/>
                    </a:lnTo>
                    <a:lnTo>
                      <a:pt x="74" y="386"/>
                    </a:lnTo>
                    <a:lnTo>
                      <a:pt x="88" y="380"/>
                    </a:lnTo>
                    <a:lnTo>
                      <a:pt x="97" y="382"/>
                    </a:lnTo>
                    <a:lnTo>
                      <a:pt x="109" y="389"/>
                    </a:lnTo>
                    <a:lnTo>
                      <a:pt x="121" y="389"/>
                    </a:lnTo>
                    <a:lnTo>
                      <a:pt x="126" y="392"/>
                    </a:lnTo>
                    <a:lnTo>
                      <a:pt x="133" y="402"/>
                    </a:lnTo>
                    <a:lnTo>
                      <a:pt x="137" y="396"/>
                    </a:lnTo>
                    <a:lnTo>
                      <a:pt x="143" y="390"/>
                    </a:lnTo>
                    <a:lnTo>
                      <a:pt x="139" y="379"/>
                    </a:lnTo>
                    <a:lnTo>
                      <a:pt x="135" y="362"/>
                    </a:lnTo>
                    <a:lnTo>
                      <a:pt x="142" y="347"/>
                    </a:lnTo>
                    <a:lnTo>
                      <a:pt x="155" y="325"/>
                    </a:lnTo>
                    <a:lnTo>
                      <a:pt x="167" y="321"/>
                    </a:lnTo>
                    <a:lnTo>
                      <a:pt x="169" y="312"/>
                    </a:lnTo>
                    <a:lnTo>
                      <a:pt x="178" y="308"/>
                    </a:lnTo>
                    <a:lnTo>
                      <a:pt x="172" y="300"/>
                    </a:lnTo>
                    <a:lnTo>
                      <a:pt x="174" y="292"/>
                    </a:lnTo>
                    <a:lnTo>
                      <a:pt x="164" y="287"/>
                    </a:lnTo>
                    <a:lnTo>
                      <a:pt x="156" y="277"/>
                    </a:lnTo>
                    <a:lnTo>
                      <a:pt x="151" y="261"/>
                    </a:lnTo>
                    <a:lnTo>
                      <a:pt x="154" y="256"/>
                    </a:lnTo>
                    <a:lnTo>
                      <a:pt x="164" y="256"/>
                    </a:lnTo>
                    <a:lnTo>
                      <a:pt x="155" y="245"/>
                    </a:lnTo>
                    <a:lnTo>
                      <a:pt x="146" y="243"/>
                    </a:lnTo>
                    <a:lnTo>
                      <a:pt x="134" y="234"/>
                    </a:lnTo>
                    <a:lnTo>
                      <a:pt x="131" y="204"/>
                    </a:lnTo>
                    <a:lnTo>
                      <a:pt x="134" y="189"/>
                    </a:lnTo>
                    <a:lnTo>
                      <a:pt x="148" y="171"/>
                    </a:lnTo>
                    <a:lnTo>
                      <a:pt x="151" y="159"/>
                    </a:lnTo>
                    <a:lnTo>
                      <a:pt x="155" y="144"/>
                    </a:lnTo>
                    <a:lnTo>
                      <a:pt x="155" y="133"/>
                    </a:lnTo>
                    <a:lnTo>
                      <a:pt x="167" y="114"/>
                    </a:lnTo>
                    <a:lnTo>
                      <a:pt x="173" y="105"/>
                    </a:lnTo>
                    <a:lnTo>
                      <a:pt x="197" y="67"/>
                    </a:lnTo>
                    <a:lnTo>
                      <a:pt x="207" y="55"/>
                    </a:lnTo>
                    <a:lnTo>
                      <a:pt x="223" y="25"/>
                    </a:lnTo>
                    <a:lnTo>
                      <a:pt x="223" y="15"/>
                    </a:lnTo>
                    <a:lnTo>
                      <a:pt x="233" y="7"/>
                    </a:lnTo>
                    <a:lnTo>
                      <a:pt x="223" y="4"/>
                    </a:lnTo>
                    <a:lnTo>
                      <a:pt x="211" y="0"/>
                    </a:lnTo>
                    <a:lnTo>
                      <a:pt x="199" y="7"/>
                    </a:lnTo>
                    <a:lnTo>
                      <a:pt x="187" y="17"/>
                    </a:lnTo>
                    <a:lnTo>
                      <a:pt x="167" y="21"/>
                    </a:lnTo>
                    <a:lnTo>
                      <a:pt x="157" y="21"/>
                    </a:lnTo>
                    <a:lnTo>
                      <a:pt x="150" y="31"/>
                    </a:lnTo>
                    <a:lnTo>
                      <a:pt x="129" y="45"/>
                    </a:lnTo>
                    <a:lnTo>
                      <a:pt x="124" y="35"/>
                    </a:lnTo>
                    <a:lnTo>
                      <a:pt x="105" y="34"/>
                    </a:lnTo>
                    <a:lnTo>
                      <a:pt x="97" y="26"/>
                    </a:lnTo>
                    <a:lnTo>
                      <a:pt x="78" y="34"/>
                    </a:lnTo>
                    <a:lnTo>
                      <a:pt x="66" y="34"/>
                    </a:lnTo>
                    <a:lnTo>
                      <a:pt x="54" y="47"/>
                    </a:lnTo>
                    <a:lnTo>
                      <a:pt x="40" y="55"/>
                    </a:lnTo>
                    <a:lnTo>
                      <a:pt x="10" y="64"/>
                    </a:lnTo>
                    <a:lnTo>
                      <a:pt x="0" y="64"/>
                    </a:lnTo>
                    <a:lnTo>
                      <a:pt x="0" y="349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47" name="Line 167"/>
              <p:cNvSpPr>
                <a:spLocks noChangeShapeType="1"/>
              </p:cNvSpPr>
              <p:nvPr/>
            </p:nvSpPr>
            <p:spPr bwMode="auto">
              <a:xfrm>
                <a:off x="25" y="2853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48" name="Line 168"/>
              <p:cNvSpPr>
                <a:spLocks noChangeShapeType="1"/>
              </p:cNvSpPr>
              <p:nvPr/>
            </p:nvSpPr>
            <p:spPr bwMode="auto">
              <a:xfrm>
                <a:off x="31" y="286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49" name="Line 169"/>
              <p:cNvSpPr>
                <a:spLocks noChangeShapeType="1"/>
              </p:cNvSpPr>
              <p:nvPr/>
            </p:nvSpPr>
            <p:spPr bwMode="auto">
              <a:xfrm>
                <a:off x="37" y="2862"/>
                <a:ext cx="9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50" name="Line 170"/>
              <p:cNvSpPr>
                <a:spLocks noChangeShapeType="1"/>
              </p:cNvSpPr>
              <p:nvPr/>
            </p:nvSpPr>
            <p:spPr bwMode="auto">
              <a:xfrm>
                <a:off x="46" y="2864"/>
                <a:ext cx="6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51" name="Line 171"/>
              <p:cNvSpPr>
                <a:spLocks noChangeShapeType="1"/>
              </p:cNvSpPr>
              <p:nvPr/>
            </p:nvSpPr>
            <p:spPr bwMode="auto">
              <a:xfrm>
                <a:off x="52" y="2870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52" name="Line 172"/>
              <p:cNvSpPr>
                <a:spLocks noChangeShapeType="1"/>
              </p:cNvSpPr>
              <p:nvPr/>
            </p:nvSpPr>
            <p:spPr bwMode="auto">
              <a:xfrm>
                <a:off x="57" y="2870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53" name="Line 173"/>
              <p:cNvSpPr>
                <a:spLocks noChangeShapeType="1"/>
              </p:cNvSpPr>
              <p:nvPr/>
            </p:nvSpPr>
            <p:spPr bwMode="auto">
              <a:xfrm flipV="1">
                <a:off x="62" y="2869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54" name="Line 174"/>
              <p:cNvSpPr>
                <a:spLocks noChangeShapeType="1"/>
              </p:cNvSpPr>
              <p:nvPr/>
            </p:nvSpPr>
            <p:spPr bwMode="auto">
              <a:xfrm>
                <a:off x="69" y="2869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55" name="Line 175"/>
              <p:cNvSpPr>
                <a:spLocks noChangeShapeType="1"/>
              </p:cNvSpPr>
              <p:nvPr/>
            </p:nvSpPr>
            <p:spPr bwMode="auto">
              <a:xfrm>
                <a:off x="74" y="2870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56" name="Line 176"/>
              <p:cNvSpPr>
                <a:spLocks noChangeShapeType="1"/>
              </p:cNvSpPr>
              <p:nvPr/>
            </p:nvSpPr>
            <p:spPr bwMode="auto">
              <a:xfrm>
                <a:off x="80" y="287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57" name="Line 177"/>
              <p:cNvSpPr>
                <a:spLocks noChangeShapeType="1"/>
              </p:cNvSpPr>
              <p:nvPr/>
            </p:nvSpPr>
            <p:spPr bwMode="auto">
              <a:xfrm>
                <a:off x="85" y="2873"/>
                <a:ext cx="3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58" name="Line 178"/>
              <p:cNvSpPr>
                <a:spLocks noChangeShapeType="1"/>
              </p:cNvSpPr>
              <p:nvPr/>
            </p:nvSpPr>
            <p:spPr bwMode="auto">
              <a:xfrm>
                <a:off x="88" y="2875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59" name="Line 179"/>
              <p:cNvSpPr>
                <a:spLocks noChangeShapeType="1"/>
              </p:cNvSpPr>
              <p:nvPr/>
            </p:nvSpPr>
            <p:spPr bwMode="auto">
              <a:xfrm flipV="1">
                <a:off x="91" y="287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60" name="Line 180"/>
              <p:cNvSpPr>
                <a:spLocks noChangeShapeType="1"/>
              </p:cNvSpPr>
              <p:nvPr/>
            </p:nvSpPr>
            <p:spPr bwMode="auto">
              <a:xfrm flipV="1">
                <a:off x="93" y="2874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61" name="Line 181"/>
              <p:cNvSpPr>
                <a:spLocks noChangeShapeType="1"/>
              </p:cNvSpPr>
              <p:nvPr/>
            </p:nvSpPr>
            <p:spPr bwMode="auto">
              <a:xfrm flipH="1" flipV="1">
                <a:off x="95" y="2868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62" name="Line 182"/>
              <p:cNvSpPr>
                <a:spLocks noChangeShapeType="1"/>
              </p:cNvSpPr>
              <p:nvPr/>
            </p:nvSpPr>
            <p:spPr bwMode="auto">
              <a:xfrm flipH="1" flipV="1">
                <a:off x="93" y="2860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63" name="Line 183"/>
              <p:cNvSpPr>
                <a:spLocks noChangeShapeType="1"/>
              </p:cNvSpPr>
              <p:nvPr/>
            </p:nvSpPr>
            <p:spPr bwMode="auto">
              <a:xfrm flipV="1">
                <a:off x="93" y="2853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64" name="Line 184"/>
              <p:cNvSpPr>
                <a:spLocks noChangeShapeType="1"/>
              </p:cNvSpPr>
              <p:nvPr/>
            </p:nvSpPr>
            <p:spPr bwMode="auto">
              <a:xfrm flipV="1">
                <a:off x="96" y="2842"/>
                <a:ext cx="6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65" name="Line 185"/>
              <p:cNvSpPr>
                <a:spLocks noChangeShapeType="1"/>
              </p:cNvSpPr>
              <p:nvPr/>
            </p:nvSpPr>
            <p:spPr bwMode="auto">
              <a:xfrm flipV="1">
                <a:off x="102" y="284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66" name="Line 186"/>
              <p:cNvSpPr>
                <a:spLocks noChangeShapeType="1"/>
              </p:cNvSpPr>
              <p:nvPr/>
            </p:nvSpPr>
            <p:spPr bwMode="auto">
              <a:xfrm flipV="1">
                <a:off x="108" y="2835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67" name="Line 187"/>
              <p:cNvSpPr>
                <a:spLocks noChangeShapeType="1"/>
              </p:cNvSpPr>
              <p:nvPr/>
            </p:nvSpPr>
            <p:spPr bwMode="auto">
              <a:xfrm flipV="1">
                <a:off x="110" y="2833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68" name="Line 188"/>
              <p:cNvSpPr>
                <a:spLocks noChangeShapeType="1"/>
              </p:cNvSpPr>
              <p:nvPr/>
            </p:nvSpPr>
            <p:spPr bwMode="auto">
              <a:xfrm flipH="1" flipV="1">
                <a:off x="111" y="2829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69" name="Line 189"/>
              <p:cNvSpPr>
                <a:spLocks noChangeShapeType="1"/>
              </p:cNvSpPr>
              <p:nvPr/>
            </p:nvSpPr>
            <p:spPr bwMode="auto">
              <a:xfrm flipV="1">
                <a:off x="111" y="2825"/>
                <a:ext cx="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70" name="Line 190"/>
              <p:cNvSpPr>
                <a:spLocks noChangeShapeType="1"/>
              </p:cNvSpPr>
              <p:nvPr/>
            </p:nvSpPr>
            <p:spPr bwMode="auto">
              <a:xfrm flipH="1" flipV="1">
                <a:off x="107" y="2823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71" name="Line 191"/>
              <p:cNvSpPr>
                <a:spLocks noChangeShapeType="1"/>
              </p:cNvSpPr>
              <p:nvPr/>
            </p:nvSpPr>
            <p:spPr bwMode="auto">
              <a:xfrm flipH="1" flipV="1">
                <a:off x="103" y="2817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72" name="Line 192"/>
              <p:cNvSpPr>
                <a:spLocks noChangeShapeType="1"/>
              </p:cNvSpPr>
              <p:nvPr/>
            </p:nvSpPr>
            <p:spPr bwMode="auto">
              <a:xfrm flipH="1" flipV="1">
                <a:off x="100" y="2810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73" name="Line 193"/>
              <p:cNvSpPr>
                <a:spLocks noChangeShapeType="1"/>
              </p:cNvSpPr>
              <p:nvPr/>
            </p:nvSpPr>
            <p:spPr bwMode="auto">
              <a:xfrm flipV="1">
                <a:off x="100" y="280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74" name="Line 194"/>
              <p:cNvSpPr>
                <a:spLocks noChangeShapeType="1"/>
              </p:cNvSpPr>
              <p:nvPr/>
            </p:nvSpPr>
            <p:spPr bwMode="auto">
              <a:xfrm>
                <a:off x="102" y="2807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75" name="Line 195"/>
              <p:cNvSpPr>
                <a:spLocks noChangeShapeType="1"/>
              </p:cNvSpPr>
              <p:nvPr/>
            </p:nvSpPr>
            <p:spPr bwMode="auto">
              <a:xfrm flipH="1" flipV="1">
                <a:off x="102" y="2802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76" name="Line 196"/>
              <p:cNvSpPr>
                <a:spLocks noChangeShapeType="1"/>
              </p:cNvSpPr>
              <p:nvPr/>
            </p:nvSpPr>
            <p:spPr bwMode="auto">
              <a:xfrm flipH="1" flipV="1">
                <a:off x="98" y="2800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77" name="Line 197"/>
              <p:cNvSpPr>
                <a:spLocks noChangeShapeType="1"/>
              </p:cNvSpPr>
              <p:nvPr/>
            </p:nvSpPr>
            <p:spPr bwMode="auto">
              <a:xfrm flipH="1" flipV="1">
                <a:off x="92" y="2796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78" name="Line 198"/>
              <p:cNvSpPr>
                <a:spLocks noChangeShapeType="1"/>
              </p:cNvSpPr>
              <p:nvPr/>
            </p:nvSpPr>
            <p:spPr bwMode="auto">
              <a:xfrm flipH="1" flipV="1">
                <a:off x="91" y="2781"/>
                <a:ext cx="1" cy="1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79" name="Line 199"/>
              <p:cNvSpPr>
                <a:spLocks noChangeShapeType="1"/>
              </p:cNvSpPr>
              <p:nvPr/>
            </p:nvSpPr>
            <p:spPr bwMode="auto">
              <a:xfrm flipV="1">
                <a:off x="91" y="2774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80" name="Line 200"/>
              <p:cNvSpPr>
                <a:spLocks noChangeShapeType="1"/>
              </p:cNvSpPr>
              <p:nvPr/>
            </p:nvSpPr>
            <p:spPr bwMode="auto">
              <a:xfrm flipV="1">
                <a:off x="92" y="2765"/>
                <a:ext cx="7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81" name="Line 201"/>
              <p:cNvSpPr>
                <a:spLocks noChangeShapeType="1"/>
              </p:cNvSpPr>
              <p:nvPr/>
            </p:nvSpPr>
            <p:spPr bwMode="auto">
              <a:xfrm flipV="1">
                <a:off x="99" y="2759"/>
                <a:ext cx="1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82" name="Line 202"/>
              <p:cNvSpPr>
                <a:spLocks noChangeShapeType="1"/>
              </p:cNvSpPr>
              <p:nvPr/>
            </p:nvSpPr>
            <p:spPr bwMode="auto">
              <a:xfrm flipV="1">
                <a:off x="100" y="275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83" name="Line 203"/>
              <p:cNvSpPr>
                <a:spLocks noChangeShapeType="1"/>
              </p:cNvSpPr>
              <p:nvPr/>
            </p:nvSpPr>
            <p:spPr bwMode="auto">
              <a:xfrm flipV="1">
                <a:off x="102" y="2746"/>
                <a:ext cx="1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4684" name="Line 204"/>
              <p:cNvSpPr>
                <a:spLocks noChangeShapeType="1"/>
              </p:cNvSpPr>
              <p:nvPr/>
            </p:nvSpPr>
            <p:spPr bwMode="auto">
              <a:xfrm flipV="1">
                <a:off x="102" y="2736"/>
                <a:ext cx="6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044685" name="Line 205"/>
            <p:cNvSpPr>
              <a:spLocks noChangeShapeType="1"/>
            </p:cNvSpPr>
            <p:nvPr/>
          </p:nvSpPr>
          <p:spPr bwMode="auto">
            <a:xfrm flipV="1">
              <a:off x="108" y="2731"/>
              <a:ext cx="4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686" name="Line 206"/>
            <p:cNvSpPr>
              <a:spLocks noChangeShapeType="1"/>
            </p:cNvSpPr>
            <p:nvPr/>
          </p:nvSpPr>
          <p:spPr bwMode="auto">
            <a:xfrm flipV="1">
              <a:off x="112" y="2712"/>
              <a:ext cx="11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687" name="Line 207"/>
            <p:cNvSpPr>
              <a:spLocks noChangeShapeType="1"/>
            </p:cNvSpPr>
            <p:nvPr/>
          </p:nvSpPr>
          <p:spPr bwMode="auto">
            <a:xfrm flipV="1">
              <a:off x="123" y="2706"/>
              <a:ext cx="6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688" name="Line 208"/>
            <p:cNvSpPr>
              <a:spLocks noChangeShapeType="1"/>
            </p:cNvSpPr>
            <p:nvPr/>
          </p:nvSpPr>
          <p:spPr bwMode="auto">
            <a:xfrm flipV="1">
              <a:off x="129" y="2691"/>
              <a:ext cx="7" cy="1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689" name="Line 209"/>
            <p:cNvSpPr>
              <a:spLocks noChangeShapeType="1"/>
            </p:cNvSpPr>
            <p:nvPr/>
          </p:nvSpPr>
          <p:spPr bwMode="auto">
            <a:xfrm flipV="1">
              <a:off x="136" y="2686"/>
              <a:ext cx="1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690" name="Line 210"/>
            <p:cNvSpPr>
              <a:spLocks noChangeShapeType="1"/>
            </p:cNvSpPr>
            <p:nvPr/>
          </p:nvSpPr>
          <p:spPr bwMode="auto">
            <a:xfrm flipV="1">
              <a:off x="136" y="2682"/>
              <a:ext cx="6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691" name="Line 211"/>
            <p:cNvSpPr>
              <a:spLocks noChangeShapeType="1"/>
            </p:cNvSpPr>
            <p:nvPr/>
          </p:nvSpPr>
          <p:spPr bwMode="auto">
            <a:xfrm flipH="1" flipV="1">
              <a:off x="136" y="2681"/>
              <a:ext cx="6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692" name="Line 212"/>
            <p:cNvSpPr>
              <a:spLocks noChangeShapeType="1"/>
            </p:cNvSpPr>
            <p:nvPr/>
          </p:nvSpPr>
          <p:spPr bwMode="auto">
            <a:xfrm flipH="1" flipV="1">
              <a:off x="130" y="2679"/>
              <a:ext cx="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693" name="Line 213"/>
            <p:cNvSpPr>
              <a:spLocks noChangeShapeType="1"/>
            </p:cNvSpPr>
            <p:nvPr/>
          </p:nvSpPr>
          <p:spPr bwMode="auto">
            <a:xfrm flipH="1">
              <a:off x="125" y="2679"/>
              <a:ext cx="5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694" name="Line 214"/>
            <p:cNvSpPr>
              <a:spLocks noChangeShapeType="1"/>
            </p:cNvSpPr>
            <p:nvPr/>
          </p:nvSpPr>
          <p:spPr bwMode="auto">
            <a:xfrm flipH="1">
              <a:off x="119" y="2682"/>
              <a:ext cx="6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695" name="Line 215"/>
            <p:cNvSpPr>
              <a:spLocks noChangeShapeType="1"/>
            </p:cNvSpPr>
            <p:nvPr/>
          </p:nvSpPr>
          <p:spPr bwMode="auto">
            <a:xfrm flipH="1">
              <a:off x="108" y="2688"/>
              <a:ext cx="11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696" name="Line 216"/>
            <p:cNvSpPr>
              <a:spLocks noChangeShapeType="1"/>
            </p:cNvSpPr>
            <p:nvPr/>
          </p:nvSpPr>
          <p:spPr bwMode="auto">
            <a:xfrm flipH="1">
              <a:off x="104" y="2690"/>
              <a:ext cx="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697" name="Line 217"/>
            <p:cNvSpPr>
              <a:spLocks noChangeShapeType="1"/>
            </p:cNvSpPr>
            <p:nvPr/>
          </p:nvSpPr>
          <p:spPr bwMode="auto">
            <a:xfrm flipH="1">
              <a:off x="100" y="2690"/>
              <a:ext cx="4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698" name="Line 218"/>
            <p:cNvSpPr>
              <a:spLocks noChangeShapeType="1"/>
            </p:cNvSpPr>
            <p:nvPr/>
          </p:nvSpPr>
          <p:spPr bwMode="auto">
            <a:xfrm flipH="1">
              <a:off x="89" y="2695"/>
              <a:ext cx="11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699" name="Line 219"/>
            <p:cNvSpPr>
              <a:spLocks noChangeShapeType="1"/>
            </p:cNvSpPr>
            <p:nvPr/>
          </p:nvSpPr>
          <p:spPr bwMode="auto">
            <a:xfrm flipH="1" flipV="1">
              <a:off x="87" y="2697"/>
              <a:ext cx="2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00" name="Line 220"/>
            <p:cNvSpPr>
              <a:spLocks noChangeShapeType="1"/>
            </p:cNvSpPr>
            <p:nvPr/>
          </p:nvSpPr>
          <p:spPr bwMode="auto">
            <a:xfrm flipH="1" flipV="1">
              <a:off x="78" y="2696"/>
              <a:ext cx="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01" name="Line 221"/>
            <p:cNvSpPr>
              <a:spLocks noChangeShapeType="1"/>
            </p:cNvSpPr>
            <p:nvPr/>
          </p:nvSpPr>
          <p:spPr bwMode="auto">
            <a:xfrm flipH="1" flipV="1">
              <a:off x="74" y="2692"/>
              <a:ext cx="4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02" name="Line 222"/>
            <p:cNvSpPr>
              <a:spLocks noChangeShapeType="1"/>
            </p:cNvSpPr>
            <p:nvPr/>
          </p:nvSpPr>
          <p:spPr bwMode="auto">
            <a:xfrm flipH="1">
              <a:off x="64" y="2692"/>
              <a:ext cx="10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03" name="Line 223"/>
            <p:cNvSpPr>
              <a:spLocks noChangeShapeType="1"/>
            </p:cNvSpPr>
            <p:nvPr/>
          </p:nvSpPr>
          <p:spPr bwMode="auto">
            <a:xfrm flipH="1">
              <a:off x="58" y="2696"/>
              <a:ext cx="6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04" name="Line 224"/>
            <p:cNvSpPr>
              <a:spLocks noChangeShapeType="1"/>
            </p:cNvSpPr>
            <p:nvPr/>
          </p:nvSpPr>
          <p:spPr bwMode="auto">
            <a:xfrm flipH="1">
              <a:off x="52" y="2696"/>
              <a:ext cx="6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05" name="Line 225"/>
            <p:cNvSpPr>
              <a:spLocks noChangeShapeType="1"/>
            </p:cNvSpPr>
            <p:nvPr/>
          </p:nvSpPr>
          <p:spPr bwMode="auto">
            <a:xfrm flipH="1">
              <a:off x="45" y="2703"/>
              <a:ext cx="7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06" name="Line 226"/>
            <p:cNvSpPr>
              <a:spLocks noChangeShapeType="1"/>
            </p:cNvSpPr>
            <p:nvPr/>
          </p:nvSpPr>
          <p:spPr bwMode="auto">
            <a:xfrm flipH="1">
              <a:off x="30" y="2706"/>
              <a:ext cx="15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07" name="Line 227"/>
            <p:cNvSpPr>
              <a:spLocks noChangeShapeType="1"/>
            </p:cNvSpPr>
            <p:nvPr/>
          </p:nvSpPr>
          <p:spPr bwMode="auto">
            <a:xfrm flipH="1">
              <a:off x="25" y="2711"/>
              <a:ext cx="5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08" name="Line 228"/>
            <p:cNvSpPr>
              <a:spLocks noChangeShapeType="1"/>
            </p:cNvSpPr>
            <p:nvPr/>
          </p:nvSpPr>
          <p:spPr bwMode="auto">
            <a:xfrm>
              <a:off x="25" y="2711"/>
              <a:ext cx="1" cy="14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09" name="Rectangle 229"/>
            <p:cNvSpPr>
              <a:spLocks noChangeArrowheads="1"/>
            </p:cNvSpPr>
            <p:nvPr/>
          </p:nvSpPr>
          <p:spPr bwMode="auto">
            <a:xfrm>
              <a:off x="454" y="2499"/>
              <a:ext cx="2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 i="0">
                  <a:solidFill>
                    <a:srgbClr val="000000"/>
                  </a:solidFill>
                  <a:latin typeface="Book Antiqua" charset="0"/>
                </a:rPr>
                <a:t>M</a:t>
              </a:r>
              <a:endParaRPr lang="it-IT" i="0"/>
            </a:p>
          </p:txBody>
        </p:sp>
        <p:sp>
          <p:nvSpPr>
            <p:cNvPr id="1044710" name="Rectangle 230"/>
            <p:cNvSpPr>
              <a:spLocks noChangeArrowheads="1"/>
            </p:cNvSpPr>
            <p:nvPr/>
          </p:nvSpPr>
          <p:spPr bwMode="auto">
            <a:xfrm>
              <a:off x="473" y="2499"/>
              <a:ext cx="6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 i="0">
                  <a:solidFill>
                    <a:srgbClr val="000000"/>
                  </a:solidFill>
                  <a:latin typeface="Book Antiqua" charset="0"/>
                </a:rPr>
                <a:t> </a:t>
              </a:r>
              <a:endParaRPr lang="it-IT" i="0"/>
            </a:p>
          </p:txBody>
        </p:sp>
        <p:sp>
          <p:nvSpPr>
            <p:cNvPr id="1044711" name="Rectangle 231"/>
            <p:cNvSpPr>
              <a:spLocks noChangeArrowheads="1"/>
            </p:cNvSpPr>
            <p:nvPr/>
          </p:nvSpPr>
          <p:spPr bwMode="auto">
            <a:xfrm>
              <a:off x="469" y="2499"/>
              <a:ext cx="1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 i="0">
                  <a:solidFill>
                    <a:srgbClr val="000000"/>
                  </a:solidFill>
                  <a:latin typeface="Book Antiqua" charset="0"/>
                </a:rPr>
                <a:t>3</a:t>
              </a:r>
              <a:endParaRPr lang="it-IT" i="0"/>
            </a:p>
          </p:txBody>
        </p:sp>
        <p:sp>
          <p:nvSpPr>
            <p:cNvPr id="1044712" name="Rectangle 232"/>
            <p:cNvSpPr>
              <a:spLocks noChangeArrowheads="1"/>
            </p:cNvSpPr>
            <p:nvPr/>
          </p:nvSpPr>
          <p:spPr bwMode="auto">
            <a:xfrm>
              <a:off x="479" y="2499"/>
              <a:ext cx="1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 i="0">
                  <a:solidFill>
                    <a:srgbClr val="000000"/>
                  </a:solidFill>
                  <a:latin typeface="Book Antiqua" charset="0"/>
                </a:rPr>
                <a:t>8</a:t>
              </a:r>
              <a:endParaRPr lang="it-IT" i="0"/>
            </a:p>
          </p:txBody>
        </p:sp>
        <p:sp>
          <p:nvSpPr>
            <p:cNvPr id="1044713" name="Line 233"/>
            <p:cNvSpPr>
              <a:spLocks noChangeShapeType="1"/>
            </p:cNvSpPr>
            <p:nvPr/>
          </p:nvSpPr>
          <p:spPr bwMode="auto">
            <a:xfrm flipH="1">
              <a:off x="427" y="2481"/>
              <a:ext cx="78" cy="2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44714" name="Group 234"/>
          <p:cNvGrpSpPr>
            <a:grpSpLocks/>
          </p:cNvGrpSpPr>
          <p:nvPr/>
        </p:nvGrpSpPr>
        <p:grpSpPr bwMode="auto">
          <a:xfrm>
            <a:off x="7938" y="119063"/>
            <a:ext cx="9128125" cy="3643312"/>
            <a:chOff x="5" y="75"/>
            <a:chExt cx="5750" cy="2295"/>
          </a:xfrm>
        </p:grpSpPr>
        <p:grpSp>
          <p:nvGrpSpPr>
            <p:cNvPr id="1044715" name="Group 235"/>
            <p:cNvGrpSpPr>
              <a:grpSpLocks/>
            </p:cNvGrpSpPr>
            <p:nvPr/>
          </p:nvGrpSpPr>
          <p:grpSpPr bwMode="auto">
            <a:xfrm>
              <a:off x="5" y="239"/>
              <a:ext cx="5750" cy="1740"/>
              <a:chOff x="5" y="239"/>
              <a:chExt cx="5750" cy="1740"/>
            </a:xfrm>
          </p:grpSpPr>
          <p:pic>
            <p:nvPicPr>
              <p:cNvPr id="1044716" name="Picture 23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23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17" name="Picture 23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32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18" name="Picture 23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41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19" name="Picture 23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50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20" name="Picture 24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59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21" name="Picture 24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68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22" name="Picture 24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77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23" name="Picture 24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86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24" name="Picture 24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95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25" name="Picture 245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04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26" name="Picture 246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139"/>
                <a:ext cx="2896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27" name="Picture 247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23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28" name="Picture 248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32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29" name="Picture 249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41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30" name="Picture 25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50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31" name="Picture 25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59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32" name="Picture 25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68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33" name="Picture 25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77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34" name="Picture 25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86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35" name="Picture 255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950"/>
                <a:ext cx="2896" cy="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36" name="Picture 256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259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37" name="Picture 257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349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38" name="Picture 258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439"/>
                <a:ext cx="2859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39" name="Picture 259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53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40" name="Picture 260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62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41" name="Picture 26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71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42" name="Picture 262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80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43" name="Picture 263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89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44" name="Picture 264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98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45" name="Picture 265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07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46" name="Picture 266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16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47" name="Picture 267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25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48" name="Picture 268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34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49" name="Picture 269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43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50" name="Picture 270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52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51" name="Picture 271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61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52" name="Picture 272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70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53" name="Picture 273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79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54" name="Picture 274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88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4755" name="Picture 275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970"/>
                <a:ext cx="2859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44756" name="Freeform 276"/>
            <p:cNvSpPr>
              <a:spLocks/>
            </p:cNvSpPr>
            <p:nvPr/>
          </p:nvSpPr>
          <p:spPr bwMode="auto">
            <a:xfrm>
              <a:off x="4808" y="869"/>
              <a:ext cx="696" cy="640"/>
            </a:xfrm>
            <a:custGeom>
              <a:avLst/>
              <a:gdLst>
                <a:gd name="T0" fmla="*/ 1390 w 1390"/>
                <a:gd name="T1" fmla="*/ 1280 h 1280"/>
                <a:gd name="T2" fmla="*/ 1315 w 1390"/>
                <a:gd name="T3" fmla="*/ 1250 h 1280"/>
                <a:gd name="T4" fmla="*/ 1163 w 1390"/>
                <a:gd name="T5" fmla="*/ 1192 h 1280"/>
                <a:gd name="T6" fmla="*/ 1033 w 1390"/>
                <a:gd name="T7" fmla="*/ 1152 h 1280"/>
                <a:gd name="T8" fmla="*/ 874 w 1390"/>
                <a:gd name="T9" fmla="*/ 1080 h 1280"/>
                <a:gd name="T10" fmla="*/ 746 w 1390"/>
                <a:gd name="T11" fmla="*/ 993 h 1280"/>
                <a:gd name="T12" fmla="*/ 631 w 1390"/>
                <a:gd name="T13" fmla="*/ 879 h 1280"/>
                <a:gd name="T14" fmla="*/ 401 w 1390"/>
                <a:gd name="T15" fmla="*/ 633 h 1280"/>
                <a:gd name="T16" fmla="*/ 213 w 1390"/>
                <a:gd name="T17" fmla="*/ 437 h 1280"/>
                <a:gd name="T18" fmla="*/ 114 w 1390"/>
                <a:gd name="T19" fmla="*/ 283 h 1280"/>
                <a:gd name="T20" fmla="*/ 52 w 1390"/>
                <a:gd name="T21" fmla="*/ 160 h 1280"/>
                <a:gd name="T22" fmla="*/ 20 w 1390"/>
                <a:gd name="T23" fmla="*/ 73 h 1280"/>
                <a:gd name="T24" fmla="*/ 0 w 1390"/>
                <a:gd name="T25" fmla="*/ 0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0" h="1280">
                  <a:moveTo>
                    <a:pt x="1390" y="1280"/>
                  </a:moveTo>
                  <a:lnTo>
                    <a:pt x="1315" y="1250"/>
                  </a:lnTo>
                  <a:lnTo>
                    <a:pt x="1163" y="1192"/>
                  </a:lnTo>
                  <a:lnTo>
                    <a:pt x="1033" y="1152"/>
                  </a:lnTo>
                  <a:lnTo>
                    <a:pt x="874" y="1080"/>
                  </a:lnTo>
                  <a:lnTo>
                    <a:pt x="746" y="993"/>
                  </a:lnTo>
                  <a:lnTo>
                    <a:pt x="631" y="879"/>
                  </a:lnTo>
                  <a:lnTo>
                    <a:pt x="401" y="633"/>
                  </a:lnTo>
                  <a:lnTo>
                    <a:pt x="213" y="437"/>
                  </a:lnTo>
                  <a:lnTo>
                    <a:pt x="114" y="283"/>
                  </a:lnTo>
                  <a:lnTo>
                    <a:pt x="52" y="160"/>
                  </a:lnTo>
                  <a:lnTo>
                    <a:pt x="20" y="73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57" name="Freeform 277"/>
            <p:cNvSpPr>
              <a:spLocks/>
            </p:cNvSpPr>
            <p:nvPr/>
          </p:nvSpPr>
          <p:spPr bwMode="auto">
            <a:xfrm>
              <a:off x="160" y="1088"/>
              <a:ext cx="351" cy="275"/>
            </a:xfrm>
            <a:custGeom>
              <a:avLst/>
              <a:gdLst>
                <a:gd name="T0" fmla="*/ 701 w 701"/>
                <a:gd name="T1" fmla="*/ 0 h 551"/>
                <a:gd name="T2" fmla="*/ 625 w 701"/>
                <a:gd name="T3" fmla="*/ 82 h 551"/>
                <a:gd name="T4" fmla="*/ 505 w 701"/>
                <a:gd name="T5" fmla="*/ 232 h 551"/>
                <a:gd name="T6" fmla="*/ 403 w 701"/>
                <a:gd name="T7" fmla="*/ 344 h 551"/>
                <a:gd name="T8" fmla="*/ 330 w 701"/>
                <a:gd name="T9" fmla="*/ 411 h 551"/>
                <a:gd name="T10" fmla="*/ 257 w 701"/>
                <a:gd name="T11" fmla="*/ 463 h 551"/>
                <a:gd name="T12" fmla="*/ 129 w 701"/>
                <a:gd name="T13" fmla="*/ 519 h 551"/>
                <a:gd name="T14" fmla="*/ 0 w 701"/>
                <a:gd name="T15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551">
                  <a:moveTo>
                    <a:pt x="701" y="0"/>
                  </a:moveTo>
                  <a:lnTo>
                    <a:pt x="625" y="82"/>
                  </a:lnTo>
                  <a:lnTo>
                    <a:pt x="505" y="232"/>
                  </a:lnTo>
                  <a:lnTo>
                    <a:pt x="403" y="344"/>
                  </a:lnTo>
                  <a:lnTo>
                    <a:pt x="330" y="411"/>
                  </a:lnTo>
                  <a:lnTo>
                    <a:pt x="257" y="463"/>
                  </a:lnTo>
                  <a:lnTo>
                    <a:pt x="129" y="519"/>
                  </a:lnTo>
                  <a:lnTo>
                    <a:pt x="0" y="551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58" name="Arco 278"/>
            <p:cNvSpPr>
              <a:spLocks/>
            </p:cNvSpPr>
            <p:nvPr/>
          </p:nvSpPr>
          <p:spPr bwMode="auto">
            <a:xfrm>
              <a:off x="394" y="1147"/>
              <a:ext cx="36" cy="27"/>
            </a:xfrm>
            <a:custGeom>
              <a:avLst/>
              <a:gdLst>
                <a:gd name="G0" fmla="+- 19766 0 0"/>
                <a:gd name="G1" fmla="+- 0 0 0"/>
                <a:gd name="G2" fmla="+- 21600 0 0"/>
                <a:gd name="T0" fmla="*/ 4326 w 19766"/>
                <a:gd name="T1" fmla="*/ 15105 h 15105"/>
                <a:gd name="T2" fmla="*/ 0 w 19766"/>
                <a:gd name="T3" fmla="*/ 8710 h 15105"/>
                <a:gd name="T4" fmla="*/ 19766 w 19766"/>
                <a:gd name="T5" fmla="*/ 0 h 15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766" h="15105" fill="none" extrusionOk="0">
                  <a:moveTo>
                    <a:pt x="4325" y="15105"/>
                  </a:moveTo>
                  <a:cubicBezTo>
                    <a:pt x="2511" y="13250"/>
                    <a:pt x="1046" y="11084"/>
                    <a:pt x="-1" y="8710"/>
                  </a:cubicBezTo>
                </a:path>
                <a:path w="19766" h="15105" stroke="0" extrusionOk="0">
                  <a:moveTo>
                    <a:pt x="4325" y="15105"/>
                  </a:moveTo>
                  <a:cubicBezTo>
                    <a:pt x="2511" y="13250"/>
                    <a:pt x="1046" y="11084"/>
                    <a:pt x="-1" y="8710"/>
                  </a:cubicBezTo>
                  <a:lnTo>
                    <a:pt x="197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59" name="Line 279"/>
            <p:cNvSpPr>
              <a:spLocks noChangeShapeType="1"/>
            </p:cNvSpPr>
            <p:nvPr/>
          </p:nvSpPr>
          <p:spPr bwMode="auto">
            <a:xfrm flipH="1">
              <a:off x="404" y="1150"/>
              <a:ext cx="27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60" name="Line 280"/>
            <p:cNvSpPr>
              <a:spLocks noChangeShapeType="1"/>
            </p:cNvSpPr>
            <p:nvPr/>
          </p:nvSpPr>
          <p:spPr bwMode="auto">
            <a:xfrm flipH="1">
              <a:off x="397" y="1150"/>
              <a:ext cx="34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61" name="Arco 281"/>
            <p:cNvSpPr>
              <a:spLocks/>
            </p:cNvSpPr>
            <p:nvPr/>
          </p:nvSpPr>
          <p:spPr bwMode="auto">
            <a:xfrm>
              <a:off x="399" y="1150"/>
              <a:ext cx="34" cy="26"/>
            </a:xfrm>
            <a:custGeom>
              <a:avLst/>
              <a:gdLst>
                <a:gd name="G0" fmla="+- 19777 0 0"/>
                <a:gd name="G1" fmla="+- 0 0 0"/>
                <a:gd name="G2" fmla="+- 21600 0 0"/>
                <a:gd name="T0" fmla="*/ 4276 w 19777"/>
                <a:gd name="T1" fmla="*/ 15042 h 15042"/>
                <a:gd name="T2" fmla="*/ 0 w 19777"/>
                <a:gd name="T3" fmla="*/ 8686 h 15042"/>
                <a:gd name="T4" fmla="*/ 19777 w 19777"/>
                <a:gd name="T5" fmla="*/ 0 h 15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777" h="15042" fill="none" extrusionOk="0">
                  <a:moveTo>
                    <a:pt x="4275" y="15042"/>
                  </a:moveTo>
                  <a:cubicBezTo>
                    <a:pt x="2483" y="13195"/>
                    <a:pt x="1035" y="11042"/>
                    <a:pt x="0" y="8685"/>
                  </a:cubicBezTo>
                </a:path>
                <a:path w="19777" h="15042" stroke="0" extrusionOk="0">
                  <a:moveTo>
                    <a:pt x="4275" y="15042"/>
                  </a:moveTo>
                  <a:cubicBezTo>
                    <a:pt x="2483" y="13195"/>
                    <a:pt x="1035" y="11042"/>
                    <a:pt x="0" y="8685"/>
                  </a:cubicBezTo>
                  <a:lnTo>
                    <a:pt x="19777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62" name="Line 282"/>
            <p:cNvSpPr>
              <a:spLocks noChangeShapeType="1"/>
            </p:cNvSpPr>
            <p:nvPr/>
          </p:nvSpPr>
          <p:spPr bwMode="auto">
            <a:xfrm flipH="1">
              <a:off x="361" y="1177"/>
              <a:ext cx="43" cy="4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63" name="Arco 283"/>
            <p:cNvSpPr>
              <a:spLocks/>
            </p:cNvSpPr>
            <p:nvPr/>
          </p:nvSpPr>
          <p:spPr bwMode="auto">
            <a:xfrm>
              <a:off x="4981" y="1121"/>
              <a:ext cx="35" cy="28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9405 w 19405"/>
                <a:gd name="T1" fmla="*/ 9488 h 15536"/>
                <a:gd name="T2" fmla="*/ 15006 w 19405"/>
                <a:gd name="T3" fmla="*/ 15536 h 15536"/>
                <a:gd name="T4" fmla="*/ 0 w 19405"/>
                <a:gd name="T5" fmla="*/ 0 h 15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405" h="15536" fill="none" extrusionOk="0">
                  <a:moveTo>
                    <a:pt x="19404" y="9487"/>
                  </a:moveTo>
                  <a:cubicBezTo>
                    <a:pt x="18301" y="11744"/>
                    <a:pt x="16812" y="13791"/>
                    <a:pt x="15006" y="15536"/>
                  </a:cubicBezTo>
                </a:path>
                <a:path w="19405" h="15536" stroke="0" extrusionOk="0">
                  <a:moveTo>
                    <a:pt x="19404" y="9487"/>
                  </a:moveTo>
                  <a:cubicBezTo>
                    <a:pt x="18301" y="11744"/>
                    <a:pt x="16812" y="13791"/>
                    <a:pt x="15006" y="155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64" name="Line 284"/>
            <p:cNvSpPr>
              <a:spLocks noChangeShapeType="1"/>
            </p:cNvSpPr>
            <p:nvPr/>
          </p:nvSpPr>
          <p:spPr bwMode="auto">
            <a:xfrm>
              <a:off x="4982" y="1124"/>
              <a:ext cx="34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65" name="Line 285"/>
            <p:cNvSpPr>
              <a:spLocks noChangeShapeType="1"/>
            </p:cNvSpPr>
            <p:nvPr/>
          </p:nvSpPr>
          <p:spPr bwMode="auto">
            <a:xfrm>
              <a:off x="4982" y="1124"/>
              <a:ext cx="26" cy="2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66" name="Arco 286"/>
            <p:cNvSpPr>
              <a:spLocks/>
            </p:cNvSpPr>
            <p:nvPr/>
          </p:nvSpPr>
          <p:spPr bwMode="auto">
            <a:xfrm>
              <a:off x="4983" y="1124"/>
              <a:ext cx="34" cy="26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9641 w 19641"/>
                <a:gd name="T1" fmla="*/ 8988 h 15105"/>
                <a:gd name="T2" fmla="*/ 15440 w 19641"/>
                <a:gd name="T3" fmla="*/ 15105 h 15105"/>
                <a:gd name="T4" fmla="*/ 0 w 19641"/>
                <a:gd name="T5" fmla="*/ 0 h 15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641" h="15105" fill="none" extrusionOk="0">
                  <a:moveTo>
                    <a:pt x="19641" y="8988"/>
                  </a:moveTo>
                  <a:cubicBezTo>
                    <a:pt x="18604" y="11254"/>
                    <a:pt x="17182" y="13323"/>
                    <a:pt x="15440" y="15105"/>
                  </a:cubicBezTo>
                </a:path>
                <a:path w="19641" h="15105" stroke="0" extrusionOk="0">
                  <a:moveTo>
                    <a:pt x="19641" y="8988"/>
                  </a:moveTo>
                  <a:cubicBezTo>
                    <a:pt x="18604" y="11254"/>
                    <a:pt x="17182" y="13323"/>
                    <a:pt x="15440" y="1510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67" name="Line 287"/>
            <p:cNvSpPr>
              <a:spLocks noChangeShapeType="1"/>
            </p:cNvSpPr>
            <p:nvPr/>
          </p:nvSpPr>
          <p:spPr bwMode="auto">
            <a:xfrm>
              <a:off x="5009" y="1151"/>
              <a:ext cx="43" cy="4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68" name="Rectangle 288"/>
            <p:cNvSpPr>
              <a:spLocks noChangeArrowheads="1"/>
            </p:cNvSpPr>
            <p:nvPr/>
          </p:nvSpPr>
          <p:spPr bwMode="auto">
            <a:xfrm>
              <a:off x="5507" y="561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1</a:t>
              </a:r>
              <a:endParaRPr lang="it-IT" i="0"/>
            </a:p>
          </p:txBody>
        </p:sp>
        <p:sp>
          <p:nvSpPr>
            <p:cNvPr id="1044769" name="Rectangle 289"/>
            <p:cNvSpPr>
              <a:spLocks noChangeArrowheads="1"/>
            </p:cNvSpPr>
            <p:nvPr/>
          </p:nvSpPr>
          <p:spPr bwMode="auto">
            <a:xfrm>
              <a:off x="5522" y="561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 i="0"/>
            </a:p>
          </p:txBody>
        </p:sp>
        <p:sp>
          <p:nvSpPr>
            <p:cNvPr id="1044770" name="Rectangle 290"/>
            <p:cNvSpPr>
              <a:spLocks noChangeArrowheads="1"/>
            </p:cNvSpPr>
            <p:nvPr/>
          </p:nvSpPr>
          <p:spPr bwMode="auto">
            <a:xfrm>
              <a:off x="5529" y="561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 i="0"/>
            </a:p>
          </p:txBody>
        </p:sp>
        <p:sp>
          <p:nvSpPr>
            <p:cNvPr id="1044771" name="Rectangle 291"/>
            <p:cNvSpPr>
              <a:spLocks noChangeArrowheads="1"/>
            </p:cNvSpPr>
            <p:nvPr/>
          </p:nvSpPr>
          <p:spPr bwMode="auto">
            <a:xfrm>
              <a:off x="5511" y="75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2</a:t>
              </a:r>
              <a:endParaRPr lang="it-IT" i="0"/>
            </a:p>
          </p:txBody>
        </p:sp>
        <p:sp>
          <p:nvSpPr>
            <p:cNvPr id="1044772" name="Rectangle 292"/>
            <p:cNvSpPr>
              <a:spLocks noChangeArrowheads="1"/>
            </p:cNvSpPr>
            <p:nvPr/>
          </p:nvSpPr>
          <p:spPr bwMode="auto">
            <a:xfrm>
              <a:off x="5526" y="756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 i="0"/>
            </a:p>
          </p:txBody>
        </p:sp>
        <p:sp>
          <p:nvSpPr>
            <p:cNvPr id="1044773" name="Rectangle 293"/>
            <p:cNvSpPr>
              <a:spLocks noChangeArrowheads="1"/>
            </p:cNvSpPr>
            <p:nvPr/>
          </p:nvSpPr>
          <p:spPr bwMode="auto">
            <a:xfrm>
              <a:off x="5533" y="75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 i="0"/>
            </a:p>
          </p:txBody>
        </p:sp>
        <p:sp>
          <p:nvSpPr>
            <p:cNvPr id="1044774" name="Rectangle 294"/>
            <p:cNvSpPr>
              <a:spLocks noChangeArrowheads="1"/>
            </p:cNvSpPr>
            <p:nvPr/>
          </p:nvSpPr>
          <p:spPr bwMode="auto">
            <a:xfrm>
              <a:off x="5512" y="945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3</a:t>
              </a:r>
              <a:endParaRPr lang="it-IT" i="0"/>
            </a:p>
          </p:txBody>
        </p:sp>
        <p:sp>
          <p:nvSpPr>
            <p:cNvPr id="1044775" name="Rectangle 295"/>
            <p:cNvSpPr>
              <a:spLocks noChangeArrowheads="1"/>
            </p:cNvSpPr>
            <p:nvPr/>
          </p:nvSpPr>
          <p:spPr bwMode="auto">
            <a:xfrm>
              <a:off x="5527" y="945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 i="0"/>
            </a:p>
          </p:txBody>
        </p:sp>
        <p:sp>
          <p:nvSpPr>
            <p:cNvPr id="1044776" name="Rectangle 296"/>
            <p:cNvSpPr>
              <a:spLocks noChangeArrowheads="1"/>
            </p:cNvSpPr>
            <p:nvPr/>
          </p:nvSpPr>
          <p:spPr bwMode="auto">
            <a:xfrm>
              <a:off x="5534" y="945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 i="0"/>
            </a:p>
          </p:txBody>
        </p:sp>
        <p:sp>
          <p:nvSpPr>
            <p:cNvPr id="1044777" name="Rectangle 297"/>
            <p:cNvSpPr>
              <a:spLocks noChangeArrowheads="1"/>
            </p:cNvSpPr>
            <p:nvPr/>
          </p:nvSpPr>
          <p:spPr bwMode="auto">
            <a:xfrm>
              <a:off x="5510" y="132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5</a:t>
              </a:r>
              <a:endParaRPr lang="it-IT" i="0"/>
            </a:p>
          </p:txBody>
        </p:sp>
        <p:sp>
          <p:nvSpPr>
            <p:cNvPr id="1044778" name="Rectangle 298"/>
            <p:cNvSpPr>
              <a:spLocks noChangeArrowheads="1"/>
            </p:cNvSpPr>
            <p:nvPr/>
          </p:nvSpPr>
          <p:spPr bwMode="auto">
            <a:xfrm>
              <a:off x="5525" y="1326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 i="0"/>
            </a:p>
          </p:txBody>
        </p:sp>
        <p:sp>
          <p:nvSpPr>
            <p:cNvPr id="1044779" name="Rectangle 299"/>
            <p:cNvSpPr>
              <a:spLocks noChangeArrowheads="1"/>
            </p:cNvSpPr>
            <p:nvPr/>
          </p:nvSpPr>
          <p:spPr bwMode="auto">
            <a:xfrm>
              <a:off x="5532" y="132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 i="0"/>
            </a:p>
          </p:txBody>
        </p:sp>
        <p:sp>
          <p:nvSpPr>
            <p:cNvPr id="1044780" name="Rectangle 300"/>
            <p:cNvSpPr>
              <a:spLocks noChangeArrowheads="1"/>
            </p:cNvSpPr>
            <p:nvPr/>
          </p:nvSpPr>
          <p:spPr bwMode="auto">
            <a:xfrm>
              <a:off x="3968" y="787"/>
              <a:ext cx="12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600" i="0">
                  <a:solidFill>
                    <a:srgbClr val="000000"/>
                  </a:solidFill>
                  <a:latin typeface="Book Antiqua" charset="0"/>
                </a:rPr>
                <a:t>M</a:t>
              </a:r>
              <a:endParaRPr lang="it-IT" i="0"/>
            </a:p>
          </p:txBody>
        </p:sp>
        <p:sp>
          <p:nvSpPr>
            <p:cNvPr id="1044781" name="Rectangle 301"/>
            <p:cNvSpPr>
              <a:spLocks noChangeArrowheads="1"/>
            </p:cNvSpPr>
            <p:nvPr/>
          </p:nvSpPr>
          <p:spPr bwMode="auto">
            <a:xfrm>
              <a:off x="4176" y="672"/>
              <a:ext cx="50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900" i="0">
                  <a:solidFill>
                    <a:srgbClr val="000000"/>
                  </a:solidFill>
                  <a:latin typeface="Book Antiqua" charset="0"/>
                </a:rPr>
                <a:t>Plio-Pleistocene</a:t>
              </a:r>
              <a:endParaRPr lang="it-IT" sz="900" i="0"/>
            </a:p>
          </p:txBody>
        </p:sp>
        <p:sp>
          <p:nvSpPr>
            <p:cNvPr id="1044782" name="Rectangle 302"/>
            <p:cNvSpPr>
              <a:spLocks noChangeArrowheads="1"/>
            </p:cNvSpPr>
            <p:nvPr/>
          </p:nvSpPr>
          <p:spPr bwMode="auto">
            <a:xfrm>
              <a:off x="2376" y="1000"/>
              <a:ext cx="989" cy="97"/>
            </a:xfrm>
            <a:prstGeom prst="rect">
              <a:avLst/>
            </a:prstGeom>
            <a:solidFill>
              <a:srgbClr val="BBF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i="0">
                  <a:solidFill>
                    <a:srgbClr val="000000"/>
                  </a:solidFill>
                  <a:latin typeface="Book Antiqua" charset="0"/>
                </a:rPr>
                <a:t>Apulian carbonate platform</a:t>
              </a:r>
              <a:endParaRPr lang="it-IT" sz="1000" i="0"/>
            </a:p>
          </p:txBody>
        </p:sp>
        <p:sp>
          <p:nvSpPr>
            <p:cNvPr id="1044783" name="Rectangle 303"/>
            <p:cNvSpPr>
              <a:spLocks noChangeArrowheads="1"/>
            </p:cNvSpPr>
            <p:nvPr/>
          </p:nvSpPr>
          <p:spPr bwMode="auto">
            <a:xfrm>
              <a:off x="2773" y="993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 </a:t>
              </a:r>
              <a:endParaRPr lang="it-IT" i="0"/>
            </a:p>
          </p:txBody>
        </p:sp>
        <p:sp>
          <p:nvSpPr>
            <p:cNvPr id="1044784" name="Rectangle 304"/>
            <p:cNvSpPr>
              <a:spLocks noChangeArrowheads="1"/>
            </p:cNvSpPr>
            <p:nvPr/>
          </p:nvSpPr>
          <p:spPr bwMode="auto">
            <a:xfrm>
              <a:off x="540" y="1004"/>
              <a:ext cx="35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900" i="0">
                  <a:solidFill>
                    <a:srgbClr val="000000"/>
                  </a:solidFill>
                  <a:latin typeface="Book Antiqua" charset="0"/>
                </a:rPr>
                <a:t>Pleistocene</a:t>
              </a:r>
              <a:endParaRPr lang="it-IT" sz="900" i="0"/>
            </a:p>
          </p:txBody>
        </p:sp>
        <p:sp>
          <p:nvSpPr>
            <p:cNvPr id="1044785" name="Rectangle 305"/>
            <p:cNvSpPr>
              <a:spLocks noChangeArrowheads="1"/>
            </p:cNvSpPr>
            <p:nvPr/>
          </p:nvSpPr>
          <p:spPr bwMode="auto">
            <a:xfrm>
              <a:off x="5508" y="375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 i="0"/>
            </a:p>
          </p:txBody>
        </p:sp>
        <p:sp>
          <p:nvSpPr>
            <p:cNvPr id="1044786" name="Rectangle 306"/>
            <p:cNvSpPr>
              <a:spLocks noChangeArrowheads="1"/>
            </p:cNvSpPr>
            <p:nvPr/>
          </p:nvSpPr>
          <p:spPr bwMode="auto">
            <a:xfrm>
              <a:off x="198" y="334"/>
              <a:ext cx="9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SW</a:t>
              </a:r>
              <a:endParaRPr lang="it-IT" i="0"/>
            </a:p>
          </p:txBody>
        </p:sp>
        <p:sp>
          <p:nvSpPr>
            <p:cNvPr id="1044787" name="Rectangle 307"/>
            <p:cNvSpPr>
              <a:spLocks noChangeArrowheads="1"/>
            </p:cNvSpPr>
            <p:nvPr/>
          </p:nvSpPr>
          <p:spPr bwMode="auto">
            <a:xfrm>
              <a:off x="5331" y="335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E-NE</a:t>
              </a:r>
              <a:endParaRPr lang="it-IT" i="0"/>
            </a:p>
          </p:txBody>
        </p:sp>
        <p:sp>
          <p:nvSpPr>
            <p:cNvPr id="1044788" name="Rectangle 308"/>
            <p:cNvSpPr>
              <a:spLocks noChangeArrowheads="1"/>
            </p:cNvSpPr>
            <p:nvPr/>
          </p:nvSpPr>
          <p:spPr bwMode="auto">
            <a:xfrm>
              <a:off x="4153" y="332"/>
              <a:ext cx="598" cy="207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89" name="Rectangle 309"/>
            <p:cNvSpPr>
              <a:spLocks noChangeArrowheads="1"/>
            </p:cNvSpPr>
            <p:nvPr/>
          </p:nvSpPr>
          <p:spPr bwMode="auto">
            <a:xfrm>
              <a:off x="4154" y="296"/>
              <a:ext cx="63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 i="0">
                  <a:solidFill>
                    <a:srgbClr val="000000"/>
                  </a:solidFill>
                  <a:latin typeface="Book Antiqua" charset="0"/>
                </a:rPr>
                <a:t>HELLENIDES</a:t>
              </a:r>
              <a:endParaRPr lang="it-IT" b="1" i="0"/>
            </a:p>
          </p:txBody>
        </p:sp>
        <p:sp>
          <p:nvSpPr>
            <p:cNvPr id="1044790" name="Rectangle 310"/>
            <p:cNvSpPr>
              <a:spLocks noChangeArrowheads="1"/>
            </p:cNvSpPr>
            <p:nvPr/>
          </p:nvSpPr>
          <p:spPr bwMode="auto">
            <a:xfrm>
              <a:off x="4290" y="425"/>
              <a:ext cx="34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 i="0">
                  <a:solidFill>
                    <a:srgbClr val="000000"/>
                  </a:solidFill>
                  <a:latin typeface="Book Antiqua" charset="0"/>
                </a:rPr>
                <a:t>FRONT</a:t>
              </a:r>
              <a:endParaRPr lang="it-IT" b="1" i="0"/>
            </a:p>
          </p:txBody>
        </p:sp>
        <p:sp>
          <p:nvSpPr>
            <p:cNvPr id="1044791" name="Rectangle 311"/>
            <p:cNvSpPr>
              <a:spLocks noChangeArrowheads="1"/>
            </p:cNvSpPr>
            <p:nvPr/>
          </p:nvSpPr>
          <p:spPr bwMode="auto">
            <a:xfrm>
              <a:off x="2408" y="276"/>
              <a:ext cx="1105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700" i="0">
                  <a:solidFill>
                    <a:srgbClr val="000000"/>
                  </a:solidFill>
                  <a:latin typeface="Geneva" charset="0"/>
                </a:rPr>
                <a:t>Canale d'Otranto</a:t>
              </a:r>
              <a:endParaRPr lang="it-IT" i="0"/>
            </a:p>
          </p:txBody>
        </p:sp>
        <p:sp>
          <p:nvSpPr>
            <p:cNvPr id="1044792" name="Rectangle 312"/>
            <p:cNvSpPr>
              <a:spLocks noChangeArrowheads="1"/>
            </p:cNvSpPr>
            <p:nvPr/>
          </p:nvSpPr>
          <p:spPr bwMode="auto">
            <a:xfrm>
              <a:off x="2242" y="425"/>
              <a:ext cx="1499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700" i="0">
                  <a:solidFill>
                    <a:srgbClr val="000000"/>
                  </a:solidFill>
                  <a:latin typeface="Geneva" charset="0"/>
                </a:rPr>
                <a:t>S-Adriatic - Ionian seas</a:t>
              </a:r>
              <a:endParaRPr lang="it-IT" i="0"/>
            </a:p>
          </p:txBody>
        </p:sp>
        <p:sp>
          <p:nvSpPr>
            <p:cNvPr id="1044793" name="Rectangle 313"/>
            <p:cNvSpPr>
              <a:spLocks noChangeArrowheads="1"/>
            </p:cNvSpPr>
            <p:nvPr/>
          </p:nvSpPr>
          <p:spPr bwMode="auto">
            <a:xfrm>
              <a:off x="109" y="488"/>
              <a:ext cx="618" cy="209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94" name="Rectangle 314"/>
            <p:cNvSpPr>
              <a:spLocks noChangeArrowheads="1"/>
            </p:cNvSpPr>
            <p:nvPr/>
          </p:nvSpPr>
          <p:spPr bwMode="auto">
            <a:xfrm>
              <a:off x="134" y="477"/>
              <a:ext cx="5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negative  fold</a:t>
              </a:r>
              <a:endParaRPr lang="it-IT" i="0"/>
            </a:p>
          </p:txBody>
        </p:sp>
        <p:sp>
          <p:nvSpPr>
            <p:cNvPr id="1044795" name="Rectangle 315"/>
            <p:cNvSpPr>
              <a:spLocks noChangeArrowheads="1"/>
            </p:cNvSpPr>
            <p:nvPr/>
          </p:nvSpPr>
          <p:spPr bwMode="auto">
            <a:xfrm>
              <a:off x="187" y="581"/>
              <a:ext cx="47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total  uplift</a:t>
              </a:r>
              <a:endParaRPr lang="it-IT" i="0"/>
            </a:p>
          </p:txBody>
        </p:sp>
        <p:sp>
          <p:nvSpPr>
            <p:cNvPr id="1044796" name="Rectangle 316"/>
            <p:cNvSpPr>
              <a:spLocks noChangeArrowheads="1"/>
            </p:cNvSpPr>
            <p:nvPr/>
          </p:nvSpPr>
          <p:spPr bwMode="auto">
            <a:xfrm>
              <a:off x="4790" y="87"/>
              <a:ext cx="592" cy="20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797" name="Rectangle 317"/>
            <p:cNvSpPr>
              <a:spLocks noChangeArrowheads="1"/>
            </p:cNvSpPr>
            <p:nvPr/>
          </p:nvSpPr>
          <p:spPr bwMode="auto">
            <a:xfrm>
              <a:off x="4814" y="75"/>
              <a:ext cx="55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positive  fold</a:t>
              </a:r>
              <a:endParaRPr lang="it-IT" i="0"/>
            </a:p>
          </p:txBody>
        </p:sp>
        <p:sp>
          <p:nvSpPr>
            <p:cNvPr id="1044798" name="Rectangle 318"/>
            <p:cNvSpPr>
              <a:spLocks noChangeArrowheads="1"/>
            </p:cNvSpPr>
            <p:nvPr/>
          </p:nvSpPr>
          <p:spPr bwMode="auto">
            <a:xfrm>
              <a:off x="4855" y="179"/>
              <a:ext cx="47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total  uplift</a:t>
              </a:r>
              <a:endParaRPr lang="it-IT" i="0"/>
            </a:p>
          </p:txBody>
        </p:sp>
        <p:sp>
          <p:nvSpPr>
            <p:cNvPr id="1044799" name="Rectangle 319"/>
            <p:cNvSpPr>
              <a:spLocks noChangeArrowheads="1"/>
            </p:cNvSpPr>
            <p:nvPr/>
          </p:nvSpPr>
          <p:spPr bwMode="auto">
            <a:xfrm>
              <a:off x="613" y="799"/>
              <a:ext cx="263" cy="13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00" name="Rectangle 320"/>
            <p:cNvSpPr>
              <a:spLocks noChangeArrowheads="1"/>
            </p:cNvSpPr>
            <p:nvPr/>
          </p:nvSpPr>
          <p:spPr bwMode="auto">
            <a:xfrm>
              <a:off x="649" y="787"/>
              <a:ext cx="24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i="0">
                  <a:solidFill>
                    <a:srgbClr val="000000"/>
                  </a:solidFill>
                  <a:latin typeface="Book Antiqua" charset="0"/>
                </a:rPr>
                <a:t>deeper</a:t>
              </a:r>
              <a:endParaRPr lang="it-IT" sz="1000" i="0"/>
            </a:p>
          </p:txBody>
        </p:sp>
        <p:sp>
          <p:nvSpPr>
            <p:cNvPr id="1044801" name="Rectangle 321"/>
            <p:cNvSpPr>
              <a:spLocks noChangeArrowheads="1"/>
            </p:cNvSpPr>
            <p:nvPr/>
          </p:nvSpPr>
          <p:spPr bwMode="auto">
            <a:xfrm>
              <a:off x="614" y="852"/>
              <a:ext cx="33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i="0">
                  <a:solidFill>
                    <a:srgbClr val="000000"/>
                  </a:solidFill>
                  <a:latin typeface="Book Antiqua" charset="0"/>
                </a:rPr>
                <a:t> foredeep</a:t>
              </a:r>
              <a:endParaRPr lang="it-IT" sz="1000" i="0"/>
            </a:p>
          </p:txBody>
        </p:sp>
        <p:sp>
          <p:nvSpPr>
            <p:cNvPr id="1044802" name="Rectangle 322"/>
            <p:cNvSpPr>
              <a:spLocks noChangeArrowheads="1"/>
            </p:cNvSpPr>
            <p:nvPr/>
          </p:nvSpPr>
          <p:spPr bwMode="auto">
            <a:xfrm>
              <a:off x="816" y="410"/>
              <a:ext cx="561" cy="20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03" name="Rectangle 323"/>
            <p:cNvSpPr>
              <a:spLocks noChangeArrowheads="1"/>
            </p:cNvSpPr>
            <p:nvPr/>
          </p:nvSpPr>
          <p:spPr bwMode="auto">
            <a:xfrm>
              <a:off x="817" y="398"/>
              <a:ext cx="58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 i="0">
                  <a:solidFill>
                    <a:srgbClr val="000000"/>
                  </a:solidFill>
                  <a:latin typeface="Book Antiqua" charset="0"/>
                </a:rPr>
                <a:t>APENNINES</a:t>
              </a:r>
              <a:endParaRPr lang="it-IT" b="1" i="0"/>
            </a:p>
          </p:txBody>
        </p:sp>
        <p:sp>
          <p:nvSpPr>
            <p:cNvPr id="1044804" name="Rectangle 324"/>
            <p:cNvSpPr>
              <a:spLocks noChangeArrowheads="1"/>
            </p:cNvSpPr>
            <p:nvPr/>
          </p:nvSpPr>
          <p:spPr bwMode="auto">
            <a:xfrm>
              <a:off x="935" y="503"/>
              <a:ext cx="34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 i="0">
                  <a:solidFill>
                    <a:srgbClr val="000000"/>
                  </a:solidFill>
                  <a:latin typeface="Book Antiqua" charset="0"/>
                </a:rPr>
                <a:t>FRONT</a:t>
              </a:r>
              <a:endParaRPr lang="it-IT" b="1" i="0"/>
            </a:p>
          </p:txBody>
        </p:sp>
        <p:sp>
          <p:nvSpPr>
            <p:cNvPr id="1044805" name="Rectangle 325"/>
            <p:cNvSpPr>
              <a:spLocks noChangeArrowheads="1"/>
            </p:cNvSpPr>
            <p:nvPr/>
          </p:nvSpPr>
          <p:spPr bwMode="auto">
            <a:xfrm>
              <a:off x="4057" y="1643"/>
              <a:ext cx="1351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06" name="Rectangle 326"/>
            <p:cNvSpPr>
              <a:spLocks noChangeArrowheads="1"/>
            </p:cNvSpPr>
            <p:nvPr/>
          </p:nvSpPr>
          <p:spPr bwMode="auto">
            <a:xfrm>
              <a:off x="4058" y="1631"/>
              <a:ext cx="138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regional subsidence &lt; fold uplift</a:t>
              </a:r>
              <a:endParaRPr lang="it-IT" i="0"/>
            </a:p>
          </p:txBody>
        </p:sp>
        <p:sp>
          <p:nvSpPr>
            <p:cNvPr id="1044807" name="Rectangle 327"/>
            <p:cNvSpPr>
              <a:spLocks noChangeArrowheads="1"/>
            </p:cNvSpPr>
            <p:nvPr/>
          </p:nvSpPr>
          <p:spPr bwMode="auto">
            <a:xfrm>
              <a:off x="179" y="1643"/>
              <a:ext cx="1352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08" name="Rectangle 328"/>
            <p:cNvSpPr>
              <a:spLocks noChangeArrowheads="1"/>
            </p:cNvSpPr>
            <p:nvPr/>
          </p:nvSpPr>
          <p:spPr bwMode="auto">
            <a:xfrm>
              <a:off x="181" y="1631"/>
              <a:ext cx="138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regional subsidence &gt; fold uplift</a:t>
              </a:r>
              <a:endParaRPr lang="it-IT" i="0"/>
            </a:p>
          </p:txBody>
        </p:sp>
        <p:sp>
          <p:nvSpPr>
            <p:cNvPr id="1044809" name="Rectangle 329"/>
            <p:cNvSpPr>
              <a:spLocks noChangeArrowheads="1"/>
            </p:cNvSpPr>
            <p:nvPr/>
          </p:nvSpPr>
          <p:spPr bwMode="auto">
            <a:xfrm>
              <a:off x="2165" y="1831"/>
              <a:ext cx="1286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10" name="Rectangle 330"/>
            <p:cNvSpPr>
              <a:spLocks noChangeArrowheads="1"/>
            </p:cNvSpPr>
            <p:nvPr/>
          </p:nvSpPr>
          <p:spPr bwMode="auto">
            <a:xfrm>
              <a:off x="2166" y="1819"/>
              <a:ext cx="131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SUBDUCTIONS   DIRECTION</a:t>
              </a:r>
              <a:endParaRPr lang="it-IT" i="0"/>
            </a:p>
          </p:txBody>
        </p:sp>
        <p:sp>
          <p:nvSpPr>
            <p:cNvPr id="1044811" name="Rectangle 331"/>
            <p:cNvSpPr>
              <a:spLocks noChangeArrowheads="1"/>
            </p:cNvSpPr>
            <p:nvPr/>
          </p:nvSpPr>
          <p:spPr bwMode="auto">
            <a:xfrm>
              <a:off x="162" y="1484"/>
              <a:ext cx="31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Geneva" charset="0"/>
                </a:rPr>
                <a:t>C</a:t>
              </a:r>
              <a:endParaRPr lang="it-IT" i="0"/>
            </a:p>
          </p:txBody>
        </p:sp>
        <p:sp>
          <p:nvSpPr>
            <p:cNvPr id="1044812" name="Rectangle 332"/>
            <p:cNvSpPr>
              <a:spLocks noChangeArrowheads="1"/>
            </p:cNvSpPr>
            <p:nvPr/>
          </p:nvSpPr>
          <p:spPr bwMode="auto">
            <a:xfrm>
              <a:off x="192" y="1484"/>
              <a:ext cx="29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Geneva" charset="0"/>
                </a:rPr>
                <a:t>R</a:t>
              </a:r>
              <a:endParaRPr lang="it-IT" i="0"/>
            </a:p>
          </p:txBody>
        </p:sp>
        <p:sp>
          <p:nvSpPr>
            <p:cNvPr id="1044813" name="Rectangle 333"/>
            <p:cNvSpPr>
              <a:spLocks noChangeArrowheads="1"/>
            </p:cNvSpPr>
            <p:nvPr/>
          </p:nvSpPr>
          <p:spPr bwMode="auto">
            <a:xfrm>
              <a:off x="220" y="1484"/>
              <a:ext cx="35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Geneva" charset="0"/>
                </a:rPr>
                <a:t>O</a:t>
              </a:r>
              <a:endParaRPr lang="it-IT" i="0"/>
            </a:p>
          </p:txBody>
        </p:sp>
        <p:sp>
          <p:nvSpPr>
            <p:cNvPr id="1044814" name="Rectangle 334"/>
            <p:cNvSpPr>
              <a:spLocks noChangeArrowheads="1"/>
            </p:cNvSpPr>
            <p:nvPr/>
          </p:nvSpPr>
          <p:spPr bwMode="auto">
            <a:xfrm>
              <a:off x="254" y="1484"/>
              <a:ext cx="28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Geneva" charset="0"/>
                </a:rPr>
                <a:t>P</a:t>
              </a:r>
              <a:endParaRPr lang="it-IT" i="0"/>
            </a:p>
          </p:txBody>
        </p:sp>
        <p:sp>
          <p:nvSpPr>
            <p:cNvPr id="1044815" name="Rectangle 335"/>
            <p:cNvSpPr>
              <a:spLocks noChangeArrowheads="1"/>
            </p:cNvSpPr>
            <p:nvPr/>
          </p:nvSpPr>
          <p:spPr bwMode="auto">
            <a:xfrm>
              <a:off x="281" y="1484"/>
              <a:ext cx="16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it-IT" i="0"/>
            </a:p>
          </p:txBody>
        </p:sp>
        <p:sp>
          <p:nvSpPr>
            <p:cNvPr id="1044816" name="Rectangle 336"/>
            <p:cNvSpPr>
              <a:spLocks noChangeArrowheads="1"/>
            </p:cNvSpPr>
            <p:nvPr/>
          </p:nvSpPr>
          <p:spPr bwMode="auto">
            <a:xfrm>
              <a:off x="300" y="1484"/>
              <a:ext cx="38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Geneva" charset="0"/>
                </a:rPr>
                <a:t>M</a:t>
              </a:r>
              <a:endParaRPr lang="it-IT" i="0"/>
            </a:p>
          </p:txBody>
        </p:sp>
        <p:sp>
          <p:nvSpPr>
            <p:cNvPr id="1044817" name="Rectangle 337"/>
            <p:cNvSpPr>
              <a:spLocks noChangeArrowheads="1"/>
            </p:cNvSpPr>
            <p:nvPr/>
          </p:nvSpPr>
          <p:spPr bwMode="auto">
            <a:xfrm>
              <a:off x="337" y="1484"/>
              <a:ext cx="32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Geneva" charset="0"/>
                </a:rPr>
                <a:t>5</a:t>
              </a:r>
              <a:endParaRPr lang="it-IT" i="0"/>
            </a:p>
          </p:txBody>
        </p:sp>
        <p:sp>
          <p:nvSpPr>
            <p:cNvPr id="1044818" name="Rectangle 338"/>
            <p:cNvSpPr>
              <a:spLocks noChangeArrowheads="1"/>
            </p:cNvSpPr>
            <p:nvPr/>
          </p:nvSpPr>
          <p:spPr bwMode="auto">
            <a:xfrm rot="16200000">
              <a:off x="5330" y="1015"/>
              <a:ext cx="18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Book Antiqua" charset="0"/>
                </a:rPr>
                <a:t>Sec TWT</a:t>
              </a:r>
              <a:endParaRPr lang="it-IT" i="0"/>
            </a:p>
          </p:txBody>
        </p:sp>
        <p:sp>
          <p:nvSpPr>
            <p:cNvPr id="1044819" name="Line 339"/>
            <p:cNvSpPr>
              <a:spLocks noChangeShapeType="1"/>
            </p:cNvSpPr>
            <p:nvPr/>
          </p:nvSpPr>
          <p:spPr bwMode="auto">
            <a:xfrm>
              <a:off x="164" y="409"/>
              <a:ext cx="532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20" name="Arco 340"/>
            <p:cNvSpPr>
              <a:spLocks/>
            </p:cNvSpPr>
            <p:nvPr/>
          </p:nvSpPr>
          <p:spPr bwMode="auto">
            <a:xfrm>
              <a:off x="5457" y="2120"/>
              <a:ext cx="47" cy="20"/>
            </a:xfrm>
            <a:custGeom>
              <a:avLst/>
              <a:gdLst>
                <a:gd name="G0" fmla="+- 21536 0 0"/>
                <a:gd name="G1" fmla="+- 8988 0 0"/>
                <a:gd name="G2" fmla="+- 21600 0 0"/>
                <a:gd name="T0" fmla="*/ 0 w 21536"/>
                <a:gd name="T1" fmla="*/ 7331 h 8988"/>
                <a:gd name="T2" fmla="*/ 1895 w 21536"/>
                <a:gd name="T3" fmla="*/ 0 h 8988"/>
                <a:gd name="T4" fmla="*/ 21536 w 21536"/>
                <a:gd name="T5" fmla="*/ 8988 h 8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36" h="8988" fill="none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</a:path>
                <a:path w="21536" h="8988" stroke="0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  <a:lnTo>
                    <a:pt x="21536" y="89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21" name="Line 341"/>
            <p:cNvSpPr>
              <a:spLocks noChangeShapeType="1"/>
            </p:cNvSpPr>
            <p:nvPr/>
          </p:nvSpPr>
          <p:spPr bwMode="auto">
            <a:xfrm flipH="1" flipV="1">
              <a:off x="5464" y="2140"/>
              <a:ext cx="44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22" name="Line 342"/>
            <p:cNvSpPr>
              <a:spLocks noChangeShapeType="1"/>
            </p:cNvSpPr>
            <p:nvPr/>
          </p:nvSpPr>
          <p:spPr bwMode="auto">
            <a:xfrm flipH="1" flipV="1">
              <a:off x="5468" y="2125"/>
              <a:ext cx="40" cy="1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23" name="Arco 343"/>
            <p:cNvSpPr>
              <a:spLocks/>
            </p:cNvSpPr>
            <p:nvPr/>
          </p:nvSpPr>
          <p:spPr bwMode="auto">
            <a:xfrm>
              <a:off x="5466" y="2127"/>
              <a:ext cx="42" cy="17"/>
            </a:xfrm>
            <a:custGeom>
              <a:avLst/>
              <a:gdLst>
                <a:gd name="G0" fmla="+- 21536 0 0"/>
                <a:gd name="G1" fmla="+- 8988 0 0"/>
                <a:gd name="G2" fmla="+- 21600 0 0"/>
                <a:gd name="T0" fmla="*/ 0 w 21536"/>
                <a:gd name="T1" fmla="*/ 7331 h 8988"/>
                <a:gd name="T2" fmla="*/ 1895 w 21536"/>
                <a:gd name="T3" fmla="*/ 0 h 8988"/>
                <a:gd name="T4" fmla="*/ 21536 w 21536"/>
                <a:gd name="T5" fmla="*/ 8988 h 8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36" h="8988" fill="none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</a:path>
                <a:path w="21536" h="8988" stroke="0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  <a:lnTo>
                    <a:pt x="21536" y="8988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24" name="Arco 344"/>
            <p:cNvSpPr>
              <a:spLocks/>
            </p:cNvSpPr>
            <p:nvPr/>
          </p:nvSpPr>
          <p:spPr bwMode="auto">
            <a:xfrm>
              <a:off x="3905" y="1923"/>
              <a:ext cx="1573" cy="339"/>
            </a:xfrm>
            <a:custGeom>
              <a:avLst/>
              <a:gdLst>
                <a:gd name="G0" fmla="+- 12 0 0"/>
                <a:gd name="G1" fmla="+- 21600 0 0"/>
                <a:gd name="G2" fmla="+- 21600 0 0"/>
                <a:gd name="T0" fmla="*/ 0 w 19862"/>
                <a:gd name="T1" fmla="*/ 0 h 21600"/>
                <a:gd name="T2" fmla="*/ 19862 w 19862"/>
                <a:gd name="T3" fmla="*/ 13082 h 21600"/>
                <a:gd name="T4" fmla="*/ 12 w 1986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862" h="21600" fill="none" extrusionOk="0">
                  <a:moveTo>
                    <a:pt x="0" y="0"/>
                  </a:moveTo>
                  <a:cubicBezTo>
                    <a:pt x="4" y="0"/>
                    <a:pt x="8" y="-1"/>
                    <a:pt x="12" y="-1"/>
                  </a:cubicBezTo>
                  <a:cubicBezTo>
                    <a:pt x="8648" y="-1"/>
                    <a:pt x="16455" y="5145"/>
                    <a:pt x="19861" y="13082"/>
                  </a:cubicBezTo>
                </a:path>
                <a:path w="19862" h="21600" stroke="0" extrusionOk="0">
                  <a:moveTo>
                    <a:pt x="0" y="0"/>
                  </a:moveTo>
                  <a:cubicBezTo>
                    <a:pt x="4" y="0"/>
                    <a:pt x="8" y="-1"/>
                    <a:pt x="12" y="-1"/>
                  </a:cubicBezTo>
                  <a:cubicBezTo>
                    <a:pt x="8648" y="-1"/>
                    <a:pt x="16455" y="5145"/>
                    <a:pt x="19861" y="13082"/>
                  </a:cubicBezTo>
                  <a:lnTo>
                    <a:pt x="12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25" name="Arco 345"/>
            <p:cNvSpPr>
              <a:spLocks/>
            </p:cNvSpPr>
            <p:nvPr/>
          </p:nvSpPr>
          <p:spPr bwMode="auto">
            <a:xfrm>
              <a:off x="195" y="2319"/>
              <a:ext cx="21" cy="47"/>
            </a:xfrm>
            <a:custGeom>
              <a:avLst/>
              <a:gdLst>
                <a:gd name="G0" fmla="+- 0 0 0"/>
                <a:gd name="G1" fmla="+- 21438 0 0"/>
                <a:gd name="G2" fmla="+- 21600 0 0"/>
                <a:gd name="T0" fmla="*/ 2639 w 9660"/>
                <a:gd name="T1" fmla="*/ 0 h 21438"/>
                <a:gd name="T2" fmla="*/ 9660 w 9660"/>
                <a:gd name="T3" fmla="*/ 2118 h 21438"/>
                <a:gd name="T4" fmla="*/ 0 w 9660"/>
                <a:gd name="T5" fmla="*/ 21438 h 2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60" h="21438" fill="none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</a:path>
                <a:path w="9660" h="21438" stroke="0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  <a:lnTo>
                    <a:pt x="0" y="214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26" name="Line 346"/>
            <p:cNvSpPr>
              <a:spLocks noChangeShapeType="1"/>
            </p:cNvSpPr>
            <p:nvPr/>
          </p:nvSpPr>
          <p:spPr bwMode="auto">
            <a:xfrm flipV="1">
              <a:off x="199" y="2326"/>
              <a:ext cx="5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27" name="Line 347"/>
            <p:cNvSpPr>
              <a:spLocks noChangeShapeType="1"/>
            </p:cNvSpPr>
            <p:nvPr/>
          </p:nvSpPr>
          <p:spPr bwMode="auto">
            <a:xfrm flipV="1">
              <a:off x="199" y="2331"/>
              <a:ext cx="20" cy="3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28" name="Arco 348"/>
            <p:cNvSpPr>
              <a:spLocks/>
            </p:cNvSpPr>
            <p:nvPr/>
          </p:nvSpPr>
          <p:spPr bwMode="auto">
            <a:xfrm>
              <a:off x="199" y="2328"/>
              <a:ext cx="19" cy="42"/>
            </a:xfrm>
            <a:custGeom>
              <a:avLst/>
              <a:gdLst>
                <a:gd name="G0" fmla="+- 0 0 0"/>
                <a:gd name="G1" fmla="+- 21438 0 0"/>
                <a:gd name="G2" fmla="+- 21600 0 0"/>
                <a:gd name="T0" fmla="*/ 2639 w 9660"/>
                <a:gd name="T1" fmla="*/ 0 h 21438"/>
                <a:gd name="T2" fmla="*/ 9660 w 9660"/>
                <a:gd name="T3" fmla="*/ 2118 h 21438"/>
                <a:gd name="T4" fmla="*/ 0 w 9660"/>
                <a:gd name="T5" fmla="*/ 21438 h 2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60" h="21438" fill="none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</a:path>
                <a:path w="9660" h="21438" stroke="0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  <a:lnTo>
                    <a:pt x="0" y="21438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29" name="Arco 349"/>
            <p:cNvSpPr>
              <a:spLocks/>
            </p:cNvSpPr>
            <p:nvPr/>
          </p:nvSpPr>
          <p:spPr bwMode="auto">
            <a:xfrm>
              <a:off x="200" y="1876"/>
              <a:ext cx="1334" cy="490"/>
            </a:xfrm>
            <a:custGeom>
              <a:avLst/>
              <a:gdLst>
                <a:gd name="G0" fmla="+- 21548 0 0"/>
                <a:gd name="G1" fmla="+- 21600 0 0"/>
                <a:gd name="G2" fmla="+- 21600 0 0"/>
                <a:gd name="T0" fmla="*/ 0 w 21548"/>
                <a:gd name="T1" fmla="*/ 20105 h 21600"/>
                <a:gd name="T2" fmla="*/ 21548 w 21548"/>
                <a:gd name="T3" fmla="*/ 0 h 21600"/>
                <a:gd name="T4" fmla="*/ 21548 w 2154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48" h="21600" fill="none" extrusionOk="0">
                  <a:moveTo>
                    <a:pt x="-1" y="20104"/>
                  </a:moveTo>
                  <a:cubicBezTo>
                    <a:pt x="785" y="8783"/>
                    <a:pt x="10198" y="-1"/>
                    <a:pt x="21548" y="-1"/>
                  </a:cubicBezTo>
                </a:path>
                <a:path w="21548" h="21600" stroke="0" extrusionOk="0">
                  <a:moveTo>
                    <a:pt x="-1" y="20104"/>
                  </a:moveTo>
                  <a:cubicBezTo>
                    <a:pt x="785" y="8783"/>
                    <a:pt x="10198" y="-1"/>
                    <a:pt x="21548" y="-1"/>
                  </a:cubicBezTo>
                  <a:lnTo>
                    <a:pt x="21548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30" name="Freeform 350"/>
            <p:cNvSpPr>
              <a:spLocks/>
            </p:cNvSpPr>
            <p:nvPr/>
          </p:nvSpPr>
          <p:spPr bwMode="auto">
            <a:xfrm>
              <a:off x="4979" y="316"/>
              <a:ext cx="293" cy="131"/>
            </a:xfrm>
            <a:custGeom>
              <a:avLst/>
              <a:gdLst>
                <a:gd name="T0" fmla="*/ 0 w 587"/>
                <a:gd name="T1" fmla="*/ 174 h 261"/>
                <a:gd name="T2" fmla="*/ 296 w 587"/>
                <a:gd name="T3" fmla="*/ 0 h 261"/>
                <a:gd name="T4" fmla="*/ 587 w 587"/>
                <a:gd name="T5" fmla="*/ 174 h 261"/>
                <a:gd name="T6" fmla="*/ 459 w 587"/>
                <a:gd name="T7" fmla="*/ 174 h 261"/>
                <a:gd name="T8" fmla="*/ 459 w 587"/>
                <a:gd name="T9" fmla="*/ 261 h 261"/>
                <a:gd name="T10" fmla="*/ 140 w 587"/>
                <a:gd name="T11" fmla="*/ 261 h 261"/>
                <a:gd name="T12" fmla="*/ 140 w 587"/>
                <a:gd name="T13" fmla="*/ 174 h 261"/>
                <a:gd name="T14" fmla="*/ 140 w 587"/>
                <a:gd name="T15" fmla="*/ 174 h 261"/>
                <a:gd name="T16" fmla="*/ 0 w 587"/>
                <a:gd name="T17" fmla="*/ 174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261">
                  <a:moveTo>
                    <a:pt x="0" y="174"/>
                  </a:moveTo>
                  <a:lnTo>
                    <a:pt x="296" y="0"/>
                  </a:lnTo>
                  <a:lnTo>
                    <a:pt x="587" y="174"/>
                  </a:lnTo>
                  <a:lnTo>
                    <a:pt x="459" y="174"/>
                  </a:lnTo>
                  <a:lnTo>
                    <a:pt x="459" y="261"/>
                  </a:lnTo>
                  <a:lnTo>
                    <a:pt x="140" y="261"/>
                  </a:lnTo>
                  <a:lnTo>
                    <a:pt x="140" y="174"/>
                  </a:lnTo>
                  <a:lnTo>
                    <a:pt x="14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31" name="Line 351"/>
            <p:cNvSpPr>
              <a:spLocks noChangeShapeType="1"/>
            </p:cNvSpPr>
            <p:nvPr/>
          </p:nvSpPr>
          <p:spPr bwMode="auto">
            <a:xfrm flipV="1">
              <a:off x="4980" y="318"/>
              <a:ext cx="148" cy="8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32" name="Line 352"/>
            <p:cNvSpPr>
              <a:spLocks noChangeShapeType="1"/>
            </p:cNvSpPr>
            <p:nvPr/>
          </p:nvSpPr>
          <p:spPr bwMode="auto">
            <a:xfrm>
              <a:off x="5128" y="318"/>
              <a:ext cx="145" cy="8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33" name="Line 353"/>
            <p:cNvSpPr>
              <a:spLocks noChangeShapeType="1"/>
            </p:cNvSpPr>
            <p:nvPr/>
          </p:nvSpPr>
          <p:spPr bwMode="auto">
            <a:xfrm flipH="1">
              <a:off x="5209" y="40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34" name="Line 354"/>
            <p:cNvSpPr>
              <a:spLocks noChangeShapeType="1"/>
            </p:cNvSpPr>
            <p:nvPr/>
          </p:nvSpPr>
          <p:spPr bwMode="auto">
            <a:xfrm>
              <a:off x="5209" y="404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35" name="Line 355"/>
            <p:cNvSpPr>
              <a:spLocks noChangeShapeType="1"/>
            </p:cNvSpPr>
            <p:nvPr/>
          </p:nvSpPr>
          <p:spPr bwMode="auto">
            <a:xfrm flipH="1">
              <a:off x="5050" y="448"/>
              <a:ext cx="15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36" name="Line 356"/>
            <p:cNvSpPr>
              <a:spLocks noChangeShapeType="1"/>
            </p:cNvSpPr>
            <p:nvPr/>
          </p:nvSpPr>
          <p:spPr bwMode="auto">
            <a:xfrm flipV="1">
              <a:off x="5050" y="404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37" name="Line 357"/>
            <p:cNvSpPr>
              <a:spLocks noChangeShapeType="1"/>
            </p:cNvSpPr>
            <p:nvPr/>
          </p:nvSpPr>
          <p:spPr bwMode="auto">
            <a:xfrm>
              <a:off x="5050" y="404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38" name="Line 358"/>
            <p:cNvSpPr>
              <a:spLocks noChangeShapeType="1"/>
            </p:cNvSpPr>
            <p:nvPr/>
          </p:nvSpPr>
          <p:spPr bwMode="auto">
            <a:xfrm flipH="1">
              <a:off x="4980" y="404"/>
              <a:ext cx="7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39" name="Freeform 359"/>
            <p:cNvSpPr>
              <a:spLocks/>
            </p:cNvSpPr>
            <p:nvPr/>
          </p:nvSpPr>
          <p:spPr bwMode="auto">
            <a:xfrm>
              <a:off x="5048" y="1793"/>
              <a:ext cx="155" cy="65"/>
            </a:xfrm>
            <a:custGeom>
              <a:avLst/>
              <a:gdLst>
                <a:gd name="T0" fmla="*/ 309 w 309"/>
                <a:gd name="T1" fmla="*/ 54 h 130"/>
                <a:gd name="T2" fmla="*/ 152 w 309"/>
                <a:gd name="T3" fmla="*/ 130 h 130"/>
                <a:gd name="T4" fmla="*/ 0 w 309"/>
                <a:gd name="T5" fmla="*/ 55 h 130"/>
                <a:gd name="T6" fmla="*/ 71 w 309"/>
                <a:gd name="T7" fmla="*/ 55 h 130"/>
                <a:gd name="T8" fmla="*/ 71 w 309"/>
                <a:gd name="T9" fmla="*/ 0 h 130"/>
                <a:gd name="T10" fmla="*/ 233 w 309"/>
                <a:gd name="T11" fmla="*/ 0 h 130"/>
                <a:gd name="T12" fmla="*/ 233 w 309"/>
                <a:gd name="T13" fmla="*/ 54 h 130"/>
                <a:gd name="T14" fmla="*/ 233 w 309"/>
                <a:gd name="T15" fmla="*/ 54 h 130"/>
                <a:gd name="T16" fmla="*/ 309 w 309"/>
                <a:gd name="T17" fmla="*/ 5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30">
                  <a:moveTo>
                    <a:pt x="309" y="54"/>
                  </a:moveTo>
                  <a:lnTo>
                    <a:pt x="152" y="130"/>
                  </a:lnTo>
                  <a:lnTo>
                    <a:pt x="0" y="55"/>
                  </a:lnTo>
                  <a:lnTo>
                    <a:pt x="71" y="55"/>
                  </a:lnTo>
                  <a:lnTo>
                    <a:pt x="71" y="0"/>
                  </a:lnTo>
                  <a:lnTo>
                    <a:pt x="233" y="0"/>
                  </a:lnTo>
                  <a:lnTo>
                    <a:pt x="233" y="54"/>
                  </a:lnTo>
                  <a:lnTo>
                    <a:pt x="233" y="54"/>
                  </a:lnTo>
                  <a:lnTo>
                    <a:pt x="309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40" name="Line 360"/>
            <p:cNvSpPr>
              <a:spLocks noChangeShapeType="1"/>
            </p:cNvSpPr>
            <p:nvPr/>
          </p:nvSpPr>
          <p:spPr bwMode="auto">
            <a:xfrm flipH="1">
              <a:off x="5126" y="1822"/>
              <a:ext cx="78" cy="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41" name="Line 361"/>
            <p:cNvSpPr>
              <a:spLocks noChangeShapeType="1"/>
            </p:cNvSpPr>
            <p:nvPr/>
          </p:nvSpPr>
          <p:spPr bwMode="auto">
            <a:xfrm flipH="1" flipV="1">
              <a:off x="5050" y="1823"/>
              <a:ext cx="76" cy="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42" name="Line 362"/>
            <p:cNvSpPr>
              <a:spLocks noChangeShapeType="1"/>
            </p:cNvSpPr>
            <p:nvPr/>
          </p:nvSpPr>
          <p:spPr bwMode="auto">
            <a:xfrm>
              <a:off x="5050" y="1823"/>
              <a:ext cx="3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43" name="Line 363"/>
            <p:cNvSpPr>
              <a:spLocks noChangeShapeType="1"/>
            </p:cNvSpPr>
            <p:nvPr/>
          </p:nvSpPr>
          <p:spPr bwMode="auto">
            <a:xfrm flipV="1">
              <a:off x="5085" y="1795"/>
              <a:ext cx="1" cy="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44" name="Line 364"/>
            <p:cNvSpPr>
              <a:spLocks noChangeShapeType="1"/>
            </p:cNvSpPr>
            <p:nvPr/>
          </p:nvSpPr>
          <p:spPr bwMode="auto">
            <a:xfrm>
              <a:off x="5085" y="1795"/>
              <a:ext cx="8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45" name="Line 365"/>
            <p:cNvSpPr>
              <a:spLocks noChangeShapeType="1"/>
            </p:cNvSpPr>
            <p:nvPr/>
          </p:nvSpPr>
          <p:spPr bwMode="auto">
            <a:xfrm>
              <a:off x="5166" y="1795"/>
              <a:ext cx="1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46" name="Line 366"/>
            <p:cNvSpPr>
              <a:spLocks noChangeShapeType="1"/>
            </p:cNvSpPr>
            <p:nvPr/>
          </p:nvSpPr>
          <p:spPr bwMode="auto">
            <a:xfrm>
              <a:off x="5166" y="1822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47" name="Line 367"/>
            <p:cNvSpPr>
              <a:spLocks noChangeShapeType="1"/>
            </p:cNvSpPr>
            <p:nvPr/>
          </p:nvSpPr>
          <p:spPr bwMode="auto">
            <a:xfrm>
              <a:off x="5166" y="1822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48" name="Freeform 368"/>
            <p:cNvSpPr>
              <a:spLocks/>
            </p:cNvSpPr>
            <p:nvPr/>
          </p:nvSpPr>
          <p:spPr bwMode="auto">
            <a:xfrm>
              <a:off x="263" y="1796"/>
              <a:ext cx="293" cy="130"/>
            </a:xfrm>
            <a:custGeom>
              <a:avLst/>
              <a:gdLst>
                <a:gd name="T0" fmla="*/ 0 w 586"/>
                <a:gd name="T1" fmla="*/ 87 h 260"/>
                <a:gd name="T2" fmla="*/ 296 w 586"/>
                <a:gd name="T3" fmla="*/ 260 h 260"/>
                <a:gd name="T4" fmla="*/ 586 w 586"/>
                <a:gd name="T5" fmla="*/ 87 h 260"/>
                <a:gd name="T6" fmla="*/ 458 w 586"/>
                <a:gd name="T7" fmla="*/ 87 h 260"/>
                <a:gd name="T8" fmla="*/ 458 w 586"/>
                <a:gd name="T9" fmla="*/ 0 h 260"/>
                <a:gd name="T10" fmla="*/ 139 w 586"/>
                <a:gd name="T11" fmla="*/ 0 h 260"/>
                <a:gd name="T12" fmla="*/ 139 w 586"/>
                <a:gd name="T13" fmla="*/ 87 h 260"/>
                <a:gd name="T14" fmla="*/ 139 w 586"/>
                <a:gd name="T15" fmla="*/ 87 h 260"/>
                <a:gd name="T16" fmla="*/ 0 w 586"/>
                <a:gd name="T17" fmla="*/ 8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60">
                  <a:moveTo>
                    <a:pt x="0" y="87"/>
                  </a:moveTo>
                  <a:lnTo>
                    <a:pt x="296" y="260"/>
                  </a:lnTo>
                  <a:lnTo>
                    <a:pt x="586" y="87"/>
                  </a:lnTo>
                  <a:lnTo>
                    <a:pt x="458" y="87"/>
                  </a:lnTo>
                  <a:lnTo>
                    <a:pt x="458" y="0"/>
                  </a:lnTo>
                  <a:lnTo>
                    <a:pt x="139" y="0"/>
                  </a:lnTo>
                  <a:lnTo>
                    <a:pt x="139" y="87"/>
                  </a:lnTo>
                  <a:lnTo>
                    <a:pt x="139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49" name="Line 369"/>
            <p:cNvSpPr>
              <a:spLocks noChangeShapeType="1"/>
            </p:cNvSpPr>
            <p:nvPr/>
          </p:nvSpPr>
          <p:spPr bwMode="auto">
            <a:xfrm>
              <a:off x="264" y="1841"/>
              <a:ext cx="148" cy="8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50" name="Line 370"/>
            <p:cNvSpPr>
              <a:spLocks noChangeShapeType="1"/>
            </p:cNvSpPr>
            <p:nvPr/>
          </p:nvSpPr>
          <p:spPr bwMode="auto">
            <a:xfrm flipV="1">
              <a:off x="412" y="1841"/>
              <a:ext cx="145" cy="8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51" name="Line 371"/>
            <p:cNvSpPr>
              <a:spLocks noChangeShapeType="1"/>
            </p:cNvSpPr>
            <p:nvPr/>
          </p:nvSpPr>
          <p:spPr bwMode="auto">
            <a:xfrm flipH="1">
              <a:off x="493" y="1841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52" name="Line 372"/>
            <p:cNvSpPr>
              <a:spLocks noChangeShapeType="1"/>
            </p:cNvSpPr>
            <p:nvPr/>
          </p:nvSpPr>
          <p:spPr bwMode="auto">
            <a:xfrm flipV="1">
              <a:off x="493" y="1797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53" name="Line 373"/>
            <p:cNvSpPr>
              <a:spLocks noChangeShapeType="1"/>
            </p:cNvSpPr>
            <p:nvPr/>
          </p:nvSpPr>
          <p:spPr bwMode="auto">
            <a:xfrm flipH="1">
              <a:off x="334" y="1797"/>
              <a:ext cx="15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54" name="Line 374"/>
            <p:cNvSpPr>
              <a:spLocks noChangeShapeType="1"/>
            </p:cNvSpPr>
            <p:nvPr/>
          </p:nvSpPr>
          <p:spPr bwMode="auto">
            <a:xfrm>
              <a:off x="334" y="1797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55" name="Line 375"/>
            <p:cNvSpPr>
              <a:spLocks noChangeShapeType="1"/>
            </p:cNvSpPr>
            <p:nvPr/>
          </p:nvSpPr>
          <p:spPr bwMode="auto">
            <a:xfrm>
              <a:off x="334" y="1841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56" name="Line 376"/>
            <p:cNvSpPr>
              <a:spLocks noChangeShapeType="1"/>
            </p:cNvSpPr>
            <p:nvPr/>
          </p:nvSpPr>
          <p:spPr bwMode="auto">
            <a:xfrm flipH="1">
              <a:off x="264" y="1841"/>
              <a:ext cx="7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57" name="Freeform 377"/>
            <p:cNvSpPr>
              <a:spLocks/>
            </p:cNvSpPr>
            <p:nvPr/>
          </p:nvSpPr>
          <p:spPr bwMode="auto">
            <a:xfrm>
              <a:off x="332" y="806"/>
              <a:ext cx="155" cy="65"/>
            </a:xfrm>
            <a:custGeom>
              <a:avLst/>
              <a:gdLst>
                <a:gd name="T0" fmla="*/ 309 w 309"/>
                <a:gd name="T1" fmla="*/ 76 h 131"/>
                <a:gd name="T2" fmla="*/ 154 w 309"/>
                <a:gd name="T3" fmla="*/ 0 h 131"/>
                <a:gd name="T4" fmla="*/ 0 w 309"/>
                <a:gd name="T5" fmla="*/ 75 h 131"/>
                <a:gd name="T6" fmla="*/ 73 w 309"/>
                <a:gd name="T7" fmla="*/ 75 h 131"/>
                <a:gd name="T8" fmla="*/ 73 w 309"/>
                <a:gd name="T9" fmla="*/ 131 h 131"/>
                <a:gd name="T10" fmla="*/ 234 w 309"/>
                <a:gd name="T11" fmla="*/ 131 h 131"/>
                <a:gd name="T12" fmla="*/ 234 w 309"/>
                <a:gd name="T13" fmla="*/ 76 h 131"/>
                <a:gd name="T14" fmla="*/ 234 w 309"/>
                <a:gd name="T15" fmla="*/ 76 h 131"/>
                <a:gd name="T16" fmla="*/ 309 w 309"/>
                <a:gd name="T17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31">
                  <a:moveTo>
                    <a:pt x="309" y="76"/>
                  </a:moveTo>
                  <a:lnTo>
                    <a:pt x="154" y="0"/>
                  </a:lnTo>
                  <a:lnTo>
                    <a:pt x="0" y="75"/>
                  </a:lnTo>
                  <a:lnTo>
                    <a:pt x="73" y="75"/>
                  </a:lnTo>
                  <a:lnTo>
                    <a:pt x="73" y="131"/>
                  </a:lnTo>
                  <a:lnTo>
                    <a:pt x="234" y="131"/>
                  </a:lnTo>
                  <a:lnTo>
                    <a:pt x="234" y="76"/>
                  </a:lnTo>
                  <a:lnTo>
                    <a:pt x="234" y="76"/>
                  </a:lnTo>
                  <a:lnTo>
                    <a:pt x="309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58" name="Line 378"/>
            <p:cNvSpPr>
              <a:spLocks noChangeShapeType="1"/>
            </p:cNvSpPr>
            <p:nvPr/>
          </p:nvSpPr>
          <p:spPr bwMode="auto">
            <a:xfrm flipH="1" flipV="1">
              <a:off x="410" y="808"/>
              <a:ext cx="78" cy="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59" name="Line 379"/>
            <p:cNvSpPr>
              <a:spLocks noChangeShapeType="1"/>
            </p:cNvSpPr>
            <p:nvPr/>
          </p:nvSpPr>
          <p:spPr bwMode="auto">
            <a:xfrm flipH="1">
              <a:off x="333" y="808"/>
              <a:ext cx="77" cy="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60" name="Line 380"/>
            <p:cNvSpPr>
              <a:spLocks noChangeShapeType="1"/>
            </p:cNvSpPr>
            <p:nvPr/>
          </p:nvSpPr>
          <p:spPr bwMode="auto">
            <a:xfrm>
              <a:off x="333" y="845"/>
              <a:ext cx="3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61" name="Line 381"/>
            <p:cNvSpPr>
              <a:spLocks noChangeShapeType="1"/>
            </p:cNvSpPr>
            <p:nvPr/>
          </p:nvSpPr>
          <p:spPr bwMode="auto">
            <a:xfrm>
              <a:off x="370" y="845"/>
              <a:ext cx="1" cy="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62" name="Line 382"/>
            <p:cNvSpPr>
              <a:spLocks noChangeShapeType="1"/>
            </p:cNvSpPr>
            <p:nvPr/>
          </p:nvSpPr>
          <p:spPr bwMode="auto">
            <a:xfrm>
              <a:off x="370" y="873"/>
              <a:ext cx="8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63" name="Line 383"/>
            <p:cNvSpPr>
              <a:spLocks noChangeShapeType="1"/>
            </p:cNvSpPr>
            <p:nvPr/>
          </p:nvSpPr>
          <p:spPr bwMode="auto">
            <a:xfrm flipV="1">
              <a:off x="450" y="846"/>
              <a:ext cx="1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64" name="Line 384"/>
            <p:cNvSpPr>
              <a:spLocks noChangeShapeType="1"/>
            </p:cNvSpPr>
            <p:nvPr/>
          </p:nvSpPr>
          <p:spPr bwMode="auto">
            <a:xfrm>
              <a:off x="450" y="846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4865" name="Line 385"/>
            <p:cNvSpPr>
              <a:spLocks noChangeShapeType="1"/>
            </p:cNvSpPr>
            <p:nvPr/>
          </p:nvSpPr>
          <p:spPr bwMode="auto">
            <a:xfrm>
              <a:off x="450" y="846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044866" name="Group 386"/>
            <p:cNvGrpSpPr>
              <a:grpSpLocks/>
            </p:cNvGrpSpPr>
            <p:nvPr/>
          </p:nvGrpSpPr>
          <p:grpSpPr bwMode="auto">
            <a:xfrm>
              <a:off x="2641" y="1292"/>
              <a:ext cx="583" cy="165"/>
              <a:chOff x="2641" y="1292"/>
              <a:chExt cx="583" cy="165"/>
            </a:xfrm>
          </p:grpSpPr>
          <p:sp>
            <p:nvSpPr>
              <p:cNvPr id="1044867" name="Rectangle 387"/>
              <p:cNvSpPr>
                <a:spLocks noChangeArrowheads="1"/>
              </p:cNvSpPr>
              <p:nvPr/>
            </p:nvSpPr>
            <p:spPr bwMode="auto">
              <a:xfrm>
                <a:off x="2641" y="1292"/>
                <a:ext cx="561" cy="165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044868" name="Group 388"/>
              <p:cNvGrpSpPr>
                <a:grpSpLocks/>
              </p:cNvGrpSpPr>
              <p:nvPr/>
            </p:nvGrpSpPr>
            <p:grpSpPr bwMode="auto">
              <a:xfrm>
                <a:off x="2667" y="1321"/>
                <a:ext cx="557" cy="126"/>
                <a:chOff x="2667" y="1321"/>
                <a:chExt cx="557" cy="126"/>
              </a:xfrm>
            </p:grpSpPr>
            <p:grpSp>
              <p:nvGrpSpPr>
                <p:cNvPr id="1044869" name="Group 389"/>
                <p:cNvGrpSpPr>
                  <a:grpSpLocks/>
                </p:cNvGrpSpPr>
                <p:nvPr/>
              </p:nvGrpSpPr>
              <p:grpSpPr bwMode="auto">
                <a:xfrm>
                  <a:off x="2682" y="1425"/>
                  <a:ext cx="387" cy="12"/>
                  <a:chOff x="2682" y="1425"/>
                  <a:chExt cx="387" cy="12"/>
                </a:xfrm>
              </p:grpSpPr>
              <p:sp>
                <p:nvSpPr>
                  <p:cNvPr id="1044870" name="Line 3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83" y="1436"/>
                    <a:ext cx="385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044871" name="Line 3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2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044872" name="Line 3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044873" name="Line 3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68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44874" name="Rectangle 394"/>
                <p:cNvSpPr>
                  <a:spLocks noChangeArrowheads="1"/>
                </p:cNvSpPr>
                <p:nvPr/>
              </p:nvSpPr>
              <p:spPr bwMode="auto">
                <a:xfrm>
                  <a:off x="2667" y="1321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i="0">
                      <a:solidFill>
                        <a:srgbClr val="000000"/>
                      </a:solidFill>
                      <a:latin typeface="Geneva" charset="0"/>
                    </a:rPr>
                    <a:t>0</a:t>
                  </a:r>
                  <a:endParaRPr lang="it-IT" i="0"/>
                </a:p>
              </p:txBody>
            </p:sp>
            <p:sp>
              <p:nvSpPr>
                <p:cNvPr id="1044875" name="Rectangle 395"/>
                <p:cNvSpPr>
                  <a:spLocks noChangeArrowheads="1"/>
                </p:cNvSpPr>
                <p:nvPr/>
              </p:nvSpPr>
              <p:spPr bwMode="auto">
                <a:xfrm>
                  <a:off x="2861" y="1327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i="0">
                      <a:solidFill>
                        <a:srgbClr val="000000"/>
                      </a:solidFill>
                      <a:latin typeface="Geneva" charset="0"/>
                    </a:rPr>
                    <a:t>5</a:t>
                  </a:r>
                  <a:endParaRPr lang="it-IT" i="0"/>
                </a:p>
              </p:txBody>
            </p:sp>
            <p:sp>
              <p:nvSpPr>
                <p:cNvPr id="1044876" name="Rectangle 396"/>
                <p:cNvSpPr>
                  <a:spLocks noChangeArrowheads="1"/>
                </p:cNvSpPr>
                <p:nvPr/>
              </p:nvSpPr>
              <p:spPr bwMode="auto">
                <a:xfrm>
                  <a:off x="3036" y="1326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i="0">
                      <a:solidFill>
                        <a:srgbClr val="000000"/>
                      </a:solidFill>
                      <a:latin typeface="Geneva" charset="0"/>
                    </a:rPr>
                    <a:t>1</a:t>
                  </a:r>
                  <a:endParaRPr lang="it-IT" i="0"/>
                </a:p>
              </p:txBody>
            </p:sp>
            <p:sp>
              <p:nvSpPr>
                <p:cNvPr id="1044877" name="Rectangle 397"/>
                <p:cNvSpPr>
                  <a:spLocks noChangeArrowheads="1"/>
                </p:cNvSpPr>
                <p:nvPr/>
              </p:nvSpPr>
              <p:spPr bwMode="auto">
                <a:xfrm>
                  <a:off x="3067" y="1326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i="0">
                      <a:solidFill>
                        <a:srgbClr val="000000"/>
                      </a:solidFill>
                      <a:latin typeface="Geneva" charset="0"/>
                    </a:rPr>
                    <a:t>0</a:t>
                  </a:r>
                  <a:endParaRPr lang="it-IT" i="0"/>
                </a:p>
              </p:txBody>
            </p:sp>
            <p:sp>
              <p:nvSpPr>
                <p:cNvPr id="1044878" name="Rectangle 398"/>
                <p:cNvSpPr>
                  <a:spLocks noChangeArrowheads="1"/>
                </p:cNvSpPr>
                <p:nvPr/>
              </p:nvSpPr>
              <p:spPr bwMode="auto">
                <a:xfrm>
                  <a:off x="3099" y="1326"/>
                  <a:ext cx="32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i="0">
                      <a:solidFill>
                        <a:srgbClr val="000000"/>
                      </a:solidFill>
                      <a:latin typeface="Geneva" charset="0"/>
                    </a:rPr>
                    <a:t> </a:t>
                  </a:r>
                  <a:endParaRPr lang="it-IT" i="0"/>
                </a:p>
              </p:txBody>
            </p:sp>
            <p:sp>
              <p:nvSpPr>
                <p:cNvPr id="1044879" name="Rectangle 399"/>
                <p:cNvSpPr>
                  <a:spLocks noChangeArrowheads="1"/>
                </p:cNvSpPr>
                <p:nvPr/>
              </p:nvSpPr>
              <p:spPr bwMode="auto">
                <a:xfrm>
                  <a:off x="3113" y="1326"/>
                  <a:ext cx="52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i="0">
                      <a:solidFill>
                        <a:srgbClr val="000000"/>
                      </a:solidFill>
                      <a:latin typeface="Geneva" charset="0"/>
                    </a:rPr>
                    <a:t>k</a:t>
                  </a:r>
                  <a:endParaRPr lang="it-IT" i="0"/>
                </a:p>
              </p:txBody>
            </p:sp>
            <p:sp>
              <p:nvSpPr>
                <p:cNvPr id="1044880" name="Rectangle 400"/>
                <p:cNvSpPr>
                  <a:spLocks noChangeArrowheads="1"/>
                </p:cNvSpPr>
                <p:nvPr/>
              </p:nvSpPr>
              <p:spPr bwMode="auto">
                <a:xfrm>
                  <a:off x="3138" y="1326"/>
                  <a:ext cx="86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i="0">
                      <a:solidFill>
                        <a:srgbClr val="000000"/>
                      </a:solidFill>
                      <a:latin typeface="Geneva" charset="0"/>
                    </a:rPr>
                    <a:t>m</a:t>
                  </a:r>
                  <a:endParaRPr lang="it-IT" i="0"/>
                </a:p>
              </p:txBody>
            </p:sp>
          </p:grpSp>
        </p:grpSp>
      </p:grpSp>
      <p:sp>
        <p:nvSpPr>
          <p:cNvPr id="1044881" name="Text Box 401"/>
          <p:cNvSpPr txBox="1">
            <a:spLocks noChangeArrowheads="1"/>
          </p:cNvSpPr>
          <p:nvPr/>
        </p:nvSpPr>
        <p:spPr bwMode="auto">
          <a:xfrm>
            <a:off x="609600" y="2209800"/>
            <a:ext cx="2935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/>
              <a:t>Subsidence rate &gt; 1 mm/yr</a:t>
            </a:r>
          </a:p>
        </p:txBody>
      </p:sp>
      <p:sp>
        <p:nvSpPr>
          <p:cNvPr id="1044882" name="Text Box 402"/>
          <p:cNvSpPr txBox="1">
            <a:spLocks noChangeArrowheads="1"/>
          </p:cNvSpPr>
          <p:nvPr/>
        </p:nvSpPr>
        <p:spPr bwMode="auto">
          <a:xfrm>
            <a:off x="5181600" y="2209800"/>
            <a:ext cx="3125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/>
              <a:t>Subsidence rate &lt; 0.3 mm/yr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2082" name="Picture 1026" descr="CentralItalysmall.jpg                                          00639A58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248025"/>
            <a:ext cx="427355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82083" name="Picture 1027" descr="NordestItalyModelloS#63A038.jpg                                00639A58Amico                          BD25A33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r="15128"/>
          <a:stretch>
            <a:fillRect/>
          </a:stretch>
        </p:blipFill>
        <p:spPr bwMode="auto">
          <a:xfrm>
            <a:off x="239713" y="-293688"/>
            <a:ext cx="2093912" cy="35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82084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647700"/>
            <a:ext cx="468153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82085" name="Text Box 1029"/>
          <p:cNvSpPr txBox="1">
            <a:spLocks noChangeArrowheads="1"/>
          </p:cNvSpPr>
          <p:nvPr/>
        </p:nvSpPr>
        <p:spPr bwMode="auto">
          <a:xfrm>
            <a:off x="6042025" y="180975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Dinarides</a:t>
            </a:r>
          </a:p>
        </p:txBody>
      </p:sp>
      <p:sp>
        <p:nvSpPr>
          <p:cNvPr id="1582086" name="Text Box 1030"/>
          <p:cNvSpPr txBox="1">
            <a:spLocks noChangeArrowheads="1"/>
          </p:cNvSpPr>
          <p:nvPr/>
        </p:nvSpPr>
        <p:spPr bwMode="auto">
          <a:xfrm>
            <a:off x="6042025" y="6337300"/>
            <a:ext cx="1452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Apennines</a:t>
            </a:r>
          </a:p>
        </p:txBody>
      </p:sp>
      <p:sp>
        <p:nvSpPr>
          <p:cNvPr id="1582087" name="Freeform 1031"/>
          <p:cNvSpPr>
            <a:spLocks/>
          </p:cNvSpPr>
          <p:nvPr/>
        </p:nvSpPr>
        <p:spPr bwMode="auto">
          <a:xfrm>
            <a:off x="5473700" y="1333500"/>
            <a:ext cx="3073400" cy="406400"/>
          </a:xfrm>
          <a:custGeom>
            <a:avLst/>
            <a:gdLst>
              <a:gd name="T0" fmla="*/ 0 w 1936"/>
              <a:gd name="T1" fmla="*/ 256 h 256"/>
              <a:gd name="T2" fmla="*/ 672 w 1936"/>
              <a:gd name="T3" fmla="*/ 160 h 256"/>
              <a:gd name="T4" fmla="*/ 1712 w 1936"/>
              <a:gd name="T5" fmla="*/ 24 h 256"/>
              <a:gd name="T6" fmla="*/ 1936 w 1936"/>
              <a:gd name="T7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36" h="256">
                <a:moveTo>
                  <a:pt x="0" y="256"/>
                </a:moveTo>
                <a:lnTo>
                  <a:pt x="672" y="160"/>
                </a:lnTo>
                <a:lnTo>
                  <a:pt x="1712" y="24"/>
                </a:lnTo>
                <a:lnTo>
                  <a:pt x="193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82088" name="Freeform 1032"/>
          <p:cNvSpPr>
            <a:spLocks/>
          </p:cNvSpPr>
          <p:nvPr/>
        </p:nvSpPr>
        <p:spPr bwMode="auto">
          <a:xfrm>
            <a:off x="4737100" y="4165600"/>
            <a:ext cx="3365500" cy="330200"/>
          </a:xfrm>
          <a:custGeom>
            <a:avLst/>
            <a:gdLst>
              <a:gd name="T0" fmla="*/ 0 w 2120"/>
              <a:gd name="T1" fmla="*/ 208 h 208"/>
              <a:gd name="T2" fmla="*/ 656 w 2120"/>
              <a:gd name="T3" fmla="*/ 136 h 208"/>
              <a:gd name="T4" fmla="*/ 1048 w 2120"/>
              <a:gd name="T5" fmla="*/ 104 h 208"/>
              <a:gd name="T6" fmla="*/ 1456 w 2120"/>
              <a:gd name="T7" fmla="*/ 56 h 208"/>
              <a:gd name="T8" fmla="*/ 2120 w 2120"/>
              <a:gd name="T9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0" h="208">
                <a:moveTo>
                  <a:pt x="0" y="208"/>
                </a:moveTo>
                <a:lnTo>
                  <a:pt x="656" y="136"/>
                </a:lnTo>
                <a:lnTo>
                  <a:pt x="1048" y="104"/>
                </a:lnTo>
                <a:lnTo>
                  <a:pt x="1456" y="56"/>
                </a:lnTo>
                <a:lnTo>
                  <a:pt x="212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82089" name="Freeform 1033"/>
          <p:cNvSpPr>
            <a:spLocks/>
          </p:cNvSpPr>
          <p:nvPr/>
        </p:nvSpPr>
        <p:spPr bwMode="auto">
          <a:xfrm>
            <a:off x="4635500" y="2844800"/>
            <a:ext cx="4279900" cy="12700"/>
          </a:xfrm>
          <a:custGeom>
            <a:avLst/>
            <a:gdLst>
              <a:gd name="T0" fmla="*/ 0 w 2696"/>
              <a:gd name="T1" fmla="*/ 8 h 8"/>
              <a:gd name="T2" fmla="*/ 1376 w 2696"/>
              <a:gd name="T3" fmla="*/ 0 h 8"/>
              <a:gd name="T4" fmla="*/ 2696 w 2696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96" h="8">
                <a:moveTo>
                  <a:pt x="0" y="8"/>
                </a:moveTo>
                <a:lnTo>
                  <a:pt x="1376" y="0"/>
                </a:lnTo>
                <a:lnTo>
                  <a:pt x="2696" y="0"/>
                </a:lnTo>
              </a:path>
            </a:pathLst>
          </a:custGeom>
          <a:noFill/>
          <a:ln w="38100" cap="flat" cmpd="sng">
            <a:solidFill>
              <a:srgbClr val="DC122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82090" name="Freeform 1034"/>
          <p:cNvSpPr>
            <a:spLocks/>
          </p:cNvSpPr>
          <p:nvPr/>
        </p:nvSpPr>
        <p:spPr bwMode="auto">
          <a:xfrm>
            <a:off x="4686300" y="5105400"/>
            <a:ext cx="4191000" cy="787400"/>
          </a:xfrm>
          <a:custGeom>
            <a:avLst/>
            <a:gdLst>
              <a:gd name="T0" fmla="*/ 0 w 2640"/>
              <a:gd name="T1" fmla="*/ 496 h 496"/>
              <a:gd name="T2" fmla="*/ 664 w 2640"/>
              <a:gd name="T3" fmla="*/ 344 h 496"/>
              <a:gd name="T4" fmla="*/ 1144 w 2640"/>
              <a:gd name="T5" fmla="*/ 240 h 496"/>
              <a:gd name="T6" fmla="*/ 1560 w 2640"/>
              <a:gd name="T7" fmla="*/ 168 h 496"/>
              <a:gd name="T8" fmla="*/ 1960 w 2640"/>
              <a:gd name="T9" fmla="*/ 96 h 496"/>
              <a:gd name="T10" fmla="*/ 2336 w 2640"/>
              <a:gd name="T11" fmla="*/ 32 h 496"/>
              <a:gd name="T12" fmla="*/ 2640 w 2640"/>
              <a:gd name="T13" fmla="*/ 0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40" h="496">
                <a:moveTo>
                  <a:pt x="0" y="496"/>
                </a:moveTo>
                <a:lnTo>
                  <a:pt x="664" y="344"/>
                </a:lnTo>
                <a:lnTo>
                  <a:pt x="1144" y="240"/>
                </a:lnTo>
                <a:lnTo>
                  <a:pt x="1560" y="168"/>
                </a:lnTo>
                <a:lnTo>
                  <a:pt x="1960" y="96"/>
                </a:lnTo>
                <a:lnTo>
                  <a:pt x="2336" y="32"/>
                </a:lnTo>
                <a:lnTo>
                  <a:pt x="2640" y="0"/>
                </a:lnTo>
              </a:path>
            </a:pathLst>
          </a:custGeom>
          <a:noFill/>
          <a:ln w="38100" cap="flat" cmpd="sng">
            <a:solidFill>
              <a:srgbClr val="DC122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82091" name="Text Box 1035"/>
          <p:cNvSpPr txBox="1">
            <a:spLocks noChangeArrowheads="1"/>
          </p:cNvSpPr>
          <p:nvPr/>
        </p:nvSpPr>
        <p:spPr bwMode="auto">
          <a:xfrm>
            <a:off x="6080125" y="24003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ymbol" charset="0"/>
              </a:rPr>
              <a:t>b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582092" name="Text Box 1036"/>
          <p:cNvSpPr txBox="1">
            <a:spLocks noChangeArrowheads="1"/>
          </p:cNvSpPr>
          <p:nvPr/>
        </p:nvSpPr>
        <p:spPr bwMode="auto">
          <a:xfrm>
            <a:off x="7604125" y="1052513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ymbol" charset="0"/>
              </a:rPr>
              <a:t>a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582093" name="Text Box 1037"/>
          <p:cNvSpPr txBox="1">
            <a:spLocks noChangeArrowheads="1"/>
          </p:cNvSpPr>
          <p:nvPr/>
        </p:nvSpPr>
        <p:spPr bwMode="auto">
          <a:xfrm>
            <a:off x="5051425" y="4011613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ymbol" charset="0"/>
              </a:rPr>
              <a:t>a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582094" name="Text Box 1038"/>
          <p:cNvSpPr txBox="1">
            <a:spLocks noChangeArrowheads="1"/>
          </p:cNvSpPr>
          <p:nvPr/>
        </p:nvSpPr>
        <p:spPr bwMode="auto">
          <a:xfrm>
            <a:off x="6842125" y="53594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ymbol" charset="0"/>
              </a:rPr>
              <a:t>b</a:t>
            </a:r>
            <a:endParaRPr lang="it-IT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370" name="Text Box 1026"/>
          <p:cNvSpPr txBox="1">
            <a:spLocks noChangeArrowheads="1"/>
          </p:cNvSpPr>
          <p:nvPr/>
        </p:nvSpPr>
        <p:spPr bwMode="auto">
          <a:xfrm>
            <a:off x="2562225" y="2071688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594371" name="Text Box 1027"/>
          <p:cNvSpPr txBox="1">
            <a:spLocks noChangeArrowheads="1"/>
          </p:cNvSpPr>
          <p:nvPr/>
        </p:nvSpPr>
        <p:spPr bwMode="auto">
          <a:xfrm>
            <a:off x="7273925" y="16891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594372" name="Text Box 1028"/>
          <p:cNvSpPr txBox="1">
            <a:spLocks noChangeArrowheads="1"/>
          </p:cNvSpPr>
          <p:nvPr/>
        </p:nvSpPr>
        <p:spPr bwMode="auto">
          <a:xfrm>
            <a:off x="6016625" y="849313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594373" name="Text Box 1029"/>
          <p:cNvSpPr txBox="1">
            <a:spLocks noChangeArrowheads="1"/>
          </p:cNvSpPr>
          <p:nvPr/>
        </p:nvSpPr>
        <p:spPr bwMode="auto">
          <a:xfrm>
            <a:off x="1800225" y="15113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grpSp>
        <p:nvGrpSpPr>
          <p:cNvPr id="1594374" name="Group 1030"/>
          <p:cNvGrpSpPr>
            <a:grpSpLocks/>
          </p:cNvGrpSpPr>
          <p:nvPr/>
        </p:nvGrpSpPr>
        <p:grpSpPr bwMode="auto">
          <a:xfrm>
            <a:off x="88900" y="495300"/>
            <a:ext cx="8991600" cy="2378075"/>
            <a:chOff x="48" y="2400"/>
            <a:chExt cx="5664" cy="1498"/>
          </a:xfrm>
        </p:grpSpPr>
        <p:grpSp>
          <p:nvGrpSpPr>
            <p:cNvPr id="1594375" name="Group 1031"/>
            <p:cNvGrpSpPr>
              <a:grpSpLocks/>
            </p:cNvGrpSpPr>
            <p:nvPr/>
          </p:nvGrpSpPr>
          <p:grpSpPr bwMode="auto">
            <a:xfrm>
              <a:off x="48" y="2400"/>
              <a:ext cx="5664" cy="1498"/>
              <a:chOff x="48" y="2400"/>
              <a:chExt cx="5664" cy="1498"/>
            </a:xfrm>
          </p:grpSpPr>
          <p:grpSp>
            <p:nvGrpSpPr>
              <p:cNvPr id="1594376" name="Group 1032"/>
              <p:cNvGrpSpPr>
                <a:grpSpLocks/>
              </p:cNvGrpSpPr>
              <p:nvPr/>
            </p:nvGrpSpPr>
            <p:grpSpPr bwMode="auto">
              <a:xfrm>
                <a:off x="48" y="2400"/>
                <a:ext cx="5664" cy="1488"/>
                <a:chOff x="48" y="2400"/>
                <a:chExt cx="5664" cy="1488"/>
              </a:xfrm>
            </p:grpSpPr>
            <p:grpSp>
              <p:nvGrpSpPr>
                <p:cNvPr id="1594377" name="Group 1033"/>
                <p:cNvGrpSpPr>
                  <a:grpSpLocks/>
                </p:cNvGrpSpPr>
                <p:nvPr/>
              </p:nvGrpSpPr>
              <p:grpSpPr bwMode="auto">
                <a:xfrm>
                  <a:off x="48" y="2400"/>
                  <a:ext cx="5664" cy="1488"/>
                  <a:chOff x="96" y="2016"/>
                  <a:chExt cx="5568" cy="1440"/>
                </a:xfrm>
              </p:grpSpPr>
              <p:pic>
                <p:nvPicPr>
                  <p:cNvPr id="1594378" name="Picture 1034" descr="SeismicsPieri-col.gif                                          00099A0B&#10;Amico duro                     B9CF0976: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66" t="4097" r="1666" b="34444"/>
                  <a:stretch>
                    <a:fillRect/>
                  </a:stretch>
                </p:blipFill>
                <p:spPr bwMode="auto">
                  <a:xfrm>
                    <a:off x="96" y="2016"/>
                    <a:ext cx="5568" cy="144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94379" name="Picture 1035" descr="SeismicsPieri-col.gif                                          00099A0B&#10;Amico duro                     B9CF0976: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501" t="67221" r="7500"/>
                  <a:stretch>
                    <a:fillRect/>
                  </a:stretch>
                </p:blipFill>
                <p:spPr bwMode="auto">
                  <a:xfrm>
                    <a:off x="96" y="2704"/>
                    <a:ext cx="1056" cy="70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594380" name="Line 1036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2496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594381" name="Text Box 10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89" y="2371"/>
                    <a:ext cx="306" cy="16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it-IT" sz="1200" i="0">
                        <a:latin typeface="Times" charset="0"/>
                      </a:rPr>
                      <a:t>5 km</a:t>
                    </a:r>
                    <a:endParaRPr lang="it-IT" i="0">
                      <a:latin typeface="Times" charset="0"/>
                    </a:endParaRPr>
                  </a:p>
                </p:txBody>
              </p:sp>
            </p:grpSp>
            <p:sp>
              <p:nvSpPr>
                <p:cNvPr id="1594382" name="Line 1038"/>
                <p:cNvSpPr>
                  <a:spLocks noChangeShapeType="1"/>
                </p:cNvSpPr>
                <p:nvPr/>
              </p:nvSpPr>
              <p:spPr bwMode="auto">
                <a:xfrm>
                  <a:off x="2064" y="3408"/>
                  <a:ext cx="0" cy="480"/>
                </a:xfrm>
                <a:prstGeom prst="line">
                  <a:avLst/>
                </a:prstGeom>
                <a:noFill/>
                <a:ln w="76200">
                  <a:solidFill>
                    <a:srgbClr val="FF122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94383" name="Line 1039"/>
                <p:cNvSpPr>
                  <a:spLocks noChangeShapeType="1"/>
                </p:cNvSpPr>
                <p:nvPr/>
              </p:nvSpPr>
              <p:spPr bwMode="auto">
                <a:xfrm>
                  <a:off x="4704" y="3360"/>
                  <a:ext cx="0" cy="192"/>
                </a:xfrm>
                <a:prstGeom prst="line">
                  <a:avLst/>
                </a:prstGeom>
                <a:noFill/>
                <a:ln w="76200">
                  <a:solidFill>
                    <a:srgbClr val="FF122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94384" name="Line 1040"/>
                <p:cNvSpPr>
                  <a:spLocks noChangeShapeType="1"/>
                </p:cNvSpPr>
                <p:nvPr/>
              </p:nvSpPr>
              <p:spPr bwMode="auto">
                <a:xfrm>
                  <a:off x="2064" y="2976"/>
                  <a:ext cx="0" cy="288"/>
                </a:xfrm>
                <a:prstGeom prst="line">
                  <a:avLst/>
                </a:prstGeom>
                <a:noFill/>
                <a:ln w="76200">
                  <a:solidFill>
                    <a:srgbClr val="FF122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94385" name="Line 1041"/>
                <p:cNvSpPr>
                  <a:spLocks noChangeShapeType="1"/>
                </p:cNvSpPr>
                <p:nvPr/>
              </p:nvSpPr>
              <p:spPr bwMode="auto">
                <a:xfrm>
                  <a:off x="4704" y="2976"/>
                  <a:ext cx="0" cy="288"/>
                </a:xfrm>
                <a:prstGeom prst="line">
                  <a:avLst/>
                </a:prstGeom>
                <a:noFill/>
                <a:ln w="76200">
                  <a:solidFill>
                    <a:srgbClr val="FF122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594386" name="Text Box 1042"/>
              <p:cNvSpPr txBox="1">
                <a:spLocks noChangeArrowheads="1"/>
              </p:cNvSpPr>
              <p:nvPr/>
            </p:nvSpPr>
            <p:spPr bwMode="auto">
              <a:xfrm>
                <a:off x="1582" y="2961"/>
                <a:ext cx="23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>
                    <a:latin typeface="Symbol" charset="0"/>
                  </a:rPr>
                  <a:t>a</a:t>
                </a:r>
                <a:endParaRPr lang="it-IT"/>
              </a:p>
            </p:txBody>
          </p:sp>
          <p:sp>
            <p:nvSpPr>
              <p:cNvPr id="1594387" name="Text Box 1043"/>
              <p:cNvSpPr txBox="1">
                <a:spLocks noChangeArrowheads="1"/>
              </p:cNvSpPr>
              <p:nvPr/>
            </p:nvSpPr>
            <p:spPr bwMode="auto">
              <a:xfrm>
                <a:off x="2998" y="3610"/>
                <a:ext cx="22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>
                    <a:latin typeface="Symbol" charset="0"/>
                  </a:rPr>
                  <a:t>b</a:t>
                </a:r>
                <a:endParaRPr lang="it-IT"/>
              </a:p>
            </p:txBody>
          </p:sp>
          <p:sp>
            <p:nvSpPr>
              <p:cNvPr id="1594388" name="Freeform 1044"/>
              <p:cNvSpPr>
                <a:spLocks/>
              </p:cNvSpPr>
              <p:nvPr/>
            </p:nvSpPr>
            <p:spPr bwMode="auto">
              <a:xfrm>
                <a:off x="2512" y="3560"/>
                <a:ext cx="736" cy="296"/>
              </a:xfrm>
              <a:custGeom>
                <a:avLst/>
                <a:gdLst>
                  <a:gd name="T0" fmla="*/ 0 w 736"/>
                  <a:gd name="T1" fmla="*/ 296 h 296"/>
                  <a:gd name="T2" fmla="*/ 296 w 736"/>
                  <a:gd name="T3" fmla="*/ 160 h 296"/>
                  <a:gd name="T4" fmla="*/ 528 w 736"/>
                  <a:gd name="T5" fmla="*/ 72 h 296"/>
                  <a:gd name="T6" fmla="*/ 736 w 736"/>
                  <a:gd name="T7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6" h="296">
                    <a:moveTo>
                      <a:pt x="0" y="296"/>
                    </a:moveTo>
                    <a:cubicBezTo>
                      <a:pt x="104" y="246"/>
                      <a:pt x="208" y="197"/>
                      <a:pt x="296" y="160"/>
                    </a:cubicBezTo>
                    <a:cubicBezTo>
                      <a:pt x="384" y="123"/>
                      <a:pt x="455" y="99"/>
                      <a:pt x="528" y="72"/>
                    </a:cubicBezTo>
                    <a:cubicBezTo>
                      <a:pt x="601" y="45"/>
                      <a:pt x="668" y="22"/>
                      <a:pt x="736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94389" name="Freeform 1045"/>
              <p:cNvSpPr>
                <a:spLocks/>
              </p:cNvSpPr>
              <p:nvPr/>
            </p:nvSpPr>
            <p:spPr bwMode="auto">
              <a:xfrm>
                <a:off x="3680" y="3568"/>
                <a:ext cx="1928" cy="16"/>
              </a:xfrm>
              <a:custGeom>
                <a:avLst/>
                <a:gdLst>
                  <a:gd name="T0" fmla="*/ 0 w 1928"/>
                  <a:gd name="T1" fmla="*/ 16 h 16"/>
                  <a:gd name="T2" fmla="*/ 392 w 1928"/>
                  <a:gd name="T3" fmla="*/ 8 h 16"/>
                  <a:gd name="T4" fmla="*/ 880 w 1928"/>
                  <a:gd name="T5" fmla="*/ 8 h 16"/>
                  <a:gd name="T6" fmla="*/ 1208 w 1928"/>
                  <a:gd name="T7" fmla="*/ 0 h 16"/>
                  <a:gd name="T8" fmla="*/ 1728 w 1928"/>
                  <a:gd name="T9" fmla="*/ 8 h 16"/>
                  <a:gd name="T10" fmla="*/ 1928 w 192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28" h="16">
                    <a:moveTo>
                      <a:pt x="0" y="16"/>
                    </a:moveTo>
                    <a:cubicBezTo>
                      <a:pt x="122" y="12"/>
                      <a:pt x="245" y="9"/>
                      <a:pt x="392" y="8"/>
                    </a:cubicBezTo>
                    <a:cubicBezTo>
                      <a:pt x="539" y="7"/>
                      <a:pt x="744" y="9"/>
                      <a:pt x="880" y="8"/>
                    </a:cubicBezTo>
                    <a:cubicBezTo>
                      <a:pt x="1016" y="7"/>
                      <a:pt x="1067" y="0"/>
                      <a:pt x="1208" y="0"/>
                    </a:cubicBezTo>
                    <a:cubicBezTo>
                      <a:pt x="1349" y="0"/>
                      <a:pt x="1608" y="8"/>
                      <a:pt x="1728" y="8"/>
                    </a:cubicBezTo>
                    <a:cubicBezTo>
                      <a:pt x="1848" y="8"/>
                      <a:pt x="1888" y="4"/>
                      <a:pt x="1928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94390" name="Text Box 1046"/>
              <p:cNvSpPr txBox="1">
                <a:spLocks noChangeArrowheads="1"/>
              </p:cNvSpPr>
              <p:nvPr/>
            </p:nvSpPr>
            <p:spPr bwMode="auto">
              <a:xfrm>
                <a:off x="5142" y="3578"/>
                <a:ext cx="22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>
                    <a:latin typeface="Symbol" charset="0"/>
                  </a:rPr>
                  <a:t>b</a:t>
                </a:r>
                <a:endParaRPr lang="it-IT"/>
              </a:p>
            </p:txBody>
          </p:sp>
          <p:sp>
            <p:nvSpPr>
              <p:cNvPr id="1594391" name="Text Box 1047"/>
              <p:cNvSpPr txBox="1">
                <a:spLocks noChangeArrowheads="1"/>
              </p:cNvSpPr>
              <p:nvPr/>
            </p:nvSpPr>
            <p:spPr bwMode="auto">
              <a:xfrm>
                <a:off x="4198" y="2761"/>
                <a:ext cx="23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>
                    <a:latin typeface="Symbol" charset="0"/>
                  </a:rPr>
                  <a:t>a</a:t>
                </a:r>
                <a:endParaRPr lang="it-IT"/>
              </a:p>
            </p:txBody>
          </p:sp>
        </p:grpSp>
        <p:grpSp>
          <p:nvGrpSpPr>
            <p:cNvPr id="1594392" name="Group 1048"/>
            <p:cNvGrpSpPr>
              <a:grpSpLocks/>
            </p:cNvGrpSpPr>
            <p:nvPr/>
          </p:nvGrpSpPr>
          <p:grpSpPr bwMode="auto">
            <a:xfrm>
              <a:off x="1216" y="2816"/>
              <a:ext cx="4400" cy="1040"/>
              <a:chOff x="1216" y="2816"/>
              <a:chExt cx="4400" cy="1040"/>
            </a:xfrm>
          </p:grpSpPr>
          <p:sp>
            <p:nvSpPr>
              <p:cNvPr id="1594393" name="Freeform 1049"/>
              <p:cNvSpPr>
                <a:spLocks/>
              </p:cNvSpPr>
              <p:nvPr/>
            </p:nvSpPr>
            <p:spPr bwMode="auto">
              <a:xfrm>
                <a:off x="1216" y="2912"/>
                <a:ext cx="2056" cy="416"/>
              </a:xfrm>
              <a:custGeom>
                <a:avLst/>
                <a:gdLst>
                  <a:gd name="T0" fmla="*/ 0 w 2056"/>
                  <a:gd name="T1" fmla="*/ 416 h 416"/>
                  <a:gd name="T2" fmla="*/ 184 w 2056"/>
                  <a:gd name="T3" fmla="*/ 392 h 416"/>
                  <a:gd name="T4" fmla="*/ 736 w 2056"/>
                  <a:gd name="T5" fmla="*/ 232 h 416"/>
                  <a:gd name="T6" fmla="*/ 1072 w 2056"/>
                  <a:gd name="T7" fmla="*/ 136 h 416"/>
                  <a:gd name="T8" fmla="*/ 1288 w 2056"/>
                  <a:gd name="T9" fmla="*/ 96 h 416"/>
                  <a:gd name="T10" fmla="*/ 1520 w 2056"/>
                  <a:gd name="T11" fmla="*/ 72 h 416"/>
                  <a:gd name="T12" fmla="*/ 1736 w 2056"/>
                  <a:gd name="T13" fmla="*/ 32 h 416"/>
                  <a:gd name="T14" fmla="*/ 2056 w 2056"/>
                  <a:gd name="T15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56" h="416">
                    <a:moveTo>
                      <a:pt x="0" y="416"/>
                    </a:moveTo>
                    <a:lnTo>
                      <a:pt x="184" y="392"/>
                    </a:lnTo>
                    <a:lnTo>
                      <a:pt x="736" y="232"/>
                    </a:lnTo>
                    <a:lnTo>
                      <a:pt x="1072" y="136"/>
                    </a:lnTo>
                    <a:lnTo>
                      <a:pt x="1288" y="96"/>
                    </a:lnTo>
                    <a:lnTo>
                      <a:pt x="1520" y="72"/>
                    </a:lnTo>
                    <a:lnTo>
                      <a:pt x="1736" y="32"/>
                    </a:lnTo>
                    <a:lnTo>
                      <a:pt x="2056" y="0"/>
                    </a:ln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94394" name="Freeform 1050"/>
              <p:cNvSpPr>
                <a:spLocks/>
              </p:cNvSpPr>
              <p:nvPr/>
            </p:nvSpPr>
            <p:spPr bwMode="auto">
              <a:xfrm>
                <a:off x="3656" y="2816"/>
                <a:ext cx="1944" cy="320"/>
              </a:xfrm>
              <a:custGeom>
                <a:avLst/>
                <a:gdLst>
                  <a:gd name="T0" fmla="*/ 0 w 1944"/>
                  <a:gd name="T1" fmla="*/ 320 h 320"/>
                  <a:gd name="T2" fmla="*/ 272 w 1944"/>
                  <a:gd name="T3" fmla="*/ 256 h 320"/>
                  <a:gd name="T4" fmla="*/ 480 w 1944"/>
                  <a:gd name="T5" fmla="*/ 216 h 320"/>
                  <a:gd name="T6" fmla="*/ 808 w 1944"/>
                  <a:gd name="T7" fmla="*/ 184 h 320"/>
                  <a:gd name="T8" fmla="*/ 920 w 1944"/>
                  <a:gd name="T9" fmla="*/ 168 h 320"/>
                  <a:gd name="T10" fmla="*/ 1200 w 1944"/>
                  <a:gd name="T11" fmla="*/ 120 h 320"/>
                  <a:gd name="T12" fmla="*/ 1576 w 1944"/>
                  <a:gd name="T13" fmla="*/ 56 h 320"/>
                  <a:gd name="T14" fmla="*/ 1944 w 1944"/>
                  <a:gd name="T15" fmla="*/ 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4" h="320">
                    <a:moveTo>
                      <a:pt x="0" y="320"/>
                    </a:moveTo>
                    <a:lnTo>
                      <a:pt x="272" y="256"/>
                    </a:lnTo>
                    <a:lnTo>
                      <a:pt x="480" y="216"/>
                    </a:lnTo>
                    <a:lnTo>
                      <a:pt x="808" y="184"/>
                    </a:lnTo>
                    <a:lnTo>
                      <a:pt x="920" y="168"/>
                    </a:lnTo>
                    <a:lnTo>
                      <a:pt x="1200" y="120"/>
                    </a:lnTo>
                    <a:lnTo>
                      <a:pt x="1576" y="56"/>
                    </a:lnTo>
                    <a:lnTo>
                      <a:pt x="1944" y="0"/>
                    </a:ln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94395" name="Freeform 1051"/>
              <p:cNvSpPr>
                <a:spLocks/>
              </p:cNvSpPr>
              <p:nvPr/>
            </p:nvSpPr>
            <p:spPr bwMode="auto">
              <a:xfrm>
                <a:off x="2480" y="3560"/>
                <a:ext cx="768" cy="296"/>
              </a:xfrm>
              <a:custGeom>
                <a:avLst/>
                <a:gdLst>
                  <a:gd name="T0" fmla="*/ 0 w 768"/>
                  <a:gd name="T1" fmla="*/ 296 h 296"/>
                  <a:gd name="T2" fmla="*/ 328 w 768"/>
                  <a:gd name="T3" fmla="*/ 160 h 296"/>
                  <a:gd name="T4" fmla="*/ 480 w 768"/>
                  <a:gd name="T5" fmla="*/ 104 h 296"/>
                  <a:gd name="T6" fmla="*/ 768 w 768"/>
                  <a:gd name="T7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8" h="296">
                    <a:moveTo>
                      <a:pt x="0" y="296"/>
                    </a:moveTo>
                    <a:lnTo>
                      <a:pt x="328" y="160"/>
                    </a:lnTo>
                    <a:lnTo>
                      <a:pt x="480" y="104"/>
                    </a:lnTo>
                    <a:lnTo>
                      <a:pt x="768" y="0"/>
                    </a:lnTo>
                  </a:path>
                </a:pathLst>
              </a:custGeom>
              <a:noFill/>
              <a:ln w="38100" cap="flat" cmpd="sng">
                <a:solidFill>
                  <a:srgbClr val="EB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94396" name="Freeform 1052"/>
              <p:cNvSpPr>
                <a:spLocks/>
              </p:cNvSpPr>
              <p:nvPr/>
            </p:nvSpPr>
            <p:spPr bwMode="auto">
              <a:xfrm>
                <a:off x="3648" y="3560"/>
                <a:ext cx="1968" cy="24"/>
              </a:xfrm>
              <a:custGeom>
                <a:avLst/>
                <a:gdLst>
                  <a:gd name="T0" fmla="*/ 0 w 1968"/>
                  <a:gd name="T1" fmla="*/ 24 h 24"/>
                  <a:gd name="T2" fmla="*/ 208 w 1968"/>
                  <a:gd name="T3" fmla="*/ 8 h 24"/>
                  <a:gd name="T4" fmla="*/ 632 w 1968"/>
                  <a:gd name="T5" fmla="*/ 8 h 24"/>
                  <a:gd name="T6" fmla="*/ 1040 w 1968"/>
                  <a:gd name="T7" fmla="*/ 8 h 24"/>
                  <a:gd name="T8" fmla="*/ 1232 w 1968"/>
                  <a:gd name="T9" fmla="*/ 0 h 24"/>
                  <a:gd name="T10" fmla="*/ 1536 w 1968"/>
                  <a:gd name="T11" fmla="*/ 16 h 24"/>
                  <a:gd name="T12" fmla="*/ 1768 w 1968"/>
                  <a:gd name="T13" fmla="*/ 16 h 24"/>
                  <a:gd name="T14" fmla="*/ 1968 w 1968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8" h="24">
                    <a:moveTo>
                      <a:pt x="0" y="24"/>
                    </a:moveTo>
                    <a:lnTo>
                      <a:pt x="208" y="8"/>
                    </a:lnTo>
                    <a:lnTo>
                      <a:pt x="632" y="8"/>
                    </a:lnTo>
                    <a:lnTo>
                      <a:pt x="1040" y="8"/>
                    </a:lnTo>
                    <a:lnTo>
                      <a:pt x="1232" y="0"/>
                    </a:lnTo>
                    <a:lnTo>
                      <a:pt x="1536" y="16"/>
                    </a:lnTo>
                    <a:lnTo>
                      <a:pt x="1768" y="16"/>
                    </a:lnTo>
                    <a:lnTo>
                      <a:pt x="1968" y="0"/>
                    </a:lnTo>
                  </a:path>
                </a:pathLst>
              </a:custGeom>
              <a:noFill/>
              <a:ln w="38100" cap="flat" cmpd="sng">
                <a:solidFill>
                  <a:srgbClr val="EB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1594397" name="Picture 1053" descr="PiggyBackSmall.jpg     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8333" b="4488"/>
          <a:stretch>
            <a:fillRect/>
          </a:stretch>
        </p:blipFill>
        <p:spPr bwMode="auto">
          <a:xfrm>
            <a:off x="368300" y="282575"/>
            <a:ext cx="4838700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94398" name="Group 1054"/>
          <p:cNvGrpSpPr>
            <a:grpSpLocks/>
          </p:cNvGrpSpPr>
          <p:nvPr/>
        </p:nvGrpSpPr>
        <p:grpSpPr bwMode="auto">
          <a:xfrm>
            <a:off x="825500" y="3556000"/>
            <a:ext cx="7467600" cy="3302000"/>
            <a:chOff x="520" y="2240"/>
            <a:chExt cx="4704" cy="2080"/>
          </a:xfrm>
        </p:grpSpPr>
        <p:pic>
          <p:nvPicPr>
            <p:cNvPr id="1594399" name="Picture 1055" descr="Totalfolduplift.gif                                            00099A0B&#10;Amico duro                     B9CF0976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2240"/>
              <a:ext cx="4704" cy="2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94400" name="Line 1056"/>
            <p:cNvSpPr>
              <a:spLocks noChangeShapeType="1"/>
            </p:cNvSpPr>
            <p:nvPr/>
          </p:nvSpPr>
          <p:spPr bwMode="auto">
            <a:xfrm flipH="1">
              <a:off x="768" y="3848"/>
              <a:ext cx="352" cy="1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94401" name="Line 1057"/>
            <p:cNvSpPr>
              <a:spLocks noChangeShapeType="1"/>
            </p:cNvSpPr>
            <p:nvPr/>
          </p:nvSpPr>
          <p:spPr bwMode="auto">
            <a:xfrm>
              <a:off x="4664" y="3368"/>
              <a:ext cx="360" cy="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5394" name="Picture 2" descr="&#10;img196.jpg             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568325"/>
            <a:ext cx="8986837" cy="573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9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0"/>
            <a:ext cx="5011737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1569795" name="Object 3"/>
          <p:cNvGraphicFramePr>
            <a:graphicFrameLocks noChangeAspect="1"/>
          </p:cNvGraphicFramePr>
          <p:nvPr/>
        </p:nvGraphicFramePr>
        <p:xfrm>
          <a:off x="4587875" y="4321175"/>
          <a:ext cx="284163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3" imgW="3005138" imgH="5472113" progId="MS_ClipArt_Gallery.2">
                  <p:embed/>
                </p:oleObj>
              </mc:Choice>
              <mc:Fallback>
                <p:oleObj name="ClipArt" r:id="rId3" imgW="3005138" imgH="5472113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5" y="4321175"/>
                        <a:ext cx="284163" cy="517525"/>
                      </a:xfrm>
                      <a:prstGeom prst="rect">
                        <a:avLst/>
                      </a:prstGeom>
                      <a:solidFill>
                        <a:srgbClr val="66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1842" name="Picture 1026" descr="ParisThrustBeltFig1.gif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0800"/>
            <a:ext cx="9039225" cy="67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8466" name="Picture 2" descr="ParisThrustBelt2.gif 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022475"/>
            <a:ext cx="8958263" cy="48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98467" name="Text Box 3"/>
          <p:cNvSpPr txBox="1">
            <a:spLocks noChangeArrowheads="1"/>
          </p:cNvSpPr>
          <p:nvPr/>
        </p:nvSpPr>
        <p:spPr bwMode="auto">
          <a:xfrm>
            <a:off x="3175000" y="-50800"/>
            <a:ext cx="2881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MAIN PARAMETERS</a:t>
            </a:r>
          </a:p>
        </p:txBody>
      </p:sp>
      <p:grpSp>
        <p:nvGrpSpPr>
          <p:cNvPr id="1598468" name="Group 4"/>
          <p:cNvGrpSpPr>
            <a:grpSpLocks/>
          </p:cNvGrpSpPr>
          <p:nvPr/>
        </p:nvGrpSpPr>
        <p:grpSpPr bwMode="auto">
          <a:xfrm>
            <a:off x="4406900" y="4879975"/>
            <a:ext cx="4265613" cy="835025"/>
            <a:chOff x="2872" y="2706"/>
            <a:chExt cx="2687" cy="526"/>
          </a:xfrm>
        </p:grpSpPr>
        <p:sp>
          <p:nvSpPr>
            <p:cNvPr id="1598469" name="Text Box 5"/>
            <p:cNvSpPr txBox="1">
              <a:spLocks noChangeArrowheads="1"/>
            </p:cNvSpPr>
            <p:nvPr/>
          </p:nvSpPr>
          <p:spPr bwMode="auto">
            <a:xfrm>
              <a:off x="3206" y="2706"/>
              <a:ext cx="23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SUBDUCTION POLARITY</a:t>
              </a:r>
              <a:endParaRPr lang="it-IT"/>
            </a:p>
          </p:txBody>
        </p:sp>
        <p:sp>
          <p:nvSpPr>
            <p:cNvPr id="1598470" name="Line 6"/>
            <p:cNvSpPr>
              <a:spLocks noChangeShapeType="1"/>
            </p:cNvSpPr>
            <p:nvPr/>
          </p:nvSpPr>
          <p:spPr bwMode="auto">
            <a:xfrm flipH="1">
              <a:off x="2872" y="3080"/>
              <a:ext cx="960" cy="152"/>
            </a:xfrm>
            <a:prstGeom prst="line">
              <a:avLst/>
            </a:prstGeom>
            <a:noFill/>
            <a:ln w="76200">
              <a:solidFill>
                <a:srgbClr val="DC122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598471" name="Group 7"/>
          <p:cNvGrpSpPr>
            <a:grpSpLocks/>
          </p:cNvGrpSpPr>
          <p:nvPr/>
        </p:nvGrpSpPr>
        <p:grpSpPr bwMode="auto">
          <a:xfrm>
            <a:off x="2498725" y="2327275"/>
            <a:ext cx="3494088" cy="2714625"/>
            <a:chOff x="2286" y="850"/>
            <a:chExt cx="2201" cy="1710"/>
          </a:xfrm>
        </p:grpSpPr>
        <p:sp>
          <p:nvSpPr>
            <p:cNvPr id="1598472" name="Text Box 8"/>
            <p:cNvSpPr txBox="1">
              <a:spLocks noChangeArrowheads="1"/>
            </p:cNvSpPr>
            <p:nvPr/>
          </p:nvSpPr>
          <p:spPr bwMode="auto">
            <a:xfrm>
              <a:off x="2286" y="850"/>
              <a:ext cx="22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DECOLLEMENT DEPTH</a:t>
              </a:r>
              <a:endParaRPr lang="it-IT"/>
            </a:p>
          </p:txBody>
        </p:sp>
        <p:sp>
          <p:nvSpPr>
            <p:cNvPr id="1598473" name="Line 9"/>
            <p:cNvSpPr>
              <a:spLocks noChangeShapeType="1"/>
            </p:cNvSpPr>
            <p:nvPr/>
          </p:nvSpPr>
          <p:spPr bwMode="auto">
            <a:xfrm flipH="1">
              <a:off x="2528" y="1112"/>
              <a:ext cx="496" cy="1448"/>
            </a:xfrm>
            <a:prstGeom prst="line">
              <a:avLst/>
            </a:prstGeom>
            <a:noFill/>
            <a:ln w="76200">
              <a:solidFill>
                <a:srgbClr val="DC122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598474" name="Group 10"/>
          <p:cNvGrpSpPr>
            <a:grpSpLocks/>
          </p:cNvGrpSpPr>
          <p:nvPr/>
        </p:nvGrpSpPr>
        <p:grpSpPr bwMode="auto">
          <a:xfrm>
            <a:off x="4749800" y="2924175"/>
            <a:ext cx="3986213" cy="1825625"/>
            <a:chOff x="3016" y="1290"/>
            <a:chExt cx="2511" cy="1150"/>
          </a:xfrm>
        </p:grpSpPr>
        <p:sp>
          <p:nvSpPr>
            <p:cNvPr id="1598475" name="Text Box 11"/>
            <p:cNvSpPr txBox="1">
              <a:spLocks noChangeArrowheads="1"/>
            </p:cNvSpPr>
            <p:nvPr/>
          </p:nvSpPr>
          <p:spPr bwMode="auto">
            <a:xfrm>
              <a:off x="3446" y="1290"/>
              <a:ext cx="20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ramp spacing &amp; vergence</a:t>
              </a:r>
              <a:endParaRPr lang="it-IT"/>
            </a:p>
          </p:txBody>
        </p:sp>
        <p:sp>
          <p:nvSpPr>
            <p:cNvPr id="1598476" name="Line 12"/>
            <p:cNvSpPr>
              <a:spLocks noChangeShapeType="1"/>
            </p:cNvSpPr>
            <p:nvPr/>
          </p:nvSpPr>
          <p:spPr bwMode="auto">
            <a:xfrm flipH="1">
              <a:off x="3016" y="1584"/>
              <a:ext cx="712" cy="856"/>
            </a:xfrm>
            <a:prstGeom prst="line">
              <a:avLst/>
            </a:prstGeom>
            <a:noFill/>
            <a:ln w="38100">
              <a:solidFill>
                <a:srgbClr val="DC122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598477" name="Group 13"/>
          <p:cNvGrpSpPr>
            <a:grpSpLocks/>
          </p:cNvGrpSpPr>
          <p:nvPr/>
        </p:nvGrpSpPr>
        <p:grpSpPr bwMode="auto">
          <a:xfrm>
            <a:off x="266700" y="361950"/>
            <a:ext cx="4530725" cy="1438275"/>
            <a:chOff x="168" y="228"/>
            <a:chExt cx="2854" cy="906"/>
          </a:xfrm>
        </p:grpSpPr>
        <p:sp>
          <p:nvSpPr>
            <p:cNvPr id="1598478" name="Text Box 14"/>
            <p:cNvSpPr txBox="1">
              <a:spLocks noChangeArrowheads="1"/>
            </p:cNvSpPr>
            <p:nvPr/>
          </p:nvSpPr>
          <p:spPr bwMode="auto">
            <a:xfrm>
              <a:off x="168" y="540"/>
              <a:ext cx="15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- convergence rate</a:t>
              </a:r>
              <a:endParaRPr lang="it-IT"/>
            </a:p>
          </p:txBody>
        </p:sp>
        <p:sp>
          <p:nvSpPr>
            <p:cNvPr id="1598479" name="Text Box 15"/>
            <p:cNvSpPr txBox="1">
              <a:spLocks noChangeArrowheads="1"/>
            </p:cNvSpPr>
            <p:nvPr/>
          </p:nvSpPr>
          <p:spPr bwMode="auto">
            <a:xfrm>
              <a:off x="168" y="846"/>
              <a:ext cx="137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- shortening rate</a:t>
              </a:r>
              <a:endParaRPr lang="it-IT"/>
            </a:p>
          </p:txBody>
        </p:sp>
        <p:sp>
          <p:nvSpPr>
            <p:cNvPr id="1598480" name="Text Box 16"/>
            <p:cNvSpPr txBox="1">
              <a:spLocks noChangeArrowheads="1"/>
            </p:cNvSpPr>
            <p:nvPr/>
          </p:nvSpPr>
          <p:spPr bwMode="auto">
            <a:xfrm>
              <a:off x="168" y="228"/>
              <a:ext cx="28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- lithosphere thickness-composition</a:t>
              </a:r>
              <a:endParaRPr lang="it-IT"/>
            </a:p>
          </p:txBody>
        </p:sp>
      </p:grpSp>
      <p:grpSp>
        <p:nvGrpSpPr>
          <p:cNvPr id="1598481" name="Group 17"/>
          <p:cNvGrpSpPr>
            <a:grpSpLocks/>
          </p:cNvGrpSpPr>
          <p:nvPr/>
        </p:nvGrpSpPr>
        <p:grpSpPr bwMode="auto">
          <a:xfrm>
            <a:off x="5626100" y="361950"/>
            <a:ext cx="2840038" cy="1438275"/>
            <a:chOff x="3544" y="228"/>
            <a:chExt cx="1789" cy="906"/>
          </a:xfrm>
        </p:grpSpPr>
        <p:sp>
          <p:nvSpPr>
            <p:cNvPr id="1598482" name="Text Box 18"/>
            <p:cNvSpPr txBox="1">
              <a:spLocks noChangeArrowheads="1"/>
            </p:cNvSpPr>
            <p:nvPr/>
          </p:nvSpPr>
          <p:spPr bwMode="auto">
            <a:xfrm>
              <a:off x="3544" y="228"/>
              <a:ext cx="9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- uplift rate</a:t>
              </a:r>
              <a:endParaRPr lang="it-IT"/>
            </a:p>
          </p:txBody>
        </p:sp>
        <p:sp>
          <p:nvSpPr>
            <p:cNvPr id="1598483" name="Text Box 19"/>
            <p:cNvSpPr txBox="1">
              <a:spLocks noChangeArrowheads="1"/>
            </p:cNvSpPr>
            <p:nvPr/>
          </p:nvSpPr>
          <p:spPr bwMode="auto">
            <a:xfrm>
              <a:off x="3544" y="846"/>
              <a:ext cx="11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- erosion rate</a:t>
              </a:r>
              <a:endParaRPr lang="it-IT"/>
            </a:p>
          </p:txBody>
        </p:sp>
        <p:sp>
          <p:nvSpPr>
            <p:cNvPr id="1598484" name="Text Box 20"/>
            <p:cNvSpPr txBox="1">
              <a:spLocks noChangeArrowheads="1"/>
            </p:cNvSpPr>
            <p:nvPr/>
          </p:nvSpPr>
          <p:spPr bwMode="auto">
            <a:xfrm>
              <a:off x="3544" y="540"/>
              <a:ext cx="17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- foredeep subsidence</a:t>
              </a:r>
              <a:endParaRPr lang="it-IT"/>
            </a:p>
          </p:txBody>
        </p:sp>
      </p:grpSp>
      <p:grpSp>
        <p:nvGrpSpPr>
          <p:cNvPr id="1598485" name="Group 21"/>
          <p:cNvGrpSpPr>
            <a:grpSpLocks/>
          </p:cNvGrpSpPr>
          <p:nvPr/>
        </p:nvGrpSpPr>
        <p:grpSpPr bwMode="auto">
          <a:xfrm>
            <a:off x="4483100" y="6251575"/>
            <a:ext cx="4394200" cy="457200"/>
            <a:chOff x="2824" y="3938"/>
            <a:chExt cx="2768" cy="288"/>
          </a:xfrm>
        </p:grpSpPr>
        <p:sp>
          <p:nvSpPr>
            <p:cNvPr id="1598486" name="Text Box 22"/>
            <p:cNvSpPr txBox="1">
              <a:spLocks noChangeArrowheads="1"/>
            </p:cNvSpPr>
            <p:nvPr/>
          </p:nvSpPr>
          <p:spPr bwMode="auto">
            <a:xfrm>
              <a:off x="3286" y="3938"/>
              <a:ext cx="18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HINGE MIGRATION</a:t>
              </a:r>
              <a:endParaRPr lang="it-IT"/>
            </a:p>
          </p:txBody>
        </p:sp>
        <p:sp>
          <p:nvSpPr>
            <p:cNvPr id="1598487" name="Line 23"/>
            <p:cNvSpPr>
              <a:spLocks noChangeShapeType="1"/>
            </p:cNvSpPr>
            <p:nvPr/>
          </p:nvSpPr>
          <p:spPr bwMode="auto">
            <a:xfrm flipH="1">
              <a:off x="2824" y="4082"/>
              <a:ext cx="480" cy="0"/>
            </a:xfrm>
            <a:prstGeom prst="line">
              <a:avLst/>
            </a:prstGeom>
            <a:noFill/>
            <a:ln w="76200">
              <a:solidFill>
                <a:srgbClr val="DC122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98488" name="Line 24"/>
            <p:cNvSpPr>
              <a:spLocks noChangeShapeType="1"/>
            </p:cNvSpPr>
            <p:nvPr/>
          </p:nvSpPr>
          <p:spPr bwMode="auto">
            <a:xfrm flipH="1">
              <a:off x="5112" y="4082"/>
              <a:ext cx="480" cy="0"/>
            </a:xfrm>
            <a:prstGeom prst="line">
              <a:avLst/>
            </a:prstGeom>
            <a:noFill/>
            <a:ln w="76200">
              <a:solidFill>
                <a:srgbClr val="DC1221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434" name="Group 2"/>
          <p:cNvGrpSpPr>
            <a:grpSpLocks/>
          </p:cNvGrpSpPr>
          <p:nvPr/>
        </p:nvGrpSpPr>
        <p:grpSpPr bwMode="auto">
          <a:xfrm>
            <a:off x="838200" y="3200400"/>
            <a:ext cx="7467600" cy="3124200"/>
            <a:chOff x="432" y="2347"/>
            <a:chExt cx="4416" cy="1866"/>
          </a:xfrm>
        </p:grpSpPr>
        <p:pic>
          <p:nvPicPr>
            <p:cNvPr id="1042435" name="Picture 3"/>
            <p:cNvPicPr>
              <a:picLocks noChangeAspect="1" noChangeArrowheads="1"/>
            </p:cNvPicPr>
            <p:nvPr/>
          </p:nvPicPr>
          <p:blipFill>
            <a:blip r:embed="rId3">
              <a:lum bright="-6000" contrast="-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" y="2566"/>
              <a:ext cx="2576" cy="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2436" name="Rectangle 4"/>
            <p:cNvSpPr>
              <a:spLocks noChangeArrowheads="1"/>
            </p:cNvSpPr>
            <p:nvPr/>
          </p:nvSpPr>
          <p:spPr bwMode="auto">
            <a:xfrm>
              <a:off x="462" y="2566"/>
              <a:ext cx="2576" cy="164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37" name="Line 5"/>
            <p:cNvSpPr>
              <a:spLocks noChangeShapeType="1"/>
            </p:cNvSpPr>
            <p:nvPr/>
          </p:nvSpPr>
          <p:spPr bwMode="auto">
            <a:xfrm>
              <a:off x="1750" y="2698"/>
              <a:ext cx="1" cy="13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38" name="Line 6"/>
            <p:cNvSpPr>
              <a:spLocks noChangeShapeType="1"/>
            </p:cNvSpPr>
            <p:nvPr/>
          </p:nvSpPr>
          <p:spPr bwMode="auto">
            <a:xfrm>
              <a:off x="1732" y="4051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39" name="Line 7"/>
            <p:cNvSpPr>
              <a:spLocks noChangeShapeType="1"/>
            </p:cNvSpPr>
            <p:nvPr/>
          </p:nvSpPr>
          <p:spPr bwMode="auto">
            <a:xfrm>
              <a:off x="1732" y="3858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40" name="Line 8"/>
            <p:cNvSpPr>
              <a:spLocks noChangeShapeType="1"/>
            </p:cNvSpPr>
            <p:nvPr/>
          </p:nvSpPr>
          <p:spPr bwMode="auto">
            <a:xfrm>
              <a:off x="1732" y="3666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41" name="Line 9"/>
            <p:cNvSpPr>
              <a:spLocks noChangeShapeType="1"/>
            </p:cNvSpPr>
            <p:nvPr/>
          </p:nvSpPr>
          <p:spPr bwMode="auto">
            <a:xfrm>
              <a:off x="1732" y="3474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42" name="Line 10"/>
            <p:cNvSpPr>
              <a:spLocks noChangeShapeType="1"/>
            </p:cNvSpPr>
            <p:nvPr/>
          </p:nvSpPr>
          <p:spPr bwMode="auto">
            <a:xfrm>
              <a:off x="1732" y="3275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43" name="Line 11"/>
            <p:cNvSpPr>
              <a:spLocks noChangeShapeType="1"/>
            </p:cNvSpPr>
            <p:nvPr/>
          </p:nvSpPr>
          <p:spPr bwMode="auto">
            <a:xfrm>
              <a:off x="1732" y="3083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44" name="Line 12"/>
            <p:cNvSpPr>
              <a:spLocks noChangeShapeType="1"/>
            </p:cNvSpPr>
            <p:nvPr/>
          </p:nvSpPr>
          <p:spPr bwMode="auto">
            <a:xfrm>
              <a:off x="1732" y="2891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45" name="Line 13"/>
            <p:cNvSpPr>
              <a:spLocks noChangeShapeType="1"/>
            </p:cNvSpPr>
            <p:nvPr/>
          </p:nvSpPr>
          <p:spPr bwMode="auto">
            <a:xfrm>
              <a:off x="1732" y="2698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46" name="Line 14"/>
            <p:cNvSpPr>
              <a:spLocks noChangeShapeType="1"/>
            </p:cNvSpPr>
            <p:nvPr/>
          </p:nvSpPr>
          <p:spPr bwMode="auto">
            <a:xfrm>
              <a:off x="510" y="3474"/>
              <a:ext cx="247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47" name="Line 15"/>
            <p:cNvSpPr>
              <a:spLocks noChangeShapeType="1"/>
            </p:cNvSpPr>
            <p:nvPr/>
          </p:nvSpPr>
          <p:spPr bwMode="auto">
            <a:xfrm flipV="1">
              <a:off x="510" y="3474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48" name="Line 16"/>
            <p:cNvSpPr>
              <a:spLocks noChangeShapeType="1"/>
            </p:cNvSpPr>
            <p:nvPr/>
          </p:nvSpPr>
          <p:spPr bwMode="auto">
            <a:xfrm flipV="1">
              <a:off x="925" y="3474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49" name="Line 17"/>
            <p:cNvSpPr>
              <a:spLocks noChangeShapeType="1"/>
            </p:cNvSpPr>
            <p:nvPr/>
          </p:nvSpPr>
          <p:spPr bwMode="auto">
            <a:xfrm flipV="1">
              <a:off x="1335" y="3474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50" name="Line 18"/>
            <p:cNvSpPr>
              <a:spLocks noChangeShapeType="1"/>
            </p:cNvSpPr>
            <p:nvPr/>
          </p:nvSpPr>
          <p:spPr bwMode="auto">
            <a:xfrm flipV="1">
              <a:off x="1750" y="3474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51" name="Line 19"/>
            <p:cNvSpPr>
              <a:spLocks noChangeShapeType="1"/>
            </p:cNvSpPr>
            <p:nvPr/>
          </p:nvSpPr>
          <p:spPr bwMode="auto">
            <a:xfrm flipV="1">
              <a:off x="2159" y="3474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52" name="Line 20"/>
            <p:cNvSpPr>
              <a:spLocks noChangeShapeType="1"/>
            </p:cNvSpPr>
            <p:nvPr/>
          </p:nvSpPr>
          <p:spPr bwMode="auto">
            <a:xfrm flipV="1">
              <a:off x="2575" y="3474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53" name="Line 21"/>
            <p:cNvSpPr>
              <a:spLocks noChangeShapeType="1"/>
            </p:cNvSpPr>
            <p:nvPr/>
          </p:nvSpPr>
          <p:spPr bwMode="auto">
            <a:xfrm flipV="1">
              <a:off x="2984" y="3474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54" name="Line 22"/>
            <p:cNvSpPr>
              <a:spLocks noChangeShapeType="1"/>
            </p:cNvSpPr>
            <p:nvPr/>
          </p:nvSpPr>
          <p:spPr bwMode="auto">
            <a:xfrm>
              <a:off x="715" y="3390"/>
              <a:ext cx="1035" cy="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55" name="Line 23"/>
            <p:cNvSpPr>
              <a:spLocks noChangeShapeType="1"/>
            </p:cNvSpPr>
            <p:nvPr/>
          </p:nvSpPr>
          <p:spPr bwMode="auto">
            <a:xfrm flipH="1">
              <a:off x="715" y="3474"/>
              <a:ext cx="1035" cy="41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56" name="Line 24"/>
            <p:cNvSpPr>
              <a:spLocks noChangeShapeType="1"/>
            </p:cNvSpPr>
            <p:nvPr/>
          </p:nvSpPr>
          <p:spPr bwMode="auto">
            <a:xfrm flipV="1">
              <a:off x="715" y="3474"/>
              <a:ext cx="1035" cy="41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57" name="Line 25"/>
            <p:cNvSpPr>
              <a:spLocks noChangeShapeType="1"/>
            </p:cNvSpPr>
            <p:nvPr/>
          </p:nvSpPr>
          <p:spPr bwMode="auto">
            <a:xfrm>
              <a:off x="715" y="3317"/>
              <a:ext cx="1035" cy="157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58" name="Line 26"/>
            <p:cNvSpPr>
              <a:spLocks noChangeShapeType="1"/>
            </p:cNvSpPr>
            <p:nvPr/>
          </p:nvSpPr>
          <p:spPr bwMode="auto">
            <a:xfrm flipH="1">
              <a:off x="715" y="3474"/>
              <a:ext cx="1035" cy="16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59" name="Line 27"/>
            <p:cNvSpPr>
              <a:spLocks noChangeShapeType="1"/>
            </p:cNvSpPr>
            <p:nvPr/>
          </p:nvSpPr>
          <p:spPr bwMode="auto">
            <a:xfrm flipV="1">
              <a:off x="715" y="3474"/>
              <a:ext cx="1035" cy="16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60" name="Line 28"/>
            <p:cNvSpPr>
              <a:spLocks noChangeShapeType="1"/>
            </p:cNvSpPr>
            <p:nvPr/>
          </p:nvSpPr>
          <p:spPr bwMode="auto">
            <a:xfrm>
              <a:off x="715" y="3173"/>
              <a:ext cx="1035" cy="301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61" name="Line 29"/>
            <p:cNvSpPr>
              <a:spLocks noChangeShapeType="1"/>
            </p:cNvSpPr>
            <p:nvPr/>
          </p:nvSpPr>
          <p:spPr bwMode="auto">
            <a:xfrm flipH="1">
              <a:off x="715" y="3474"/>
              <a:ext cx="1035" cy="42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62" name="Line 30"/>
            <p:cNvSpPr>
              <a:spLocks noChangeShapeType="1"/>
            </p:cNvSpPr>
            <p:nvPr/>
          </p:nvSpPr>
          <p:spPr bwMode="auto">
            <a:xfrm flipV="1">
              <a:off x="715" y="3474"/>
              <a:ext cx="1035" cy="42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63" name="Line 31"/>
            <p:cNvSpPr>
              <a:spLocks noChangeShapeType="1"/>
            </p:cNvSpPr>
            <p:nvPr/>
          </p:nvSpPr>
          <p:spPr bwMode="auto">
            <a:xfrm>
              <a:off x="715" y="3408"/>
              <a:ext cx="1035" cy="6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64" name="Line 32"/>
            <p:cNvSpPr>
              <a:spLocks noChangeShapeType="1"/>
            </p:cNvSpPr>
            <p:nvPr/>
          </p:nvSpPr>
          <p:spPr bwMode="auto">
            <a:xfrm flipH="1">
              <a:off x="715" y="3474"/>
              <a:ext cx="1035" cy="16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65" name="Line 33"/>
            <p:cNvSpPr>
              <a:spLocks noChangeShapeType="1"/>
            </p:cNvSpPr>
            <p:nvPr/>
          </p:nvSpPr>
          <p:spPr bwMode="auto">
            <a:xfrm flipV="1">
              <a:off x="715" y="3474"/>
              <a:ext cx="1035" cy="16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66" name="Line 34"/>
            <p:cNvSpPr>
              <a:spLocks noChangeShapeType="1"/>
            </p:cNvSpPr>
            <p:nvPr/>
          </p:nvSpPr>
          <p:spPr bwMode="auto">
            <a:xfrm>
              <a:off x="715" y="3191"/>
              <a:ext cx="1035" cy="28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67" name="Line 35"/>
            <p:cNvSpPr>
              <a:spLocks noChangeShapeType="1"/>
            </p:cNvSpPr>
            <p:nvPr/>
          </p:nvSpPr>
          <p:spPr bwMode="auto">
            <a:xfrm flipH="1">
              <a:off x="715" y="3474"/>
              <a:ext cx="1035" cy="40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68" name="Line 36"/>
            <p:cNvSpPr>
              <a:spLocks noChangeShapeType="1"/>
            </p:cNvSpPr>
            <p:nvPr/>
          </p:nvSpPr>
          <p:spPr bwMode="auto">
            <a:xfrm flipV="1">
              <a:off x="715" y="3474"/>
              <a:ext cx="1035" cy="40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69" name="Line 37"/>
            <p:cNvSpPr>
              <a:spLocks noChangeShapeType="1"/>
            </p:cNvSpPr>
            <p:nvPr/>
          </p:nvSpPr>
          <p:spPr bwMode="auto">
            <a:xfrm>
              <a:off x="715" y="2999"/>
              <a:ext cx="1035" cy="475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70" name="Line 38"/>
            <p:cNvSpPr>
              <a:spLocks noChangeShapeType="1"/>
            </p:cNvSpPr>
            <p:nvPr/>
          </p:nvSpPr>
          <p:spPr bwMode="auto">
            <a:xfrm flipH="1">
              <a:off x="715" y="3474"/>
              <a:ext cx="1035" cy="505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71" name="Line 39"/>
            <p:cNvSpPr>
              <a:spLocks noChangeShapeType="1"/>
            </p:cNvSpPr>
            <p:nvPr/>
          </p:nvSpPr>
          <p:spPr bwMode="auto">
            <a:xfrm flipV="1">
              <a:off x="715" y="3474"/>
              <a:ext cx="1035" cy="505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72" name="Line 40"/>
            <p:cNvSpPr>
              <a:spLocks noChangeShapeType="1"/>
            </p:cNvSpPr>
            <p:nvPr/>
          </p:nvSpPr>
          <p:spPr bwMode="auto">
            <a:xfrm flipH="1">
              <a:off x="1750" y="2915"/>
              <a:ext cx="1029" cy="55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73" name="Line 41"/>
            <p:cNvSpPr>
              <a:spLocks noChangeShapeType="1"/>
            </p:cNvSpPr>
            <p:nvPr/>
          </p:nvSpPr>
          <p:spPr bwMode="auto">
            <a:xfrm>
              <a:off x="1750" y="3474"/>
              <a:ext cx="1029" cy="4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74" name="Line 42"/>
            <p:cNvSpPr>
              <a:spLocks noChangeShapeType="1"/>
            </p:cNvSpPr>
            <p:nvPr/>
          </p:nvSpPr>
          <p:spPr bwMode="auto">
            <a:xfrm flipH="1" flipV="1">
              <a:off x="1750" y="3474"/>
              <a:ext cx="1029" cy="4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75" name="Line 43"/>
            <p:cNvSpPr>
              <a:spLocks noChangeShapeType="1"/>
            </p:cNvSpPr>
            <p:nvPr/>
          </p:nvSpPr>
          <p:spPr bwMode="auto">
            <a:xfrm flipH="1">
              <a:off x="1750" y="3047"/>
              <a:ext cx="1029" cy="427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76" name="Line 44"/>
            <p:cNvSpPr>
              <a:spLocks noChangeShapeType="1"/>
            </p:cNvSpPr>
            <p:nvPr/>
          </p:nvSpPr>
          <p:spPr bwMode="auto">
            <a:xfrm>
              <a:off x="1750" y="3474"/>
              <a:ext cx="1029" cy="168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77" name="Line 45"/>
            <p:cNvSpPr>
              <a:spLocks noChangeShapeType="1"/>
            </p:cNvSpPr>
            <p:nvPr/>
          </p:nvSpPr>
          <p:spPr bwMode="auto">
            <a:xfrm flipH="1" flipV="1">
              <a:off x="1750" y="3474"/>
              <a:ext cx="1029" cy="168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78" name="Line 46"/>
            <p:cNvSpPr>
              <a:spLocks noChangeShapeType="1"/>
            </p:cNvSpPr>
            <p:nvPr/>
          </p:nvSpPr>
          <p:spPr bwMode="auto">
            <a:xfrm flipH="1">
              <a:off x="1750" y="3107"/>
              <a:ext cx="1029" cy="367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79" name="Line 47"/>
            <p:cNvSpPr>
              <a:spLocks noChangeShapeType="1"/>
            </p:cNvSpPr>
            <p:nvPr/>
          </p:nvSpPr>
          <p:spPr bwMode="auto">
            <a:xfrm>
              <a:off x="1750" y="3474"/>
              <a:ext cx="1029" cy="168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80" name="Line 48"/>
            <p:cNvSpPr>
              <a:spLocks noChangeShapeType="1"/>
            </p:cNvSpPr>
            <p:nvPr/>
          </p:nvSpPr>
          <p:spPr bwMode="auto">
            <a:xfrm flipH="1" flipV="1">
              <a:off x="1750" y="3474"/>
              <a:ext cx="1029" cy="168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81" name="Line 49"/>
            <p:cNvSpPr>
              <a:spLocks noChangeShapeType="1"/>
            </p:cNvSpPr>
            <p:nvPr/>
          </p:nvSpPr>
          <p:spPr bwMode="auto">
            <a:xfrm flipH="1">
              <a:off x="1750" y="2987"/>
              <a:ext cx="1029" cy="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82" name="Line 50"/>
            <p:cNvSpPr>
              <a:spLocks noChangeShapeType="1"/>
            </p:cNvSpPr>
            <p:nvPr/>
          </p:nvSpPr>
          <p:spPr bwMode="auto">
            <a:xfrm>
              <a:off x="1750" y="3474"/>
              <a:ext cx="1029" cy="354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83" name="Line 51"/>
            <p:cNvSpPr>
              <a:spLocks noChangeShapeType="1"/>
            </p:cNvSpPr>
            <p:nvPr/>
          </p:nvSpPr>
          <p:spPr bwMode="auto">
            <a:xfrm flipH="1" flipV="1">
              <a:off x="1750" y="3474"/>
              <a:ext cx="1029" cy="35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84" name="Line 52"/>
            <p:cNvSpPr>
              <a:spLocks noChangeShapeType="1"/>
            </p:cNvSpPr>
            <p:nvPr/>
          </p:nvSpPr>
          <p:spPr bwMode="auto">
            <a:xfrm flipH="1">
              <a:off x="1750" y="3215"/>
              <a:ext cx="1029" cy="25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85" name="Line 53"/>
            <p:cNvSpPr>
              <a:spLocks noChangeShapeType="1"/>
            </p:cNvSpPr>
            <p:nvPr/>
          </p:nvSpPr>
          <p:spPr bwMode="auto">
            <a:xfrm>
              <a:off x="1750" y="3474"/>
              <a:ext cx="1029" cy="16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86" name="Line 54"/>
            <p:cNvSpPr>
              <a:spLocks noChangeShapeType="1"/>
            </p:cNvSpPr>
            <p:nvPr/>
          </p:nvSpPr>
          <p:spPr bwMode="auto">
            <a:xfrm flipH="1" flipV="1">
              <a:off x="1750" y="3474"/>
              <a:ext cx="1029" cy="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487" name="Rectangle 55"/>
            <p:cNvSpPr>
              <a:spLocks noChangeArrowheads="1"/>
            </p:cNvSpPr>
            <p:nvPr/>
          </p:nvSpPr>
          <p:spPr bwMode="auto">
            <a:xfrm>
              <a:off x="1639" y="4015"/>
              <a:ext cx="47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-6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488" name="Rectangle 56"/>
            <p:cNvSpPr>
              <a:spLocks noChangeArrowheads="1"/>
            </p:cNvSpPr>
            <p:nvPr/>
          </p:nvSpPr>
          <p:spPr bwMode="auto">
            <a:xfrm>
              <a:off x="1639" y="3822"/>
              <a:ext cx="47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-4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489" name="Rectangle 57"/>
            <p:cNvSpPr>
              <a:spLocks noChangeArrowheads="1"/>
            </p:cNvSpPr>
            <p:nvPr/>
          </p:nvSpPr>
          <p:spPr bwMode="auto">
            <a:xfrm>
              <a:off x="1639" y="3630"/>
              <a:ext cx="47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-2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490" name="Rectangle 58"/>
            <p:cNvSpPr>
              <a:spLocks noChangeArrowheads="1"/>
            </p:cNvSpPr>
            <p:nvPr/>
          </p:nvSpPr>
          <p:spPr bwMode="auto">
            <a:xfrm>
              <a:off x="1664" y="3438"/>
              <a:ext cx="29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0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491" name="Rectangle 59"/>
            <p:cNvSpPr>
              <a:spLocks noChangeArrowheads="1"/>
            </p:cNvSpPr>
            <p:nvPr/>
          </p:nvSpPr>
          <p:spPr bwMode="auto">
            <a:xfrm>
              <a:off x="1664" y="3239"/>
              <a:ext cx="29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2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492" name="Rectangle 60"/>
            <p:cNvSpPr>
              <a:spLocks noChangeArrowheads="1"/>
            </p:cNvSpPr>
            <p:nvPr/>
          </p:nvSpPr>
          <p:spPr bwMode="auto">
            <a:xfrm>
              <a:off x="1664" y="3047"/>
              <a:ext cx="29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4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493" name="Rectangle 61"/>
            <p:cNvSpPr>
              <a:spLocks noChangeArrowheads="1"/>
            </p:cNvSpPr>
            <p:nvPr/>
          </p:nvSpPr>
          <p:spPr bwMode="auto">
            <a:xfrm>
              <a:off x="1664" y="2855"/>
              <a:ext cx="29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6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494" name="Rectangle 62"/>
            <p:cNvSpPr>
              <a:spLocks noChangeArrowheads="1"/>
            </p:cNvSpPr>
            <p:nvPr/>
          </p:nvSpPr>
          <p:spPr bwMode="auto">
            <a:xfrm>
              <a:off x="1664" y="2662"/>
              <a:ext cx="29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8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495" name="Rectangle 63"/>
            <p:cNvSpPr>
              <a:spLocks noChangeArrowheads="1"/>
            </p:cNvSpPr>
            <p:nvPr/>
          </p:nvSpPr>
          <p:spPr bwMode="auto">
            <a:xfrm>
              <a:off x="448" y="3522"/>
              <a:ext cx="76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-60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496" name="Rectangle 64"/>
            <p:cNvSpPr>
              <a:spLocks noChangeArrowheads="1"/>
            </p:cNvSpPr>
            <p:nvPr/>
          </p:nvSpPr>
          <p:spPr bwMode="auto">
            <a:xfrm>
              <a:off x="863" y="3522"/>
              <a:ext cx="76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-40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497" name="Rectangle 65"/>
            <p:cNvSpPr>
              <a:spLocks noChangeArrowheads="1"/>
            </p:cNvSpPr>
            <p:nvPr/>
          </p:nvSpPr>
          <p:spPr bwMode="auto">
            <a:xfrm>
              <a:off x="1273" y="3522"/>
              <a:ext cx="76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-20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498" name="Rectangle 66"/>
            <p:cNvSpPr>
              <a:spLocks noChangeArrowheads="1"/>
            </p:cNvSpPr>
            <p:nvPr/>
          </p:nvSpPr>
          <p:spPr bwMode="auto">
            <a:xfrm>
              <a:off x="1730" y="3522"/>
              <a:ext cx="29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0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499" name="Rectangle 67"/>
            <p:cNvSpPr>
              <a:spLocks noChangeArrowheads="1"/>
            </p:cNvSpPr>
            <p:nvPr/>
          </p:nvSpPr>
          <p:spPr bwMode="auto">
            <a:xfrm>
              <a:off x="2109" y="3522"/>
              <a:ext cx="58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20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500" name="Rectangle 68"/>
            <p:cNvSpPr>
              <a:spLocks noChangeArrowheads="1"/>
            </p:cNvSpPr>
            <p:nvPr/>
          </p:nvSpPr>
          <p:spPr bwMode="auto">
            <a:xfrm>
              <a:off x="2524" y="3522"/>
              <a:ext cx="58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40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501" name="Rectangle 69"/>
            <p:cNvSpPr>
              <a:spLocks noChangeArrowheads="1"/>
            </p:cNvSpPr>
            <p:nvPr/>
          </p:nvSpPr>
          <p:spPr bwMode="auto">
            <a:xfrm>
              <a:off x="2934" y="3522"/>
              <a:ext cx="58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it-IT" sz="700" i="0">
                  <a:solidFill>
                    <a:srgbClr val="000000"/>
                  </a:solidFill>
                  <a:latin typeface="Small Fonts" charset="0"/>
                </a:rPr>
                <a:t>60</a:t>
              </a:r>
              <a:endParaRPr lang="it-IT" sz="1800" b="1" i="0">
                <a:solidFill>
                  <a:srgbClr val="FF9900"/>
                </a:solidFill>
              </a:endParaRPr>
            </a:p>
          </p:txBody>
        </p:sp>
        <p:sp>
          <p:nvSpPr>
            <p:cNvPr id="1042502" name="Rectangle 70"/>
            <p:cNvSpPr>
              <a:spLocks noChangeArrowheads="1"/>
            </p:cNvSpPr>
            <p:nvPr/>
          </p:nvSpPr>
          <p:spPr bwMode="auto">
            <a:xfrm>
              <a:off x="462" y="2566"/>
              <a:ext cx="2576" cy="164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042503" name="Group 71"/>
            <p:cNvGrpSpPr>
              <a:grpSpLocks/>
            </p:cNvGrpSpPr>
            <p:nvPr/>
          </p:nvGrpSpPr>
          <p:grpSpPr bwMode="auto">
            <a:xfrm>
              <a:off x="432" y="2536"/>
              <a:ext cx="2671" cy="1576"/>
              <a:chOff x="1881" y="1624"/>
              <a:chExt cx="6676" cy="3940"/>
            </a:xfrm>
          </p:grpSpPr>
          <p:grpSp>
            <p:nvGrpSpPr>
              <p:cNvPr id="1042504" name="Group 72"/>
              <p:cNvGrpSpPr>
                <a:grpSpLocks/>
              </p:cNvGrpSpPr>
              <p:nvPr/>
            </p:nvGrpSpPr>
            <p:grpSpPr bwMode="auto">
              <a:xfrm>
                <a:off x="1881" y="1624"/>
                <a:ext cx="2160" cy="900"/>
                <a:chOff x="1881" y="1624"/>
                <a:chExt cx="2160" cy="900"/>
              </a:xfrm>
            </p:grpSpPr>
            <p:sp>
              <p:nvSpPr>
                <p:cNvPr id="1042505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1881" y="1624"/>
                  <a:ext cx="1260" cy="7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it-IT" sz="900" b="1" i="0">
                      <a:solidFill>
                        <a:srgbClr val="FF0000"/>
                      </a:solidFill>
                    </a:rPr>
                    <a:t>Appennino </a:t>
                  </a:r>
                  <a:r>
                    <a:rPr lang="it-IT" sz="900" b="1" i="0">
                      <a:solidFill>
                        <a:srgbClr val="00FF00"/>
                      </a:solidFill>
                    </a:rPr>
                    <a:t>Barbados</a:t>
                  </a:r>
                  <a:r>
                    <a:rPr lang="it-IT" sz="900" b="1" i="0">
                      <a:solidFill>
                        <a:srgbClr val="FF0000"/>
                      </a:solidFill>
                    </a:rPr>
                    <a:t> </a:t>
                  </a:r>
                  <a:r>
                    <a:rPr lang="it-IT" sz="900" b="1" i="0">
                      <a:solidFill>
                        <a:srgbClr val="00FFFF"/>
                      </a:solidFill>
                    </a:rPr>
                    <a:t>Aleutine </a:t>
                  </a:r>
                  <a:endParaRPr lang="it-IT" sz="900" b="1" i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042506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2781" y="1624"/>
                  <a:ext cx="1260" cy="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it-IT" sz="900" b="1" i="0">
                      <a:solidFill>
                        <a:srgbClr val="FFFF00"/>
                      </a:solidFill>
                    </a:rPr>
                    <a:t>N. Zelanda</a:t>
                  </a:r>
                  <a:r>
                    <a:rPr lang="it-IT" sz="900" b="1" i="0">
                      <a:solidFill>
                        <a:srgbClr val="FF0000"/>
                      </a:solidFill>
                    </a:rPr>
                    <a:t> </a:t>
                  </a:r>
                  <a:r>
                    <a:rPr lang="it-IT" sz="900" b="1" i="0">
                      <a:solidFill>
                        <a:srgbClr val="0000FF"/>
                      </a:solidFill>
                    </a:rPr>
                    <a:t>Nankai </a:t>
                  </a:r>
                  <a:r>
                    <a:rPr lang="it-IT" sz="900" b="1" i="0">
                      <a:solidFill>
                        <a:srgbClr val="FF00FF"/>
                      </a:solidFill>
                    </a:rPr>
                    <a:t>Giappone</a:t>
                  </a:r>
                  <a:endParaRPr lang="it-IT" sz="900" b="1" i="0">
                    <a:solidFill>
                      <a:srgbClr val="FF0000"/>
                    </a:solidFill>
                  </a:endParaRPr>
                </a:p>
                <a:p>
                  <a:pPr eaLnBrk="0" hangingPunct="0"/>
                  <a:endParaRPr lang="it-IT" sz="1200" i="0"/>
                </a:p>
              </p:txBody>
            </p:sp>
          </p:grpSp>
          <p:grpSp>
            <p:nvGrpSpPr>
              <p:cNvPr id="1042507" name="Group 75"/>
              <p:cNvGrpSpPr>
                <a:grpSpLocks/>
              </p:cNvGrpSpPr>
              <p:nvPr/>
            </p:nvGrpSpPr>
            <p:grpSpPr bwMode="auto">
              <a:xfrm>
                <a:off x="6201" y="1624"/>
                <a:ext cx="2340" cy="720"/>
                <a:chOff x="6201" y="1624"/>
                <a:chExt cx="2340" cy="720"/>
              </a:xfrm>
            </p:grpSpPr>
            <p:sp>
              <p:nvSpPr>
                <p:cNvPr id="1042508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6201" y="1624"/>
                  <a:ext cx="1260" cy="7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it-IT" sz="900" b="1" i="0">
                      <a:solidFill>
                        <a:srgbClr val="FF0000"/>
                      </a:solidFill>
                    </a:rPr>
                    <a:t>Cascadia </a:t>
                  </a:r>
                  <a:r>
                    <a:rPr lang="it-IT" sz="900" b="1" i="0">
                      <a:solidFill>
                        <a:srgbClr val="00FFFF"/>
                      </a:solidFill>
                    </a:rPr>
                    <a:t>Nicaragua-CostaRica </a:t>
                  </a:r>
                  <a:endParaRPr lang="it-IT" sz="900" b="1" i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042509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7101" y="1624"/>
                  <a:ext cx="1440" cy="7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it-IT" sz="900" b="1" i="0">
                      <a:solidFill>
                        <a:srgbClr val="FFFF00"/>
                      </a:solidFill>
                    </a:rPr>
                    <a:t>N. Ebridi</a:t>
                  </a:r>
                  <a:r>
                    <a:rPr lang="it-IT" sz="900" b="1" i="0">
                      <a:solidFill>
                        <a:srgbClr val="FF0000"/>
                      </a:solidFill>
                    </a:rPr>
                    <a:t> </a:t>
                  </a:r>
                  <a:r>
                    <a:rPr lang="it-IT" sz="900" b="1" i="0">
                      <a:solidFill>
                        <a:srgbClr val="0000FF"/>
                      </a:solidFill>
                    </a:rPr>
                    <a:t>America centr.</a:t>
                  </a:r>
                </a:p>
                <a:p>
                  <a:pPr eaLnBrk="0" hangingPunct="0"/>
                  <a:r>
                    <a:rPr lang="it-IT" sz="900" b="1" i="0">
                      <a:solidFill>
                        <a:srgbClr val="FF00FF"/>
                      </a:solidFill>
                    </a:rPr>
                    <a:t>Perù</a:t>
                  </a:r>
                  <a:endParaRPr lang="it-IT" sz="900" i="0">
                    <a:solidFill>
                      <a:srgbClr val="FF0000"/>
                    </a:solidFill>
                  </a:endParaRPr>
                </a:p>
                <a:p>
                  <a:pPr eaLnBrk="0" hangingPunct="0"/>
                  <a:endParaRPr lang="it-IT" sz="1200" i="0"/>
                </a:p>
              </p:txBody>
            </p:sp>
          </p:grpSp>
          <p:grpSp>
            <p:nvGrpSpPr>
              <p:cNvPr id="1042510" name="Group 78"/>
              <p:cNvGrpSpPr>
                <a:grpSpLocks/>
              </p:cNvGrpSpPr>
              <p:nvPr/>
            </p:nvGrpSpPr>
            <p:grpSpPr bwMode="auto">
              <a:xfrm>
                <a:off x="4893" y="1672"/>
                <a:ext cx="3664" cy="2782"/>
                <a:chOff x="4893" y="1672"/>
                <a:chExt cx="3664" cy="2782"/>
              </a:xfrm>
            </p:grpSpPr>
            <p:sp>
              <p:nvSpPr>
                <p:cNvPr id="1042511" name="Text Box 79"/>
                <p:cNvSpPr txBox="1">
                  <a:spLocks noChangeArrowheads="1"/>
                </p:cNvSpPr>
                <p:nvPr/>
              </p:nvSpPr>
              <p:spPr bwMode="auto">
                <a:xfrm>
                  <a:off x="4893" y="1672"/>
                  <a:ext cx="556" cy="3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it-IT" sz="700" b="1" i="0"/>
                    <a:t>km</a:t>
                  </a:r>
                  <a:endParaRPr lang="it-IT" sz="700" i="0"/>
                </a:p>
              </p:txBody>
            </p:sp>
            <p:sp>
              <p:nvSpPr>
                <p:cNvPr id="1042512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8001" y="4094"/>
                  <a:ext cx="556" cy="3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it-IT" sz="700" b="1" i="0"/>
                    <a:t>km</a:t>
                  </a:r>
                  <a:endParaRPr lang="it-IT" sz="700" i="0"/>
                </a:p>
              </p:txBody>
            </p:sp>
          </p:grpSp>
          <p:grpSp>
            <p:nvGrpSpPr>
              <p:cNvPr id="1042513" name="Group 81"/>
              <p:cNvGrpSpPr>
                <a:grpSpLocks/>
              </p:cNvGrpSpPr>
              <p:nvPr/>
            </p:nvGrpSpPr>
            <p:grpSpPr bwMode="auto">
              <a:xfrm>
                <a:off x="4411" y="1864"/>
                <a:ext cx="1520" cy="3700"/>
                <a:chOff x="4411" y="1864"/>
                <a:chExt cx="1520" cy="3700"/>
              </a:xfrm>
            </p:grpSpPr>
            <p:sp>
              <p:nvSpPr>
                <p:cNvPr id="1042514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4411" y="1864"/>
                  <a:ext cx="720" cy="7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it-IT" sz="1800" b="1" i="0">
                      <a:latin typeface="Symbol" charset="0"/>
                    </a:rPr>
                    <a:t>a</a:t>
                  </a:r>
                </a:p>
              </p:txBody>
            </p:sp>
            <p:sp>
              <p:nvSpPr>
                <p:cNvPr id="1042515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5211" y="1864"/>
                  <a:ext cx="720" cy="7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it-IT" sz="1800" b="1" i="0">
                      <a:latin typeface="Symbol" charset="0"/>
                    </a:rPr>
                    <a:t>a</a:t>
                  </a:r>
                </a:p>
              </p:txBody>
            </p:sp>
            <p:sp>
              <p:nvSpPr>
                <p:cNvPr id="1042516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4411" y="4844"/>
                  <a:ext cx="720" cy="7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it-IT" sz="1800" b="1" i="0">
                      <a:latin typeface="Symbol" charset="0"/>
                    </a:rPr>
                    <a:t>b</a:t>
                  </a:r>
                </a:p>
              </p:txBody>
            </p:sp>
            <p:sp>
              <p:nvSpPr>
                <p:cNvPr id="1042517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5211" y="4844"/>
                  <a:ext cx="720" cy="7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it-IT" sz="1800" b="1" i="0">
                      <a:latin typeface="Symbol" charset="0"/>
                    </a:rPr>
                    <a:t>b</a:t>
                  </a:r>
                </a:p>
              </p:txBody>
            </p:sp>
          </p:grpSp>
        </p:grpSp>
        <p:sp>
          <p:nvSpPr>
            <p:cNvPr id="1042518" name="Text Box 86"/>
            <p:cNvSpPr txBox="1">
              <a:spLocks noChangeArrowheads="1"/>
            </p:cNvSpPr>
            <p:nvPr/>
          </p:nvSpPr>
          <p:spPr bwMode="auto">
            <a:xfrm>
              <a:off x="1008" y="2896"/>
              <a:ext cx="457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it-IT" sz="1600" b="1" i="0"/>
                <a:t>"W"</a:t>
              </a:r>
            </a:p>
          </p:txBody>
        </p:sp>
        <p:sp>
          <p:nvSpPr>
            <p:cNvPr id="1042519" name="Text Box 87"/>
            <p:cNvSpPr txBox="1">
              <a:spLocks noChangeArrowheads="1"/>
            </p:cNvSpPr>
            <p:nvPr/>
          </p:nvSpPr>
          <p:spPr bwMode="auto">
            <a:xfrm>
              <a:off x="1992" y="2896"/>
              <a:ext cx="576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it-IT" sz="1600" b="1" i="0"/>
                <a:t>"E-NE"</a:t>
              </a:r>
            </a:p>
          </p:txBody>
        </p:sp>
        <p:grpSp>
          <p:nvGrpSpPr>
            <p:cNvPr id="1042520" name="Group 88"/>
            <p:cNvGrpSpPr>
              <a:grpSpLocks/>
            </p:cNvGrpSpPr>
            <p:nvPr/>
          </p:nvGrpSpPr>
          <p:grpSpPr bwMode="auto">
            <a:xfrm>
              <a:off x="3853" y="2568"/>
              <a:ext cx="995" cy="1637"/>
              <a:chOff x="8286" y="1704"/>
              <a:chExt cx="2486" cy="4094"/>
            </a:xfrm>
          </p:grpSpPr>
          <p:graphicFrame>
            <p:nvGraphicFramePr>
              <p:cNvPr id="1042521" name="Object 89"/>
              <p:cNvGraphicFramePr>
                <a:graphicFrameLocks/>
              </p:cNvGraphicFramePr>
              <p:nvPr/>
            </p:nvGraphicFramePr>
            <p:xfrm>
              <a:off x="8329" y="1704"/>
              <a:ext cx="2443" cy="40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fico" r:id="rId4" imgW="1562100" imgH="2609850" progId="Excel.Chart.8">
                      <p:embed/>
                    </p:oleObj>
                  </mc:Choice>
                  <mc:Fallback>
                    <p:oleObj name="Grafico" r:id="rId4" imgW="1562100" imgH="2609850" progId="Excel.Chart.8">
                      <p:embed/>
                      <p:pic>
                        <p:nvPicPr>
                          <p:cNvPr id="0" name="Object 89"/>
                          <p:cNvPicPr preferRelativeResize="0">
                            <a:picLocks noRo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329" y="1704"/>
                            <a:ext cx="2443" cy="409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00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0">
                                <a:solidFill>
                                  <a:srgbClr val="FFFFFF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042522" name="Group 90"/>
              <p:cNvGrpSpPr>
                <a:grpSpLocks/>
              </p:cNvGrpSpPr>
              <p:nvPr/>
            </p:nvGrpSpPr>
            <p:grpSpPr bwMode="auto">
              <a:xfrm>
                <a:off x="8286" y="2404"/>
                <a:ext cx="2335" cy="2820"/>
                <a:chOff x="8286" y="2404"/>
                <a:chExt cx="2335" cy="2820"/>
              </a:xfrm>
            </p:grpSpPr>
            <p:sp>
              <p:nvSpPr>
                <p:cNvPr id="1042523" name="Text Box 91"/>
                <p:cNvSpPr txBox="1">
                  <a:spLocks noChangeArrowheads="1"/>
                </p:cNvSpPr>
                <p:nvPr/>
              </p:nvSpPr>
              <p:spPr bwMode="auto">
                <a:xfrm>
                  <a:off x="8286" y="3394"/>
                  <a:ext cx="720" cy="7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it-IT" sz="1400" b="1" i="0">
                      <a:latin typeface="Symbol" charset="0"/>
                    </a:rPr>
                    <a:t>J°</a:t>
                  </a:r>
                </a:p>
              </p:txBody>
            </p:sp>
            <p:sp>
              <p:nvSpPr>
                <p:cNvPr id="1042524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8941" y="4504"/>
                  <a:ext cx="720" cy="7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it-IT" sz="1400" b="1" i="0">
                      <a:solidFill>
                        <a:srgbClr val="FF0066"/>
                      </a:solidFill>
                      <a:latin typeface="Symbol" charset="0"/>
                    </a:rPr>
                    <a:t>a</a:t>
                  </a:r>
                </a:p>
              </p:txBody>
            </p:sp>
            <p:sp>
              <p:nvSpPr>
                <p:cNvPr id="1042525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9881" y="3944"/>
                  <a:ext cx="720" cy="7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it-IT" sz="1400" b="1" i="0">
                      <a:solidFill>
                        <a:srgbClr val="FF3399"/>
                      </a:solidFill>
                      <a:latin typeface="Symbol" charset="0"/>
                    </a:rPr>
                    <a:t>a</a:t>
                  </a:r>
                </a:p>
              </p:txBody>
            </p:sp>
            <p:sp>
              <p:nvSpPr>
                <p:cNvPr id="1042526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9901" y="2404"/>
                  <a:ext cx="720" cy="7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it-IT" sz="1400" b="1" i="0">
                      <a:solidFill>
                        <a:schemeClr val="bg1"/>
                      </a:solidFill>
                      <a:latin typeface="Symbol" charset="0"/>
                    </a:rPr>
                    <a:t>b</a:t>
                  </a:r>
                </a:p>
              </p:txBody>
            </p:sp>
            <p:sp>
              <p:nvSpPr>
                <p:cNvPr id="1042527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8961" y="3244"/>
                  <a:ext cx="720" cy="7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it-IT" sz="1400" b="1" i="0">
                      <a:solidFill>
                        <a:schemeClr val="bg1"/>
                      </a:solidFill>
                      <a:latin typeface="Symbol" charset="0"/>
                    </a:rPr>
                    <a:t>b</a:t>
                  </a:r>
                </a:p>
              </p:txBody>
            </p:sp>
          </p:grpSp>
        </p:grpSp>
        <p:sp>
          <p:nvSpPr>
            <p:cNvPr id="1042528" name="Text Box 96"/>
            <p:cNvSpPr txBox="1">
              <a:spLocks noChangeArrowheads="1"/>
            </p:cNvSpPr>
            <p:nvPr/>
          </p:nvSpPr>
          <p:spPr bwMode="auto">
            <a:xfrm>
              <a:off x="1806" y="2347"/>
              <a:ext cx="21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it-IT" sz="1400" b="1" i="0"/>
            </a:p>
          </p:txBody>
        </p:sp>
      </p:grpSp>
      <p:grpSp>
        <p:nvGrpSpPr>
          <p:cNvPr id="1042529" name="Group 97"/>
          <p:cNvGrpSpPr>
            <a:grpSpLocks/>
          </p:cNvGrpSpPr>
          <p:nvPr/>
        </p:nvGrpSpPr>
        <p:grpSpPr bwMode="auto">
          <a:xfrm>
            <a:off x="1293813" y="76200"/>
            <a:ext cx="6702425" cy="3103563"/>
            <a:chOff x="222" y="2448"/>
            <a:chExt cx="3331" cy="1694"/>
          </a:xfrm>
        </p:grpSpPr>
        <p:sp>
          <p:nvSpPr>
            <p:cNvPr id="1042530" name="Text Box 98"/>
            <p:cNvSpPr txBox="1">
              <a:spLocks noChangeArrowheads="1"/>
            </p:cNvSpPr>
            <p:nvPr/>
          </p:nvSpPr>
          <p:spPr bwMode="auto">
            <a:xfrm>
              <a:off x="1316" y="2448"/>
              <a:ext cx="1531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400" b="1" i="0">
                  <a:latin typeface="Symbol" charset="0"/>
                </a:rPr>
                <a:t>b</a:t>
              </a:r>
              <a:r>
                <a:rPr lang="it-IT" sz="1400" b="1" i="0"/>
                <a:t> vs. age of the subducting lithosphere</a:t>
              </a:r>
            </a:p>
          </p:txBody>
        </p:sp>
        <p:grpSp>
          <p:nvGrpSpPr>
            <p:cNvPr id="1042531" name="Group 99"/>
            <p:cNvGrpSpPr>
              <a:grpSpLocks noChangeAspect="1"/>
            </p:cNvGrpSpPr>
            <p:nvPr/>
          </p:nvGrpSpPr>
          <p:grpSpPr bwMode="auto">
            <a:xfrm>
              <a:off x="869" y="2694"/>
              <a:ext cx="2435" cy="1448"/>
              <a:chOff x="942" y="1107"/>
              <a:chExt cx="2534" cy="1508"/>
            </a:xfrm>
          </p:grpSpPr>
          <p:sp>
            <p:nvSpPr>
              <p:cNvPr id="1042532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960" y="1260"/>
                <a:ext cx="2502" cy="1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33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960" y="1260"/>
                <a:ext cx="2502" cy="135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34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960" y="1291"/>
                <a:ext cx="138" cy="51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35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960" y="1406"/>
                <a:ext cx="2058" cy="51"/>
              </a:xfrm>
              <a:prstGeom prst="rect">
                <a:avLst/>
              </a:prstGeom>
              <a:solidFill>
                <a:srgbClr val="FF99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36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960" y="1520"/>
                <a:ext cx="1026" cy="45"/>
              </a:xfrm>
              <a:prstGeom prst="rect">
                <a:avLst/>
              </a:prstGeom>
              <a:solidFill>
                <a:srgbClr val="FF99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37" name="Rectangle 105"/>
              <p:cNvSpPr>
                <a:spLocks noChangeAspect="1" noChangeArrowheads="1"/>
              </p:cNvSpPr>
              <p:nvPr/>
            </p:nvSpPr>
            <p:spPr bwMode="auto">
              <a:xfrm>
                <a:off x="960" y="1628"/>
                <a:ext cx="2112" cy="51"/>
              </a:xfrm>
              <a:prstGeom prst="rect">
                <a:avLst/>
              </a:prstGeom>
              <a:solidFill>
                <a:srgbClr val="FF99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38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960" y="1743"/>
                <a:ext cx="558" cy="51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39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960" y="1857"/>
                <a:ext cx="2334" cy="51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40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960" y="1972"/>
                <a:ext cx="558" cy="44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41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960" y="2080"/>
                <a:ext cx="834" cy="51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42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960" y="2194"/>
                <a:ext cx="1002" cy="51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43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960" y="2309"/>
                <a:ext cx="1278" cy="51"/>
              </a:xfrm>
              <a:prstGeom prst="rect">
                <a:avLst/>
              </a:prstGeom>
              <a:solidFill>
                <a:srgbClr val="00CC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44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960" y="2423"/>
                <a:ext cx="2088" cy="45"/>
              </a:xfrm>
              <a:prstGeom prst="rect">
                <a:avLst/>
              </a:prstGeom>
              <a:solidFill>
                <a:srgbClr val="3399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45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960" y="2532"/>
                <a:ext cx="1668" cy="50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46" name="Line 114"/>
              <p:cNvSpPr>
                <a:spLocks noChangeAspect="1" noChangeShapeType="1"/>
              </p:cNvSpPr>
              <p:nvPr/>
            </p:nvSpPr>
            <p:spPr bwMode="auto">
              <a:xfrm>
                <a:off x="960" y="1260"/>
                <a:ext cx="250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47" name="Line 115"/>
              <p:cNvSpPr>
                <a:spLocks noChangeAspect="1" noChangeShapeType="1"/>
              </p:cNvSpPr>
              <p:nvPr/>
            </p:nvSpPr>
            <p:spPr bwMode="auto">
              <a:xfrm flipV="1">
                <a:off x="960" y="1240"/>
                <a:ext cx="1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48" name="Line 116"/>
              <p:cNvSpPr>
                <a:spLocks noChangeAspect="1" noChangeShapeType="1"/>
              </p:cNvSpPr>
              <p:nvPr/>
            </p:nvSpPr>
            <p:spPr bwMode="auto">
              <a:xfrm flipV="1">
                <a:off x="1236" y="1240"/>
                <a:ext cx="1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49" name="Line 117"/>
              <p:cNvSpPr>
                <a:spLocks noChangeAspect="1" noChangeShapeType="1"/>
              </p:cNvSpPr>
              <p:nvPr/>
            </p:nvSpPr>
            <p:spPr bwMode="auto">
              <a:xfrm flipV="1">
                <a:off x="1518" y="1240"/>
                <a:ext cx="1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50" name="Line 118"/>
              <p:cNvSpPr>
                <a:spLocks noChangeAspect="1" noChangeShapeType="1"/>
              </p:cNvSpPr>
              <p:nvPr/>
            </p:nvSpPr>
            <p:spPr bwMode="auto">
              <a:xfrm flipV="1">
                <a:off x="1794" y="1240"/>
                <a:ext cx="1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51" name="Line 119"/>
              <p:cNvSpPr>
                <a:spLocks noChangeAspect="1" noChangeShapeType="1"/>
              </p:cNvSpPr>
              <p:nvPr/>
            </p:nvSpPr>
            <p:spPr bwMode="auto">
              <a:xfrm flipV="1">
                <a:off x="2070" y="1240"/>
                <a:ext cx="1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52" name="Line 120"/>
              <p:cNvSpPr>
                <a:spLocks noChangeAspect="1" noChangeShapeType="1"/>
              </p:cNvSpPr>
              <p:nvPr/>
            </p:nvSpPr>
            <p:spPr bwMode="auto">
              <a:xfrm flipV="1">
                <a:off x="2352" y="1240"/>
                <a:ext cx="1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53" name="Line 121"/>
              <p:cNvSpPr>
                <a:spLocks noChangeAspect="1" noChangeShapeType="1"/>
              </p:cNvSpPr>
              <p:nvPr/>
            </p:nvSpPr>
            <p:spPr bwMode="auto">
              <a:xfrm flipV="1">
                <a:off x="2628" y="1240"/>
                <a:ext cx="1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54" name="Line 122"/>
              <p:cNvSpPr>
                <a:spLocks noChangeAspect="1" noChangeShapeType="1"/>
              </p:cNvSpPr>
              <p:nvPr/>
            </p:nvSpPr>
            <p:spPr bwMode="auto">
              <a:xfrm flipV="1">
                <a:off x="2904" y="1240"/>
                <a:ext cx="1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55" name="Line 123"/>
              <p:cNvSpPr>
                <a:spLocks noChangeAspect="1" noChangeShapeType="1"/>
              </p:cNvSpPr>
              <p:nvPr/>
            </p:nvSpPr>
            <p:spPr bwMode="auto">
              <a:xfrm flipV="1">
                <a:off x="3186" y="1240"/>
                <a:ext cx="1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56" name="Line 124"/>
              <p:cNvSpPr>
                <a:spLocks noChangeAspect="1" noChangeShapeType="1"/>
              </p:cNvSpPr>
              <p:nvPr/>
            </p:nvSpPr>
            <p:spPr bwMode="auto">
              <a:xfrm flipV="1">
                <a:off x="3462" y="1240"/>
                <a:ext cx="1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57" name="Line 125"/>
              <p:cNvSpPr>
                <a:spLocks noChangeAspect="1" noChangeShapeType="1"/>
              </p:cNvSpPr>
              <p:nvPr/>
            </p:nvSpPr>
            <p:spPr bwMode="auto">
              <a:xfrm>
                <a:off x="960" y="1260"/>
                <a:ext cx="1" cy="13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58" name="Line 126"/>
              <p:cNvSpPr>
                <a:spLocks noChangeAspect="1" noChangeShapeType="1"/>
              </p:cNvSpPr>
              <p:nvPr/>
            </p:nvSpPr>
            <p:spPr bwMode="auto">
              <a:xfrm>
                <a:off x="942" y="126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59" name="Line 127"/>
              <p:cNvSpPr>
                <a:spLocks noChangeAspect="1" noChangeShapeType="1"/>
              </p:cNvSpPr>
              <p:nvPr/>
            </p:nvSpPr>
            <p:spPr bwMode="auto">
              <a:xfrm>
                <a:off x="942" y="137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60" name="Line 128"/>
              <p:cNvSpPr>
                <a:spLocks noChangeAspect="1" noChangeShapeType="1"/>
              </p:cNvSpPr>
              <p:nvPr/>
            </p:nvSpPr>
            <p:spPr bwMode="auto">
              <a:xfrm>
                <a:off x="942" y="148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61" name="Line 129"/>
              <p:cNvSpPr>
                <a:spLocks noChangeAspect="1" noChangeShapeType="1"/>
              </p:cNvSpPr>
              <p:nvPr/>
            </p:nvSpPr>
            <p:spPr bwMode="auto">
              <a:xfrm>
                <a:off x="942" y="159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62" name="Line 130"/>
              <p:cNvSpPr>
                <a:spLocks noChangeAspect="1" noChangeShapeType="1"/>
              </p:cNvSpPr>
              <p:nvPr/>
            </p:nvSpPr>
            <p:spPr bwMode="auto">
              <a:xfrm>
                <a:off x="942" y="171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63" name="Line 131"/>
              <p:cNvSpPr>
                <a:spLocks noChangeAspect="1" noChangeShapeType="1"/>
              </p:cNvSpPr>
              <p:nvPr/>
            </p:nvSpPr>
            <p:spPr bwMode="auto">
              <a:xfrm>
                <a:off x="942" y="182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64" name="Line 132"/>
              <p:cNvSpPr>
                <a:spLocks noChangeAspect="1" noChangeShapeType="1"/>
              </p:cNvSpPr>
              <p:nvPr/>
            </p:nvSpPr>
            <p:spPr bwMode="auto">
              <a:xfrm>
                <a:off x="942" y="194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65" name="Line 133"/>
              <p:cNvSpPr>
                <a:spLocks noChangeAspect="1" noChangeShapeType="1"/>
              </p:cNvSpPr>
              <p:nvPr/>
            </p:nvSpPr>
            <p:spPr bwMode="auto">
              <a:xfrm>
                <a:off x="942" y="204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66" name="Line 134"/>
              <p:cNvSpPr>
                <a:spLocks noChangeAspect="1" noChangeShapeType="1"/>
              </p:cNvSpPr>
              <p:nvPr/>
            </p:nvSpPr>
            <p:spPr bwMode="auto">
              <a:xfrm>
                <a:off x="942" y="216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67" name="Line 135"/>
              <p:cNvSpPr>
                <a:spLocks noChangeAspect="1" noChangeShapeType="1"/>
              </p:cNvSpPr>
              <p:nvPr/>
            </p:nvSpPr>
            <p:spPr bwMode="auto">
              <a:xfrm>
                <a:off x="942" y="227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68" name="Line 136"/>
              <p:cNvSpPr>
                <a:spLocks noChangeAspect="1" noChangeShapeType="1"/>
              </p:cNvSpPr>
              <p:nvPr/>
            </p:nvSpPr>
            <p:spPr bwMode="auto">
              <a:xfrm>
                <a:off x="942" y="2392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69" name="Line 137"/>
              <p:cNvSpPr>
                <a:spLocks noChangeAspect="1" noChangeShapeType="1"/>
              </p:cNvSpPr>
              <p:nvPr/>
            </p:nvSpPr>
            <p:spPr bwMode="auto">
              <a:xfrm>
                <a:off x="942" y="250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70" name="Line 138"/>
              <p:cNvSpPr>
                <a:spLocks noChangeAspect="1" noChangeShapeType="1"/>
              </p:cNvSpPr>
              <p:nvPr/>
            </p:nvSpPr>
            <p:spPr bwMode="auto">
              <a:xfrm>
                <a:off x="942" y="261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571" name="Rectangle 139"/>
              <p:cNvSpPr>
                <a:spLocks noChangeAspect="1" noChangeArrowheads="1"/>
              </p:cNvSpPr>
              <p:nvPr/>
            </p:nvSpPr>
            <p:spPr bwMode="auto">
              <a:xfrm>
                <a:off x="942" y="1107"/>
                <a:ext cx="3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it-IT" sz="1600" i="0"/>
              </a:p>
            </p:txBody>
          </p:sp>
          <p:sp>
            <p:nvSpPr>
              <p:cNvPr id="1042572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1218" y="1107"/>
                <a:ext cx="3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lang="it-IT" sz="1600" i="0"/>
              </a:p>
            </p:txBody>
          </p:sp>
          <p:sp>
            <p:nvSpPr>
              <p:cNvPr id="1042573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1501" y="1107"/>
                <a:ext cx="3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lang="it-IT" sz="1600" i="0"/>
              </a:p>
            </p:txBody>
          </p:sp>
          <p:sp>
            <p:nvSpPr>
              <p:cNvPr id="1042574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1777" y="1107"/>
                <a:ext cx="3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3</a:t>
                </a:r>
                <a:endParaRPr lang="it-IT" sz="1600" i="0"/>
              </a:p>
            </p:txBody>
          </p:sp>
          <p:sp>
            <p:nvSpPr>
              <p:cNvPr id="1042575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2052" y="1107"/>
                <a:ext cx="3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4</a:t>
                </a:r>
                <a:endParaRPr lang="it-IT" sz="1600" i="0"/>
              </a:p>
            </p:txBody>
          </p:sp>
          <p:sp>
            <p:nvSpPr>
              <p:cNvPr id="1042576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2333" y="1107"/>
                <a:ext cx="3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5</a:t>
                </a:r>
                <a:endParaRPr lang="it-IT" sz="1600" i="0"/>
              </a:p>
            </p:txBody>
          </p:sp>
          <p:sp>
            <p:nvSpPr>
              <p:cNvPr id="1042577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2609" y="1107"/>
                <a:ext cx="3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6</a:t>
                </a:r>
                <a:endParaRPr lang="it-IT" sz="1600" i="0"/>
              </a:p>
            </p:txBody>
          </p:sp>
          <p:sp>
            <p:nvSpPr>
              <p:cNvPr id="1042578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2888" y="1107"/>
                <a:ext cx="3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7</a:t>
                </a:r>
                <a:endParaRPr lang="it-IT" sz="1600" i="0"/>
              </a:p>
            </p:txBody>
          </p:sp>
          <p:sp>
            <p:nvSpPr>
              <p:cNvPr id="1042579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3168" y="1107"/>
                <a:ext cx="3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8</a:t>
                </a:r>
                <a:endParaRPr lang="it-IT" sz="1600" i="0"/>
              </a:p>
            </p:txBody>
          </p:sp>
          <p:sp>
            <p:nvSpPr>
              <p:cNvPr id="1042580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3443" y="1107"/>
                <a:ext cx="3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9</a:t>
                </a:r>
                <a:endParaRPr lang="it-IT" sz="1600" i="0"/>
              </a:p>
            </p:txBody>
          </p:sp>
        </p:grpSp>
        <p:sp>
          <p:nvSpPr>
            <p:cNvPr id="1042581" name="Text Box 149"/>
            <p:cNvSpPr txBox="1">
              <a:spLocks noChangeAspect="1" noChangeArrowheads="1"/>
            </p:cNvSpPr>
            <p:nvPr/>
          </p:nvSpPr>
          <p:spPr bwMode="auto">
            <a:xfrm>
              <a:off x="1952" y="2577"/>
              <a:ext cx="288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400" b="1" i="0">
                  <a:latin typeface="Symbol" charset="0"/>
                </a:rPr>
                <a:t>b°</a:t>
              </a:r>
            </a:p>
          </p:txBody>
        </p:sp>
        <p:sp>
          <p:nvSpPr>
            <p:cNvPr id="1042582" name="Line 150"/>
            <p:cNvSpPr>
              <a:spLocks noChangeAspect="1" noChangeShapeType="1"/>
            </p:cNvSpPr>
            <p:nvPr/>
          </p:nvSpPr>
          <p:spPr bwMode="auto">
            <a:xfrm>
              <a:off x="3351" y="2849"/>
              <a:ext cx="1" cy="12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2583" name="Text Box 151"/>
            <p:cNvSpPr txBox="1">
              <a:spLocks noChangeAspect="1" noChangeArrowheads="1"/>
            </p:cNvSpPr>
            <p:nvPr/>
          </p:nvSpPr>
          <p:spPr bwMode="auto">
            <a:xfrm>
              <a:off x="3371" y="3238"/>
              <a:ext cx="182" cy="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r>
                <a:rPr lang="it-IT" sz="1200" b="1" i="0"/>
                <a:t>Lithosphere age</a:t>
              </a:r>
            </a:p>
          </p:txBody>
        </p:sp>
        <p:sp>
          <p:nvSpPr>
            <p:cNvPr id="1042584" name="Text Box 152"/>
            <p:cNvSpPr txBox="1">
              <a:spLocks noChangeArrowheads="1"/>
            </p:cNvSpPr>
            <p:nvPr/>
          </p:nvSpPr>
          <p:spPr bwMode="auto">
            <a:xfrm>
              <a:off x="222" y="2827"/>
              <a:ext cx="593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FFFF99"/>
                  </a:solidFill>
                  <a:latin typeface="Arial" charset="0"/>
                </a:rPr>
                <a:t>Middle Amer. Trench</a:t>
              </a:r>
            </a:p>
          </p:txBody>
        </p:sp>
        <p:sp>
          <p:nvSpPr>
            <p:cNvPr id="1042585" name="Text Box 153"/>
            <p:cNvSpPr txBox="1">
              <a:spLocks noChangeArrowheads="1"/>
            </p:cNvSpPr>
            <p:nvPr/>
          </p:nvSpPr>
          <p:spPr bwMode="auto">
            <a:xfrm>
              <a:off x="517" y="2938"/>
              <a:ext cx="337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FF9900"/>
                  </a:solidFill>
                  <a:latin typeface="Arial" charset="0"/>
                </a:rPr>
                <a:t>Nicaragua</a:t>
              </a:r>
            </a:p>
          </p:txBody>
        </p:sp>
        <p:sp>
          <p:nvSpPr>
            <p:cNvPr id="1042586" name="Text Box 154"/>
            <p:cNvSpPr txBox="1">
              <a:spLocks noChangeArrowheads="1"/>
            </p:cNvSpPr>
            <p:nvPr/>
          </p:nvSpPr>
          <p:spPr bwMode="auto">
            <a:xfrm>
              <a:off x="502" y="3040"/>
              <a:ext cx="354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FF9900"/>
                  </a:solidFill>
                  <a:latin typeface="Arial" charset="0"/>
                </a:rPr>
                <a:t>Costa Rica</a:t>
              </a:r>
            </a:p>
          </p:txBody>
        </p:sp>
        <p:sp>
          <p:nvSpPr>
            <p:cNvPr id="1042587" name="Text Box 155"/>
            <p:cNvSpPr txBox="1">
              <a:spLocks noChangeArrowheads="1"/>
            </p:cNvSpPr>
            <p:nvPr/>
          </p:nvSpPr>
          <p:spPr bwMode="auto">
            <a:xfrm>
              <a:off x="498" y="3148"/>
              <a:ext cx="354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FF9900"/>
                  </a:solidFill>
                  <a:latin typeface="Arial" charset="0"/>
                </a:rPr>
                <a:t>Costa Rica</a:t>
              </a:r>
            </a:p>
          </p:txBody>
        </p:sp>
        <p:sp>
          <p:nvSpPr>
            <p:cNvPr id="1042588" name="Text Box 156"/>
            <p:cNvSpPr txBox="1">
              <a:spLocks noChangeArrowheads="1"/>
            </p:cNvSpPr>
            <p:nvPr/>
          </p:nvSpPr>
          <p:spPr bwMode="auto">
            <a:xfrm>
              <a:off x="547" y="3586"/>
              <a:ext cx="315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993300"/>
                  </a:solidFill>
                  <a:latin typeface="Arial" charset="0"/>
                </a:rPr>
                <a:t>Cascadia</a:t>
              </a:r>
            </a:p>
          </p:txBody>
        </p:sp>
        <p:sp>
          <p:nvSpPr>
            <p:cNvPr id="1042589" name="Text Box 157"/>
            <p:cNvSpPr txBox="1">
              <a:spLocks noChangeArrowheads="1"/>
            </p:cNvSpPr>
            <p:nvPr/>
          </p:nvSpPr>
          <p:spPr bwMode="auto">
            <a:xfrm>
              <a:off x="544" y="3472"/>
              <a:ext cx="315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993300"/>
                  </a:solidFill>
                  <a:latin typeface="Arial" charset="0"/>
                </a:rPr>
                <a:t>Cascadia</a:t>
              </a:r>
            </a:p>
          </p:txBody>
        </p:sp>
        <p:sp>
          <p:nvSpPr>
            <p:cNvPr id="1042590" name="Text Box 158"/>
            <p:cNvSpPr txBox="1">
              <a:spLocks noChangeArrowheads="1"/>
            </p:cNvSpPr>
            <p:nvPr/>
          </p:nvSpPr>
          <p:spPr bwMode="auto">
            <a:xfrm>
              <a:off x="305" y="3259"/>
              <a:ext cx="528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993300"/>
                  </a:solidFill>
                  <a:latin typeface="Arial" charset="0"/>
                </a:rPr>
                <a:t>Peru-Chile Trench</a:t>
              </a:r>
            </a:p>
          </p:txBody>
        </p:sp>
        <p:sp>
          <p:nvSpPr>
            <p:cNvPr id="1042591" name="Text Box 159"/>
            <p:cNvSpPr txBox="1">
              <a:spLocks noChangeArrowheads="1"/>
            </p:cNvSpPr>
            <p:nvPr/>
          </p:nvSpPr>
          <p:spPr bwMode="auto">
            <a:xfrm>
              <a:off x="305" y="3370"/>
              <a:ext cx="528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993300"/>
                  </a:solidFill>
                  <a:latin typeface="Arial" charset="0"/>
                </a:rPr>
                <a:t>Peru-Chile Trench</a:t>
              </a:r>
            </a:p>
          </p:txBody>
        </p:sp>
        <p:sp>
          <p:nvSpPr>
            <p:cNvPr id="1042592" name="Text Box 160"/>
            <p:cNvSpPr txBox="1">
              <a:spLocks noChangeArrowheads="1"/>
            </p:cNvSpPr>
            <p:nvPr/>
          </p:nvSpPr>
          <p:spPr bwMode="auto">
            <a:xfrm>
              <a:off x="539" y="3694"/>
              <a:ext cx="320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99FF99"/>
                  </a:solidFill>
                  <a:latin typeface="Arial" charset="0"/>
                </a:rPr>
                <a:t>Aleutians</a:t>
              </a:r>
            </a:p>
          </p:txBody>
        </p:sp>
        <p:sp>
          <p:nvSpPr>
            <p:cNvPr id="1042593" name="Text Box 161"/>
            <p:cNvSpPr txBox="1">
              <a:spLocks noChangeArrowheads="1"/>
            </p:cNvSpPr>
            <p:nvPr/>
          </p:nvSpPr>
          <p:spPr bwMode="auto">
            <a:xfrm>
              <a:off x="539" y="3802"/>
              <a:ext cx="320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00CC66"/>
                  </a:solidFill>
                  <a:latin typeface="Arial" charset="0"/>
                </a:rPr>
                <a:t>Aleutians</a:t>
              </a:r>
            </a:p>
          </p:txBody>
        </p:sp>
        <p:sp>
          <p:nvSpPr>
            <p:cNvPr id="1042594" name="Text Box 162"/>
            <p:cNvSpPr txBox="1">
              <a:spLocks noChangeArrowheads="1"/>
            </p:cNvSpPr>
            <p:nvPr/>
          </p:nvSpPr>
          <p:spPr bwMode="auto">
            <a:xfrm>
              <a:off x="539" y="3916"/>
              <a:ext cx="320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339966"/>
                  </a:solidFill>
                  <a:latin typeface="Arial" charset="0"/>
                </a:rPr>
                <a:t>Aleutians</a:t>
              </a:r>
            </a:p>
          </p:txBody>
        </p:sp>
        <p:sp>
          <p:nvSpPr>
            <p:cNvPr id="1042595" name="Text Box 163"/>
            <p:cNvSpPr txBox="1">
              <a:spLocks noChangeArrowheads="1"/>
            </p:cNvSpPr>
            <p:nvPr/>
          </p:nvSpPr>
          <p:spPr bwMode="auto">
            <a:xfrm>
              <a:off x="622" y="4018"/>
              <a:ext cx="238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800" b="1" i="0">
                  <a:solidFill>
                    <a:srgbClr val="3333FF"/>
                  </a:solidFill>
                  <a:latin typeface="Arial" charset="0"/>
                </a:rPr>
                <a:t>Japan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506" name="Group 2"/>
          <p:cNvGrpSpPr>
            <a:grpSpLocks/>
          </p:cNvGrpSpPr>
          <p:nvPr/>
        </p:nvGrpSpPr>
        <p:grpSpPr bwMode="auto">
          <a:xfrm>
            <a:off x="762000" y="609600"/>
            <a:ext cx="7162800" cy="5943600"/>
            <a:chOff x="1605" y="978"/>
            <a:chExt cx="2841" cy="2958"/>
          </a:xfrm>
        </p:grpSpPr>
        <p:sp>
          <p:nvSpPr>
            <p:cNvPr id="1045507" name="Text Box 3"/>
            <p:cNvSpPr txBox="1">
              <a:spLocks noChangeArrowheads="1"/>
            </p:cNvSpPr>
            <p:nvPr/>
          </p:nvSpPr>
          <p:spPr bwMode="auto">
            <a:xfrm>
              <a:off x="2316" y="978"/>
              <a:ext cx="18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it-IT" sz="1400" b="1" i="0"/>
                <a:t>AREA OF THE OROGENS ABOVE SEA-LEVEL</a:t>
              </a:r>
            </a:p>
            <a:p>
              <a:pPr algn="ctr" eaLnBrk="0" hangingPunct="0"/>
              <a:r>
                <a:rPr lang="it-IT" sz="1400" b="1" i="0"/>
                <a:t>Vs subduction direction</a:t>
              </a:r>
            </a:p>
          </p:txBody>
        </p:sp>
        <p:sp>
          <p:nvSpPr>
            <p:cNvPr id="1045508" name="Text Box 4"/>
            <p:cNvSpPr txBox="1">
              <a:spLocks noChangeArrowheads="1"/>
            </p:cNvSpPr>
            <p:nvPr/>
          </p:nvSpPr>
          <p:spPr bwMode="auto">
            <a:xfrm>
              <a:off x="2304" y="3013"/>
              <a:ext cx="672" cy="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r>
                <a:rPr lang="it-IT" sz="1000" b="1" i="0">
                  <a:solidFill>
                    <a:srgbClr val="FF0000"/>
                  </a:solidFill>
                </a:rPr>
                <a:t>Apennines </a:t>
              </a:r>
              <a:r>
                <a:rPr lang="it-IT" sz="1000" b="1" i="0">
                  <a:solidFill>
                    <a:srgbClr val="00FF00"/>
                  </a:solidFill>
                </a:rPr>
                <a:t>Barbados</a:t>
              </a:r>
              <a:r>
                <a:rPr lang="it-IT" sz="1000" b="1" i="0">
                  <a:solidFill>
                    <a:srgbClr val="FF0000"/>
                  </a:solidFill>
                </a:rPr>
                <a:t> </a:t>
              </a:r>
              <a:r>
                <a:rPr lang="it-IT" sz="1000" b="1" i="0">
                  <a:solidFill>
                    <a:srgbClr val="00FFFF"/>
                  </a:solidFill>
                </a:rPr>
                <a:t>Aleutians </a:t>
              </a:r>
            </a:p>
            <a:p>
              <a:pPr eaLnBrk="0" hangingPunct="0"/>
              <a:r>
                <a:rPr lang="it-IT" sz="1000" b="1" i="0">
                  <a:solidFill>
                    <a:srgbClr val="FFFF00"/>
                  </a:solidFill>
                </a:rPr>
                <a:t>N. Zealand</a:t>
              </a:r>
              <a:r>
                <a:rPr lang="it-IT" sz="1000" b="1" i="0">
                  <a:solidFill>
                    <a:srgbClr val="FF0000"/>
                  </a:solidFill>
                </a:rPr>
                <a:t> </a:t>
              </a:r>
              <a:r>
                <a:rPr lang="it-IT" sz="1000" b="1" i="0">
                  <a:solidFill>
                    <a:srgbClr val="0000FF"/>
                  </a:solidFill>
                </a:rPr>
                <a:t>Nankai </a:t>
              </a:r>
            </a:p>
            <a:p>
              <a:pPr eaLnBrk="0" hangingPunct="0"/>
              <a:r>
                <a:rPr lang="it-IT" sz="1000" b="1" i="0">
                  <a:solidFill>
                    <a:srgbClr val="FF00FF"/>
                  </a:solidFill>
                </a:rPr>
                <a:t>Japan</a:t>
              </a:r>
              <a:endParaRPr lang="it-IT" sz="1000" i="0">
                <a:solidFill>
                  <a:srgbClr val="FF0000"/>
                </a:solidFill>
              </a:endParaRPr>
            </a:p>
            <a:p>
              <a:pPr eaLnBrk="0" hangingPunct="0"/>
              <a:r>
                <a:rPr lang="it-IT" sz="1000" b="1" i="0">
                  <a:solidFill>
                    <a:srgbClr val="4D4D4D"/>
                  </a:solidFill>
                </a:rPr>
                <a:t>Mean value</a:t>
              </a:r>
            </a:p>
          </p:txBody>
        </p:sp>
        <p:sp>
          <p:nvSpPr>
            <p:cNvPr id="1045509" name="Text Box 5"/>
            <p:cNvSpPr txBox="1">
              <a:spLocks noChangeArrowheads="1"/>
            </p:cNvSpPr>
            <p:nvPr/>
          </p:nvSpPr>
          <p:spPr bwMode="auto">
            <a:xfrm>
              <a:off x="3600" y="3013"/>
              <a:ext cx="672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r>
                <a:rPr lang="it-IT" sz="1000" b="1" i="0">
                  <a:solidFill>
                    <a:srgbClr val="4D4D4D"/>
                  </a:solidFill>
                </a:rPr>
                <a:t>Mean value</a:t>
              </a:r>
            </a:p>
            <a:p>
              <a:pPr eaLnBrk="0" hangingPunct="0"/>
              <a:r>
                <a:rPr lang="it-IT" sz="1000" b="1" i="0">
                  <a:solidFill>
                    <a:srgbClr val="FF0000"/>
                  </a:solidFill>
                </a:rPr>
                <a:t>Cascadia </a:t>
              </a:r>
              <a:r>
                <a:rPr lang="it-IT" sz="1000" b="1" i="0">
                  <a:solidFill>
                    <a:srgbClr val="0000FF"/>
                  </a:solidFill>
                </a:rPr>
                <a:t>America centr.</a:t>
              </a:r>
            </a:p>
            <a:p>
              <a:pPr eaLnBrk="0" hangingPunct="0"/>
              <a:r>
                <a:rPr lang="it-IT" sz="1000" b="1" i="0">
                  <a:solidFill>
                    <a:srgbClr val="00FFFF"/>
                  </a:solidFill>
                </a:rPr>
                <a:t>Nicaragua-CostaRica</a:t>
              </a:r>
            </a:p>
            <a:p>
              <a:pPr eaLnBrk="0" hangingPunct="0"/>
              <a:r>
                <a:rPr lang="it-IT" sz="1000" b="1" i="0">
                  <a:solidFill>
                    <a:srgbClr val="FF00FF"/>
                  </a:solidFill>
                </a:rPr>
                <a:t>Perù</a:t>
              </a:r>
              <a:endParaRPr lang="it-IT" sz="1000" i="0">
                <a:solidFill>
                  <a:srgbClr val="FF0000"/>
                </a:solidFill>
              </a:endParaRPr>
            </a:p>
            <a:p>
              <a:pPr eaLnBrk="0" hangingPunct="0"/>
              <a:r>
                <a:rPr lang="it-IT" sz="1000" b="1" i="0">
                  <a:solidFill>
                    <a:srgbClr val="FFFF00"/>
                  </a:solidFill>
                </a:rPr>
                <a:t>N. Ebridi</a:t>
              </a:r>
              <a:endParaRPr lang="it-IT" sz="1000" i="0"/>
            </a:p>
          </p:txBody>
        </p:sp>
        <p:grpSp>
          <p:nvGrpSpPr>
            <p:cNvPr id="1045510" name="Group 6"/>
            <p:cNvGrpSpPr>
              <a:grpSpLocks/>
            </p:cNvGrpSpPr>
            <p:nvPr/>
          </p:nvGrpSpPr>
          <p:grpSpPr bwMode="auto">
            <a:xfrm>
              <a:off x="1605" y="1280"/>
              <a:ext cx="2841" cy="1464"/>
              <a:chOff x="1640" y="1280"/>
              <a:chExt cx="2841" cy="1464"/>
            </a:xfrm>
          </p:grpSpPr>
          <p:sp>
            <p:nvSpPr>
              <p:cNvPr id="1045511" name="Rectangle 7"/>
              <p:cNvSpPr>
                <a:spLocks noChangeAspect="1" noChangeArrowheads="1"/>
              </p:cNvSpPr>
              <p:nvPr/>
            </p:nvSpPr>
            <p:spPr bwMode="auto">
              <a:xfrm>
                <a:off x="1869" y="2433"/>
                <a:ext cx="102" cy="12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12" name="Rectangle 8"/>
              <p:cNvSpPr>
                <a:spLocks noChangeAspect="1" noChangeArrowheads="1"/>
              </p:cNvSpPr>
              <p:nvPr/>
            </p:nvSpPr>
            <p:spPr bwMode="auto">
              <a:xfrm>
                <a:off x="2074" y="2542"/>
                <a:ext cx="102" cy="12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13" name="Rectangle 9"/>
              <p:cNvSpPr>
                <a:spLocks noChangeAspect="1" noChangeArrowheads="1"/>
              </p:cNvSpPr>
              <p:nvPr/>
            </p:nvSpPr>
            <p:spPr bwMode="auto">
              <a:xfrm>
                <a:off x="2279" y="2473"/>
                <a:ext cx="102" cy="81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14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2484" y="2375"/>
                <a:ext cx="103" cy="17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15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2689" y="2490"/>
                <a:ext cx="103" cy="6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16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2894" y="2462"/>
                <a:ext cx="103" cy="92"/>
              </a:xfrm>
              <a:prstGeom prst="rect">
                <a:avLst/>
              </a:prstGeom>
              <a:solidFill>
                <a:srgbClr val="FF33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17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3099" y="2462"/>
                <a:ext cx="97" cy="9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18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299" y="1902"/>
                <a:ext cx="103" cy="652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19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3504" y="1689"/>
                <a:ext cx="103" cy="86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20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709" y="1464"/>
                <a:ext cx="103" cy="109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21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3914" y="2260"/>
                <a:ext cx="103" cy="294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22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4119" y="1551"/>
                <a:ext cx="103" cy="1003"/>
              </a:xfrm>
              <a:prstGeom prst="rect">
                <a:avLst/>
              </a:prstGeom>
              <a:solidFill>
                <a:srgbClr val="FF33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23" name="Line 19"/>
              <p:cNvSpPr>
                <a:spLocks noChangeAspect="1" noChangeShapeType="1"/>
              </p:cNvSpPr>
              <p:nvPr/>
            </p:nvSpPr>
            <p:spPr bwMode="auto">
              <a:xfrm>
                <a:off x="1820" y="1464"/>
                <a:ext cx="1" cy="109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24" name="Line 20"/>
              <p:cNvSpPr>
                <a:spLocks noChangeAspect="1" noChangeShapeType="1"/>
              </p:cNvSpPr>
              <p:nvPr/>
            </p:nvSpPr>
            <p:spPr bwMode="auto">
              <a:xfrm>
                <a:off x="1804" y="2554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25" name="Line 21"/>
              <p:cNvSpPr>
                <a:spLocks noChangeAspect="1" noChangeShapeType="1"/>
              </p:cNvSpPr>
              <p:nvPr/>
            </p:nvSpPr>
            <p:spPr bwMode="auto">
              <a:xfrm>
                <a:off x="1804" y="2375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26" name="Line 22"/>
              <p:cNvSpPr>
                <a:spLocks noChangeAspect="1" noChangeShapeType="1"/>
              </p:cNvSpPr>
              <p:nvPr/>
            </p:nvSpPr>
            <p:spPr bwMode="auto">
              <a:xfrm>
                <a:off x="1804" y="2191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27" name="Line 23"/>
              <p:cNvSpPr>
                <a:spLocks noChangeAspect="1" noChangeShapeType="1"/>
              </p:cNvSpPr>
              <p:nvPr/>
            </p:nvSpPr>
            <p:spPr bwMode="auto">
              <a:xfrm>
                <a:off x="1804" y="2012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28" name="Line 24"/>
              <p:cNvSpPr>
                <a:spLocks noChangeAspect="1" noChangeShapeType="1"/>
              </p:cNvSpPr>
              <p:nvPr/>
            </p:nvSpPr>
            <p:spPr bwMode="auto">
              <a:xfrm>
                <a:off x="1804" y="1828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29" name="Line 25"/>
              <p:cNvSpPr>
                <a:spLocks noChangeAspect="1" noChangeShapeType="1"/>
              </p:cNvSpPr>
              <p:nvPr/>
            </p:nvSpPr>
            <p:spPr bwMode="auto">
              <a:xfrm>
                <a:off x="1804" y="1649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30" name="Line 26"/>
              <p:cNvSpPr>
                <a:spLocks noChangeAspect="1" noChangeShapeType="1"/>
              </p:cNvSpPr>
              <p:nvPr/>
            </p:nvSpPr>
            <p:spPr bwMode="auto">
              <a:xfrm>
                <a:off x="1804" y="1464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31" name="Line 27"/>
              <p:cNvSpPr>
                <a:spLocks noChangeAspect="1" noChangeShapeType="1"/>
              </p:cNvSpPr>
              <p:nvPr/>
            </p:nvSpPr>
            <p:spPr bwMode="auto">
              <a:xfrm>
                <a:off x="1820" y="2554"/>
                <a:ext cx="266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32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764" y="2514"/>
                <a:ext cx="25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it-IT" b="1" i="0">
                  <a:solidFill>
                    <a:srgbClr val="FF9900"/>
                  </a:solidFill>
                </a:endParaRPr>
              </a:p>
            </p:txBody>
          </p:sp>
          <p:sp>
            <p:nvSpPr>
              <p:cNvPr id="1045533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1709" y="2335"/>
                <a:ext cx="76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100</a:t>
                </a:r>
                <a:endParaRPr lang="it-IT" b="1" i="0">
                  <a:solidFill>
                    <a:srgbClr val="FF9900"/>
                  </a:solidFill>
                </a:endParaRPr>
              </a:p>
            </p:txBody>
          </p:sp>
          <p:sp>
            <p:nvSpPr>
              <p:cNvPr id="1045534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1709" y="2150"/>
                <a:ext cx="76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200</a:t>
                </a:r>
                <a:endParaRPr lang="it-IT" b="1" i="0">
                  <a:solidFill>
                    <a:srgbClr val="FF9900"/>
                  </a:solidFill>
                </a:endParaRPr>
              </a:p>
            </p:txBody>
          </p:sp>
          <p:sp>
            <p:nvSpPr>
              <p:cNvPr id="1045535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1709" y="1972"/>
                <a:ext cx="76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300</a:t>
                </a:r>
                <a:endParaRPr lang="it-IT" b="1" i="0">
                  <a:solidFill>
                    <a:srgbClr val="FF9900"/>
                  </a:solidFill>
                </a:endParaRPr>
              </a:p>
            </p:txBody>
          </p:sp>
          <p:sp>
            <p:nvSpPr>
              <p:cNvPr id="1045536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1709" y="1785"/>
                <a:ext cx="76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400</a:t>
                </a:r>
                <a:endParaRPr lang="it-IT" b="1" i="0">
                  <a:solidFill>
                    <a:srgbClr val="FF9900"/>
                  </a:solidFill>
                </a:endParaRPr>
              </a:p>
            </p:txBody>
          </p:sp>
          <p:sp>
            <p:nvSpPr>
              <p:cNvPr id="1045537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1709" y="1606"/>
                <a:ext cx="76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500</a:t>
                </a:r>
                <a:endParaRPr lang="it-IT" b="1" i="0">
                  <a:solidFill>
                    <a:srgbClr val="FF9900"/>
                  </a:solidFill>
                </a:endParaRPr>
              </a:p>
            </p:txBody>
          </p:sp>
          <p:sp>
            <p:nvSpPr>
              <p:cNvPr id="1045538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1709" y="1424"/>
                <a:ext cx="76" cy="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it-IT" sz="900" i="0">
                    <a:solidFill>
                      <a:srgbClr val="000000"/>
                    </a:solidFill>
                    <a:latin typeface="Arial" charset="0"/>
                  </a:rPr>
                  <a:t>600</a:t>
                </a:r>
                <a:endParaRPr lang="it-IT" b="1" i="0">
                  <a:solidFill>
                    <a:srgbClr val="FF9900"/>
                  </a:solidFill>
                </a:endParaRPr>
              </a:p>
            </p:txBody>
          </p:sp>
          <p:sp>
            <p:nvSpPr>
              <p:cNvPr id="1045539" name="Text Box 35"/>
              <p:cNvSpPr txBox="1">
                <a:spLocks noChangeArrowheads="1"/>
              </p:cNvSpPr>
              <p:nvPr/>
            </p:nvSpPr>
            <p:spPr bwMode="auto">
              <a:xfrm>
                <a:off x="2352" y="2528"/>
                <a:ext cx="360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it-IT" sz="1400" b="1" i="0"/>
                  <a:t>W</a:t>
                </a:r>
              </a:p>
            </p:txBody>
          </p:sp>
          <p:sp>
            <p:nvSpPr>
              <p:cNvPr id="1045540" name="Text Box 36"/>
              <p:cNvSpPr txBox="1">
                <a:spLocks noChangeArrowheads="1"/>
              </p:cNvSpPr>
              <p:nvPr/>
            </p:nvSpPr>
            <p:spPr bwMode="auto">
              <a:xfrm>
                <a:off x="3608" y="2528"/>
                <a:ext cx="504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it-IT" sz="1400" b="1" i="0"/>
                  <a:t>E-NE</a:t>
                </a:r>
              </a:p>
            </p:txBody>
          </p:sp>
          <p:sp>
            <p:nvSpPr>
              <p:cNvPr id="1045541" name="Text Box 37"/>
              <p:cNvSpPr txBox="1">
                <a:spLocks noChangeArrowheads="1"/>
              </p:cNvSpPr>
              <p:nvPr/>
            </p:nvSpPr>
            <p:spPr bwMode="auto">
              <a:xfrm>
                <a:off x="1640" y="1280"/>
                <a:ext cx="360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it-IT" sz="1100" b="1" i="0"/>
                  <a:t>km</a:t>
                </a:r>
                <a:r>
                  <a:rPr lang="it-IT" sz="1100" b="1" i="0" baseline="30000"/>
                  <a:t>2</a:t>
                </a:r>
                <a:endParaRPr lang="it-IT" sz="1100" b="1" i="0"/>
              </a:p>
            </p:txBody>
          </p:sp>
          <p:sp>
            <p:nvSpPr>
              <p:cNvPr id="1045542" name="Line 38"/>
              <p:cNvSpPr>
                <a:spLocks noChangeAspect="1" noChangeShapeType="1"/>
              </p:cNvSpPr>
              <p:nvPr/>
            </p:nvSpPr>
            <p:spPr bwMode="auto">
              <a:xfrm flipV="1">
                <a:off x="3254" y="2508"/>
                <a:ext cx="0" cy="9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5543" name="Text Box 39"/>
              <p:cNvSpPr txBox="1">
                <a:spLocks noChangeArrowheads="1"/>
              </p:cNvSpPr>
              <p:nvPr/>
            </p:nvSpPr>
            <p:spPr bwMode="auto">
              <a:xfrm>
                <a:off x="3081" y="2322"/>
                <a:ext cx="134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200" b="1" i="0"/>
                  <a:t>50</a:t>
                </a:r>
              </a:p>
            </p:txBody>
          </p:sp>
          <p:sp>
            <p:nvSpPr>
              <p:cNvPr id="1045544" name="Text Box 40"/>
              <p:cNvSpPr txBox="1">
                <a:spLocks noChangeArrowheads="1"/>
              </p:cNvSpPr>
              <p:nvPr/>
            </p:nvSpPr>
            <p:spPr bwMode="auto">
              <a:xfrm>
                <a:off x="3268" y="1763"/>
                <a:ext cx="1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200" b="1" i="0"/>
                  <a:t>360</a:t>
                </a:r>
              </a:p>
            </p:txBody>
          </p:sp>
          <p:sp>
            <p:nvSpPr>
              <p:cNvPr id="1045545" name="Text Box 41"/>
              <p:cNvSpPr txBox="1">
                <a:spLocks noChangeArrowheads="1"/>
              </p:cNvSpPr>
              <p:nvPr/>
            </p:nvSpPr>
            <p:spPr bwMode="auto">
              <a:xfrm>
                <a:off x="2879" y="2322"/>
                <a:ext cx="134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200" b="1" i="0">
                    <a:solidFill>
                      <a:srgbClr val="FF3399"/>
                    </a:solidFill>
                  </a:rPr>
                  <a:t>51</a:t>
                </a:r>
              </a:p>
            </p:txBody>
          </p:sp>
          <p:sp>
            <p:nvSpPr>
              <p:cNvPr id="1045546" name="Text Box 42"/>
              <p:cNvSpPr txBox="1">
                <a:spLocks noChangeArrowheads="1"/>
              </p:cNvSpPr>
              <p:nvPr/>
            </p:nvSpPr>
            <p:spPr bwMode="auto">
              <a:xfrm>
                <a:off x="2674" y="2360"/>
                <a:ext cx="133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200" b="1" i="0">
                    <a:solidFill>
                      <a:schemeClr val="accent2"/>
                    </a:solidFill>
                  </a:rPr>
                  <a:t>35</a:t>
                </a:r>
              </a:p>
            </p:txBody>
          </p:sp>
          <p:sp>
            <p:nvSpPr>
              <p:cNvPr id="1045547" name="Text Box 43"/>
              <p:cNvSpPr txBox="1">
                <a:spLocks noChangeArrowheads="1"/>
              </p:cNvSpPr>
              <p:nvPr/>
            </p:nvSpPr>
            <p:spPr bwMode="auto">
              <a:xfrm>
                <a:off x="4087" y="1408"/>
                <a:ext cx="164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200" b="1" i="0">
                    <a:solidFill>
                      <a:srgbClr val="FF3399"/>
                    </a:solidFill>
                  </a:rPr>
                  <a:t>550</a:t>
                </a:r>
              </a:p>
            </p:txBody>
          </p:sp>
          <p:sp>
            <p:nvSpPr>
              <p:cNvPr id="1045548" name="Text Box 44"/>
              <p:cNvSpPr txBox="1">
                <a:spLocks noChangeArrowheads="1"/>
              </p:cNvSpPr>
              <p:nvPr/>
            </p:nvSpPr>
            <p:spPr bwMode="auto">
              <a:xfrm>
                <a:off x="3676" y="1332"/>
                <a:ext cx="163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200" b="1" i="0">
                    <a:solidFill>
                      <a:schemeClr val="accent2"/>
                    </a:solidFill>
                  </a:rPr>
                  <a:t>600</a:t>
                </a:r>
              </a:p>
            </p:txBody>
          </p:sp>
          <p:sp>
            <p:nvSpPr>
              <p:cNvPr id="1045549" name="Text Box 45"/>
              <p:cNvSpPr txBox="1">
                <a:spLocks noChangeArrowheads="1"/>
              </p:cNvSpPr>
              <p:nvPr/>
            </p:nvSpPr>
            <p:spPr bwMode="auto">
              <a:xfrm>
                <a:off x="2451" y="2236"/>
                <a:ext cx="164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200" b="1" i="0">
                    <a:solidFill>
                      <a:srgbClr val="FFFF00"/>
                    </a:solidFill>
                  </a:rPr>
                  <a:t>100</a:t>
                </a:r>
              </a:p>
            </p:txBody>
          </p:sp>
          <p:sp>
            <p:nvSpPr>
              <p:cNvPr id="1045550" name="Text Box 46"/>
              <p:cNvSpPr txBox="1">
                <a:spLocks noChangeArrowheads="1"/>
              </p:cNvSpPr>
              <p:nvPr/>
            </p:nvSpPr>
            <p:spPr bwMode="auto">
              <a:xfrm>
                <a:off x="2259" y="2336"/>
                <a:ext cx="133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200" b="1" i="0">
                    <a:solidFill>
                      <a:srgbClr val="66FFFF"/>
                    </a:solidFill>
                  </a:rPr>
                  <a:t>46</a:t>
                </a:r>
              </a:p>
            </p:txBody>
          </p:sp>
          <p:sp>
            <p:nvSpPr>
              <p:cNvPr id="1045551" name="Text Box 47"/>
              <p:cNvSpPr txBox="1">
                <a:spLocks noChangeArrowheads="1"/>
              </p:cNvSpPr>
              <p:nvPr/>
            </p:nvSpPr>
            <p:spPr bwMode="auto">
              <a:xfrm>
                <a:off x="3880" y="2124"/>
                <a:ext cx="1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200" b="1" i="0">
                    <a:solidFill>
                      <a:srgbClr val="66FFFF"/>
                    </a:solidFill>
                  </a:rPr>
                  <a:t>160</a:t>
                </a:r>
              </a:p>
            </p:txBody>
          </p:sp>
          <p:sp>
            <p:nvSpPr>
              <p:cNvPr id="1045552" name="Text Box 48"/>
              <p:cNvSpPr txBox="1">
                <a:spLocks noChangeArrowheads="1"/>
              </p:cNvSpPr>
              <p:nvPr/>
            </p:nvSpPr>
            <p:spPr bwMode="auto">
              <a:xfrm>
                <a:off x="2076" y="2400"/>
                <a:ext cx="103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200" b="1" i="0">
                    <a:solidFill>
                      <a:srgbClr val="00FF00"/>
                    </a:solidFill>
                  </a:rPr>
                  <a:t>8</a:t>
                </a:r>
              </a:p>
            </p:txBody>
          </p:sp>
          <p:sp>
            <p:nvSpPr>
              <p:cNvPr id="1045553" name="Text Box 49"/>
              <p:cNvSpPr txBox="1">
                <a:spLocks noChangeArrowheads="1"/>
              </p:cNvSpPr>
              <p:nvPr/>
            </p:nvSpPr>
            <p:spPr bwMode="auto">
              <a:xfrm>
                <a:off x="1851" y="2295"/>
                <a:ext cx="133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200" b="1" i="0">
                    <a:solidFill>
                      <a:srgbClr val="FF3300"/>
                    </a:solidFill>
                  </a:rPr>
                  <a:t>67</a:t>
                </a:r>
              </a:p>
            </p:txBody>
          </p:sp>
          <p:sp>
            <p:nvSpPr>
              <p:cNvPr id="1045554" name="Text Box 50"/>
              <p:cNvSpPr txBox="1">
                <a:spLocks noChangeArrowheads="1"/>
              </p:cNvSpPr>
              <p:nvPr/>
            </p:nvSpPr>
            <p:spPr bwMode="auto">
              <a:xfrm>
                <a:off x="3465" y="1555"/>
                <a:ext cx="1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200" b="1" i="0">
                    <a:solidFill>
                      <a:srgbClr val="FF3300"/>
                    </a:solidFill>
                  </a:rPr>
                  <a:t>475</a:t>
                </a:r>
              </a:p>
            </p:txBody>
          </p:sp>
        </p:grpSp>
        <p:grpSp>
          <p:nvGrpSpPr>
            <p:cNvPr id="1045555" name="Group 51"/>
            <p:cNvGrpSpPr>
              <a:grpSpLocks/>
            </p:cNvGrpSpPr>
            <p:nvPr/>
          </p:nvGrpSpPr>
          <p:grpSpPr bwMode="auto">
            <a:xfrm>
              <a:off x="1852" y="2688"/>
              <a:ext cx="2523" cy="572"/>
              <a:chOff x="1855" y="2652"/>
              <a:chExt cx="2523" cy="572"/>
            </a:xfrm>
          </p:grpSpPr>
          <p:sp>
            <p:nvSpPr>
              <p:cNvPr id="1045556" name="Freeform 52"/>
              <p:cNvSpPr>
                <a:spLocks/>
              </p:cNvSpPr>
              <p:nvPr/>
            </p:nvSpPr>
            <p:spPr bwMode="auto">
              <a:xfrm>
                <a:off x="1855" y="2652"/>
                <a:ext cx="2523" cy="572"/>
              </a:xfrm>
              <a:custGeom>
                <a:avLst/>
                <a:gdLst>
                  <a:gd name="T0" fmla="*/ 0 w 2523"/>
                  <a:gd name="T1" fmla="*/ 572 h 572"/>
                  <a:gd name="T2" fmla="*/ 1131 w 2523"/>
                  <a:gd name="T3" fmla="*/ 68 h 572"/>
                  <a:gd name="T4" fmla="*/ 2523 w 2523"/>
                  <a:gd name="T5" fmla="*/ 164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23" h="572">
                    <a:moveTo>
                      <a:pt x="0" y="572"/>
                    </a:moveTo>
                    <a:cubicBezTo>
                      <a:pt x="188" y="489"/>
                      <a:pt x="711" y="136"/>
                      <a:pt x="1131" y="68"/>
                    </a:cubicBezTo>
                    <a:cubicBezTo>
                      <a:pt x="1551" y="0"/>
                      <a:pt x="2003" y="88"/>
                      <a:pt x="2523" y="164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45557" name="Freeform 53"/>
              <p:cNvSpPr>
                <a:spLocks/>
              </p:cNvSpPr>
              <p:nvPr/>
            </p:nvSpPr>
            <p:spPr bwMode="auto">
              <a:xfrm>
                <a:off x="2196" y="2784"/>
                <a:ext cx="426" cy="204"/>
              </a:xfrm>
              <a:custGeom>
                <a:avLst/>
                <a:gdLst>
                  <a:gd name="T0" fmla="*/ 0 w 426"/>
                  <a:gd name="T1" fmla="*/ 204 h 204"/>
                  <a:gd name="T2" fmla="*/ 426 w 426"/>
                  <a:gd name="T3" fmla="*/ 0 h 204"/>
                  <a:gd name="T4" fmla="*/ 296 w 426"/>
                  <a:gd name="T5" fmla="*/ 2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6" h="204">
                    <a:moveTo>
                      <a:pt x="0" y="204"/>
                    </a:moveTo>
                    <a:lnTo>
                      <a:pt x="426" y="0"/>
                    </a:lnTo>
                    <a:lnTo>
                      <a:pt x="296" y="21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45558" name="Freeform 54"/>
              <p:cNvSpPr>
                <a:spLocks/>
              </p:cNvSpPr>
              <p:nvPr/>
            </p:nvSpPr>
            <p:spPr bwMode="auto">
              <a:xfrm>
                <a:off x="3946" y="2691"/>
                <a:ext cx="414" cy="85"/>
              </a:xfrm>
              <a:custGeom>
                <a:avLst/>
                <a:gdLst>
                  <a:gd name="T0" fmla="*/ 414 w 414"/>
                  <a:gd name="T1" fmla="*/ 85 h 85"/>
                  <a:gd name="T2" fmla="*/ 0 w 414"/>
                  <a:gd name="T3" fmla="*/ 21 h 85"/>
                  <a:gd name="T4" fmla="*/ 137 w 414"/>
                  <a:gd name="T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4" h="85">
                    <a:moveTo>
                      <a:pt x="414" y="85"/>
                    </a:moveTo>
                    <a:lnTo>
                      <a:pt x="0" y="21"/>
                    </a:lnTo>
                    <a:lnTo>
                      <a:pt x="137" y="0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1045559" name="Text Box 55"/>
          <p:cNvSpPr txBox="1">
            <a:spLocks noChangeArrowheads="1"/>
          </p:cNvSpPr>
          <p:nvPr/>
        </p:nvSpPr>
        <p:spPr bwMode="auto">
          <a:xfrm>
            <a:off x="4038600" y="6248400"/>
            <a:ext cx="1731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Mean values</a:t>
            </a:r>
          </a:p>
        </p:txBody>
      </p:sp>
      <p:sp>
        <p:nvSpPr>
          <p:cNvPr id="1045560" name="Line 56"/>
          <p:cNvSpPr>
            <a:spLocks noChangeShapeType="1"/>
          </p:cNvSpPr>
          <p:nvPr/>
        </p:nvSpPr>
        <p:spPr bwMode="auto">
          <a:xfrm flipH="1" flipV="1">
            <a:off x="4572000" y="3962400"/>
            <a:ext cx="0" cy="2362200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45561" name="Line 57"/>
          <p:cNvSpPr>
            <a:spLocks noChangeShapeType="1"/>
          </p:cNvSpPr>
          <p:nvPr/>
        </p:nvSpPr>
        <p:spPr bwMode="auto">
          <a:xfrm flipH="1" flipV="1">
            <a:off x="5105400" y="3962400"/>
            <a:ext cx="0" cy="2362200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45562" name="Text Box 58"/>
          <p:cNvSpPr txBox="1">
            <a:spLocks noChangeArrowheads="1"/>
          </p:cNvSpPr>
          <p:nvPr/>
        </p:nvSpPr>
        <p:spPr bwMode="auto">
          <a:xfrm rot="-5400000">
            <a:off x="3575050" y="4718050"/>
            <a:ext cx="153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W-directed</a:t>
            </a:r>
          </a:p>
        </p:txBody>
      </p:sp>
      <p:sp>
        <p:nvSpPr>
          <p:cNvPr id="1045563" name="Text Box 59"/>
          <p:cNvSpPr txBox="1">
            <a:spLocks noChangeArrowheads="1"/>
          </p:cNvSpPr>
          <p:nvPr/>
        </p:nvSpPr>
        <p:spPr bwMode="auto">
          <a:xfrm rot="-5400000">
            <a:off x="4322762" y="4913313"/>
            <a:ext cx="195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E-NE-directed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074" name="Picture 2" descr="Italian foredeeps2.gif                                         000688B2Macintosh HD                   B82AE99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52488"/>
            <a:ext cx="8991600" cy="50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633788"/>
            <a:ext cx="5562600" cy="32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97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0"/>
            <a:ext cx="6705600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597444" name="Group 4"/>
          <p:cNvGrpSpPr>
            <a:grpSpLocks/>
          </p:cNvGrpSpPr>
          <p:nvPr/>
        </p:nvGrpSpPr>
        <p:grpSpPr bwMode="auto">
          <a:xfrm>
            <a:off x="2082800" y="1587500"/>
            <a:ext cx="5402263" cy="274638"/>
            <a:chOff x="1312" y="1000"/>
            <a:chExt cx="3403" cy="173"/>
          </a:xfrm>
        </p:grpSpPr>
        <p:sp>
          <p:nvSpPr>
            <p:cNvPr id="1597445" name="Freeform 5"/>
            <p:cNvSpPr>
              <a:spLocks/>
            </p:cNvSpPr>
            <p:nvPr/>
          </p:nvSpPr>
          <p:spPr bwMode="auto">
            <a:xfrm>
              <a:off x="1312" y="1021"/>
              <a:ext cx="944" cy="152"/>
            </a:xfrm>
            <a:custGeom>
              <a:avLst/>
              <a:gdLst>
                <a:gd name="T0" fmla="*/ 21 w 944"/>
                <a:gd name="T1" fmla="*/ 11 h 152"/>
                <a:gd name="T2" fmla="*/ 944 w 944"/>
                <a:gd name="T3" fmla="*/ 0 h 152"/>
                <a:gd name="T4" fmla="*/ 856 w 944"/>
                <a:gd name="T5" fmla="*/ 11 h 152"/>
                <a:gd name="T6" fmla="*/ 768 w 944"/>
                <a:gd name="T7" fmla="*/ 22 h 152"/>
                <a:gd name="T8" fmla="*/ 667 w 944"/>
                <a:gd name="T9" fmla="*/ 32 h 152"/>
                <a:gd name="T10" fmla="*/ 645 w 944"/>
                <a:gd name="T11" fmla="*/ 6 h 152"/>
                <a:gd name="T12" fmla="*/ 619 w 944"/>
                <a:gd name="T13" fmla="*/ 16 h 152"/>
                <a:gd name="T14" fmla="*/ 565 w 944"/>
                <a:gd name="T15" fmla="*/ 48 h 152"/>
                <a:gd name="T16" fmla="*/ 552 w 944"/>
                <a:gd name="T17" fmla="*/ 35 h 152"/>
                <a:gd name="T18" fmla="*/ 520 w 944"/>
                <a:gd name="T19" fmla="*/ 19 h 152"/>
                <a:gd name="T20" fmla="*/ 491 w 944"/>
                <a:gd name="T21" fmla="*/ 32 h 152"/>
                <a:gd name="T22" fmla="*/ 472 w 944"/>
                <a:gd name="T23" fmla="*/ 48 h 152"/>
                <a:gd name="T24" fmla="*/ 445 w 944"/>
                <a:gd name="T25" fmla="*/ 70 h 152"/>
                <a:gd name="T26" fmla="*/ 413 w 944"/>
                <a:gd name="T27" fmla="*/ 78 h 152"/>
                <a:gd name="T28" fmla="*/ 405 w 944"/>
                <a:gd name="T29" fmla="*/ 62 h 152"/>
                <a:gd name="T30" fmla="*/ 384 w 944"/>
                <a:gd name="T31" fmla="*/ 54 h 152"/>
                <a:gd name="T32" fmla="*/ 347 w 944"/>
                <a:gd name="T33" fmla="*/ 70 h 152"/>
                <a:gd name="T34" fmla="*/ 312 w 944"/>
                <a:gd name="T35" fmla="*/ 88 h 152"/>
                <a:gd name="T36" fmla="*/ 269 w 944"/>
                <a:gd name="T37" fmla="*/ 107 h 152"/>
                <a:gd name="T38" fmla="*/ 253 w 944"/>
                <a:gd name="T39" fmla="*/ 83 h 152"/>
                <a:gd name="T40" fmla="*/ 205 w 944"/>
                <a:gd name="T41" fmla="*/ 102 h 152"/>
                <a:gd name="T42" fmla="*/ 136 w 944"/>
                <a:gd name="T43" fmla="*/ 136 h 152"/>
                <a:gd name="T44" fmla="*/ 99 w 944"/>
                <a:gd name="T45" fmla="*/ 150 h 152"/>
                <a:gd name="T46" fmla="*/ 56 w 944"/>
                <a:gd name="T47" fmla="*/ 152 h 152"/>
                <a:gd name="T48" fmla="*/ 35 w 944"/>
                <a:gd name="T49" fmla="*/ 150 h 152"/>
                <a:gd name="T50" fmla="*/ 16 w 944"/>
                <a:gd name="T51" fmla="*/ 131 h 152"/>
                <a:gd name="T52" fmla="*/ 3 w 944"/>
                <a:gd name="T53" fmla="*/ 75 h 152"/>
                <a:gd name="T54" fmla="*/ 0 w 944"/>
                <a:gd name="T55" fmla="*/ 43 h 152"/>
                <a:gd name="T56" fmla="*/ 21 w 944"/>
                <a:gd name="T57" fmla="*/ 1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4" h="152">
                  <a:moveTo>
                    <a:pt x="21" y="11"/>
                  </a:moveTo>
                  <a:lnTo>
                    <a:pt x="944" y="0"/>
                  </a:lnTo>
                  <a:lnTo>
                    <a:pt x="856" y="11"/>
                  </a:lnTo>
                  <a:lnTo>
                    <a:pt x="768" y="22"/>
                  </a:lnTo>
                  <a:lnTo>
                    <a:pt x="667" y="32"/>
                  </a:lnTo>
                  <a:lnTo>
                    <a:pt x="645" y="6"/>
                  </a:lnTo>
                  <a:lnTo>
                    <a:pt x="619" y="16"/>
                  </a:lnTo>
                  <a:lnTo>
                    <a:pt x="565" y="48"/>
                  </a:lnTo>
                  <a:lnTo>
                    <a:pt x="552" y="35"/>
                  </a:lnTo>
                  <a:lnTo>
                    <a:pt x="520" y="19"/>
                  </a:lnTo>
                  <a:lnTo>
                    <a:pt x="491" y="32"/>
                  </a:lnTo>
                  <a:lnTo>
                    <a:pt x="472" y="48"/>
                  </a:lnTo>
                  <a:lnTo>
                    <a:pt x="445" y="70"/>
                  </a:lnTo>
                  <a:lnTo>
                    <a:pt x="413" y="78"/>
                  </a:lnTo>
                  <a:lnTo>
                    <a:pt x="405" y="62"/>
                  </a:lnTo>
                  <a:lnTo>
                    <a:pt x="384" y="54"/>
                  </a:lnTo>
                  <a:lnTo>
                    <a:pt x="347" y="70"/>
                  </a:lnTo>
                  <a:lnTo>
                    <a:pt x="312" y="88"/>
                  </a:lnTo>
                  <a:lnTo>
                    <a:pt x="269" y="107"/>
                  </a:lnTo>
                  <a:lnTo>
                    <a:pt x="253" y="83"/>
                  </a:lnTo>
                  <a:lnTo>
                    <a:pt x="205" y="102"/>
                  </a:lnTo>
                  <a:lnTo>
                    <a:pt x="136" y="136"/>
                  </a:lnTo>
                  <a:lnTo>
                    <a:pt x="99" y="150"/>
                  </a:lnTo>
                  <a:lnTo>
                    <a:pt x="56" y="152"/>
                  </a:lnTo>
                  <a:lnTo>
                    <a:pt x="35" y="150"/>
                  </a:lnTo>
                  <a:lnTo>
                    <a:pt x="16" y="131"/>
                  </a:lnTo>
                  <a:lnTo>
                    <a:pt x="3" y="75"/>
                  </a:lnTo>
                  <a:lnTo>
                    <a:pt x="0" y="43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DC1221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97446" name="Freeform 6"/>
            <p:cNvSpPr>
              <a:spLocks/>
            </p:cNvSpPr>
            <p:nvPr/>
          </p:nvSpPr>
          <p:spPr bwMode="auto">
            <a:xfrm>
              <a:off x="2819" y="1013"/>
              <a:ext cx="317" cy="24"/>
            </a:xfrm>
            <a:custGeom>
              <a:avLst/>
              <a:gdLst>
                <a:gd name="T0" fmla="*/ 0 w 317"/>
                <a:gd name="T1" fmla="*/ 0 h 24"/>
                <a:gd name="T2" fmla="*/ 296 w 317"/>
                <a:gd name="T3" fmla="*/ 0 h 24"/>
                <a:gd name="T4" fmla="*/ 317 w 317"/>
                <a:gd name="T5" fmla="*/ 16 h 24"/>
                <a:gd name="T6" fmla="*/ 301 w 317"/>
                <a:gd name="T7" fmla="*/ 24 h 24"/>
                <a:gd name="T8" fmla="*/ 253 w 317"/>
                <a:gd name="T9" fmla="*/ 22 h 24"/>
                <a:gd name="T10" fmla="*/ 194 w 317"/>
                <a:gd name="T11" fmla="*/ 14 h 24"/>
                <a:gd name="T12" fmla="*/ 117 w 317"/>
                <a:gd name="T13" fmla="*/ 11 h 24"/>
                <a:gd name="T14" fmla="*/ 0 w 31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7" h="24">
                  <a:moveTo>
                    <a:pt x="0" y="0"/>
                  </a:moveTo>
                  <a:lnTo>
                    <a:pt x="296" y="0"/>
                  </a:lnTo>
                  <a:lnTo>
                    <a:pt x="317" y="16"/>
                  </a:lnTo>
                  <a:lnTo>
                    <a:pt x="301" y="24"/>
                  </a:lnTo>
                  <a:lnTo>
                    <a:pt x="253" y="22"/>
                  </a:lnTo>
                  <a:lnTo>
                    <a:pt x="194" y="14"/>
                  </a:lnTo>
                  <a:lnTo>
                    <a:pt x="117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1221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97447" name="Freeform 7"/>
            <p:cNvSpPr>
              <a:spLocks/>
            </p:cNvSpPr>
            <p:nvPr/>
          </p:nvSpPr>
          <p:spPr bwMode="auto">
            <a:xfrm>
              <a:off x="4355" y="1000"/>
              <a:ext cx="360" cy="40"/>
            </a:xfrm>
            <a:custGeom>
              <a:avLst/>
              <a:gdLst>
                <a:gd name="T0" fmla="*/ 61 w 360"/>
                <a:gd name="T1" fmla="*/ 3 h 40"/>
                <a:gd name="T2" fmla="*/ 360 w 360"/>
                <a:gd name="T3" fmla="*/ 0 h 40"/>
                <a:gd name="T4" fmla="*/ 250 w 360"/>
                <a:gd name="T5" fmla="*/ 11 h 40"/>
                <a:gd name="T6" fmla="*/ 165 w 360"/>
                <a:gd name="T7" fmla="*/ 16 h 40"/>
                <a:gd name="T8" fmla="*/ 120 w 360"/>
                <a:gd name="T9" fmla="*/ 24 h 40"/>
                <a:gd name="T10" fmla="*/ 53 w 360"/>
                <a:gd name="T11" fmla="*/ 35 h 40"/>
                <a:gd name="T12" fmla="*/ 0 w 360"/>
                <a:gd name="T13" fmla="*/ 40 h 40"/>
                <a:gd name="T14" fmla="*/ 61 w 360"/>
                <a:gd name="T15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" h="40">
                  <a:moveTo>
                    <a:pt x="61" y="3"/>
                  </a:moveTo>
                  <a:lnTo>
                    <a:pt x="360" y="0"/>
                  </a:lnTo>
                  <a:lnTo>
                    <a:pt x="250" y="11"/>
                  </a:lnTo>
                  <a:lnTo>
                    <a:pt x="165" y="16"/>
                  </a:lnTo>
                  <a:lnTo>
                    <a:pt x="120" y="24"/>
                  </a:lnTo>
                  <a:lnTo>
                    <a:pt x="53" y="35"/>
                  </a:lnTo>
                  <a:lnTo>
                    <a:pt x="0" y="40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DC1221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597448" name="Group 8"/>
          <p:cNvGrpSpPr>
            <a:grpSpLocks/>
          </p:cNvGrpSpPr>
          <p:nvPr/>
        </p:nvGrpSpPr>
        <p:grpSpPr bwMode="auto">
          <a:xfrm>
            <a:off x="1439863" y="1409700"/>
            <a:ext cx="5570537" cy="236538"/>
            <a:chOff x="907" y="888"/>
            <a:chExt cx="3509" cy="149"/>
          </a:xfrm>
        </p:grpSpPr>
        <p:sp>
          <p:nvSpPr>
            <p:cNvPr id="1597449" name="Freeform 9"/>
            <p:cNvSpPr>
              <a:spLocks/>
            </p:cNvSpPr>
            <p:nvPr/>
          </p:nvSpPr>
          <p:spPr bwMode="auto">
            <a:xfrm>
              <a:off x="3123" y="888"/>
              <a:ext cx="1293" cy="120"/>
            </a:xfrm>
            <a:custGeom>
              <a:avLst/>
              <a:gdLst>
                <a:gd name="T0" fmla="*/ 0 w 1293"/>
                <a:gd name="T1" fmla="*/ 120 h 120"/>
                <a:gd name="T2" fmla="*/ 1293 w 1293"/>
                <a:gd name="T3" fmla="*/ 117 h 120"/>
                <a:gd name="T4" fmla="*/ 1248 w 1293"/>
                <a:gd name="T5" fmla="*/ 101 h 120"/>
                <a:gd name="T6" fmla="*/ 1202 w 1293"/>
                <a:gd name="T7" fmla="*/ 93 h 120"/>
                <a:gd name="T8" fmla="*/ 1144 w 1293"/>
                <a:gd name="T9" fmla="*/ 80 h 120"/>
                <a:gd name="T10" fmla="*/ 1093 w 1293"/>
                <a:gd name="T11" fmla="*/ 61 h 120"/>
                <a:gd name="T12" fmla="*/ 1029 w 1293"/>
                <a:gd name="T13" fmla="*/ 48 h 120"/>
                <a:gd name="T14" fmla="*/ 968 w 1293"/>
                <a:gd name="T15" fmla="*/ 29 h 120"/>
                <a:gd name="T16" fmla="*/ 909 w 1293"/>
                <a:gd name="T17" fmla="*/ 21 h 120"/>
                <a:gd name="T18" fmla="*/ 872 w 1293"/>
                <a:gd name="T19" fmla="*/ 19 h 120"/>
                <a:gd name="T20" fmla="*/ 829 w 1293"/>
                <a:gd name="T21" fmla="*/ 8 h 120"/>
                <a:gd name="T22" fmla="*/ 810 w 1293"/>
                <a:gd name="T23" fmla="*/ 0 h 120"/>
                <a:gd name="T24" fmla="*/ 776 w 1293"/>
                <a:gd name="T25" fmla="*/ 5 h 120"/>
                <a:gd name="T26" fmla="*/ 736 w 1293"/>
                <a:gd name="T27" fmla="*/ 8 h 120"/>
                <a:gd name="T28" fmla="*/ 704 w 1293"/>
                <a:gd name="T29" fmla="*/ 5 h 120"/>
                <a:gd name="T30" fmla="*/ 661 w 1293"/>
                <a:gd name="T31" fmla="*/ 19 h 120"/>
                <a:gd name="T32" fmla="*/ 624 w 1293"/>
                <a:gd name="T33" fmla="*/ 29 h 120"/>
                <a:gd name="T34" fmla="*/ 586 w 1293"/>
                <a:gd name="T35" fmla="*/ 35 h 120"/>
                <a:gd name="T36" fmla="*/ 538 w 1293"/>
                <a:gd name="T37" fmla="*/ 48 h 120"/>
                <a:gd name="T38" fmla="*/ 488 w 1293"/>
                <a:gd name="T39" fmla="*/ 48 h 120"/>
                <a:gd name="T40" fmla="*/ 458 w 1293"/>
                <a:gd name="T41" fmla="*/ 56 h 120"/>
                <a:gd name="T42" fmla="*/ 432 w 1293"/>
                <a:gd name="T43" fmla="*/ 72 h 120"/>
                <a:gd name="T44" fmla="*/ 392 w 1293"/>
                <a:gd name="T45" fmla="*/ 72 h 120"/>
                <a:gd name="T46" fmla="*/ 333 w 1293"/>
                <a:gd name="T47" fmla="*/ 69 h 120"/>
                <a:gd name="T48" fmla="*/ 282 w 1293"/>
                <a:gd name="T49" fmla="*/ 83 h 120"/>
                <a:gd name="T50" fmla="*/ 224 w 1293"/>
                <a:gd name="T51" fmla="*/ 93 h 120"/>
                <a:gd name="T52" fmla="*/ 176 w 1293"/>
                <a:gd name="T53" fmla="*/ 101 h 120"/>
                <a:gd name="T54" fmla="*/ 128 w 1293"/>
                <a:gd name="T55" fmla="*/ 104 h 120"/>
                <a:gd name="T56" fmla="*/ 101 w 1293"/>
                <a:gd name="T57" fmla="*/ 107 h 120"/>
                <a:gd name="T58" fmla="*/ 0 w 1293"/>
                <a:gd name="T5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93" h="120">
                  <a:moveTo>
                    <a:pt x="0" y="120"/>
                  </a:moveTo>
                  <a:lnTo>
                    <a:pt x="1293" y="117"/>
                  </a:lnTo>
                  <a:lnTo>
                    <a:pt x="1248" y="101"/>
                  </a:lnTo>
                  <a:lnTo>
                    <a:pt x="1202" y="93"/>
                  </a:lnTo>
                  <a:lnTo>
                    <a:pt x="1144" y="80"/>
                  </a:lnTo>
                  <a:lnTo>
                    <a:pt x="1093" y="61"/>
                  </a:lnTo>
                  <a:lnTo>
                    <a:pt x="1029" y="48"/>
                  </a:lnTo>
                  <a:lnTo>
                    <a:pt x="968" y="29"/>
                  </a:lnTo>
                  <a:lnTo>
                    <a:pt x="909" y="21"/>
                  </a:lnTo>
                  <a:lnTo>
                    <a:pt x="872" y="19"/>
                  </a:lnTo>
                  <a:lnTo>
                    <a:pt x="829" y="8"/>
                  </a:lnTo>
                  <a:lnTo>
                    <a:pt x="810" y="0"/>
                  </a:lnTo>
                  <a:lnTo>
                    <a:pt x="776" y="5"/>
                  </a:lnTo>
                  <a:lnTo>
                    <a:pt x="736" y="8"/>
                  </a:lnTo>
                  <a:lnTo>
                    <a:pt x="704" y="5"/>
                  </a:lnTo>
                  <a:lnTo>
                    <a:pt x="661" y="19"/>
                  </a:lnTo>
                  <a:lnTo>
                    <a:pt x="624" y="29"/>
                  </a:lnTo>
                  <a:lnTo>
                    <a:pt x="586" y="35"/>
                  </a:lnTo>
                  <a:lnTo>
                    <a:pt x="538" y="48"/>
                  </a:lnTo>
                  <a:lnTo>
                    <a:pt x="488" y="48"/>
                  </a:lnTo>
                  <a:lnTo>
                    <a:pt x="458" y="56"/>
                  </a:lnTo>
                  <a:lnTo>
                    <a:pt x="432" y="72"/>
                  </a:lnTo>
                  <a:lnTo>
                    <a:pt x="392" y="72"/>
                  </a:lnTo>
                  <a:lnTo>
                    <a:pt x="333" y="69"/>
                  </a:lnTo>
                  <a:lnTo>
                    <a:pt x="282" y="83"/>
                  </a:lnTo>
                  <a:lnTo>
                    <a:pt x="224" y="93"/>
                  </a:lnTo>
                  <a:lnTo>
                    <a:pt x="176" y="101"/>
                  </a:lnTo>
                  <a:lnTo>
                    <a:pt x="128" y="104"/>
                  </a:lnTo>
                  <a:lnTo>
                    <a:pt x="101" y="107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97450" name="Freeform 10"/>
            <p:cNvSpPr>
              <a:spLocks/>
            </p:cNvSpPr>
            <p:nvPr/>
          </p:nvSpPr>
          <p:spPr bwMode="auto">
            <a:xfrm>
              <a:off x="907" y="987"/>
              <a:ext cx="416" cy="50"/>
            </a:xfrm>
            <a:custGeom>
              <a:avLst/>
              <a:gdLst>
                <a:gd name="T0" fmla="*/ 0 w 416"/>
                <a:gd name="T1" fmla="*/ 29 h 50"/>
                <a:gd name="T2" fmla="*/ 61 w 416"/>
                <a:gd name="T3" fmla="*/ 18 h 50"/>
                <a:gd name="T4" fmla="*/ 80 w 416"/>
                <a:gd name="T5" fmla="*/ 10 h 50"/>
                <a:gd name="T6" fmla="*/ 130 w 416"/>
                <a:gd name="T7" fmla="*/ 5 h 50"/>
                <a:gd name="T8" fmla="*/ 168 w 416"/>
                <a:gd name="T9" fmla="*/ 2 h 50"/>
                <a:gd name="T10" fmla="*/ 240 w 416"/>
                <a:gd name="T11" fmla="*/ 0 h 50"/>
                <a:gd name="T12" fmla="*/ 290 w 416"/>
                <a:gd name="T13" fmla="*/ 16 h 50"/>
                <a:gd name="T14" fmla="*/ 344 w 416"/>
                <a:gd name="T15" fmla="*/ 32 h 50"/>
                <a:gd name="T16" fmla="*/ 416 w 416"/>
                <a:gd name="T17" fmla="*/ 45 h 50"/>
                <a:gd name="T18" fmla="*/ 0 w 416"/>
                <a:gd name="T19" fmla="*/ 50 h 50"/>
                <a:gd name="T20" fmla="*/ 0 w 416"/>
                <a:gd name="T21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6" h="50">
                  <a:moveTo>
                    <a:pt x="0" y="29"/>
                  </a:moveTo>
                  <a:lnTo>
                    <a:pt x="61" y="18"/>
                  </a:lnTo>
                  <a:lnTo>
                    <a:pt x="80" y="10"/>
                  </a:lnTo>
                  <a:lnTo>
                    <a:pt x="130" y="5"/>
                  </a:lnTo>
                  <a:lnTo>
                    <a:pt x="168" y="2"/>
                  </a:lnTo>
                  <a:lnTo>
                    <a:pt x="240" y="0"/>
                  </a:lnTo>
                  <a:lnTo>
                    <a:pt x="290" y="16"/>
                  </a:lnTo>
                  <a:lnTo>
                    <a:pt x="344" y="32"/>
                  </a:lnTo>
                  <a:lnTo>
                    <a:pt x="416" y="45"/>
                  </a:lnTo>
                  <a:lnTo>
                    <a:pt x="0" y="5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597451" name="Group 11"/>
          <p:cNvGrpSpPr>
            <a:grpSpLocks/>
          </p:cNvGrpSpPr>
          <p:nvPr/>
        </p:nvGrpSpPr>
        <p:grpSpPr bwMode="auto">
          <a:xfrm>
            <a:off x="2184400" y="5359400"/>
            <a:ext cx="3632200" cy="76200"/>
            <a:chOff x="1376" y="3376"/>
            <a:chExt cx="2288" cy="48"/>
          </a:xfrm>
        </p:grpSpPr>
        <p:sp>
          <p:nvSpPr>
            <p:cNvPr id="1597452" name="Line 12"/>
            <p:cNvSpPr>
              <a:spLocks noChangeShapeType="1"/>
            </p:cNvSpPr>
            <p:nvPr/>
          </p:nvSpPr>
          <p:spPr bwMode="auto">
            <a:xfrm>
              <a:off x="1376" y="3376"/>
              <a:ext cx="296" cy="0"/>
            </a:xfrm>
            <a:prstGeom prst="line">
              <a:avLst/>
            </a:prstGeom>
            <a:noFill/>
            <a:ln w="38100">
              <a:solidFill>
                <a:srgbClr val="DC122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97453" name="Line 13"/>
            <p:cNvSpPr>
              <a:spLocks noChangeShapeType="1"/>
            </p:cNvSpPr>
            <p:nvPr/>
          </p:nvSpPr>
          <p:spPr bwMode="auto">
            <a:xfrm>
              <a:off x="3368" y="3424"/>
              <a:ext cx="296" cy="0"/>
            </a:xfrm>
            <a:prstGeom prst="line">
              <a:avLst/>
            </a:prstGeom>
            <a:noFill/>
            <a:ln w="38100">
              <a:solidFill>
                <a:srgbClr val="DC122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578" name="Picture 2" descr="Carpazi1.gif         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12688" r="8392" b="20662"/>
          <a:stretch>
            <a:fillRect/>
          </a:stretch>
        </p:blipFill>
        <p:spPr bwMode="auto">
          <a:xfrm>
            <a:off x="0" y="0"/>
            <a:ext cx="5703888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60579" name="Picture 3" descr="Carpazi2.gif         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5" t="10234" r="5034" b="20467"/>
          <a:stretch>
            <a:fillRect/>
          </a:stretch>
        </p:blipFill>
        <p:spPr bwMode="auto">
          <a:xfrm>
            <a:off x="2220913" y="2762250"/>
            <a:ext cx="6923087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1138" name="Picture 2" descr="F:\davide_1\RICERCA\Crop_04\workshop_crop04_dic01\2_file_jpg\crop_04_fill_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7" b="36691"/>
          <a:stretch>
            <a:fillRect/>
          </a:stretch>
        </p:blipFill>
        <p:spPr bwMode="auto">
          <a:xfrm>
            <a:off x="0" y="0"/>
            <a:ext cx="91440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71139" name="Text Box 3"/>
          <p:cNvSpPr txBox="1">
            <a:spLocks noChangeArrowheads="1"/>
          </p:cNvSpPr>
          <p:nvPr/>
        </p:nvSpPr>
        <p:spPr bwMode="auto">
          <a:xfrm>
            <a:off x="1062038" y="2084388"/>
            <a:ext cx="194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/>
              <a:t>Scrocca et al. 2003</a:t>
            </a:r>
          </a:p>
        </p:txBody>
      </p:sp>
      <p:pic>
        <p:nvPicPr>
          <p:cNvPr id="1371140" name="Picture 4" descr="Southern Apennines2-dx copia.gi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4087813"/>
            <a:ext cx="7123112" cy="276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1141" name="Group 5"/>
          <p:cNvGrpSpPr>
            <a:grpSpLocks/>
          </p:cNvGrpSpPr>
          <p:nvPr/>
        </p:nvGrpSpPr>
        <p:grpSpPr bwMode="auto">
          <a:xfrm>
            <a:off x="0" y="2644775"/>
            <a:ext cx="2366963" cy="1773238"/>
            <a:chOff x="99" y="79"/>
            <a:chExt cx="1252" cy="1079"/>
          </a:xfrm>
        </p:grpSpPr>
        <p:pic>
          <p:nvPicPr>
            <p:cNvPr id="1371142" name="Picture 6" descr="F:\davide_1\RICERCA\Crop_04\workshop_crop04_dic01\2_file_jpg\geo_cr04_sez_10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" y="79"/>
              <a:ext cx="1252" cy="1079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1143" name="Rectangle 7"/>
            <p:cNvSpPr>
              <a:spLocks noChangeArrowheads="1"/>
            </p:cNvSpPr>
            <p:nvPr/>
          </p:nvSpPr>
          <p:spPr bwMode="auto">
            <a:xfrm rot="-3073363">
              <a:off x="529" y="469"/>
              <a:ext cx="767" cy="187"/>
            </a:xfrm>
            <a:prstGeom prst="rect">
              <a:avLst/>
            </a:prstGeom>
            <a:solidFill>
              <a:srgbClr val="66CCFF">
                <a:alpha val="50000"/>
              </a:srgbClr>
            </a:solidFill>
            <a:ln w="28575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71144" name="Freeform 8"/>
            <p:cNvSpPr>
              <a:spLocks/>
            </p:cNvSpPr>
            <p:nvPr/>
          </p:nvSpPr>
          <p:spPr bwMode="auto">
            <a:xfrm>
              <a:off x="741" y="284"/>
              <a:ext cx="419" cy="613"/>
            </a:xfrm>
            <a:custGeom>
              <a:avLst/>
              <a:gdLst>
                <a:gd name="T0" fmla="*/ 0 w 419"/>
                <a:gd name="T1" fmla="*/ 613 h 613"/>
                <a:gd name="T2" fmla="*/ 105 w 419"/>
                <a:gd name="T3" fmla="*/ 358 h 613"/>
                <a:gd name="T4" fmla="*/ 419 w 419"/>
                <a:gd name="T5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" h="613">
                  <a:moveTo>
                    <a:pt x="0" y="613"/>
                  </a:moveTo>
                  <a:lnTo>
                    <a:pt x="105" y="358"/>
                  </a:lnTo>
                  <a:lnTo>
                    <a:pt x="419" y="0"/>
                  </a:lnTo>
                </a:path>
              </a:pathLst>
            </a:cu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371145" name="Line 9"/>
          <p:cNvSpPr>
            <a:spLocks noChangeShapeType="1"/>
          </p:cNvSpPr>
          <p:nvPr/>
        </p:nvSpPr>
        <p:spPr bwMode="auto">
          <a:xfrm flipH="1">
            <a:off x="6964363" y="658813"/>
            <a:ext cx="1216025" cy="434181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114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258" name="Picture 1026" descr="C:\aUTENTI\eugenio\TRANSMED-project2\ITALIA-ADRIATICO\prova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5" r="2664" b="44411"/>
          <a:stretch>
            <a:fillRect/>
          </a:stretch>
        </p:blipFill>
        <p:spPr bwMode="auto">
          <a:xfrm>
            <a:off x="77788" y="160338"/>
            <a:ext cx="8961437" cy="234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76259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838450"/>
            <a:ext cx="6799263" cy="379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76260" name="Text Box 1028"/>
          <p:cNvSpPr txBox="1">
            <a:spLocks noChangeArrowheads="1"/>
          </p:cNvSpPr>
          <p:nvPr/>
        </p:nvSpPr>
        <p:spPr bwMode="auto">
          <a:xfrm>
            <a:off x="7399338" y="2039938"/>
            <a:ext cx="14287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Old Moho</a:t>
            </a:r>
          </a:p>
        </p:txBody>
      </p:sp>
      <p:sp>
        <p:nvSpPr>
          <p:cNvPr id="1376261" name="Text Box 1029"/>
          <p:cNvSpPr txBox="1">
            <a:spLocks noChangeArrowheads="1"/>
          </p:cNvSpPr>
          <p:nvPr/>
        </p:nvSpPr>
        <p:spPr bwMode="auto">
          <a:xfrm>
            <a:off x="1104900" y="2068513"/>
            <a:ext cx="151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New Moho</a:t>
            </a:r>
          </a:p>
        </p:txBody>
      </p:sp>
      <p:sp>
        <p:nvSpPr>
          <p:cNvPr id="1376262" name="Line 1030"/>
          <p:cNvSpPr>
            <a:spLocks noChangeShapeType="1"/>
          </p:cNvSpPr>
          <p:nvPr/>
        </p:nvSpPr>
        <p:spPr bwMode="auto">
          <a:xfrm flipH="1" flipV="1">
            <a:off x="2563813" y="1911350"/>
            <a:ext cx="1009650" cy="290830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682" name="Freeform 2"/>
          <p:cNvSpPr>
            <a:spLocks/>
          </p:cNvSpPr>
          <p:nvPr/>
        </p:nvSpPr>
        <p:spPr bwMode="auto">
          <a:xfrm>
            <a:off x="4116388" y="3438525"/>
            <a:ext cx="9525" cy="25400"/>
          </a:xfrm>
          <a:custGeom>
            <a:avLst/>
            <a:gdLst>
              <a:gd name="T0" fmla="*/ 0 w 8"/>
              <a:gd name="T1" fmla="*/ 0 h 31"/>
              <a:gd name="T2" fmla="*/ 8 w 8"/>
              <a:gd name="T3" fmla="*/ 31 h 31"/>
              <a:gd name="T4" fmla="*/ 7 w 8"/>
              <a:gd name="T5" fmla="*/ 31 h 31"/>
              <a:gd name="T6" fmla="*/ 0 w 8"/>
              <a:gd name="T7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31">
                <a:moveTo>
                  <a:pt x="0" y="0"/>
                </a:moveTo>
                <a:lnTo>
                  <a:pt x="8" y="31"/>
                </a:lnTo>
                <a:lnTo>
                  <a:pt x="7" y="31"/>
                </a:lnTo>
                <a:lnTo>
                  <a:pt x="0" y="0"/>
                </a:lnTo>
                <a:close/>
              </a:path>
            </a:pathLst>
          </a:custGeom>
          <a:solidFill>
            <a:srgbClr val="E72C2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9683" name="Freeform 3"/>
          <p:cNvSpPr>
            <a:spLocks/>
          </p:cNvSpPr>
          <p:nvPr/>
        </p:nvSpPr>
        <p:spPr bwMode="auto">
          <a:xfrm>
            <a:off x="3478213" y="3154363"/>
            <a:ext cx="1587" cy="17462"/>
          </a:xfrm>
          <a:custGeom>
            <a:avLst/>
            <a:gdLst>
              <a:gd name="T0" fmla="*/ 1 w 1"/>
              <a:gd name="T1" fmla="*/ 0 h 23"/>
              <a:gd name="T2" fmla="*/ 0 w 1"/>
              <a:gd name="T3" fmla="*/ 23 h 23"/>
              <a:gd name="T4" fmla="*/ 1 w 1"/>
              <a:gd name="T5" fmla="*/ 23 h 23"/>
              <a:gd name="T6" fmla="*/ 1 w 1"/>
              <a:gd name="T7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23">
                <a:moveTo>
                  <a:pt x="1" y="0"/>
                </a:moveTo>
                <a:lnTo>
                  <a:pt x="0" y="23"/>
                </a:lnTo>
                <a:lnTo>
                  <a:pt x="1" y="23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9684" name="Freeform 4"/>
          <p:cNvSpPr>
            <a:spLocks/>
          </p:cNvSpPr>
          <p:nvPr/>
        </p:nvSpPr>
        <p:spPr bwMode="auto">
          <a:xfrm>
            <a:off x="4779963" y="3219450"/>
            <a:ext cx="1587" cy="17463"/>
          </a:xfrm>
          <a:custGeom>
            <a:avLst/>
            <a:gdLst>
              <a:gd name="T0" fmla="*/ 2 w 2"/>
              <a:gd name="T1" fmla="*/ 0 h 22"/>
              <a:gd name="T2" fmla="*/ 0 w 2"/>
              <a:gd name="T3" fmla="*/ 22 h 22"/>
              <a:gd name="T4" fmla="*/ 2 w 2"/>
              <a:gd name="T5" fmla="*/ 22 h 22"/>
              <a:gd name="T6" fmla="*/ 2 w 2"/>
              <a:gd name="T7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22">
                <a:moveTo>
                  <a:pt x="2" y="0"/>
                </a:moveTo>
                <a:lnTo>
                  <a:pt x="0" y="22"/>
                </a:lnTo>
                <a:lnTo>
                  <a:pt x="2" y="2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9685" name="Freeform 5"/>
          <p:cNvSpPr>
            <a:spLocks/>
          </p:cNvSpPr>
          <p:nvPr/>
        </p:nvSpPr>
        <p:spPr bwMode="auto">
          <a:xfrm>
            <a:off x="3306763" y="3298825"/>
            <a:ext cx="3175" cy="25400"/>
          </a:xfrm>
          <a:custGeom>
            <a:avLst/>
            <a:gdLst>
              <a:gd name="T0" fmla="*/ 0 w 2"/>
              <a:gd name="T1" fmla="*/ 16 h 16"/>
              <a:gd name="T2" fmla="*/ 1 w 2"/>
              <a:gd name="T3" fmla="*/ 0 h 16"/>
              <a:gd name="T4" fmla="*/ 2 w 2"/>
              <a:gd name="T5" fmla="*/ 0 h 16"/>
              <a:gd name="T6" fmla="*/ 0 w 2"/>
              <a:gd name="T7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16">
                <a:moveTo>
                  <a:pt x="0" y="16"/>
                </a:moveTo>
                <a:lnTo>
                  <a:pt x="1" y="0"/>
                </a:lnTo>
                <a:lnTo>
                  <a:pt x="2" y="0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79686" name="Rectangle 6"/>
          <p:cNvSpPr>
            <a:spLocks noChangeArrowheads="1"/>
          </p:cNvSpPr>
          <p:nvPr/>
        </p:nvSpPr>
        <p:spPr bwMode="auto">
          <a:xfrm>
            <a:off x="4229100" y="2962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grpSp>
        <p:nvGrpSpPr>
          <p:cNvPr id="1479718" name="Group 38"/>
          <p:cNvGrpSpPr>
            <a:grpSpLocks/>
          </p:cNvGrpSpPr>
          <p:nvPr/>
        </p:nvGrpSpPr>
        <p:grpSpPr bwMode="auto">
          <a:xfrm>
            <a:off x="38100" y="4213225"/>
            <a:ext cx="8999538" cy="2301875"/>
            <a:chOff x="43" y="96"/>
            <a:chExt cx="5669" cy="1450"/>
          </a:xfrm>
        </p:grpSpPr>
        <p:pic>
          <p:nvPicPr>
            <p:cNvPr id="1479719" name="Picture 39" descr="Austria molasse c (Converte.jpg                                00000010Macintosh HD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" y="96"/>
              <a:ext cx="5669" cy="1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79720" name="Text Box 40"/>
            <p:cNvSpPr txBox="1">
              <a:spLocks noChangeArrowheads="1"/>
            </p:cNvSpPr>
            <p:nvPr/>
          </p:nvSpPr>
          <p:spPr bwMode="auto">
            <a:xfrm>
              <a:off x="144" y="96"/>
              <a:ext cx="6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 i="0">
                  <a:latin typeface="Times" charset="0"/>
                </a:rPr>
                <a:t>ALPS</a:t>
              </a:r>
              <a:endParaRPr lang="it-IT" i="0">
                <a:latin typeface="Times" charset="0"/>
              </a:endParaRPr>
            </a:p>
          </p:txBody>
        </p:sp>
        <p:sp>
          <p:nvSpPr>
            <p:cNvPr id="1479721" name="Rectangle 41"/>
            <p:cNvSpPr>
              <a:spLocks noChangeArrowheads="1"/>
            </p:cNvSpPr>
            <p:nvPr/>
          </p:nvSpPr>
          <p:spPr bwMode="auto">
            <a:xfrm>
              <a:off x="4032" y="1392"/>
              <a:ext cx="154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600" b="1" i="0">
                  <a:latin typeface="Book Antiqua" charset="0"/>
                </a:rPr>
                <a:t>Kittler &amp; Neumayer (1983)</a:t>
              </a:r>
              <a:endParaRPr lang="it-IT" sz="1600" b="1" i="0"/>
            </a:p>
          </p:txBody>
        </p:sp>
      </p:grpSp>
      <p:sp>
        <p:nvSpPr>
          <p:cNvPr id="1479726" name="Text Box 46"/>
          <p:cNvSpPr txBox="1">
            <a:spLocks noChangeArrowheads="1"/>
          </p:cNvSpPr>
          <p:nvPr/>
        </p:nvSpPr>
        <p:spPr bwMode="auto">
          <a:xfrm>
            <a:off x="650875" y="0"/>
            <a:ext cx="349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REGIONAL MONOCLINE</a:t>
            </a:r>
          </a:p>
        </p:txBody>
      </p:sp>
      <p:grpSp>
        <p:nvGrpSpPr>
          <p:cNvPr id="1479727" name="Group 47"/>
          <p:cNvGrpSpPr>
            <a:grpSpLocks/>
          </p:cNvGrpSpPr>
          <p:nvPr/>
        </p:nvGrpSpPr>
        <p:grpSpPr bwMode="auto">
          <a:xfrm>
            <a:off x="152400" y="339725"/>
            <a:ext cx="4667250" cy="2836863"/>
            <a:chOff x="96" y="192"/>
            <a:chExt cx="2316" cy="1683"/>
          </a:xfrm>
        </p:grpSpPr>
        <p:pic>
          <p:nvPicPr>
            <p:cNvPr id="1479728" name="Picture 4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" y="252"/>
              <a:ext cx="2308" cy="1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79729" name="Freeform 49"/>
            <p:cNvSpPr>
              <a:spLocks/>
            </p:cNvSpPr>
            <p:nvPr/>
          </p:nvSpPr>
          <p:spPr bwMode="auto">
            <a:xfrm>
              <a:off x="96" y="888"/>
              <a:ext cx="2296" cy="360"/>
            </a:xfrm>
            <a:custGeom>
              <a:avLst/>
              <a:gdLst>
                <a:gd name="T0" fmla="*/ 0 w 2296"/>
                <a:gd name="T1" fmla="*/ 360 h 360"/>
                <a:gd name="T2" fmla="*/ 744 w 2296"/>
                <a:gd name="T3" fmla="*/ 184 h 360"/>
                <a:gd name="T4" fmla="*/ 1104 w 2296"/>
                <a:gd name="T5" fmla="*/ 112 h 360"/>
                <a:gd name="T6" fmla="*/ 1432 w 2296"/>
                <a:gd name="T7" fmla="*/ 64 h 360"/>
                <a:gd name="T8" fmla="*/ 1920 w 2296"/>
                <a:gd name="T9" fmla="*/ 8 h 360"/>
                <a:gd name="T10" fmla="*/ 2296 w 2296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6" h="360">
                  <a:moveTo>
                    <a:pt x="0" y="360"/>
                  </a:moveTo>
                  <a:lnTo>
                    <a:pt x="744" y="184"/>
                  </a:lnTo>
                  <a:lnTo>
                    <a:pt x="1104" y="112"/>
                  </a:lnTo>
                  <a:lnTo>
                    <a:pt x="1432" y="64"/>
                  </a:lnTo>
                  <a:lnTo>
                    <a:pt x="1920" y="8"/>
                  </a:lnTo>
                  <a:lnTo>
                    <a:pt x="2296" y="0"/>
                  </a:lnTo>
                </a:path>
              </a:pathLst>
            </a:custGeom>
            <a:noFill/>
            <a:ln w="38100" cap="flat" cmpd="sng">
              <a:solidFill>
                <a:srgbClr val="EB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79730" name="Freeform 50"/>
            <p:cNvSpPr>
              <a:spLocks/>
            </p:cNvSpPr>
            <p:nvPr/>
          </p:nvSpPr>
          <p:spPr bwMode="auto">
            <a:xfrm>
              <a:off x="184" y="400"/>
              <a:ext cx="1440" cy="72"/>
            </a:xfrm>
            <a:custGeom>
              <a:avLst/>
              <a:gdLst>
                <a:gd name="T0" fmla="*/ 0 w 1440"/>
                <a:gd name="T1" fmla="*/ 0 h 72"/>
                <a:gd name="T2" fmla="*/ 448 w 1440"/>
                <a:gd name="T3" fmla="*/ 0 h 72"/>
                <a:gd name="T4" fmla="*/ 832 w 1440"/>
                <a:gd name="T5" fmla="*/ 32 h 72"/>
                <a:gd name="T6" fmla="*/ 1184 w 1440"/>
                <a:gd name="T7" fmla="*/ 32 h 72"/>
                <a:gd name="T8" fmla="*/ 1440 w 1440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0" h="72">
                  <a:moveTo>
                    <a:pt x="0" y="0"/>
                  </a:moveTo>
                  <a:lnTo>
                    <a:pt x="448" y="0"/>
                  </a:lnTo>
                  <a:lnTo>
                    <a:pt x="832" y="32"/>
                  </a:lnTo>
                  <a:lnTo>
                    <a:pt x="1184" y="32"/>
                  </a:lnTo>
                  <a:lnTo>
                    <a:pt x="1440" y="72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79731" name="Text Box 51"/>
            <p:cNvSpPr txBox="1">
              <a:spLocks noChangeArrowheads="1"/>
            </p:cNvSpPr>
            <p:nvPr/>
          </p:nvSpPr>
          <p:spPr bwMode="auto">
            <a:xfrm>
              <a:off x="1206" y="953"/>
              <a:ext cx="174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latin typeface="Symbol" charset="0"/>
                </a:rPr>
                <a:t>b</a:t>
              </a:r>
              <a:endParaRPr lang="it-IT"/>
            </a:p>
          </p:txBody>
        </p:sp>
        <p:sp>
          <p:nvSpPr>
            <p:cNvPr id="1479732" name="Text Box 52"/>
            <p:cNvSpPr txBox="1">
              <a:spLocks noChangeArrowheads="1"/>
            </p:cNvSpPr>
            <p:nvPr/>
          </p:nvSpPr>
          <p:spPr bwMode="auto">
            <a:xfrm>
              <a:off x="1206" y="192"/>
              <a:ext cx="187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latin typeface="Symbol" charset="0"/>
                </a:rPr>
                <a:t>a</a:t>
              </a:r>
              <a:endParaRPr lang="it-IT"/>
            </a:p>
          </p:txBody>
        </p:sp>
        <p:sp>
          <p:nvSpPr>
            <p:cNvPr id="1479733" name="Line 53"/>
            <p:cNvSpPr>
              <a:spLocks noChangeShapeType="1"/>
            </p:cNvSpPr>
            <p:nvPr/>
          </p:nvSpPr>
          <p:spPr bwMode="auto">
            <a:xfrm flipH="1">
              <a:off x="1512" y="1200"/>
              <a:ext cx="360" cy="5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479734" name="Line 54"/>
          <p:cNvSpPr>
            <a:spLocks noChangeShapeType="1"/>
          </p:cNvSpPr>
          <p:nvPr/>
        </p:nvSpPr>
        <p:spPr bwMode="auto">
          <a:xfrm>
            <a:off x="3302000" y="5988050"/>
            <a:ext cx="819150" cy="6985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514" name="Picture 2" descr="F:\davide_crop\atlante\Eage02_crop_atlas\M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8991600" cy="54864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4515" name="Text Box 3"/>
          <p:cNvSpPr txBox="1">
            <a:spLocks noChangeArrowheads="1"/>
          </p:cNvSpPr>
          <p:nvPr/>
        </p:nvSpPr>
        <p:spPr bwMode="auto">
          <a:xfrm>
            <a:off x="-130175" y="174625"/>
            <a:ext cx="9274175" cy="900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66F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>
              <a:lnSpc>
                <a:spcPct val="140000"/>
              </a:lnSpc>
            </a:pPr>
            <a:r>
              <a:rPr lang="en-GB" sz="3200" b="1" i="0">
                <a:solidFill>
                  <a:srgbClr val="FFFFFF"/>
                </a:solidFill>
                <a:latin typeface="Comic Sans MS" charset="0"/>
              </a:rPr>
              <a:t>OFF-SHORE SEISMIC: AN EXAMPLE</a:t>
            </a:r>
          </a:p>
        </p:txBody>
      </p:sp>
      <p:sp>
        <p:nvSpPr>
          <p:cNvPr id="1344516" name="Line 4"/>
          <p:cNvSpPr>
            <a:spLocks noChangeShapeType="1"/>
          </p:cNvSpPr>
          <p:nvPr/>
        </p:nvSpPr>
        <p:spPr bwMode="auto">
          <a:xfrm flipV="1">
            <a:off x="990600" y="3352800"/>
            <a:ext cx="381000" cy="457200"/>
          </a:xfrm>
          <a:prstGeom prst="line">
            <a:avLst/>
          </a:prstGeom>
          <a:noFill/>
          <a:ln w="57150">
            <a:solidFill>
              <a:srgbClr val="EB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9090" name="Picture 2" descr="C:\aUTENTI\eugenio\TRANSMED-project2\materiale-per BOLOGNA\prov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371600"/>
            <a:ext cx="8964612" cy="127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9091" name="Group 3"/>
          <p:cNvGrpSpPr>
            <a:grpSpLocks/>
          </p:cNvGrpSpPr>
          <p:nvPr/>
        </p:nvGrpSpPr>
        <p:grpSpPr bwMode="auto">
          <a:xfrm>
            <a:off x="0" y="2667000"/>
            <a:ext cx="9144000" cy="3101975"/>
            <a:chOff x="0" y="1680"/>
            <a:chExt cx="5760" cy="1954"/>
          </a:xfrm>
        </p:grpSpPr>
        <p:pic>
          <p:nvPicPr>
            <p:cNvPr id="1369092" name="Picture 4" descr="C:\aUTENTI\eugenio\TRANSMED-project2\materiale-per BOLOGNA\prova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1" r="2249"/>
            <a:stretch>
              <a:fillRect/>
            </a:stretch>
          </p:blipFill>
          <p:spPr bwMode="auto">
            <a:xfrm>
              <a:off x="0" y="2258"/>
              <a:ext cx="5760" cy="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9093" name="Line 5"/>
            <p:cNvSpPr>
              <a:spLocks noChangeShapeType="1"/>
            </p:cNvSpPr>
            <p:nvPr/>
          </p:nvSpPr>
          <p:spPr bwMode="auto">
            <a:xfrm flipH="1">
              <a:off x="0" y="1680"/>
              <a:ext cx="2208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69094" name="Line 6"/>
            <p:cNvSpPr>
              <a:spLocks noChangeShapeType="1"/>
            </p:cNvSpPr>
            <p:nvPr/>
          </p:nvSpPr>
          <p:spPr bwMode="auto">
            <a:xfrm>
              <a:off x="5568" y="1680"/>
              <a:ext cx="192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369095" name="Rectangle 7"/>
          <p:cNvSpPr>
            <a:spLocks noChangeArrowheads="1"/>
          </p:cNvSpPr>
          <p:nvPr/>
        </p:nvSpPr>
        <p:spPr bwMode="auto">
          <a:xfrm>
            <a:off x="3240088" y="3621088"/>
            <a:ext cx="4143375" cy="208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369096" name="Picture 8"/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0"/>
            <a:ext cx="1768475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909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0114" name="Group 2"/>
          <p:cNvGrpSpPr>
            <a:grpSpLocks/>
          </p:cNvGrpSpPr>
          <p:nvPr/>
        </p:nvGrpSpPr>
        <p:grpSpPr bwMode="auto">
          <a:xfrm>
            <a:off x="0" y="1144588"/>
            <a:ext cx="9144000" cy="4543425"/>
            <a:chOff x="0" y="721"/>
            <a:chExt cx="5760" cy="2862"/>
          </a:xfrm>
        </p:grpSpPr>
        <p:pic>
          <p:nvPicPr>
            <p:cNvPr id="1370115" name="Picture 3" descr="C:\aUTENTI\eugenio\TRANSMED-project2\materiale-per BOLOGNA\prova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99" r="14050" b="5450"/>
            <a:stretch>
              <a:fillRect/>
            </a:stretch>
          </p:blipFill>
          <p:spPr bwMode="auto">
            <a:xfrm>
              <a:off x="0" y="721"/>
              <a:ext cx="5760" cy="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0116" name="Text Box 4"/>
            <p:cNvSpPr txBox="1">
              <a:spLocks noChangeArrowheads="1"/>
            </p:cNvSpPr>
            <p:nvPr/>
          </p:nvSpPr>
          <p:spPr bwMode="auto">
            <a:xfrm>
              <a:off x="368" y="956"/>
              <a:ext cx="16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Southern Apennines</a:t>
              </a:r>
            </a:p>
          </p:txBody>
        </p:sp>
        <p:sp>
          <p:nvSpPr>
            <p:cNvPr id="1370117" name="Text Box 5"/>
            <p:cNvSpPr txBox="1">
              <a:spLocks noChangeArrowheads="1"/>
            </p:cNvSpPr>
            <p:nvPr/>
          </p:nvSpPr>
          <p:spPr bwMode="auto">
            <a:xfrm>
              <a:off x="2311" y="1328"/>
              <a:ext cx="106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Adriatic Sea</a:t>
              </a:r>
            </a:p>
          </p:txBody>
        </p:sp>
        <p:sp>
          <p:nvSpPr>
            <p:cNvPr id="1370118" name="Text Box 6"/>
            <p:cNvSpPr txBox="1">
              <a:spLocks noChangeArrowheads="1"/>
            </p:cNvSpPr>
            <p:nvPr/>
          </p:nvSpPr>
          <p:spPr bwMode="auto">
            <a:xfrm>
              <a:off x="4142" y="1014"/>
              <a:ext cx="8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Albanides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2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76200" y="450850"/>
            <a:ext cx="31242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82755" name="Picture 3" descr="ESR-Subduction polarity.gif                                    0000C685 AmicoDuro                      B9C4DD8F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5088"/>
            <a:ext cx="5791200" cy="24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82756" name="Picture 4" descr="orogens-col_ESR.gif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8915400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1602" name="Picture 1026" descr="Senza titolo-1.jpg                                             00639A58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3778" name="Picture 2" descr="Untitled-1.tif                                                 0000C685 AmicoDuro                      B9C4DD8F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39825"/>
            <a:ext cx="8991600" cy="40528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83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4000"/>
            <a:ext cx="20701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83780" name="Text Box 4"/>
          <p:cNvSpPr txBox="1">
            <a:spLocks noChangeArrowheads="1"/>
          </p:cNvSpPr>
          <p:nvPr/>
        </p:nvSpPr>
        <p:spPr bwMode="auto">
          <a:xfrm>
            <a:off x="8477250" y="114300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0"/>
              <a:t>NE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341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0"/>
            <a:ext cx="8801100" cy="527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53411" name="Text Box 1027"/>
          <p:cNvSpPr txBox="1">
            <a:spLocks noChangeArrowheads="1"/>
          </p:cNvSpPr>
          <p:nvPr/>
        </p:nvSpPr>
        <p:spPr bwMode="auto">
          <a:xfrm>
            <a:off x="6096000" y="1905000"/>
            <a:ext cx="2662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i="0"/>
              <a:t>Merlini et al., 2002 Mem. SGI</a:t>
            </a:r>
            <a:endParaRPr lang="it-IT" i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02" name="Picture 2" descr="&#10;Fig. 3.gif                                                     000104E4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5826" name="Picture 2" descr="Venice.Fig.4.gif                                               000104E4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1413"/>
            <a:ext cx="8763000" cy="57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85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2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9554" name="Picture 1026" descr="Senza titolo-1.jpg                                             00639A58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8226" name="Picture 2" descr="Monocline Alps Apennines.jpg                                   00000014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68"/>
          <a:stretch>
            <a:fillRect/>
          </a:stretch>
        </p:blipFill>
        <p:spPr bwMode="auto">
          <a:xfrm>
            <a:off x="2446338" y="2806700"/>
            <a:ext cx="6697662" cy="40513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88228" name="Text Box 4"/>
          <p:cNvSpPr txBox="1">
            <a:spLocks noChangeArrowheads="1"/>
          </p:cNvSpPr>
          <p:nvPr/>
        </p:nvSpPr>
        <p:spPr bwMode="auto">
          <a:xfrm>
            <a:off x="238125" y="-34925"/>
            <a:ext cx="349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REGIONAL MONOCLINE</a:t>
            </a:r>
          </a:p>
        </p:txBody>
      </p:sp>
      <p:sp>
        <p:nvSpPr>
          <p:cNvPr id="1588234" name="Line 10"/>
          <p:cNvSpPr>
            <a:spLocks noChangeShapeType="1"/>
          </p:cNvSpPr>
          <p:nvPr/>
        </p:nvSpPr>
        <p:spPr bwMode="auto">
          <a:xfrm>
            <a:off x="2527300" y="3327400"/>
            <a:ext cx="520700" cy="889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88235" name="Line 11"/>
          <p:cNvSpPr>
            <a:spLocks noChangeShapeType="1"/>
          </p:cNvSpPr>
          <p:nvPr/>
        </p:nvSpPr>
        <p:spPr bwMode="auto">
          <a:xfrm flipH="1">
            <a:off x="6883400" y="6146800"/>
            <a:ext cx="571500" cy="254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588237" name="Group 13"/>
          <p:cNvGrpSpPr>
            <a:grpSpLocks/>
          </p:cNvGrpSpPr>
          <p:nvPr/>
        </p:nvGrpSpPr>
        <p:grpSpPr bwMode="auto">
          <a:xfrm>
            <a:off x="152400" y="304800"/>
            <a:ext cx="3676650" cy="2671763"/>
            <a:chOff x="96" y="192"/>
            <a:chExt cx="2316" cy="1683"/>
          </a:xfrm>
        </p:grpSpPr>
        <p:pic>
          <p:nvPicPr>
            <p:cNvPr id="1588238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" y="252"/>
              <a:ext cx="2308" cy="1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88239" name="Freeform 15"/>
            <p:cNvSpPr>
              <a:spLocks/>
            </p:cNvSpPr>
            <p:nvPr/>
          </p:nvSpPr>
          <p:spPr bwMode="auto">
            <a:xfrm>
              <a:off x="96" y="888"/>
              <a:ext cx="2296" cy="360"/>
            </a:xfrm>
            <a:custGeom>
              <a:avLst/>
              <a:gdLst>
                <a:gd name="T0" fmla="*/ 0 w 2296"/>
                <a:gd name="T1" fmla="*/ 360 h 360"/>
                <a:gd name="T2" fmla="*/ 744 w 2296"/>
                <a:gd name="T3" fmla="*/ 184 h 360"/>
                <a:gd name="T4" fmla="*/ 1104 w 2296"/>
                <a:gd name="T5" fmla="*/ 112 h 360"/>
                <a:gd name="T6" fmla="*/ 1432 w 2296"/>
                <a:gd name="T7" fmla="*/ 64 h 360"/>
                <a:gd name="T8" fmla="*/ 1920 w 2296"/>
                <a:gd name="T9" fmla="*/ 8 h 360"/>
                <a:gd name="T10" fmla="*/ 2296 w 2296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6" h="360">
                  <a:moveTo>
                    <a:pt x="0" y="360"/>
                  </a:moveTo>
                  <a:lnTo>
                    <a:pt x="744" y="184"/>
                  </a:lnTo>
                  <a:lnTo>
                    <a:pt x="1104" y="112"/>
                  </a:lnTo>
                  <a:lnTo>
                    <a:pt x="1432" y="64"/>
                  </a:lnTo>
                  <a:lnTo>
                    <a:pt x="1920" y="8"/>
                  </a:lnTo>
                  <a:lnTo>
                    <a:pt x="2296" y="0"/>
                  </a:lnTo>
                </a:path>
              </a:pathLst>
            </a:custGeom>
            <a:noFill/>
            <a:ln w="38100" cap="flat" cmpd="sng">
              <a:solidFill>
                <a:srgbClr val="EB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88240" name="Freeform 16"/>
            <p:cNvSpPr>
              <a:spLocks/>
            </p:cNvSpPr>
            <p:nvPr/>
          </p:nvSpPr>
          <p:spPr bwMode="auto">
            <a:xfrm>
              <a:off x="184" y="400"/>
              <a:ext cx="1440" cy="72"/>
            </a:xfrm>
            <a:custGeom>
              <a:avLst/>
              <a:gdLst>
                <a:gd name="T0" fmla="*/ 0 w 1440"/>
                <a:gd name="T1" fmla="*/ 0 h 72"/>
                <a:gd name="T2" fmla="*/ 448 w 1440"/>
                <a:gd name="T3" fmla="*/ 0 h 72"/>
                <a:gd name="T4" fmla="*/ 832 w 1440"/>
                <a:gd name="T5" fmla="*/ 32 h 72"/>
                <a:gd name="T6" fmla="*/ 1184 w 1440"/>
                <a:gd name="T7" fmla="*/ 32 h 72"/>
                <a:gd name="T8" fmla="*/ 1440 w 1440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0" h="72">
                  <a:moveTo>
                    <a:pt x="0" y="0"/>
                  </a:moveTo>
                  <a:lnTo>
                    <a:pt x="448" y="0"/>
                  </a:lnTo>
                  <a:lnTo>
                    <a:pt x="832" y="32"/>
                  </a:lnTo>
                  <a:lnTo>
                    <a:pt x="1184" y="32"/>
                  </a:lnTo>
                  <a:lnTo>
                    <a:pt x="1440" y="72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88241" name="Text Box 17"/>
            <p:cNvSpPr txBox="1">
              <a:spLocks noChangeArrowheads="1"/>
            </p:cNvSpPr>
            <p:nvPr/>
          </p:nvSpPr>
          <p:spPr bwMode="auto">
            <a:xfrm>
              <a:off x="1206" y="953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latin typeface="Symbol" charset="0"/>
                </a:rPr>
                <a:t>b</a:t>
              </a:r>
              <a:endParaRPr lang="it-IT"/>
            </a:p>
          </p:txBody>
        </p:sp>
        <p:sp>
          <p:nvSpPr>
            <p:cNvPr id="1588242" name="Text Box 18"/>
            <p:cNvSpPr txBox="1">
              <a:spLocks noChangeArrowheads="1"/>
            </p:cNvSpPr>
            <p:nvPr/>
          </p:nvSpPr>
          <p:spPr bwMode="auto">
            <a:xfrm>
              <a:off x="1206" y="192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latin typeface="Symbol" charset="0"/>
                </a:rPr>
                <a:t>a</a:t>
              </a:r>
              <a:endParaRPr lang="it-IT"/>
            </a:p>
          </p:txBody>
        </p:sp>
        <p:sp>
          <p:nvSpPr>
            <p:cNvPr id="1588243" name="Line 19"/>
            <p:cNvSpPr>
              <a:spLocks noChangeShapeType="1"/>
            </p:cNvSpPr>
            <p:nvPr/>
          </p:nvSpPr>
          <p:spPr bwMode="auto">
            <a:xfrm flipH="1">
              <a:off x="1512" y="1200"/>
              <a:ext cx="360" cy="5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6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81800" cy="42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486851" name="Group 3"/>
          <p:cNvGrpSpPr>
            <a:grpSpLocks/>
          </p:cNvGrpSpPr>
          <p:nvPr/>
        </p:nvGrpSpPr>
        <p:grpSpPr bwMode="auto">
          <a:xfrm>
            <a:off x="2057400" y="1524000"/>
            <a:ext cx="7086600" cy="5410200"/>
            <a:chOff x="1296" y="960"/>
            <a:chExt cx="4464" cy="3408"/>
          </a:xfrm>
        </p:grpSpPr>
        <p:pic>
          <p:nvPicPr>
            <p:cNvPr id="1486852" name="Picture 4" descr="Sismica Milano Pieri.gif                                       0000C685 AmicoDuro                      B9C4DD8F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708"/>
              <a:ext cx="4176" cy="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86853" name="Line 5"/>
            <p:cNvSpPr>
              <a:spLocks noChangeShapeType="1"/>
            </p:cNvSpPr>
            <p:nvPr/>
          </p:nvSpPr>
          <p:spPr bwMode="auto">
            <a:xfrm flipV="1">
              <a:off x="1296" y="960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7874" name="Picture 2" descr="PadanaForedeepTiltCol.gif                                      00026333Amico                          BA58C79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93700"/>
            <a:ext cx="8020050" cy="60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4434" name="Picture 2" descr="C:\WINDOWS\Desktop\monoclinale_50d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75"/>
            <a:ext cx="5695950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54435" name="Group 3"/>
          <p:cNvGrpSpPr>
            <a:grpSpLocks/>
          </p:cNvGrpSpPr>
          <p:nvPr/>
        </p:nvGrpSpPr>
        <p:grpSpPr bwMode="auto">
          <a:xfrm>
            <a:off x="5768975" y="2430463"/>
            <a:ext cx="3333750" cy="1908175"/>
            <a:chOff x="3634" y="1531"/>
            <a:chExt cx="2100" cy="1202"/>
          </a:xfrm>
        </p:grpSpPr>
        <p:graphicFrame>
          <p:nvGraphicFramePr>
            <p:cNvPr id="1554436" name="Object 4"/>
            <p:cNvGraphicFramePr>
              <a:graphicFrameLocks/>
            </p:cNvGraphicFramePr>
            <p:nvPr/>
          </p:nvGraphicFramePr>
          <p:xfrm>
            <a:off x="3757" y="1594"/>
            <a:ext cx="1977" cy="1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fico" r:id="rId3" imgW="4800600" imgH="2771775" progId="Excel.Chart.8">
                    <p:embed/>
                  </p:oleObj>
                </mc:Choice>
                <mc:Fallback>
                  <p:oleObj name="Grafico" r:id="rId3" imgW="4800600" imgH="2771775" progId="Excel.Chart.8">
                    <p:embed/>
                    <p:pic>
                      <p:nvPicPr>
                        <p:cNvPr id="0" name="Object 4"/>
                        <p:cNvPicPr preferRelativeResize="0">
                          <a:picLocks noRo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7" y="1594"/>
                          <a:ext cx="1977" cy="11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4437" name="Text Box 5"/>
            <p:cNvSpPr txBox="1">
              <a:spLocks noChangeArrowheads="1"/>
            </p:cNvSpPr>
            <p:nvPr/>
          </p:nvSpPr>
          <p:spPr bwMode="auto">
            <a:xfrm>
              <a:off x="3845" y="1531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 i="0">
                  <a:solidFill>
                    <a:schemeClr val="accent2"/>
                  </a:solidFill>
                  <a:latin typeface="Arial" charset="0"/>
                </a:rPr>
                <a:t>A</a:t>
              </a:r>
            </a:p>
          </p:txBody>
        </p:sp>
        <p:sp>
          <p:nvSpPr>
            <p:cNvPr id="1554438" name="Text Box 6"/>
            <p:cNvSpPr txBox="1">
              <a:spLocks noChangeArrowheads="1"/>
            </p:cNvSpPr>
            <p:nvPr/>
          </p:nvSpPr>
          <p:spPr bwMode="auto">
            <a:xfrm>
              <a:off x="5348" y="1531"/>
              <a:ext cx="2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 i="0">
                  <a:solidFill>
                    <a:schemeClr val="accent2"/>
                  </a:solidFill>
                  <a:latin typeface="Arial" charset="0"/>
                </a:rPr>
                <a:t>A</a:t>
              </a:r>
              <a:r>
                <a:rPr lang="it-IT" sz="1600" b="1" i="0" baseline="30000">
                  <a:solidFill>
                    <a:schemeClr val="accent2"/>
                  </a:solidFill>
                  <a:latin typeface="Arial" charset="0"/>
                </a:rPr>
                <a:t>I</a:t>
              </a:r>
            </a:p>
          </p:txBody>
        </p:sp>
        <p:sp>
          <p:nvSpPr>
            <p:cNvPr id="1554439" name="Text Box 7"/>
            <p:cNvSpPr txBox="1">
              <a:spLocks noChangeArrowheads="1"/>
            </p:cNvSpPr>
            <p:nvPr/>
          </p:nvSpPr>
          <p:spPr bwMode="auto">
            <a:xfrm>
              <a:off x="3634" y="2042"/>
              <a:ext cx="19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800" b="1" i="0">
                  <a:solidFill>
                    <a:schemeClr val="accent2"/>
                  </a:solidFill>
                  <a:latin typeface="Symbol" charset="0"/>
                </a:rPr>
                <a:t>b</a:t>
              </a:r>
            </a:p>
          </p:txBody>
        </p:sp>
      </p:grpSp>
      <p:sp>
        <p:nvSpPr>
          <p:cNvPr id="1554440" name="Text Box 8"/>
          <p:cNvSpPr txBox="1">
            <a:spLocks noChangeArrowheads="1"/>
          </p:cNvSpPr>
          <p:nvPr/>
        </p:nvSpPr>
        <p:spPr bwMode="auto">
          <a:xfrm>
            <a:off x="2174875" y="152400"/>
            <a:ext cx="479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800" b="1" i="0">
                <a:solidFill>
                  <a:schemeClr val="accent2"/>
                </a:solidFill>
              </a:rPr>
              <a:t>MONOCLINALE REGIONALE ADRIATICA</a:t>
            </a:r>
          </a:p>
        </p:txBody>
      </p:sp>
      <p:grpSp>
        <p:nvGrpSpPr>
          <p:cNvPr id="1554441" name="Group 9"/>
          <p:cNvGrpSpPr>
            <a:grpSpLocks/>
          </p:cNvGrpSpPr>
          <p:nvPr/>
        </p:nvGrpSpPr>
        <p:grpSpPr bwMode="auto">
          <a:xfrm>
            <a:off x="6858000" y="4629150"/>
            <a:ext cx="1771650" cy="2000250"/>
            <a:chOff x="4320" y="2916"/>
            <a:chExt cx="1116" cy="1260"/>
          </a:xfrm>
        </p:grpSpPr>
        <p:pic>
          <p:nvPicPr>
            <p:cNvPr id="1554442" name="Picture 10" descr="C:\WINDOWS\Desktop\topo.jpg"/>
            <p:cNvPicPr>
              <a:picLocks noChangeAspect="1" noChangeArrowheads="1"/>
            </p:cNvPicPr>
            <p:nvPr/>
          </p:nvPicPr>
          <p:blipFill>
            <a:blip r:embed="rId5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0" t="885" r="993" b="2213"/>
            <a:stretch>
              <a:fillRect/>
            </a:stretch>
          </p:blipFill>
          <p:spPr bwMode="auto">
            <a:xfrm>
              <a:off x="4368" y="2928"/>
              <a:ext cx="106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4443" name="Text Box 11"/>
            <p:cNvSpPr txBox="1">
              <a:spLocks noChangeArrowheads="1"/>
            </p:cNvSpPr>
            <p:nvPr/>
          </p:nvSpPr>
          <p:spPr bwMode="auto">
            <a:xfrm>
              <a:off x="4320" y="3315"/>
              <a:ext cx="62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900" b="1" i="0">
                  <a:solidFill>
                    <a:srgbClr val="FFFF00"/>
                  </a:solidFill>
                </a:rPr>
                <a:t>Bally et al., 1986</a:t>
              </a:r>
            </a:p>
          </p:txBody>
        </p:sp>
        <p:sp>
          <p:nvSpPr>
            <p:cNvPr id="1554444" name="Text Box 12"/>
            <p:cNvSpPr txBox="1">
              <a:spLocks noChangeArrowheads="1"/>
            </p:cNvSpPr>
            <p:nvPr/>
          </p:nvSpPr>
          <p:spPr bwMode="auto">
            <a:xfrm>
              <a:off x="4464" y="2916"/>
              <a:ext cx="71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900" b="1" i="0">
                  <a:solidFill>
                    <a:srgbClr val="FFFF00"/>
                  </a:solidFill>
                </a:rPr>
                <a:t>Cassano et al., 1986</a:t>
              </a:r>
            </a:p>
          </p:txBody>
        </p:sp>
        <p:sp>
          <p:nvSpPr>
            <p:cNvPr id="1554445" name="Text Box 13"/>
            <p:cNvSpPr txBox="1">
              <a:spLocks noChangeArrowheads="1"/>
            </p:cNvSpPr>
            <p:nvPr/>
          </p:nvSpPr>
          <p:spPr bwMode="auto">
            <a:xfrm>
              <a:off x="4521" y="3534"/>
              <a:ext cx="610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900" b="1" i="0">
                  <a:solidFill>
                    <a:srgbClr val="FFFF00"/>
                  </a:solidFill>
                </a:rPr>
                <a:t>Sella et al., 1988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5458" name="Picture 2" descr="C:\TESI_FINALE\stampe_sfr\fig6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6425"/>
            <a:ext cx="862330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482" name="Group 2"/>
          <p:cNvGrpSpPr>
            <a:grpSpLocks noChangeAspect="1"/>
          </p:cNvGrpSpPr>
          <p:nvPr/>
        </p:nvGrpSpPr>
        <p:grpSpPr bwMode="auto">
          <a:xfrm>
            <a:off x="1660525" y="914400"/>
            <a:ext cx="5829300" cy="4152900"/>
            <a:chOff x="616" y="3168"/>
            <a:chExt cx="3501" cy="2494"/>
          </a:xfrm>
        </p:grpSpPr>
        <p:grpSp>
          <p:nvGrpSpPr>
            <p:cNvPr id="1556483" name="Group 3"/>
            <p:cNvGrpSpPr>
              <a:grpSpLocks noChangeAspect="1"/>
            </p:cNvGrpSpPr>
            <p:nvPr/>
          </p:nvGrpSpPr>
          <p:grpSpPr bwMode="auto">
            <a:xfrm>
              <a:off x="616" y="3168"/>
              <a:ext cx="3501" cy="2494"/>
              <a:chOff x="1076" y="4055"/>
              <a:chExt cx="2276" cy="1621"/>
            </a:xfrm>
          </p:grpSpPr>
          <p:sp>
            <p:nvSpPr>
              <p:cNvPr id="1556484" name="Rectangle 4"/>
              <p:cNvSpPr>
                <a:spLocks noChangeAspect="1" noChangeArrowheads="1"/>
              </p:cNvSpPr>
              <p:nvPr/>
            </p:nvSpPr>
            <p:spPr bwMode="auto">
              <a:xfrm>
                <a:off x="1288" y="4080"/>
                <a:ext cx="1975" cy="151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1556485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6" y="4055"/>
                <a:ext cx="2276" cy="16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56486" name="Freeform 6"/>
            <p:cNvSpPr>
              <a:spLocks noChangeAspect="1"/>
            </p:cNvSpPr>
            <p:nvPr/>
          </p:nvSpPr>
          <p:spPr bwMode="auto">
            <a:xfrm>
              <a:off x="1312" y="3648"/>
              <a:ext cx="44" cy="44"/>
            </a:xfrm>
            <a:custGeom>
              <a:avLst/>
              <a:gdLst>
                <a:gd name="T0" fmla="*/ 8 w 44"/>
                <a:gd name="T1" fmla="*/ 0 h 44"/>
                <a:gd name="T2" fmla="*/ 44 w 44"/>
                <a:gd name="T3" fmla="*/ 30 h 44"/>
                <a:gd name="T4" fmla="*/ 0 w 44"/>
                <a:gd name="T5" fmla="*/ 44 h 44"/>
                <a:gd name="T6" fmla="*/ 8 w 44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4">
                  <a:moveTo>
                    <a:pt x="8" y="0"/>
                  </a:moveTo>
                  <a:lnTo>
                    <a:pt x="44" y="30"/>
                  </a:lnTo>
                  <a:lnTo>
                    <a:pt x="0" y="4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487" name="Freeform 7"/>
            <p:cNvSpPr>
              <a:spLocks noChangeAspect="1"/>
            </p:cNvSpPr>
            <p:nvPr/>
          </p:nvSpPr>
          <p:spPr bwMode="auto">
            <a:xfrm>
              <a:off x="1670" y="3696"/>
              <a:ext cx="40" cy="44"/>
            </a:xfrm>
            <a:custGeom>
              <a:avLst/>
              <a:gdLst>
                <a:gd name="T0" fmla="*/ 8 w 40"/>
                <a:gd name="T1" fmla="*/ 0 h 44"/>
                <a:gd name="T2" fmla="*/ 40 w 40"/>
                <a:gd name="T3" fmla="*/ 32 h 44"/>
                <a:gd name="T4" fmla="*/ 0 w 40"/>
                <a:gd name="T5" fmla="*/ 44 h 44"/>
                <a:gd name="T6" fmla="*/ 8 w 40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4">
                  <a:moveTo>
                    <a:pt x="8" y="0"/>
                  </a:moveTo>
                  <a:lnTo>
                    <a:pt x="40" y="32"/>
                  </a:lnTo>
                  <a:lnTo>
                    <a:pt x="0" y="4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488" name="Freeform 8"/>
            <p:cNvSpPr>
              <a:spLocks noChangeAspect="1"/>
            </p:cNvSpPr>
            <p:nvPr/>
          </p:nvSpPr>
          <p:spPr bwMode="auto">
            <a:xfrm>
              <a:off x="1924" y="3892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48 w 48"/>
                <a:gd name="T3" fmla="*/ 20 h 42"/>
                <a:gd name="T4" fmla="*/ 10 w 48"/>
                <a:gd name="T5" fmla="*/ 42 h 42"/>
                <a:gd name="T6" fmla="*/ 0 w 48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2">
                  <a:moveTo>
                    <a:pt x="0" y="0"/>
                  </a:moveTo>
                  <a:lnTo>
                    <a:pt x="48" y="20"/>
                  </a:lnTo>
                  <a:lnTo>
                    <a:pt x="10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489" name="Freeform 9"/>
            <p:cNvSpPr>
              <a:spLocks noChangeAspect="1"/>
            </p:cNvSpPr>
            <p:nvPr/>
          </p:nvSpPr>
          <p:spPr bwMode="auto">
            <a:xfrm>
              <a:off x="2210" y="3990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48 w 48"/>
                <a:gd name="T3" fmla="*/ 10 h 36"/>
                <a:gd name="T4" fmla="*/ 14 w 48"/>
                <a:gd name="T5" fmla="*/ 36 h 36"/>
                <a:gd name="T6" fmla="*/ 0 w 48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36">
                  <a:moveTo>
                    <a:pt x="0" y="0"/>
                  </a:moveTo>
                  <a:lnTo>
                    <a:pt x="48" y="10"/>
                  </a:lnTo>
                  <a:lnTo>
                    <a:pt x="14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490" name="Freeform 10"/>
            <p:cNvSpPr>
              <a:spLocks noChangeAspect="1"/>
            </p:cNvSpPr>
            <p:nvPr/>
          </p:nvSpPr>
          <p:spPr bwMode="auto">
            <a:xfrm>
              <a:off x="2494" y="4130"/>
              <a:ext cx="44" cy="36"/>
            </a:xfrm>
            <a:custGeom>
              <a:avLst/>
              <a:gdLst>
                <a:gd name="T0" fmla="*/ 0 w 44"/>
                <a:gd name="T1" fmla="*/ 0 h 36"/>
                <a:gd name="T2" fmla="*/ 44 w 44"/>
                <a:gd name="T3" fmla="*/ 18 h 36"/>
                <a:gd name="T4" fmla="*/ 6 w 44"/>
                <a:gd name="T5" fmla="*/ 36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lnTo>
                    <a:pt x="44" y="18"/>
                  </a:lnTo>
                  <a:lnTo>
                    <a:pt x="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491" name="Freeform 11"/>
            <p:cNvSpPr>
              <a:spLocks noChangeAspect="1"/>
            </p:cNvSpPr>
            <p:nvPr/>
          </p:nvSpPr>
          <p:spPr bwMode="auto">
            <a:xfrm>
              <a:off x="2766" y="4284"/>
              <a:ext cx="42" cy="40"/>
            </a:xfrm>
            <a:custGeom>
              <a:avLst/>
              <a:gdLst>
                <a:gd name="T0" fmla="*/ 0 w 42"/>
                <a:gd name="T1" fmla="*/ 0 h 40"/>
                <a:gd name="T2" fmla="*/ 42 w 42"/>
                <a:gd name="T3" fmla="*/ 22 h 40"/>
                <a:gd name="T4" fmla="*/ 4 w 42"/>
                <a:gd name="T5" fmla="*/ 40 h 40"/>
                <a:gd name="T6" fmla="*/ 0 w 42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0">
                  <a:moveTo>
                    <a:pt x="0" y="0"/>
                  </a:moveTo>
                  <a:lnTo>
                    <a:pt x="42" y="22"/>
                  </a:lnTo>
                  <a:lnTo>
                    <a:pt x="4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492" name="Freeform 12"/>
            <p:cNvSpPr>
              <a:spLocks noChangeAspect="1"/>
            </p:cNvSpPr>
            <p:nvPr/>
          </p:nvSpPr>
          <p:spPr bwMode="auto">
            <a:xfrm>
              <a:off x="3024" y="4552"/>
              <a:ext cx="40" cy="36"/>
            </a:xfrm>
            <a:custGeom>
              <a:avLst/>
              <a:gdLst>
                <a:gd name="T0" fmla="*/ 14 w 40"/>
                <a:gd name="T1" fmla="*/ 0 h 36"/>
                <a:gd name="T2" fmla="*/ 40 w 40"/>
                <a:gd name="T3" fmla="*/ 36 h 36"/>
                <a:gd name="T4" fmla="*/ 0 w 40"/>
                <a:gd name="T5" fmla="*/ 30 h 36"/>
                <a:gd name="T6" fmla="*/ 14 w 40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6">
                  <a:moveTo>
                    <a:pt x="14" y="0"/>
                  </a:moveTo>
                  <a:lnTo>
                    <a:pt x="40" y="36"/>
                  </a:lnTo>
                  <a:lnTo>
                    <a:pt x="0" y="3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493" name="Freeform 13"/>
            <p:cNvSpPr>
              <a:spLocks noChangeAspect="1"/>
            </p:cNvSpPr>
            <p:nvPr/>
          </p:nvSpPr>
          <p:spPr bwMode="auto">
            <a:xfrm>
              <a:off x="3150" y="4794"/>
              <a:ext cx="44" cy="42"/>
            </a:xfrm>
            <a:custGeom>
              <a:avLst/>
              <a:gdLst>
                <a:gd name="T0" fmla="*/ 28 w 44"/>
                <a:gd name="T1" fmla="*/ 0 h 42"/>
                <a:gd name="T2" fmla="*/ 44 w 44"/>
                <a:gd name="T3" fmla="*/ 42 h 42"/>
                <a:gd name="T4" fmla="*/ 0 w 44"/>
                <a:gd name="T5" fmla="*/ 30 h 42"/>
                <a:gd name="T6" fmla="*/ 28 w 44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2">
                  <a:moveTo>
                    <a:pt x="28" y="0"/>
                  </a:moveTo>
                  <a:lnTo>
                    <a:pt x="44" y="42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494" name="Freeform 14"/>
            <p:cNvSpPr>
              <a:spLocks noChangeAspect="1"/>
            </p:cNvSpPr>
            <p:nvPr/>
          </p:nvSpPr>
          <p:spPr bwMode="auto">
            <a:xfrm>
              <a:off x="3252" y="5014"/>
              <a:ext cx="40" cy="34"/>
            </a:xfrm>
            <a:custGeom>
              <a:avLst/>
              <a:gdLst>
                <a:gd name="T0" fmla="*/ 16 w 40"/>
                <a:gd name="T1" fmla="*/ 0 h 34"/>
                <a:gd name="T2" fmla="*/ 40 w 40"/>
                <a:gd name="T3" fmla="*/ 34 h 34"/>
                <a:gd name="T4" fmla="*/ 0 w 40"/>
                <a:gd name="T5" fmla="*/ 34 h 34"/>
                <a:gd name="T6" fmla="*/ 16 w 40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4">
                  <a:moveTo>
                    <a:pt x="16" y="0"/>
                  </a:moveTo>
                  <a:lnTo>
                    <a:pt x="40" y="34"/>
                  </a:lnTo>
                  <a:lnTo>
                    <a:pt x="0" y="3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495" name="Freeform 15"/>
            <p:cNvSpPr>
              <a:spLocks noChangeAspect="1"/>
            </p:cNvSpPr>
            <p:nvPr/>
          </p:nvSpPr>
          <p:spPr bwMode="auto">
            <a:xfrm>
              <a:off x="2456" y="3791"/>
              <a:ext cx="34" cy="31"/>
            </a:xfrm>
            <a:custGeom>
              <a:avLst/>
              <a:gdLst>
                <a:gd name="T0" fmla="*/ 0 w 34"/>
                <a:gd name="T1" fmla="*/ 0 h 31"/>
                <a:gd name="T2" fmla="*/ 34 w 34"/>
                <a:gd name="T3" fmla="*/ 25 h 31"/>
                <a:gd name="T4" fmla="*/ 0 w 34"/>
                <a:gd name="T5" fmla="*/ 31 h 31"/>
                <a:gd name="T6" fmla="*/ 0 w 34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1">
                  <a:moveTo>
                    <a:pt x="0" y="0"/>
                  </a:moveTo>
                  <a:lnTo>
                    <a:pt x="34" y="25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496" name="Freeform 16"/>
            <p:cNvSpPr>
              <a:spLocks noChangeAspect="1"/>
            </p:cNvSpPr>
            <p:nvPr/>
          </p:nvSpPr>
          <p:spPr bwMode="auto">
            <a:xfrm>
              <a:off x="1590" y="3504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48 w 48"/>
                <a:gd name="T3" fmla="*/ 20 h 42"/>
                <a:gd name="T4" fmla="*/ 10 w 48"/>
                <a:gd name="T5" fmla="*/ 42 h 42"/>
                <a:gd name="T6" fmla="*/ 0 w 48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2">
                  <a:moveTo>
                    <a:pt x="0" y="0"/>
                  </a:moveTo>
                  <a:lnTo>
                    <a:pt x="48" y="20"/>
                  </a:lnTo>
                  <a:lnTo>
                    <a:pt x="10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497" name="Freeform 17"/>
            <p:cNvSpPr>
              <a:spLocks noChangeAspect="1"/>
            </p:cNvSpPr>
            <p:nvPr/>
          </p:nvSpPr>
          <p:spPr bwMode="auto">
            <a:xfrm>
              <a:off x="2693" y="4062"/>
              <a:ext cx="34" cy="35"/>
            </a:xfrm>
            <a:custGeom>
              <a:avLst/>
              <a:gdLst>
                <a:gd name="T0" fmla="*/ 13 w 34"/>
                <a:gd name="T1" fmla="*/ 0 h 35"/>
                <a:gd name="T2" fmla="*/ 34 w 34"/>
                <a:gd name="T3" fmla="*/ 29 h 35"/>
                <a:gd name="T4" fmla="*/ 0 w 34"/>
                <a:gd name="T5" fmla="*/ 35 h 35"/>
                <a:gd name="T6" fmla="*/ 13 w 34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5">
                  <a:moveTo>
                    <a:pt x="13" y="0"/>
                  </a:moveTo>
                  <a:lnTo>
                    <a:pt x="34" y="29"/>
                  </a:lnTo>
                  <a:lnTo>
                    <a:pt x="0" y="3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498" name="Freeform 18"/>
            <p:cNvSpPr>
              <a:spLocks noChangeAspect="1"/>
            </p:cNvSpPr>
            <p:nvPr/>
          </p:nvSpPr>
          <p:spPr bwMode="auto">
            <a:xfrm>
              <a:off x="3023" y="4294"/>
              <a:ext cx="36" cy="35"/>
            </a:xfrm>
            <a:custGeom>
              <a:avLst/>
              <a:gdLst>
                <a:gd name="T0" fmla="*/ 11 w 36"/>
                <a:gd name="T1" fmla="*/ 0 h 35"/>
                <a:gd name="T2" fmla="*/ 36 w 36"/>
                <a:gd name="T3" fmla="*/ 32 h 35"/>
                <a:gd name="T4" fmla="*/ 0 w 36"/>
                <a:gd name="T5" fmla="*/ 35 h 35"/>
                <a:gd name="T6" fmla="*/ 11 w 3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lnTo>
                    <a:pt x="36" y="32"/>
                  </a:lnTo>
                  <a:lnTo>
                    <a:pt x="0" y="3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499" name="Freeform 19"/>
            <p:cNvSpPr>
              <a:spLocks noChangeAspect="1"/>
            </p:cNvSpPr>
            <p:nvPr/>
          </p:nvSpPr>
          <p:spPr bwMode="auto">
            <a:xfrm>
              <a:off x="3244" y="4546"/>
              <a:ext cx="38" cy="41"/>
            </a:xfrm>
            <a:custGeom>
              <a:avLst/>
              <a:gdLst>
                <a:gd name="T0" fmla="*/ 28 w 38"/>
                <a:gd name="T1" fmla="*/ 0 h 41"/>
                <a:gd name="T2" fmla="*/ 38 w 38"/>
                <a:gd name="T3" fmla="*/ 41 h 41"/>
                <a:gd name="T4" fmla="*/ 0 w 38"/>
                <a:gd name="T5" fmla="*/ 30 h 41"/>
                <a:gd name="T6" fmla="*/ 28 w 38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1">
                  <a:moveTo>
                    <a:pt x="28" y="0"/>
                  </a:moveTo>
                  <a:lnTo>
                    <a:pt x="38" y="41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500" name="Freeform 20"/>
            <p:cNvSpPr>
              <a:spLocks noChangeAspect="1"/>
            </p:cNvSpPr>
            <p:nvPr/>
          </p:nvSpPr>
          <p:spPr bwMode="auto">
            <a:xfrm>
              <a:off x="3410" y="4700"/>
              <a:ext cx="30" cy="30"/>
            </a:xfrm>
            <a:custGeom>
              <a:avLst/>
              <a:gdLst>
                <a:gd name="T0" fmla="*/ 1 w 30"/>
                <a:gd name="T1" fmla="*/ 0 h 30"/>
                <a:gd name="T2" fmla="*/ 30 w 30"/>
                <a:gd name="T3" fmla="*/ 15 h 30"/>
                <a:gd name="T4" fmla="*/ 0 w 30"/>
                <a:gd name="T5" fmla="*/ 30 h 30"/>
                <a:gd name="T6" fmla="*/ 1 w 30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0">
                  <a:moveTo>
                    <a:pt x="1" y="0"/>
                  </a:moveTo>
                  <a:lnTo>
                    <a:pt x="30" y="15"/>
                  </a:lnTo>
                  <a:lnTo>
                    <a:pt x="0" y="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501" name="Freeform 21"/>
            <p:cNvSpPr>
              <a:spLocks noChangeAspect="1"/>
            </p:cNvSpPr>
            <p:nvPr/>
          </p:nvSpPr>
          <p:spPr bwMode="auto">
            <a:xfrm>
              <a:off x="2160" y="3724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48 w 48"/>
                <a:gd name="T3" fmla="*/ 10 h 36"/>
                <a:gd name="T4" fmla="*/ 14 w 48"/>
                <a:gd name="T5" fmla="*/ 36 h 36"/>
                <a:gd name="T6" fmla="*/ 0 w 48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36">
                  <a:moveTo>
                    <a:pt x="0" y="0"/>
                  </a:moveTo>
                  <a:lnTo>
                    <a:pt x="48" y="10"/>
                  </a:lnTo>
                  <a:lnTo>
                    <a:pt x="14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56502" name="Freeform 22"/>
            <p:cNvSpPr>
              <a:spLocks noChangeAspect="1"/>
            </p:cNvSpPr>
            <p:nvPr/>
          </p:nvSpPr>
          <p:spPr bwMode="auto">
            <a:xfrm>
              <a:off x="1894" y="3636"/>
              <a:ext cx="40" cy="44"/>
            </a:xfrm>
            <a:custGeom>
              <a:avLst/>
              <a:gdLst>
                <a:gd name="T0" fmla="*/ 8 w 40"/>
                <a:gd name="T1" fmla="*/ 0 h 44"/>
                <a:gd name="T2" fmla="*/ 40 w 40"/>
                <a:gd name="T3" fmla="*/ 32 h 44"/>
                <a:gd name="T4" fmla="*/ 0 w 40"/>
                <a:gd name="T5" fmla="*/ 44 h 44"/>
                <a:gd name="T6" fmla="*/ 8 w 40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4">
                  <a:moveTo>
                    <a:pt x="8" y="0"/>
                  </a:moveTo>
                  <a:lnTo>
                    <a:pt x="40" y="32"/>
                  </a:lnTo>
                  <a:lnTo>
                    <a:pt x="0" y="4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556503" name="Group 23"/>
          <p:cNvGrpSpPr>
            <a:grpSpLocks/>
          </p:cNvGrpSpPr>
          <p:nvPr/>
        </p:nvGrpSpPr>
        <p:grpSpPr bwMode="auto">
          <a:xfrm>
            <a:off x="2260600" y="5233988"/>
            <a:ext cx="4624388" cy="1395412"/>
            <a:chOff x="1700" y="3000"/>
            <a:chExt cx="2913" cy="879"/>
          </a:xfrm>
        </p:grpSpPr>
        <p:sp>
          <p:nvSpPr>
            <p:cNvPr id="1556504" name="Text Box 24"/>
            <p:cNvSpPr txBox="1">
              <a:spLocks noChangeArrowheads="1"/>
            </p:cNvSpPr>
            <p:nvPr/>
          </p:nvSpPr>
          <p:spPr bwMode="auto">
            <a:xfrm>
              <a:off x="3533" y="3632"/>
              <a:ext cx="1080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r>
                <a:rPr lang="it-IT" sz="1200" b="1" i="0">
                  <a:solidFill>
                    <a:srgbClr val="FFFFFF"/>
                  </a:solidFill>
                  <a:latin typeface="Arial" charset="0"/>
                </a:rPr>
                <a:t>A-A</a:t>
              </a:r>
              <a:r>
                <a:rPr lang="it-IT" sz="1200" b="1" i="0" baseline="30000">
                  <a:solidFill>
                    <a:srgbClr val="FFFFFF"/>
                  </a:solidFill>
                  <a:latin typeface="Arial" charset="0"/>
                </a:rPr>
                <a:t>I</a:t>
              </a:r>
              <a:r>
                <a:rPr lang="it-IT" sz="1000" b="1" i="0">
                  <a:solidFill>
                    <a:srgbClr val="FFFFFF"/>
                  </a:solidFill>
                </a:rPr>
                <a:t>         traccia dei profili</a:t>
              </a:r>
            </a:p>
          </p:txBody>
        </p:sp>
        <p:grpSp>
          <p:nvGrpSpPr>
            <p:cNvPr id="1556505" name="Group 25"/>
            <p:cNvGrpSpPr>
              <a:grpSpLocks/>
            </p:cNvGrpSpPr>
            <p:nvPr/>
          </p:nvGrpSpPr>
          <p:grpSpPr bwMode="auto">
            <a:xfrm>
              <a:off x="3472" y="3146"/>
              <a:ext cx="1114" cy="372"/>
              <a:chOff x="6837" y="8254"/>
              <a:chExt cx="2784" cy="930"/>
            </a:xfrm>
          </p:grpSpPr>
          <p:sp>
            <p:nvSpPr>
              <p:cNvPr id="1556506" name="Freeform 26"/>
              <p:cNvSpPr>
                <a:spLocks/>
              </p:cNvSpPr>
              <p:nvPr/>
            </p:nvSpPr>
            <p:spPr bwMode="auto">
              <a:xfrm>
                <a:off x="6837" y="8355"/>
                <a:ext cx="984" cy="469"/>
              </a:xfrm>
              <a:custGeom>
                <a:avLst/>
                <a:gdLst>
                  <a:gd name="T0" fmla="*/ 0 w 984"/>
                  <a:gd name="T1" fmla="*/ 469 h 469"/>
                  <a:gd name="T2" fmla="*/ 654 w 984"/>
                  <a:gd name="T3" fmla="*/ 345 h 469"/>
                  <a:gd name="T4" fmla="*/ 984 w 984"/>
                  <a:gd name="T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84" h="469">
                    <a:moveTo>
                      <a:pt x="0" y="469"/>
                    </a:moveTo>
                    <a:lnTo>
                      <a:pt x="654" y="345"/>
                    </a:lnTo>
                    <a:lnTo>
                      <a:pt x="984" y="0"/>
                    </a:lnTo>
                  </a:path>
                </a:pathLst>
              </a:cu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6507" name="Text Box 27"/>
              <p:cNvSpPr txBox="1">
                <a:spLocks noChangeArrowheads="1"/>
              </p:cNvSpPr>
              <p:nvPr/>
            </p:nvSpPr>
            <p:spPr bwMode="auto">
              <a:xfrm>
                <a:off x="7821" y="8254"/>
                <a:ext cx="1800" cy="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it-IT" sz="1000" b="1" i="0">
                    <a:solidFill>
                      <a:srgbClr val="FFFF00"/>
                    </a:solidFill>
                  </a:rPr>
                  <a:t>traccia delle sezioni utilizzate</a:t>
                </a:r>
              </a:p>
            </p:txBody>
          </p:sp>
        </p:grpSp>
        <p:grpSp>
          <p:nvGrpSpPr>
            <p:cNvPr id="1556508" name="Group 28"/>
            <p:cNvGrpSpPr>
              <a:grpSpLocks/>
            </p:cNvGrpSpPr>
            <p:nvPr/>
          </p:nvGrpSpPr>
          <p:grpSpPr bwMode="auto">
            <a:xfrm>
              <a:off x="1700" y="3151"/>
              <a:ext cx="1590" cy="360"/>
              <a:chOff x="1700" y="3151"/>
              <a:chExt cx="1590" cy="360"/>
            </a:xfrm>
          </p:grpSpPr>
          <p:sp>
            <p:nvSpPr>
              <p:cNvPr id="1556509" name="Text Box 29"/>
              <p:cNvSpPr txBox="1">
                <a:spLocks noChangeArrowheads="1"/>
              </p:cNvSpPr>
              <p:nvPr/>
            </p:nvSpPr>
            <p:spPr bwMode="auto">
              <a:xfrm>
                <a:off x="2210" y="3151"/>
                <a:ext cx="1080" cy="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r>
                  <a:rPr lang="it-IT" sz="1000" b="1" i="0"/>
                  <a:t>sovrascorrimenti attivi:</a:t>
                </a:r>
              </a:p>
              <a:p>
                <a:pPr eaLnBrk="0" hangingPunct="0"/>
                <a:r>
                  <a:rPr lang="it-IT" sz="1000" b="1" i="0"/>
                  <a:t>fuori-sequenza più interno</a:t>
                </a:r>
              </a:p>
              <a:p>
                <a:pPr eaLnBrk="0" hangingPunct="0"/>
                <a:r>
                  <a:rPr lang="it-IT" sz="1000" b="1" i="0"/>
                  <a:t>fronte s.s.</a:t>
                </a:r>
              </a:p>
            </p:txBody>
          </p:sp>
          <p:grpSp>
            <p:nvGrpSpPr>
              <p:cNvPr id="1556510" name="Group 30"/>
              <p:cNvGrpSpPr>
                <a:grpSpLocks/>
              </p:cNvGrpSpPr>
              <p:nvPr/>
            </p:nvGrpSpPr>
            <p:grpSpPr bwMode="auto">
              <a:xfrm>
                <a:off x="1700" y="3224"/>
                <a:ext cx="510" cy="155"/>
                <a:chOff x="2406" y="8436"/>
                <a:chExt cx="1275" cy="388"/>
              </a:xfrm>
            </p:grpSpPr>
            <p:sp>
              <p:nvSpPr>
                <p:cNvPr id="1556511" name="Freeform 31"/>
                <p:cNvSpPr>
                  <a:spLocks/>
                </p:cNvSpPr>
                <p:nvPr/>
              </p:nvSpPr>
              <p:spPr bwMode="auto">
                <a:xfrm>
                  <a:off x="2406" y="8436"/>
                  <a:ext cx="1275" cy="388"/>
                </a:xfrm>
                <a:custGeom>
                  <a:avLst/>
                  <a:gdLst>
                    <a:gd name="T0" fmla="*/ 0 w 1275"/>
                    <a:gd name="T1" fmla="*/ 42 h 388"/>
                    <a:gd name="T2" fmla="*/ 375 w 1275"/>
                    <a:gd name="T3" fmla="*/ 28 h 388"/>
                    <a:gd name="T4" fmla="*/ 1095 w 1275"/>
                    <a:gd name="T5" fmla="*/ 208 h 388"/>
                    <a:gd name="T6" fmla="*/ 1275 w 1275"/>
                    <a:gd name="T7" fmla="*/ 388 h 3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75" h="388">
                      <a:moveTo>
                        <a:pt x="0" y="42"/>
                      </a:moveTo>
                      <a:cubicBezTo>
                        <a:pt x="62" y="40"/>
                        <a:pt x="193" y="0"/>
                        <a:pt x="375" y="28"/>
                      </a:cubicBezTo>
                      <a:cubicBezTo>
                        <a:pt x="557" y="56"/>
                        <a:pt x="945" y="148"/>
                        <a:pt x="1095" y="208"/>
                      </a:cubicBezTo>
                      <a:cubicBezTo>
                        <a:pt x="1245" y="268"/>
                        <a:pt x="1245" y="358"/>
                        <a:pt x="1275" y="388"/>
                      </a:cubicBezTo>
                    </a:path>
                  </a:pathLst>
                </a:custGeom>
                <a:noFill/>
                <a:ln w="158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556512" name="Freeform 32"/>
                <p:cNvSpPr>
                  <a:spLocks/>
                </p:cNvSpPr>
                <p:nvPr/>
              </p:nvSpPr>
              <p:spPr bwMode="auto">
                <a:xfrm>
                  <a:off x="3516" y="8652"/>
                  <a:ext cx="100" cy="102"/>
                </a:xfrm>
                <a:custGeom>
                  <a:avLst/>
                  <a:gdLst>
                    <a:gd name="T0" fmla="*/ 9 w 100"/>
                    <a:gd name="T1" fmla="*/ 0 h 102"/>
                    <a:gd name="T2" fmla="*/ 100 w 100"/>
                    <a:gd name="T3" fmla="*/ 72 h 102"/>
                    <a:gd name="T4" fmla="*/ 0 w 100"/>
                    <a:gd name="T5" fmla="*/ 102 h 102"/>
                    <a:gd name="T6" fmla="*/ 9 w 100"/>
                    <a:gd name="T7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0" h="102">
                      <a:moveTo>
                        <a:pt x="9" y="0"/>
                      </a:moveTo>
                      <a:lnTo>
                        <a:pt x="100" y="72"/>
                      </a:lnTo>
                      <a:lnTo>
                        <a:pt x="0" y="10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80808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556513" name="Freeform 33"/>
                <p:cNvSpPr>
                  <a:spLocks/>
                </p:cNvSpPr>
                <p:nvPr/>
              </p:nvSpPr>
              <p:spPr bwMode="auto">
                <a:xfrm>
                  <a:off x="3063" y="8518"/>
                  <a:ext cx="108" cy="89"/>
                </a:xfrm>
                <a:custGeom>
                  <a:avLst/>
                  <a:gdLst>
                    <a:gd name="T0" fmla="*/ 0 w 108"/>
                    <a:gd name="T1" fmla="*/ 0 h 89"/>
                    <a:gd name="T2" fmla="*/ 108 w 108"/>
                    <a:gd name="T3" fmla="*/ 26 h 89"/>
                    <a:gd name="T4" fmla="*/ 36 w 108"/>
                    <a:gd name="T5" fmla="*/ 89 h 89"/>
                    <a:gd name="T6" fmla="*/ 0 w 108"/>
                    <a:gd name="T7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8" h="89">
                      <a:moveTo>
                        <a:pt x="0" y="0"/>
                      </a:moveTo>
                      <a:lnTo>
                        <a:pt x="108" y="26"/>
                      </a:lnTo>
                      <a:lnTo>
                        <a:pt x="36" y="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80808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556514" name="Freeform 34"/>
                <p:cNvSpPr>
                  <a:spLocks/>
                </p:cNvSpPr>
                <p:nvPr/>
              </p:nvSpPr>
              <p:spPr bwMode="auto">
                <a:xfrm>
                  <a:off x="2621" y="8460"/>
                  <a:ext cx="115" cy="69"/>
                </a:xfrm>
                <a:custGeom>
                  <a:avLst/>
                  <a:gdLst>
                    <a:gd name="T0" fmla="*/ 0 w 115"/>
                    <a:gd name="T1" fmla="*/ 4 h 69"/>
                    <a:gd name="T2" fmla="*/ 115 w 115"/>
                    <a:gd name="T3" fmla="*/ 0 h 69"/>
                    <a:gd name="T4" fmla="*/ 58 w 115"/>
                    <a:gd name="T5" fmla="*/ 69 h 69"/>
                    <a:gd name="T6" fmla="*/ 0 w 115"/>
                    <a:gd name="T7" fmla="*/ 4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5" h="69">
                      <a:moveTo>
                        <a:pt x="0" y="4"/>
                      </a:moveTo>
                      <a:lnTo>
                        <a:pt x="115" y="0"/>
                      </a:lnTo>
                      <a:lnTo>
                        <a:pt x="58" y="69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80808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1556515" name="Group 35"/>
            <p:cNvGrpSpPr>
              <a:grpSpLocks/>
            </p:cNvGrpSpPr>
            <p:nvPr/>
          </p:nvGrpSpPr>
          <p:grpSpPr bwMode="auto">
            <a:xfrm>
              <a:off x="1716" y="3552"/>
              <a:ext cx="1574" cy="327"/>
              <a:chOff x="1716" y="3753"/>
              <a:chExt cx="1574" cy="327"/>
            </a:xfrm>
          </p:grpSpPr>
          <p:sp>
            <p:nvSpPr>
              <p:cNvPr id="1556516" name="Text Box 36"/>
              <p:cNvSpPr txBox="1">
                <a:spLocks noChangeArrowheads="1"/>
              </p:cNvSpPr>
              <p:nvPr/>
            </p:nvSpPr>
            <p:spPr bwMode="auto">
              <a:xfrm>
                <a:off x="2210" y="3753"/>
                <a:ext cx="108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r>
                  <a:rPr lang="it-IT" sz="1000" b="1" i="0"/>
                  <a:t>isolinee di pendenza della monoclinale regionale: intervallo 1°</a:t>
                </a:r>
              </a:p>
            </p:txBody>
          </p:sp>
          <p:sp>
            <p:nvSpPr>
              <p:cNvPr id="1556517" name="Freeform 37"/>
              <p:cNvSpPr>
                <a:spLocks/>
              </p:cNvSpPr>
              <p:nvPr/>
            </p:nvSpPr>
            <p:spPr bwMode="auto">
              <a:xfrm>
                <a:off x="1716" y="3817"/>
                <a:ext cx="462" cy="66"/>
              </a:xfrm>
              <a:custGeom>
                <a:avLst/>
                <a:gdLst>
                  <a:gd name="T0" fmla="*/ 0 w 1155"/>
                  <a:gd name="T1" fmla="*/ 165 h 165"/>
                  <a:gd name="T2" fmla="*/ 367 w 1155"/>
                  <a:gd name="T3" fmla="*/ 97 h 165"/>
                  <a:gd name="T4" fmla="*/ 832 w 1155"/>
                  <a:gd name="T5" fmla="*/ 120 h 165"/>
                  <a:gd name="T6" fmla="*/ 1155 w 1155"/>
                  <a:gd name="T7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5" h="165">
                    <a:moveTo>
                      <a:pt x="0" y="165"/>
                    </a:moveTo>
                    <a:cubicBezTo>
                      <a:pt x="61" y="154"/>
                      <a:pt x="228" y="104"/>
                      <a:pt x="367" y="97"/>
                    </a:cubicBezTo>
                    <a:cubicBezTo>
                      <a:pt x="506" y="90"/>
                      <a:pt x="701" y="136"/>
                      <a:pt x="832" y="120"/>
                    </a:cubicBezTo>
                    <a:cubicBezTo>
                      <a:pt x="963" y="104"/>
                      <a:pt x="1088" y="25"/>
                      <a:pt x="1155" y="0"/>
                    </a:cubicBezTo>
                  </a:path>
                </a:pathLst>
              </a:custGeom>
              <a:noFill/>
              <a:ln w="158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6518" name="Rectangle 38"/>
              <p:cNvSpPr>
                <a:spLocks noChangeArrowheads="1"/>
              </p:cNvSpPr>
              <p:nvPr/>
            </p:nvSpPr>
            <p:spPr bwMode="auto">
              <a:xfrm>
                <a:off x="1895" y="3817"/>
                <a:ext cx="109" cy="7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6519" name="Text Box 39"/>
              <p:cNvSpPr txBox="1">
                <a:spLocks noChangeArrowheads="1"/>
              </p:cNvSpPr>
              <p:nvPr/>
            </p:nvSpPr>
            <p:spPr bwMode="auto">
              <a:xfrm>
                <a:off x="1860" y="3782"/>
                <a:ext cx="216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r>
                  <a:rPr lang="it-IT" sz="1000" b="1" i="0">
                    <a:solidFill>
                      <a:srgbClr val="FFFFFF"/>
                    </a:solidFill>
                  </a:rPr>
                  <a:t>1°</a:t>
                </a:r>
                <a:endParaRPr lang="it-IT" sz="1000" i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56520" name="Freeform 40"/>
              <p:cNvSpPr>
                <a:spLocks/>
              </p:cNvSpPr>
              <p:nvPr/>
            </p:nvSpPr>
            <p:spPr bwMode="auto">
              <a:xfrm>
                <a:off x="1729" y="3967"/>
                <a:ext cx="462" cy="66"/>
              </a:xfrm>
              <a:custGeom>
                <a:avLst/>
                <a:gdLst>
                  <a:gd name="T0" fmla="*/ 0 w 1155"/>
                  <a:gd name="T1" fmla="*/ 165 h 165"/>
                  <a:gd name="T2" fmla="*/ 367 w 1155"/>
                  <a:gd name="T3" fmla="*/ 97 h 165"/>
                  <a:gd name="T4" fmla="*/ 832 w 1155"/>
                  <a:gd name="T5" fmla="*/ 120 h 165"/>
                  <a:gd name="T6" fmla="*/ 1155 w 1155"/>
                  <a:gd name="T7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5" h="165">
                    <a:moveTo>
                      <a:pt x="0" y="165"/>
                    </a:moveTo>
                    <a:cubicBezTo>
                      <a:pt x="61" y="154"/>
                      <a:pt x="228" y="104"/>
                      <a:pt x="367" y="97"/>
                    </a:cubicBezTo>
                    <a:cubicBezTo>
                      <a:pt x="506" y="90"/>
                      <a:pt x="701" y="136"/>
                      <a:pt x="832" y="120"/>
                    </a:cubicBezTo>
                    <a:cubicBezTo>
                      <a:pt x="963" y="104"/>
                      <a:pt x="1088" y="25"/>
                      <a:pt x="1155" y="0"/>
                    </a:cubicBezTo>
                  </a:path>
                </a:pathLst>
              </a:custGeom>
              <a:noFill/>
              <a:ln w="158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6521" name="Rectangle 41"/>
              <p:cNvSpPr>
                <a:spLocks noChangeArrowheads="1"/>
              </p:cNvSpPr>
              <p:nvPr/>
            </p:nvSpPr>
            <p:spPr bwMode="auto">
              <a:xfrm>
                <a:off x="1860" y="3973"/>
                <a:ext cx="144" cy="7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56522" name="Text Box 42"/>
              <p:cNvSpPr txBox="1">
                <a:spLocks noChangeArrowheads="1"/>
              </p:cNvSpPr>
              <p:nvPr/>
            </p:nvSpPr>
            <p:spPr bwMode="auto">
              <a:xfrm>
                <a:off x="1825" y="3936"/>
                <a:ext cx="251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r>
                  <a:rPr lang="it-IT" sz="1000" b="1" i="0">
                    <a:solidFill>
                      <a:srgbClr val="FFFFFF"/>
                    </a:solidFill>
                  </a:rPr>
                  <a:t>18°</a:t>
                </a:r>
                <a:endParaRPr lang="it-IT" sz="1000" i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56523" name="Text Box 43"/>
            <p:cNvSpPr txBox="1">
              <a:spLocks noChangeArrowheads="1"/>
            </p:cNvSpPr>
            <p:nvPr/>
          </p:nvSpPr>
          <p:spPr bwMode="auto">
            <a:xfrm>
              <a:off x="2784" y="3000"/>
              <a:ext cx="868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r>
                <a:rPr lang="it-IT" sz="1200" b="1" i="0"/>
                <a:t>LEGENDA</a:t>
              </a:r>
            </a:p>
          </p:txBody>
        </p:sp>
      </p:grpSp>
      <p:sp>
        <p:nvSpPr>
          <p:cNvPr id="1556524" name="Text Box 44"/>
          <p:cNvSpPr txBox="1">
            <a:spLocks noChangeArrowheads="1"/>
          </p:cNvSpPr>
          <p:nvPr/>
        </p:nvSpPr>
        <p:spPr bwMode="auto">
          <a:xfrm>
            <a:off x="1212850" y="168275"/>
            <a:ext cx="67246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400" b="1" i="0"/>
              <a:t>IL PRISMA D</a:t>
            </a:r>
            <a:r>
              <a:rPr lang="ja-JP" altLang="it-IT" sz="1400" b="1" i="0">
                <a:latin typeface="Arial"/>
              </a:rPr>
              <a:t>’</a:t>
            </a:r>
            <a:r>
              <a:rPr lang="it-IT" sz="1400" b="1" i="0"/>
              <a:t>ACCREZIONE DELL</a:t>
            </a:r>
            <a:r>
              <a:rPr lang="ja-JP" altLang="it-IT" sz="1400" b="1" i="0">
                <a:latin typeface="Arial"/>
              </a:rPr>
              <a:t>’</a:t>
            </a:r>
            <a:r>
              <a:rPr lang="it-IT" sz="1400" b="1" i="0"/>
              <a:t>APPENNINO CENTRO-SETTENTRIONALE</a:t>
            </a:r>
          </a:p>
          <a:p>
            <a:pPr algn="ctr"/>
            <a:r>
              <a:rPr lang="it-IT" sz="1400" b="1" i="0"/>
              <a:t>E LA MONOCLINALE REGIONALE ADRIATICA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9490" name="Group 2"/>
          <p:cNvGrpSpPr>
            <a:grpSpLocks/>
          </p:cNvGrpSpPr>
          <p:nvPr/>
        </p:nvGrpSpPr>
        <p:grpSpPr bwMode="auto">
          <a:xfrm>
            <a:off x="-1079500" y="804863"/>
            <a:ext cx="10271125" cy="1831975"/>
            <a:chOff x="-710" y="501"/>
            <a:chExt cx="6470" cy="1154"/>
          </a:xfrm>
        </p:grpSpPr>
        <p:pic>
          <p:nvPicPr>
            <p:cNvPr id="1599491" name="Picture 3" descr="&#10;Sez-C1.jpg                                                     000127B3Amico                          BD25A332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" b="9613"/>
            <a:stretch>
              <a:fillRect/>
            </a:stretch>
          </p:blipFill>
          <p:spPr bwMode="auto">
            <a:xfrm>
              <a:off x="-710" y="504"/>
              <a:ext cx="3375" cy="1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9492" name="Picture 4" descr="&#10;Sez-C2.jpg                                                     000127B3Amico                          BD25A33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0" t="1370" r="499" b="10739"/>
            <a:stretch>
              <a:fillRect/>
            </a:stretch>
          </p:blipFill>
          <p:spPr bwMode="auto">
            <a:xfrm>
              <a:off x="2553" y="501"/>
              <a:ext cx="3207" cy="1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99493" name="Group 5"/>
          <p:cNvGrpSpPr>
            <a:grpSpLocks/>
          </p:cNvGrpSpPr>
          <p:nvPr/>
        </p:nvGrpSpPr>
        <p:grpSpPr bwMode="auto">
          <a:xfrm>
            <a:off x="587375" y="1617663"/>
            <a:ext cx="939800" cy="719137"/>
            <a:chOff x="340" y="1019"/>
            <a:chExt cx="592" cy="453"/>
          </a:xfrm>
        </p:grpSpPr>
        <p:grpSp>
          <p:nvGrpSpPr>
            <p:cNvPr id="1599494" name="Group 6"/>
            <p:cNvGrpSpPr>
              <a:grpSpLocks/>
            </p:cNvGrpSpPr>
            <p:nvPr/>
          </p:nvGrpSpPr>
          <p:grpSpPr bwMode="auto">
            <a:xfrm>
              <a:off x="398" y="1219"/>
              <a:ext cx="365" cy="253"/>
              <a:chOff x="398" y="1219"/>
              <a:chExt cx="365" cy="253"/>
            </a:xfrm>
          </p:grpSpPr>
          <p:sp>
            <p:nvSpPr>
              <p:cNvPr id="1599495" name="Freeform 7"/>
              <p:cNvSpPr>
                <a:spLocks/>
              </p:cNvSpPr>
              <p:nvPr/>
            </p:nvSpPr>
            <p:spPr bwMode="auto">
              <a:xfrm>
                <a:off x="398" y="1219"/>
                <a:ext cx="365" cy="253"/>
              </a:xfrm>
              <a:custGeom>
                <a:avLst/>
                <a:gdLst>
                  <a:gd name="T0" fmla="*/ 365 w 365"/>
                  <a:gd name="T1" fmla="*/ 0 h 253"/>
                  <a:gd name="T2" fmla="*/ 269 w 365"/>
                  <a:gd name="T3" fmla="*/ 101 h 253"/>
                  <a:gd name="T4" fmla="*/ 136 w 365"/>
                  <a:gd name="T5" fmla="*/ 173 h 253"/>
                  <a:gd name="T6" fmla="*/ 0 w 365"/>
                  <a:gd name="T7" fmla="*/ 25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5" h="253">
                    <a:moveTo>
                      <a:pt x="365" y="0"/>
                    </a:moveTo>
                    <a:cubicBezTo>
                      <a:pt x="336" y="36"/>
                      <a:pt x="307" y="72"/>
                      <a:pt x="269" y="101"/>
                    </a:cubicBezTo>
                    <a:cubicBezTo>
                      <a:pt x="231" y="130"/>
                      <a:pt x="181" y="148"/>
                      <a:pt x="136" y="173"/>
                    </a:cubicBezTo>
                    <a:cubicBezTo>
                      <a:pt x="91" y="198"/>
                      <a:pt x="45" y="225"/>
                      <a:pt x="0" y="253"/>
                    </a:cubicBezTo>
                  </a:path>
                </a:pathLst>
              </a:custGeom>
              <a:noFill/>
              <a:ln w="19050" cap="flat" cmpd="sng">
                <a:solidFill>
                  <a:srgbClr val="FF081A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599496" name="Group 8"/>
              <p:cNvGrpSpPr>
                <a:grpSpLocks/>
              </p:cNvGrpSpPr>
              <p:nvPr/>
            </p:nvGrpSpPr>
            <p:grpSpPr bwMode="auto">
              <a:xfrm>
                <a:off x="455" y="1313"/>
                <a:ext cx="151" cy="88"/>
                <a:chOff x="883" y="1197"/>
                <a:chExt cx="144" cy="104"/>
              </a:xfrm>
            </p:grpSpPr>
            <p:sp>
              <p:nvSpPr>
                <p:cNvPr id="1599497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883" y="1200"/>
                  <a:ext cx="144" cy="101"/>
                </a:xfrm>
                <a:prstGeom prst="line">
                  <a:avLst/>
                </a:pr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99498" name="Freeform 10"/>
                <p:cNvSpPr>
                  <a:spLocks/>
                </p:cNvSpPr>
                <p:nvPr/>
              </p:nvSpPr>
              <p:spPr bwMode="auto">
                <a:xfrm>
                  <a:off x="968" y="1197"/>
                  <a:ext cx="56" cy="19"/>
                </a:xfrm>
                <a:custGeom>
                  <a:avLst/>
                  <a:gdLst>
                    <a:gd name="T0" fmla="*/ 56 w 56"/>
                    <a:gd name="T1" fmla="*/ 0 h 19"/>
                    <a:gd name="T2" fmla="*/ 0 w 56"/>
                    <a:gd name="T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6" h="19">
                      <a:moveTo>
                        <a:pt x="56" y="0"/>
                      </a:moveTo>
                      <a:cubicBezTo>
                        <a:pt x="32" y="8"/>
                        <a:pt x="9" y="16"/>
                        <a:pt x="0" y="19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1599499" name="Text Box 11"/>
            <p:cNvSpPr txBox="1">
              <a:spLocks noChangeArrowheads="1"/>
            </p:cNvSpPr>
            <p:nvPr/>
          </p:nvSpPr>
          <p:spPr bwMode="auto">
            <a:xfrm>
              <a:off x="340" y="1019"/>
              <a:ext cx="59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900" i="0"/>
                <a:t>Early Pliocene 1</a:t>
              </a:r>
              <a:endParaRPr lang="it-IT"/>
            </a:p>
          </p:txBody>
        </p:sp>
      </p:grpSp>
      <p:grpSp>
        <p:nvGrpSpPr>
          <p:cNvPr id="1599500" name="Group 12"/>
          <p:cNvGrpSpPr>
            <a:grpSpLocks/>
          </p:cNvGrpSpPr>
          <p:nvPr/>
        </p:nvGrpSpPr>
        <p:grpSpPr bwMode="auto">
          <a:xfrm>
            <a:off x="811213" y="1284288"/>
            <a:ext cx="1417637" cy="1263650"/>
            <a:chOff x="481" y="809"/>
            <a:chExt cx="893" cy="796"/>
          </a:xfrm>
        </p:grpSpPr>
        <p:grpSp>
          <p:nvGrpSpPr>
            <p:cNvPr id="1599501" name="Group 13"/>
            <p:cNvGrpSpPr>
              <a:grpSpLocks/>
            </p:cNvGrpSpPr>
            <p:nvPr/>
          </p:nvGrpSpPr>
          <p:grpSpPr bwMode="auto">
            <a:xfrm>
              <a:off x="481" y="1003"/>
              <a:ext cx="736" cy="602"/>
              <a:chOff x="481" y="1003"/>
              <a:chExt cx="736" cy="602"/>
            </a:xfrm>
          </p:grpSpPr>
          <p:sp>
            <p:nvSpPr>
              <p:cNvPr id="1599502" name="Freeform 14"/>
              <p:cNvSpPr>
                <a:spLocks/>
              </p:cNvSpPr>
              <p:nvPr/>
            </p:nvSpPr>
            <p:spPr bwMode="auto">
              <a:xfrm>
                <a:off x="481" y="1003"/>
                <a:ext cx="736" cy="602"/>
              </a:xfrm>
              <a:custGeom>
                <a:avLst/>
                <a:gdLst>
                  <a:gd name="T0" fmla="*/ 736 w 736"/>
                  <a:gd name="T1" fmla="*/ 0 h 602"/>
                  <a:gd name="T2" fmla="*/ 685 w 736"/>
                  <a:gd name="T3" fmla="*/ 90 h 602"/>
                  <a:gd name="T4" fmla="*/ 578 w 736"/>
                  <a:gd name="T5" fmla="*/ 200 h 602"/>
                  <a:gd name="T6" fmla="*/ 386 w 736"/>
                  <a:gd name="T7" fmla="*/ 338 h 602"/>
                  <a:gd name="T8" fmla="*/ 125 w 736"/>
                  <a:gd name="T9" fmla="*/ 538 h 602"/>
                  <a:gd name="T10" fmla="*/ 0 w 736"/>
                  <a:gd name="T11" fmla="*/ 602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6" h="602">
                    <a:moveTo>
                      <a:pt x="736" y="0"/>
                    </a:moveTo>
                    <a:cubicBezTo>
                      <a:pt x="723" y="28"/>
                      <a:pt x="711" y="57"/>
                      <a:pt x="685" y="90"/>
                    </a:cubicBezTo>
                    <a:cubicBezTo>
                      <a:pt x="659" y="123"/>
                      <a:pt x="628" y="159"/>
                      <a:pt x="578" y="200"/>
                    </a:cubicBezTo>
                    <a:cubicBezTo>
                      <a:pt x="528" y="241"/>
                      <a:pt x="461" y="282"/>
                      <a:pt x="386" y="338"/>
                    </a:cubicBezTo>
                    <a:cubicBezTo>
                      <a:pt x="311" y="394"/>
                      <a:pt x="189" y="494"/>
                      <a:pt x="125" y="538"/>
                    </a:cubicBezTo>
                    <a:cubicBezTo>
                      <a:pt x="61" y="582"/>
                      <a:pt x="21" y="591"/>
                      <a:pt x="0" y="602"/>
                    </a:cubicBezTo>
                  </a:path>
                </a:pathLst>
              </a:custGeom>
              <a:noFill/>
              <a:ln w="19050" cap="flat" cmpd="sng">
                <a:solidFill>
                  <a:srgbClr val="FF081A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599503" name="Group 15"/>
              <p:cNvGrpSpPr>
                <a:grpSpLocks/>
              </p:cNvGrpSpPr>
              <p:nvPr/>
            </p:nvGrpSpPr>
            <p:grpSpPr bwMode="auto">
              <a:xfrm>
                <a:off x="865" y="1197"/>
                <a:ext cx="144" cy="104"/>
                <a:chOff x="883" y="1197"/>
                <a:chExt cx="144" cy="104"/>
              </a:xfrm>
            </p:grpSpPr>
            <p:sp>
              <p:nvSpPr>
                <p:cNvPr id="1599504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883" y="1200"/>
                  <a:ext cx="144" cy="101"/>
                </a:xfrm>
                <a:prstGeom prst="line">
                  <a:avLst/>
                </a:pr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99505" name="Freeform 17"/>
                <p:cNvSpPr>
                  <a:spLocks/>
                </p:cNvSpPr>
                <p:nvPr/>
              </p:nvSpPr>
              <p:spPr bwMode="auto">
                <a:xfrm>
                  <a:off x="968" y="1197"/>
                  <a:ext cx="56" cy="19"/>
                </a:xfrm>
                <a:custGeom>
                  <a:avLst/>
                  <a:gdLst>
                    <a:gd name="T0" fmla="*/ 56 w 56"/>
                    <a:gd name="T1" fmla="*/ 0 h 19"/>
                    <a:gd name="T2" fmla="*/ 0 w 56"/>
                    <a:gd name="T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6" h="19">
                      <a:moveTo>
                        <a:pt x="56" y="0"/>
                      </a:moveTo>
                      <a:cubicBezTo>
                        <a:pt x="32" y="8"/>
                        <a:pt x="9" y="16"/>
                        <a:pt x="0" y="19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1599506" name="Text Box 18"/>
            <p:cNvSpPr txBox="1">
              <a:spLocks noChangeArrowheads="1"/>
            </p:cNvSpPr>
            <p:nvPr/>
          </p:nvSpPr>
          <p:spPr bwMode="auto">
            <a:xfrm>
              <a:off x="812" y="809"/>
              <a:ext cx="56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900" i="0"/>
                <a:t>Mid-Pliocene 2</a:t>
              </a:r>
            </a:p>
          </p:txBody>
        </p:sp>
      </p:grpSp>
      <p:grpSp>
        <p:nvGrpSpPr>
          <p:cNvPr id="1599507" name="Group 19"/>
          <p:cNvGrpSpPr>
            <a:grpSpLocks/>
          </p:cNvGrpSpPr>
          <p:nvPr/>
        </p:nvGrpSpPr>
        <p:grpSpPr bwMode="auto">
          <a:xfrm>
            <a:off x="1725613" y="1060450"/>
            <a:ext cx="1390650" cy="1522413"/>
            <a:chOff x="1057" y="668"/>
            <a:chExt cx="876" cy="959"/>
          </a:xfrm>
        </p:grpSpPr>
        <p:grpSp>
          <p:nvGrpSpPr>
            <p:cNvPr id="1599508" name="Group 20"/>
            <p:cNvGrpSpPr>
              <a:grpSpLocks/>
            </p:cNvGrpSpPr>
            <p:nvPr/>
          </p:nvGrpSpPr>
          <p:grpSpPr bwMode="auto">
            <a:xfrm>
              <a:off x="1057" y="888"/>
              <a:ext cx="658" cy="739"/>
              <a:chOff x="1057" y="888"/>
              <a:chExt cx="658" cy="739"/>
            </a:xfrm>
          </p:grpSpPr>
          <p:sp>
            <p:nvSpPr>
              <p:cNvPr id="1599509" name="Freeform 21"/>
              <p:cNvSpPr>
                <a:spLocks/>
              </p:cNvSpPr>
              <p:nvPr/>
            </p:nvSpPr>
            <p:spPr bwMode="auto">
              <a:xfrm>
                <a:off x="1057" y="888"/>
                <a:ext cx="658" cy="739"/>
              </a:xfrm>
              <a:custGeom>
                <a:avLst/>
                <a:gdLst>
                  <a:gd name="T0" fmla="*/ 658 w 658"/>
                  <a:gd name="T1" fmla="*/ 0 h 739"/>
                  <a:gd name="T2" fmla="*/ 613 w 658"/>
                  <a:gd name="T3" fmla="*/ 101 h 739"/>
                  <a:gd name="T4" fmla="*/ 536 w 658"/>
                  <a:gd name="T5" fmla="*/ 221 h 739"/>
                  <a:gd name="T6" fmla="*/ 445 w 658"/>
                  <a:gd name="T7" fmla="*/ 331 h 739"/>
                  <a:gd name="T8" fmla="*/ 384 w 658"/>
                  <a:gd name="T9" fmla="*/ 419 h 739"/>
                  <a:gd name="T10" fmla="*/ 304 w 658"/>
                  <a:gd name="T11" fmla="*/ 499 h 739"/>
                  <a:gd name="T12" fmla="*/ 184 w 658"/>
                  <a:gd name="T13" fmla="*/ 616 h 739"/>
                  <a:gd name="T14" fmla="*/ 0 w 658"/>
                  <a:gd name="T15" fmla="*/ 739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8" h="739">
                    <a:moveTo>
                      <a:pt x="658" y="0"/>
                    </a:moveTo>
                    <a:cubicBezTo>
                      <a:pt x="645" y="32"/>
                      <a:pt x="633" y="64"/>
                      <a:pt x="613" y="101"/>
                    </a:cubicBezTo>
                    <a:cubicBezTo>
                      <a:pt x="593" y="138"/>
                      <a:pt x="564" y="183"/>
                      <a:pt x="536" y="221"/>
                    </a:cubicBezTo>
                    <a:cubicBezTo>
                      <a:pt x="508" y="259"/>
                      <a:pt x="470" y="298"/>
                      <a:pt x="445" y="331"/>
                    </a:cubicBezTo>
                    <a:cubicBezTo>
                      <a:pt x="420" y="364"/>
                      <a:pt x="407" y="391"/>
                      <a:pt x="384" y="419"/>
                    </a:cubicBezTo>
                    <a:cubicBezTo>
                      <a:pt x="361" y="447"/>
                      <a:pt x="337" y="466"/>
                      <a:pt x="304" y="499"/>
                    </a:cubicBezTo>
                    <a:cubicBezTo>
                      <a:pt x="271" y="532"/>
                      <a:pt x="235" y="576"/>
                      <a:pt x="184" y="616"/>
                    </a:cubicBezTo>
                    <a:cubicBezTo>
                      <a:pt x="133" y="656"/>
                      <a:pt x="66" y="697"/>
                      <a:pt x="0" y="739"/>
                    </a:cubicBezTo>
                  </a:path>
                </a:pathLst>
              </a:custGeom>
              <a:noFill/>
              <a:ln w="19050" cap="flat" cmpd="sng">
                <a:solidFill>
                  <a:srgbClr val="FF081A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599510" name="Group 22"/>
              <p:cNvGrpSpPr>
                <a:grpSpLocks/>
              </p:cNvGrpSpPr>
              <p:nvPr/>
            </p:nvGrpSpPr>
            <p:grpSpPr bwMode="auto">
              <a:xfrm>
                <a:off x="1177" y="1394"/>
                <a:ext cx="134" cy="114"/>
                <a:chOff x="883" y="1197"/>
                <a:chExt cx="144" cy="104"/>
              </a:xfrm>
            </p:grpSpPr>
            <p:sp>
              <p:nvSpPr>
                <p:cNvPr id="159951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883" y="1200"/>
                  <a:ext cx="144" cy="101"/>
                </a:xfrm>
                <a:prstGeom prst="line">
                  <a:avLst/>
                </a:pr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99512" name="Freeform 24"/>
                <p:cNvSpPr>
                  <a:spLocks/>
                </p:cNvSpPr>
                <p:nvPr/>
              </p:nvSpPr>
              <p:spPr bwMode="auto">
                <a:xfrm>
                  <a:off x="968" y="1197"/>
                  <a:ext cx="56" cy="19"/>
                </a:xfrm>
                <a:custGeom>
                  <a:avLst/>
                  <a:gdLst>
                    <a:gd name="T0" fmla="*/ 56 w 56"/>
                    <a:gd name="T1" fmla="*/ 0 h 19"/>
                    <a:gd name="T2" fmla="*/ 0 w 56"/>
                    <a:gd name="T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6" h="19">
                      <a:moveTo>
                        <a:pt x="56" y="0"/>
                      </a:moveTo>
                      <a:cubicBezTo>
                        <a:pt x="32" y="8"/>
                        <a:pt x="9" y="16"/>
                        <a:pt x="0" y="19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1599513" name="Text Box 25"/>
            <p:cNvSpPr txBox="1">
              <a:spLocks noChangeArrowheads="1"/>
            </p:cNvSpPr>
            <p:nvPr/>
          </p:nvSpPr>
          <p:spPr bwMode="auto">
            <a:xfrm>
              <a:off x="1369" y="668"/>
              <a:ext cx="564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900" i="0"/>
                <a:t>Late Pliocene 3</a:t>
              </a:r>
            </a:p>
          </p:txBody>
        </p:sp>
      </p:grpSp>
      <p:sp>
        <p:nvSpPr>
          <p:cNvPr id="1599514" name="Rectangle 26"/>
          <p:cNvSpPr>
            <a:spLocks noChangeArrowheads="1"/>
          </p:cNvSpPr>
          <p:nvPr/>
        </p:nvSpPr>
        <p:spPr bwMode="auto">
          <a:xfrm>
            <a:off x="-481013" y="812800"/>
            <a:ext cx="1566863" cy="111125"/>
          </a:xfrm>
          <a:prstGeom prst="rect">
            <a:avLst/>
          </a:prstGeom>
          <a:solidFill>
            <a:srgbClr val="E6DBD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599515" name="Group 27"/>
          <p:cNvGrpSpPr>
            <a:grpSpLocks/>
          </p:cNvGrpSpPr>
          <p:nvPr/>
        </p:nvGrpSpPr>
        <p:grpSpPr bwMode="auto">
          <a:xfrm>
            <a:off x="-103188" y="750888"/>
            <a:ext cx="7496176" cy="1844675"/>
            <a:chOff x="-95" y="473"/>
            <a:chExt cx="4722" cy="1162"/>
          </a:xfrm>
        </p:grpSpPr>
        <p:grpSp>
          <p:nvGrpSpPr>
            <p:cNvPr id="1599516" name="Group 28"/>
            <p:cNvGrpSpPr>
              <a:grpSpLocks/>
            </p:cNvGrpSpPr>
            <p:nvPr/>
          </p:nvGrpSpPr>
          <p:grpSpPr bwMode="auto">
            <a:xfrm>
              <a:off x="-95" y="651"/>
              <a:ext cx="4661" cy="984"/>
              <a:chOff x="-95" y="651"/>
              <a:chExt cx="4661" cy="984"/>
            </a:xfrm>
          </p:grpSpPr>
          <p:grpSp>
            <p:nvGrpSpPr>
              <p:cNvPr id="1599517" name="Group 29"/>
              <p:cNvGrpSpPr>
                <a:grpSpLocks/>
              </p:cNvGrpSpPr>
              <p:nvPr/>
            </p:nvGrpSpPr>
            <p:grpSpPr bwMode="auto">
              <a:xfrm>
                <a:off x="-1" y="845"/>
                <a:ext cx="301" cy="305"/>
                <a:chOff x="-1" y="845"/>
                <a:chExt cx="301" cy="305"/>
              </a:xfrm>
            </p:grpSpPr>
            <p:sp>
              <p:nvSpPr>
                <p:cNvPr id="1599518" name="Freeform 30"/>
                <p:cNvSpPr>
                  <a:spLocks/>
                </p:cNvSpPr>
                <p:nvPr/>
              </p:nvSpPr>
              <p:spPr bwMode="auto">
                <a:xfrm>
                  <a:off x="-1" y="845"/>
                  <a:ext cx="301" cy="305"/>
                </a:xfrm>
                <a:custGeom>
                  <a:avLst/>
                  <a:gdLst>
                    <a:gd name="T0" fmla="*/ 147 w 147"/>
                    <a:gd name="T1" fmla="*/ 0 h 187"/>
                    <a:gd name="T2" fmla="*/ 99 w 147"/>
                    <a:gd name="T3" fmla="*/ 86 h 187"/>
                    <a:gd name="T4" fmla="*/ 0 w 147"/>
                    <a:gd name="T5" fmla="*/ 187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7" h="187">
                      <a:moveTo>
                        <a:pt x="147" y="0"/>
                      </a:moveTo>
                      <a:cubicBezTo>
                        <a:pt x="135" y="27"/>
                        <a:pt x="123" y="55"/>
                        <a:pt x="99" y="86"/>
                      </a:cubicBezTo>
                      <a:cubicBezTo>
                        <a:pt x="75" y="117"/>
                        <a:pt x="44" y="148"/>
                        <a:pt x="0" y="18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1599519" name="Group 31"/>
                <p:cNvGrpSpPr>
                  <a:grpSpLocks/>
                </p:cNvGrpSpPr>
                <p:nvPr/>
              </p:nvGrpSpPr>
              <p:grpSpPr bwMode="auto">
                <a:xfrm>
                  <a:off x="84" y="1040"/>
                  <a:ext cx="114" cy="91"/>
                  <a:chOff x="102" y="1040"/>
                  <a:chExt cx="114" cy="91"/>
                </a:xfrm>
              </p:grpSpPr>
              <p:sp>
                <p:nvSpPr>
                  <p:cNvPr id="1599520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2" y="1040"/>
                    <a:ext cx="114" cy="9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599521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2" y="1120"/>
                    <a:ext cx="53" cy="10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599522" name="Group 34"/>
              <p:cNvGrpSpPr>
                <a:grpSpLocks/>
              </p:cNvGrpSpPr>
              <p:nvPr/>
            </p:nvGrpSpPr>
            <p:grpSpPr bwMode="auto">
              <a:xfrm>
                <a:off x="-95" y="685"/>
                <a:ext cx="301" cy="305"/>
                <a:chOff x="-95" y="685"/>
                <a:chExt cx="301" cy="305"/>
              </a:xfrm>
            </p:grpSpPr>
            <p:sp>
              <p:nvSpPr>
                <p:cNvPr id="1599523" name="Freeform 35"/>
                <p:cNvSpPr>
                  <a:spLocks/>
                </p:cNvSpPr>
                <p:nvPr/>
              </p:nvSpPr>
              <p:spPr bwMode="auto">
                <a:xfrm>
                  <a:off x="-95" y="685"/>
                  <a:ext cx="301" cy="305"/>
                </a:xfrm>
                <a:custGeom>
                  <a:avLst/>
                  <a:gdLst>
                    <a:gd name="T0" fmla="*/ 147 w 147"/>
                    <a:gd name="T1" fmla="*/ 0 h 187"/>
                    <a:gd name="T2" fmla="*/ 99 w 147"/>
                    <a:gd name="T3" fmla="*/ 86 h 187"/>
                    <a:gd name="T4" fmla="*/ 0 w 147"/>
                    <a:gd name="T5" fmla="*/ 187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7" h="187">
                      <a:moveTo>
                        <a:pt x="147" y="0"/>
                      </a:moveTo>
                      <a:cubicBezTo>
                        <a:pt x="135" y="27"/>
                        <a:pt x="123" y="55"/>
                        <a:pt x="99" y="86"/>
                      </a:cubicBezTo>
                      <a:cubicBezTo>
                        <a:pt x="75" y="117"/>
                        <a:pt x="44" y="148"/>
                        <a:pt x="0" y="187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1599524" name="Group 36"/>
                <p:cNvGrpSpPr>
                  <a:grpSpLocks/>
                </p:cNvGrpSpPr>
                <p:nvPr/>
              </p:nvGrpSpPr>
              <p:grpSpPr bwMode="auto">
                <a:xfrm>
                  <a:off x="-18" y="880"/>
                  <a:ext cx="114" cy="91"/>
                  <a:chOff x="102" y="1040"/>
                  <a:chExt cx="114" cy="91"/>
                </a:xfrm>
              </p:grpSpPr>
              <p:sp>
                <p:nvSpPr>
                  <p:cNvPr id="1599525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2" y="1040"/>
                    <a:ext cx="114" cy="9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599526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2" y="1120"/>
                    <a:ext cx="53" cy="10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599527" name="Group 39"/>
              <p:cNvGrpSpPr>
                <a:grpSpLocks/>
              </p:cNvGrpSpPr>
              <p:nvPr/>
            </p:nvGrpSpPr>
            <p:grpSpPr bwMode="auto">
              <a:xfrm>
                <a:off x="2147" y="651"/>
                <a:ext cx="2419" cy="984"/>
                <a:chOff x="2165" y="651"/>
                <a:chExt cx="2419" cy="984"/>
              </a:xfrm>
            </p:grpSpPr>
            <p:sp>
              <p:nvSpPr>
                <p:cNvPr id="1599528" name="Freeform 40"/>
                <p:cNvSpPr>
                  <a:spLocks/>
                </p:cNvSpPr>
                <p:nvPr/>
              </p:nvSpPr>
              <p:spPr bwMode="auto">
                <a:xfrm>
                  <a:off x="3747" y="883"/>
                  <a:ext cx="837" cy="485"/>
                </a:xfrm>
                <a:custGeom>
                  <a:avLst/>
                  <a:gdLst>
                    <a:gd name="T0" fmla="*/ 837 w 837"/>
                    <a:gd name="T1" fmla="*/ 0 h 485"/>
                    <a:gd name="T2" fmla="*/ 781 w 837"/>
                    <a:gd name="T3" fmla="*/ 104 h 485"/>
                    <a:gd name="T4" fmla="*/ 704 w 837"/>
                    <a:gd name="T5" fmla="*/ 170 h 485"/>
                    <a:gd name="T6" fmla="*/ 589 w 837"/>
                    <a:gd name="T7" fmla="*/ 245 h 485"/>
                    <a:gd name="T8" fmla="*/ 424 w 837"/>
                    <a:gd name="T9" fmla="*/ 354 h 485"/>
                    <a:gd name="T10" fmla="*/ 320 w 837"/>
                    <a:gd name="T11" fmla="*/ 408 h 485"/>
                    <a:gd name="T12" fmla="*/ 0 w 837"/>
                    <a:gd name="T13" fmla="*/ 485 h 4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37" h="485">
                      <a:moveTo>
                        <a:pt x="837" y="0"/>
                      </a:moveTo>
                      <a:cubicBezTo>
                        <a:pt x="820" y="38"/>
                        <a:pt x="803" y="76"/>
                        <a:pt x="781" y="104"/>
                      </a:cubicBezTo>
                      <a:cubicBezTo>
                        <a:pt x="759" y="132"/>
                        <a:pt x="736" y="147"/>
                        <a:pt x="704" y="170"/>
                      </a:cubicBezTo>
                      <a:cubicBezTo>
                        <a:pt x="672" y="193"/>
                        <a:pt x="636" y="214"/>
                        <a:pt x="589" y="245"/>
                      </a:cubicBezTo>
                      <a:cubicBezTo>
                        <a:pt x="542" y="276"/>
                        <a:pt x="469" y="327"/>
                        <a:pt x="424" y="354"/>
                      </a:cubicBezTo>
                      <a:cubicBezTo>
                        <a:pt x="379" y="381"/>
                        <a:pt x="391" y="386"/>
                        <a:pt x="320" y="408"/>
                      </a:cubicBezTo>
                      <a:cubicBezTo>
                        <a:pt x="249" y="430"/>
                        <a:pt x="124" y="457"/>
                        <a:pt x="0" y="485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99529" name="Freeform 41"/>
                <p:cNvSpPr>
                  <a:spLocks/>
                </p:cNvSpPr>
                <p:nvPr/>
              </p:nvSpPr>
              <p:spPr bwMode="auto">
                <a:xfrm>
                  <a:off x="3960" y="651"/>
                  <a:ext cx="160" cy="122"/>
                </a:xfrm>
                <a:custGeom>
                  <a:avLst/>
                  <a:gdLst>
                    <a:gd name="T0" fmla="*/ 0 w 160"/>
                    <a:gd name="T1" fmla="*/ 0 h 122"/>
                    <a:gd name="T2" fmla="*/ 77 w 160"/>
                    <a:gd name="T3" fmla="*/ 66 h 122"/>
                    <a:gd name="T4" fmla="*/ 160 w 160"/>
                    <a:gd name="T5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0" h="122">
                      <a:moveTo>
                        <a:pt x="0" y="0"/>
                      </a:moveTo>
                      <a:cubicBezTo>
                        <a:pt x="25" y="23"/>
                        <a:pt x="50" y="46"/>
                        <a:pt x="77" y="66"/>
                      </a:cubicBezTo>
                      <a:cubicBezTo>
                        <a:pt x="104" y="86"/>
                        <a:pt x="146" y="112"/>
                        <a:pt x="160" y="122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99530" name="Freeform 42"/>
                <p:cNvSpPr>
                  <a:spLocks/>
                </p:cNvSpPr>
                <p:nvPr/>
              </p:nvSpPr>
              <p:spPr bwMode="auto">
                <a:xfrm>
                  <a:off x="2165" y="776"/>
                  <a:ext cx="1955" cy="859"/>
                </a:xfrm>
                <a:custGeom>
                  <a:avLst/>
                  <a:gdLst>
                    <a:gd name="T0" fmla="*/ 1955 w 1955"/>
                    <a:gd name="T1" fmla="*/ 0 h 859"/>
                    <a:gd name="T2" fmla="*/ 1864 w 1955"/>
                    <a:gd name="T3" fmla="*/ 45 h 859"/>
                    <a:gd name="T4" fmla="*/ 1776 w 1955"/>
                    <a:gd name="T5" fmla="*/ 128 h 859"/>
                    <a:gd name="T6" fmla="*/ 1627 w 1955"/>
                    <a:gd name="T7" fmla="*/ 219 h 859"/>
                    <a:gd name="T8" fmla="*/ 1320 w 1955"/>
                    <a:gd name="T9" fmla="*/ 368 h 859"/>
                    <a:gd name="T10" fmla="*/ 1115 w 1955"/>
                    <a:gd name="T11" fmla="*/ 459 h 859"/>
                    <a:gd name="T12" fmla="*/ 854 w 1955"/>
                    <a:gd name="T13" fmla="*/ 581 h 859"/>
                    <a:gd name="T14" fmla="*/ 742 w 1955"/>
                    <a:gd name="T15" fmla="*/ 619 h 859"/>
                    <a:gd name="T16" fmla="*/ 488 w 1955"/>
                    <a:gd name="T17" fmla="*/ 715 h 859"/>
                    <a:gd name="T18" fmla="*/ 190 w 1955"/>
                    <a:gd name="T19" fmla="*/ 792 h 859"/>
                    <a:gd name="T20" fmla="*/ 0 w 1955"/>
                    <a:gd name="T21" fmla="*/ 859 h 8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55" h="859">
                      <a:moveTo>
                        <a:pt x="1955" y="0"/>
                      </a:moveTo>
                      <a:cubicBezTo>
                        <a:pt x="1924" y="12"/>
                        <a:pt x="1894" y="24"/>
                        <a:pt x="1864" y="45"/>
                      </a:cubicBezTo>
                      <a:cubicBezTo>
                        <a:pt x="1834" y="66"/>
                        <a:pt x="1815" y="99"/>
                        <a:pt x="1776" y="128"/>
                      </a:cubicBezTo>
                      <a:cubicBezTo>
                        <a:pt x="1737" y="157"/>
                        <a:pt x="1703" y="179"/>
                        <a:pt x="1627" y="219"/>
                      </a:cubicBezTo>
                      <a:cubicBezTo>
                        <a:pt x="1551" y="259"/>
                        <a:pt x="1405" y="328"/>
                        <a:pt x="1320" y="368"/>
                      </a:cubicBezTo>
                      <a:cubicBezTo>
                        <a:pt x="1235" y="408"/>
                        <a:pt x="1193" y="424"/>
                        <a:pt x="1115" y="459"/>
                      </a:cubicBezTo>
                      <a:cubicBezTo>
                        <a:pt x="1037" y="494"/>
                        <a:pt x="916" y="554"/>
                        <a:pt x="854" y="581"/>
                      </a:cubicBezTo>
                      <a:cubicBezTo>
                        <a:pt x="792" y="608"/>
                        <a:pt x="803" y="597"/>
                        <a:pt x="742" y="619"/>
                      </a:cubicBezTo>
                      <a:cubicBezTo>
                        <a:pt x="681" y="641"/>
                        <a:pt x="580" y="686"/>
                        <a:pt x="488" y="715"/>
                      </a:cubicBezTo>
                      <a:cubicBezTo>
                        <a:pt x="396" y="744"/>
                        <a:pt x="271" y="768"/>
                        <a:pt x="190" y="792"/>
                      </a:cubicBezTo>
                      <a:cubicBezTo>
                        <a:pt x="109" y="816"/>
                        <a:pt x="54" y="837"/>
                        <a:pt x="0" y="859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1599531" name="Group 43"/>
                <p:cNvGrpSpPr>
                  <a:grpSpLocks/>
                </p:cNvGrpSpPr>
                <p:nvPr/>
              </p:nvGrpSpPr>
              <p:grpSpPr bwMode="auto">
                <a:xfrm>
                  <a:off x="3444" y="1047"/>
                  <a:ext cx="158" cy="85"/>
                  <a:chOff x="883" y="1197"/>
                  <a:chExt cx="144" cy="104"/>
                </a:xfrm>
              </p:grpSpPr>
              <p:sp>
                <p:nvSpPr>
                  <p:cNvPr id="1599532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599533" name="Freeform 45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FF081A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599534" name="Group 46"/>
                <p:cNvGrpSpPr>
                  <a:grpSpLocks/>
                </p:cNvGrpSpPr>
                <p:nvPr/>
              </p:nvGrpSpPr>
              <p:grpSpPr bwMode="auto">
                <a:xfrm>
                  <a:off x="4242" y="1060"/>
                  <a:ext cx="128" cy="94"/>
                  <a:chOff x="883" y="1197"/>
                  <a:chExt cx="144" cy="104"/>
                </a:xfrm>
              </p:grpSpPr>
              <p:sp>
                <p:nvSpPr>
                  <p:cNvPr id="1599535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599536" name="Freeform 48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FF081A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599537" name="Group 49"/>
                <p:cNvGrpSpPr>
                  <a:grpSpLocks/>
                </p:cNvGrpSpPr>
                <p:nvPr/>
              </p:nvGrpSpPr>
              <p:grpSpPr bwMode="auto">
                <a:xfrm flipH="1">
                  <a:off x="4010" y="671"/>
                  <a:ext cx="80" cy="59"/>
                  <a:chOff x="883" y="1197"/>
                  <a:chExt cx="144" cy="104"/>
                </a:xfrm>
              </p:grpSpPr>
              <p:sp>
                <p:nvSpPr>
                  <p:cNvPr id="1599538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599539" name="Freeform 51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FF081A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</p:grpSp>
        <p:grpSp>
          <p:nvGrpSpPr>
            <p:cNvPr id="1599540" name="Group 52"/>
            <p:cNvGrpSpPr>
              <a:grpSpLocks/>
            </p:cNvGrpSpPr>
            <p:nvPr/>
          </p:nvGrpSpPr>
          <p:grpSpPr bwMode="auto">
            <a:xfrm>
              <a:off x="3571" y="493"/>
              <a:ext cx="1056" cy="144"/>
              <a:chOff x="3589" y="493"/>
              <a:chExt cx="1056" cy="144"/>
            </a:xfrm>
          </p:grpSpPr>
          <p:sp>
            <p:nvSpPr>
              <p:cNvPr id="1599541" name="Rectangle 53"/>
              <p:cNvSpPr>
                <a:spLocks noChangeArrowheads="1"/>
              </p:cNvSpPr>
              <p:nvPr/>
            </p:nvSpPr>
            <p:spPr bwMode="auto">
              <a:xfrm>
                <a:off x="3589" y="544"/>
                <a:ext cx="1056" cy="53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99542" name="Text Box 54"/>
              <p:cNvSpPr txBox="1">
                <a:spLocks noChangeArrowheads="1"/>
              </p:cNvSpPr>
              <p:nvPr/>
            </p:nvSpPr>
            <p:spPr bwMode="auto">
              <a:xfrm>
                <a:off x="3694" y="493"/>
                <a:ext cx="86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900" i="0"/>
                  <a:t>Late Pleistocene-Active 5</a:t>
                </a:r>
              </a:p>
            </p:txBody>
          </p:sp>
        </p:grpSp>
        <p:sp>
          <p:nvSpPr>
            <p:cNvPr id="1599543" name="Text Box 55"/>
            <p:cNvSpPr txBox="1">
              <a:spLocks noChangeArrowheads="1"/>
            </p:cNvSpPr>
            <p:nvPr/>
          </p:nvSpPr>
          <p:spPr bwMode="auto">
            <a:xfrm>
              <a:off x="-55" y="473"/>
              <a:ext cx="860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900" i="0"/>
                <a:t>Late Pleistocene-Active 5</a:t>
              </a:r>
            </a:p>
          </p:txBody>
        </p:sp>
      </p:grpSp>
      <p:sp>
        <p:nvSpPr>
          <p:cNvPr id="1599544" name="Freeform 56"/>
          <p:cNvSpPr>
            <a:spLocks/>
          </p:cNvSpPr>
          <p:nvPr/>
        </p:nvSpPr>
        <p:spPr bwMode="auto">
          <a:xfrm>
            <a:off x="2098675" y="1123950"/>
            <a:ext cx="2089150" cy="1196975"/>
          </a:xfrm>
          <a:custGeom>
            <a:avLst/>
            <a:gdLst>
              <a:gd name="T0" fmla="*/ 1316 w 1316"/>
              <a:gd name="T1" fmla="*/ 0 h 754"/>
              <a:gd name="T2" fmla="*/ 1244 w 1316"/>
              <a:gd name="T3" fmla="*/ 50 h 754"/>
              <a:gd name="T4" fmla="*/ 1188 w 1316"/>
              <a:gd name="T5" fmla="*/ 106 h 754"/>
              <a:gd name="T6" fmla="*/ 1088 w 1316"/>
              <a:gd name="T7" fmla="*/ 176 h 754"/>
              <a:gd name="T8" fmla="*/ 1008 w 1316"/>
              <a:gd name="T9" fmla="*/ 244 h 754"/>
              <a:gd name="T10" fmla="*/ 922 w 1316"/>
              <a:gd name="T11" fmla="*/ 298 h 754"/>
              <a:gd name="T12" fmla="*/ 756 w 1316"/>
              <a:gd name="T13" fmla="*/ 384 h 754"/>
              <a:gd name="T14" fmla="*/ 710 w 1316"/>
              <a:gd name="T15" fmla="*/ 406 h 754"/>
              <a:gd name="T16" fmla="*/ 628 w 1316"/>
              <a:gd name="T17" fmla="*/ 458 h 754"/>
              <a:gd name="T18" fmla="*/ 566 w 1316"/>
              <a:gd name="T19" fmla="*/ 498 h 754"/>
              <a:gd name="T20" fmla="*/ 392 w 1316"/>
              <a:gd name="T21" fmla="*/ 590 h 754"/>
              <a:gd name="T22" fmla="*/ 282 w 1316"/>
              <a:gd name="T23" fmla="*/ 628 h 754"/>
              <a:gd name="T24" fmla="*/ 72 w 1316"/>
              <a:gd name="T25" fmla="*/ 720 h 754"/>
              <a:gd name="T26" fmla="*/ 0 w 1316"/>
              <a:gd name="T27" fmla="*/ 754 h 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16" h="754">
                <a:moveTo>
                  <a:pt x="1316" y="0"/>
                </a:moveTo>
                <a:cubicBezTo>
                  <a:pt x="1290" y="16"/>
                  <a:pt x="1265" y="32"/>
                  <a:pt x="1244" y="50"/>
                </a:cubicBezTo>
                <a:cubicBezTo>
                  <a:pt x="1223" y="68"/>
                  <a:pt x="1214" y="85"/>
                  <a:pt x="1188" y="106"/>
                </a:cubicBezTo>
                <a:cubicBezTo>
                  <a:pt x="1162" y="127"/>
                  <a:pt x="1118" y="153"/>
                  <a:pt x="1088" y="176"/>
                </a:cubicBezTo>
                <a:cubicBezTo>
                  <a:pt x="1058" y="199"/>
                  <a:pt x="1036" y="224"/>
                  <a:pt x="1008" y="244"/>
                </a:cubicBezTo>
                <a:cubicBezTo>
                  <a:pt x="980" y="264"/>
                  <a:pt x="964" y="275"/>
                  <a:pt x="922" y="298"/>
                </a:cubicBezTo>
                <a:cubicBezTo>
                  <a:pt x="880" y="321"/>
                  <a:pt x="791" y="366"/>
                  <a:pt x="756" y="384"/>
                </a:cubicBezTo>
                <a:cubicBezTo>
                  <a:pt x="721" y="402"/>
                  <a:pt x="731" y="394"/>
                  <a:pt x="710" y="406"/>
                </a:cubicBezTo>
                <a:cubicBezTo>
                  <a:pt x="689" y="418"/>
                  <a:pt x="652" y="443"/>
                  <a:pt x="628" y="458"/>
                </a:cubicBezTo>
                <a:cubicBezTo>
                  <a:pt x="604" y="473"/>
                  <a:pt x="605" y="476"/>
                  <a:pt x="566" y="498"/>
                </a:cubicBezTo>
                <a:cubicBezTo>
                  <a:pt x="527" y="520"/>
                  <a:pt x="439" y="568"/>
                  <a:pt x="392" y="590"/>
                </a:cubicBezTo>
                <a:cubicBezTo>
                  <a:pt x="345" y="612"/>
                  <a:pt x="335" y="606"/>
                  <a:pt x="282" y="628"/>
                </a:cubicBezTo>
                <a:cubicBezTo>
                  <a:pt x="229" y="650"/>
                  <a:pt x="119" y="699"/>
                  <a:pt x="72" y="720"/>
                </a:cubicBezTo>
                <a:cubicBezTo>
                  <a:pt x="25" y="741"/>
                  <a:pt x="12" y="747"/>
                  <a:pt x="0" y="754"/>
                </a:cubicBezTo>
              </a:path>
            </a:pathLst>
          </a:custGeom>
          <a:noFill/>
          <a:ln w="12700" cap="flat" cmpd="sng">
            <a:solidFill>
              <a:srgbClr val="FF081A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599545" name="Group 57"/>
          <p:cNvGrpSpPr>
            <a:grpSpLocks/>
          </p:cNvGrpSpPr>
          <p:nvPr/>
        </p:nvGrpSpPr>
        <p:grpSpPr bwMode="auto">
          <a:xfrm>
            <a:off x="2740025" y="847725"/>
            <a:ext cx="2254250" cy="1768475"/>
            <a:chOff x="1696" y="534"/>
            <a:chExt cx="1420" cy="1114"/>
          </a:xfrm>
        </p:grpSpPr>
        <p:grpSp>
          <p:nvGrpSpPr>
            <p:cNvPr id="1599546" name="Group 58"/>
            <p:cNvGrpSpPr>
              <a:grpSpLocks/>
            </p:cNvGrpSpPr>
            <p:nvPr/>
          </p:nvGrpSpPr>
          <p:grpSpPr bwMode="auto">
            <a:xfrm>
              <a:off x="2193" y="534"/>
              <a:ext cx="923" cy="898"/>
              <a:chOff x="2193" y="534"/>
              <a:chExt cx="923" cy="898"/>
            </a:xfrm>
          </p:grpSpPr>
          <p:grpSp>
            <p:nvGrpSpPr>
              <p:cNvPr id="1599547" name="Group 59"/>
              <p:cNvGrpSpPr>
                <a:grpSpLocks/>
              </p:cNvGrpSpPr>
              <p:nvPr/>
            </p:nvGrpSpPr>
            <p:grpSpPr bwMode="auto">
              <a:xfrm>
                <a:off x="2193" y="808"/>
                <a:ext cx="866" cy="624"/>
                <a:chOff x="2193" y="808"/>
                <a:chExt cx="866" cy="624"/>
              </a:xfrm>
            </p:grpSpPr>
            <p:sp>
              <p:nvSpPr>
                <p:cNvPr id="1599548" name="Freeform 60"/>
                <p:cNvSpPr>
                  <a:spLocks/>
                </p:cNvSpPr>
                <p:nvPr/>
              </p:nvSpPr>
              <p:spPr bwMode="auto">
                <a:xfrm>
                  <a:off x="2193" y="808"/>
                  <a:ext cx="866" cy="624"/>
                </a:xfrm>
                <a:custGeom>
                  <a:avLst/>
                  <a:gdLst>
                    <a:gd name="T0" fmla="*/ 866 w 866"/>
                    <a:gd name="T1" fmla="*/ 0 h 624"/>
                    <a:gd name="T2" fmla="*/ 832 w 866"/>
                    <a:gd name="T3" fmla="*/ 96 h 624"/>
                    <a:gd name="T4" fmla="*/ 752 w 866"/>
                    <a:gd name="T5" fmla="*/ 205 h 624"/>
                    <a:gd name="T6" fmla="*/ 618 w 866"/>
                    <a:gd name="T7" fmla="*/ 309 h 624"/>
                    <a:gd name="T8" fmla="*/ 330 w 866"/>
                    <a:gd name="T9" fmla="*/ 475 h 624"/>
                    <a:gd name="T10" fmla="*/ 0 w 866"/>
                    <a:gd name="T11" fmla="*/ 624 h 6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6" h="624">
                      <a:moveTo>
                        <a:pt x="866" y="0"/>
                      </a:moveTo>
                      <a:cubicBezTo>
                        <a:pt x="858" y="31"/>
                        <a:pt x="851" y="62"/>
                        <a:pt x="832" y="96"/>
                      </a:cubicBezTo>
                      <a:cubicBezTo>
                        <a:pt x="813" y="130"/>
                        <a:pt x="788" y="170"/>
                        <a:pt x="752" y="205"/>
                      </a:cubicBezTo>
                      <a:cubicBezTo>
                        <a:pt x="716" y="240"/>
                        <a:pt x="688" y="264"/>
                        <a:pt x="618" y="309"/>
                      </a:cubicBezTo>
                      <a:cubicBezTo>
                        <a:pt x="548" y="354"/>
                        <a:pt x="433" y="423"/>
                        <a:pt x="330" y="475"/>
                      </a:cubicBezTo>
                      <a:cubicBezTo>
                        <a:pt x="227" y="527"/>
                        <a:pt x="55" y="599"/>
                        <a:pt x="0" y="624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081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1599549" name="Group 61"/>
                <p:cNvGrpSpPr>
                  <a:grpSpLocks/>
                </p:cNvGrpSpPr>
                <p:nvPr/>
              </p:nvGrpSpPr>
              <p:grpSpPr bwMode="auto">
                <a:xfrm>
                  <a:off x="2807" y="974"/>
                  <a:ext cx="134" cy="114"/>
                  <a:chOff x="883" y="1197"/>
                  <a:chExt cx="144" cy="104"/>
                </a:xfrm>
              </p:grpSpPr>
              <p:sp>
                <p:nvSpPr>
                  <p:cNvPr id="1599550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599551" name="Freeform 63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FF081A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1599552" name="Text Box 64"/>
              <p:cNvSpPr txBox="1">
                <a:spLocks noChangeArrowheads="1"/>
              </p:cNvSpPr>
              <p:nvPr/>
            </p:nvSpPr>
            <p:spPr bwMode="auto">
              <a:xfrm>
                <a:off x="2444" y="534"/>
                <a:ext cx="672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900" i="0"/>
                  <a:t>Early Pleistocene 4</a:t>
                </a:r>
              </a:p>
            </p:txBody>
          </p:sp>
        </p:grpSp>
        <p:sp>
          <p:nvSpPr>
            <p:cNvPr id="1599553" name="Freeform 65"/>
            <p:cNvSpPr>
              <a:spLocks/>
            </p:cNvSpPr>
            <p:nvPr/>
          </p:nvSpPr>
          <p:spPr bwMode="auto">
            <a:xfrm>
              <a:off x="1696" y="1426"/>
              <a:ext cx="506" cy="222"/>
            </a:xfrm>
            <a:custGeom>
              <a:avLst/>
              <a:gdLst>
                <a:gd name="T0" fmla="*/ 506 w 506"/>
                <a:gd name="T1" fmla="*/ 0 h 222"/>
                <a:gd name="T2" fmla="*/ 376 w 506"/>
                <a:gd name="T3" fmla="*/ 58 h 222"/>
                <a:gd name="T4" fmla="*/ 192 w 506"/>
                <a:gd name="T5" fmla="*/ 150 h 222"/>
                <a:gd name="T6" fmla="*/ 0 w 506"/>
                <a:gd name="T7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6" h="222">
                  <a:moveTo>
                    <a:pt x="506" y="0"/>
                  </a:moveTo>
                  <a:cubicBezTo>
                    <a:pt x="467" y="16"/>
                    <a:pt x="428" y="33"/>
                    <a:pt x="376" y="58"/>
                  </a:cubicBezTo>
                  <a:cubicBezTo>
                    <a:pt x="324" y="83"/>
                    <a:pt x="255" y="123"/>
                    <a:pt x="192" y="150"/>
                  </a:cubicBezTo>
                  <a:cubicBezTo>
                    <a:pt x="129" y="177"/>
                    <a:pt x="32" y="210"/>
                    <a:pt x="0" y="222"/>
                  </a:cubicBezTo>
                </a:path>
              </a:pathLst>
            </a:custGeom>
            <a:noFill/>
            <a:ln w="19050" cap="flat" cmpd="sng">
              <a:solidFill>
                <a:srgbClr val="FF081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599554" name="Group 66"/>
          <p:cNvGrpSpPr>
            <a:grpSpLocks/>
          </p:cNvGrpSpPr>
          <p:nvPr/>
        </p:nvGrpSpPr>
        <p:grpSpPr bwMode="auto">
          <a:xfrm>
            <a:off x="0" y="928688"/>
            <a:ext cx="7440613" cy="3657600"/>
            <a:chOff x="0" y="585"/>
            <a:chExt cx="4687" cy="2304"/>
          </a:xfrm>
        </p:grpSpPr>
        <p:sp>
          <p:nvSpPr>
            <p:cNvPr id="1599555" name="Freeform 67"/>
            <p:cNvSpPr>
              <a:spLocks/>
            </p:cNvSpPr>
            <p:nvPr/>
          </p:nvSpPr>
          <p:spPr bwMode="auto">
            <a:xfrm>
              <a:off x="0" y="585"/>
              <a:ext cx="4687" cy="2304"/>
            </a:xfrm>
            <a:custGeom>
              <a:avLst/>
              <a:gdLst>
                <a:gd name="T0" fmla="*/ 275 w 4669"/>
                <a:gd name="T1" fmla="*/ 0 h 2298"/>
                <a:gd name="T2" fmla="*/ 4669 w 4669"/>
                <a:gd name="T3" fmla="*/ 0 h 2298"/>
                <a:gd name="T4" fmla="*/ 4615 w 4669"/>
                <a:gd name="T5" fmla="*/ 227 h 2298"/>
                <a:gd name="T6" fmla="*/ 4526 w 4669"/>
                <a:gd name="T7" fmla="*/ 406 h 2298"/>
                <a:gd name="T8" fmla="*/ 4335 w 4669"/>
                <a:gd name="T9" fmla="*/ 537 h 2298"/>
                <a:gd name="T10" fmla="*/ 4114 w 4669"/>
                <a:gd name="T11" fmla="*/ 681 h 2298"/>
                <a:gd name="T12" fmla="*/ 3767 w 4669"/>
                <a:gd name="T13" fmla="*/ 770 h 2298"/>
                <a:gd name="T14" fmla="*/ 2920 w 4669"/>
                <a:gd name="T15" fmla="*/ 1045 h 2298"/>
                <a:gd name="T16" fmla="*/ 2143 w 4669"/>
                <a:gd name="T17" fmla="*/ 1325 h 2298"/>
                <a:gd name="T18" fmla="*/ 1863 w 4669"/>
                <a:gd name="T19" fmla="*/ 1445 h 2298"/>
                <a:gd name="T20" fmla="*/ 1373 w 4669"/>
                <a:gd name="T21" fmla="*/ 1648 h 2298"/>
                <a:gd name="T22" fmla="*/ 836 w 4669"/>
                <a:gd name="T23" fmla="*/ 1910 h 2298"/>
                <a:gd name="T24" fmla="*/ 95 w 4669"/>
                <a:gd name="T25" fmla="*/ 2251 h 2298"/>
                <a:gd name="T26" fmla="*/ 0 w 4669"/>
                <a:gd name="T27" fmla="*/ 2298 h 2298"/>
                <a:gd name="T28" fmla="*/ 0 w 4669"/>
                <a:gd name="T29" fmla="*/ 346 h 2298"/>
                <a:gd name="T30" fmla="*/ 131 w 4669"/>
                <a:gd name="T31" fmla="*/ 233 h 2298"/>
                <a:gd name="T32" fmla="*/ 227 w 4669"/>
                <a:gd name="T33" fmla="*/ 102 h 2298"/>
                <a:gd name="T34" fmla="*/ 275 w 4669"/>
                <a:gd name="T35" fmla="*/ 0 h 2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69" h="2298">
                  <a:moveTo>
                    <a:pt x="275" y="0"/>
                  </a:moveTo>
                  <a:lnTo>
                    <a:pt x="4669" y="0"/>
                  </a:lnTo>
                  <a:lnTo>
                    <a:pt x="4615" y="227"/>
                  </a:lnTo>
                  <a:lnTo>
                    <a:pt x="4526" y="406"/>
                  </a:lnTo>
                  <a:lnTo>
                    <a:pt x="4335" y="537"/>
                  </a:lnTo>
                  <a:lnTo>
                    <a:pt x="4114" y="681"/>
                  </a:lnTo>
                  <a:lnTo>
                    <a:pt x="3767" y="770"/>
                  </a:lnTo>
                  <a:lnTo>
                    <a:pt x="2920" y="1045"/>
                  </a:lnTo>
                  <a:lnTo>
                    <a:pt x="2143" y="1325"/>
                  </a:lnTo>
                  <a:lnTo>
                    <a:pt x="1863" y="1445"/>
                  </a:lnTo>
                  <a:lnTo>
                    <a:pt x="1373" y="1648"/>
                  </a:lnTo>
                  <a:lnTo>
                    <a:pt x="836" y="1910"/>
                  </a:lnTo>
                  <a:lnTo>
                    <a:pt x="95" y="2251"/>
                  </a:lnTo>
                  <a:lnTo>
                    <a:pt x="0" y="2298"/>
                  </a:lnTo>
                  <a:lnTo>
                    <a:pt x="0" y="346"/>
                  </a:lnTo>
                  <a:lnTo>
                    <a:pt x="131" y="233"/>
                  </a:lnTo>
                  <a:lnTo>
                    <a:pt x="227" y="10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1">
                <a:alpha val="38000"/>
              </a:schemeClr>
            </a:soli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599556" name="Group 68"/>
            <p:cNvGrpSpPr>
              <a:grpSpLocks/>
            </p:cNvGrpSpPr>
            <p:nvPr/>
          </p:nvGrpSpPr>
          <p:grpSpPr bwMode="auto">
            <a:xfrm>
              <a:off x="663" y="2125"/>
              <a:ext cx="752" cy="347"/>
              <a:chOff x="663" y="2125"/>
              <a:chExt cx="752" cy="347"/>
            </a:xfrm>
          </p:grpSpPr>
          <p:sp>
            <p:nvSpPr>
              <p:cNvPr id="1599557" name="Line 69"/>
              <p:cNvSpPr>
                <a:spLocks noChangeShapeType="1"/>
              </p:cNvSpPr>
              <p:nvPr/>
            </p:nvSpPr>
            <p:spPr bwMode="auto">
              <a:xfrm flipV="1">
                <a:off x="663" y="2125"/>
                <a:ext cx="752" cy="347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99558" name="Line 70"/>
              <p:cNvSpPr>
                <a:spLocks noChangeShapeType="1"/>
              </p:cNvSpPr>
              <p:nvPr/>
            </p:nvSpPr>
            <p:spPr bwMode="auto">
              <a:xfrm flipH="1">
                <a:off x="1140" y="2125"/>
                <a:ext cx="275" cy="6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599559" name="Group 71"/>
            <p:cNvGrpSpPr>
              <a:grpSpLocks/>
            </p:cNvGrpSpPr>
            <p:nvPr/>
          </p:nvGrpSpPr>
          <p:grpSpPr bwMode="auto">
            <a:xfrm flipH="1" flipV="1">
              <a:off x="42" y="752"/>
              <a:ext cx="251" cy="216"/>
              <a:chOff x="663" y="2125"/>
              <a:chExt cx="752" cy="347"/>
            </a:xfrm>
          </p:grpSpPr>
          <p:sp>
            <p:nvSpPr>
              <p:cNvPr id="1599560" name="Line 72"/>
              <p:cNvSpPr>
                <a:spLocks noChangeShapeType="1"/>
              </p:cNvSpPr>
              <p:nvPr/>
            </p:nvSpPr>
            <p:spPr bwMode="auto">
              <a:xfrm flipV="1">
                <a:off x="663" y="2125"/>
                <a:ext cx="752" cy="347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99561" name="Line 73"/>
              <p:cNvSpPr>
                <a:spLocks noChangeShapeType="1"/>
              </p:cNvSpPr>
              <p:nvPr/>
            </p:nvSpPr>
            <p:spPr bwMode="auto">
              <a:xfrm flipH="1">
                <a:off x="1140" y="2125"/>
                <a:ext cx="275" cy="6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1599562" name="Picture 74" descr="orogensApenninesESR.gif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33825"/>
            <a:ext cx="7288212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99563" name="Group 75"/>
          <p:cNvGrpSpPr>
            <a:grpSpLocks/>
          </p:cNvGrpSpPr>
          <p:nvPr/>
        </p:nvGrpSpPr>
        <p:grpSpPr bwMode="auto">
          <a:xfrm>
            <a:off x="2308225" y="2890838"/>
            <a:ext cx="2651125" cy="2554287"/>
            <a:chOff x="1454" y="1821"/>
            <a:chExt cx="1670" cy="1609"/>
          </a:xfrm>
        </p:grpSpPr>
        <p:grpSp>
          <p:nvGrpSpPr>
            <p:cNvPr id="1599564" name="Group 76"/>
            <p:cNvGrpSpPr>
              <a:grpSpLocks/>
            </p:cNvGrpSpPr>
            <p:nvPr/>
          </p:nvGrpSpPr>
          <p:grpSpPr bwMode="auto">
            <a:xfrm>
              <a:off x="1722" y="3010"/>
              <a:ext cx="1402" cy="420"/>
              <a:chOff x="1722" y="3010"/>
              <a:chExt cx="1402" cy="420"/>
            </a:xfrm>
          </p:grpSpPr>
          <p:sp>
            <p:nvSpPr>
              <p:cNvPr id="1599565" name="Freeform 77"/>
              <p:cNvSpPr>
                <a:spLocks/>
              </p:cNvSpPr>
              <p:nvPr/>
            </p:nvSpPr>
            <p:spPr bwMode="auto">
              <a:xfrm>
                <a:off x="1722" y="3010"/>
                <a:ext cx="1400" cy="420"/>
              </a:xfrm>
              <a:custGeom>
                <a:avLst/>
                <a:gdLst>
                  <a:gd name="T0" fmla="*/ 700 w 1400"/>
                  <a:gd name="T1" fmla="*/ 0 h 420"/>
                  <a:gd name="T2" fmla="*/ 1400 w 1400"/>
                  <a:gd name="T3" fmla="*/ 0 h 420"/>
                  <a:gd name="T4" fmla="*/ 1388 w 1400"/>
                  <a:gd name="T5" fmla="*/ 24 h 420"/>
                  <a:gd name="T6" fmla="*/ 1308 w 1400"/>
                  <a:gd name="T7" fmla="*/ 50 h 420"/>
                  <a:gd name="T8" fmla="*/ 1238 w 1400"/>
                  <a:gd name="T9" fmla="*/ 70 h 420"/>
                  <a:gd name="T10" fmla="*/ 1080 w 1400"/>
                  <a:gd name="T11" fmla="*/ 96 h 420"/>
                  <a:gd name="T12" fmla="*/ 898 w 1400"/>
                  <a:gd name="T13" fmla="*/ 120 h 420"/>
                  <a:gd name="T14" fmla="*/ 632 w 1400"/>
                  <a:gd name="T15" fmla="*/ 174 h 420"/>
                  <a:gd name="T16" fmla="*/ 540 w 1400"/>
                  <a:gd name="T17" fmla="*/ 196 h 420"/>
                  <a:gd name="T18" fmla="*/ 446 w 1400"/>
                  <a:gd name="T19" fmla="*/ 222 h 420"/>
                  <a:gd name="T20" fmla="*/ 266 w 1400"/>
                  <a:gd name="T21" fmla="*/ 290 h 420"/>
                  <a:gd name="T22" fmla="*/ 160 w 1400"/>
                  <a:gd name="T23" fmla="*/ 330 h 420"/>
                  <a:gd name="T24" fmla="*/ 0 w 1400"/>
                  <a:gd name="T25" fmla="*/ 420 h 420"/>
                  <a:gd name="T26" fmla="*/ 102 w 1400"/>
                  <a:gd name="T27" fmla="*/ 316 h 420"/>
                  <a:gd name="T28" fmla="*/ 194 w 1400"/>
                  <a:gd name="T29" fmla="*/ 250 h 420"/>
                  <a:gd name="T30" fmla="*/ 298 w 1400"/>
                  <a:gd name="T31" fmla="*/ 194 h 420"/>
                  <a:gd name="T32" fmla="*/ 384 w 1400"/>
                  <a:gd name="T33" fmla="*/ 150 h 420"/>
                  <a:gd name="T34" fmla="*/ 558 w 1400"/>
                  <a:gd name="T35" fmla="*/ 72 h 420"/>
                  <a:gd name="T36" fmla="*/ 700 w 1400"/>
                  <a:gd name="T37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00" h="420">
                    <a:moveTo>
                      <a:pt x="700" y="0"/>
                    </a:moveTo>
                    <a:lnTo>
                      <a:pt x="1400" y="0"/>
                    </a:lnTo>
                    <a:lnTo>
                      <a:pt x="1388" y="24"/>
                    </a:lnTo>
                    <a:lnTo>
                      <a:pt x="1308" y="50"/>
                    </a:lnTo>
                    <a:lnTo>
                      <a:pt x="1238" y="70"/>
                    </a:lnTo>
                    <a:lnTo>
                      <a:pt x="1080" y="96"/>
                    </a:lnTo>
                    <a:lnTo>
                      <a:pt x="898" y="120"/>
                    </a:lnTo>
                    <a:lnTo>
                      <a:pt x="632" y="174"/>
                    </a:lnTo>
                    <a:lnTo>
                      <a:pt x="540" y="196"/>
                    </a:lnTo>
                    <a:cubicBezTo>
                      <a:pt x="447" y="222"/>
                      <a:pt x="479" y="222"/>
                      <a:pt x="446" y="222"/>
                    </a:cubicBezTo>
                    <a:lnTo>
                      <a:pt x="266" y="290"/>
                    </a:lnTo>
                    <a:lnTo>
                      <a:pt x="160" y="330"/>
                    </a:lnTo>
                    <a:lnTo>
                      <a:pt x="0" y="420"/>
                    </a:lnTo>
                    <a:lnTo>
                      <a:pt x="102" y="316"/>
                    </a:lnTo>
                    <a:lnTo>
                      <a:pt x="194" y="250"/>
                    </a:lnTo>
                    <a:lnTo>
                      <a:pt x="298" y="194"/>
                    </a:lnTo>
                    <a:cubicBezTo>
                      <a:pt x="382" y="149"/>
                      <a:pt x="350" y="150"/>
                      <a:pt x="384" y="150"/>
                    </a:cubicBezTo>
                    <a:lnTo>
                      <a:pt x="558" y="72"/>
                    </a:lnTo>
                    <a:lnTo>
                      <a:pt x="700" y="0"/>
                    </a:lnTo>
                    <a:close/>
                  </a:path>
                </a:pathLst>
              </a:custGeom>
              <a:solidFill>
                <a:srgbClr val="215E2A">
                  <a:alpha val="4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99566" name="Freeform 78"/>
              <p:cNvSpPr>
                <a:spLocks/>
              </p:cNvSpPr>
              <p:nvPr/>
            </p:nvSpPr>
            <p:spPr bwMode="auto">
              <a:xfrm>
                <a:off x="2376" y="3010"/>
                <a:ext cx="748" cy="168"/>
              </a:xfrm>
              <a:custGeom>
                <a:avLst/>
                <a:gdLst>
                  <a:gd name="T0" fmla="*/ 44 w 748"/>
                  <a:gd name="T1" fmla="*/ 0 h 168"/>
                  <a:gd name="T2" fmla="*/ 748 w 748"/>
                  <a:gd name="T3" fmla="*/ 0 h 168"/>
                  <a:gd name="T4" fmla="*/ 736 w 748"/>
                  <a:gd name="T5" fmla="*/ 22 h 168"/>
                  <a:gd name="T6" fmla="*/ 590 w 748"/>
                  <a:gd name="T7" fmla="*/ 68 h 168"/>
                  <a:gd name="T8" fmla="*/ 454 w 748"/>
                  <a:gd name="T9" fmla="*/ 92 h 168"/>
                  <a:gd name="T10" fmla="*/ 248 w 748"/>
                  <a:gd name="T11" fmla="*/ 118 h 168"/>
                  <a:gd name="T12" fmla="*/ 0 w 748"/>
                  <a:gd name="T13" fmla="*/ 168 h 168"/>
                  <a:gd name="T14" fmla="*/ 0 w 748"/>
                  <a:gd name="T15" fmla="*/ 22 h 168"/>
                  <a:gd name="T16" fmla="*/ 44 w 748"/>
                  <a:gd name="T17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8" h="168">
                    <a:moveTo>
                      <a:pt x="44" y="0"/>
                    </a:moveTo>
                    <a:lnTo>
                      <a:pt x="748" y="0"/>
                    </a:lnTo>
                    <a:lnTo>
                      <a:pt x="736" y="22"/>
                    </a:lnTo>
                    <a:lnTo>
                      <a:pt x="590" y="68"/>
                    </a:lnTo>
                    <a:lnTo>
                      <a:pt x="454" y="92"/>
                    </a:lnTo>
                    <a:lnTo>
                      <a:pt x="248" y="118"/>
                    </a:lnTo>
                    <a:lnTo>
                      <a:pt x="0" y="168"/>
                    </a:lnTo>
                    <a:lnTo>
                      <a:pt x="0" y="22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6AC5C2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599567" name="Line 79"/>
            <p:cNvSpPr>
              <a:spLocks noChangeShapeType="1"/>
            </p:cNvSpPr>
            <p:nvPr/>
          </p:nvSpPr>
          <p:spPr bwMode="auto">
            <a:xfrm>
              <a:off x="1454" y="1821"/>
              <a:ext cx="1008" cy="1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599568" name="Group 80"/>
          <p:cNvGrpSpPr>
            <a:grpSpLocks/>
          </p:cNvGrpSpPr>
          <p:nvPr/>
        </p:nvGrpSpPr>
        <p:grpSpPr bwMode="auto">
          <a:xfrm>
            <a:off x="8129588" y="2268538"/>
            <a:ext cx="1014412" cy="903287"/>
            <a:chOff x="5121" y="1429"/>
            <a:chExt cx="639" cy="569"/>
          </a:xfrm>
        </p:grpSpPr>
        <p:grpSp>
          <p:nvGrpSpPr>
            <p:cNvPr id="1599569" name="Group 81"/>
            <p:cNvGrpSpPr>
              <a:grpSpLocks/>
            </p:cNvGrpSpPr>
            <p:nvPr/>
          </p:nvGrpSpPr>
          <p:grpSpPr bwMode="auto">
            <a:xfrm>
              <a:off x="5226" y="1429"/>
              <a:ext cx="361" cy="192"/>
              <a:chOff x="5250" y="1656"/>
              <a:chExt cx="361" cy="192"/>
            </a:xfrm>
          </p:grpSpPr>
          <p:sp>
            <p:nvSpPr>
              <p:cNvPr id="1599570" name="Line 82"/>
              <p:cNvSpPr>
                <a:spLocks noChangeShapeType="1"/>
              </p:cNvSpPr>
              <p:nvPr/>
            </p:nvSpPr>
            <p:spPr bwMode="auto">
              <a:xfrm>
                <a:off x="5250" y="1827"/>
                <a:ext cx="3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99571" name="Text Box 83"/>
              <p:cNvSpPr txBox="1">
                <a:spLocks noChangeArrowheads="1"/>
              </p:cNvSpPr>
              <p:nvPr/>
            </p:nvSpPr>
            <p:spPr bwMode="auto">
              <a:xfrm>
                <a:off x="5265" y="1656"/>
                <a:ext cx="34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400"/>
                  <a:t>5 </a:t>
                </a:r>
                <a:r>
                  <a:rPr lang="it-IT" sz="1400" i="0"/>
                  <a:t>km</a:t>
                </a:r>
                <a:endParaRPr lang="it-IT"/>
              </a:p>
            </p:txBody>
          </p:sp>
        </p:grpSp>
        <p:pic>
          <p:nvPicPr>
            <p:cNvPr id="1599572" name="Picture 84" descr="Italy-ItaliaContorni_03.gif                                    000127B3Amico                          BD25A332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6" t="4417" r="38834" b="72757"/>
            <a:stretch>
              <a:fillRect/>
            </a:stretch>
          </p:blipFill>
          <p:spPr bwMode="auto">
            <a:xfrm>
              <a:off x="5121" y="1657"/>
              <a:ext cx="639" cy="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99573" name="Line 85"/>
            <p:cNvSpPr>
              <a:spLocks noChangeShapeType="1"/>
            </p:cNvSpPr>
            <p:nvPr/>
          </p:nvSpPr>
          <p:spPr bwMode="auto">
            <a:xfrm flipV="1">
              <a:off x="5558" y="1863"/>
              <a:ext cx="18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599574" name="Group 86"/>
          <p:cNvGrpSpPr>
            <a:grpSpLocks/>
          </p:cNvGrpSpPr>
          <p:nvPr/>
        </p:nvGrpSpPr>
        <p:grpSpPr bwMode="auto">
          <a:xfrm>
            <a:off x="187325" y="133350"/>
            <a:ext cx="7991475" cy="4700588"/>
            <a:chOff x="118" y="84"/>
            <a:chExt cx="5034" cy="2961"/>
          </a:xfrm>
        </p:grpSpPr>
        <p:grpSp>
          <p:nvGrpSpPr>
            <p:cNvPr id="1599575" name="Group 87"/>
            <p:cNvGrpSpPr>
              <a:grpSpLocks/>
            </p:cNvGrpSpPr>
            <p:nvPr/>
          </p:nvGrpSpPr>
          <p:grpSpPr bwMode="auto">
            <a:xfrm>
              <a:off x="278" y="243"/>
              <a:ext cx="4494" cy="2802"/>
              <a:chOff x="278" y="243"/>
              <a:chExt cx="4494" cy="2802"/>
            </a:xfrm>
          </p:grpSpPr>
          <p:grpSp>
            <p:nvGrpSpPr>
              <p:cNvPr id="1599576" name="Group 88"/>
              <p:cNvGrpSpPr>
                <a:grpSpLocks/>
              </p:cNvGrpSpPr>
              <p:nvPr/>
            </p:nvGrpSpPr>
            <p:grpSpPr bwMode="auto">
              <a:xfrm>
                <a:off x="2337" y="2795"/>
                <a:ext cx="888" cy="250"/>
                <a:chOff x="2337" y="2795"/>
                <a:chExt cx="888" cy="250"/>
              </a:xfrm>
            </p:grpSpPr>
            <p:sp>
              <p:nvSpPr>
                <p:cNvPr id="1599577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2337" y="2795"/>
                  <a:ext cx="196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2000" i="0"/>
                    <a:t>5</a:t>
                  </a:r>
                  <a:endParaRPr lang="it-IT"/>
                </a:p>
              </p:txBody>
            </p:sp>
            <p:sp>
              <p:nvSpPr>
                <p:cNvPr id="1599578" name="Text Box 90"/>
                <p:cNvSpPr txBox="1">
                  <a:spLocks noChangeArrowheads="1"/>
                </p:cNvSpPr>
                <p:nvPr/>
              </p:nvSpPr>
              <p:spPr bwMode="auto">
                <a:xfrm>
                  <a:off x="3029" y="2795"/>
                  <a:ext cx="196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2000" i="0"/>
                    <a:t>5</a:t>
                  </a:r>
                  <a:endParaRPr lang="it-IT"/>
                </a:p>
              </p:txBody>
            </p:sp>
          </p:grpSp>
          <p:grpSp>
            <p:nvGrpSpPr>
              <p:cNvPr id="1599579" name="Group 91"/>
              <p:cNvGrpSpPr>
                <a:grpSpLocks/>
              </p:cNvGrpSpPr>
              <p:nvPr/>
            </p:nvGrpSpPr>
            <p:grpSpPr bwMode="auto">
              <a:xfrm>
                <a:off x="278" y="243"/>
                <a:ext cx="4494" cy="250"/>
                <a:chOff x="278" y="243"/>
                <a:chExt cx="4494" cy="250"/>
              </a:xfrm>
            </p:grpSpPr>
            <p:sp>
              <p:nvSpPr>
                <p:cNvPr id="1599580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278" y="243"/>
                  <a:ext cx="196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2000" i="0"/>
                    <a:t>5</a:t>
                  </a:r>
                  <a:endParaRPr lang="it-IT"/>
                </a:p>
              </p:txBody>
            </p:sp>
            <p:sp>
              <p:nvSpPr>
                <p:cNvPr id="1599581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4576" y="243"/>
                  <a:ext cx="196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2000" i="0"/>
                    <a:t>5</a:t>
                  </a:r>
                  <a:endParaRPr lang="it-IT"/>
                </a:p>
              </p:txBody>
            </p:sp>
          </p:grpSp>
        </p:grpSp>
        <p:grpSp>
          <p:nvGrpSpPr>
            <p:cNvPr id="1599582" name="Group 94"/>
            <p:cNvGrpSpPr>
              <a:grpSpLocks/>
            </p:cNvGrpSpPr>
            <p:nvPr/>
          </p:nvGrpSpPr>
          <p:grpSpPr bwMode="auto">
            <a:xfrm>
              <a:off x="118" y="84"/>
              <a:ext cx="5034" cy="231"/>
              <a:chOff x="118" y="84"/>
              <a:chExt cx="5034" cy="231"/>
            </a:xfrm>
          </p:grpSpPr>
          <p:sp>
            <p:nvSpPr>
              <p:cNvPr id="1599583" name="Text Box 95"/>
              <p:cNvSpPr txBox="1">
                <a:spLocks noChangeArrowheads="1"/>
              </p:cNvSpPr>
              <p:nvPr/>
            </p:nvSpPr>
            <p:spPr bwMode="auto">
              <a:xfrm>
                <a:off x="118" y="84"/>
                <a:ext cx="144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800" i="0"/>
                  <a:t>Out-of-sequence thrust</a:t>
                </a:r>
                <a:endParaRPr lang="it-IT"/>
              </a:p>
            </p:txBody>
          </p:sp>
          <p:sp>
            <p:nvSpPr>
              <p:cNvPr id="1599584" name="Text Box 96"/>
              <p:cNvSpPr txBox="1">
                <a:spLocks noChangeArrowheads="1"/>
              </p:cNvSpPr>
              <p:nvPr/>
            </p:nvSpPr>
            <p:spPr bwMode="auto">
              <a:xfrm>
                <a:off x="4256" y="84"/>
                <a:ext cx="8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800" i="0"/>
                  <a:t>Frontal thrust</a:t>
                </a:r>
                <a:endParaRPr lang="it-IT"/>
              </a:p>
            </p:txBody>
          </p:sp>
        </p:grpSp>
      </p:grpSp>
      <p:sp>
        <p:nvSpPr>
          <p:cNvPr id="1599585" name="Text Box 97"/>
          <p:cNvSpPr txBox="1">
            <a:spLocks noChangeArrowheads="1"/>
          </p:cNvSpPr>
          <p:nvPr/>
        </p:nvSpPr>
        <p:spPr bwMode="auto">
          <a:xfrm>
            <a:off x="2817813" y="392113"/>
            <a:ext cx="3514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/>
              <a:t>Present N-Apennines accretionary prism</a:t>
            </a:r>
            <a:endParaRPr lang="it-IT"/>
          </a:p>
        </p:txBody>
      </p:sp>
      <p:sp>
        <p:nvSpPr>
          <p:cNvPr id="1599586" name="Text Box 98"/>
          <p:cNvSpPr txBox="1">
            <a:spLocks noChangeArrowheads="1"/>
          </p:cNvSpPr>
          <p:nvPr/>
        </p:nvSpPr>
        <p:spPr bwMode="auto">
          <a:xfrm>
            <a:off x="5697538" y="2595563"/>
            <a:ext cx="24272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/>
              <a:t>Po Basin - seismics after Pieri, 1983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954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0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498600"/>
            <a:ext cx="6705600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600515" name="Group 3"/>
          <p:cNvGrpSpPr>
            <a:grpSpLocks/>
          </p:cNvGrpSpPr>
          <p:nvPr/>
        </p:nvGrpSpPr>
        <p:grpSpPr bwMode="auto">
          <a:xfrm>
            <a:off x="2146300" y="3086100"/>
            <a:ext cx="5402263" cy="274638"/>
            <a:chOff x="1312" y="1000"/>
            <a:chExt cx="3403" cy="173"/>
          </a:xfrm>
        </p:grpSpPr>
        <p:sp>
          <p:nvSpPr>
            <p:cNvPr id="1600516" name="Freeform 4"/>
            <p:cNvSpPr>
              <a:spLocks/>
            </p:cNvSpPr>
            <p:nvPr/>
          </p:nvSpPr>
          <p:spPr bwMode="auto">
            <a:xfrm>
              <a:off x="1312" y="1021"/>
              <a:ext cx="944" cy="152"/>
            </a:xfrm>
            <a:custGeom>
              <a:avLst/>
              <a:gdLst>
                <a:gd name="T0" fmla="*/ 21 w 944"/>
                <a:gd name="T1" fmla="*/ 11 h 152"/>
                <a:gd name="T2" fmla="*/ 944 w 944"/>
                <a:gd name="T3" fmla="*/ 0 h 152"/>
                <a:gd name="T4" fmla="*/ 856 w 944"/>
                <a:gd name="T5" fmla="*/ 11 h 152"/>
                <a:gd name="T6" fmla="*/ 768 w 944"/>
                <a:gd name="T7" fmla="*/ 22 h 152"/>
                <a:gd name="T8" fmla="*/ 667 w 944"/>
                <a:gd name="T9" fmla="*/ 32 h 152"/>
                <a:gd name="T10" fmla="*/ 645 w 944"/>
                <a:gd name="T11" fmla="*/ 6 h 152"/>
                <a:gd name="T12" fmla="*/ 619 w 944"/>
                <a:gd name="T13" fmla="*/ 16 h 152"/>
                <a:gd name="T14" fmla="*/ 565 w 944"/>
                <a:gd name="T15" fmla="*/ 48 h 152"/>
                <a:gd name="T16" fmla="*/ 552 w 944"/>
                <a:gd name="T17" fmla="*/ 35 h 152"/>
                <a:gd name="T18" fmla="*/ 520 w 944"/>
                <a:gd name="T19" fmla="*/ 19 h 152"/>
                <a:gd name="T20" fmla="*/ 491 w 944"/>
                <a:gd name="T21" fmla="*/ 32 h 152"/>
                <a:gd name="T22" fmla="*/ 472 w 944"/>
                <a:gd name="T23" fmla="*/ 48 h 152"/>
                <a:gd name="T24" fmla="*/ 445 w 944"/>
                <a:gd name="T25" fmla="*/ 70 h 152"/>
                <a:gd name="T26" fmla="*/ 413 w 944"/>
                <a:gd name="T27" fmla="*/ 78 h 152"/>
                <a:gd name="T28" fmla="*/ 405 w 944"/>
                <a:gd name="T29" fmla="*/ 62 h 152"/>
                <a:gd name="T30" fmla="*/ 384 w 944"/>
                <a:gd name="T31" fmla="*/ 54 h 152"/>
                <a:gd name="T32" fmla="*/ 347 w 944"/>
                <a:gd name="T33" fmla="*/ 70 h 152"/>
                <a:gd name="T34" fmla="*/ 312 w 944"/>
                <a:gd name="T35" fmla="*/ 88 h 152"/>
                <a:gd name="T36" fmla="*/ 269 w 944"/>
                <a:gd name="T37" fmla="*/ 107 h 152"/>
                <a:gd name="T38" fmla="*/ 253 w 944"/>
                <a:gd name="T39" fmla="*/ 83 h 152"/>
                <a:gd name="T40" fmla="*/ 205 w 944"/>
                <a:gd name="T41" fmla="*/ 102 h 152"/>
                <a:gd name="T42" fmla="*/ 136 w 944"/>
                <a:gd name="T43" fmla="*/ 136 h 152"/>
                <a:gd name="T44" fmla="*/ 99 w 944"/>
                <a:gd name="T45" fmla="*/ 150 h 152"/>
                <a:gd name="T46" fmla="*/ 56 w 944"/>
                <a:gd name="T47" fmla="*/ 152 h 152"/>
                <a:gd name="T48" fmla="*/ 35 w 944"/>
                <a:gd name="T49" fmla="*/ 150 h 152"/>
                <a:gd name="T50" fmla="*/ 16 w 944"/>
                <a:gd name="T51" fmla="*/ 131 h 152"/>
                <a:gd name="T52" fmla="*/ 3 w 944"/>
                <a:gd name="T53" fmla="*/ 75 h 152"/>
                <a:gd name="T54" fmla="*/ 0 w 944"/>
                <a:gd name="T55" fmla="*/ 43 h 152"/>
                <a:gd name="T56" fmla="*/ 21 w 944"/>
                <a:gd name="T57" fmla="*/ 1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4" h="152">
                  <a:moveTo>
                    <a:pt x="21" y="11"/>
                  </a:moveTo>
                  <a:lnTo>
                    <a:pt x="944" y="0"/>
                  </a:lnTo>
                  <a:lnTo>
                    <a:pt x="856" y="11"/>
                  </a:lnTo>
                  <a:lnTo>
                    <a:pt x="768" y="22"/>
                  </a:lnTo>
                  <a:lnTo>
                    <a:pt x="667" y="32"/>
                  </a:lnTo>
                  <a:lnTo>
                    <a:pt x="645" y="6"/>
                  </a:lnTo>
                  <a:lnTo>
                    <a:pt x="619" y="16"/>
                  </a:lnTo>
                  <a:lnTo>
                    <a:pt x="565" y="48"/>
                  </a:lnTo>
                  <a:lnTo>
                    <a:pt x="552" y="35"/>
                  </a:lnTo>
                  <a:lnTo>
                    <a:pt x="520" y="19"/>
                  </a:lnTo>
                  <a:lnTo>
                    <a:pt x="491" y="32"/>
                  </a:lnTo>
                  <a:lnTo>
                    <a:pt x="472" y="48"/>
                  </a:lnTo>
                  <a:lnTo>
                    <a:pt x="445" y="70"/>
                  </a:lnTo>
                  <a:lnTo>
                    <a:pt x="413" y="78"/>
                  </a:lnTo>
                  <a:lnTo>
                    <a:pt x="405" y="62"/>
                  </a:lnTo>
                  <a:lnTo>
                    <a:pt x="384" y="54"/>
                  </a:lnTo>
                  <a:lnTo>
                    <a:pt x="347" y="70"/>
                  </a:lnTo>
                  <a:lnTo>
                    <a:pt x="312" y="88"/>
                  </a:lnTo>
                  <a:lnTo>
                    <a:pt x="269" y="107"/>
                  </a:lnTo>
                  <a:lnTo>
                    <a:pt x="253" y="83"/>
                  </a:lnTo>
                  <a:lnTo>
                    <a:pt x="205" y="102"/>
                  </a:lnTo>
                  <a:lnTo>
                    <a:pt x="136" y="136"/>
                  </a:lnTo>
                  <a:lnTo>
                    <a:pt x="99" y="150"/>
                  </a:lnTo>
                  <a:lnTo>
                    <a:pt x="56" y="152"/>
                  </a:lnTo>
                  <a:lnTo>
                    <a:pt x="35" y="150"/>
                  </a:lnTo>
                  <a:lnTo>
                    <a:pt x="16" y="131"/>
                  </a:lnTo>
                  <a:lnTo>
                    <a:pt x="3" y="75"/>
                  </a:lnTo>
                  <a:lnTo>
                    <a:pt x="0" y="43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DC1221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0517" name="Freeform 5"/>
            <p:cNvSpPr>
              <a:spLocks/>
            </p:cNvSpPr>
            <p:nvPr/>
          </p:nvSpPr>
          <p:spPr bwMode="auto">
            <a:xfrm>
              <a:off x="2819" y="1013"/>
              <a:ext cx="317" cy="24"/>
            </a:xfrm>
            <a:custGeom>
              <a:avLst/>
              <a:gdLst>
                <a:gd name="T0" fmla="*/ 0 w 317"/>
                <a:gd name="T1" fmla="*/ 0 h 24"/>
                <a:gd name="T2" fmla="*/ 296 w 317"/>
                <a:gd name="T3" fmla="*/ 0 h 24"/>
                <a:gd name="T4" fmla="*/ 317 w 317"/>
                <a:gd name="T5" fmla="*/ 16 h 24"/>
                <a:gd name="T6" fmla="*/ 301 w 317"/>
                <a:gd name="T7" fmla="*/ 24 h 24"/>
                <a:gd name="T8" fmla="*/ 253 w 317"/>
                <a:gd name="T9" fmla="*/ 22 h 24"/>
                <a:gd name="T10" fmla="*/ 194 w 317"/>
                <a:gd name="T11" fmla="*/ 14 h 24"/>
                <a:gd name="T12" fmla="*/ 117 w 317"/>
                <a:gd name="T13" fmla="*/ 11 h 24"/>
                <a:gd name="T14" fmla="*/ 0 w 31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7" h="24">
                  <a:moveTo>
                    <a:pt x="0" y="0"/>
                  </a:moveTo>
                  <a:lnTo>
                    <a:pt x="296" y="0"/>
                  </a:lnTo>
                  <a:lnTo>
                    <a:pt x="317" y="16"/>
                  </a:lnTo>
                  <a:lnTo>
                    <a:pt x="301" y="24"/>
                  </a:lnTo>
                  <a:lnTo>
                    <a:pt x="253" y="22"/>
                  </a:lnTo>
                  <a:lnTo>
                    <a:pt x="194" y="14"/>
                  </a:lnTo>
                  <a:lnTo>
                    <a:pt x="117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1221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0518" name="Freeform 6"/>
            <p:cNvSpPr>
              <a:spLocks/>
            </p:cNvSpPr>
            <p:nvPr/>
          </p:nvSpPr>
          <p:spPr bwMode="auto">
            <a:xfrm>
              <a:off x="4355" y="1000"/>
              <a:ext cx="360" cy="40"/>
            </a:xfrm>
            <a:custGeom>
              <a:avLst/>
              <a:gdLst>
                <a:gd name="T0" fmla="*/ 61 w 360"/>
                <a:gd name="T1" fmla="*/ 3 h 40"/>
                <a:gd name="T2" fmla="*/ 360 w 360"/>
                <a:gd name="T3" fmla="*/ 0 h 40"/>
                <a:gd name="T4" fmla="*/ 250 w 360"/>
                <a:gd name="T5" fmla="*/ 11 h 40"/>
                <a:gd name="T6" fmla="*/ 165 w 360"/>
                <a:gd name="T7" fmla="*/ 16 h 40"/>
                <a:gd name="T8" fmla="*/ 120 w 360"/>
                <a:gd name="T9" fmla="*/ 24 h 40"/>
                <a:gd name="T10" fmla="*/ 53 w 360"/>
                <a:gd name="T11" fmla="*/ 35 h 40"/>
                <a:gd name="T12" fmla="*/ 0 w 360"/>
                <a:gd name="T13" fmla="*/ 40 h 40"/>
                <a:gd name="T14" fmla="*/ 61 w 360"/>
                <a:gd name="T15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" h="40">
                  <a:moveTo>
                    <a:pt x="61" y="3"/>
                  </a:moveTo>
                  <a:lnTo>
                    <a:pt x="360" y="0"/>
                  </a:lnTo>
                  <a:lnTo>
                    <a:pt x="250" y="11"/>
                  </a:lnTo>
                  <a:lnTo>
                    <a:pt x="165" y="16"/>
                  </a:lnTo>
                  <a:lnTo>
                    <a:pt x="120" y="24"/>
                  </a:lnTo>
                  <a:lnTo>
                    <a:pt x="53" y="35"/>
                  </a:lnTo>
                  <a:lnTo>
                    <a:pt x="0" y="40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DC1221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600519" name="Group 7"/>
          <p:cNvGrpSpPr>
            <a:grpSpLocks/>
          </p:cNvGrpSpPr>
          <p:nvPr/>
        </p:nvGrpSpPr>
        <p:grpSpPr bwMode="auto">
          <a:xfrm>
            <a:off x="1503363" y="2908300"/>
            <a:ext cx="5570537" cy="236538"/>
            <a:chOff x="907" y="888"/>
            <a:chExt cx="3509" cy="149"/>
          </a:xfrm>
        </p:grpSpPr>
        <p:sp>
          <p:nvSpPr>
            <p:cNvPr id="1600520" name="Freeform 8"/>
            <p:cNvSpPr>
              <a:spLocks/>
            </p:cNvSpPr>
            <p:nvPr/>
          </p:nvSpPr>
          <p:spPr bwMode="auto">
            <a:xfrm>
              <a:off x="3123" y="888"/>
              <a:ext cx="1293" cy="120"/>
            </a:xfrm>
            <a:custGeom>
              <a:avLst/>
              <a:gdLst>
                <a:gd name="T0" fmla="*/ 0 w 1293"/>
                <a:gd name="T1" fmla="*/ 120 h 120"/>
                <a:gd name="T2" fmla="*/ 1293 w 1293"/>
                <a:gd name="T3" fmla="*/ 117 h 120"/>
                <a:gd name="T4" fmla="*/ 1248 w 1293"/>
                <a:gd name="T5" fmla="*/ 101 h 120"/>
                <a:gd name="T6" fmla="*/ 1202 w 1293"/>
                <a:gd name="T7" fmla="*/ 93 h 120"/>
                <a:gd name="T8" fmla="*/ 1144 w 1293"/>
                <a:gd name="T9" fmla="*/ 80 h 120"/>
                <a:gd name="T10" fmla="*/ 1093 w 1293"/>
                <a:gd name="T11" fmla="*/ 61 h 120"/>
                <a:gd name="T12" fmla="*/ 1029 w 1293"/>
                <a:gd name="T13" fmla="*/ 48 h 120"/>
                <a:gd name="T14" fmla="*/ 968 w 1293"/>
                <a:gd name="T15" fmla="*/ 29 h 120"/>
                <a:gd name="T16" fmla="*/ 909 w 1293"/>
                <a:gd name="T17" fmla="*/ 21 h 120"/>
                <a:gd name="T18" fmla="*/ 872 w 1293"/>
                <a:gd name="T19" fmla="*/ 19 h 120"/>
                <a:gd name="T20" fmla="*/ 829 w 1293"/>
                <a:gd name="T21" fmla="*/ 8 h 120"/>
                <a:gd name="T22" fmla="*/ 810 w 1293"/>
                <a:gd name="T23" fmla="*/ 0 h 120"/>
                <a:gd name="T24" fmla="*/ 776 w 1293"/>
                <a:gd name="T25" fmla="*/ 5 h 120"/>
                <a:gd name="T26" fmla="*/ 736 w 1293"/>
                <a:gd name="T27" fmla="*/ 8 h 120"/>
                <a:gd name="T28" fmla="*/ 704 w 1293"/>
                <a:gd name="T29" fmla="*/ 5 h 120"/>
                <a:gd name="T30" fmla="*/ 661 w 1293"/>
                <a:gd name="T31" fmla="*/ 19 h 120"/>
                <a:gd name="T32" fmla="*/ 624 w 1293"/>
                <a:gd name="T33" fmla="*/ 29 h 120"/>
                <a:gd name="T34" fmla="*/ 586 w 1293"/>
                <a:gd name="T35" fmla="*/ 35 h 120"/>
                <a:gd name="T36" fmla="*/ 538 w 1293"/>
                <a:gd name="T37" fmla="*/ 48 h 120"/>
                <a:gd name="T38" fmla="*/ 488 w 1293"/>
                <a:gd name="T39" fmla="*/ 48 h 120"/>
                <a:gd name="T40" fmla="*/ 458 w 1293"/>
                <a:gd name="T41" fmla="*/ 56 h 120"/>
                <a:gd name="T42" fmla="*/ 432 w 1293"/>
                <a:gd name="T43" fmla="*/ 72 h 120"/>
                <a:gd name="T44" fmla="*/ 392 w 1293"/>
                <a:gd name="T45" fmla="*/ 72 h 120"/>
                <a:gd name="T46" fmla="*/ 333 w 1293"/>
                <a:gd name="T47" fmla="*/ 69 h 120"/>
                <a:gd name="T48" fmla="*/ 282 w 1293"/>
                <a:gd name="T49" fmla="*/ 83 h 120"/>
                <a:gd name="T50" fmla="*/ 224 w 1293"/>
                <a:gd name="T51" fmla="*/ 93 h 120"/>
                <a:gd name="T52" fmla="*/ 176 w 1293"/>
                <a:gd name="T53" fmla="*/ 101 h 120"/>
                <a:gd name="T54" fmla="*/ 128 w 1293"/>
                <a:gd name="T55" fmla="*/ 104 h 120"/>
                <a:gd name="T56" fmla="*/ 101 w 1293"/>
                <a:gd name="T57" fmla="*/ 107 h 120"/>
                <a:gd name="T58" fmla="*/ 0 w 1293"/>
                <a:gd name="T5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93" h="120">
                  <a:moveTo>
                    <a:pt x="0" y="120"/>
                  </a:moveTo>
                  <a:lnTo>
                    <a:pt x="1293" y="117"/>
                  </a:lnTo>
                  <a:lnTo>
                    <a:pt x="1248" y="101"/>
                  </a:lnTo>
                  <a:lnTo>
                    <a:pt x="1202" y="93"/>
                  </a:lnTo>
                  <a:lnTo>
                    <a:pt x="1144" y="80"/>
                  </a:lnTo>
                  <a:lnTo>
                    <a:pt x="1093" y="61"/>
                  </a:lnTo>
                  <a:lnTo>
                    <a:pt x="1029" y="48"/>
                  </a:lnTo>
                  <a:lnTo>
                    <a:pt x="968" y="29"/>
                  </a:lnTo>
                  <a:lnTo>
                    <a:pt x="909" y="21"/>
                  </a:lnTo>
                  <a:lnTo>
                    <a:pt x="872" y="19"/>
                  </a:lnTo>
                  <a:lnTo>
                    <a:pt x="829" y="8"/>
                  </a:lnTo>
                  <a:lnTo>
                    <a:pt x="810" y="0"/>
                  </a:lnTo>
                  <a:lnTo>
                    <a:pt x="776" y="5"/>
                  </a:lnTo>
                  <a:lnTo>
                    <a:pt x="736" y="8"/>
                  </a:lnTo>
                  <a:lnTo>
                    <a:pt x="704" y="5"/>
                  </a:lnTo>
                  <a:lnTo>
                    <a:pt x="661" y="19"/>
                  </a:lnTo>
                  <a:lnTo>
                    <a:pt x="624" y="29"/>
                  </a:lnTo>
                  <a:lnTo>
                    <a:pt x="586" y="35"/>
                  </a:lnTo>
                  <a:lnTo>
                    <a:pt x="538" y="48"/>
                  </a:lnTo>
                  <a:lnTo>
                    <a:pt x="488" y="48"/>
                  </a:lnTo>
                  <a:lnTo>
                    <a:pt x="458" y="56"/>
                  </a:lnTo>
                  <a:lnTo>
                    <a:pt x="432" y="72"/>
                  </a:lnTo>
                  <a:lnTo>
                    <a:pt x="392" y="72"/>
                  </a:lnTo>
                  <a:lnTo>
                    <a:pt x="333" y="69"/>
                  </a:lnTo>
                  <a:lnTo>
                    <a:pt x="282" y="83"/>
                  </a:lnTo>
                  <a:lnTo>
                    <a:pt x="224" y="93"/>
                  </a:lnTo>
                  <a:lnTo>
                    <a:pt x="176" y="101"/>
                  </a:lnTo>
                  <a:lnTo>
                    <a:pt x="128" y="104"/>
                  </a:lnTo>
                  <a:lnTo>
                    <a:pt x="101" y="107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23993B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0521" name="Freeform 9"/>
            <p:cNvSpPr>
              <a:spLocks/>
            </p:cNvSpPr>
            <p:nvPr/>
          </p:nvSpPr>
          <p:spPr bwMode="auto">
            <a:xfrm>
              <a:off x="907" y="987"/>
              <a:ext cx="416" cy="50"/>
            </a:xfrm>
            <a:custGeom>
              <a:avLst/>
              <a:gdLst>
                <a:gd name="T0" fmla="*/ 0 w 416"/>
                <a:gd name="T1" fmla="*/ 29 h 50"/>
                <a:gd name="T2" fmla="*/ 61 w 416"/>
                <a:gd name="T3" fmla="*/ 18 h 50"/>
                <a:gd name="T4" fmla="*/ 80 w 416"/>
                <a:gd name="T5" fmla="*/ 10 h 50"/>
                <a:gd name="T6" fmla="*/ 130 w 416"/>
                <a:gd name="T7" fmla="*/ 5 h 50"/>
                <a:gd name="T8" fmla="*/ 168 w 416"/>
                <a:gd name="T9" fmla="*/ 2 h 50"/>
                <a:gd name="T10" fmla="*/ 240 w 416"/>
                <a:gd name="T11" fmla="*/ 0 h 50"/>
                <a:gd name="T12" fmla="*/ 290 w 416"/>
                <a:gd name="T13" fmla="*/ 16 h 50"/>
                <a:gd name="T14" fmla="*/ 344 w 416"/>
                <a:gd name="T15" fmla="*/ 32 h 50"/>
                <a:gd name="T16" fmla="*/ 416 w 416"/>
                <a:gd name="T17" fmla="*/ 45 h 50"/>
                <a:gd name="T18" fmla="*/ 0 w 416"/>
                <a:gd name="T19" fmla="*/ 50 h 50"/>
                <a:gd name="T20" fmla="*/ 0 w 416"/>
                <a:gd name="T21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6" h="50">
                  <a:moveTo>
                    <a:pt x="0" y="29"/>
                  </a:moveTo>
                  <a:lnTo>
                    <a:pt x="61" y="18"/>
                  </a:lnTo>
                  <a:lnTo>
                    <a:pt x="80" y="10"/>
                  </a:lnTo>
                  <a:lnTo>
                    <a:pt x="130" y="5"/>
                  </a:lnTo>
                  <a:lnTo>
                    <a:pt x="168" y="2"/>
                  </a:lnTo>
                  <a:lnTo>
                    <a:pt x="240" y="0"/>
                  </a:lnTo>
                  <a:lnTo>
                    <a:pt x="290" y="16"/>
                  </a:lnTo>
                  <a:lnTo>
                    <a:pt x="344" y="32"/>
                  </a:lnTo>
                  <a:lnTo>
                    <a:pt x="416" y="45"/>
                  </a:lnTo>
                  <a:lnTo>
                    <a:pt x="0" y="5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3993B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600522" name="Group 10"/>
          <p:cNvGrpSpPr>
            <a:grpSpLocks/>
          </p:cNvGrpSpPr>
          <p:nvPr/>
        </p:nvGrpSpPr>
        <p:grpSpPr bwMode="auto">
          <a:xfrm>
            <a:off x="1828800" y="1905000"/>
            <a:ext cx="4343400" cy="762000"/>
            <a:chOff x="1152" y="1200"/>
            <a:chExt cx="2736" cy="480"/>
          </a:xfrm>
        </p:grpSpPr>
        <p:sp>
          <p:nvSpPr>
            <p:cNvPr id="1600523" name="Line 11"/>
            <p:cNvSpPr>
              <a:spLocks noChangeShapeType="1"/>
            </p:cNvSpPr>
            <p:nvPr/>
          </p:nvSpPr>
          <p:spPr bwMode="auto">
            <a:xfrm flipV="1">
              <a:off x="1152" y="1200"/>
              <a:ext cx="0" cy="384"/>
            </a:xfrm>
            <a:prstGeom prst="line">
              <a:avLst/>
            </a:prstGeom>
            <a:noFill/>
            <a:ln w="38100">
              <a:solidFill>
                <a:srgbClr val="23993B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0524" name="Line 12"/>
            <p:cNvSpPr>
              <a:spLocks noChangeShapeType="1"/>
            </p:cNvSpPr>
            <p:nvPr/>
          </p:nvSpPr>
          <p:spPr bwMode="auto">
            <a:xfrm flipV="1">
              <a:off x="3888" y="1296"/>
              <a:ext cx="0" cy="384"/>
            </a:xfrm>
            <a:prstGeom prst="line">
              <a:avLst/>
            </a:prstGeom>
            <a:noFill/>
            <a:ln w="38100">
              <a:solidFill>
                <a:srgbClr val="23993B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475"/>
            <a:ext cx="9144000" cy="53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01539" name="Rectangle 3"/>
          <p:cNvSpPr>
            <a:spLocks noChangeArrowheads="1"/>
          </p:cNvSpPr>
          <p:nvPr/>
        </p:nvSpPr>
        <p:spPr bwMode="auto">
          <a:xfrm>
            <a:off x="6248400" y="4572000"/>
            <a:ext cx="2641600" cy="1270000"/>
          </a:xfrm>
          <a:prstGeom prst="rect">
            <a:avLst/>
          </a:prstGeom>
          <a:solidFill>
            <a:srgbClr val="ACC1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01540" name="Rectangle 4"/>
          <p:cNvSpPr>
            <a:spLocks noChangeArrowheads="1"/>
          </p:cNvSpPr>
          <p:nvPr/>
        </p:nvSpPr>
        <p:spPr bwMode="auto">
          <a:xfrm>
            <a:off x="2578100" y="3098800"/>
            <a:ext cx="1016000" cy="609600"/>
          </a:xfrm>
          <a:prstGeom prst="rect">
            <a:avLst/>
          </a:prstGeom>
          <a:solidFill>
            <a:srgbClr val="ACC1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01541" name="Rectangle 5"/>
          <p:cNvSpPr>
            <a:spLocks noChangeArrowheads="1"/>
          </p:cNvSpPr>
          <p:nvPr/>
        </p:nvSpPr>
        <p:spPr bwMode="auto">
          <a:xfrm>
            <a:off x="4787900" y="2260600"/>
            <a:ext cx="1016000" cy="609600"/>
          </a:xfrm>
          <a:prstGeom prst="rect">
            <a:avLst/>
          </a:prstGeom>
          <a:solidFill>
            <a:srgbClr val="ACC1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01542" name="Rectangle 6"/>
          <p:cNvSpPr>
            <a:spLocks noChangeArrowheads="1"/>
          </p:cNvSpPr>
          <p:nvPr/>
        </p:nvSpPr>
        <p:spPr bwMode="auto">
          <a:xfrm>
            <a:off x="7442200" y="2374900"/>
            <a:ext cx="520700" cy="508000"/>
          </a:xfrm>
          <a:prstGeom prst="rect">
            <a:avLst/>
          </a:prstGeom>
          <a:solidFill>
            <a:srgbClr val="ACC1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601543" name="Group 7"/>
          <p:cNvGrpSpPr>
            <a:grpSpLocks/>
          </p:cNvGrpSpPr>
          <p:nvPr/>
        </p:nvGrpSpPr>
        <p:grpSpPr bwMode="auto">
          <a:xfrm>
            <a:off x="939800" y="3630613"/>
            <a:ext cx="5613400" cy="88900"/>
            <a:chOff x="1376" y="3376"/>
            <a:chExt cx="2288" cy="48"/>
          </a:xfrm>
        </p:grpSpPr>
        <p:sp>
          <p:nvSpPr>
            <p:cNvPr id="1601544" name="Line 8"/>
            <p:cNvSpPr>
              <a:spLocks noChangeShapeType="1"/>
            </p:cNvSpPr>
            <p:nvPr/>
          </p:nvSpPr>
          <p:spPr bwMode="auto">
            <a:xfrm>
              <a:off x="1376" y="3376"/>
              <a:ext cx="296" cy="0"/>
            </a:xfrm>
            <a:prstGeom prst="line">
              <a:avLst/>
            </a:prstGeom>
            <a:noFill/>
            <a:ln w="38100">
              <a:solidFill>
                <a:srgbClr val="DC122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1545" name="Line 9"/>
            <p:cNvSpPr>
              <a:spLocks noChangeShapeType="1"/>
            </p:cNvSpPr>
            <p:nvPr/>
          </p:nvSpPr>
          <p:spPr bwMode="auto">
            <a:xfrm>
              <a:off x="3368" y="3424"/>
              <a:ext cx="296" cy="0"/>
            </a:xfrm>
            <a:prstGeom prst="line">
              <a:avLst/>
            </a:prstGeom>
            <a:noFill/>
            <a:ln w="38100">
              <a:solidFill>
                <a:srgbClr val="DC122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2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14300"/>
            <a:ext cx="3322637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02563" name="Text Box 3"/>
          <p:cNvSpPr txBox="1">
            <a:spLocks noChangeArrowheads="1"/>
          </p:cNvSpPr>
          <p:nvPr/>
        </p:nvSpPr>
        <p:spPr bwMode="auto">
          <a:xfrm rot="-5400000">
            <a:off x="5515769" y="4860132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i="0">
                <a:latin typeface="Arial" charset="0"/>
              </a:rPr>
              <a:t>0.5 km</a:t>
            </a:r>
            <a:endParaRPr lang="en-US" sz="1800" i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1602564" name="Group 4"/>
          <p:cNvGrpSpPr>
            <a:grpSpLocks/>
          </p:cNvGrpSpPr>
          <p:nvPr/>
        </p:nvGrpSpPr>
        <p:grpSpPr bwMode="auto">
          <a:xfrm>
            <a:off x="88900" y="1747838"/>
            <a:ext cx="6376988" cy="3779837"/>
            <a:chOff x="0" y="1056"/>
            <a:chExt cx="5819" cy="2928"/>
          </a:xfrm>
        </p:grpSpPr>
        <p:pic>
          <p:nvPicPr>
            <p:cNvPr id="1602565" name="Picture 5" descr="Barbarodsxsctn.jpg                                             00021416Macintosh HD                   ABA78158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5819" cy="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2566" name="Line 6"/>
            <p:cNvSpPr>
              <a:spLocks noChangeShapeType="1"/>
            </p:cNvSpPr>
            <p:nvPr/>
          </p:nvSpPr>
          <p:spPr bwMode="auto">
            <a:xfrm>
              <a:off x="5136" y="3312"/>
              <a:ext cx="0" cy="67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2567" name="Line 7"/>
            <p:cNvSpPr>
              <a:spLocks noChangeShapeType="1"/>
            </p:cNvSpPr>
            <p:nvPr/>
          </p:nvSpPr>
          <p:spPr bwMode="auto">
            <a:xfrm rot="-5400000">
              <a:off x="4416" y="3264"/>
              <a:ext cx="0" cy="14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02568" name="Text Box 8"/>
          <p:cNvSpPr txBox="1">
            <a:spLocks noChangeArrowheads="1"/>
          </p:cNvSpPr>
          <p:nvPr/>
        </p:nvSpPr>
        <p:spPr bwMode="auto">
          <a:xfrm>
            <a:off x="4572000" y="51562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i="0">
                <a:latin typeface="Arial" charset="0"/>
              </a:rPr>
              <a:t>4 km</a:t>
            </a:r>
            <a:endParaRPr lang="en-US" i="0">
              <a:latin typeface="Arial" charset="0"/>
            </a:endParaRPr>
          </a:p>
        </p:txBody>
      </p:sp>
      <p:sp>
        <p:nvSpPr>
          <p:cNvPr id="1602569" name="Line 9"/>
          <p:cNvSpPr>
            <a:spLocks noChangeShapeType="1"/>
          </p:cNvSpPr>
          <p:nvPr/>
        </p:nvSpPr>
        <p:spPr bwMode="auto">
          <a:xfrm flipH="1">
            <a:off x="3714750" y="2944813"/>
            <a:ext cx="682625" cy="93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02570" name="Line 10"/>
          <p:cNvSpPr>
            <a:spLocks noChangeShapeType="1"/>
          </p:cNvSpPr>
          <p:nvPr/>
        </p:nvSpPr>
        <p:spPr bwMode="auto">
          <a:xfrm flipH="1">
            <a:off x="3505200" y="3284538"/>
            <a:ext cx="1066800" cy="2317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3586" name="Picture 2" descr="ParisThrustBelt2.gif 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022475"/>
            <a:ext cx="8958263" cy="48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03587" name="Text Box 3"/>
          <p:cNvSpPr txBox="1">
            <a:spLocks noChangeArrowheads="1"/>
          </p:cNvSpPr>
          <p:nvPr/>
        </p:nvSpPr>
        <p:spPr bwMode="auto">
          <a:xfrm>
            <a:off x="1149350" y="-50800"/>
            <a:ext cx="6851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MAIN vertical motion (+/-) PARAMETERS of orogens</a:t>
            </a:r>
          </a:p>
        </p:txBody>
      </p:sp>
      <p:grpSp>
        <p:nvGrpSpPr>
          <p:cNvPr id="1603588" name="Group 4"/>
          <p:cNvGrpSpPr>
            <a:grpSpLocks/>
          </p:cNvGrpSpPr>
          <p:nvPr/>
        </p:nvGrpSpPr>
        <p:grpSpPr bwMode="auto">
          <a:xfrm>
            <a:off x="4406900" y="4879975"/>
            <a:ext cx="4265613" cy="835025"/>
            <a:chOff x="2872" y="2706"/>
            <a:chExt cx="2687" cy="526"/>
          </a:xfrm>
        </p:grpSpPr>
        <p:sp>
          <p:nvSpPr>
            <p:cNvPr id="1603589" name="Text Box 5"/>
            <p:cNvSpPr txBox="1">
              <a:spLocks noChangeArrowheads="1"/>
            </p:cNvSpPr>
            <p:nvPr/>
          </p:nvSpPr>
          <p:spPr bwMode="auto">
            <a:xfrm>
              <a:off x="3206" y="2706"/>
              <a:ext cx="23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SUBDUCTION POLARITY</a:t>
              </a:r>
              <a:endParaRPr lang="it-IT"/>
            </a:p>
          </p:txBody>
        </p:sp>
        <p:sp>
          <p:nvSpPr>
            <p:cNvPr id="1603590" name="Line 6"/>
            <p:cNvSpPr>
              <a:spLocks noChangeShapeType="1"/>
            </p:cNvSpPr>
            <p:nvPr/>
          </p:nvSpPr>
          <p:spPr bwMode="auto">
            <a:xfrm flipH="1">
              <a:off x="2872" y="3080"/>
              <a:ext cx="960" cy="152"/>
            </a:xfrm>
            <a:prstGeom prst="line">
              <a:avLst/>
            </a:prstGeom>
            <a:noFill/>
            <a:ln w="76200">
              <a:solidFill>
                <a:srgbClr val="DC122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603591" name="Group 7"/>
          <p:cNvGrpSpPr>
            <a:grpSpLocks/>
          </p:cNvGrpSpPr>
          <p:nvPr/>
        </p:nvGrpSpPr>
        <p:grpSpPr bwMode="auto">
          <a:xfrm>
            <a:off x="2498725" y="2327275"/>
            <a:ext cx="3494088" cy="2714625"/>
            <a:chOff x="2286" y="850"/>
            <a:chExt cx="2201" cy="1710"/>
          </a:xfrm>
        </p:grpSpPr>
        <p:sp>
          <p:nvSpPr>
            <p:cNvPr id="1603592" name="Text Box 8"/>
            <p:cNvSpPr txBox="1">
              <a:spLocks noChangeArrowheads="1"/>
            </p:cNvSpPr>
            <p:nvPr/>
          </p:nvSpPr>
          <p:spPr bwMode="auto">
            <a:xfrm>
              <a:off x="2286" y="850"/>
              <a:ext cx="22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DECOLLEMENT DEPTH</a:t>
              </a:r>
              <a:endParaRPr lang="it-IT"/>
            </a:p>
          </p:txBody>
        </p:sp>
        <p:sp>
          <p:nvSpPr>
            <p:cNvPr id="1603593" name="Line 9"/>
            <p:cNvSpPr>
              <a:spLocks noChangeShapeType="1"/>
            </p:cNvSpPr>
            <p:nvPr/>
          </p:nvSpPr>
          <p:spPr bwMode="auto">
            <a:xfrm flipH="1">
              <a:off x="2528" y="1112"/>
              <a:ext cx="496" cy="1448"/>
            </a:xfrm>
            <a:prstGeom prst="line">
              <a:avLst/>
            </a:prstGeom>
            <a:noFill/>
            <a:ln w="76200">
              <a:solidFill>
                <a:srgbClr val="DC122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603594" name="Group 10"/>
          <p:cNvGrpSpPr>
            <a:grpSpLocks/>
          </p:cNvGrpSpPr>
          <p:nvPr/>
        </p:nvGrpSpPr>
        <p:grpSpPr bwMode="auto">
          <a:xfrm>
            <a:off x="4749800" y="2924175"/>
            <a:ext cx="3986213" cy="1825625"/>
            <a:chOff x="3016" y="1290"/>
            <a:chExt cx="2511" cy="1150"/>
          </a:xfrm>
        </p:grpSpPr>
        <p:sp>
          <p:nvSpPr>
            <p:cNvPr id="1603595" name="Text Box 11"/>
            <p:cNvSpPr txBox="1">
              <a:spLocks noChangeArrowheads="1"/>
            </p:cNvSpPr>
            <p:nvPr/>
          </p:nvSpPr>
          <p:spPr bwMode="auto">
            <a:xfrm>
              <a:off x="3446" y="1290"/>
              <a:ext cx="20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ramp spacing &amp; vergence</a:t>
              </a:r>
              <a:endParaRPr lang="it-IT"/>
            </a:p>
          </p:txBody>
        </p:sp>
        <p:sp>
          <p:nvSpPr>
            <p:cNvPr id="1603596" name="Line 12"/>
            <p:cNvSpPr>
              <a:spLocks noChangeShapeType="1"/>
            </p:cNvSpPr>
            <p:nvPr/>
          </p:nvSpPr>
          <p:spPr bwMode="auto">
            <a:xfrm flipH="1">
              <a:off x="3016" y="1584"/>
              <a:ext cx="712" cy="856"/>
            </a:xfrm>
            <a:prstGeom prst="line">
              <a:avLst/>
            </a:prstGeom>
            <a:noFill/>
            <a:ln w="38100">
              <a:solidFill>
                <a:srgbClr val="DC122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603597" name="Group 13"/>
          <p:cNvGrpSpPr>
            <a:grpSpLocks/>
          </p:cNvGrpSpPr>
          <p:nvPr/>
        </p:nvGrpSpPr>
        <p:grpSpPr bwMode="auto">
          <a:xfrm>
            <a:off x="266700" y="361950"/>
            <a:ext cx="5175250" cy="1438275"/>
            <a:chOff x="168" y="228"/>
            <a:chExt cx="3260" cy="906"/>
          </a:xfrm>
        </p:grpSpPr>
        <p:sp>
          <p:nvSpPr>
            <p:cNvPr id="1603598" name="Text Box 14"/>
            <p:cNvSpPr txBox="1">
              <a:spLocks noChangeArrowheads="1"/>
            </p:cNvSpPr>
            <p:nvPr/>
          </p:nvSpPr>
          <p:spPr bwMode="auto">
            <a:xfrm>
              <a:off x="168" y="540"/>
              <a:ext cx="15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- convergence rate</a:t>
              </a:r>
              <a:endParaRPr lang="it-IT"/>
            </a:p>
          </p:txBody>
        </p:sp>
        <p:sp>
          <p:nvSpPr>
            <p:cNvPr id="1603599" name="Text Box 15"/>
            <p:cNvSpPr txBox="1">
              <a:spLocks noChangeArrowheads="1"/>
            </p:cNvSpPr>
            <p:nvPr/>
          </p:nvSpPr>
          <p:spPr bwMode="auto">
            <a:xfrm>
              <a:off x="168" y="846"/>
              <a:ext cx="137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- shortening rate</a:t>
              </a:r>
              <a:endParaRPr lang="it-IT"/>
            </a:p>
          </p:txBody>
        </p:sp>
        <p:sp>
          <p:nvSpPr>
            <p:cNvPr id="1603600" name="Text Box 16"/>
            <p:cNvSpPr txBox="1">
              <a:spLocks noChangeArrowheads="1"/>
            </p:cNvSpPr>
            <p:nvPr/>
          </p:nvSpPr>
          <p:spPr bwMode="auto">
            <a:xfrm>
              <a:off x="168" y="228"/>
              <a:ext cx="32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- lithosphere thickness/composition+asth</a:t>
              </a:r>
              <a:endParaRPr lang="it-IT"/>
            </a:p>
          </p:txBody>
        </p:sp>
      </p:grpSp>
      <p:grpSp>
        <p:nvGrpSpPr>
          <p:cNvPr id="1603601" name="Group 17"/>
          <p:cNvGrpSpPr>
            <a:grpSpLocks/>
          </p:cNvGrpSpPr>
          <p:nvPr/>
        </p:nvGrpSpPr>
        <p:grpSpPr bwMode="auto">
          <a:xfrm>
            <a:off x="5626100" y="361950"/>
            <a:ext cx="3184525" cy="1438275"/>
            <a:chOff x="3544" y="228"/>
            <a:chExt cx="2006" cy="906"/>
          </a:xfrm>
        </p:grpSpPr>
        <p:sp>
          <p:nvSpPr>
            <p:cNvPr id="1603602" name="Text Box 18"/>
            <p:cNvSpPr txBox="1">
              <a:spLocks noChangeArrowheads="1"/>
            </p:cNvSpPr>
            <p:nvPr/>
          </p:nvSpPr>
          <p:spPr bwMode="auto">
            <a:xfrm>
              <a:off x="3544" y="228"/>
              <a:ext cx="11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- critical taper</a:t>
              </a:r>
              <a:endParaRPr lang="it-IT"/>
            </a:p>
          </p:txBody>
        </p:sp>
        <p:sp>
          <p:nvSpPr>
            <p:cNvPr id="1603603" name="Text Box 19"/>
            <p:cNvSpPr txBox="1">
              <a:spLocks noChangeArrowheads="1"/>
            </p:cNvSpPr>
            <p:nvPr/>
          </p:nvSpPr>
          <p:spPr bwMode="auto">
            <a:xfrm>
              <a:off x="3544" y="846"/>
              <a:ext cx="11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- erosion rate</a:t>
              </a:r>
              <a:endParaRPr lang="it-IT"/>
            </a:p>
          </p:txBody>
        </p:sp>
        <p:sp>
          <p:nvSpPr>
            <p:cNvPr id="1603604" name="Text Box 20"/>
            <p:cNvSpPr txBox="1">
              <a:spLocks noChangeArrowheads="1"/>
            </p:cNvSpPr>
            <p:nvPr/>
          </p:nvSpPr>
          <p:spPr bwMode="auto">
            <a:xfrm>
              <a:off x="3544" y="540"/>
              <a:ext cx="200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- regional monocline dip</a:t>
              </a:r>
              <a:endParaRPr lang="it-IT"/>
            </a:p>
          </p:txBody>
        </p:sp>
      </p:grpSp>
      <p:grpSp>
        <p:nvGrpSpPr>
          <p:cNvPr id="1603605" name="Group 21"/>
          <p:cNvGrpSpPr>
            <a:grpSpLocks/>
          </p:cNvGrpSpPr>
          <p:nvPr/>
        </p:nvGrpSpPr>
        <p:grpSpPr bwMode="auto">
          <a:xfrm>
            <a:off x="4483100" y="6251575"/>
            <a:ext cx="4394200" cy="457200"/>
            <a:chOff x="2824" y="3938"/>
            <a:chExt cx="2768" cy="288"/>
          </a:xfrm>
        </p:grpSpPr>
        <p:sp>
          <p:nvSpPr>
            <p:cNvPr id="1603606" name="Text Box 22"/>
            <p:cNvSpPr txBox="1">
              <a:spLocks noChangeArrowheads="1"/>
            </p:cNvSpPr>
            <p:nvPr/>
          </p:nvSpPr>
          <p:spPr bwMode="auto">
            <a:xfrm>
              <a:off x="3286" y="3938"/>
              <a:ext cx="18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i="0">
                  <a:solidFill>
                    <a:srgbClr val="DC1221"/>
                  </a:solidFill>
                </a:rPr>
                <a:t>HINGE MIGRATION</a:t>
              </a:r>
              <a:endParaRPr lang="it-IT"/>
            </a:p>
          </p:txBody>
        </p:sp>
        <p:sp>
          <p:nvSpPr>
            <p:cNvPr id="1603607" name="Line 23"/>
            <p:cNvSpPr>
              <a:spLocks noChangeShapeType="1"/>
            </p:cNvSpPr>
            <p:nvPr/>
          </p:nvSpPr>
          <p:spPr bwMode="auto">
            <a:xfrm flipH="1">
              <a:off x="2824" y="4082"/>
              <a:ext cx="480" cy="0"/>
            </a:xfrm>
            <a:prstGeom prst="line">
              <a:avLst/>
            </a:prstGeom>
            <a:noFill/>
            <a:ln w="76200">
              <a:solidFill>
                <a:srgbClr val="DC122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3608" name="Line 24"/>
            <p:cNvSpPr>
              <a:spLocks noChangeShapeType="1"/>
            </p:cNvSpPr>
            <p:nvPr/>
          </p:nvSpPr>
          <p:spPr bwMode="auto">
            <a:xfrm flipH="1">
              <a:off x="5112" y="4082"/>
              <a:ext cx="480" cy="0"/>
            </a:xfrm>
            <a:prstGeom prst="line">
              <a:avLst/>
            </a:prstGeom>
            <a:noFill/>
            <a:ln w="76200">
              <a:solidFill>
                <a:srgbClr val="DC1221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250" name="Picture 1026" descr="AustriaMonocline.gif                                           00000014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90000" cy="25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89251" name="Text Box 1027"/>
          <p:cNvSpPr txBox="1">
            <a:spLocks noChangeArrowheads="1"/>
          </p:cNvSpPr>
          <p:nvPr/>
        </p:nvSpPr>
        <p:spPr bwMode="auto">
          <a:xfrm>
            <a:off x="8382000" y="3810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589252" name="Text Box 1028"/>
          <p:cNvSpPr txBox="1">
            <a:spLocks noChangeArrowheads="1"/>
          </p:cNvSpPr>
          <p:nvPr/>
        </p:nvSpPr>
        <p:spPr bwMode="auto">
          <a:xfrm>
            <a:off x="457200" y="1828800"/>
            <a:ext cx="3206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0">
                <a:solidFill>
                  <a:schemeClr val="bg1"/>
                </a:solidFill>
              </a:rPr>
              <a:t>Foreland monocline 3,5°</a:t>
            </a:r>
          </a:p>
        </p:txBody>
      </p:sp>
      <p:sp>
        <p:nvSpPr>
          <p:cNvPr id="1589253" name="Text Box 1029"/>
          <p:cNvSpPr txBox="1">
            <a:spLocks noChangeArrowheads="1"/>
          </p:cNvSpPr>
          <p:nvPr/>
        </p:nvSpPr>
        <p:spPr bwMode="auto">
          <a:xfrm>
            <a:off x="2971800" y="166688"/>
            <a:ext cx="2984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 i="0">
                <a:solidFill>
                  <a:schemeClr val="bg1"/>
                </a:solidFill>
              </a:rPr>
              <a:t>ALPINE FRONT - AUSTRIA</a:t>
            </a:r>
            <a:endParaRPr lang="it-IT" i="0">
              <a:solidFill>
                <a:schemeClr val="bg1"/>
              </a:solidFill>
            </a:endParaRPr>
          </a:p>
        </p:txBody>
      </p:sp>
      <p:sp>
        <p:nvSpPr>
          <p:cNvPr id="1589254" name="Text Box 1030"/>
          <p:cNvSpPr txBox="1">
            <a:spLocks noChangeArrowheads="1"/>
          </p:cNvSpPr>
          <p:nvPr/>
        </p:nvSpPr>
        <p:spPr bwMode="auto">
          <a:xfrm>
            <a:off x="6043613" y="2635250"/>
            <a:ext cx="22621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i="0"/>
              <a:t>Bachmann &amp; Koch, 1983</a:t>
            </a:r>
            <a:endParaRPr lang="it-IT" i="0"/>
          </a:p>
        </p:txBody>
      </p:sp>
      <p:sp>
        <p:nvSpPr>
          <p:cNvPr id="1589255" name="Text Box 1031"/>
          <p:cNvSpPr txBox="1">
            <a:spLocks noChangeArrowheads="1"/>
          </p:cNvSpPr>
          <p:nvPr/>
        </p:nvSpPr>
        <p:spPr bwMode="auto">
          <a:xfrm>
            <a:off x="6804025" y="6454775"/>
            <a:ext cx="1077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i="0"/>
              <a:t>Pieri, 1983</a:t>
            </a:r>
            <a:endParaRPr lang="it-IT" i="0"/>
          </a:p>
        </p:txBody>
      </p:sp>
      <p:pic>
        <p:nvPicPr>
          <p:cNvPr id="1589256" name="Picture 1032" descr="PieriSisimicaPadana2.gif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r="1842" b="7709"/>
          <a:stretch>
            <a:fillRect/>
          </a:stretch>
        </p:blipFill>
        <p:spPr bwMode="auto">
          <a:xfrm>
            <a:off x="158750" y="2992438"/>
            <a:ext cx="8816975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89257" name="Text Box 1033"/>
          <p:cNvSpPr txBox="1">
            <a:spLocks noChangeArrowheads="1"/>
          </p:cNvSpPr>
          <p:nvPr/>
        </p:nvSpPr>
        <p:spPr bwMode="auto">
          <a:xfrm>
            <a:off x="3629025" y="1868488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ymbol" charset="0"/>
              </a:rPr>
              <a:t>b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589258" name="Text Box 1034"/>
          <p:cNvSpPr txBox="1">
            <a:spLocks noChangeArrowheads="1"/>
          </p:cNvSpPr>
          <p:nvPr/>
        </p:nvSpPr>
        <p:spPr bwMode="auto">
          <a:xfrm>
            <a:off x="1800225" y="889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ymbol" charset="0"/>
              </a:rPr>
              <a:t>a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589259" name="Freeform 1035"/>
          <p:cNvSpPr>
            <a:spLocks/>
          </p:cNvSpPr>
          <p:nvPr/>
        </p:nvSpPr>
        <p:spPr bwMode="auto">
          <a:xfrm>
            <a:off x="1231900" y="1600200"/>
            <a:ext cx="6515100" cy="546100"/>
          </a:xfrm>
          <a:custGeom>
            <a:avLst/>
            <a:gdLst>
              <a:gd name="T0" fmla="*/ 0 w 4104"/>
              <a:gd name="T1" fmla="*/ 0 h 344"/>
              <a:gd name="T2" fmla="*/ 504 w 4104"/>
              <a:gd name="T3" fmla="*/ 32 h 344"/>
              <a:gd name="T4" fmla="*/ 1040 w 4104"/>
              <a:gd name="T5" fmla="*/ 72 h 344"/>
              <a:gd name="T6" fmla="*/ 1464 w 4104"/>
              <a:gd name="T7" fmla="*/ 120 h 344"/>
              <a:gd name="T8" fmla="*/ 2104 w 4104"/>
              <a:gd name="T9" fmla="*/ 192 h 344"/>
              <a:gd name="T10" fmla="*/ 2800 w 4104"/>
              <a:gd name="T11" fmla="*/ 184 h 344"/>
              <a:gd name="T12" fmla="*/ 3208 w 4104"/>
              <a:gd name="T13" fmla="*/ 256 h 344"/>
              <a:gd name="T14" fmla="*/ 4104 w 4104"/>
              <a:gd name="T15" fmla="*/ 344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04" h="344">
                <a:moveTo>
                  <a:pt x="0" y="0"/>
                </a:moveTo>
                <a:lnTo>
                  <a:pt x="504" y="32"/>
                </a:lnTo>
                <a:lnTo>
                  <a:pt x="1040" y="72"/>
                </a:lnTo>
                <a:lnTo>
                  <a:pt x="1464" y="120"/>
                </a:lnTo>
                <a:lnTo>
                  <a:pt x="2104" y="192"/>
                </a:lnTo>
                <a:lnTo>
                  <a:pt x="2800" y="184"/>
                </a:lnTo>
                <a:lnTo>
                  <a:pt x="3208" y="256"/>
                </a:lnTo>
                <a:lnTo>
                  <a:pt x="4104" y="344"/>
                </a:lnTo>
              </a:path>
            </a:pathLst>
          </a:custGeom>
          <a:noFill/>
          <a:ln w="38100" cap="flat" cmpd="sng">
            <a:solidFill>
              <a:srgbClr val="EB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89260" name="Text Box 1036"/>
          <p:cNvSpPr txBox="1">
            <a:spLocks noChangeArrowheads="1"/>
          </p:cNvSpPr>
          <p:nvPr/>
        </p:nvSpPr>
        <p:spPr bwMode="auto">
          <a:xfrm>
            <a:off x="7616825" y="6072188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589261" name="Text Box 1037"/>
          <p:cNvSpPr txBox="1">
            <a:spLocks noChangeArrowheads="1"/>
          </p:cNvSpPr>
          <p:nvPr/>
        </p:nvSpPr>
        <p:spPr bwMode="auto">
          <a:xfrm>
            <a:off x="5267325" y="40640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589262" name="Line 1038"/>
          <p:cNvSpPr>
            <a:spLocks noChangeShapeType="1"/>
          </p:cNvSpPr>
          <p:nvPr/>
        </p:nvSpPr>
        <p:spPr bwMode="auto">
          <a:xfrm flipV="1">
            <a:off x="6870700" y="5702300"/>
            <a:ext cx="1955800" cy="774700"/>
          </a:xfrm>
          <a:prstGeom prst="line">
            <a:avLst/>
          </a:prstGeom>
          <a:noFill/>
          <a:ln w="38100">
            <a:solidFill>
              <a:srgbClr val="EB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89263" name="Freeform 1039"/>
          <p:cNvSpPr>
            <a:spLocks/>
          </p:cNvSpPr>
          <p:nvPr/>
        </p:nvSpPr>
        <p:spPr bwMode="auto">
          <a:xfrm>
            <a:off x="901700" y="266700"/>
            <a:ext cx="2197100" cy="292100"/>
          </a:xfrm>
          <a:custGeom>
            <a:avLst/>
            <a:gdLst>
              <a:gd name="T0" fmla="*/ 0 w 1384"/>
              <a:gd name="T1" fmla="*/ 184 h 184"/>
              <a:gd name="T2" fmla="*/ 368 w 1384"/>
              <a:gd name="T3" fmla="*/ 160 h 184"/>
              <a:gd name="T4" fmla="*/ 1096 w 1384"/>
              <a:gd name="T5" fmla="*/ 48 h 184"/>
              <a:gd name="T6" fmla="*/ 1384 w 1384"/>
              <a:gd name="T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84" h="184">
                <a:moveTo>
                  <a:pt x="0" y="184"/>
                </a:moveTo>
                <a:lnTo>
                  <a:pt x="368" y="160"/>
                </a:lnTo>
                <a:lnTo>
                  <a:pt x="1096" y="48"/>
                </a:lnTo>
                <a:lnTo>
                  <a:pt x="1384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89264" name="Freeform 1040"/>
          <p:cNvSpPr>
            <a:spLocks/>
          </p:cNvSpPr>
          <p:nvPr/>
        </p:nvSpPr>
        <p:spPr bwMode="auto">
          <a:xfrm>
            <a:off x="3206750" y="3981450"/>
            <a:ext cx="5581650" cy="1117600"/>
          </a:xfrm>
          <a:custGeom>
            <a:avLst/>
            <a:gdLst>
              <a:gd name="T0" fmla="*/ 0 w 3516"/>
              <a:gd name="T1" fmla="*/ 704 h 704"/>
              <a:gd name="T2" fmla="*/ 188 w 3516"/>
              <a:gd name="T3" fmla="*/ 684 h 704"/>
              <a:gd name="T4" fmla="*/ 256 w 3516"/>
              <a:gd name="T5" fmla="*/ 676 h 704"/>
              <a:gd name="T6" fmla="*/ 824 w 3516"/>
              <a:gd name="T7" fmla="*/ 520 h 704"/>
              <a:gd name="T8" fmla="*/ 1068 w 3516"/>
              <a:gd name="T9" fmla="*/ 464 h 704"/>
              <a:gd name="T10" fmla="*/ 1204 w 3516"/>
              <a:gd name="T11" fmla="*/ 424 h 704"/>
              <a:gd name="T12" fmla="*/ 1524 w 3516"/>
              <a:gd name="T13" fmla="*/ 328 h 704"/>
              <a:gd name="T14" fmla="*/ 1768 w 3516"/>
              <a:gd name="T15" fmla="*/ 260 h 704"/>
              <a:gd name="T16" fmla="*/ 1876 w 3516"/>
              <a:gd name="T17" fmla="*/ 232 h 704"/>
              <a:gd name="T18" fmla="*/ 2056 w 3516"/>
              <a:gd name="T19" fmla="*/ 204 h 704"/>
              <a:gd name="T20" fmla="*/ 2156 w 3516"/>
              <a:gd name="T21" fmla="*/ 184 h 704"/>
              <a:gd name="T22" fmla="*/ 2588 w 3516"/>
              <a:gd name="T23" fmla="*/ 124 h 704"/>
              <a:gd name="T24" fmla="*/ 2848 w 3516"/>
              <a:gd name="T25" fmla="*/ 80 h 704"/>
              <a:gd name="T26" fmla="*/ 2924 w 3516"/>
              <a:gd name="T27" fmla="*/ 68 h 704"/>
              <a:gd name="T28" fmla="*/ 3092 w 3516"/>
              <a:gd name="T29" fmla="*/ 28 h 704"/>
              <a:gd name="T30" fmla="*/ 3516 w 3516"/>
              <a:gd name="T31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16" h="704">
                <a:moveTo>
                  <a:pt x="0" y="704"/>
                </a:moveTo>
                <a:lnTo>
                  <a:pt x="188" y="684"/>
                </a:lnTo>
                <a:lnTo>
                  <a:pt x="256" y="676"/>
                </a:lnTo>
                <a:lnTo>
                  <a:pt x="824" y="520"/>
                </a:lnTo>
                <a:lnTo>
                  <a:pt x="1068" y="464"/>
                </a:lnTo>
                <a:lnTo>
                  <a:pt x="1204" y="424"/>
                </a:lnTo>
                <a:lnTo>
                  <a:pt x="1524" y="328"/>
                </a:lnTo>
                <a:lnTo>
                  <a:pt x="1768" y="260"/>
                </a:lnTo>
                <a:lnTo>
                  <a:pt x="1876" y="232"/>
                </a:lnTo>
                <a:lnTo>
                  <a:pt x="2056" y="204"/>
                </a:lnTo>
                <a:lnTo>
                  <a:pt x="2156" y="184"/>
                </a:lnTo>
                <a:lnTo>
                  <a:pt x="2588" y="124"/>
                </a:lnTo>
                <a:lnTo>
                  <a:pt x="2848" y="80"/>
                </a:lnTo>
                <a:lnTo>
                  <a:pt x="2924" y="68"/>
                </a:lnTo>
                <a:lnTo>
                  <a:pt x="3092" y="28"/>
                </a:lnTo>
                <a:lnTo>
                  <a:pt x="351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89265" name="Line 1041"/>
          <p:cNvSpPr>
            <a:spLocks noChangeShapeType="1"/>
          </p:cNvSpPr>
          <p:nvPr/>
        </p:nvSpPr>
        <p:spPr bwMode="auto">
          <a:xfrm flipH="1">
            <a:off x="8140700" y="4953000"/>
            <a:ext cx="609600" cy="304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89266" name="Line 1042"/>
          <p:cNvSpPr>
            <a:spLocks noChangeShapeType="1"/>
          </p:cNvSpPr>
          <p:nvPr/>
        </p:nvSpPr>
        <p:spPr bwMode="auto">
          <a:xfrm>
            <a:off x="1219200" y="2336800"/>
            <a:ext cx="635000" cy="381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610" name="Text Box 2"/>
          <p:cNvSpPr txBox="1">
            <a:spLocks noChangeArrowheads="1"/>
          </p:cNvSpPr>
          <p:nvPr/>
        </p:nvSpPr>
        <p:spPr bwMode="auto">
          <a:xfrm>
            <a:off x="493713" y="381000"/>
            <a:ext cx="8116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i="0">
                <a:latin typeface="Times" charset="0"/>
              </a:rPr>
              <a:t>VERTICAL MOVEMENTS - PLATE TECTONICS RELATED</a:t>
            </a:r>
          </a:p>
        </p:txBody>
      </p:sp>
      <p:pic>
        <p:nvPicPr>
          <p:cNvPr id="1604611" name="Picture 3" descr="SubsicenceUpliftRates.gif                                      0005D485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144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04612" name="Group 4"/>
          <p:cNvGrpSpPr>
            <a:grpSpLocks/>
          </p:cNvGrpSpPr>
          <p:nvPr/>
        </p:nvGrpSpPr>
        <p:grpSpPr bwMode="auto">
          <a:xfrm>
            <a:off x="1295400" y="1481138"/>
            <a:ext cx="2362200" cy="1066800"/>
            <a:chOff x="816" y="672"/>
            <a:chExt cx="1488" cy="672"/>
          </a:xfrm>
        </p:grpSpPr>
        <p:sp>
          <p:nvSpPr>
            <p:cNvPr id="1604613" name="Line 5"/>
            <p:cNvSpPr>
              <a:spLocks noChangeShapeType="1"/>
            </p:cNvSpPr>
            <p:nvPr/>
          </p:nvSpPr>
          <p:spPr bwMode="auto">
            <a:xfrm>
              <a:off x="816" y="672"/>
              <a:ext cx="0" cy="672"/>
            </a:xfrm>
            <a:prstGeom prst="line">
              <a:avLst/>
            </a:prstGeom>
            <a:noFill/>
            <a:ln w="38100">
              <a:solidFill>
                <a:srgbClr val="23993B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4614" name="Line 6"/>
            <p:cNvSpPr>
              <a:spLocks noChangeShapeType="1"/>
            </p:cNvSpPr>
            <p:nvPr/>
          </p:nvSpPr>
          <p:spPr bwMode="auto">
            <a:xfrm>
              <a:off x="2304" y="672"/>
              <a:ext cx="0" cy="384"/>
            </a:xfrm>
            <a:prstGeom prst="line">
              <a:avLst/>
            </a:prstGeom>
            <a:noFill/>
            <a:ln w="38100">
              <a:solidFill>
                <a:srgbClr val="23993B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604615" name="Group 7"/>
          <p:cNvGrpSpPr>
            <a:grpSpLocks/>
          </p:cNvGrpSpPr>
          <p:nvPr/>
        </p:nvGrpSpPr>
        <p:grpSpPr bwMode="auto">
          <a:xfrm>
            <a:off x="381000" y="2395538"/>
            <a:ext cx="7924800" cy="990600"/>
            <a:chOff x="240" y="1248"/>
            <a:chExt cx="4992" cy="624"/>
          </a:xfrm>
        </p:grpSpPr>
        <p:sp>
          <p:nvSpPr>
            <p:cNvPr id="1604616" name="Line 8"/>
            <p:cNvSpPr>
              <a:spLocks noChangeShapeType="1"/>
            </p:cNvSpPr>
            <p:nvPr/>
          </p:nvSpPr>
          <p:spPr bwMode="auto">
            <a:xfrm>
              <a:off x="240" y="1536"/>
              <a:ext cx="0" cy="192"/>
            </a:xfrm>
            <a:prstGeom prst="line">
              <a:avLst/>
            </a:prstGeom>
            <a:noFill/>
            <a:ln w="38100">
              <a:solidFill>
                <a:srgbClr val="F4030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4617" name="Line 9"/>
            <p:cNvSpPr>
              <a:spLocks noChangeShapeType="1"/>
            </p:cNvSpPr>
            <p:nvPr/>
          </p:nvSpPr>
          <p:spPr bwMode="auto">
            <a:xfrm>
              <a:off x="1296" y="1536"/>
              <a:ext cx="0" cy="192"/>
            </a:xfrm>
            <a:prstGeom prst="line">
              <a:avLst/>
            </a:prstGeom>
            <a:noFill/>
            <a:ln w="38100">
              <a:solidFill>
                <a:srgbClr val="F4030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4618" name="Line 10"/>
            <p:cNvSpPr>
              <a:spLocks noChangeShapeType="1"/>
            </p:cNvSpPr>
            <p:nvPr/>
          </p:nvSpPr>
          <p:spPr bwMode="auto">
            <a:xfrm>
              <a:off x="2448" y="1248"/>
              <a:ext cx="0" cy="528"/>
            </a:xfrm>
            <a:prstGeom prst="line">
              <a:avLst/>
            </a:prstGeom>
            <a:noFill/>
            <a:ln w="38100">
              <a:solidFill>
                <a:srgbClr val="F4030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4619" name="Line 11"/>
            <p:cNvSpPr>
              <a:spLocks noChangeShapeType="1"/>
            </p:cNvSpPr>
            <p:nvPr/>
          </p:nvSpPr>
          <p:spPr bwMode="auto">
            <a:xfrm>
              <a:off x="3552" y="1728"/>
              <a:ext cx="0" cy="144"/>
            </a:xfrm>
            <a:prstGeom prst="line">
              <a:avLst/>
            </a:prstGeom>
            <a:noFill/>
            <a:ln w="19050">
              <a:solidFill>
                <a:srgbClr val="F4030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4620" name="Line 12"/>
            <p:cNvSpPr>
              <a:spLocks noChangeShapeType="1"/>
            </p:cNvSpPr>
            <p:nvPr/>
          </p:nvSpPr>
          <p:spPr bwMode="auto">
            <a:xfrm>
              <a:off x="4272" y="1632"/>
              <a:ext cx="0" cy="192"/>
            </a:xfrm>
            <a:prstGeom prst="line">
              <a:avLst/>
            </a:prstGeom>
            <a:noFill/>
            <a:ln w="38100">
              <a:solidFill>
                <a:srgbClr val="F4030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4621" name="Line 13"/>
            <p:cNvSpPr>
              <a:spLocks noChangeShapeType="1"/>
            </p:cNvSpPr>
            <p:nvPr/>
          </p:nvSpPr>
          <p:spPr bwMode="auto">
            <a:xfrm>
              <a:off x="5232" y="1680"/>
              <a:ext cx="0" cy="144"/>
            </a:xfrm>
            <a:prstGeom prst="line">
              <a:avLst/>
            </a:prstGeom>
            <a:noFill/>
            <a:ln w="19050">
              <a:solidFill>
                <a:srgbClr val="F4030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4622" name="Line 14"/>
            <p:cNvSpPr>
              <a:spLocks noChangeShapeType="1"/>
            </p:cNvSpPr>
            <p:nvPr/>
          </p:nvSpPr>
          <p:spPr bwMode="auto">
            <a:xfrm>
              <a:off x="1872" y="1440"/>
              <a:ext cx="0" cy="336"/>
            </a:xfrm>
            <a:prstGeom prst="line">
              <a:avLst/>
            </a:prstGeom>
            <a:noFill/>
            <a:ln w="38100">
              <a:solidFill>
                <a:srgbClr val="F4030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634" name="Group 2"/>
          <p:cNvGrpSpPr>
            <a:grpSpLocks/>
          </p:cNvGrpSpPr>
          <p:nvPr/>
        </p:nvGrpSpPr>
        <p:grpSpPr bwMode="auto">
          <a:xfrm>
            <a:off x="76200" y="533400"/>
            <a:ext cx="8991600" cy="6096000"/>
            <a:chOff x="48" y="336"/>
            <a:chExt cx="5664" cy="3840"/>
          </a:xfrm>
        </p:grpSpPr>
        <p:sp>
          <p:nvSpPr>
            <p:cNvPr id="1605635" name="Text Box 3"/>
            <p:cNvSpPr txBox="1">
              <a:spLocks noChangeArrowheads="1"/>
            </p:cNvSpPr>
            <p:nvPr/>
          </p:nvSpPr>
          <p:spPr bwMode="auto">
            <a:xfrm rot="-5400000">
              <a:off x="4935" y="3566"/>
              <a:ext cx="5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i="0">
                  <a:latin typeface="Arial" charset="0"/>
                </a:rPr>
                <a:t>0.5 km</a:t>
              </a:r>
              <a:endParaRPr lang="en-US" sz="1800" i="0">
                <a:solidFill>
                  <a:srgbClr val="FFFF00"/>
                </a:solidFill>
                <a:latin typeface="Arial" charset="0"/>
              </a:endParaRPr>
            </a:p>
          </p:txBody>
        </p:sp>
        <p:grpSp>
          <p:nvGrpSpPr>
            <p:cNvPr id="1605636" name="Group 4"/>
            <p:cNvGrpSpPr>
              <a:grpSpLocks/>
            </p:cNvGrpSpPr>
            <p:nvPr/>
          </p:nvGrpSpPr>
          <p:grpSpPr bwMode="auto">
            <a:xfrm>
              <a:off x="48" y="336"/>
              <a:ext cx="5664" cy="3840"/>
              <a:chOff x="0" y="1056"/>
              <a:chExt cx="5819" cy="2928"/>
            </a:xfrm>
          </p:grpSpPr>
          <p:pic>
            <p:nvPicPr>
              <p:cNvPr id="1605637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056"/>
                <a:ext cx="5819" cy="2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05638" name="Line 6"/>
              <p:cNvSpPr>
                <a:spLocks noChangeShapeType="1"/>
              </p:cNvSpPr>
              <p:nvPr/>
            </p:nvSpPr>
            <p:spPr bwMode="auto">
              <a:xfrm>
                <a:off x="5136" y="3312"/>
                <a:ext cx="0" cy="67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05639" name="Line 7"/>
              <p:cNvSpPr>
                <a:spLocks noChangeShapeType="1"/>
              </p:cNvSpPr>
              <p:nvPr/>
            </p:nvSpPr>
            <p:spPr bwMode="auto">
              <a:xfrm rot="-5400000">
                <a:off x="4416" y="3264"/>
                <a:ext cx="0" cy="144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605640" name="Text Box 8"/>
            <p:cNvSpPr txBox="1">
              <a:spLocks noChangeArrowheads="1"/>
            </p:cNvSpPr>
            <p:nvPr/>
          </p:nvSpPr>
          <p:spPr bwMode="auto">
            <a:xfrm>
              <a:off x="4117" y="3945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i="0">
                  <a:latin typeface="Arial" charset="0"/>
                </a:rPr>
                <a:t>4 km</a:t>
              </a:r>
              <a:endParaRPr lang="en-US" i="0">
                <a:latin typeface="Arial" charset="0"/>
              </a:endParaRPr>
            </a:p>
          </p:txBody>
        </p:sp>
        <p:sp>
          <p:nvSpPr>
            <p:cNvPr id="1605641" name="Line 9"/>
            <p:cNvSpPr>
              <a:spLocks noChangeShapeType="1"/>
            </p:cNvSpPr>
            <p:nvPr/>
          </p:nvSpPr>
          <p:spPr bwMode="auto">
            <a:xfrm flipH="1">
              <a:off x="3268" y="1552"/>
              <a:ext cx="607" cy="9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5642" name="Line 10"/>
            <p:cNvSpPr>
              <a:spLocks noChangeShapeType="1"/>
            </p:cNvSpPr>
            <p:nvPr/>
          </p:nvSpPr>
          <p:spPr bwMode="auto">
            <a:xfrm flipH="1">
              <a:off x="3082" y="1897"/>
              <a:ext cx="948" cy="2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5643" name="Freeform 11"/>
            <p:cNvSpPr>
              <a:spLocks/>
            </p:cNvSpPr>
            <p:nvPr/>
          </p:nvSpPr>
          <p:spPr bwMode="auto">
            <a:xfrm>
              <a:off x="104" y="418"/>
              <a:ext cx="4400" cy="774"/>
            </a:xfrm>
            <a:custGeom>
              <a:avLst/>
              <a:gdLst>
                <a:gd name="T0" fmla="*/ 0 w 3120"/>
                <a:gd name="T1" fmla="*/ 0 h 480"/>
                <a:gd name="T2" fmla="*/ 1008 w 3120"/>
                <a:gd name="T3" fmla="*/ 144 h 480"/>
                <a:gd name="T4" fmla="*/ 2256 w 3120"/>
                <a:gd name="T5" fmla="*/ 336 h 480"/>
                <a:gd name="T6" fmla="*/ 3120 w 3120"/>
                <a:gd name="T7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20" h="480">
                  <a:moveTo>
                    <a:pt x="0" y="0"/>
                  </a:moveTo>
                  <a:lnTo>
                    <a:pt x="1008" y="144"/>
                  </a:lnTo>
                  <a:lnTo>
                    <a:pt x="2256" y="336"/>
                  </a:lnTo>
                  <a:lnTo>
                    <a:pt x="3120" y="480"/>
                  </a:lnTo>
                </a:path>
              </a:pathLst>
            </a:custGeom>
            <a:solidFill>
              <a:schemeClr val="hlink"/>
            </a:solidFill>
            <a:ln w="38100" cmpd="sng">
              <a:solidFill>
                <a:srgbClr val="FFFF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5644" name="Freeform 12"/>
            <p:cNvSpPr>
              <a:spLocks/>
            </p:cNvSpPr>
            <p:nvPr/>
          </p:nvSpPr>
          <p:spPr bwMode="auto">
            <a:xfrm flipV="1">
              <a:off x="443" y="1502"/>
              <a:ext cx="4399" cy="929"/>
            </a:xfrm>
            <a:custGeom>
              <a:avLst/>
              <a:gdLst>
                <a:gd name="T0" fmla="*/ 0 w 3120"/>
                <a:gd name="T1" fmla="*/ 0 h 480"/>
                <a:gd name="T2" fmla="*/ 1008 w 3120"/>
                <a:gd name="T3" fmla="*/ 144 h 480"/>
                <a:gd name="T4" fmla="*/ 2256 w 3120"/>
                <a:gd name="T5" fmla="*/ 336 h 480"/>
                <a:gd name="T6" fmla="*/ 3120 w 3120"/>
                <a:gd name="T7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20" h="480">
                  <a:moveTo>
                    <a:pt x="0" y="0"/>
                  </a:moveTo>
                  <a:lnTo>
                    <a:pt x="1008" y="144"/>
                  </a:lnTo>
                  <a:lnTo>
                    <a:pt x="2256" y="336"/>
                  </a:lnTo>
                  <a:lnTo>
                    <a:pt x="3120" y="480"/>
                  </a:lnTo>
                </a:path>
              </a:pathLst>
            </a:custGeom>
            <a:solidFill>
              <a:schemeClr val="hlink"/>
            </a:solidFill>
            <a:ln w="38100" cmpd="sng">
              <a:solidFill>
                <a:srgbClr val="FFFF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5645" name="Text Box 13"/>
            <p:cNvSpPr txBox="1">
              <a:spLocks noChangeArrowheads="1"/>
            </p:cNvSpPr>
            <p:nvPr/>
          </p:nvSpPr>
          <p:spPr bwMode="auto">
            <a:xfrm>
              <a:off x="3120" y="624"/>
              <a:ext cx="27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3200" i="0">
                  <a:latin typeface="Symbol" charset="0"/>
                </a:rPr>
                <a:t>a</a:t>
              </a:r>
              <a:endParaRPr lang="it-IT" sz="3200" i="0">
                <a:latin typeface="Times" charset="0"/>
              </a:endParaRPr>
            </a:p>
          </p:txBody>
        </p:sp>
        <p:sp>
          <p:nvSpPr>
            <p:cNvPr id="1605646" name="Text Box 14"/>
            <p:cNvSpPr txBox="1">
              <a:spLocks noChangeArrowheads="1"/>
            </p:cNvSpPr>
            <p:nvPr/>
          </p:nvSpPr>
          <p:spPr bwMode="auto">
            <a:xfrm>
              <a:off x="2496" y="2016"/>
              <a:ext cx="25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3200" i="0">
                  <a:latin typeface="Symbol" charset="0"/>
                </a:rPr>
                <a:t>b</a:t>
              </a:r>
              <a:endParaRPr lang="it-IT" sz="3200" i="0">
                <a:latin typeface="Times" charset="0"/>
              </a:endParaRPr>
            </a:p>
          </p:txBody>
        </p:sp>
        <p:sp>
          <p:nvSpPr>
            <p:cNvPr id="1605647" name="Line 15"/>
            <p:cNvSpPr>
              <a:spLocks noChangeShapeType="1"/>
            </p:cNvSpPr>
            <p:nvPr/>
          </p:nvSpPr>
          <p:spPr bwMode="auto">
            <a:xfrm>
              <a:off x="172" y="1347"/>
              <a:ext cx="54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82" name="Rectangle 2"/>
          <p:cNvSpPr>
            <a:spLocks noChangeArrowheads="1"/>
          </p:cNvSpPr>
          <p:nvPr/>
        </p:nvSpPr>
        <p:spPr bwMode="auto">
          <a:xfrm>
            <a:off x="-152400" y="-152400"/>
            <a:ext cx="9448800" cy="7239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607683" name="Group 3"/>
          <p:cNvGrpSpPr>
            <a:grpSpLocks/>
          </p:cNvGrpSpPr>
          <p:nvPr/>
        </p:nvGrpSpPr>
        <p:grpSpPr bwMode="auto">
          <a:xfrm>
            <a:off x="2286000" y="76200"/>
            <a:ext cx="4481513" cy="6646863"/>
            <a:chOff x="4208" y="528"/>
            <a:chExt cx="1249" cy="2789"/>
          </a:xfrm>
        </p:grpSpPr>
        <p:sp>
          <p:nvSpPr>
            <p:cNvPr id="1607684" name="Line 4"/>
            <p:cNvSpPr>
              <a:spLocks noChangeShapeType="1"/>
            </p:cNvSpPr>
            <p:nvPr/>
          </p:nvSpPr>
          <p:spPr bwMode="auto">
            <a:xfrm>
              <a:off x="5457" y="558"/>
              <a:ext cx="0" cy="2476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607685" name="Text Box 5"/>
            <p:cNvSpPr txBox="1">
              <a:spLocks noChangeArrowheads="1"/>
            </p:cNvSpPr>
            <p:nvPr/>
          </p:nvSpPr>
          <p:spPr bwMode="auto">
            <a:xfrm>
              <a:off x="4216" y="3150"/>
              <a:ext cx="1172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2000" b="1" i="0">
                  <a:solidFill>
                    <a:srgbClr val="3333CC"/>
                  </a:solidFill>
                </a:rPr>
                <a:t>Deeper Decollement = Thicker Prism</a:t>
              </a:r>
            </a:p>
          </p:txBody>
        </p:sp>
        <p:pic>
          <p:nvPicPr>
            <p:cNvPr id="160768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" y="528"/>
              <a:ext cx="1121" cy="2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9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778" name="Group 2"/>
          <p:cNvGrpSpPr>
            <a:grpSpLocks/>
          </p:cNvGrpSpPr>
          <p:nvPr/>
        </p:nvGrpSpPr>
        <p:grpSpPr bwMode="auto">
          <a:xfrm>
            <a:off x="4324350" y="76200"/>
            <a:ext cx="4667250" cy="2836863"/>
            <a:chOff x="96" y="192"/>
            <a:chExt cx="2316" cy="1683"/>
          </a:xfrm>
        </p:grpSpPr>
        <p:pic>
          <p:nvPicPr>
            <p:cNvPr id="161177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" y="252"/>
              <a:ext cx="2308" cy="1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611780" name="Freeform 4"/>
            <p:cNvSpPr>
              <a:spLocks/>
            </p:cNvSpPr>
            <p:nvPr/>
          </p:nvSpPr>
          <p:spPr bwMode="auto">
            <a:xfrm>
              <a:off x="96" y="888"/>
              <a:ext cx="2296" cy="360"/>
            </a:xfrm>
            <a:custGeom>
              <a:avLst/>
              <a:gdLst>
                <a:gd name="T0" fmla="*/ 0 w 2296"/>
                <a:gd name="T1" fmla="*/ 360 h 360"/>
                <a:gd name="T2" fmla="*/ 744 w 2296"/>
                <a:gd name="T3" fmla="*/ 184 h 360"/>
                <a:gd name="T4" fmla="*/ 1104 w 2296"/>
                <a:gd name="T5" fmla="*/ 112 h 360"/>
                <a:gd name="T6" fmla="*/ 1432 w 2296"/>
                <a:gd name="T7" fmla="*/ 64 h 360"/>
                <a:gd name="T8" fmla="*/ 1920 w 2296"/>
                <a:gd name="T9" fmla="*/ 8 h 360"/>
                <a:gd name="T10" fmla="*/ 2296 w 2296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6" h="360">
                  <a:moveTo>
                    <a:pt x="0" y="360"/>
                  </a:moveTo>
                  <a:lnTo>
                    <a:pt x="744" y="184"/>
                  </a:lnTo>
                  <a:lnTo>
                    <a:pt x="1104" y="112"/>
                  </a:lnTo>
                  <a:lnTo>
                    <a:pt x="1432" y="64"/>
                  </a:lnTo>
                  <a:lnTo>
                    <a:pt x="1920" y="8"/>
                  </a:lnTo>
                  <a:lnTo>
                    <a:pt x="2296" y="0"/>
                  </a:lnTo>
                </a:path>
              </a:pathLst>
            </a:custGeom>
            <a:noFill/>
            <a:ln w="38100" cap="flat" cmpd="sng">
              <a:solidFill>
                <a:srgbClr val="EB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1781" name="Freeform 5"/>
            <p:cNvSpPr>
              <a:spLocks/>
            </p:cNvSpPr>
            <p:nvPr/>
          </p:nvSpPr>
          <p:spPr bwMode="auto">
            <a:xfrm>
              <a:off x="184" y="400"/>
              <a:ext cx="1440" cy="72"/>
            </a:xfrm>
            <a:custGeom>
              <a:avLst/>
              <a:gdLst>
                <a:gd name="T0" fmla="*/ 0 w 1440"/>
                <a:gd name="T1" fmla="*/ 0 h 72"/>
                <a:gd name="T2" fmla="*/ 448 w 1440"/>
                <a:gd name="T3" fmla="*/ 0 h 72"/>
                <a:gd name="T4" fmla="*/ 832 w 1440"/>
                <a:gd name="T5" fmla="*/ 32 h 72"/>
                <a:gd name="T6" fmla="*/ 1184 w 1440"/>
                <a:gd name="T7" fmla="*/ 32 h 72"/>
                <a:gd name="T8" fmla="*/ 1440 w 1440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0" h="72">
                  <a:moveTo>
                    <a:pt x="0" y="0"/>
                  </a:moveTo>
                  <a:lnTo>
                    <a:pt x="448" y="0"/>
                  </a:lnTo>
                  <a:lnTo>
                    <a:pt x="832" y="32"/>
                  </a:lnTo>
                  <a:lnTo>
                    <a:pt x="1184" y="32"/>
                  </a:lnTo>
                  <a:lnTo>
                    <a:pt x="1440" y="72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1782" name="Text Box 6"/>
            <p:cNvSpPr txBox="1">
              <a:spLocks noChangeArrowheads="1"/>
            </p:cNvSpPr>
            <p:nvPr/>
          </p:nvSpPr>
          <p:spPr bwMode="auto">
            <a:xfrm>
              <a:off x="1206" y="953"/>
              <a:ext cx="174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latin typeface="Symbol" charset="0"/>
                </a:rPr>
                <a:t>b</a:t>
              </a:r>
              <a:endParaRPr lang="it-IT"/>
            </a:p>
          </p:txBody>
        </p:sp>
        <p:sp>
          <p:nvSpPr>
            <p:cNvPr id="1611783" name="Text Box 7"/>
            <p:cNvSpPr txBox="1">
              <a:spLocks noChangeArrowheads="1"/>
            </p:cNvSpPr>
            <p:nvPr/>
          </p:nvSpPr>
          <p:spPr bwMode="auto">
            <a:xfrm>
              <a:off x="1206" y="192"/>
              <a:ext cx="187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>
                  <a:latin typeface="Symbol" charset="0"/>
                </a:rPr>
                <a:t>a</a:t>
              </a:r>
              <a:endParaRPr lang="it-IT"/>
            </a:p>
          </p:txBody>
        </p:sp>
        <p:sp>
          <p:nvSpPr>
            <p:cNvPr id="1611784" name="Line 8"/>
            <p:cNvSpPr>
              <a:spLocks noChangeShapeType="1"/>
            </p:cNvSpPr>
            <p:nvPr/>
          </p:nvSpPr>
          <p:spPr bwMode="auto">
            <a:xfrm flipH="1">
              <a:off x="1512" y="1200"/>
              <a:ext cx="360" cy="5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611785" name="Group 9"/>
          <p:cNvGrpSpPr>
            <a:grpSpLocks/>
          </p:cNvGrpSpPr>
          <p:nvPr/>
        </p:nvGrpSpPr>
        <p:grpSpPr bwMode="auto">
          <a:xfrm>
            <a:off x="619125" y="76200"/>
            <a:ext cx="3495675" cy="2971800"/>
            <a:chOff x="3504" y="0"/>
            <a:chExt cx="2202" cy="1872"/>
          </a:xfrm>
        </p:grpSpPr>
        <p:sp>
          <p:nvSpPr>
            <p:cNvPr id="1611786" name="Text Box 10"/>
            <p:cNvSpPr txBox="1">
              <a:spLocks noChangeArrowheads="1"/>
            </p:cNvSpPr>
            <p:nvPr/>
          </p:nvSpPr>
          <p:spPr bwMode="auto">
            <a:xfrm>
              <a:off x="3504" y="0"/>
              <a:ext cx="220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REGIONAL MONOCLINE</a:t>
              </a:r>
            </a:p>
          </p:txBody>
        </p:sp>
        <p:sp>
          <p:nvSpPr>
            <p:cNvPr id="1611787" name="Freeform 11"/>
            <p:cNvSpPr>
              <a:spLocks/>
            </p:cNvSpPr>
            <p:nvPr/>
          </p:nvSpPr>
          <p:spPr bwMode="auto">
            <a:xfrm>
              <a:off x="3936" y="672"/>
              <a:ext cx="1536" cy="1200"/>
            </a:xfrm>
            <a:custGeom>
              <a:avLst/>
              <a:gdLst>
                <a:gd name="T0" fmla="*/ 0 w 1536"/>
                <a:gd name="T1" fmla="*/ 1200 h 1200"/>
                <a:gd name="T2" fmla="*/ 48 w 1536"/>
                <a:gd name="T3" fmla="*/ 816 h 1200"/>
                <a:gd name="T4" fmla="*/ 144 w 1536"/>
                <a:gd name="T5" fmla="*/ 528 h 1200"/>
                <a:gd name="T6" fmla="*/ 240 w 1536"/>
                <a:gd name="T7" fmla="*/ 384 h 1200"/>
                <a:gd name="T8" fmla="*/ 432 w 1536"/>
                <a:gd name="T9" fmla="*/ 192 h 1200"/>
                <a:gd name="T10" fmla="*/ 720 w 1536"/>
                <a:gd name="T11" fmla="*/ 48 h 1200"/>
                <a:gd name="T12" fmla="*/ 912 w 1536"/>
                <a:gd name="T13" fmla="*/ 0 h 1200"/>
                <a:gd name="T14" fmla="*/ 1344 w 1536"/>
                <a:gd name="T15" fmla="*/ 0 h 1200"/>
                <a:gd name="T16" fmla="*/ 1536 w 1536"/>
                <a:gd name="T17" fmla="*/ 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6" h="1200">
                  <a:moveTo>
                    <a:pt x="0" y="1200"/>
                  </a:moveTo>
                  <a:lnTo>
                    <a:pt x="48" y="816"/>
                  </a:lnTo>
                  <a:lnTo>
                    <a:pt x="144" y="528"/>
                  </a:lnTo>
                  <a:lnTo>
                    <a:pt x="240" y="384"/>
                  </a:lnTo>
                  <a:lnTo>
                    <a:pt x="432" y="192"/>
                  </a:lnTo>
                  <a:lnTo>
                    <a:pt x="720" y="48"/>
                  </a:lnTo>
                  <a:lnTo>
                    <a:pt x="912" y="0"/>
                  </a:lnTo>
                  <a:lnTo>
                    <a:pt x="1344" y="0"/>
                  </a:lnTo>
                  <a:lnTo>
                    <a:pt x="153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1788" name="Freeform 12"/>
            <p:cNvSpPr>
              <a:spLocks/>
            </p:cNvSpPr>
            <p:nvPr/>
          </p:nvSpPr>
          <p:spPr bwMode="auto">
            <a:xfrm>
              <a:off x="3600" y="624"/>
              <a:ext cx="1248" cy="48"/>
            </a:xfrm>
            <a:custGeom>
              <a:avLst/>
              <a:gdLst>
                <a:gd name="T0" fmla="*/ 0 w 1248"/>
                <a:gd name="T1" fmla="*/ 48 h 48"/>
                <a:gd name="T2" fmla="*/ 336 w 1248"/>
                <a:gd name="T3" fmla="*/ 48 h 48"/>
                <a:gd name="T4" fmla="*/ 672 w 1248"/>
                <a:gd name="T5" fmla="*/ 0 h 48"/>
                <a:gd name="T6" fmla="*/ 864 w 1248"/>
                <a:gd name="T7" fmla="*/ 0 h 48"/>
                <a:gd name="T8" fmla="*/ 1248 w 12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8" h="48">
                  <a:moveTo>
                    <a:pt x="0" y="48"/>
                  </a:moveTo>
                  <a:lnTo>
                    <a:pt x="336" y="48"/>
                  </a:lnTo>
                  <a:lnTo>
                    <a:pt x="672" y="0"/>
                  </a:lnTo>
                  <a:lnTo>
                    <a:pt x="864" y="0"/>
                  </a:lnTo>
                  <a:lnTo>
                    <a:pt x="1248" y="4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1789" name="Rectangle 13"/>
            <p:cNvSpPr>
              <a:spLocks noChangeArrowheads="1"/>
            </p:cNvSpPr>
            <p:nvPr/>
          </p:nvSpPr>
          <p:spPr bwMode="auto">
            <a:xfrm>
              <a:off x="4608" y="576"/>
              <a:ext cx="288" cy="19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1790" name="Line 14"/>
            <p:cNvSpPr>
              <a:spLocks noChangeShapeType="1"/>
            </p:cNvSpPr>
            <p:nvPr/>
          </p:nvSpPr>
          <p:spPr bwMode="auto">
            <a:xfrm>
              <a:off x="4896" y="100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1791" name="Text Box 15"/>
            <p:cNvSpPr txBox="1">
              <a:spLocks noChangeArrowheads="1"/>
            </p:cNvSpPr>
            <p:nvPr/>
          </p:nvSpPr>
          <p:spPr bwMode="auto">
            <a:xfrm>
              <a:off x="4896" y="816"/>
              <a:ext cx="5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600" i="0">
                  <a:latin typeface="Times" charset="0"/>
                </a:rPr>
                <a:t>100 km</a:t>
              </a:r>
              <a:endParaRPr lang="it-IT" i="0">
                <a:latin typeface="Times" charset="0"/>
              </a:endParaRPr>
            </a:p>
          </p:txBody>
        </p:sp>
        <p:sp>
          <p:nvSpPr>
            <p:cNvPr id="1611792" name="Text Box 16"/>
            <p:cNvSpPr txBox="1">
              <a:spLocks noChangeArrowheads="1"/>
            </p:cNvSpPr>
            <p:nvPr/>
          </p:nvSpPr>
          <p:spPr bwMode="auto">
            <a:xfrm>
              <a:off x="4032" y="1536"/>
              <a:ext cx="6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600" i="0">
                  <a:latin typeface="Times" charset="0"/>
                </a:rPr>
                <a:t>subduction</a:t>
              </a:r>
              <a:endParaRPr lang="it-IT" i="0">
                <a:latin typeface="Times" charset="0"/>
              </a:endParaRPr>
            </a:p>
          </p:txBody>
        </p:sp>
        <p:sp>
          <p:nvSpPr>
            <p:cNvPr id="1611793" name="Line 17"/>
            <p:cNvSpPr>
              <a:spLocks noChangeShapeType="1"/>
            </p:cNvSpPr>
            <p:nvPr/>
          </p:nvSpPr>
          <p:spPr bwMode="auto">
            <a:xfrm flipH="1">
              <a:off x="4752" y="240"/>
              <a:ext cx="14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611794" name="Group 18"/>
          <p:cNvGrpSpPr>
            <a:grpSpLocks/>
          </p:cNvGrpSpPr>
          <p:nvPr/>
        </p:nvGrpSpPr>
        <p:grpSpPr bwMode="auto">
          <a:xfrm>
            <a:off x="685800" y="3565525"/>
            <a:ext cx="8288338" cy="3216275"/>
            <a:chOff x="-7" y="-8"/>
            <a:chExt cx="5221" cy="2026"/>
          </a:xfrm>
        </p:grpSpPr>
        <p:pic>
          <p:nvPicPr>
            <p:cNvPr id="1611795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" y="-8"/>
              <a:ext cx="5221" cy="2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11796" name="Group 20"/>
            <p:cNvGrpSpPr>
              <a:grpSpLocks/>
            </p:cNvGrpSpPr>
            <p:nvPr/>
          </p:nvGrpSpPr>
          <p:grpSpPr bwMode="auto">
            <a:xfrm>
              <a:off x="72" y="152"/>
              <a:ext cx="4736" cy="1632"/>
              <a:chOff x="72" y="152"/>
              <a:chExt cx="4736" cy="1632"/>
            </a:xfrm>
          </p:grpSpPr>
          <p:sp>
            <p:nvSpPr>
              <p:cNvPr id="1611797" name="Text Box 21"/>
              <p:cNvSpPr txBox="1">
                <a:spLocks noChangeArrowheads="1"/>
              </p:cNvSpPr>
              <p:nvPr/>
            </p:nvSpPr>
            <p:spPr bwMode="auto">
              <a:xfrm>
                <a:off x="2872" y="1456"/>
                <a:ext cx="54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i="0"/>
                  <a:t>8-10°</a:t>
                </a:r>
                <a:endParaRPr lang="it-IT"/>
              </a:p>
            </p:txBody>
          </p:sp>
          <p:sp>
            <p:nvSpPr>
              <p:cNvPr id="1611798" name="Freeform 22"/>
              <p:cNvSpPr>
                <a:spLocks/>
              </p:cNvSpPr>
              <p:nvPr/>
            </p:nvSpPr>
            <p:spPr bwMode="auto">
              <a:xfrm>
                <a:off x="1624" y="1240"/>
                <a:ext cx="3160" cy="544"/>
              </a:xfrm>
              <a:custGeom>
                <a:avLst/>
                <a:gdLst>
                  <a:gd name="T0" fmla="*/ 0 w 3160"/>
                  <a:gd name="T1" fmla="*/ 544 h 544"/>
                  <a:gd name="T2" fmla="*/ 632 w 3160"/>
                  <a:gd name="T3" fmla="*/ 368 h 544"/>
                  <a:gd name="T4" fmla="*/ 1120 w 3160"/>
                  <a:gd name="T5" fmla="*/ 272 h 544"/>
                  <a:gd name="T6" fmla="*/ 1672 w 3160"/>
                  <a:gd name="T7" fmla="*/ 184 h 544"/>
                  <a:gd name="T8" fmla="*/ 2232 w 3160"/>
                  <a:gd name="T9" fmla="*/ 88 h 544"/>
                  <a:gd name="T10" fmla="*/ 2840 w 3160"/>
                  <a:gd name="T11" fmla="*/ 16 h 544"/>
                  <a:gd name="T12" fmla="*/ 3160 w 3160"/>
                  <a:gd name="T13" fmla="*/ 0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60" h="544">
                    <a:moveTo>
                      <a:pt x="0" y="544"/>
                    </a:moveTo>
                    <a:lnTo>
                      <a:pt x="632" y="368"/>
                    </a:lnTo>
                    <a:lnTo>
                      <a:pt x="1120" y="272"/>
                    </a:lnTo>
                    <a:lnTo>
                      <a:pt x="1672" y="184"/>
                    </a:lnTo>
                    <a:lnTo>
                      <a:pt x="2232" y="88"/>
                    </a:lnTo>
                    <a:lnTo>
                      <a:pt x="2840" y="16"/>
                    </a:lnTo>
                    <a:lnTo>
                      <a:pt x="3160" y="0"/>
                    </a:lnTo>
                  </a:path>
                </a:pathLst>
              </a:custGeom>
              <a:noFill/>
              <a:ln w="38100" cap="flat" cmpd="sng">
                <a:solidFill>
                  <a:srgbClr val="DC122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11799" name="Freeform 23"/>
              <p:cNvSpPr>
                <a:spLocks/>
              </p:cNvSpPr>
              <p:nvPr/>
            </p:nvSpPr>
            <p:spPr bwMode="auto">
              <a:xfrm>
                <a:off x="72" y="368"/>
                <a:ext cx="3272" cy="40"/>
              </a:xfrm>
              <a:custGeom>
                <a:avLst/>
                <a:gdLst>
                  <a:gd name="T0" fmla="*/ 3272 w 3272"/>
                  <a:gd name="T1" fmla="*/ 16 h 40"/>
                  <a:gd name="T2" fmla="*/ 2416 w 3272"/>
                  <a:gd name="T3" fmla="*/ 40 h 40"/>
                  <a:gd name="T4" fmla="*/ 1720 w 3272"/>
                  <a:gd name="T5" fmla="*/ 8 h 40"/>
                  <a:gd name="T6" fmla="*/ 1184 w 3272"/>
                  <a:gd name="T7" fmla="*/ 16 h 40"/>
                  <a:gd name="T8" fmla="*/ 552 w 3272"/>
                  <a:gd name="T9" fmla="*/ 0 h 40"/>
                  <a:gd name="T10" fmla="*/ 0 w 3272"/>
                  <a:gd name="T11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72" h="40">
                    <a:moveTo>
                      <a:pt x="3272" y="16"/>
                    </a:moveTo>
                    <a:lnTo>
                      <a:pt x="2416" y="40"/>
                    </a:lnTo>
                    <a:lnTo>
                      <a:pt x="1720" y="8"/>
                    </a:lnTo>
                    <a:lnTo>
                      <a:pt x="1184" y="16"/>
                    </a:lnTo>
                    <a:lnTo>
                      <a:pt x="552" y="0"/>
                    </a:lnTo>
                    <a:lnTo>
                      <a:pt x="0" y="8"/>
                    </a:ln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11800" name="Text Box 24"/>
              <p:cNvSpPr txBox="1">
                <a:spLocks noChangeArrowheads="1"/>
              </p:cNvSpPr>
              <p:nvPr/>
            </p:nvSpPr>
            <p:spPr bwMode="auto">
              <a:xfrm>
                <a:off x="2702" y="1481"/>
                <a:ext cx="22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>
                    <a:latin typeface="Symbol" charset="0"/>
                  </a:rPr>
                  <a:t>b</a:t>
                </a:r>
                <a:endParaRPr lang="it-IT"/>
              </a:p>
            </p:txBody>
          </p:sp>
          <p:sp>
            <p:nvSpPr>
              <p:cNvPr id="1611801" name="Text Box 25"/>
              <p:cNvSpPr txBox="1">
                <a:spLocks noChangeArrowheads="1"/>
              </p:cNvSpPr>
              <p:nvPr/>
            </p:nvSpPr>
            <p:spPr bwMode="auto">
              <a:xfrm>
                <a:off x="2582" y="152"/>
                <a:ext cx="23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>
                    <a:latin typeface="Symbol" charset="0"/>
                  </a:rPr>
                  <a:t>a</a:t>
                </a:r>
                <a:endParaRPr lang="it-IT"/>
              </a:p>
            </p:txBody>
          </p:sp>
          <p:sp>
            <p:nvSpPr>
              <p:cNvPr id="1611802" name="Line 26"/>
              <p:cNvSpPr>
                <a:spLocks noChangeShapeType="1"/>
              </p:cNvSpPr>
              <p:nvPr/>
            </p:nvSpPr>
            <p:spPr bwMode="auto">
              <a:xfrm flipH="1">
                <a:off x="4448" y="1656"/>
                <a:ext cx="360" cy="1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3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90000" cy="25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13827" name="Text Box 3"/>
          <p:cNvSpPr txBox="1">
            <a:spLocks noChangeArrowheads="1"/>
          </p:cNvSpPr>
          <p:nvPr/>
        </p:nvSpPr>
        <p:spPr bwMode="auto">
          <a:xfrm>
            <a:off x="8382000" y="304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613828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3206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0">
                <a:solidFill>
                  <a:schemeClr val="bg1"/>
                </a:solidFill>
              </a:rPr>
              <a:t>Foreland monocline 3,5°</a:t>
            </a:r>
          </a:p>
        </p:txBody>
      </p:sp>
      <p:sp>
        <p:nvSpPr>
          <p:cNvPr id="1613829" name="Text Box 5"/>
          <p:cNvSpPr txBox="1">
            <a:spLocks noChangeArrowheads="1"/>
          </p:cNvSpPr>
          <p:nvPr/>
        </p:nvSpPr>
        <p:spPr bwMode="auto">
          <a:xfrm>
            <a:off x="2971800" y="90488"/>
            <a:ext cx="2984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 i="0">
                <a:solidFill>
                  <a:schemeClr val="bg1"/>
                </a:solidFill>
              </a:rPr>
              <a:t>ALPINE FRONT - AUSTRIA</a:t>
            </a:r>
            <a:endParaRPr lang="it-IT" i="0">
              <a:solidFill>
                <a:schemeClr val="bg1"/>
              </a:solidFill>
            </a:endParaRPr>
          </a:p>
        </p:txBody>
      </p:sp>
      <p:sp>
        <p:nvSpPr>
          <p:cNvPr id="1613830" name="Text Box 6"/>
          <p:cNvSpPr txBox="1">
            <a:spLocks noChangeArrowheads="1"/>
          </p:cNvSpPr>
          <p:nvPr/>
        </p:nvSpPr>
        <p:spPr bwMode="auto">
          <a:xfrm>
            <a:off x="6043613" y="2559050"/>
            <a:ext cx="22621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i="0"/>
              <a:t>Bachmann &amp; Koch, 1983</a:t>
            </a:r>
            <a:endParaRPr lang="it-IT" i="0"/>
          </a:p>
        </p:txBody>
      </p:sp>
      <p:sp>
        <p:nvSpPr>
          <p:cNvPr id="1613831" name="Text Box 7"/>
          <p:cNvSpPr txBox="1">
            <a:spLocks noChangeArrowheads="1"/>
          </p:cNvSpPr>
          <p:nvPr/>
        </p:nvSpPr>
        <p:spPr bwMode="auto">
          <a:xfrm>
            <a:off x="6804025" y="6521450"/>
            <a:ext cx="1077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i="0"/>
              <a:t>Pieri, 1983</a:t>
            </a:r>
            <a:endParaRPr lang="it-IT" i="0"/>
          </a:p>
        </p:txBody>
      </p:sp>
      <p:pic>
        <p:nvPicPr>
          <p:cNvPr id="16138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r="1842" b="7709"/>
          <a:stretch>
            <a:fillRect/>
          </a:stretch>
        </p:blipFill>
        <p:spPr bwMode="auto">
          <a:xfrm>
            <a:off x="158750" y="3059113"/>
            <a:ext cx="8816975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13833" name="Text Box 9"/>
          <p:cNvSpPr txBox="1">
            <a:spLocks noChangeArrowheads="1"/>
          </p:cNvSpPr>
          <p:nvPr/>
        </p:nvSpPr>
        <p:spPr bwMode="auto">
          <a:xfrm>
            <a:off x="3629025" y="1792288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ymbol" charset="0"/>
              </a:rPr>
              <a:t>b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613834" name="Text Box 10"/>
          <p:cNvSpPr txBox="1">
            <a:spLocks noChangeArrowheads="1"/>
          </p:cNvSpPr>
          <p:nvPr/>
        </p:nvSpPr>
        <p:spPr bwMode="auto">
          <a:xfrm>
            <a:off x="1800225" y="127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ymbol" charset="0"/>
              </a:rPr>
              <a:t>a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613835" name="Freeform 11"/>
          <p:cNvSpPr>
            <a:spLocks/>
          </p:cNvSpPr>
          <p:nvPr/>
        </p:nvSpPr>
        <p:spPr bwMode="auto">
          <a:xfrm>
            <a:off x="1231900" y="1524000"/>
            <a:ext cx="6515100" cy="546100"/>
          </a:xfrm>
          <a:custGeom>
            <a:avLst/>
            <a:gdLst>
              <a:gd name="T0" fmla="*/ 0 w 4104"/>
              <a:gd name="T1" fmla="*/ 0 h 344"/>
              <a:gd name="T2" fmla="*/ 504 w 4104"/>
              <a:gd name="T3" fmla="*/ 32 h 344"/>
              <a:gd name="T4" fmla="*/ 1040 w 4104"/>
              <a:gd name="T5" fmla="*/ 72 h 344"/>
              <a:gd name="T6" fmla="*/ 1464 w 4104"/>
              <a:gd name="T7" fmla="*/ 120 h 344"/>
              <a:gd name="T8" fmla="*/ 2104 w 4104"/>
              <a:gd name="T9" fmla="*/ 192 h 344"/>
              <a:gd name="T10" fmla="*/ 2800 w 4104"/>
              <a:gd name="T11" fmla="*/ 184 h 344"/>
              <a:gd name="T12" fmla="*/ 3208 w 4104"/>
              <a:gd name="T13" fmla="*/ 256 h 344"/>
              <a:gd name="T14" fmla="*/ 4104 w 4104"/>
              <a:gd name="T15" fmla="*/ 344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04" h="344">
                <a:moveTo>
                  <a:pt x="0" y="0"/>
                </a:moveTo>
                <a:lnTo>
                  <a:pt x="504" y="32"/>
                </a:lnTo>
                <a:lnTo>
                  <a:pt x="1040" y="72"/>
                </a:lnTo>
                <a:lnTo>
                  <a:pt x="1464" y="120"/>
                </a:lnTo>
                <a:lnTo>
                  <a:pt x="2104" y="192"/>
                </a:lnTo>
                <a:lnTo>
                  <a:pt x="2800" y="184"/>
                </a:lnTo>
                <a:lnTo>
                  <a:pt x="3208" y="256"/>
                </a:lnTo>
                <a:lnTo>
                  <a:pt x="4104" y="344"/>
                </a:lnTo>
              </a:path>
            </a:pathLst>
          </a:custGeom>
          <a:noFill/>
          <a:ln w="38100" cap="flat" cmpd="sng">
            <a:solidFill>
              <a:srgbClr val="EB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3836" name="Text Box 12"/>
          <p:cNvSpPr txBox="1">
            <a:spLocks noChangeArrowheads="1"/>
          </p:cNvSpPr>
          <p:nvPr/>
        </p:nvSpPr>
        <p:spPr bwMode="auto">
          <a:xfrm>
            <a:off x="7616825" y="6138863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613837" name="Text Box 13"/>
          <p:cNvSpPr txBox="1">
            <a:spLocks noChangeArrowheads="1"/>
          </p:cNvSpPr>
          <p:nvPr/>
        </p:nvSpPr>
        <p:spPr bwMode="auto">
          <a:xfrm>
            <a:off x="5267325" y="4130675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613838" name="Line 14"/>
          <p:cNvSpPr>
            <a:spLocks noChangeShapeType="1"/>
          </p:cNvSpPr>
          <p:nvPr/>
        </p:nvSpPr>
        <p:spPr bwMode="auto">
          <a:xfrm flipV="1">
            <a:off x="6870700" y="5768975"/>
            <a:ext cx="1955800" cy="774700"/>
          </a:xfrm>
          <a:prstGeom prst="line">
            <a:avLst/>
          </a:prstGeom>
          <a:noFill/>
          <a:ln w="38100">
            <a:solidFill>
              <a:srgbClr val="EB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3839" name="Freeform 15"/>
          <p:cNvSpPr>
            <a:spLocks/>
          </p:cNvSpPr>
          <p:nvPr/>
        </p:nvSpPr>
        <p:spPr bwMode="auto">
          <a:xfrm>
            <a:off x="901700" y="190500"/>
            <a:ext cx="2197100" cy="292100"/>
          </a:xfrm>
          <a:custGeom>
            <a:avLst/>
            <a:gdLst>
              <a:gd name="T0" fmla="*/ 0 w 1384"/>
              <a:gd name="T1" fmla="*/ 184 h 184"/>
              <a:gd name="T2" fmla="*/ 368 w 1384"/>
              <a:gd name="T3" fmla="*/ 160 h 184"/>
              <a:gd name="T4" fmla="*/ 1096 w 1384"/>
              <a:gd name="T5" fmla="*/ 48 h 184"/>
              <a:gd name="T6" fmla="*/ 1384 w 1384"/>
              <a:gd name="T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84" h="184">
                <a:moveTo>
                  <a:pt x="0" y="184"/>
                </a:moveTo>
                <a:lnTo>
                  <a:pt x="368" y="160"/>
                </a:lnTo>
                <a:lnTo>
                  <a:pt x="1096" y="48"/>
                </a:lnTo>
                <a:lnTo>
                  <a:pt x="1384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3840" name="Freeform 16"/>
          <p:cNvSpPr>
            <a:spLocks/>
          </p:cNvSpPr>
          <p:nvPr/>
        </p:nvSpPr>
        <p:spPr bwMode="auto">
          <a:xfrm>
            <a:off x="3206750" y="4048125"/>
            <a:ext cx="5581650" cy="1117600"/>
          </a:xfrm>
          <a:custGeom>
            <a:avLst/>
            <a:gdLst>
              <a:gd name="T0" fmla="*/ 0 w 3516"/>
              <a:gd name="T1" fmla="*/ 704 h 704"/>
              <a:gd name="T2" fmla="*/ 188 w 3516"/>
              <a:gd name="T3" fmla="*/ 684 h 704"/>
              <a:gd name="T4" fmla="*/ 256 w 3516"/>
              <a:gd name="T5" fmla="*/ 676 h 704"/>
              <a:gd name="T6" fmla="*/ 824 w 3516"/>
              <a:gd name="T7" fmla="*/ 520 h 704"/>
              <a:gd name="T8" fmla="*/ 1068 w 3516"/>
              <a:gd name="T9" fmla="*/ 464 h 704"/>
              <a:gd name="T10" fmla="*/ 1204 w 3516"/>
              <a:gd name="T11" fmla="*/ 424 h 704"/>
              <a:gd name="T12" fmla="*/ 1524 w 3516"/>
              <a:gd name="T13" fmla="*/ 328 h 704"/>
              <a:gd name="T14" fmla="*/ 1768 w 3516"/>
              <a:gd name="T15" fmla="*/ 260 h 704"/>
              <a:gd name="T16" fmla="*/ 1876 w 3516"/>
              <a:gd name="T17" fmla="*/ 232 h 704"/>
              <a:gd name="T18" fmla="*/ 2056 w 3516"/>
              <a:gd name="T19" fmla="*/ 204 h 704"/>
              <a:gd name="T20" fmla="*/ 2156 w 3516"/>
              <a:gd name="T21" fmla="*/ 184 h 704"/>
              <a:gd name="T22" fmla="*/ 2588 w 3516"/>
              <a:gd name="T23" fmla="*/ 124 h 704"/>
              <a:gd name="T24" fmla="*/ 2848 w 3516"/>
              <a:gd name="T25" fmla="*/ 80 h 704"/>
              <a:gd name="T26" fmla="*/ 2924 w 3516"/>
              <a:gd name="T27" fmla="*/ 68 h 704"/>
              <a:gd name="T28" fmla="*/ 3092 w 3516"/>
              <a:gd name="T29" fmla="*/ 28 h 704"/>
              <a:gd name="T30" fmla="*/ 3516 w 3516"/>
              <a:gd name="T31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16" h="704">
                <a:moveTo>
                  <a:pt x="0" y="704"/>
                </a:moveTo>
                <a:lnTo>
                  <a:pt x="188" y="684"/>
                </a:lnTo>
                <a:lnTo>
                  <a:pt x="256" y="676"/>
                </a:lnTo>
                <a:lnTo>
                  <a:pt x="824" y="520"/>
                </a:lnTo>
                <a:lnTo>
                  <a:pt x="1068" y="464"/>
                </a:lnTo>
                <a:lnTo>
                  <a:pt x="1204" y="424"/>
                </a:lnTo>
                <a:lnTo>
                  <a:pt x="1524" y="328"/>
                </a:lnTo>
                <a:lnTo>
                  <a:pt x="1768" y="260"/>
                </a:lnTo>
                <a:lnTo>
                  <a:pt x="1876" y="232"/>
                </a:lnTo>
                <a:lnTo>
                  <a:pt x="2056" y="204"/>
                </a:lnTo>
                <a:lnTo>
                  <a:pt x="2156" y="184"/>
                </a:lnTo>
                <a:lnTo>
                  <a:pt x="2588" y="124"/>
                </a:lnTo>
                <a:lnTo>
                  <a:pt x="2848" y="80"/>
                </a:lnTo>
                <a:lnTo>
                  <a:pt x="2924" y="68"/>
                </a:lnTo>
                <a:lnTo>
                  <a:pt x="3092" y="28"/>
                </a:lnTo>
                <a:lnTo>
                  <a:pt x="351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3841" name="Line 17"/>
          <p:cNvSpPr>
            <a:spLocks noChangeShapeType="1"/>
          </p:cNvSpPr>
          <p:nvPr/>
        </p:nvSpPr>
        <p:spPr bwMode="auto">
          <a:xfrm flipH="1">
            <a:off x="8140700" y="5019675"/>
            <a:ext cx="609600" cy="304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3842" name="Line 18"/>
          <p:cNvSpPr>
            <a:spLocks noChangeShapeType="1"/>
          </p:cNvSpPr>
          <p:nvPr/>
        </p:nvSpPr>
        <p:spPr bwMode="auto">
          <a:xfrm>
            <a:off x="1219200" y="2260600"/>
            <a:ext cx="635000" cy="381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3843" name="Text Box 19"/>
          <p:cNvSpPr txBox="1">
            <a:spLocks noChangeArrowheads="1"/>
          </p:cNvSpPr>
          <p:nvPr/>
        </p:nvSpPr>
        <p:spPr bwMode="auto">
          <a:xfrm>
            <a:off x="517525" y="2514600"/>
            <a:ext cx="141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b="1" i="0">
                <a:latin typeface="Times" charset="0"/>
              </a:rPr>
              <a:t>200m/Ma</a:t>
            </a:r>
          </a:p>
        </p:txBody>
      </p:sp>
      <p:sp>
        <p:nvSpPr>
          <p:cNvPr id="1613844" name="Text Box 20"/>
          <p:cNvSpPr txBox="1">
            <a:spLocks noChangeArrowheads="1"/>
          </p:cNvSpPr>
          <p:nvPr/>
        </p:nvSpPr>
        <p:spPr bwMode="auto">
          <a:xfrm>
            <a:off x="3048000" y="3429000"/>
            <a:ext cx="157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b="1" i="0">
                <a:latin typeface="Times" charset="0"/>
              </a:rPr>
              <a:t>1600m/Ma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5874" name="Picture 2"/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9"/>
          <a:stretch>
            <a:fillRect/>
          </a:stretch>
        </p:blipFill>
        <p:spPr bwMode="auto">
          <a:xfrm>
            <a:off x="1778000" y="3906838"/>
            <a:ext cx="7366000" cy="2951162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solidFill>
              <a:srgbClr val="9A9A9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15875" name="Picture 3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5" r="2173" b="5890"/>
          <a:stretch>
            <a:fillRect/>
          </a:stretch>
        </p:blipFill>
        <p:spPr bwMode="auto">
          <a:xfrm>
            <a:off x="-6350" y="774700"/>
            <a:ext cx="5080000" cy="2665413"/>
          </a:xfrm>
          <a:prstGeom prst="rect">
            <a:avLst/>
          </a:prstGeom>
          <a:solidFill>
            <a:schemeClr val="hlink">
              <a:alpha val="50000"/>
            </a:schemeClr>
          </a:solidFill>
        </p:spPr>
      </p:pic>
      <p:sp>
        <p:nvSpPr>
          <p:cNvPr id="1615876" name="Text Box 4"/>
          <p:cNvSpPr txBox="1">
            <a:spLocks noChangeArrowheads="1"/>
          </p:cNvSpPr>
          <p:nvPr/>
        </p:nvSpPr>
        <p:spPr bwMode="auto">
          <a:xfrm>
            <a:off x="2600325" y="2020888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615877" name="Text Box 5"/>
          <p:cNvSpPr txBox="1">
            <a:spLocks noChangeArrowheads="1"/>
          </p:cNvSpPr>
          <p:nvPr/>
        </p:nvSpPr>
        <p:spPr bwMode="auto">
          <a:xfrm>
            <a:off x="5749925" y="6008688"/>
            <a:ext cx="427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 </a:t>
            </a:r>
            <a:endParaRPr lang="it-IT"/>
          </a:p>
        </p:txBody>
      </p:sp>
      <p:sp>
        <p:nvSpPr>
          <p:cNvPr id="1615878" name="Text Box 6"/>
          <p:cNvSpPr txBox="1">
            <a:spLocks noChangeArrowheads="1"/>
          </p:cNvSpPr>
          <p:nvPr/>
        </p:nvSpPr>
        <p:spPr bwMode="auto">
          <a:xfrm>
            <a:off x="8061325" y="44323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pic>
        <p:nvPicPr>
          <p:cNvPr id="16158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2"/>
          <a:stretch>
            <a:fillRect/>
          </a:stretch>
        </p:blipFill>
        <p:spPr bwMode="auto">
          <a:xfrm>
            <a:off x="5287963" y="258763"/>
            <a:ext cx="36036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15880" name="Line 8"/>
          <p:cNvSpPr>
            <a:spLocks noChangeShapeType="1"/>
          </p:cNvSpPr>
          <p:nvPr/>
        </p:nvSpPr>
        <p:spPr bwMode="auto">
          <a:xfrm flipH="1" flipV="1">
            <a:off x="7721600" y="1905000"/>
            <a:ext cx="762000" cy="15875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5881" name="Line 9"/>
          <p:cNvSpPr>
            <a:spLocks noChangeShapeType="1"/>
          </p:cNvSpPr>
          <p:nvPr/>
        </p:nvSpPr>
        <p:spPr bwMode="auto">
          <a:xfrm>
            <a:off x="5041900" y="1244600"/>
            <a:ext cx="2247900" cy="660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5882" name="Rectangle 10"/>
          <p:cNvSpPr>
            <a:spLocks noChangeArrowheads="1"/>
          </p:cNvSpPr>
          <p:nvPr/>
        </p:nvSpPr>
        <p:spPr bwMode="auto">
          <a:xfrm>
            <a:off x="-88900" y="0"/>
            <a:ext cx="5168900" cy="825500"/>
          </a:xfrm>
          <a:prstGeom prst="rect">
            <a:avLst/>
          </a:prstGeom>
          <a:solidFill>
            <a:srgbClr val="D5E0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1615883" name="Text Box 11"/>
          <p:cNvSpPr txBox="1">
            <a:spLocks noChangeArrowheads="1"/>
          </p:cNvSpPr>
          <p:nvPr/>
        </p:nvSpPr>
        <p:spPr bwMode="auto">
          <a:xfrm>
            <a:off x="0" y="2857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W</a:t>
            </a:r>
          </a:p>
        </p:txBody>
      </p:sp>
      <p:sp>
        <p:nvSpPr>
          <p:cNvPr id="1615884" name="Line 12"/>
          <p:cNvSpPr>
            <a:spLocks noChangeShapeType="1"/>
          </p:cNvSpPr>
          <p:nvPr/>
        </p:nvSpPr>
        <p:spPr bwMode="auto">
          <a:xfrm flipH="1">
            <a:off x="0" y="50800"/>
            <a:ext cx="5067300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5885" name="Freeform 13"/>
          <p:cNvSpPr>
            <a:spLocks/>
          </p:cNvSpPr>
          <p:nvPr/>
        </p:nvSpPr>
        <p:spPr bwMode="auto">
          <a:xfrm>
            <a:off x="3060700" y="3962400"/>
            <a:ext cx="5880100" cy="1155700"/>
          </a:xfrm>
          <a:custGeom>
            <a:avLst/>
            <a:gdLst>
              <a:gd name="T0" fmla="*/ 2448 w 3704"/>
              <a:gd name="T1" fmla="*/ 32 h 728"/>
              <a:gd name="T2" fmla="*/ 3696 w 3704"/>
              <a:gd name="T3" fmla="*/ 16 h 728"/>
              <a:gd name="T4" fmla="*/ 3704 w 3704"/>
              <a:gd name="T5" fmla="*/ 328 h 728"/>
              <a:gd name="T6" fmla="*/ 3560 w 3704"/>
              <a:gd name="T7" fmla="*/ 392 h 728"/>
              <a:gd name="T8" fmla="*/ 3424 w 3704"/>
              <a:gd name="T9" fmla="*/ 520 h 728"/>
              <a:gd name="T10" fmla="*/ 3288 w 3704"/>
              <a:gd name="T11" fmla="*/ 576 h 728"/>
              <a:gd name="T12" fmla="*/ 3040 w 3704"/>
              <a:gd name="T13" fmla="*/ 648 h 728"/>
              <a:gd name="T14" fmla="*/ 2456 w 3704"/>
              <a:gd name="T15" fmla="*/ 656 h 728"/>
              <a:gd name="T16" fmla="*/ 8 w 3704"/>
              <a:gd name="T17" fmla="*/ 728 h 728"/>
              <a:gd name="T18" fmla="*/ 16 w 3704"/>
              <a:gd name="T19" fmla="*/ 416 h 728"/>
              <a:gd name="T20" fmla="*/ 232 w 3704"/>
              <a:gd name="T21" fmla="*/ 408 h 728"/>
              <a:gd name="T22" fmla="*/ 224 w 3704"/>
              <a:gd name="T23" fmla="*/ 312 h 728"/>
              <a:gd name="T24" fmla="*/ 0 w 3704"/>
              <a:gd name="T25" fmla="*/ 288 h 728"/>
              <a:gd name="T26" fmla="*/ 0 w 3704"/>
              <a:gd name="T27" fmla="*/ 0 h 728"/>
              <a:gd name="T28" fmla="*/ 3680 w 3704"/>
              <a:gd name="T29" fmla="*/ 0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04" h="728">
                <a:moveTo>
                  <a:pt x="2448" y="32"/>
                </a:moveTo>
                <a:lnTo>
                  <a:pt x="3696" y="16"/>
                </a:lnTo>
                <a:lnTo>
                  <a:pt x="3704" y="328"/>
                </a:lnTo>
                <a:lnTo>
                  <a:pt x="3560" y="392"/>
                </a:lnTo>
                <a:lnTo>
                  <a:pt x="3424" y="520"/>
                </a:lnTo>
                <a:lnTo>
                  <a:pt x="3288" y="576"/>
                </a:lnTo>
                <a:lnTo>
                  <a:pt x="3040" y="648"/>
                </a:lnTo>
                <a:lnTo>
                  <a:pt x="2456" y="656"/>
                </a:lnTo>
                <a:lnTo>
                  <a:pt x="8" y="728"/>
                </a:lnTo>
                <a:lnTo>
                  <a:pt x="16" y="416"/>
                </a:lnTo>
                <a:lnTo>
                  <a:pt x="232" y="408"/>
                </a:lnTo>
                <a:lnTo>
                  <a:pt x="224" y="312"/>
                </a:lnTo>
                <a:lnTo>
                  <a:pt x="0" y="288"/>
                </a:lnTo>
                <a:lnTo>
                  <a:pt x="0" y="0"/>
                </a:lnTo>
                <a:lnTo>
                  <a:pt x="3680" y="0"/>
                </a:lnTo>
              </a:path>
            </a:pathLst>
          </a:custGeom>
          <a:solidFill>
            <a:srgbClr val="DDE2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5886" name="Text Box 14"/>
          <p:cNvSpPr txBox="1">
            <a:spLocks noChangeArrowheads="1"/>
          </p:cNvSpPr>
          <p:nvPr/>
        </p:nvSpPr>
        <p:spPr bwMode="auto">
          <a:xfrm>
            <a:off x="4179888" y="4013200"/>
            <a:ext cx="30845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/>
              <a:t>Papua-New Guinea</a:t>
            </a:r>
          </a:p>
          <a:p>
            <a:pPr algn="ctr"/>
            <a:r>
              <a:rPr lang="it-IT"/>
              <a:t>NE-directed subduction</a:t>
            </a:r>
          </a:p>
        </p:txBody>
      </p:sp>
      <p:sp>
        <p:nvSpPr>
          <p:cNvPr id="1615887" name="Freeform 15"/>
          <p:cNvSpPr>
            <a:spLocks/>
          </p:cNvSpPr>
          <p:nvPr/>
        </p:nvSpPr>
        <p:spPr bwMode="auto">
          <a:xfrm>
            <a:off x="2311400" y="3975100"/>
            <a:ext cx="673100" cy="1193800"/>
          </a:xfrm>
          <a:custGeom>
            <a:avLst/>
            <a:gdLst>
              <a:gd name="T0" fmla="*/ 24 w 424"/>
              <a:gd name="T1" fmla="*/ 752 h 752"/>
              <a:gd name="T2" fmla="*/ 392 w 424"/>
              <a:gd name="T3" fmla="*/ 752 h 752"/>
              <a:gd name="T4" fmla="*/ 408 w 424"/>
              <a:gd name="T5" fmla="*/ 408 h 752"/>
              <a:gd name="T6" fmla="*/ 240 w 424"/>
              <a:gd name="T7" fmla="*/ 408 h 752"/>
              <a:gd name="T8" fmla="*/ 240 w 424"/>
              <a:gd name="T9" fmla="*/ 296 h 752"/>
              <a:gd name="T10" fmla="*/ 424 w 424"/>
              <a:gd name="T11" fmla="*/ 296 h 752"/>
              <a:gd name="T12" fmla="*/ 424 w 424"/>
              <a:gd name="T13" fmla="*/ 0 h 752"/>
              <a:gd name="T14" fmla="*/ 0 w 424"/>
              <a:gd name="T15" fmla="*/ 0 h 752"/>
              <a:gd name="T16" fmla="*/ 24 w 424"/>
              <a:gd name="T17" fmla="*/ 752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24" h="752">
                <a:moveTo>
                  <a:pt x="24" y="752"/>
                </a:moveTo>
                <a:lnTo>
                  <a:pt x="392" y="752"/>
                </a:lnTo>
                <a:lnTo>
                  <a:pt x="408" y="408"/>
                </a:lnTo>
                <a:lnTo>
                  <a:pt x="240" y="408"/>
                </a:lnTo>
                <a:lnTo>
                  <a:pt x="240" y="296"/>
                </a:lnTo>
                <a:lnTo>
                  <a:pt x="424" y="296"/>
                </a:lnTo>
                <a:lnTo>
                  <a:pt x="424" y="0"/>
                </a:lnTo>
                <a:lnTo>
                  <a:pt x="0" y="0"/>
                </a:lnTo>
                <a:lnTo>
                  <a:pt x="24" y="752"/>
                </a:lnTo>
                <a:close/>
              </a:path>
            </a:pathLst>
          </a:custGeom>
          <a:solidFill>
            <a:srgbClr val="DDE2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5888" name="Text Box 16"/>
          <p:cNvSpPr txBox="1">
            <a:spLocks noChangeArrowheads="1"/>
          </p:cNvSpPr>
          <p:nvPr/>
        </p:nvSpPr>
        <p:spPr bwMode="auto">
          <a:xfrm>
            <a:off x="2308225" y="3952875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SW</a:t>
            </a:r>
          </a:p>
        </p:txBody>
      </p:sp>
      <p:sp>
        <p:nvSpPr>
          <p:cNvPr id="1615889" name="Freeform 17"/>
          <p:cNvSpPr>
            <a:spLocks/>
          </p:cNvSpPr>
          <p:nvPr/>
        </p:nvSpPr>
        <p:spPr bwMode="auto">
          <a:xfrm>
            <a:off x="-12700" y="685800"/>
            <a:ext cx="4864100" cy="800100"/>
          </a:xfrm>
          <a:custGeom>
            <a:avLst/>
            <a:gdLst>
              <a:gd name="T0" fmla="*/ 0 w 3064"/>
              <a:gd name="T1" fmla="*/ 0 h 504"/>
              <a:gd name="T2" fmla="*/ 16 w 3064"/>
              <a:gd name="T3" fmla="*/ 312 h 504"/>
              <a:gd name="T4" fmla="*/ 168 w 3064"/>
              <a:gd name="T5" fmla="*/ 344 h 504"/>
              <a:gd name="T6" fmla="*/ 480 w 3064"/>
              <a:gd name="T7" fmla="*/ 344 h 504"/>
              <a:gd name="T8" fmla="*/ 832 w 3064"/>
              <a:gd name="T9" fmla="*/ 352 h 504"/>
              <a:gd name="T10" fmla="*/ 1144 w 3064"/>
              <a:gd name="T11" fmla="*/ 408 h 504"/>
              <a:gd name="T12" fmla="*/ 1496 w 3064"/>
              <a:gd name="T13" fmla="*/ 496 h 504"/>
              <a:gd name="T14" fmla="*/ 1752 w 3064"/>
              <a:gd name="T15" fmla="*/ 504 h 504"/>
              <a:gd name="T16" fmla="*/ 1928 w 3064"/>
              <a:gd name="T17" fmla="*/ 496 h 504"/>
              <a:gd name="T18" fmla="*/ 2136 w 3064"/>
              <a:gd name="T19" fmla="*/ 464 h 504"/>
              <a:gd name="T20" fmla="*/ 2288 w 3064"/>
              <a:gd name="T21" fmla="*/ 432 h 504"/>
              <a:gd name="T22" fmla="*/ 2472 w 3064"/>
              <a:gd name="T23" fmla="*/ 344 h 504"/>
              <a:gd name="T24" fmla="*/ 2680 w 3064"/>
              <a:gd name="T25" fmla="*/ 240 h 504"/>
              <a:gd name="T26" fmla="*/ 2840 w 3064"/>
              <a:gd name="T27" fmla="*/ 176 h 504"/>
              <a:gd name="T28" fmla="*/ 2888 w 3064"/>
              <a:gd name="T29" fmla="*/ 120 h 504"/>
              <a:gd name="T30" fmla="*/ 3064 w 3064"/>
              <a:gd name="T31" fmla="*/ 4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064" h="504">
                <a:moveTo>
                  <a:pt x="0" y="0"/>
                </a:moveTo>
                <a:lnTo>
                  <a:pt x="16" y="312"/>
                </a:lnTo>
                <a:lnTo>
                  <a:pt x="168" y="344"/>
                </a:lnTo>
                <a:lnTo>
                  <a:pt x="480" y="344"/>
                </a:lnTo>
                <a:lnTo>
                  <a:pt x="832" y="352"/>
                </a:lnTo>
                <a:lnTo>
                  <a:pt x="1144" y="408"/>
                </a:lnTo>
                <a:lnTo>
                  <a:pt x="1496" y="496"/>
                </a:lnTo>
                <a:lnTo>
                  <a:pt x="1752" y="504"/>
                </a:lnTo>
                <a:cubicBezTo>
                  <a:pt x="1810" y="501"/>
                  <a:pt x="1869" y="498"/>
                  <a:pt x="1928" y="496"/>
                </a:cubicBezTo>
                <a:lnTo>
                  <a:pt x="2136" y="464"/>
                </a:lnTo>
                <a:lnTo>
                  <a:pt x="2288" y="432"/>
                </a:lnTo>
                <a:lnTo>
                  <a:pt x="2472" y="344"/>
                </a:lnTo>
                <a:lnTo>
                  <a:pt x="2680" y="240"/>
                </a:lnTo>
                <a:lnTo>
                  <a:pt x="2840" y="176"/>
                </a:lnTo>
                <a:lnTo>
                  <a:pt x="2888" y="120"/>
                </a:lnTo>
                <a:lnTo>
                  <a:pt x="3064" y="40"/>
                </a:lnTo>
              </a:path>
            </a:pathLst>
          </a:custGeom>
          <a:solidFill>
            <a:srgbClr val="D5E0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5890" name="Text Box 18"/>
          <p:cNvSpPr txBox="1">
            <a:spLocks noChangeArrowheads="1"/>
          </p:cNvSpPr>
          <p:nvPr/>
        </p:nvSpPr>
        <p:spPr bwMode="auto">
          <a:xfrm>
            <a:off x="1851025" y="10541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615891" name="Freeform 19"/>
          <p:cNvSpPr>
            <a:spLocks/>
          </p:cNvSpPr>
          <p:nvPr/>
        </p:nvSpPr>
        <p:spPr bwMode="auto">
          <a:xfrm>
            <a:off x="2298700" y="3886200"/>
            <a:ext cx="6642100" cy="292100"/>
          </a:xfrm>
          <a:custGeom>
            <a:avLst/>
            <a:gdLst>
              <a:gd name="T0" fmla="*/ 0 w 4184"/>
              <a:gd name="T1" fmla="*/ 8 h 184"/>
              <a:gd name="T2" fmla="*/ 4184 w 4184"/>
              <a:gd name="T3" fmla="*/ 0 h 184"/>
              <a:gd name="T4" fmla="*/ 4184 w 4184"/>
              <a:gd name="T5" fmla="*/ 184 h 184"/>
              <a:gd name="T6" fmla="*/ 3096 w 4184"/>
              <a:gd name="T7" fmla="*/ 88 h 184"/>
              <a:gd name="T8" fmla="*/ 400 w 4184"/>
              <a:gd name="T9" fmla="*/ 40 h 184"/>
              <a:gd name="T10" fmla="*/ 24 w 4184"/>
              <a:gd name="T11" fmla="*/ 80 h 184"/>
              <a:gd name="T12" fmla="*/ 0 w 4184"/>
              <a:gd name="T13" fmla="*/ 8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84" h="184">
                <a:moveTo>
                  <a:pt x="0" y="8"/>
                </a:moveTo>
                <a:lnTo>
                  <a:pt x="4184" y="0"/>
                </a:lnTo>
                <a:lnTo>
                  <a:pt x="4184" y="184"/>
                </a:lnTo>
                <a:lnTo>
                  <a:pt x="3096" y="88"/>
                </a:lnTo>
                <a:lnTo>
                  <a:pt x="400" y="40"/>
                </a:lnTo>
                <a:lnTo>
                  <a:pt x="24" y="80"/>
                </a:lnTo>
                <a:lnTo>
                  <a:pt x="0" y="8"/>
                </a:lnTo>
                <a:close/>
              </a:path>
            </a:pathLst>
          </a:custGeom>
          <a:solidFill>
            <a:srgbClr val="DDE2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5892" name="Line 20"/>
          <p:cNvSpPr>
            <a:spLocks noChangeShapeType="1"/>
          </p:cNvSpPr>
          <p:nvPr/>
        </p:nvSpPr>
        <p:spPr bwMode="auto">
          <a:xfrm flipH="1">
            <a:off x="2260600" y="3937000"/>
            <a:ext cx="6718300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5893" name="Text Box 21"/>
          <p:cNvSpPr txBox="1">
            <a:spLocks noChangeArrowheads="1"/>
          </p:cNvSpPr>
          <p:nvPr/>
        </p:nvSpPr>
        <p:spPr bwMode="auto">
          <a:xfrm>
            <a:off x="1081088" y="152400"/>
            <a:ext cx="2949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/>
              <a:t>Banda arc</a:t>
            </a:r>
          </a:p>
          <a:p>
            <a:pPr algn="ctr"/>
            <a:r>
              <a:rPr lang="it-IT"/>
              <a:t>W-directed subduction</a:t>
            </a:r>
          </a:p>
        </p:txBody>
      </p:sp>
      <p:sp>
        <p:nvSpPr>
          <p:cNvPr id="1615894" name="Freeform 22"/>
          <p:cNvSpPr>
            <a:spLocks/>
          </p:cNvSpPr>
          <p:nvPr/>
        </p:nvSpPr>
        <p:spPr bwMode="auto">
          <a:xfrm>
            <a:off x="571500" y="1612900"/>
            <a:ext cx="4394200" cy="1778000"/>
          </a:xfrm>
          <a:custGeom>
            <a:avLst/>
            <a:gdLst>
              <a:gd name="T0" fmla="*/ 2768 w 2768"/>
              <a:gd name="T1" fmla="*/ 0 h 1120"/>
              <a:gd name="T2" fmla="*/ 2096 w 2768"/>
              <a:gd name="T3" fmla="*/ 288 h 1120"/>
              <a:gd name="T4" fmla="*/ 1328 w 2768"/>
              <a:gd name="T5" fmla="*/ 640 h 1120"/>
              <a:gd name="T6" fmla="*/ 0 w 2768"/>
              <a:gd name="T7" fmla="*/ 1120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68" h="1120">
                <a:moveTo>
                  <a:pt x="2768" y="0"/>
                </a:moveTo>
                <a:lnTo>
                  <a:pt x="2096" y="288"/>
                </a:lnTo>
                <a:lnTo>
                  <a:pt x="1328" y="640"/>
                </a:lnTo>
                <a:lnTo>
                  <a:pt x="0" y="1120"/>
                </a:lnTo>
              </a:path>
            </a:pathLst>
          </a:custGeom>
          <a:noFill/>
          <a:ln w="38100" cap="flat" cmpd="sng">
            <a:solidFill>
              <a:srgbClr val="EB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5895" name="Freeform 23"/>
          <p:cNvSpPr>
            <a:spLocks/>
          </p:cNvSpPr>
          <p:nvPr/>
        </p:nvSpPr>
        <p:spPr bwMode="auto">
          <a:xfrm>
            <a:off x="25400" y="1409700"/>
            <a:ext cx="2933700" cy="203200"/>
          </a:xfrm>
          <a:custGeom>
            <a:avLst/>
            <a:gdLst>
              <a:gd name="T0" fmla="*/ 1848 w 1848"/>
              <a:gd name="T1" fmla="*/ 128 h 128"/>
              <a:gd name="T2" fmla="*/ 1448 w 1848"/>
              <a:gd name="T3" fmla="*/ 120 h 128"/>
              <a:gd name="T4" fmla="*/ 1152 w 1848"/>
              <a:gd name="T5" fmla="*/ 48 h 128"/>
              <a:gd name="T6" fmla="*/ 648 w 1848"/>
              <a:gd name="T7" fmla="*/ 56 h 128"/>
              <a:gd name="T8" fmla="*/ 0 w 1848"/>
              <a:gd name="T9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48" h="128">
                <a:moveTo>
                  <a:pt x="1848" y="128"/>
                </a:moveTo>
                <a:lnTo>
                  <a:pt x="1448" y="120"/>
                </a:lnTo>
                <a:lnTo>
                  <a:pt x="1152" y="48"/>
                </a:lnTo>
                <a:lnTo>
                  <a:pt x="648" y="56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5896" name="Freeform 24"/>
          <p:cNvSpPr>
            <a:spLocks/>
          </p:cNvSpPr>
          <p:nvPr/>
        </p:nvSpPr>
        <p:spPr bwMode="auto">
          <a:xfrm>
            <a:off x="2362200" y="5803900"/>
            <a:ext cx="5803900" cy="419100"/>
          </a:xfrm>
          <a:custGeom>
            <a:avLst/>
            <a:gdLst>
              <a:gd name="T0" fmla="*/ 0 w 3656"/>
              <a:gd name="T1" fmla="*/ 32 h 264"/>
              <a:gd name="T2" fmla="*/ 776 w 3656"/>
              <a:gd name="T3" fmla="*/ 0 h 264"/>
              <a:gd name="T4" fmla="*/ 1344 w 3656"/>
              <a:gd name="T5" fmla="*/ 16 h 264"/>
              <a:gd name="T6" fmla="*/ 1912 w 3656"/>
              <a:gd name="T7" fmla="*/ 112 h 264"/>
              <a:gd name="T8" fmla="*/ 2736 w 3656"/>
              <a:gd name="T9" fmla="*/ 168 h 264"/>
              <a:gd name="T10" fmla="*/ 3656 w 3656"/>
              <a:gd name="T11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56" h="264">
                <a:moveTo>
                  <a:pt x="0" y="32"/>
                </a:moveTo>
                <a:lnTo>
                  <a:pt x="776" y="0"/>
                </a:lnTo>
                <a:lnTo>
                  <a:pt x="1344" y="16"/>
                </a:lnTo>
                <a:lnTo>
                  <a:pt x="1912" y="112"/>
                </a:lnTo>
                <a:lnTo>
                  <a:pt x="2736" y="168"/>
                </a:lnTo>
                <a:lnTo>
                  <a:pt x="3656" y="264"/>
                </a:lnTo>
              </a:path>
            </a:pathLst>
          </a:custGeom>
          <a:noFill/>
          <a:ln w="38100" cap="flat" cmpd="sng">
            <a:solidFill>
              <a:srgbClr val="EB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5897" name="Freeform 25"/>
          <p:cNvSpPr>
            <a:spLocks/>
          </p:cNvSpPr>
          <p:nvPr/>
        </p:nvSpPr>
        <p:spPr bwMode="auto">
          <a:xfrm>
            <a:off x="6769100" y="4508500"/>
            <a:ext cx="2133600" cy="469900"/>
          </a:xfrm>
          <a:custGeom>
            <a:avLst/>
            <a:gdLst>
              <a:gd name="T0" fmla="*/ 0 w 1344"/>
              <a:gd name="T1" fmla="*/ 296 h 296"/>
              <a:gd name="T2" fmla="*/ 608 w 1344"/>
              <a:gd name="T3" fmla="*/ 240 h 296"/>
              <a:gd name="T4" fmla="*/ 1344 w 1344"/>
              <a:gd name="T5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44" h="296">
                <a:moveTo>
                  <a:pt x="0" y="296"/>
                </a:moveTo>
                <a:lnTo>
                  <a:pt x="608" y="240"/>
                </a:lnTo>
                <a:lnTo>
                  <a:pt x="1344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5898" name="Text Box 26"/>
          <p:cNvSpPr txBox="1">
            <a:spLocks noChangeArrowheads="1"/>
          </p:cNvSpPr>
          <p:nvPr/>
        </p:nvSpPr>
        <p:spPr bwMode="auto">
          <a:xfrm>
            <a:off x="7934325" y="43561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615899" name="Text Box 27"/>
          <p:cNvSpPr txBox="1">
            <a:spLocks noChangeArrowheads="1"/>
          </p:cNvSpPr>
          <p:nvPr/>
        </p:nvSpPr>
        <p:spPr bwMode="auto">
          <a:xfrm>
            <a:off x="2867025" y="1971675"/>
            <a:ext cx="61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15°</a:t>
            </a:r>
          </a:p>
        </p:txBody>
      </p:sp>
      <p:sp>
        <p:nvSpPr>
          <p:cNvPr id="1615900" name="Text Box 28"/>
          <p:cNvSpPr txBox="1">
            <a:spLocks noChangeArrowheads="1"/>
          </p:cNvSpPr>
          <p:nvPr/>
        </p:nvSpPr>
        <p:spPr bwMode="auto">
          <a:xfrm>
            <a:off x="6003925" y="5984875"/>
            <a:ext cx="458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3°</a:t>
            </a:r>
          </a:p>
        </p:txBody>
      </p:sp>
      <p:sp>
        <p:nvSpPr>
          <p:cNvPr id="1615901" name="Line 29"/>
          <p:cNvSpPr>
            <a:spLocks noChangeShapeType="1"/>
          </p:cNvSpPr>
          <p:nvPr/>
        </p:nvSpPr>
        <p:spPr bwMode="auto">
          <a:xfrm flipH="1">
            <a:off x="4203700" y="2387600"/>
            <a:ext cx="571500" cy="2286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5902" name="Line 30"/>
          <p:cNvSpPr>
            <a:spLocks noChangeShapeType="1"/>
          </p:cNvSpPr>
          <p:nvPr/>
        </p:nvSpPr>
        <p:spPr bwMode="auto">
          <a:xfrm>
            <a:off x="3238500" y="6172200"/>
            <a:ext cx="635000" cy="381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5903" name="Text Box 31"/>
          <p:cNvSpPr txBox="1">
            <a:spLocks noChangeArrowheads="1"/>
          </p:cNvSpPr>
          <p:nvPr/>
        </p:nvSpPr>
        <p:spPr bwMode="auto">
          <a:xfrm>
            <a:off x="6629400" y="3581400"/>
            <a:ext cx="141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b="1" i="0">
                <a:latin typeface="Times" charset="0"/>
              </a:rPr>
              <a:t>200m/Ma</a:t>
            </a:r>
          </a:p>
        </p:txBody>
      </p:sp>
      <p:sp>
        <p:nvSpPr>
          <p:cNvPr id="1615904" name="Text Box 32"/>
          <p:cNvSpPr txBox="1">
            <a:spLocks noChangeArrowheads="1"/>
          </p:cNvSpPr>
          <p:nvPr/>
        </p:nvSpPr>
        <p:spPr bwMode="auto">
          <a:xfrm>
            <a:off x="76200" y="3352800"/>
            <a:ext cx="157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b="1" i="0">
                <a:latin typeface="Times" charset="0"/>
              </a:rPr>
              <a:t>1500m/Ma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248025"/>
            <a:ext cx="427355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79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r="15128"/>
          <a:stretch>
            <a:fillRect/>
          </a:stretch>
        </p:blipFill>
        <p:spPr bwMode="auto">
          <a:xfrm>
            <a:off x="239713" y="-293688"/>
            <a:ext cx="2093912" cy="35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179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647700"/>
            <a:ext cx="468153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17925" name="Text Box 5"/>
          <p:cNvSpPr txBox="1">
            <a:spLocks noChangeArrowheads="1"/>
          </p:cNvSpPr>
          <p:nvPr/>
        </p:nvSpPr>
        <p:spPr bwMode="auto">
          <a:xfrm>
            <a:off x="5699125" y="168275"/>
            <a:ext cx="2198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Alps - Dinarides</a:t>
            </a:r>
          </a:p>
        </p:txBody>
      </p:sp>
      <p:sp>
        <p:nvSpPr>
          <p:cNvPr id="1617926" name="Text Box 6"/>
          <p:cNvSpPr txBox="1">
            <a:spLocks noChangeArrowheads="1"/>
          </p:cNvSpPr>
          <p:nvPr/>
        </p:nvSpPr>
        <p:spPr bwMode="auto">
          <a:xfrm>
            <a:off x="6042025" y="6337300"/>
            <a:ext cx="1452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Apennines</a:t>
            </a:r>
          </a:p>
        </p:txBody>
      </p:sp>
      <p:sp>
        <p:nvSpPr>
          <p:cNvPr id="1617927" name="Freeform 7"/>
          <p:cNvSpPr>
            <a:spLocks/>
          </p:cNvSpPr>
          <p:nvPr/>
        </p:nvSpPr>
        <p:spPr bwMode="auto">
          <a:xfrm>
            <a:off x="5473700" y="1333500"/>
            <a:ext cx="3073400" cy="406400"/>
          </a:xfrm>
          <a:custGeom>
            <a:avLst/>
            <a:gdLst>
              <a:gd name="T0" fmla="*/ 0 w 1936"/>
              <a:gd name="T1" fmla="*/ 256 h 256"/>
              <a:gd name="T2" fmla="*/ 672 w 1936"/>
              <a:gd name="T3" fmla="*/ 160 h 256"/>
              <a:gd name="T4" fmla="*/ 1712 w 1936"/>
              <a:gd name="T5" fmla="*/ 24 h 256"/>
              <a:gd name="T6" fmla="*/ 1936 w 1936"/>
              <a:gd name="T7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36" h="256">
                <a:moveTo>
                  <a:pt x="0" y="256"/>
                </a:moveTo>
                <a:lnTo>
                  <a:pt x="672" y="160"/>
                </a:lnTo>
                <a:lnTo>
                  <a:pt x="1712" y="24"/>
                </a:lnTo>
                <a:lnTo>
                  <a:pt x="193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7928" name="Freeform 8"/>
          <p:cNvSpPr>
            <a:spLocks/>
          </p:cNvSpPr>
          <p:nvPr/>
        </p:nvSpPr>
        <p:spPr bwMode="auto">
          <a:xfrm>
            <a:off x="4737100" y="4165600"/>
            <a:ext cx="3365500" cy="330200"/>
          </a:xfrm>
          <a:custGeom>
            <a:avLst/>
            <a:gdLst>
              <a:gd name="T0" fmla="*/ 0 w 2120"/>
              <a:gd name="T1" fmla="*/ 208 h 208"/>
              <a:gd name="T2" fmla="*/ 656 w 2120"/>
              <a:gd name="T3" fmla="*/ 136 h 208"/>
              <a:gd name="T4" fmla="*/ 1048 w 2120"/>
              <a:gd name="T5" fmla="*/ 104 h 208"/>
              <a:gd name="T6" fmla="*/ 1456 w 2120"/>
              <a:gd name="T7" fmla="*/ 56 h 208"/>
              <a:gd name="T8" fmla="*/ 2120 w 2120"/>
              <a:gd name="T9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0" h="208">
                <a:moveTo>
                  <a:pt x="0" y="208"/>
                </a:moveTo>
                <a:lnTo>
                  <a:pt x="656" y="136"/>
                </a:lnTo>
                <a:lnTo>
                  <a:pt x="1048" y="104"/>
                </a:lnTo>
                <a:lnTo>
                  <a:pt x="1456" y="56"/>
                </a:lnTo>
                <a:lnTo>
                  <a:pt x="212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7929" name="Freeform 9"/>
          <p:cNvSpPr>
            <a:spLocks/>
          </p:cNvSpPr>
          <p:nvPr/>
        </p:nvSpPr>
        <p:spPr bwMode="auto">
          <a:xfrm>
            <a:off x="4635500" y="2844800"/>
            <a:ext cx="4279900" cy="12700"/>
          </a:xfrm>
          <a:custGeom>
            <a:avLst/>
            <a:gdLst>
              <a:gd name="T0" fmla="*/ 0 w 2696"/>
              <a:gd name="T1" fmla="*/ 8 h 8"/>
              <a:gd name="T2" fmla="*/ 1376 w 2696"/>
              <a:gd name="T3" fmla="*/ 0 h 8"/>
              <a:gd name="T4" fmla="*/ 2696 w 2696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96" h="8">
                <a:moveTo>
                  <a:pt x="0" y="8"/>
                </a:moveTo>
                <a:lnTo>
                  <a:pt x="1376" y="0"/>
                </a:lnTo>
                <a:lnTo>
                  <a:pt x="2696" y="0"/>
                </a:lnTo>
              </a:path>
            </a:pathLst>
          </a:custGeom>
          <a:noFill/>
          <a:ln w="38100" cap="flat" cmpd="sng">
            <a:solidFill>
              <a:srgbClr val="DC122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7930" name="Freeform 10"/>
          <p:cNvSpPr>
            <a:spLocks/>
          </p:cNvSpPr>
          <p:nvPr/>
        </p:nvSpPr>
        <p:spPr bwMode="auto">
          <a:xfrm>
            <a:off x="4686300" y="5105400"/>
            <a:ext cx="4191000" cy="787400"/>
          </a:xfrm>
          <a:custGeom>
            <a:avLst/>
            <a:gdLst>
              <a:gd name="T0" fmla="*/ 0 w 2640"/>
              <a:gd name="T1" fmla="*/ 496 h 496"/>
              <a:gd name="T2" fmla="*/ 664 w 2640"/>
              <a:gd name="T3" fmla="*/ 344 h 496"/>
              <a:gd name="T4" fmla="*/ 1144 w 2640"/>
              <a:gd name="T5" fmla="*/ 240 h 496"/>
              <a:gd name="T6" fmla="*/ 1560 w 2640"/>
              <a:gd name="T7" fmla="*/ 168 h 496"/>
              <a:gd name="T8" fmla="*/ 1960 w 2640"/>
              <a:gd name="T9" fmla="*/ 96 h 496"/>
              <a:gd name="T10" fmla="*/ 2336 w 2640"/>
              <a:gd name="T11" fmla="*/ 32 h 496"/>
              <a:gd name="T12" fmla="*/ 2640 w 2640"/>
              <a:gd name="T13" fmla="*/ 0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40" h="496">
                <a:moveTo>
                  <a:pt x="0" y="496"/>
                </a:moveTo>
                <a:lnTo>
                  <a:pt x="664" y="344"/>
                </a:lnTo>
                <a:lnTo>
                  <a:pt x="1144" y="240"/>
                </a:lnTo>
                <a:lnTo>
                  <a:pt x="1560" y="168"/>
                </a:lnTo>
                <a:lnTo>
                  <a:pt x="1960" y="96"/>
                </a:lnTo>
                <a:lnTo>
                  <a:pt x="2336" y="32"/>
                </a:lnTo>
                <a:lnTo>
                  <a:pt x="2640" y="0"/>
                </a:lnTo>
              </a:path>
            </a:pathLst>
          </a:custGeom>
          <a:noFill/>
          <a:ln w="38100" cap="flat" cmpd="sng">
            <a:solidFill>
              <a:srgbClr val="DC122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7931" name="Text Box 11"/>
          <p:cNvSpPr txBox="1">
            <a:spLocks noChangeArrowheads="1"/>
          </p:cNvSpPr>
          <p:nvPr/>
        </p:nvSpPr>
        <p:spPr bwMode="auto">
          <a:xfrm>
            <a:off x="6080125" y="24003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ymbol" charset="0"/>
              </a:rPr>
              <a:t>b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617932" name="Text Box 12"/>
          <p:cNvSpPr txBox="1">
            <a:spLocks noChangeArrowheads="1"/>
          </p:cNvSpPr>
          <p:nvPr/>
        </p:nvSpPr>
        <p:spPr bwMode="auto">
          <a:xfrm>
            <a:off x="7604125" y="1052513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ymbol" charset="0"/>
              </a:rPr>
              <a:t>a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617933" name="Text Box 13"/>
          <p:cNvSpPr txBox="1">
            <a:spLocks noChangeArrowheads="1"/>
          </p:cNvSpPr>
          <p:nvPr/>
        </p:nvSpPr>
        <p:spPr bwMode="auto">
          <a:xfrm>
            <a:off x="5051425" y="4011613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ymbol" charset="0"/>
              </a:rPr>
              <a:t>a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617934" name="Text Box 14"/>
          <p:cNvSpPr txBox="1">
            <a:spLocks noChangeArrowheads="1"/>
          </p:cNvSpPr>
          <p:nvPr/>
        </p:nvSpPr>
        <p:spPr bwMode="auto">
          <a:xfrm>
            <a:off x="6842125" y="53594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ymbol" charset="0"/>
              </a:rPr>
              <a:t>b</a:t>
            </a:r>
            <a:endParaRPr lang="it-IT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9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19971" name="Freeform 3"/>
          <p:cNvSpPr>
            <a:spLocks/>
          </p:cNvSpPr>
          <p:nvPr/>
        </p:nvSpPr>
        <p:spPr bwMode="auto">
          <a:xfrm>
            <a:off x="1295400" y="4191000"/>
            <a:ext cx="6477000" cy="838200"/>
          </a:xfrm>
          <a:custGeom>
            <a:avLst/>
            <a:gdLst>
              <a:gd name="T0" fmla="*/ 0 w 4080"/>
              <a:gd name="T1" fmla="*/ 528 h 528"/>
              <a:gd name="T2" fmla="*/ 1776 w 4080"/>
              <a:gd name="T3" fmla="*/ 240 h 528"/>
              <a:gd name="T4" fmla="*/ 3312 w 4080"/>
              <a:gd name="T5" fmla="*/ 96 h 528"/>
              <a:gd name="T6" fmla="*/ 4080 w 4080"/>
              <a:gd name="T7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80" h="528">
                <a:moveTo>
                  <a:pt x="0" y="528"/>
                </a:moveTo>
                <a:lnTo>
                  <a:pt x="1776" y="240"/>
                </a:lnTo>
                <a:lnTo>
                  <a:pt x="3312" y="96"/>
                </a:lnTo>
                <a:lnTo>
                  <a:pt x="4080" y="0"/>
                </a:lnTo>
              </a:path>
            </a:pathLst>
          </a:custGeom>
          <a:noFill/>
          <a:ln w="57150" cap="flat" cmpd="sng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619972" name="Group 4"/>
          <p:cNvGrpSpPr>
            <a:grpSpLocks/>
          </p:cNvGrpSpPr>
          <p:nvPr/>
        </p:nvGrpSpPr>
        <p:grpSpPr bwMode="auto">
          <a:xfrm>
            <a:off x="3124200" y="4876800"/>
            <a:ext cx="990600" cy="1752600"/>
            <a:chOff x="1968" y="3072"/>
            <a:chExt cx="624" cy="1104"/>
          </a:xfrm>
        </p:grpSpPr>
        <p:sp>
          <p:nvSpPr>
            <p:cNvPr id="1619973" name="Line 5"/>
            <p:cNvSpPr>
              <a:spLocks noChangeShapeType="1"/>
            </p:cNvSpPr>
            <p:nvPr/>
          </p:nvSpPr>
          <p:spPr bwMode="auto">
            <a:xfrm>
              <a:off x="1968" y="3456"/>
              <a:ext cx="0" cy="7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9974" name="Line 6"/>
            <p:cNvSpPr>
              <a:spLocks noChangeShapeType="1"/>
            </p:cNvSpPr>
            <p:nvPr/>
          </p:nvSpPr>
          <p:spPr bwMode="auto">
            <a:xfrm>
              <a:off x="2592" y="3072"/>
              <a:ext cx="0" cy="2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19975" name="Text Box 7"/>
          <p:cNvSpPr txBox="1">
            <a:spLocks noChangeArrowheads="1"/>
          </p:cNvSpPr>
          <p:nvPr/>
        </p:nvSpPr>
        <p:spPr bwMode="auto">
          <a:xfrm>
            <a:off x="3733800" y="6172200"/>
            <a:ext cx="497998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2000" i="0">
                <a:latin typeface="Times" charset="0"/>
              </a:rPr>
              <a:t>REGIONAL SUBSIDENCE &gt; FOLD UPLIFT</a:t>
            </a:r>
          </a:p>
        </p:txBody>
      </p:sp>
      <p:sp>
        <p:nvSpPr>
          <p:cNvPr id="1619976" name="Text Box 8"/>
          <p:cNvSpPr txBox="1">
            <a:spLocks noChangeArrowheads="1"/>
          </p:cNvSpPr>
          <p:nvPr/>
        </p:nvSpPr>
        <p:spPr bwMode="auto">
          <a:xfrm>
            <a:off x="1889125" y="3413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it-IT" i="0">
              <a:latin typeface="Times" charset="0"/>
            </a:endParaRPr>
          </a:p>
        </p:txBody>
      </p:sp>
      <p:sp>
        <p:nvSpPr>
          <p:cNvPr id="1619977" name="Text Box 9"/>
          <p:cNvSpPr txBox="1">
            <a:spLocks noChangeArrowheads="1"/>
          </p:cNvSpPr>
          <p:nvPr/>
        </p:nvSpPr>
        <p:spPr bwMode="auto">
          <a:xfrm>
            <a:off x="1524000" y="3429000"/>
            <a:ext cx="1336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i="0"/>
              <a:t>Scrocca, 2006</a:t>
            </a:r>
            <a:endParaRPr lang="it-IT" sz="1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9971" grpId="0" animBg="1"/>
      <p:bldP spid="1619975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018" name="Rectangle 2"/>
          <p:cNvSpPr>
            <a:spLocks noChangeArrowheads="1"/>
          </p:cNvSpPr>
          <p:nvPr/>
        </p:nvSpPr>
        <p:spPr bwMode="auto">
          <a:xfrm>
            <a:off x="-76200" y="0"/>
            <a:ext cx="9296400" cy="6858000"/>
          </a:xfrm>
          <a:prstGeom prst="rect">
            <a:avLst/>
          </a:prstGeom>
          <a:solidFill>
            <a:srgbClr val="C2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622019" name="Group 3"/>
          <p:cNvGrpSpPr>
            <a:grpSpLocks/>
          </p:cNvGrpSpPr>
          <p:nvPr/>
        </p:nvGrpSpPr>
        <p:grpSpPr bwMode="auto">
          <a:xfrm>
            <a:off x="685800" y="3429000"/>
            <a:ext cx="835025" cy="876300"/>
            <a:chOff x="25" y="2412"/>
            <a:chExt cx="526" cy="552"/>
          </a:xfrm>
        </p:grpSpPr>
        <p:grpSp>
          <p:nvGrpSpPr>
            <p:cNvPr id="1622020" name="Group 4"/>
            <p:cNvGrpSpPr>
              <a:grpSpLocks/>
            </p:cNvGrpSpPr>
            <p:nvPr/>
          </p:nvGrpSpPr>
          <p:grpSpPr bwMode="auto">
            <a:xfrm>
              <a:off x="25" y="2412"/>
              <a:ext cx="526" cy="552"/>
              <a:chOff x="25" y="2412"/>
              <a:chExt cx="526" cy="552"/>
            </a:xfrm>
          </p:grpSpPr>
          <p:sp>
            <p:nvSpPr>
              <p:cNvPr id="1622021" name="Rectangle 5"/>
              <p:cNvSpPr>
                <a:spLocks noChangeArrowheads="1"/>
              </p:cNvSpPr>
              <p:nvPr/>
            </p:nvSpPr>
            <p:spPr bwMode="auto">
              <a:xfrm>
                <a:off x="25" y="2412"/>
                <a:ext cx="526" cy="552"/>
              </a:xfrm>
              <a:prstGeom prst="rect">
                <a:avLst/>
              </a:prstGeom>
              <a:solidFill>
                <a:srgbClr val="66FFFF"/>
              </a:solidFill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22" name="Freeform 6"/>
              <p:cNvSpPr>
                <a:spLocks/>
              </p:cNvSpPr>
              <p:nvPr/>
            </p:nvSpPr>
            <p:spPr bwMode="auto">
              <a:xfrm>
                <a:off x="49" y="2412"/>
                <a:ext cx="358" cy="312"/>
              </a:xfrm>
              <a:custGeom>
                <a:avLst/>
                <a:gdLst>
                  <a:gd name="T0" fmla="*/ 702 w 716"/>
                  <a:gd name="T1" fmla="*/ 45 h 623"/>
                  <a:gd name="T2" fmla="*/ 716 w 716"/>
                  <a:gd name="T3" fmla="*/ 75 h 623"/>
                  <a:gd name="T4" fmla="*/ 702 w 716"/>
                  <a:gd name="T5" fmla="*/ 97 h 623"/>
                  <a:gd name="T6" fmla="*/ 691 w 716"/>
                  <a:gd name="T7" fmla="*/ 152 h 623"/>
                  <a:gd name="T8" fmla="*/ 644 w 716"/>
                  <a:gd name="T9" fmla="*/ 131 h 623"/>
                  <a:gd name="T10" fmla="*/ 625 w 716"/>
                  <a:gd name="T11" fmla="*/ 99 h 623"/>
                  <a:gd name="T12" fmla="*/ 609 w 716"/>
                  <a:gd name="T13" fmla="*/ 66 h 623"/>
                  <a:gd name="T14" fmla="*/ 586 w 716"/>
                  <a:gd name="T15" fmla="*/ 39 h 623"/>
                  <a:gd name="T16" fmla="*/ 522 w 716"/>
                  <a:gd name="T17" fmla="*/ 37 h 623"/>
                  <a:gd name="T18" fmla="*/ 454 w 716"/>
                  <a:gd name="T19" fmla="*/ 10 h 623"/>
                  <a:gd name="T20" fmla="*/ 393 w 716"/>
                  <a:gd name="T21" fmla="*/ 43 h 623"/>
                  <a:gd name="T22" fmla="*/ 361 w 716"/>
                  <a:gd name="T23" fmla="*/ 92 h 623"/>
                  <a:gd name="T24" fmla="*/ 357 w 716"/>
                  <a:gd name="T25" fmla="*/ 134 h 623"/>
                  <a:gd name="T26" fmla="*/ 346 w 716"/>
                  <a:gd name="T27" fmla="*/ 180 h 623"/>
                  <a:gd name="T28" fmla="*/ 360 w 716"/>
                  <a:gd name="T29" fmla="*/ 206 h 623"/>
                  <a:gd name="T30" fmla="*/ 393 w 716"/>
                  <a:gd name="T31" fmla="*/ 206 h 623"/>
                  <a:gd name="T32" fmla="*/ 430 w 716"/>
                  <a:gd name="T33" fmla="*/ 234 h 623"/>
                  <a:gd name="T34" fmla="*/ 468 w 716"/>
                  <a:gd name="T35" fmla="*/ 258 h 623"/>
                  <a:gd name="T36" fmla="*/ 468 w 716"/>
                  <a:gd name="T37" fmla="*/ 306 h 623"/>
                  <a:gd name="T38" fmla="*/ 468 w 716"/>
                  <a:gd name="T39" fmla="*/ 344 h 623"/>
                  <a:gd name="T40" fmla="*/ 464 w 716"/>
                  <a:gd name="T41" fmla="*/ 379 h 623"/>
                  <a:gd name="T42" fmla="*/ 406 w 716"/>
                  <a:gd name="T43" fmla="*/ 379 h 623"/>
                  <a:gd name="T44" fmla="*/ 355 w 716"/>
                  <a:gd name="T45" fmla="*/ 429 h 623"/>
                  <a:gd name="T46" fmla="*/ 366 w 716"/>
                  <a:gd name="T47" fmla="*/ 490 h 623"/>
                  <a:gd name="T48" fmla="*/ 323 w 716"/>
                  <a:gd name="T49" fmla="*/ 528 h 623"/>
                  <a:gd name="T50" fmla="*/ 288 w 716"/>
                  <a:gd name="T51" fmla="*/ 571 h 623"/>
                  <a:gd name="T52" fmla="*/ 269 w 716"/>
                  <a:gd name="T53" fmla="*/ 622 h 623"/>
                  <a:gd name="T54" fmla="*/ 222 w 716"/>
                  <a:gd name="T55" fmla="*/ 622 h 623"/>
                  <a:gd name="T56" fmla="*/ 186 w 716"/>
                  <a:gd name="T57" fmla="*/ 600 h 623"/>
                  <a:gd name="T58" fmla="*/ 192 w 716"/>
                  <a:gd name="T59" fmla="*/ 572 h 623"/>
                  <a:gd name="T60" fmla="*/ 198 w 716"/>
                  <a:gd name="T61" fmla="*/ 542 h 623"/>
                  <a:gd name="T62" fmla="*/ 224 w 716"/>
                  <a:gd name="T63" fmla="*/ 514 h 623"/>
                  <a:gd name="T64" fmla="*/ 229 w 716"/>
                  <a:gd name="T65" fmla="*/ 456 h 623"/>
                  <a:gd name="T66" fmla="*/ 237 w 716"/>
                  <a:gd name="T67" fmla="*/ 438 h 623"/>
                  <a:gd name="T68" fmla="*/ 289 w 716"/>
                  <a:gd name="T69" fmla="*/ 420 h 623"/>
                  <a:gd name="T70" fmla="*/ 283 w 716"/>
                  <a:gd name="T71" fmla="*/ 369 h 623"/>
                  <a:gd name="T72" fmla="*/ 263 w 716"/>
                  <a:gd name="T73" fmla="*/ 293 h 623"/>
                  <a:gd name="T74" fmla="*/ 226 w 716"/>
                  <a:gd name="T75" fmla="*/ 225 h 623"/>
                  <a:gd name="T76" fmla="*/ 207 w 716"/>
                  <a:gd name="T77" fmla="*/ 159 h 623"/>
                  <a:gd name="T78" fmla="*/ 179 w 716"/>
                  <a:gd name="T79" fmla="*/ 103 h 623"/>
                  <a:gd name="T80" fmla="*/ 138 w 716"/>
                  <a:gd name="T81" fmla="*/ 121 h 623"/>
                  <a:gd name="T82" fmla="*/ 95 w 716"/>
                  <a:gd name="T83" fmla="*/ 87 h 623"/>
                  <a:gd name="T84" fmla="*/ 64 w 716"/>
                  <a:gd name="T85" fmla="*/ 71 h 623"/>
                  <a:gd name="T86" fmla="*/ 51 w 716"/>
                  <a:gd name="T87" fmla="*/ 52 h 623"/>
                  <a:gd name="T88" fmla="*/ 13 w 716"/>
                  <a:gd name="T89" fmla="*/ 9 h 623"/>
                  <a:gd name="T90" fmla="*/ 674 w 716"/>
                  <a:gd name="T91" fmla="*/ 1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16" h="623">
                    <a:moveTo>
                      <a:pt x="674" y="14"/>
                    </a:moveTo>
                    <a:lnTo>
                      <a:pt x="691" y="30"/>
                    </a:lnTo>
                    <a:lnTo>
                      <a:pt x="702" y="45"/>
                    </a:lnTo>
                    <a:lnTo>
                      <a:pt x="706" y="54"/>
                    </a:lnTo>
                    <a:lnTo>
                      <a:pt x="711" y="65"/>
                    </a:lnTo>
                    <a:lnTo>
                      <a:pt x="716" y="75"/>
                    </a:lnTo>
                    <a:lnTo>
                      <a:pt x="710" y="86"/>
                    </a:lnTo>
                    <a:lnTo>
                      <a:pt x="710" y="93"/>
                    </a:lnTo>
                    <a:lnTo>
                      <a:pt x="702" y="97"/>
                    </a:lnTo>
                    <a:lnTo>
                      <a:pt x="698" y="109"/>
                    </a:lnTo>
                    <a:lnTo>
                      <a:pt x="697" y="143"/>
                    </a:lnTo>
                    <a:lnTo>
                      <a:pt x="691" y="152"/>
                    </a:lnTo>
                    <a:lnTo>
                      <a:pt x="673" y="146"/>
                    </a:lnTo>
                    <a:lnTo>
                      <a:pt x="663" y="146"/>
                    </a:lnTo>
                    <a:lnTo>
                      <a:pt x="644" y="131"/>
                    </a:lnTo>
                    <a:lnTo>
                      <a:pt x="639" y="129"/>
                    </a:lnTo>
                    <a:lnTo>
                      <a:pt x="620" y="108"/>
                    </a:lnTo>
                    <a:lnTo>
                      <a:pt x="625" y="99"/>
                    </a:lnTo>
                    <a:lnTo>
                      <a:pt x="617" y="92"/>
                    </a:lnTo>
                    <a:lnTo>
                      <a:pt x="621" y="78"/>
                    </a:lnTo>
                    <a:lnTo>
                      <a:pt x="609" y="66"/>
                    </a:lnTo>
                    <a:lnTo>
                      <a:pt x="604" y="60"/>
                    </a:lnTo>
                    <a:lnTo>
                      <a:pt x="597" y="45"/>
                    </a:lnTo>
                    <a:lnTo>
                      <a:pt x="586" y="39"/>
                    </a:lnTo>
                    <a:lnTo>
                      <a:pt x="561" y="36"/>
                    </a:lnTo>
                    <a:lnTo>
                      <a:pt x="537" y="39"/>
                    </a:lnTo>
                    <a:lnTo>
                      <a:pt x="522" y="37"/>
                    </a:lnTo>
                    <a:lnTo>
                      <a:pt x="510" y="30"/>
                    </a:lnTo>
                    <a:lnTo>
                      <a:pt x="475" y="19"/>
                    </a:lnTo>
                    <a:lnTo>
                      <a:pt x="454" y="10"/>
                    </a:lnTo>
                    <a:lnTo>
                      <a:pt x="426" y="14"/>
                    </a:lnTo>
                    <a:lnTo>
                      <a:pt x="400" y="31"/>
                    </a:lnTo>
                    <a:lnTo>
                      <a:pt x="393" y="43"/>
                    </a:lnTo>
                    <a:lnTo>
                      <a:pt x="381" y="67"/>
                    </a:lnTo>
                    <a:lnTo>
                      <a:pt x="373" y="82"/>
                    </a:lnTo>
                    <a:lnTo>
                      <a:pt x="361" y="92"/>
                    </a:lnTo>
                    <a:lnTo>
                      <a:pt x="360" y="108"/>
                    </a:lnTo>
                    <a:lnTo>
                      <a:pt x="368" y="126"/>
                    </a:lnTo>
                    <a:lnTo>
                      <a:pt x="357" y="134"/>
                    </a:lnTo>
                    <a:lnTo>
                      <a:pt x="342" y="161"/>
                    </a:lnTo>
                    <a:lnTo>
                      <a:pt x="340" y="172"/>
                    </a:lnTo>
                    <a:lnTo>
                      <a:pt x="346" y="180"/>
                    </a:lnTo>
                    <a:lnTo>
                      <a:pt x="348" y="183"/>
                    </a:lnTo>
                    <a:lnTo>
                      <a:pt x="349" y="197"/>
                    </a:lnTo>
                    <a:lnTo>
                      <a:pt x="360" y="206"/>
                    </a:lnTo>
                    <a:lnTo>
                      <a:pt x="372" y="207"/>
                    </a:lnTo>
                    <a:lnTo>
                      <a:pt x="385" y="208"/>
                    </a:lnTo>
                    <a:lnTo>
                      <a:pt x="393" y="206"/>
                    </a:lnTo>
                    <a:lnTo>
                      <a:pt x="407" y="217"/>
                    </a:lnTo>
                    <a:lnTo>
                      <a:pt x="416" y="229"/>
                    </a:lnTo>
                    <a:lnTo>
                      <a:pt x="430" y="234"/>
                    </a:lnTo>
                    <a:lnTo>
                      <a:pt x="442" y="238"/>
                    </a:lnTo>
                    <a:lnTo>
                      <a:pt x="454" y="253"/>
                    </a:lnTo>
                    <a:lnTo>
                      <a:pt x="468" y="258"/>
                    </a:lnTo>
                    <a:lnTo>
                      <a:pt x="462" y="279"/>
                    </a:lnTo>
                    <a:lnTo>
                      <a:pt x="460" y="294"/>
                    </a:lnTo>
                    <a:lnTo>
                      <a:pt x="468" y="306"/>
                    </a:lnTo>
                    <a:lnTo>
                      <a:pt x="463" y="318"/>
                    </a:lnTo>
                    <a:lnTo>
                      <a:pt x="462" y="331"/>
                    </a:lnTo>
                    <a:lnTo>
                      <a:pt x="468" y="344"/>
                    </a:lnTo>
                    <a:lnTo>
                      <a:pt x="479" y="349"/>
                    </a:lnTo>
                    <a:lnTo>
                      <a:pt x="475" y="364"/>
                    </a:lnTo>
                    <a:lnTo>
                      <a:pt x="464" y="379"/>
                    </a:lnTo>
                    <a:lnTo>
                      <a:pt x="449" y="374"/>
                    </a:lnTo>
                    <a:lnTo>
                      <a:pt x="436" y="370"/>
                    </a:lnTo>
                    <a:lnTo>
                      <a:pt x="406" y="379"/>
                    </a:lnTo>
                    <a:lnTo>
                      <a:pt x="374" y="400"/>
                    </a:lnTo>
                    <a:lnTo>
                      <a:pt x="361" y="416"/>
                    </a:lnTo>
                    <a:lnTo>
                      <a:pt x="355" y="429"/>
                    </a:lnTo>
                    <a:lnTo>
                      <a:pt x="359" y="435"/>
                    </a:lnTo>
                    <a:lnTo>
                      <a:pt x="363" y="468"/>
                    </a:lnTo>
                    <a:lnTo>
                      <a:pt x="366" y="490"/>
                    </a:lnTo>
                    <a:lnTo>
                      <a:pt x="360" y="502"/>
                    </a:lnTo>
                    <a:lnTo>
                      <a:pt x="347" y="519"/>
                    </a:lnTo>
                    <a:lnTo>
                      <a:pt x="323" y="528"/>
                    </a:lnTo>
                    <a:lnTo>
                      <a:pt x="317" y="533"/>
                    </a:lnTo>
                    <a:lnTo>
                      <a:pt x="295" y="562"/>
                    </a:lnTo>
                    <a:lnTo>
                      <a:pt x="288" y="571"/>
                    </a:lnTo>
                    <a:lnTo>
                      <a:pt x="286" y="593"/>
                    </a:lnTo>
                    <a:lnTo>
                      <a:pt x="278" y="611"/>
                    </a:lnTo>
                    <a:lnTo>
                      <a:pt x="269" y="622"/>
                    </a:lnTo>
                    <a:lnTo>
                      <a:pt x="258" y="623"/>
                    </a:lnTo>
                    <a:lnTo>
                      <a:pt x="243" y="619"/>
                    </a:lnTo>
                    <a:lnTo>
                      <a:pt x="222" y="622"/>
                    </a:lnTo>
                    <a:lnTo>
                      <a:pt x="213" y="623"/>
                    </a:lnTo>
                    <a:lnTo>
                      <a:pt x="189" y="608"/>
                    </a:lnTo>
                    <a:lnTo>
                      <a:pt x="186" y="600"/>
                    </a:lnTo>
                    <a:lnTo>
                      <a:pt x="192" y="592"/>
                    </a:lnTo>
                    <a:lnTo>
                      <a:pt x="188" y="585"/>
                    </a:lnTo>
                    <a:lnTo>
                      <a:pt x="192" y="572"/>
                    </a:lnTo>
                    <a:lnTo>
                      <a:pt x="188" y="558"/>
                    </a:lnTo>
                    <a:lnTo>
                      <a:pt x="189" y="550"/>
                    </a:lnTo>
                    <a:lnTo>
                      <a:pt x="198" y="542"/>
                    </a:lnTo>
                    <a:lnTo>
                      <a:pt x="210" y="541"/>
                    </a:lnTo>
                    <a:lnTo>
                      <a:pt x="220" y="533"/>
                    </a:lnTo>
                    <a:lnTo>
                      <a:pt x="224" y="514"/>
                    </a:lnTo>
                    <a:lnTo>
                      <a:pt x="239" y="488"/>
                    </a:lnTo>
                    <a:lnTo>
                      <a:pt x="241" y="471"/>
                    </a:lnTo>
                    <a:lnTo>
                      <a:pt x="229" y="456"/>
                    </a:lnTo>
                    <a:lnTo>
                      <a:pt x="220" y="454"/>
                    </a:lnTo>
                    <a:lnTo>
                      <a:pt x="224" y="446"/>
                    </a:lnTo>
                    <a:lnTo>
                      <a:pt x="237" y="438"/>
                    </a:lnTo>
                    <a:lnTo>
                      <a:pt x="252" y="427"/>
                    </a:lnTo>
                    <a:lnTo>
                      <a:pt x="274" y="427"/>
                    </a:lnTo>
                    <a:lnTo>
                      <a:pt x="289" y="420"/>
                    </a:lnTo>
                    <a:lnTo>
                      <a:pt x="296" y="399"/>
                    </a:lnTo>
                    <a:lnTo>
                      <a:pt x="295" y="381"/>
                    </a:lnTo>
                    <a:lnTo>
                      <a:pt x="283" y="369"/>
                    </a:lnTo>
                    <a:lnTo>
                      <a:pt x="269" y="348"/>
                    </a:lnTo>
                    <a:lnTo>
                      <a:pt x="265" y="324"/>
                    </a:lnTo>
                    <a:lnTo>
                      <a:pt x="263" y="293"/>
                    </a:lnTo>
                    <a:lnTo>
                      <a:pt x="250" y="254"/>
                    </a:lnTo>
                    <a:lnTo>
                      <a:pt x="236" y="232"/>
                    </a:lnTo>
                    <a:lnTo>
                      <a:pt x="226" y="225"/>
                    </a:lnTo>
                    <a:lnTo>
                      <a:pt x="218" y="198"/>
                    </a:lnTo>
                    <a:lnTo>
                      <a:pt x="213" y="177"/>
                    </a:lnTo>
                    <a:lnTo>
                      <a:pt x="207" y="159"/>
                    </a:lnTo>
                    <a:lnTo>
                      <a:pt x="206" y="144"/>
                    </a:lnTo>
                    <a:lnTo>
                      <a:pt x="188" y="114"/>
                    </a:lnTo>
                    <a:lnTo>
                      <a:pt x="179" y="103"/>
                    </a:lnTo>
                    <a:lnTo>
                      <a:pt x="162" y="101"/>
                    </a:lnTo>
                    <a:lnTo>
                      <a:pt x="149" y="108"/>
                    </a:lnTo>
                    <a:lnTo>
                      <a:pt x="138" y="121"/>
                    </a:lnTo>
                    <a:lnTo>
                      <a:pt x="121" y="112"/>
                    </a:lnTo>
                    <a:lnTo>
                      <a:pt x="111" y="103"/>
                    </a:lnTo>
                    <a:lnTo>
                      <a:pt x="95" y="87"/>
                    </a:lnTo>
                    <a:lnTo>
                      <a:pt x="82" y="77"/>
                    </a:lnTo>
                    <a:lnTo>
                      <a:pt x="69" y="80"/>
                    </a:lnTo>
                    <a:lnTo>
                      <a:pt x="64" y="71"/>
                    </a:lnTo>
                    <a:lnTo>
                      <a:pt x="53" y="66"/>
                    </a:lnTo>
                    <a:lnTo>
                      <a:pt x="43" y="61"/>
                    </a:lnTo>
                    <a:lnTo>
                      <a:pt x="51" y="52"/>
                    </a:lnTo>
                    <a:lnTo>
                      <a:pt x="49" y="35"/>
                    </a:lnTo>
                    <a:lnTo>
                      <a:pt x="39" y="24"/>
                    </a:lnTo>
                    <a:lnTo>
                      <a:pt x="13" y="9"/>
                    </a:lnTo>
                    <a:lnTo>
                      <a:pt x="0" y="0"/>
                    </a:lnTo>
                    <a:lnTo>
                      <a:pt x="648" y="0"/>
                    </a:lnTo>
                    <a:lnTo>
                      <a:pt x="674" y="14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23" name="Line 7"/>
              <p:cNvSpPr>
                <a:spLocks noChangeShapeType="1"/>
              </p:cNvSpPr>
              <p:nvPr/>
            </p:nvSpPr>
            <p:spPr bwMode="auto">
              <a:xfrm>
                <a:off x="386" y="2419"/>
                <a:ext cx="9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24" name="Line 8"/>
              <p:cNvSpPr>
                <a:spLocks noChangeShapeType="1"/>
              </p:cNvSpPr>
              <p:nvPr/>
            </p:nvSpPr>
            <p:spPr bwMode="auto">
              <a:xfrm>
                <a:off x="395" y="2427"/>
                <a:ext cx="5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25" name="Line 9"/>
              <p:cNvSpPr>
                <a:spLocks noChangeShapeType="1"/>
              </p:cNvSpPr>
              <p:nvPr/>
            </p:nvSpPr>
            <p:spPr bwMode="auto">
              <a:xfrm>
                <a:off x="400" y="2435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26" name="Line 10"/>
              <p:cNvSpPr>
                <a:spLocks noChangeShapeType="1"/>
              </p:cNvSpPr>
              <p:nvPr/>
            </p:nvSpPr>
            <p:spPr bwMode="auto">
              <a:xfrm>
                <a:off x="402" y="2440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27" name="Line 11"/>
              <p:cNvSpPr>
                <a:spLocks noChangeShapeType="1"/>
              </p:cNvSpPr>
              <p:nvPr/>
            </p:nvSpPr>
            <p:spPr bwMode="auto">
              <a:xfrm>
                <a:off x="404" y="2445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28" name="Line 12"/>
              <p:cNvSpPr>
                <a:spLocks noChangeShapeType="1"/>
              </p:cNvSpPr>
              <p:nvPr/>
            </p:nvSpPr>
            <p:spPr bwMode="auto">
              <a:xfrm flipH="1">
                <a:off x="404" y="2450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29" name="Line 13"/>
              <p:cNvSpPr>
                <a:spLocks noChangeShapeType="1"/>
              </p:cNvSpPr>
              <p:nvPr/>
            </p:nvSpPr>
            <p:spPr bwMode="auto">
              <a:xfrm>
                <a:off x="404" y="2455"/>
                <a:ext cx="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30" name="Line 14"/>
              <p:cNvSpPr>
                <a:spLocks noChangeShapeType="1"/>
              </p:cNvSpPr>
              <p:nvPr/>
            </p:nvSpPr>
            <p:spPr bwMode="auto">
              <a:xfrm flipH="1">
                <a:off x="400" y="2459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31" name="Line 15"/>
              <p:cNvSpPr>
                <a:spLocks noChangeShapeType="1"/>
              </p:cNvSpPr>
              <p:nvPr/>
            </p:nvSpPr>
            <p:spPr bwMode="auto">
              <a:xfrm flipH="1">
                <a:off x="398" y="2461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32" name="Line 16"/>
              <p:cNvSpPr>
                <a:spLocks noChangeShapeType="1"/>
              </p:cNvSpPr>
              <p:nvPr/>
            </p:nvSpPr>
            <p:spPr bwMode="auto">
              <a:xfrm flipH="1">
                <a:off x="397" y="2467"/>
                <a:ext cx="1" cy="1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33" name="Line 17"/>
              <p:cNvSpPr>
                <a:spLocks noChangeShapeType="1"/>
              </p:cNvSpPr>
              <p:nvPr/>
            </p:nvSpPr>
            <p:spPr bwMode="auto">
              <a:xfrm flipH="1">
                <a:off x="395" y="2484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34" name="Line 18"/>
              <p:cNvSpPr>
                <a:spLocks noChangeShapeType="1"/>
              </p:cNvSpPr>
              <p:nvPr/>
            </p:nvSpPr>
            <p:spPr bwMode="auto">
              <a:xfrm flipH="1" flipV="1">
                <a:off x="386" y="2485"/>
                <a:ext cx="9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35" name="Line 19"/>
              <p:cNvSpPr>
                <a:spLocks noChangeShapeType="1"/>
              </p:cNvSpPr>
              <p:nvPr/>
            </p:nvSpPr>
            <p:spPr bwMode="auto">
              <a:xfrm flipH="1">
                <a:off x="380" y="2485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36" name="Line 20"/>
              <p:cNvSpPr>
                <a:spLocks noChangeShapeType="1"/>
              </p:cNvSpPr>
              <p:nvPr/>
            </p:nvSpPr>
            <p:spPr bwMode="auto">
              <a:xfrm flipH="1" flipV="1">
                <a:off x="371" y="2478"/>
                <a:ext cx="9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37" name="Line 21"/>
              <p:cNvSpPr>
                <a:spLocks noChangeShapeType="1"/>
              </p:cNvSpPr>
              <p:nvPr/>
            </p:nvSpPr>
            <p:spPr bwMode="auto">
              <a:xfrm flipH="1" flipV="1">
                <a:off x="369" y="2477"/>
                <a:ext cx="2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38" name="Line 22"/>
              <p:cNvSpPr>
                <a:spLocks noChangeShapeType="1"/>
              </p:cNvSpPr>
              <p:nvPr/>
            </p:nvSpPr>
            <p:spPr bwMode="auto">
              <a:xfrm flipH="1" flipV="1">
                <a:off x="359" y="2466"/>
                <a:ext cx="10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39" name="Line 23"/>
              <p:cNvSpPr>
                <a:spLocks noChangeShapeType="1"/>
              </p:cNvSpPr>
              <p:nvPr/>
            </p:nvSpPr>
            <p:spPr bwMode="auto">
              <a:xfrm flipV="1">
                <a:off x="359" y="2462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40" name="Line 24"/>
              <p:cNvSpPr>
                <a:spLocks noChangeShapeType="1"/>
              </p:cNvSpPr>
              <p:nvPr/>
            </p:nvSpPr>
            <p:spPr bwMode="auto">
              <a:xfrm flipH="1" flipV="1">
                <a:off x="357" y="2459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41" name="Line 25"/>
              <p:cNvSpPr>
                <a:spLocks noChangeShapeType="1"/>
              </p:cNvSpPr>
              <p:nvPr/>
            </p:nvSpPr>
            <p:spPr bwMode="auto">
              <a:xfrm flipV="1">
                <a:off x="357" y="245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42" name="Line 26"/>
              <p:cNvSpPr>
                <a:spLocks noChangeShapeType="1"/>
              </p:cNvSpPr>
              <p:nvPr/>
            </p:nvSpPr>
            <p:spPr bwMode="auto">
              <a:xfrm flipH="1" flipV="1">
                <a:off x="354" y="2446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43" name="Line 27"/>
              <p:cNvSpPr>
                <a:spLocks noChangeShapeType="1"/>
              </p:cNvSpPr>
              <p:nvPr/>
            </p:nvSpPr>
            <p:spPr bwMode="auto">
              <a:xfrm flipH="1" flipV="1">
                <a:off x="351" y="2442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44" name="Line 28"/>
              <p:cNvSpPr>
                <a:spLocks noChangeShapeType="1"/>
              </p:cNvSpPr>
              <p:nvPr/>
            </p:nvSpPr>
            <p:spPr bwMode="auto">
              <a:xfrm flipH="1" flipV="1">
                <a:off x="348" y="2435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45" name="Line 29"/>
              <p:cNvSpPr>
                <a:spLocks noChangeShapeType="1"/>
              </p:cNvSpPr>
              <p:nvPr/>
            </p:nvSpPr>
            <p:spPr bwMode="auto">
              <a:xfrm flipH="1" flipV="1">
                <a:off x="342" y="2432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46" name="Line 30"/>
              <p:cNvSpPr>
                <a:spLocks noChangeShapeType="1"/>
              </p:cNvSpPr>
              <p:nvPr/>
            </p:nvSpPr>
            <p:spPr bwMode="auto">
              <a:xfrm flipH="1" flipV="1">
                <a:off x="329" y="2431"/>
                <a:ext cx="13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47" name="Line 31"/>
              <p:cNvSpPr>
                <a:spLocks noChangeShapeType="1"/>
              </p:cNvSpPr>
              <p:nvPr/>
            </p:nvSpPr>
            <p:spPr bwMode="auto">
              <a:xfrm flipH="1">
                <a:off x="318" y="2431"/>
                <a:ext cx="1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48" name="Line 32"/>
              <p:cNvSpPr>
                <a:spLocks noChangeShapeType="1"/>
              </p:cNvSpPr>
              <p:nvPr/>
            </p:nvSpPr>
            <p:spPr bwMode="auto">
              <a:xfrm flipH="1" flipV="1">
                <a:off x="310" y="2431"/>
                <a:ext cx="8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49" name="Line 33"/>
              <p:cNvSpPr>
                <a:spLocks noChangeShapeType="1"/>
              </p:cNvSpPr>
              <p:nvPr/>
            </p:nvSpPr>
            <p:spPr bwMode="auto">
              <a:xfrm flipH="1" flipV="1">
                <a:off x="304" y="2427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50" name="Line 34"/>
              <p:cNvSpPr>
                <a:spLocks noChangeShapeType="1"/>
              </p:cNvSpPr>
              <p:nvPr/>
            </p:nvSpPr>
            <p:spPr bwMode="auto">
              <a:xfrm flipH="1" flipV="1">
                <a:off x="286" y="2422"/>
                <a:ext cx="18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51" name="Line 35"/>
              <p:cNvSpPr>
                <a:spLocks noChangeShapeType="1"/>
              </p:cNvSpPr>
              <p:nvPr/>
            </p:nvSpPr>
            <p:spPr bwMode="auto">
              <a:xfrm flipH="1" flipV="1">
                <a:off x="276" y="2417"/>
                <a:ext cx="1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52" name="Line 36"/>
              <p:cNvSpPr>
                <a:spLocks noChangeShapeType="1"/>
              </p:cNvSpPr>
              <p:nvPr/>
            </p:nvSpPr>
            <p:spPr bwMode="auto">
              <a:xfrm flipH="1">
                <a:off x="262" y="2417"/>
                <a:ext cx="1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53" name="Line 37"/>
              <p:cNvSpPr>
                <a:spLocks noChangeShapeType="1"/>
              </p:cNvSpPr>
              <p:nvPr/>
            </p:nvSpPr>
            <p:spPr bwMode="auto">
              <a:xfrm flipH="1">
                <a:off x="249" y="2419"/>
                <a:ext cx="13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54" name="Line 38"/>
              <p:cNvSpPr>
                <a:spLocks noChangeShapeType="1"/>
              </p:cNvSpPr>
              <p:nvPr/>
            </p:nvSpPr>
            <p:spPr bwMode="auto">
              <a:xfrm flipH="1">
                <a:off x="245" y="2428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55" name="Line 39"/>
              <p:cNvSpPr>
                <a:spLocks noChangeShapeType="1"/>
              </p:cNvSpPr>
              <p:nvPr/>
            </p:nvSpPr>
            <p:spPr bwMode="auto">
              <a:xfrm flipH="1">
                <a:off x="239" y="2434"/>
                <a:ext cx="6" cy="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56" name="Line 40"/>
              <p:cNvSpPr>
                <a:spLocks noChangeShapeType="1"/>
              </p:cNvSpPr>
              <p:nvPr/>
            </p:nvSpPr>
            <p:spPr bwMode="auto">
              <a:xfrm flipH="1">
                <a:off x="235" y="2446"/>
                <a:ext cx="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57" name="Line 41"/>
              <p:cNvSpPr>
                <a:spLocks noChangeShapeType="1"/>
              </p:cNvSpPr>
              <p:nvPr/>
            </p:nvSpPr>
            <p:spPr bwMode="auto">
              <a:xfrm flipH="1">
                <a:off x="230" y="2453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58" name="Line 42"/>
              <p:cNvSpPr>
                <a:spLocks noChangeShapeType="1"/>
              </p:cNvSpPr>
              <p:nvPr/>
            </p:nvSpPr>
            <p:spPr bwMode="auto">
              <a:xfrm flipH="1">
                <a:off x="229" y="2459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59" name="Line 43"/>
              <p:cNvSpPr>
                <a:spLocks noChangeShapeType="1"/>
              </p:cNvSpPr>
              <p:nvPr/>
            </p:nvSpPr>
            <p:spPr bwMode="auto">
              <a:xfrm>
                <a:off x="229" y="2466"/>
                <a:ext cx="4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60" name="Line 44"/>
              <p:cNvSpPr>
                <a:spLocks noChangeShapeType="1"/>
              </p:cNvSpPr>
              <p:nvPr/>
            </p:nvSpPr>
            <p:spPr bwMode="auto">
              <a:xfrm flipH="1">
                <a:off x="228" y="2476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61" name="Line 45"/>
              <p:cNvSpPr>
                <a:spLocks noChangeShapeType="1"/>
              </p:cNvSpPr>
              <p:nvPr/>
            </p:nvSpPr>
            <p:spPr bwMode="auto">
              <a:xfrm flipH="1">
                <a:off x="220" y="2479"/>
                <a:ext cx="8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62" name="Line 46"/>
              <p:cNvSpPr>
                <a:spLocks noChangeShapeType="1"/>
              </p:cNvSpPr>
              <p:nvPr/>
            </p:nvSpPr>
            <p:spPr bwMode="auto">
              <a:xfrm flipH="1">
                <a:off x="219" y="2493"/>
                <a:ext cx="1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63" name="Line 47"/>
              <p:cNvSpPr>
                <a:spLocks noChangeShapeType="1"/>
              </p:cNvSpPr>
              <p:nvPr/>
            </p:nvSpPr>
            <p:spPr bwMode="auto">
              <a:xfrm>
                <a:off x="219" y="2498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64" name="Line 48"/>
              <p:cNvSpPr>
                <a:spLocks noChangeShapeType="1"/>
              </p:cNvSpPr>
              <p:nvPr/>
            </p:nvSpPr>
            <p:spPr bwMode="auto">
              <a:xfrm>
                <a:off x="222" y="2502"/>
                <a:ext cx="1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65" name="Line 49"/>
              <p:cNvSpPr>
                <a:spLocks noChangeShapeType="1"/>
              </p:cNvSpPr>
              <p:nvPr/>
            </p:nvSpPr>
            <p:spPr bwMode="auto">
              <a:xfrm>
                <a:off x="223" y="2504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66" name="Line 50"/>
              <p:cNvSpPr>
                <a:spLocks noChangeShapeType="1"/>
              </p:cNvSpPr>
              <p:nvPr/>
            </p:nvSpPr>
            <p:spPr bwMode="auto">
              <a:xfrm>
                <a:off x="224" y="2511"/>
                <a:ext cx="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67" name="Line 51"/>
              <p:cNvSpPr>
                <a:spLocks noChangeShapeType="1"/>
              </p:cNvSpPr>
              <p:nvPr/>
            </p:nvSpPr>
            <p:spPr bwMode="auto">
              <a:xfrm>
                <a:off x="229" y="2515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68" name="Line 52"/>
              <p:cNvSpPr>
                <a:spLocks noChangeShapeType="1"/>
              </p:cNvSpPr>
              <p:nvPr/>
            </p:nvSpPr>
            <p:spPr bwMode="auto">
              <a:xfrm>
                <a:off x="235" y="2516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69" name="Line 53"/>
              <p:cNvSpPr>
                <a:spLocks noChangeShapeType="1"/>
              </p:cNvSpPr>
              <p:nvPr/>
            </p:nvSpPr>
            <p:spPr bwMode="auto">
              <a:xfrm flipV="1">
                <a:off x="241" y="2515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70" name="Line 54"/>
              <p:cNvSpPr>
                <a:spLocks noChangeShapeType="1"/>
              </p:cNvSpPr>
              <p:nvPr/>
            </p:nvSpPr>
            <p:spPr bwMode="auto">
              <a:xfrm>
                <a:off x="245" y="2515"/>
                <a:ext cx="7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71" name="Line 55"/>
              <p:cNvSpPr>
                <a:spLocks noChangeShapeType="1"/>
              </p:cNvSpPr>
              <p:nvPr/>
            </p:nvSpPr>
            <p:spPr bwMode="auto">
              <a:xfrm>
                <a:off x="252" y="2521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72" name="Line 56"/>
              <p:cNvSpPr>
                <a:spLocks noChangeShapeType="1"/>
              </p:cNvSpPr>
              <p:nvPr/>
            </p:nvSpPr>
            <p:spPr bwMode="auto">
              <a:xfrm>
                <a:off x="257" y="2527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73" name="Line 57"/>
              <p:cNvSpPr>
                <a:spLocks noChangeShapeType="1"/>
              </p:cNvSpPr>
              <p:nvPr/>
            </p:nvSpPr>
            <p:spPr bwMode="auto">
              <a:xfrm>
                <a:off x="264" y="253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74" name="Line 58"/>
              <p:cNvSpPr>
                <a:spLocks noChangeShapeType="1"/>
              </p:cNvSpPr>
              <p:nvPr/>
            </p:nvSpPr>
            <p:spPr bwMode="auto">
              <a:xfrm>
                <a:off x="270" y="2532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75" name="Line 59"/>
              <p:cNvSpPr>
                <a:spLocks noChangeShapeType="1"/>
              </p:cNvSpPr>
              <p:nvPr/>
            </p:nvSpPr>
            <p:spPr bwMode="auto">
              <a:xfrm>
                <a:off x="276" y="2539"/>
                <a:ext cx="7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76" name="Line 60"/>
              <p:cNvSpPr>
                <a:spLocks noChangeShapeType="1"/>
              </p:cNvSpPr>
              <p:nvPr/>
            </p:nvSpPr>
            <p:spPr bwMode="auto">
              <a:xfrm flipH="1">
                <a:off x="280" y="2541"/>
                <a:ext cx="3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77" name="Line 61"/>
              <p:cNvSpPr>
                <a:spLocks noChangeShapeType="1"/>
              </p:cNvSpPr>
              <p:nvPr/>
            </p:nvSpPr>
            <p:spPr bwMode="auto">
              <a:xfrm flipH="1">
                <a:off x="279" y="2552"/>
                <a:ext cx="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78" name="Line 62"/>
              <p:cNvSpPr>
                <a:spLocks noChangeShapeType="1"/>
              </p:cNvSpPr>
              <p:nvPr/>
            </p:nvSpPr>
            <p:spPr bwMode="auto">
              <a:xfrm>
                <a:off x="279" y="2560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79" name="Line 63"/>
              <p:cNvSpPr>
                <a:spLocks noChangeShapeType="1"/>
              </p:cNvSpPr>
              <p:nvPr/>
            </p:nvSpPr>
            <p:spPr bwMode="auto">
              <a:xfrm flipH="1">
                <a:off x="280" y="2566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80" name="Line 64"/>
              <p:cNvSpPr>
                <a:spLocks noChangeShapeType="1"/>
              </p:cNvSpPr>
              <p:nvPr/>
            </p:nvSpPr>
            <p:spPr bwMode="auto">
              <a:xfrm flipH="1">
                <a:off x="280" y="2571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81" name="Line 65"/>
              <p:cNvSpPr>
                <a:spLocks noChangeShapeType="1"/>
              </p:cNvSpPr>
              <p:nvPr/>
            </p:nvSpPr>
            <p:spPr bwMode="auto">
              <a:xfrm>
                <a:off x="280" y="2578"/>
                <a:ext cx="3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82" name="Line 66"/>
              <p:cNvSpPr>
                <a:spLocks noChangeShapeType="1"/>
              </p:cNvSpPr>
              <p:nvPr/>
            </p:nvSpPr>
            <p:spPr bwMode="auto">
              <a:xfrm>
                <a:off x="283" y="2584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83" name="Line 67"/>
              <p:cNvSpPr>
                <a:spLocks noChangeShapeType="1"/>
              </p:cNvSpPr>
              <p:nvPr/>
            </p:nvSpPr>
            <p:spPr bwMode="auto">
              <a:xfrm flipH="1">
                <a:off x="286" y="2587"/>
                <a:ext cx="2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84" name="Line 68"/>
              <p:cNvSpPr>
                <a:spLocks noChangeShapeType="1"/>
              </p:cNvSpPr>
              <p:nvPr/>
            </p:nvSpPr>
            <p:spPr bwMode="auto">
              <a:xfrm flipH="1">
                <a:off x="281" y="2594"/>
                <a:ext cx="5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85" name="Line 69"/>
              <p:cNvSpPr>
                <a:spLocks noChangeShapeType="1"/>
              </p:cNvSpPr>
              <p:nvPr/>
            </p:nvSpPr>
            <p:spPr bwMode="auto">
              <a:xfrm flipH="1" flipV="1">
                <a:off x="273" y="2599"/>
                <a:ext cx="8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86" name="Line 70"/>
              <p:cNvSpPr>
                <a:spLocks noChangeShapeType="1"/>
              </p:cNvSpPr>
              <p:nvPr/>
            </p:nvSpPr>
            <p:spPr bwMode="auto">
              <a:xfrm flipH="1" flipV="1">
                <a:off x="267" y="2598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87" name="Line 71"/>
              <p:cNvSpPr>
                <a:spLocks noChangeShapeType="1"/>
              </p:cNvSpPr>
              <p:nvPr/>
            </p:nvSpPr>
            <p:spPr bwMode="auto">
              <a:xfrm flipH="1">
                <a:off x="252" y="2598"/>
                <a:ext cx="1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88" name="Line 72"/>
              <p:cNvSpPr>
                <a:spLocks noChangeShapeType="1"/>
              </p:cNvSpPr>
              <p:nvPr/>
            </p:nvSpPr>
            <p:spPr bwMode="auto">
              <a:xfrm flipH="1">
                <a:off x="236" y="2602"/>
                <a:ext cx="16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89" name="Line 73"/>
              <p:cNvSpPr>
                <a:spLocks noChangeShapeType="1"/>
              </p:cNvSpPr>
              <p:nvPr/>
            </p:nvSpPr>
            <p:spPr bwMode="auto">
              <a:xfrm flipH="1">
                <a:off x="230" y="2613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90" name="Line 74"/>
              <p:cNvSpPr>
                <a:spLocks noChangeShapeType="1"/>
              </p:cNvSpPr>
              <p:nvPr/>
            </p:nvSpPr>
            <p:spPr bwMode="auto">
              <a:xfrm flipH="1">
                <a:off x="226" y="2620"/>
                <a:ext cx="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91" name="Line 75"/>
              <p:cNvSpPr>
                <a:spLocks noChangeShapeType="1"/>
              </p:cNvSpPr>
              <p:nvPr/>
            </p:nvSpPr>
            <p:spPr bwMode="auto">
              <a:xfrm>
                <a:off x="226" y="262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92" name="Line 76"/>
              <p:cNvSpPr>
                <a:spLocks noChangeShapeType="1"/>
              </p:cNvSpPr>
              <p:nvPr/>
            </p:nvSpPr>
            <p:spPr bwMode="auto">
              <a:xfrm>
                <a:off x="228" y="2630"/>
                <a:ext cx="2" cy="1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93" name="Line 77"/>
              <p:cNvSpPr>
                <a:spLocks noChangeShapeType="1"/>
              </p:cNvSpPr>
              <p:nvPr/>
            </p:nvSpPr>
            <p:spPr bwMode="auto">
              <a:xfrm>
                <a:off x="230" y="2646"/>
                <a:ext cx="2" cy="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94" name="Line 78"/>
              <p:cNvSpPr>
                <a:spLocks noChangeShapeType="1"/>
              </p:cNvSpPr>
              <p:nvPr/>
            </p:nvSpPr>
            <p:spPr bwMode="auto">
              <a:xfrm flipH="1">
                <a:off x="229" y="2658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95" name="Line 79"/>
              <p:cNvSpPr>
                <a:spLocks noChangeShapeType="1"/>
              </p:cNvSpPr>
              <p:nvPr/>
            </p:nvSpPr>
            <p:spPr bwMode="auto">
              <a:xfrm flipH="1">
                <a:off x="222" y="2663"/>
                <a:ext cx="7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96" name="Line 80"/>
              <p:cNvSpPr>
                <a:spLocks noChangeShapeType="1"/>
              </p:cNvSpPr>
              <p:nvPr/>
            </p:nvSpPr>
            <p:spPr bwMode="auto">
              <a:xfrm flipH="1">
                <a:off x="211" y="2672"/>
                <a:ext cx="1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97" name="Line 81"/>
              <p:cNvSpPr>
                <a:spLocks noChangeShapeType="1"/>
              </p:cNvSpPr>
              <p:nvPr/>
            </p:nvSpPr>
            <p:spPr bwMode="auto">
              <a:xfrm flipH="1">
                <a:off x="207" y="2676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98" name="Line 82"/>
              <p:cNvSpPr>
                <a:spLocks noChangeShapeType="1"/>
              </p:cNvSpPr>
              <p:nvPr/>
            </p:nvSpPr>
            <p:spPr bwMode="auto">
              <a:xfrm flipH="1">
                <a:off x="196" y="2679"/>
                <a:ext cx="11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099" name="Line 83"/>
              <p:cNvSpPr>
                <a:spLocks noChangeShapeType="1"/>
              </p:cNvSpPr>
              <p:nvPr/>
            </p:nvSpPr>
            <p:spPr bwMode="auto">
              <a:xfrm flipH="1">
                <a:off x="193" y="2693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00" name="Line 84"/>
              <p:cNvSpPr>
                <a:spLocks noChangeShapeType="1"/>
              </p:cNvSpPr>
              <p:nvPr/>
            </p:nvSpPr>
            <p:spPr bwMode="auto">
              <a:xfrm flipH="1">
                <a:off x="192" y="2698"/>
                <a:ext cx="1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01" name="Line 85"/>
              <p:cNvSpPr>
                <a:spLocks noChangeShapeType="1"/>
              </p:cNvSpPr>
              <p:nvPr/>
            </p:nvSpPr>
            <p:spPr bwMode="auto">
              <a:xfrm flipH="1">
                <a:off x="188" y="2709"/>
                <a:ext cx="4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02" name="Line 86"/>
              <p:cNvSpPr>
                <a:spLocks noChangeShapeType="1"/>
              </p:cNvSpPr>
              <p:nvPr/>
            </p:nvSpPr>
            <p:spPr bwMode="auto">
              <a:xfrm flipH="1">
                <a:off x="183" y="2718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03" name="Line 87"/>
              <p:cNvSpPr>
                <a:spLocks noChangeShapeType="1"/>
              </p:cNvSpPr>
              <p:nvPr/>
            </p:nvSpPr>
            <p:spPr bwMode="auto">
              <a:xfrm flipH="1">
                <a:off x="178" y="272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04" name="Line 88"/>
              <p:cNvSpPr>
                <a:spLocks noChangeShapeType="1"/>
              </p:cNvSpPr>
              <p:nvPr/>
            </p:nvSpPr>
            <p:spPr bwMode="auto">
              <a:xfrm flipH="1" flipV="1">
                <a:off x="170" y="2722"/>
                <a:ext cx="8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05" name="Line 89"/>
              <p:cNvSpPr>
                <a:spLocks noChangeShapeType="1"/>
              </p:cNvSpPr>
              <p:nvPr/>
            </p:nvSpPr>
            <p:spPr bwMode="auto">
              <a:xfrm flipH="1">
                <a:off x="160" y="2722"/>
                <a:ext cx="10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06" name="Line 90"/>
              <p:cNvSpPr>
                <a:spLocks noChangeShapeType="1"/>
              </p:cNvSpPr>
              <p:nvPr/>
            </p:nvSpPr>
            <p:spPr bwMode="auto">
              <a:xfrm flipH="1">
                <a:off x="155" y="272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07" name="Line 91"/>
              <p:cNvSpPr>
                <a:spLocks noChangeShapeType="1"/>
              </p:cNvSpPr>
              <p:nvPr/>
            </p:nvSpPr>
            <p:spPr bwMode="auto">
              <a:xfrm flipH="1" flipV="1">
                <a:off x="144" y="2716"/>
                <a:ext cx="1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08" name="Line 92"/>
              <p:cNvSpPr>
                <a:spLocks noChangeShapeType="1"/>
              </p:cNvSpPr>
              <p:nvPr/>
            </p:nvSpPr>
            <p:spPr bwMode="auto">
              <a:xfrm flipH="1" flipV="1">
                <a:off x="142" y="2712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09" name="Line 93"/>
              <p:cNvSpPr>
                <a:spLocks noChangeShapeType="1"/>
              </p:cNvSpPr>
              <p:nvPr/>
            </p:nvSpPr>
            <p:spPr bwMode="auto">
              <a:xfrm flipV="1">
                <a:off x="142" y="2708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10" name="Line 94"/>
              <p:cNvSpPr>
                <a:spLocks noChangeShapeType="1"/>
              </p:cNvSpPr>
              <p:nvPr/>
            </p:nvSpPr>
            <p:spPr bwMode="auto">
              <a:xfrm flipH="1" flipV="1">
                <a:off x="143" y="2705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11" name="Line 95"/>
              <p:cNvSpPr>
                <a:spLocks noChangeShapeType="1"/>
              </p:cNvSpPr>
              <p:nvPr/>
            </p:nvSpPr>
            <p:spPr bwMode="auto">
              <a:xfrm flipV="1">
                <a:off x="143" y="2699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12" name="Line 96"/>
              <p:cNvSpPr>
                <a:spLocks noChangeShapeType="1"/>
              </p:cNvSpPr>
              <p:nvPr/>
            </p:nvSpPr>
            <p:spPr bwMode="auto">
              <a:xfrm flipH="1" flipV="1">
                <a:off x="143" y="269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13" name="Line 97"/>
              <p:cNvSpPr>
                <a:spLocks noChangeShapeType="1"/>
              </p:cNvSpPr>
              <p:nvPr/>
            </p:nvSpPr>
            <p:spPr bwMode="auto">
              <a:xfrm flipV="1">
                <a:off x="143" y="2688"/>
                <a:ext cx="1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14" name="Line 98"/>
              <p:cNvSpPr>
                <a:spLocks noChangeShapeType="1"/>
              </p:cNvSpPr>
              <p:nvPr/>
            </p:nvSpPr>
            <p:spPr bwMode="auto">
              <a:xfrm flipV="1">
                <a:off x="144" y="2684"/>
                <a:ext cx="4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15" name="Line 99"/>
              <p:cNvSpPr>
                <a:spLocks noChangeShapeType="1"/>
              </p:cNvSpPr>
              <p:nvPr/>
            </p:nvSpPr>
            <p:spPr bwMode="auto">
              <a:xfrm flipV="1">
                <a:off x="148" y="2683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16" name="Line 100"/>
              <p:cNvSpPr>
                <a:spLocks noChangeShapeType="1"/>
              </p:cNvSpPr>
              <p:nvPr/>
            </p:nvSpPr>
            <p:spPr bwMode="auto">
              <a:xfrm flipV="1">
                <a:off x="154" y="2679"/>
                <a:ext cx="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17" name="Line 101"/>
              <p:cNvSpPr>
                <a:spLocks noChangeShapeType="1"/>
              </p:cNvSpPr>
              <p:nvPr/>
            </p:nvSpPr>
            <p:spPr bwMode="auto">
              <a:xfrm flipV="1">
                <a:off x="159" y="2669"/>
                <a:ext cx="2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18" name="Line 102"/>
              <p:cNvSpPr>
                <a:spLocks noChangeShapeType="1"/>
              </p:cNvSpPr>
              <p:nvPr/>
            </p:nvSpPr>
            <p:spPr bwMode="auto">
              <a:xfrm flipV="1">
                <a:off x="161" y="2656"/>
                <a:ext cx="7" cy="1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19" name="Line 103"/>
              <p:cNvSpPr>
                <a:spLocks noChangeShapeType="1"/>
              </p:cNvSpPr>
              <p:nvPr/>
            </p:nvSpPr>
            <p:spPr bwMode="auto">
              <a:xfrm flipV="1">
                <a:off x="168" y="2648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20" name="Line 104"/>
              <p:cNvSpPr>
                <a:spLocks noChangeShapeType="1"/>
              </p:cNvSpPr>
              <p:nvPr/>
            </p:nvSpPr>
            <p:spPr bwMode="auto">
              <a:xfrm flipH="1" flipV="1">
                <a:off x="164" y="2641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21" name="Line 105"/>
              <p:cNvSpPr>
                <a:spLocks noChangeShapeType="1"/>
              </p:cNvSpPr>
              <p:nvPr/>
            </p:nvSpPr>
            <p:spPr bwMode="auto">
              <a:xfrm flipH="1" flipV="1">
                <a:off x="159" y="2639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22" name="Line 106"/>
              <p:cNvSpPr>
                <a:spLocks noChangeShapeType="1"/>
              </p:cNvSpPr>
              <p:nvPr/>
            </p:nvSpPr>
            <p:spPr bwMode="auto">
              <a:xfrm flipV="1">
                <a:off x="159" y="2635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23" name="Line 107"/>
              <p:cNvSpPr>
                <a:spLocks noChangeShapeType="1"/>
              </p:cNvSpPr>
              <p:nvPr/>
            </p:nvSpPr>
            <p:spPr bwMode="auto">
              <a:xfrm flipV="1">
                <a:off x="161" y="2631"/>
                <a:ext cx="7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24" name="Line 108"/>
              <p:cNvSpPr>
                <a:spLocks noChangeShapeType="1"/>
              </p:cNvSpPr>
              <p:nvPr/>
            </p:nvSpPr>
            <p:spPr bwMode="auto">
              <a:xfrm flipV="1">
                <a:off x="168" y="2626"/>
                <a:ext cx="7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25" name="Line 109"/>
              <p:cNvSpPr>
                <a:spLocks noChangeShapeType="1"/>
              </p:cNvSpPr>
              <p:nvPr/>
            </p:nvSpPr>
            <p:spPr bwMode="auto">
              <a:xfrm>
                <a:off x="175" y="2626"/>
                <a:ext cx="1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26" name="Line 110"/>
              <p:cNvSpPr>
                <a:spLocks noChangeShapeType="1"/>
              </p:cNvSpPr>
              <p:nvPr/>
            </p:nvSpPr>
            <p:spPr bwMode="auto">
              <a:xfrm flipV="1">
                <a:off x="186" y="2622"/>
                <a:ext cx="8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27" name="Line 111"/>
              <p:cNvSpPr>
                <a:spLocks noChangeShapeType="1"/>
              </p:cNvSpPr>
              <p:nvPr/>
            </p:nvSpPr>
            <p:spPr bwMode="auto">
              <a:xfrm flipV="1">
                <a:off x="194" y="2612"/>
                <a:ext cx="3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28" name="Line 112"/>
              <p:cNvSpPr>
                <a:spLocks noChangeShapeType="1"/>
              </p:cNvSpPr>
              <p:nvPr/>
            </p:nvSpPr>
            <p:spPr bwMode="auto">
              <a:xfrm flipH="1" flipV="1">
                <a:off x="196" y="2603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29" name="Line 113"/>
              <p:cNvSpPr>
                <a:spLocks noChangeShapeType="1"/>
              </p:cNvSpPr>
              <p:nvPr/>
            </p:nvSpPr>
            <p:spPr bwMode="auto">
              <a:xfrm flipH="1" flipV="1">
                <a:off x="190" y="2597"/>
                <a:ext cx="6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30" name="Line 114"/>
              <p:cNvSpPr>
                <a:spLocks noChangeShapeType="1"/>
              </p:cNvSpPr>
              <p:nvPr/>
            </p:nvSpPr>
            <p:spPr bwMode="auto">
              <a:xfrm flipH="1" flipV="1">
                <a:off x="183" y="2586"/>
                <a:ext cx="7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31" name="Line 115"/>
              <p:cNvSpPr>
                <a:spLocks noChangeShapeType="1"/>
              </p:cNvSpPr>
              <p:nvPr/>
            </p:nvSpPr>
            <p:spPr bwMode="auto">
              <a:xfrm flipH="1" flipV="1">
                <a:off x="181" y="2575"/>
                <a:ext cx="2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32" name="Line 116"/>
              <p:cNvSpPr>
                <a:spLocks noChangeShapeType="1"/>
              </p:cNvSpPr>
              <p:nvPr/>
            </p:nvSpPr>
            <p:spPr bwMode="auto">
              <a:xfrm flipH="1" flipV="1">
                <a:off x="181" y="2559"/>
                <a:ext cx="1" cy="1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33" name="Line 117"/>
              <p:cNvSpPr>
                <a:spLocks noChangeShapeType="1"/>
              </p:cNvSpPr>
              <p:nvPr/>
            </p:nvSpPr>
            <p:spPr bwMode="auto">
              <a:xfrm flipH="1" flipV="1">
                <a:off x="174" y="2539"/>
                <a:ext cx="7" cy="2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34" name="Line 118"/>
              <p:cNvSpPr>
                <a:spLocks noChangeShapeType="1"/>
              </p:cNvSpPr>
              <p:nvPr/>
            </p:nvSpPr>
            <p:spPr bwMode="auto">
              <a:xfrm flipH="1" flipV="1">
                <a:off x="167" y="2528"/>
                <a:ext cx="7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35" name="Line 119"/>
              <p:cNvSpPr>
                <a:spLocks noChangeShapeType="1"/>
              </p:cNvSpPr>
              <p:nvPr/>
            </p:nvSpPr>
            <p:spPr bwMode="auto">
              <a:xfrm flipH="1" flipV="1">
                <a:off x="162" y="2525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36" name="Line 120"/>
              <p:cNvSpPr>
                <a:spLocks noChangeShapeType="1"/>
              </p:cNvSpPr>
              <p:nvPr/>
            </p:nvSpPr>
            <p:spPr bwMode="auto">
              <a:xfrm flipH="1" flipV="1">
                <a:off x="158" y="2511"/>
                <a:ext cx="4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37" name="Line 121"/>
              <p:cNvSpPr>
                <a:spLocks noChangeShapeType="1"/>
              </p:cNvSpPr>
              <p:nvPr/>
            </p:nvSpPr>
            <p:spPr bwMode="auto">
              <a:xfrm flipH="1" flipV="1">
                <a:off x="155" y="2501"/>
                <a:ext cx="3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38" name="Line 122"/>
              <p:cNvSpPr>
                <a:spLocks noChangeShapeType="1"/>
              </p:cNvSpPr>
              <p:nvPr/>
            </p:nvSpPr>
            <p:spPr bwMode="auto">
              <a:xfrm flipH="1" flipV="1">
                <a:off x="153" y="2492"/>
                <a:ext cx="2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39" name="Line 123"/>
              <p:cNvSpPr>
                <a:spLocks noChangeShapeType="1"/>
              </p:cNvSpPr>
              <p:nvPr/>
            </p:nvSpPr>
            <p:spPr bwMode="auto">
              <a:xfrm flipH="1" flipV="1">
                <a:off x="152" y="2485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40" name="Line 124"/>
              <p:cNvSpPr>
                <a:spLocks noChangeShapeType="1"/>
              </p:cNvSpPr>
              <p:nvPr/>
            </p:nvSpPr>
            <p:spPr bwMode="auto">
              <a:xfrm flipH="1" flipV="1">
                <a:off x="143" y="2470"/>
                <a:ext cx="9" cy="1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41" name="Line 125"/>
              <p:cNvSpPr>
                <a:spLocks noChangeShapeType="1"/>
              </p:cNvSpPr>
              <p:nvPr/>
            </p:nvSpPr>
            <p:spPr bwMode="auto">
              <a:xfrm flipH="1" flipV="1">
                <a:off x="138" y="2464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42" name="Line 126"/>
              <p:cNvSpPr>
                <a:spLocks noChangeShapeType="1"/>
              </p:cNvSpPr>
              <p:nvPr/>
            </p:nvSpPr>
            <p:spPr bwMode="auto">
              <a:xfrm flipH="1" flipV="1">
                <a:off x="130" y="2463"/>
                <a:ext cx="8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43" name="Line 127"/>
              <p:cNvSpPr>
                <a:spLocks noChangeShapeType="1"/>
              </p:cNvSpPr>
              <p:nvPr/>
            </p:nvSpPr>
            <p:spPr bwMode="auto">
              <a:xfrm flipH="1">
                <a:off x="123" y="2463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44" name="Line 128"/>
              <p:cNvSpPr>
                <a:spLocks noChangeShapeType="1"/>
              </p:cNvSpPr>
              <p:nvPr/>
            </p:nvSpPr>
            <p:spPr bwMode="auto">
              <a:xfrm flipH="1">
                <a:off x="118" y="2466"/>
                <a:ext cx="5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45" name="Line 129"/>
              <p:cNvSpPr>
                <a:spLocks noChangeShapeType="1"/>
              </p:cNvSpPr>
              <p:nvPr/>
            </p:nvSpPr>
            <p:spPr bwMode="auto">
              <a:xfrm flipH="1" flipV="1">
                <a:off x="110" y="2468"/>
                <a:ext cx="8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46" name="Line 130"/>
              <p:cNvSpPr>
                <a:spLocks noChangeShapeType="1"/>
              </p:cNvSpPr>
              <p:nvPr/>
            </p:nvSpPr>
            <p:spPr bwMode="auto">
              <a:xfrm flipH="1" flipV="1">
                <a:off x="104" y="2464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47" name="Line 131"/>
              <p:cNvSpPr>
                <a:spLocks noChangeShapeType="1"/>
              </p:cNvSpPr>
              <p:nvPr/>
            </p:nvSpPr>
            <p:spPr bwMode="auto">
              <a:xfrm flipH="1" flipV="1">
                <a:off x="97" y="2456"/>
                <a:ext cx="7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48" name="Line 132"/>
              <p:cNvSpPr>
                <a:spLocks noChangeShapeType="1"/>
              </p:cNvSpPr>
              <p:nvPr/>
            </p:nvSpPr>
            <p:spPr bwMode="auto">
              <a:xfrm flipH="1" flipV="1">
                <a:off x="90" y="2451"/>
                <a:ext cx="7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49" name="Line 133"/>
              <p:cNvSpPr>
                <a:spLocks noChangeShapeType="1"/>
              </p:cNvSpPr>
              <p:nvPr/>
            </p:nvSpPr>
            <p:spPr bwMode="auto">
              <a:xfrm flipH="1">
                <a:off x="83" y="2451"/>
                <a:ext cx="7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50" name="Line 134"/>
              <p:cNvSpPr>
                <a:spLocks noChangeShapeType="1"/>
              </p:cNvSpPr>
              <p:nvPr/>
            </p:nvSpPr>
            <p:spPr bwMode="auto">
              <a:xfrm flipH="1" flipV="1">
                <a:off x="81" y="2448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51" name="Line 135"/>
              <p:cNvSpPr>
                <a:spLocks noChangeShapeType="1"/>
              </p:cNvSpPr>
              <p:nvPr/>
            </p:nvSpPr>
            <p:spPr bwMode="auto">
              <a:xfrm flipH="1" flipV="1">
                <a:off x="76" y="2446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52" name="Line 136"/>
              <p:cNvSpPr>
                <a:spLocks noChangeShapeType="1"/>
              </p:cNvSpPr>
              <p:nvPr/>
            </p:nvSpPr>
            <p:spPr bwMode="auto">
              <a:xfrm flipH="1" flipV="1">
                <a:off x="70" y="2443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53" name="Line 137"/>
              <p:cNvSpPr>
                <a:spLocks noChangeShapeType="1"/>
              </p:cNvSpPr>
              <p:nvPr/>
            </p:nvSpPr>
            <p:spPr bwMode="auto">
              <a:xfrm flipV="1">
                <a:off x="70" y="2438"/>
                <a:ext cx="4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54" name="Line 138"/>
              <p:cNvSpPr>
                <a:spLocks noChangeShapeType="1"/>
              </p:cNvSpPr>
              <p:nvPr/>
            </p:nvSpPr>
            <p:spPr bwMode="auto">
              <a:xfrm flipH="1" flipV="1">
                <a:off x="74" y="2430"/>
                <a:ext cx="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55" name="Line 139"/>
              <p:cNvSpPr>
                <a:spLocks noChangeShapeType="1"/>
              </p:cNvSpPr>
              <p:nvPr/>
            </p:nvSpPr>
            <p:spPr bwMode="auto">
              <a:xfrm flipH="1" flipV="1">
                <a:off x="68" y="2425"/>
                <a:ext cx="6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56" name="Line 140"/>
              <p:cNvSpPr>
                <a:spLocks noChangeShapeType="1"/>
              </p:cNvSpPr>
              <p:nvPr/>
            </p:nvSpPr>
            <p:spPr bwMode="auto">
              <a:xfrm flipH="1" flipV="1">
                <a:off x="55" y="2417"/>
                <a:ext cx="13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57" name="Line 141"/>
              <p:cNvSpPr>
                <a:spLocks noChangeShapeType="1"/>
              </p:cNvSpPr>
              <p:nvPr/>
            </p:nvSpPr>
            <p:spPr bwMode="auto">
              <a:xfrm flipH="1" flipV="1">
                <a:off x="49" y="2412"/>
                <a:ext cx="6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58" name="Line 142"/>
              <p:cNvSpPr>
                <a:spLocks noChangeShapeType="1"/>
              </p:cNvSpPr>
              <p:nvPr/>
            </p:nvSpPr>
            <p:spPr bwMode="auto">
              <a:xfrm>
                <a:off x="49" y="2412"/>
                <a:ext cx="32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59" name="Line 143"/>
              <p:cNvSpPr>
                <a:spLocks noChangeShapeType="1"/>
              </p:cNvSpPr>
              <p:nvPr/>
            </p:nvSpPr>
            <p:spPr bwMode="auto">
              <a:xfrm>
                <a:off x="373" y="2412"/>
                <a:ext cx="1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60" name="Rectangle 144"/>
              <p:cNvSpPr>
                <a:spLocks noChangeArrowheads="1"/>
              </p:cNvSpPr>
              <p:nvPr/>
            </p:nvSpPr>
            <p:spPr bwMode="auto">
              <a:xfrm>
                <a:off x="393" y="2538"/>
                <a:ext cx="2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 i="0">
                    <a:solidFill>
                      <a:srgbClr val="000000"/>
                    </a:solidFill>
                    <a:latin typeface="Book Antiqua" charset="0"/>
                  </a:rPr>
                  <a:t>M</a:t>
                </a:r>
                <a:endParaRPr lang="it-IT" i="0"/>
              </a:p>
            </p:txBody>
          </p:sp>
          <p:sp>
            <p:nvSpPr>
              <p:cNvPr id="1622161" name="Rectangle 145"/>
              <p:cNvSpPr>
                <a:spLocks noChangeArrowheads="1"/>
              </p:cNvSpPr>
              <p:nvPr/>
            </p:nvSpPr>
            <p:spPr bwMode="auto">
              <a:xfrm>
                <a:off x="412" y="2538"/>
                <a:ext cx="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 i="0">
                    <a:solidFill>
                      <a:srgbClr val="000000"/>
                    </a:solidFill>
                    <a:latin typeface="Book Antiqua" charset="0"/>
                  </a:rPr>
                  <a:t> </a:t>
                </a:r>
                <a:endParaRPr lang="it-IT" i="0"/>
              </a:p>
            </p:txBody>
          </p:sp>
          <p:sp>
            <p:nvSpPr>
              <p:cNvPr id="1622162" name="Rectangle 146"/>
              <p:cNvSpPr>
                <a:spLocks noChangeArrowheads="1"/>
              </p:cNvSpPr>
              <p:nvPr/>
            </p:nvSpPr>
            <p:spPr bwMode="auto">
              <a:xfrm>
                <a:off x="410" y="2538"/>
                <a:ext cx="1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 i="0">
                    <a:solidFill>
                      <a:srgbClr val="000000"/>
                    </a:solidFill>
                    <a:latin typeface="Book Antiqua" charset="0"/>
                  </a:rPr>
                  <a:t>5</a:t>
                </a:r>
                <a:endParaRPr lang="it-IT" i="0"/>
              </a:p>
            </p:txBody>
          </p:sp>
          <p:sp>
            <p:nvSpPr>
              <p:cNvPr id="1622163" name="Rectangle 147"/>
              <p:cNvSpPr>
                <a:spLocks noChangeArrowheads="1"/>
              </p:cNvSpPr>
              <p:nvPr/>
            </p:nvSpPr>
            <p:spPr bwMode="auto">
              <a:xfrm rot="18000000">
                <a:off x="214" y="2487"/>
                <a:ext cx="71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 i="0">
                    <a:solidFill>
                      <a:srgbClr val="000000"/>
                    </a:solidFill>
                    <a:latin typeface="Monotype Corsiva" charset="0"/>
                  </a:rPr>
                  <a:t>Calabria</a:t>
                </a:r>
                <a:endParaRPr lang="it-IT" i="0"/>
              </a:p>
            </p:txBody>
          </p:sp>
          <p:sp>
            <p:nvSpPr>
              <p:cNvPr id="1622164" name="Rectangle 148"/>
              <p:cNvSpPr>
                <a:spLocks noChangeArrowheads="1"/>
              </p:cNvSpPr>
              <p:nvPr/>
            </p:nvSpPr>
            <p:spPr bwMode="auto">
              <a:xfrm>
                <a:off x="335" y="2650"/>
                <a:ext cx="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I</a:t>
                </a:r>
                <a:endParaRPr lang="it-IT" i="0"/>
              </a:p>
            </p:txBody>
          </p:sp>
          <p:sp>
            <p:nvSpPr>
              <p:cNvPr id="1622165" name="Rectangle 149"/>
              <p:cNvSpPr>
                <a:spLocks noChangeArrowheads="1"/>
              </p:cNvSpPr>
              <p:nvPr/>
            </p:nvSpPr>
            <p:spPr bwMode="auto">
              <a:xfrm>
                <a:off x="342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o</a:t>
                </a:r>
                <a:endParaRPr lang="it-IT" i="0"/>
              </a:p>
            </p:txBody>
          </p:sp>
          <p:sp>
            <p:nvSpPr>
              <p:cNvPr id="1622166" name="Rectangle 150"/>
              <p:cNvSpPr>
                <a:spLocks noChangeArrowheads="1"/>
              </p:cNvSpPr>
              <p:nvPr/>
            </p:nvSpPr>
            <p:spPr bwMode="auto">
              <a:xfrm>
                <a:off x="362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n</a:t>
                </a:r>
                <a:endParaRPr lang="it-IT" i="0"/>
              </a:p>
            </p:txBody>
          </p:sp>
          <p:sp>
            <p:nvSpPr>
              <p:cNvPr id="1622167" name="Rectangle 151"/>
              <p:cNvSpPr>
                <a:spLocks noChangeArrowheads="1"/>
              </p:cNvSpPr>
              <p:nvPr/>
            </p:nvSpPr>
            <p:spPr bwMode="auto">
              <a:xfrm>
                <a:off x="381" y="2650"/>
                <a:ext cx="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i</a:t>
                </a:r>
                <a:endParaRPr lang="it-IT" i="0"/>
              </a:p>
            </p:txBody>
          </p:sp>
          <p:sp>
            <p:nvSpPr>
              <p:cNvPr id="1622168" name="Rectangle 152"/>
              <p:cNvSpPr>
                <a:spLocks noChangeArrowheads="1"/>
              </p:cNvSpPr>
              <p:nvPr/>
            </p:nvSpPr>
            <p:spPr bwMode="auto">
              <a:xfrm>
                <a:off x="388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a</a:t>
                </a:r>
                <a:endParaRPr lang="it-IT" i="0"/>
              </a:p>
            </p:txBody>
          </p:sp>
          <p:sp>
            <p:nvSpPr>
              <p:cNvPr id="1622169" name="Rectangle 153"/>
              <p:cNvSpPr>
                <a:spLocks noChangeArrowheads="1"/>
              </p:cNvSpPr>
              <p:nvPr/>
            </p:nvSpPr>
            <p:spPr bwMode="auto">
              <a:xfrm>
                <a:off x="406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n</a:t>
                </a:r>
                <a:endParaRPr lang="it-IT" i="0"/>
              </a:p>
            </p:txBody>
          </p:sp>
          <p:sp>
            <p:nvSpPr>
              <p:cNvPr id="1622170" name="Rectangle 154"/>
              <p:cNvSpPr>
                <a:spLocks noChangeArrowheads="1"/>
              </p:cNvSpPr>
              <p:nvPr/>
            </p:nvSpPr>
            <p:spPr bwMode="auto">
              <a:xfrm>
                <a:off x="425" y="2650"/>
                <a:ext cx="11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 </a:t>
                </a:r>
                <a:endParaRPr lang="it-IT" i="0"/>
              </a:p>
            </p:txBody>
          </p:sp>
          <p:sp>
            <p:nvSpPr>
              <p:cNvPr id="1622171" name="Rectangle 155"/>
              <p:cNvSpPr>
                <a:spLocks noChangeArrowheads="1"/>
              </p:cNvSpPr>
              <p:nvPr/>
            </p:nvSpPr>
            <p:spPr bwMode="auto">
              <a:xfrm>
                <a:off x="435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S</a:t>
                </a:r>
                <a:endParaRPr lang="it-IT" i="0"/>
              </a:p>
            </p:txBody>
          </p:sp>
          <p:sp>
            <p:nvSpPr>
              <p:cNvPr id="1622172" name="Rectangle 156"/>
              <p:cNvSpPr>
                <a:spLocks noChangeArrowheads="1"/>
              </p:cNvSpPr>
              <p:nvPr/>
            </p:nvSpPr>
            <p:spPr bwMode="auto">
              <a:xfrm>
                <a:off x="455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e</a:t>
                </a:r>
                <a:endParaRPr lang="it-IT" i="0"/>
              </a:p>
            </p:txBody>
          </p:sp>
          <p:sp>
            <p:nvSpPr>
              <p:cNvPr id="1622173" name="Rectangle 157"/>
              <p:cNvSpPr>
                <a:spLocks noChangeArrowheads="1"/>
              </p:cNvSpPr>
              <p:nvPr/>
            </p:nvSpPr>
            <p:spPr bwMode="auto">
              <a:xfrm>
                <a:off x="474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Geneva" charset="0"/>
                  </a:rPr>
                  <a:t>a</a:t>
                </a:r>
                <a:endParaRPr lang="it-IT" i="0"/>
              </a:p>
            </p:txBody>
          </p:sp>
          <p:sp>
            <p:nvSpPr>
              <p:cNvPr id="1622174" name="Line 158"/>
              <p:cNvSpPr>
                <a:spLocks noChangeShapeType="1"/>
              </p:cNvSpPr>
              <p:nvPr/>
            </p:nvSpPr>
            <p:spPr bwMode="auto">
              <a:xfrm flipH="1">
                <a:off x="419" y="2939"/>
                <a:ext cx="11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75" name="Rectangle 159"/>
              <p:cNvSpPr>
                <a:spLocks noChangeArrowheads="1"/>
              </p:cNvSpPr>
              <p:nvPr/>
            </p:nvSpPr>
            <p:spPr bwMode="auto">
              <a:xfrm>
                <a:off x="427" y="2898"/>
                <a:ext cx="1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Book Antiqua" charset="0"/>
                  </a:rPr>
                  <a:t>1</a:t>
                </a:r>
                <a:endParaRPr lang="it-IT" i="0"/>
              </a:p>
            </p:txBody>
          </p:sp>
          <p:sp>
            <p:nvSpPr>
              <p:cNvPr id="1622176" name="Rectangle 160"/>
              <p:cNvSpPr>
                <a:spLocks noChangeArrowheads="1"/>
              </p:cNvSpPr>
              <p:nvPr/>
            </p:nvSpPr>
            <p:spPr bwMode="auto">
              <a:xfrm>
                <a:off x="442" y="2898"/>
                <a:ext cx="1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Book Antiqua" charset="0"/>
                  </a:rPr>
                  <a:t>0</a:t>
                </a:r>
                <a:endParaRPr lang="it-IT" i="0"/>
              </a:p>
            </p:txBody>
          </p:sp>
          <p:sp>
            <p:nvSpPr>
              <p:cNvPr id="1622177" name="Rectangle 161"/>
              <p:cNvSpPr>
                <a:spLocks noChangeArrowheads="1"/>
              </p:cNvSpPr>
              <p:nvPr/>
            </p:nvSpPr>
            <p:spPr bwMode="auto">
              <a:xfrm>
                <a:off x="457" y="2898"/>
                <a:ext cx="1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Book Antiqua" charset="0"/>
                  </a:rPr>
                  <a:t>0</a:t>
                </a:r>
                <a:endParaRPr lang="it-IT" i="0"/>
              </a:p>
            </p:txBody>
          </p:sp>
          <p:sp>
            <p:nvSpPr>
              <p:cNvPr id="1622178" name="Rectangle 162"/>
              <p:cNvSpPr>
                <a:spLocks noChangeArrowheads="1"/>
              </p:cNvSpPr>
              <p:nvPr/>
            </p:nvSpPr>
            <p:spPr bwMode="auto">
              <a:xfrm>
                <a:off x="472" y="2898"/>
                <a:ext cx="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Book Antiqua" charset="0"/>
                  </a:rPr>
                  <a:t> </a:t>
                </a:r>
                <a:endParaRPr lang="it-IT" i="0"/>
              </a:p>
            </p:txBody>
          </p:sp>
          <p:sp>
            <p:nvSpPr>
              <p:cNvPr id="1622179" name="Rectangle 163"/>
              <p:cNvSpPr>
                <a:spLocks noChangeArrowheads="1"/>
              </p:cNvSpPr>
              <p:nvPr/>
            </p:nvSpPr>
            <p:spPr bwMode="auto">
              <a:xfrm>
                <a:off x="478" y="2898"/>
                <a:ext cx="1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Book Antiqua" charset="0"/>
                  </a:rPr>
                  <a:t>k</a:t>
                </a:r>
                <a:endParaRPr lang="it-IT" i="0"/>
              </a:p>
            </p:txBody>
          </p:sp>
          <p:sp>
            <p:nvSpPr>
              <p:cNvPr id="1622180" name="Rectangle 164"/>
              <p:cNvSpPr>
                <a:spLocks noChangeArrowheads="1"/>
              </p:cNvSpPr>
              <p:nvPr/>
            </p:nvSpPr>
            <p:spPr bwMode="auto">
              <a:xfrm>
                <a:off x="495" y="2898"/>
                <a:ext cx="2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i="0">
                    <a:solidFill>
                      <a:srgbClr val="000000"/>
                    </a:solidFill>
                    <a:latin typeface="Book Antiqua" charset="0"/>
                  </a:rPr>
                  <a:t>m</a:t>
                </a:r>
                <a:endParaRPr lang="it-IT" i="0"/>
              </a:p>
            </p:txBody>
          </p:sp>
          <p:sp>
            <p:nvSpPr>
              <p:cNvPr id="1622181" name="Line 165"/>
              <p:cNvSpPr>
                <a:spLocks noChangeShapeType="1"/>
              </p:cNvSpPr>
              <p:nvPr/>
            </p:nvSpPr>
            <p:spPr bwMode="auto">
              <a:xfrm flipV="1">
                <a:off x="348" y="2507"/>
                <a:ext cx="67" cy="6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82" name="Freeform 166"/>
              <p:cNvSpPr>
                <a:spLocks/>
              </p:cNvSpPr>
              <p:nvPr/>
            </p:nvSpPr>
            <p:spPr bwMode="auto">
              <a:xfrm>
                <a:off x="25" y="2679"/>
                <a:ext cx="117" cy="201"/>
              </a:xfrm>
              <a:custGeom>
                <a:avLst/>
                <a:gdLst>
                  <a:gd name="T0" fmla="*/ 0 w 233"/>
                  <a:gd name="T1" fmla="*/ 349 h 402"/>
                  <a:gd name="T2" fmla="*/ 13 w 233"/>
                  <a:gd name="T3" fmla="*/ 362 h 402"/>
                  <a:gd name="T4" fmla="*/ 23 w 233"/>
                  <a:gd name="T5" fmla="*/ 367 h 402"/>
                  <a:gd name="T6" fmla="*/ 41 w 233"/>
                  <a:gd name="T7" fmla="*/ 371 h 402"/>
                  <a:gd name="T8" fmla="*/ 54 w 233"/>
                  <a:gd name="T9" fmla="*/ 382 h 402"/>
                  <a:gd name="T10" fmla="*/ 65 w 233"/>
                  <a:gd name="T11" fmla="*/ 382 h 402"/>
                  <a:gd name="T12" fmla="*/ 74 w 233"/>
                  <a:gd name="T13" fmla="*/ 386 h 402"/>
                  <a:gd name="T14" fmla="*/ 88 w 233"/>
                  <a:gd name="T15" fmla="*/ 380 h 402"/>
                  <a:gd name="T16" fmla="*/ 97 w 233"/>
                  <a:gd name="T17" fmla="*/ 382 h 402"/>
                  <a:gd name="T18" fmla="*/ 109 w 233"/>
                  <a:gd name="T19" fmla="*/ 389 h 402"/>
                  <a:gd name="T20" fmla="*/ 121 w 233"/>
                  <a:gd name="T21" fmla="*/ 389 h 402"/>
                  <a:gd name="T22" fmla="*/ 126 w 233"/>
                  <a:gd name="T23" fmla="*/ 392 h 402"/>
                  <a:gd name="T24" fmla="*/ 133 w 233"/>
                  <a:gd name="T25" fmla="*/ 402 h 402"/>
                  <a:gd name="T26" fmla="*/ 137 w 233"/>
                  <a:gd name="T27" fmla="*/ 396 h 402"/>
                  <a:gd name="T28" fmla="*/ 143 w 233"/>
                  <a:gd name="T29" fmla="*/ 390 h 402"/>
                  <a:gd name="T30" fmla="*/ 139 w 233"/>
                  <a:gd name="T31" fmla="*/ 379 h 402"/>
                  <a:gd name="T32" fmla="*/ 135 w 233"/>
                  <a:gd name="T33" fmla="*/ 362 h 402"/>
                  <a:gd name="T34" fmla="*/ 142 w 233"/>
                  <a:gd name="T35" fmla="*/ 347 h 402"/>
                  <a:gd name="T36" fmla="*/ 155 w 233"/>
                  <a:gd name="T37" fmla="*/ 325 h 402"/>
                  <a:gd name="T38" fmla="*/ 167 w 233"/>
                  <a:gd name="T39" fmla="*/ 321 h 402"/>
                  <a:gd name="T40" fmla="*/ 169 w 233"/>
                  <a:gd name="T41" fmla="*/ 312 h 402"/>
                  <a:gd name="T42" fmla="*/ 178 w 233"/>
                  <a:gd name="T43" fmla="*/ 308 h 402"/>
                  <a:gd name="T44" fmla="*/ 172 w 233"/>
                  <a:gd name="T45" fmla="*/ 300 h 402"/>
                  <a:gd name="T46" fmla="*/ 174 w 233"/>
                  <a:gd name="T47" fmla="*/ 292 h 402"/>
                  <a:gd name="T48" fmla="*/ 164 w 233"/>
                  <a:gd name="T49" fmla="*/ 287 h 402"/>
                  <a:gd name="T50" fmla="*/ 156 w 233"/>
                  <a:gd name="T51" fmla="*/ 277 h 402"/>
                  <a:gd name="T52" fmla="*/ 151 w 233"/>
                  <a:gd name="T53" fmla="*/ 261 h 402"/>
                  <a:gd name="T54" fmla="*/ 154 w 233"/>
                  <a:gd name="T55" fmla="*/ 256 h 402"/>
                  <a:gd name="T56" fmla="*/ 164 w 233"/>
                  <a:gd name="T57" fmla="*/ 256 h 402"/>
                  <a:gd name="T58" fmla="*/ 155 w 233"/>
                  <a:gd name="T59" fmla="*/ 245 h 402"/>
                  <a:gd name="T60" fmla="*/ 146 w 233"/>
                  <a:gd name="T61" fmla="*/ 243 h 402"/>
                  <a:gd name="T62" fmla="*/ 134 w 233"/>
                  <a:gd name="T63" fmla="*/ 234 h 402"/>
                  <a:gd name="T64" fmla="*/ 131 w 233"/>
                  <a:gd name="T65" fmla="*/ 204 h 402"/>
                  <a:gd name="T66" fmla="*/ 134 w 233"/>
                  <a:gd name="T67" fmla="*/ 189 h 402"/>
                  <a:gd name="T68" fmla="*/ 148 w 233"/>
                  <a:gd name="T69" fmla="*/ 171 h 402"/>
                  <a:gd name="T70" fmla="*/ 151 w 233"/>
                  <a:gd name="T71" fmla="*/ 159 h 402"/>
                  <a:gd name="T72" fmla="*/ 155 w 233"/>
                  <a:gd name="T73" fmla="*/ 144 h 402"/>
                  <a:gd name="T74" fmla="*/ 155 w 233"/>
                  <a:gd name="T75" fmla="*/ 133 h 402"/>
                  <a:gd name="T76" fmla="*/ 167 w 233"/>
                  <a:gd name="T77" fmla="*/ 114 h 402"/>
                  <a:gd name="T78" fmla="*/ 173 w 233"/>
                  <a:gd name="T79" fmla="*/ 105 h 402"/>
                  <a:gd name="T80" fmla="*/ 197 w 233"/>
                  <a:gd name="T81" fmla="*/ 67 h 402"/>
                  <a:gd name="T82" fmla="*/ 207 w 233"/>
                  <a:gd name="T83" fmla="*/ 55 h 402"/>
                  <a:gd name="T84" fmla="*/ 223 w 233"/>
                  <a:gd name="T85" fmla="*/ 25 h 402"/>
                  <a:gd name="T86" fmla="*/ 223 w 233"/>
                  <a:gd name="T87" fmla="*/ 15 h 402"/>
                  <a:gd name="T88" fmla="*/ 233 w 233"/>
                  <a:gd name="T89" fmla="*/ 7 h 402"/>
                  <a:gd name="T90" fmla="*/ 223 w 233"/>
                  <a:gd name="T91" fmla="*/ 4 h 402"/>
                  <a:gd name="T92" fmla="*/ 211 w 233"/>
                  <a:gd name="T93" fmla="*/ 0 h 402"/>
                  <a:gd name="T94" fmla="*/ 199 w 233"/>
                  <a:gd name="T95" fmla="*/ 7 h 402"/>
                  <a:gd name="T96" fmla="*/ 187 w 233"/>
                  <a:gd name="T97" fmla="*/ 17 h 402"/>
                  <a:gd name="T98" fmla="*/ 167 w 233"/>
                  <a:gd name="T99" fmla="*/ 21 h 402"/>
                  <a:gd name="T100" fmla="*/ 157 w 233"/>
                  <a:gd name="T101" fmla="*/ 21 h 402"/>
                  <a:gd name="T102" fmla="*/ 150 w 233"/>
                  <a:gd name="T103" fmla="*/ 31 h 402"/>
                  <a:gd name="T104" fmla="*/ 129 w 233"/>
                  <a:gd name="T105" fmla="*/ 45 h 402"/>
                  <a:gd name="T106" fmla="*/ 124 w 233"/>
                  <a:gd name="T107" fmla="*/ 35 h 402"/>
                  <a:gd name="T108" fmla="*/ 105 w 233"/>
                  <a:gd name="T109" fmla="*/ 34 h 402"/>
                  <a:gd name="T110" fmla="*/ 97 w 233"/>
                  <a:gd name="T111" fmla="*/ 26 h 402"/>
                  <a:gd name="T112" fmla="*/ 78 w 233"/>
                  <a:gd name="T113" fmla="*/ 34 h 402"/>
                  <a:gd name="T114" fmla="*/ 66 w 233"/>
                  <a:gd name="T115" fmla="*/ 34 h 402"/>
                  <a:gd name="T116" fmla="*/ 54 w 233"/>
                  <a:gd name="T117" fmla="*/ 47 h 402"/>
                  <a:gd name="T118" fmla="*/ 40 w 233"/>
                  <a:gd name="T119" fmla="*/ 55 h 402"/>
                  <a:gd name="T120" fmla="*/ 10 w 233"/>
                  <a:gd name="T121" fmla="*/ 64 h 402"/>
                  <a:gd name="T122" fmla="*/ 0 w 233"/>
                  <a:gd name="T123" fmla="*/ 64 h 402"/>
                  <a:gd name="T124" fmla="*/ 0 w 233"/>
                  <a:gd name="T125" fmla="*/ 349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3" h="402">
                    <a:moveTo>
                      <a:pt x="0" y="349"/>
                    </a:moveTo>
                    <a:lnTo>
                      <a:pt x="13" y="362"/>
                    </a:lnTo>
                    <a:lnTo>
                      <a:pt x="23" y="367"/>
                    </a:lnTo>
                    <a:lnTo>
                      <a:pt x="41" y="371"/>
                    </a:lnTo>
                    <a:lnTo>
                      <a:pt x="54" y="382"/>
                    </a:lnTo>
                    <a:lnTo>
                      <a:pt x="65" y="382"/>
                    </a:lnTo>
                    <a:lnTo>
                      <a:pt x="74" y="386"/>
                    </a:lnTo>
                    <a:lnTo>
                      <a:pt x="88" y="380"/>
                    </a:lnTo>
                    <a:lnTo>
                      <a:pt x="97" y="382"/>
                    </a:lnTo>
                    <a:lnTo>
                      <a:pt x="109" y="389"/>
                    </a:lnTo>
                    <a:lnTo>
                      <a:pt x="121" y="389"/>
                    </a:lnTo>
                    <a:lnTo>
                      <a:pt x="126" y="392"/>
                    </a:lnTo>
                    <a:lnTo>
                      <a:pt x="133" y="402"/>
                    </a:lnTo>
                    <a:lnTo>
                      <a:pt x="137" y="396"/>
                    </a:lnTo>
                    <a:lnTo>
                      <a:pt x="143" y="390"/>
                    </a:lnTo>
                    <a:lnTo>
                      <a:pt x="139" y="379"/>
                    </a:lnTo>
                    <a:lnTo>
                      <a:pt x="135" y="362"/>
                    </a:lnTo>
                    <a:lnTo>
                      <a:pt x="142" y="347"/>
                    </a:lnTo>
                    <a:lnTo>
                      <a:pt x="155" y="325"/>
                    </a:lnTo>
                    <a:lnTo>
                      <a:pt x="167" y="321"/>
                    </a:lnTo>
                    <a:lnTo>
                      <a:pt x="169" y="312"/>
                    </a:lnTo>
                    <a:lnTo>
                      <a:pt x="178" y="308"/>
                    </a:lnTo>
                    <a:lnTo>
                      <a:pt x="172" y="300"/>
                    </a:lnTo>
                    <a:lnTo>
                      <a:pt x="174" y="292"/>
                    </a:lnTo>
                    <a:lnTo>
                      <a:pt x="164" y="287"/>
                    </a:lnTo>
                    <a:lnTo>
                      <a:pt x="156" y="277"/>
                    </a:lnTo>
                    <a:lnTo>
                      <a:pt x="151" y="261"/>
                    </a:lnTo>
                    <a:lnTo>
                      <a:pt x="154" y="256"/>
                    </a:lnTo>
                    <a:lnTo>
                      <a:pt x="164" y="256"/>
                    </a:lnTo>
                    <a:lnTo>
                      <a:pt x="155" y="245"/>
                    </a:lnTo>
                    <a:lnTo>
                      <a:pt x="146" y="243"/>
                    </a:lnTo>
                    <a:lnTo>
                      <a:pt x="134" y="234"/>
                    </a:lnTo>
                    <a:lnTo>
                      <a:pt x="131" y="204"/>
                    </a:lnTo>
                    <a:lnTo>
                      <a:pt x="134" y="189"/>
                    </a:lnTo>
                    <a:lnTo>
                      <a:pt x="148" y="171"/>
                    </a:lnTo>
                    <a:lnTo>
                      <a:pt x="151" y="159"/>
                    </a:lnTo>
                    <a:lnTo>
                      <a:pt x="155" y="144"/>
                    </a:lnTo>
                    <a:lnTo>
                      <a:pt x="155" y="133"/>
                    </a:lnTo>
                    <a:lnTo>
                      <a:pt x="167" y="114"/>
                    </a:lnTo>
                    <a:lnTo>
                      <a:pt x="173" y="105"/>
                    </a:lnTo>
                    <a:lnTo>
                      <a:pt x="197" y="67"/>
                    </a:lnTo>
                    <a:lnTo>
                      <a:pt x="207" y="55"/>
                    </a:lnTo>
                    <a:lnTo>
                      <a:pt x="223" y="25"/>
                    </a:lnTo>
                    <a:lnTo>
                      <a:pt x="223" y="15"/>
                    </a:lnTo>
                    <a:lnTo>
                      <a:pt x="233" y="7"/>
                    </a:lnTo>
                    <a:lnTo>
                      <a:pt x="223" y="4"/>
                    </a:lnTo>
                    <a:lnTo>
                      <a:pt x="211" y="0"/>
                    </a:lnTo>
                    <a:lnTo>
                      <a:pt x="199" y="7"/>
                    </a:lnTo>
                    <a:lnTo>
                      <a:pt x="187" y="17"/>
                    </a:lnTo>
                    <a:lnTo>
                      <a:pt x="167" y="21"/>
                    </a:lnTo>
                    <a:lnTo>
                      <a:pt x="157" y="21"/>
                    </a:lnTo>
                    <a:lnTo>
                      <a:pt x="150" y="31"/>
                    </a:lnTo>
                    <a:lnTo>
                      <a:pt x="129" y="45"/>
                    </a:lnTo>
                    <a:lnTo>
                      <a:pt x="124" y="35"/>
                    </a:lnTo>
                    <a:lnTo>
                      <a:pt x="105" y="34"/>
                    </a:lnTo>
                    <a:lnTo>
                      <a:pt x="97" y="26"/>
                    </a:lnTo>
                    <a:lnTo>
                      <a:pt x="78" y="34"/>
                    </a:lnTo>
                    <a:lnTo>
                      <a:pt x="66" y="34"/>
                    </a:lnTo>
                    <a:lnTo>
                      <a:pt x="54" y="47"/>
                    </a:lnTo>
                    <a:lnTo>
                      <a:pt x="40" y="55"/>
                    </a:lnTo>
                    <a:lnTo>
                      <a:pt x="10" y="64"/>
                    </a:lnTo>
                    <a:lnTo>
                      <a:pt x="0" y="64"/>
                    </a:lnTo>
                    <a:lnTo>
                      <a:pt x="0" y="349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83" name="Line 167"/>
              <p:cNvSpPr>
                <a:spLocks noChangeShapeType="1"/>
              </p:cNvSpPr>
              <p:nvPr/>
            </p:nvSpPr>
            <p:spPr bwMode="auto">
              <a:xfrm>
                <a:off x="25" y="2853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84" name="Line 168"/>
              <p:cNvSpPr>
                <a:spLocks noChangeShapeType="1"/>
              </p:cNvSpPr>
              <p:nvPr/>
            </p:nvSpPr>
            <p:spPr bwMode="auto">
              <a:xfrm>
                <a:off x="31" y="286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85" name="Line 169"/>
              <p:cNvSpPr>
                <a:spLocks noChangeShapeType="1"/>
              </p:cNvSpPr>
              <p:nvPr/>
            </p:nvSpPr>
            <p:spPr bwMode="auto">
              <a:xfrm>
                <a:off x="37" y="2862"/>
                <a:ext cx="9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86" name="Line 170"/>
              <p:cNvSpPr>
                <a:spLocks noChangeShapeType="1"/>
              </p:cNvSpPr>
              <p:nvPr/>
            </p:nvSpPr>
            <p:spPr bwMode="auto">
              <a:xfrm>
                <a:off x="46" y="2864"/>
                <a:ext cx="6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87" name="Line 171"/>
              <p:cNvSpPr>
                <a:spLocks noChangeShapeType="1"/>
              </p:cNvSpPr>
              <p:nvPr/>
            </p:nvSpPr>
            <p:spPr bwMode="auto">
              <a:xfrm>
                <a:off x="52" y="2870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88" name="Line 172"/>
              <p:cNvSpPr>
                <a:spLocks noChangeShapeType="1"/>
              </p:cNvSpPr>
              <p:nvPr/>
            </p:nvSpPr>
            <p:spPr bwMode="auto">
              <a:xfrm>
                <a:off x="57" y="2870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89" name="Line 173"/>
              <p:cNvSpPr>
                <a:spLocks noChangeShapeType="1"/>
              </p:cNvSpPr>
              <p:nvPr/>
            </p:nvSpPr>
            <p:spPr bwMode="auto">
              <a:xfrm flipV="1">
                <a:off x="62" y="2869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90" name="Line 174"/>
              <p:cNvSpPr>
                <a:spLocks noChangeShapeType="1"/>
              </p:cNvSpPr>
              <p:nvPr/>
            </p:nvSpPr>
            <p:spPr bwMode="auto">
              <a:xfrm>
                <a:off x="69" y="2869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91" name="Line 175"/>
              <p:cNvSpPr>
                <a:spLocks noChangeShapeType="1"/>
              </p:cNvSpPr>
              <p:nvPr/>
            </p:nvSpPr>
            <p:spPr bwMode="auto">
              <a:xfrm>
                <a:off x="74" y="2870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92" name="Line 176"/>
              <p:cNvSpPr>
                <a:spLocks noChangeShapeType="1"/>
              </p:cNvSpPr>
              <p:nvPr/>
            </p:nvSpPr>
            <p:spPr bwMode="auto">
              <a:xfrm>
                <a:off x="80" y="287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93" name="Line 177"/>
              <p:cNvSpPr>
                <a:spLocks noChangeShapeType="1"/>
              </p:cNvSpPr>
              <p:nvPr/>
            </p:nvSpPr>
            <p:spPr bwMode="auto">
              <a:xfrm>
                <a:off x="85" y="2873"/>
                <a:ext cx="3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94" name="Line 178"/>
              <p:cNvSpPr>
                <a:spLocks noChangeShapeType="1"/>
              </p:cNvSpPr>
              <p:nvPr/>
            </p:nvSpPr>
            <p:spPr bwMode="auto">
              <a:xfrm>
                <a:off x="88" y="2875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95" name="Line 179"/>
              <p:cNvSpPr>
                <a:spLocks noChangeShapeType="1"/>
              </p:cNvSpPr>
              <p:nvPr/>
            </p:nvSpPr>
            <p:spPr bwMode="auto">
              <a:xfrm flipV="1">
                <a:off x="91" y="287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96" name="Line 180"/>
              <p:cNvSpPr>
                <a:spLocks noChangeShapeType="1"/>
              </p:cNvSpPr>
              <p:nvPr/>
            </p:nvSpPr>
            <p:spPr bwMode="auto">
              <a:xfrm flipV="1">
                <a:off x="93" y="2874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97" name="Line 181"/>
              <p:cNvSpPr>
                <a:spLocks noChangeShapeType="1"/>
              </p:cNvSpPr>
              <p:nvPr/>
            </p:nvSpPr>
            <p:spPr bwMode="auto">
              <a:xfrm flipH="1" flipV="1">
                <a:off x="95" y="2868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98" name="Line 182"/>
              <p:cNvSpPr>
                <a:spLocks noChangeShapeType="1"/>
              </p:cNvSpPr>
              <p:nvPr/>
            </p:nvSpPr>
            <p:spPr bwMode="auto">
              <a:xfrm flipH="1" flipV="1">
                <a:off x="93" y="2860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199" name="Line 183"/>
              <p:cNvSpPr>
                <a:spLocks noChangeShapeType="1"/>
              </p:cNvSpPr>
              <p:nvPr/>
            </p:nvSpPr>
            <p:spPr bwMode="auto">
              <a:xfrm flipV="1">
                <a:off x="93" y="2853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00" name="Line 184"/>
              <p:cNvSpPr>
                <a:spLocks noChangeShapeType="1"/>
              </p:cNvSpPr>
              <p:nvPr/>
            </p:nvSpPr>
            <p:spPr bwMode="auto">
              <a:xfrm flipV="1">
                <a:off x="96" y="2842"/>
                <a:ext cx="6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01" name="Line 185"/>
              <p:cNvSpPr>
                <a:spLocks noChangeShapeType="1"/>
              </p:cNvSpPr>
              <p:nvPr/>
            </p:nvSpPr>
            <p:spPr bwMode="auto">
              <a:xfrm flipV="1">
                <a:off x="102" y="284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02" name="Line 186"/>
              <p:cNvSpPr>
                <a:spLocks noChangeShapeType="1"/>
              </p:cNvSpPr>
              <p:nvPr/>
            </p:nvSpPr>
            <p:spPr bwMode="auto">
              <a:xfrm flipV="1">
                <a:off x="108" y="2835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03" name="Line 187"/>
              <p:cNvSpPr>
                <a:spLocks noChangeShapeType="1"/>
              </p:cNvSpPr>
              <p:nvPr/>
            </p:nvSpPr>
            <p:spPr bwMode="auto">
              <a:xfrm flipV="1">
                <a:off x="110" y="2833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04" name="Line 188"/>
              <p:cNvSpPr>
                <a:spLocks noChangeShapeType="1"/>
              </p:cNvSpPr>
              <p:nvPr/>
            </p:nvSpPr>
            <p:spPr bwMode="auto">
              <a:xfrm flipH="1" flipV="1">
                <a:off x="111" y="2829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05" name="Line 189"/>
              <p:cNvSpPr>
                <a:spLocks noChangeShapeType="1"/>
              </p:cNvSpPr>
              <p:nvPr/>
            </p:nvSpPr>
            <p:spPr bwMode="auto">
              <a:xfrm flipV="1">
                <a:off x="111" y="2825"/>
                <a:ext cx="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06" name="Line 190"/>
              <p:cNvSpPr>
                <a:spLocks noChangeShapeType="1"/>
              </p:cNvSpPr>
              <p:nvPr/>
            </p:nvSpPr>
            <p:spPr bwMode="auto">
              <a:xfrm flipH="1" flipV="1">
                <a:off x="107" y="2823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07" name="Line 191"/>
              <p:cNvSpPr>
                <a:spLocks noChangeShapeType="1"/>
              </p:cNvSpPr>
              <p:nvPr/>
            </p:nvSpPr>
            <p:spPr bwMode="auto">
              <a:xfrm flipH="1" flipV="1">
                <a:off x="103" y="2817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08" name="Line 192"/>
              <p:cNvSpPr>
                <a:spLocks noChangeShapeType="1"/>
              </p:cNvSpPr>
              <p:nvPr/>
            </p:nvSpPr>
            <p:spPr bwMode="auto">
              <a:xfrm flipH="1" flipV="1">
                <a:off x="100" y="2810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09" name="Line 193"/>
              <p:cNvSpPr>
                <a:spLocks noChangeShapeType="1"/>
              </p:cNvSpPr>
              <p:nvPr/>
            </p:nvSpPr>
            <p:spPr bwMode="auto">
              <a:xfrm flipV="1">
                <a:off x="100" y="280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10" name="Line 194"/>
              <p:cNvSpPr>
                <a:spLocks noChangeShapeType="1"/>
              </p:cNvSpPr>
              <p:nvPr/>
            </p:nvSpPr>
            <p:spPr bwMode="auto">
              <a:xfrm>
                <a:off x="102" y="2807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11" name="Line 195"/>
              <p:cNvSpPr>
                <a:spLocks noChangeShapeType="1"/>
              </p:cNvSpPr>
              <p:nvPr/>
            </p:nvSpPr>
            <p:spPr bwMode="auto">
              <a:xfrm flipH="1" flipV="1">
                <a:off x="102" y="2802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12" name="Line 196"/>
              <p:cNvSpPr>
                <a:spLocks noChangeShapeType="1"/>
              </p:cNvSpPr>
              <p:nvPr/>
            </p:nvSpPr>
            <p:spPr bwMode="auto">
              <a:xfrm flipH="1" flipV="1">
                <a:off x="98" y="2800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13" name="Line 197"/>
              <p:cNvSpPr>
                <a:spLocks noChangeShapeType="1"/>
              </p:cNvSpPr>
              <p:nvPr/>
            </p:nvSpPr>
            <p:spPr bwMode="auto">
              <a:xfrm flipH="1" flipV="1">
                <a:off x="92" y="2796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14" name="Line 198"/>
              <p:cNvSpPr>
                <a:spLocks noChangeShapeType="1"/>
              </p:cNvSpPr>
              <p:nvPr/>
            </p:nvSpPr>
            <p:spPr bwMode="auto">
              <a:xfrm flipH="1" flipV="1">
                <a:off x="91" y="2781"/>
                <a:ext cx="1" cy="1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15" name="Line 199"/>
              <p:cNvSpPr>
                <a:spLocks noChangeShapeType="1"/>
              </p:cNvSpPr>
              <p:nvPr/>
            </p:nvSpPr>
            <p:spPr bwMode="auto">
              <a:xfrm flipV="1">
                <a:off x="91" y="2774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16" name="Line 200"/>
              <p:cNvSpPr>
                <a:spLocks noChangeShapeType="1"/>
              </p:cNvSpPr>
              <p:nvPr/>
            </p:nvSpPr>
            <p:spPr bwMode="auto">
              <a:xfrm flipV="1">
                <a:off x="92" y="2765"/>
                <a:ext cx="7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17" name="Line 201"/>
              <p:cNvSpPr>
                <a:spLocks noChangeShapeType="1"/>
              </p:cNvSpPr>
              <p:nvPr/>
            </p:nvSpPr>
            <p:spPr bwMode="auto">
              <a:xfrm flipV="1">
                <a:off x="99" y="2759"/>
                <a:ext cx="1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18" name="Line 202"/>
              <p:cNvSpPr>
                <a:spLocks noChangeShapeType="1"/>
              </p:cNvSpPr>
              <p:nvPr/>
            </p:nvSpPr>
            <p:spPr bwMode="auto">
              <a:xfrm flipV="1">
                <a:off x="100" y="275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19" name="Line 203"/>
              <p:cNvSpPr>
                <a:spLocks noChangeShapeType="1"/>
              </p:cNvSpPr>
              <p:nvPr/>
            </p:nvSpPr>
            <p:spPr bwMode="auto">
              <a:xfrm flipV="1">
                <a:off x="102" y="2746"/>
                <a:ext cx="1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2220" name="Line 204"/>
              <p:cNvSpPr>
                <a:spLocks noChangeShapeType="1"/>
              </p:cNvSpPr>
              <p:nvPr/>
            </p:nvSpPr>
            <p:spPr bwMode="auto">
              <a:xfrm flipV="1">
                <a:off x="102" y="2736"/>
                <a:ext cx="6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622221" name="Line 205"/>
            <p:cNvSpPr>
              <a:spLocks noChangeShapeType="1"/>
            </p:cNvSpPr>
            <p:nvPr/>
          </p:nvSpPr>
          <p:spPr bwMode="auto">
            <a:xfrm flipV="1">
              <a:off x="108" y="2731"/>
              <a:ext cx="4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22" name="Line 206"/>
            <p:cNvSpPr>
              <a:spLocks noChangeShapeType="1"/>
            </p:cNvSpPr>
            <p:nvPr/>
          </p:nvSpPr>
          <p:spPr bwMode="auto">
            <a:xfrm flipV="1">
              <a:off x="112" y="2712"/>
              <a:ext cx="11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23" name="Line 207"/>
            <p:cNvSpPr>
              <a:spLocks noChangeShapeType="1"/>
            </p:cNvSpPr>
            <p:nvPr/>
          </p:nvSpPr>
          <p:spPr bwMode="auto">
            <a:xfrm flipV="1">
              <a:off x="123" y="2706"/>
              <a:ext cx="6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24" name="Line 208"/>
            <p:cNvSpPr>
              <a:spLocks noChangeShapeType="1"/>
            </p:cNvSpPr>
            <p:nvPr/>
          </p:nvSpPr>
          <p:spPr bwMode="auto">
            <a:xfrm flipV="1">
              <a:off x="129" y="2691"/>
              <a:ext cx="7" cy="1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25" name="Line 209"/>
            <p:cNvSpPr>
              <a:spLocks noChangeShapeType="1"/>
            </p:cNvSpPr>
            <p:nvPr/>
          </p:nvSpPr>
          <p:spPr bwMode="auto">
            <a:xfrm flipV="1">
              <a:off x="136" y="2686"/>
              <a:ext cx="1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26" name="Line 210"/>
            <p:cNvSpPr>
              <a:spLocks noChangeShapeType="1"/>
            </p:cNvSpPr>
            <p:nvPr/>
          </p:nvSpPr>
          <p:spPr bwMode="auto">
            <a:xfrm flipV="1">
              <a:off x="136" y="2682"/>
              <a:ext cx="6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27" name="Line 211"/>
            <p:cNvSpPr>
              <a:spLocks noChangeShapeType="1"/>
            </p:cNvSpPr>
            <p:nvPr/>
          </p:nvSpPr>
          <p:spPr bwMode="auto">
            <a:xfrm flipH="1" flipV="1">
              <a:off x="136" y="2681"/>
              <a:ext cx="6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28" name="Line 212"/>
            <p:cNvSpPr>
              <a:spLocks noChangeShapeType="1"/>
            </p:cNvSpPr>
            <p:nvPr/>
          </p:nvSpPr>
          <p:spPr bwMode="auto">
            <a:xfrm flipH="1" flipV="1">
              <a:off x="130" y="2679"/>
              <a:ext cx="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29" name="Line 213"/>
            <p:cNvSpPr>
              <a:spLocks noChangeShapeType="1"/>
            </p:cNvSpPr>
            <p:nvPr/>
          </p:nvSpPr>
          <p:spPr bwMode="auto">
            <a:xfrm flipH="1">
              <a:off x="125" y="2679"/>
              <a:ext cx="5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30" name="Line 214"/>
            <p:cNvSpPr>
              <a:spLocks noChangeShapeType="1"/>
            </p:cNvSpPr>
            <p:nvPr/>
          </p:nvSpPr>
          <p:spPr bwMode="auto">
            <a:xfrm flipH="1">
              <a:off x="119" y="2682"/>
              <a:ext cx="6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31" name="Line 215"/>
            <p:cNvSpPr>
              <a:spLocks noChangeShapeType="1"/>
            </p:cNvSpPr>
            <p:nvPr/>
          </p:nvSpPr>
          <p:spPr bwMode="auto">
            <a:xfrm flipH="1">
              <a:off x="108" y="2688"/>
              <a:ext cx="11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32" name="Line 216"/>
            <p:cNvSpPr>
              <a:spLocks noChangeShapeType="1"/>
            </p:cNvSpPr>
            <p:nvPr/>
          </p:nvSpPr>
          <p:spPr bwMode="auto">
            <a:xfrm flipH="1">
              <a:off x="104" y="2690"/>
              <a:ext cx="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33" name="Line 217"/>
            <p:cNvSpPr>
              <a:spLocks noChangeShapeType="1"/>
            </p:cNvSpPr>
            <p:nvPr/>
          </p:nvSpPr>
          <p:spPr bwMode="auto">
            <a:xfrm flipH="1">
              <a:off x="100" y="2690"/>
              <a:ext cx="4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34" name="Line 218"/>
            <p:cNvSpPr>
              <a:spLocks noChangeShapeType="1"/>
            </p:cNvSpPr>
            <p:nvPr/>
          </p:nvSpPr>
          <p:spPr bwMode="auto">
            <a:xfrm flipH="1">
              <a:off x="89" y="2695"/>
              <a:ext cx="11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35" name="Line 219"/>
            <p:cNvSpPr>
              <a:spLocks noChangeShapeType="1"/>
            </p:cNvSpPr>
            <p:nvPr/>
          </p:nvSpPr>
          <p:spPr bwMode="auto">
            <a:xfrm flipH="1" flipV="1">
              <a:off x="87" y="2697"/>
              <a:ext cx="2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36" name="Line 220"/>
            <p:cNvSpPr>
              <a:spLocks noChangeShapeType="1"/>
            </p:cNvSpPr>
            <p:nvPr/>
          </p:nvSpPr>
          <p:spPr bwMode="auto">
            <a:xfrm flipH="1" flipV="1">
              <a:off x="78" y="2696"/>
              <a:ext cx="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37" name="Line 221"/>
            <p:cNvSpPr>
              <a:spLocks noChangeShapeType="1"/>
            </p:cNvSpPr>
            <p:nvPr/>
          </p:nvSpPr>
          <p:spPr bwMode="auto">
            <a:xfrm flipH="1" flipV="1">
              <a:off x="74" y="2692"/>
              <a:ext cx="4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38" name="Line 222"/>
            <p:cNvSpPr>
              <a:spLocks noChangeShapeType="1"/>
            </p:cNvSpPr>
            <p:nvPr/>
          </p:nvSpPr>
          <p:spPr bwMode="auto">
            <a:xfrm flipH="1">
              <a:off x="64" y="2692"/>
              <a:ext cx="10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39" name="Line 223"/>
            <p:cNvSpPr>
              <a:spLocks noChangeShapeType="1"/>
            </p:cNvSpPr>
            <p:nvPr/>
          </p:nvSpPr>
          <p:spPr bwMode="auto">
            <a:xfrm flipH="1">
              <a:off x="58" y="2696"/>
              <a:ext cx="6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40" name="Line 224"/>
            <p:cNvSpPr>
              <a:spLocks noChangeShapeType="1"/>
            </p:cNvSpPr>
            <p:nvPr/>
          </p:nvSpPr>
          <p:spPr bwMode="auto">
            <a:xfrm flipH="1">
              <a:off x="52" y="2696"/>
              <a:ext cx="6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41" name="Line 225"/>
            <p:cNvSpPr>
              <a:spLocks noChangeShapeType="1"/>
            </p:cNvSpPr>
            <p:nvPr/>
          </p:nvSpPr>
          <p:spPr bwMode="auto">
            <a:xfrm flipH="1">
              <a:off x="45" y="2703"/>
              <a:ext cx="7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42" name="Line 226"/>
            <p:cNvSpPr>
              <a:spLocks noChangeShapeType="1"/>
            </p:cNvSpPr>
            <p:nvPr/>
          </p:nvSpPr>
          <p:spPr bwMode="auto">
            <a:xfrm flipH="1">
              <a:off x="30" y="2706"/>
              <a:ext cx="15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43" name="Line 227"/>
            <p:cNvSpPr>
              <a:spLocks noChangeShapeType="1"/>
            </p:cNvSpPr>
            <p:nvPr/>
          </p:nvSpPr>
          <p:spPr bwMode="auto">
            <a:xfrm flipH="1">
              <a:off x="25" y="2711"/>
              <a:ext cx="5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44" name="Line 228"/>
            <p:cNvSpPr>
              <a:spLocks noChangeShapeType="1"/>
            </p:cNvSpPr>
            <p:nvPr/>
          </p:nvSpPr>
          <p:spPr bwMode="auto">
            <a:xfrm>
              <a:off x="25" y="2711"/>
              <a:ext cx="1" cy="14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45" name="Rectangle 229"/>
            <p:cNvSpPr>
              <a:spLocks noChangeArrowheads="1"/>
            </p:cNvSpPr>
            <p:nvPr/>
          </p:nvSpPr>
          <p:spPr bwMode="auto">
            <a:xfrm>
              <a:off x="454" y="2499"/>
              <a:ext cx="2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 i="0">
                  <a:solidFill>
                    <a:srgbClr val="000000"/>
                  </a:solidFill>
                  <a:latin typeface="Book Antiqua" charset="0"/>
                </a:rPr>
                <a:t>M</a:t>
              </a:r>
              <a:endParaRPr lang="it-IT" i="0"/>
            </a:p>
          </p:txBody>
        </p:sp>
        <p:sp>
          <p:nvSpPr>
            <p:cNvPr id="1622246" name="Rectangle 230"/>
            <p:cNvSpPr>
              <a:spLocks noChangeArrowheads="1"/>
            </p:cNvSpPr>
            <p:nvPr/>
          </p:nvSpPr>
          <p:spPr bwMode="auto">
            <a:xfrm>
              <a:off x="473" y="2499"/>
              <a:ext cx="6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 i="0">
                  <a:solidFill>
                    <a:srgbClr val="000000"/>
                  </a:solidFill>
                  <a:latin typeface="Book Antiqua" charset="0"/>
                </a:rPr>
                <a:t> </a:t>
              </a:r>
              <a:endParaRPr lang="it-IT" i="0"/>
            </a:p>
          </p:txBody>
        </p:sp>
        <p:sp>
          <p:nvSpPr>
            <p:cNvPr id="1622247" name="Rectangle 231"/>
            <p:cNvSpPr>
              <a:spLocks noChangeArrowheads="1"/>
            </p:cNvSpPr>
            <p:nvPr/>
          </p:nvSpPr>
          <p:spPr bwMode="auto">
            <a:xfrm>
              <a:off x="469" y="2499"/>
              <a:ext cx="1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 i="0">
                  <a:solidFill>
                    <a:srgbClr val="000000"/>
                  </a:solidFill>
                  <a:latin typeface="Book Antiqua" charset="0"/>
                </a:rPr>
                <a:t>3</a:t>
              </a:r>
              <a:endParaRPr lang="it-IT" i="0"/>
            </a:p>
          </p:txBody>
        </p:sp>
        <p:sp>
          <p:nvSpPr>
            <p:cNvPr id="1622248" name="Rectangle 232"/>
            <p:cNvSpPr>
              <a:spLocks noChangeArrowheads="1"/>
            </p:cNvSpPr>
            <p:nvPr/>
          </p:nvSpPr>
          <p:spPr bwMode="auto">
            <a:xfrm>
              <a:off x="479" y="2499"/>
              <a:ext cx="1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 i="0">
                  <a:solidFill>
                    <a:srgbClr val="000000"/>
                  </a:solidFill>
                  <a:latin typeface="Book Antiqua" charset="0"/>
                </a:rPr>
                <a:t>8</a:t>
              </a:r>
              <a:endParaRPr lang="it-IT" i="0"/>
            </a:p>
          </p:txBody>
        </p:sp>
        <p:sp>
          <p:nvSpPr>
            <p:cNvPr id="1622249" name="Line 233"/>
            <p:cNvSpPr>
              <a:spLocks noChangeShapeType="1"/>
            </p:cNvSpPr>
            <p:nvPr/>
          </p:nvSpPr>
          <p:spPr bwMode="auto">
            <a:xfrm flipH="1">
              <a:off x="427" y="2481"/>
              <a:ext cx="78" cy="2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622250" name="Group 234"/>
          <p:cNvGrpSpPr>
            <a:grpSpLocks/>
          </p:cNvGrpSpPr>
          <p:nvPr/>
        </p:nvGrpSpPr>
        <p:grpSpPr bwMode="auto">
          <a:xfrm>
            <a:off x="7938" y="119063"/>
            <a:ext cx="9128125" cy="3643312"/>
            <a:chOff x="5" y="75"/>
            <a:chExt cx="5750" cy="2295"/>
          </a:xfrm>
        </p:grpSpPr>
        <p:grpSp>
          <p:nvGrpSpPr>
            <p:cNvPr id="1622251" name="Group 235"/>
            <p:cNvGrpSpPr>
              <a:grpSpLocks/>
            </p:cNvGrpSpPr>
            <p:nvPr/>
          </p:nvGrpSpPr>
          <p:grpSpPr bwMode="auto">
            <a:xfrm>
              <a:off x="5" y="239"/>
              <a:ext cx="5750" cy="1740"/>
              <a:chOff x="5" y="239"/>
              <a:chExt cx="5750" cy="1740"/>
            </a:xfrm>
          </p:grpSpPr>
          <p:pic>
            <p:nvPicPr>
              <p:cNvPr id="1622252" name="Picture 23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23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53" name="Picture 23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32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54" name="Picture 23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41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55" name="Picture 23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50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56" name="Picture 24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59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57" name="Picture 24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68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58" name="Picture 24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77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59" name="Picture 24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86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60" name="Picture 24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95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61" name="Picture 245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04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62" name="Picture 246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139"/>
                <a:ext cx="2896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63" name="Picture 247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23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64" name="Picture 248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32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65" name="Picture 249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41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66" name="Picture 25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50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67" name="Picture 25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59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68" name="Picture 25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68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69" name="Picture 25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77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70" name="Picture 25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86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71" name="Picture 255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950"/>
                <a:ext cx="2896" cy="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72" name="Picture 256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259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73" name="Picture 257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349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74" name="Picture 258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439"/>
                <a:ext cx="2859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75" name="Picture 259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53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76" name="Picture 260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62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77" name="Picture 261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71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78" name="Picture 262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80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79" name="Picture 263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89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80" name="Picture 264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98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81" name="Picture 265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07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82" name="Picture 266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16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83" name="Picture 267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25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84" name="Picture 268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34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85" name="Picture 269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43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86" name="Picture 270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52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87" name="Picture 271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61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88" name="Picture 272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70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89" name="Picture 273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79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90" name="Picture 274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88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2291" name="Picture 275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970"/>
                <a:ext cx="2859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22292" name="Freeform 276"/>
            <p:cNvSpPr>
              <a:spLocks/>
            </p:cNvSpPr>
            <p:nvPr/>
          </p:nvSpPr>
          <p:spPr bwMode="auto">
            <a:xfrm>
              <a:off x="4808" y="869"/>
              <a:ext cx="696" cy="640"/>
            </a:xfrm>
            <a:custGeom>
              <a:avLst/>
              <a:gdLst>
                <a:gd name="T0" fmla="*/ 1390 w 1390"/>
                <a:gd name="T1" fmla="*/ 1280 h 1280"/>
                <a:gd name="T2" fmla="*/ 1315 w 1390"/>
                <a:gd name="T3" fmla="*/ 1250 h 1280"/>
                <a:gd name="T4" fmla="*/ 1163 w 1390"/>
                <a:gd name="T5" fmla="*/ 1192 h 1280"/>
                <a:gd name="T6" fmla="*/ 1033 w 1390"/>
                <a:gd name="T7" fmla="*/ 1152 h 1280"/>
                <a:gd name="T8" fmla="*/ 874 w 1390"/>
                <a:gd name="T9" fmla="*/ 1080 h 1280"/>
                <a:gd name="T10" fmla="*/ 746 w 1390"/>
                <a:gd name="T11" fmla="*/ 993 h 1280"/>
                <a:gd name="T12" fmla="*/ 631 w 1390"/>
                <a:gd name="T13" fmla="*/ 879 h 1280"/>
                <a:gd name="T14" fmla="*/ 401 w 1390"/>
                <a:gd name="T15" fmla="*/ 633 h 1280"/>
                <a:gd name="T16" fmla="*/ 213 w 1390"/>
                <a:gd name="T17" fmla="*/ 437 h 1280"/>
                <a:gd name="T18" fmla="*/ 114 w 1390"/>
                <a:gd name="T19" fmla="*/ 283 h 1280"/>
                <a:gd name="T20" fmla="*/ 52 w 1390"/>
                <a:gd name="T21" fmla="*/ 160 h 1280"/>
                <a:gd name="T22" fmla="*/ 20 w 1390"/>
                <a:gd name="T23" fmla="*/ 73 h 1280"/>
                <a:gd name="T24" fmla="*/ 0 w 1390"/>
                <a:gd name="T25" fmla="*/ 0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0" h="1280">
                  <a:moveTo>
                    <a:pt x="1390" y="1280"/>
                  </a:moveTo>
                  <a:lnTo>
                    <a:pt x="1315" y="1250"/>
                  </a:lnTo>
                  <a:lnTo>
                    <a:pt x="1163" y="1192"/>
                  </a:lnTo>
                  <a:lnTo>
                    <a:pt x="1033" y="1152"/>
                  </a:lnTo>
                  <a:lnTo>
                    <a:pt x="874" y="1080"/>
                  </a:lnTo>
                  <a:lnTo>
                    <a:pt x="746" y="993"/>
                  </a:lnTo>
                  <a:lnTo>
                    <a:pt x="631" y="879"/>
                  </a:lnTo>
                  <a:lnTo>
                    <a:pt x="401" y="633"/>
                  </a:lnTo>
                  <a:lnTo>
                    <a:pt x="213" y="437"/>
                  </a:lnTo>
                  <a:lnTo>
                    <a:pt x="114" y="283"/>
                  </a:lnTo>
                  <a:lnTo>
                    <a:pt x="52" y="160"/>
                  </a:lnTo>
                  <a:lnTo>
                    <a:pt x="20" y="73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93" name="Freeform 277"/>
            <p:cNvSpPr>
              <a:spLocks/>
            </p:cNvSpPr>
            <p:nvPr/>
          </p:nvSpPr>
          <p:spPr bwMode="auto">
            <a:xfrm>
              <a:off x="160" y="1088"/>
              <a:ext cx="351" cy="275"/>
            </a:xfrm>
            <a:custGeom>
              <a:avLst/>
              <a:gdLst>
                <a:gd name="T0" fmla="*/ 701 w 701"/>
                <a:gd name="T1" fmla="*/ 0 h 551"/>
                <a:gd name="T2" fmla="*/ 625 w 701"/>
                <a:gd name="T3" fmla="*/ 82 h 551"/>
                <a:gd name="T4" fmla="*/ 505 w 701"/>
                <a:gd name="T5" fmla="*/ 232 h 551"/>
                <a:gd name="T6" fmla="*/ 403 w 701"/>
                <a:gd name="T7" fmla="*/ 344 h 551"/>
                <a:gd name="T8" fmla="*/ 330 w 701"/>
                <a:gd name="T9" fmla="*/ 411 h 551"/>
                <a:gd name="T10" fmla="*/ 257 w 701"/>
                <a:gd name="T11" fmla="*/ 463 h 551"/>
                <a:gd name="T12" fmla="*/ 129 w 701"/>
                <a:gd name="T13" fmla="*/ 519 h 551"/>
                <a:gd name="T14" fmla="*/ 0 w 701"/>
                <a:gd name="T15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1" h="551">
                  <a:moveTo>
                    <a:pt x="701" y="0"/>
                  </a:moveTo>
                  <a:lnTo>
                    <a:pt x="625" y="82"/>
                  </a:lnTo>
                  <a:lnTo>
                    <a:pt x="505" y="232"/>
                  </a:lnTo>
                  <a:lnTo>
                    <a:pt x="403" y="344"/>
                  </a:lnTo>
                  <a:lnTo>
                    <a:pt x="330" y="411"/>
                  </a:lnTo>
                  <a:lnTo>
                    <a:pt x="257" y="463"/>
                  </a:lnTo>
                  <a:lnTo>
                    <a:pt x="129" y="519"/>
                  </a:lnTo>
                  <a:lnTo>
                    <a:pt x="0" y="551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94" name="Arco 278"/>
            <p:cNvSpPr>
              <a:spLocks/>
            </p:cNvSpPr>
            <p:nvPr/>
          </p:nvSpPr>
          <p:spPr bwMode="auto">
            <a:xfrm>
              <a:off x="394" y="1147"/>
              <a:ext cx="36" cy="27"/>
            </a:xfrm>
            <a:custGeom>
              <a:avLst/>
              <a:gdLst>
                <a:gd name="G0" fmla="+- 19766 0 0"/>
                <a:gd name="G1" fmla="+- 0 0 0"/>
                <a:gd name="G2" fmla="+- 21600 0 0"/>
                <a:gd name="T0" fmla="*/ 4326 w 19766"/>
                <a:gd name="T1" fmla="*/ 15105 h 15105"/>
                <a:gd name="T2" fmla="*/ 0 w 19766"/>
                <a:gd name="T3" fmla="*/ 8710 h 15105"/>
                <a:gd name="T4" fmla="*/ 19766 w 19766"/>
                <a:gd name="T5" fmla="*/ 0 h 15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766" h="15105" fill="none" extrusionOk="0">
                  <a:moveTo>
                    <a:pt x="4325" y="15105"/>
                  </a:moveTo>
                  <a:cubicBezTo>
                    <a:pt x="2511" y="13250"/>
                    <a:pt x="1046" y="11084"/>
                    <a:pt x="-1" y="8710"/>
                  </a:cubicBezTo>
                </a:path>
                <a:path w="19766" h="15105" stroke="0" extrusionOk="0">
                  <a:moveTo>
                    <a:pt x="4325" y="15105"/>
                  </a:moveTo>
                  <a:cubicBezTo>
                    <a:pt x="2511" y="13250"/>
                    <a:pt x="1046" y="11084"/>
                    <a:pt x="-1" y="8710"/>
                  </a:cubicBezTo>
                  <a:lnTo>
                    <a:pt x="197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95" name="Line 279"/>
            <p:cNvSpPr>
              <a:spLocks noChangeShapeType="1"/>
            </p:cNvSpPr>
            <p:nvPr/>
          </p:nvSpPr>
          <p:spPr bwMode="auto">
            <a:xfrm flipH="1">
              <a:off x="404" y="1150"/>
              <a:ext cx="27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96" name="Line 280"/>
            <p:cNvSpPr>
              <a:spLocks noChangeShapeType="1"/>
            </p:cNvSpPr>
            <p:nvPr/>
          </p:nvSpPr>
          <p:spPr bwMode="auto">
            <a:xfrm flipH="1">
              <a:off x="397" y="1150"/>
              <a:ext cx="34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97" name="Arco 281"/>
            <p:cNvSpPr>
              <a:spLocks/>
            </p:cNvSpPr>
            <p:nvPr/>
          </p:nvSpPr>
          <p:spPr bwMode="auto">
            <a:xfrm>
              <a:off x="399" y="1150"/>
              <a:ext cx="34" cy="26"/>
            </a:xfrm>
            <a:custGeom>
              <a:avLst/>
              <a:gdLst>
                <a:gd name="G0" fmla="+- 19777 0 0"/>
                <a:gd name="G1" fmla="+- 0 0 0"/>
                <a:gd name="G2" fmla="+- 21600 0 0"/>
                <a:gd name="T0" fmla="*/ 4276 w 19777"/>
                <a:gd name="T1" fmla="*/ 15042 h 15042"/>
                <a:gd name="T2" fmla="*/ 0 w 19777"/>
                <a:gd name="T3" fmla="*/ 8686 h 15042"/>
                <a:gd name="T4" fmla="*/ 19777 w 19777"/>
                <a:gd name="T5" fmla="*/ 0 h 15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777" h="15042" fill="none" extrusionOk="0">
                  <a:moveTo>
                    <a:pt x="4275" y="15042"/>
                  </a:moveTo>
                  <a:cubicBezTo>
                    <a:pt x="2483" y="13195"/>
                    <a:pt x="1035" y="11042"/>
                    <a:pt x="0" y="8685"/>
                  </a:cubicBezTo>
                </a:path>
                <a:path w="19777" h="15042" stroke="0" extrusionOk="0">
                  <a:moveTo>
                    <a:pt x="4275" y="15042"/>
                  </a:moveTo>
                  <a:cubicBezTo>
                    <a:pt x="2483" y="13195"/>
                    <a:pt x="1035" y="11042"/>
                    <a:pt x="0" y="8685"/>
                  </a:cubicBezTo>
                  <a:lnTo>
                    <a:pt x="19777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98" name="Line 282"/>
            <p:cNvSpPr>
              <a:spLocks noChangeShapeType="1"/>
            </p:cNvSpPr>
            <p:nvPr/>
          </p:nvSpPr>
          <p:spPr bwMode="auto">
            <a:xfrm flipH="1">
              <a:off x="361" y="1177"/>
              <a:ext cx="43" cy="4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299" name="Arco 283"/>
            <p:cNvSpPr>
              <a:spLocks/>
            </p:cNvSpPr>
            <p:nvPr/>
          </p:nvSpPr>
          <p:spPr bwMode="auto">
            <a:xfrm>
              <a:off x="4981" y="1121"/>
              <a:ext cx="35" cy="28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9405 w 19405"/>
                <a:gd name="T1" fmla="*/ 9488 h 15536"/>
                <a:gd name="T2" fmla="*/ 15006 w 19405"/>
                <a:gd name="T3" fmla="*/ 15536 h 15536"/>
                <a:gd name="T4" fmla="*/ 0 w 19405"/>
                <a:gd name="T5" fmla="*/ 0 h 15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405" h="15536" fill="none" extrusionOk="0">
                  <a:moveTo>
                    <a:pt x="19404" y="9487"/>
                  </a:moveTo>
                  <a:cubicBezTo>
                    <a:pt x="18301" y="11744"/>
                    <a:pt x="16812" y="13791"/>
                    <a:pt x="15006" y="15536"/>
                  </a:cubicBezTo>
                </a:path>
                <a:path w="19405" h="15536" stroke="0" extrusionOk="0">
                  <a:moveTo>
                    <a:pt x="19404" y="9487"/>
                  </a:moveTo>
                  <a:cubicBezTo>
                    <a:pt x="18301" y="11744"/>
                    <a:pt x="16812" y="13791"/>
                    <a:pt x="15006" y="155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00" name="Line 284"/>
            <p:cNvSpPr>
              <a:spLocks noChangeShapeType="1"/>
            </p:cNvSpPr>
            <p:nvPr/>
          </p:nvSpPr>
          <p:spPr bwMode="auto">
            <a:xfrm>
              <a:off x="4982" y="1124"/>
              <a:ext cx="34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01" name="Line 285"/>
            <p:cNvSpPr>
              <a:spLocks noChangeShapeType="1"/>
            </p:cNvSpPr>
            <p:nvPr/>
          </p:nvSpPr>
          <p:spPr bwMode="auto">
            <a:xfrm>
              <a:off x="4982" y="1124"/>
              <a:ext cx="26" cy="2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02" name="Arco 286"/>
            <p:cNvSpPr>
              <a:spLocks/>
            </p:cNvSpPr>
            <p:nvPr/>
          </p:nvSpPr>
          <p:spPr bwMode="auto">
            <a:xfrm>
              <a:off x="4983" y="1124"/>
              <a:ext cx="34" cy="26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9641 w 19641"/>
                <a:gd name="T1" fmla="*/ 8988 h 15105"/>
                <a:gd name="T2" fmla="*/ 15440 w 19641"/>
                <a:gd name="T3" fmla="*/ 15105 h 15105"/>
                <a:gd name="T4" fmla="*/ 0 w 19641"/>
                <a:gd name="T5" fmla="*/ 0 h 15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641" h="15105" fill="none" extrusionOk="0">
                  <a:moveTo>
                    <a:pt x="19641" y="8988"/>
                  </a:moveTo>
                  <a:cubicBezTo>
                    <a:pt x="18604" y="11254"/>
                    <a:pt x="17182" y="13323"/>
                    <a:pt x="15440" y="15105"/>
                  </a:cubicBezTo>
                </a:path>
                <a:path w="19641" h="15105" stroke="0" extrusionOk="0">
                  <a:moveTo>
                    <a:pt x="19641" y="8988"/>
                  </a:moveTo>
                  <a:cubicBezTo>
                    <a:pt x="18604" y="11254"/>
                    <a:pt x="17182" y="13323"/>
                    <a:pt x="15440" y="1510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03" name="Line 287"/>
            <p:cNvSpPr>
              <a:spLocks noChangeShapeType="1"/>
            </p:cNvSpPr>
            <p:nvPr/>
          </p:nvSpPr>
          <p:spPr bwMode="auto">
            <a:xfrm>
              <a:off x="5009" y="1151"/>
              <a:ext cx="43" cy="4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04" name="Rectangle 288"/>
            <p:cNvSpPr>
              <a:spLocks noChangeArrowheads="1"/>
            </p:cNvSpPr>
            <p:nvPr/>
          </p:nvSpPr>
          <p:spPr bwMode="auto">
            <a:xfrm>
              <a:off x="5507" y="561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1</a:t>
              </a:r>
              <a:endParaRPr lang="it-IT" i="0"/>
            </a:p>
          </p:txBody>
        </p:sp>
        <p:sp>
          <p:nvSpPr>
            <p:cNvPr id="1622305" name="Rectangle 289"/>
            <p:cNvSpPr>
              <a:spLocks noChangeArrowheads="1"/>
            </p:cNvSpPr>
            <p:nvPr/>
          </p:nvSpPr>
          <p:spPr bwMode="auto">
            <a:xfrm>
              <a:off x="5522" y="561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 i="0"/>
            </a:p>
          </p:txBody>
        </p:sp>
        <p:sp>
          <p:nvSpPr>
            <p:cNvPr id="1622306" name="Rectangle 290"/>
            <p:cNvSpPr>
              <a:spLocks noChangeArrowheads="1"/>
            </p:cNvSpPr>
            <p:nvPr/>
          </p:nvSpPr>
          <p:spPr bwMode="auto">
            <a:xfrm>
              <a:off x="5529" y="561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 i="0"/>
            </a:p>
          </p:txBody>
        </p:sp>
        <p:sp>
          <p:nvSpPr>
            <p:cNvPr id="1622307" name="Rectangle 291"/>
            <p:cNvSpPr>
              <a:spLocks noChangeArrowheads="1"/>
            </p:cNvSpPr>
            <p:nvPr/>
          </p:nvSpPr>
          <p:spPr bwMode="auto">
            <a:xfrm>
              <a:off x="5511" y="75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2</a:t>
              </a:r>
              <a:endParaRPr lang="it-IT" i="0"/>
            </a:p>
          </p:txBody>
        </p:sp>
        <p:sp>
          <p:nvSpPr>
            <p:cNvPr id="1622308" name="Rectangle 292"/>
            <p:cNvSpPr>
              <a:spLocks noChangeArrowheads="1"/>
            </p:cNvSpPr>
            <p:nvPr/>
          </p:nvSpPr>
          <p:spPr bwMode="auto">
            <a:xfrm>
              <a:off x="5526" y="756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 i="0"/>
            </a:p>
          </p:txBody>
        </p:sp>
        <p:sp>
          <p:nvSpPr>
            <p:cNvPr id="1622309" name="Rectangle 293"/>
            <p:cNvSpPr>
              <a:spLocks noChangeArrowheads="1"/>
            </p:cNvSpPr>
            <p:nvPr/>
          </p:nvSpPr>
          <p:spPr bwMode="auto">
            <a:xfrm>
              <a:off x="5533" y="75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 i="0"/>
            </a:p>
          </p:txBody>
        </p:sp>
        <p:sp>
          <p:nvSpPr>
            <p:cNvPr id="1622310" name="Rectangle 294"/>
            <p:cNvSpPr>
              <a:spLocks noChangeArrowheads="1"/>
            </p:cNvSpPr>
            <p:nvPr/>
          </p:nvSpPr>
          <p:spPr bwMode="auto">
            <a:xfrm>
              <a:off x="5512" y="945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3</a:t>
              </a:r>
              <a:endParaRPr lang="it-IT" i="0"/>
            </a:p>
          </p:txBody>
        </p:sp>
        <p:sp>
          <p:nvSpPr>
            <p:cNvPr id="1622311" name="Rectangle 295"/>
            <p:cNvSpPr>
              <a:spLocks noChangeArrowheads="1"/>
            </p:cNvSpPr>
            <p:nvPr/>
          </p:nvSpPr>
          <p:spPr bwMode="auto">
            <a:xfrm>
              <a:off x="5527" y="945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 i="0"/>
            </a:p>
          </p:txBody>
        </p:sp>
        <p:sp>
          <p:nvSpPr>
            <p:cNvPr id="1622312" name="Rectangle 296"/>
            <p:cNvSpPr>
              <a:spLocks noChangeArrowheads="1"/>
            </p:cNvSpPr>
            <p:nvPr/>
          </p:nvSpPr>
          <p:spPr bwMode="auto">
            <a:xfrm>
              <a:off x="5534" y="945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 i="0"/>
            </a:p>
          </p:txBody>
        </p:sp>
        <p:sp>
          <p:nvSpPr>
            <p:cNvPr id="1622313" name="Rectangle 297"/>
            <p:cNvSpPr>
              <a:spLocks noChangeArrowheads="1"/>
            </p:cNvSpPr>
            <p:nvPr/>
          </p:nvSpPr>
          <p:spPr bwMode="auto">
            <a:xfrm>
              <a:off x="5510" y="132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5</a:t>
              </a:r>
              <a:endParaRPr lang="it-IT" i="0"/>
            </a:p>
          </p:txBody>
        </p:sp>
        <p:sp>
          <p:nvSpPr>
            <p:cNvPr id="1622314" name="Rectangle 298"/>
            <p:cNvSpPr>
              <a:spLocks noChangeArrowheads="1"/>
            </p:cNvSpPr>
            <p:nvPr/>
          </p:nvSpPr>
          <p:spPr bwMode="auto">
            <a:xfrm>
              <a:off x="5525" y="1326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 i="0"/>
            </a:p>
          </p:txBody>
        </p:sp>
        <p:sp>
          <p:nvSpPr>
            <p:cNvPr id="1622315" name="Rectangle 299"/>
            <p:cNvSpPr>
              <a:spLocks noChangeArrowheads="1"/>
            </p:cNvSpPr>
            <p:nvPr/>
          </p:nvSpPr>
          <p:spPr bwMode="auto">
            <a:xfrm>
              <a:off x="5532" y="132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 i="0"/>
            </a:p>
          </p:txBody>
        </p:sp>
        <p:sp>
          <p:nvSpPr>
            <p:cNvPr id="1622316" name="Rectangle 300"/>
            <p:cNvSpPr>
              <a:spLocks noChangeArrowheads="1"/>
            </p:cNvSpPr>
            <p:nvPr/>
          </p:nvSpPr>
          <p:spPr bwMode="auto">
            <a:xfrm>
              <a:off x="3968" y="787"/>
              <a:ext cx="12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600" i="0">
                  <a:solidFill>
                    <a:srgbClr val="000000"/>
                  </a:solidFill>
                  <a:latin typeface="Book Antiqua" charset="0"/>
                </a:rPr>
                <a:t>M</a:t>
              </a:r>
              <a:endParaRPr lang="it-IT" i="0"/>
            </a:p>
          </p:txBody>
        </p:sp>
        <p:sp>
          <p:nvSpPr>
            <p:cNvPr id="1622317" name="Rectangle 301"/>
            <p:cNvSpPr>
              <a:spLocks noChangeArrowheads="1"/>
            </p:cNvSpPr>
            <p:nvPr/>
          </p:nvSpPr>
          <p:spPr bwMode="auto">
            <a:xfrm>
              <a:off x="4176" y="672"/>
              <a:ext cx="50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900" i="0">
                  <a:solidFill>
                    <a:srgbClr val="000000"/>
                  </a:solidFill>
                  <a:latin typeface="Book Antiqua" charset="0"/>
                </a:rPr>
                <a:t>Plio-Pleistocene</a:t>
              </a:r>
              <a:endParaRPr lang="it-IT" sz="900" i="0"/>
            </a:p>
          </p:txBody>
        </p:sp>
        <p:sp>
          <p:nvSpPr>
            <p:cNvPr id="1622318" name="Rectangle 302"/>
            <p:cNvSpPr>
              <a:spLocks noChangeArrowheads="1"/>
            </p:cNvSpPr>
            <p:nvPr/>
          </p:nvSpPr>
          <p:spPr bwMode="auto">
            <a:xfrm>
              <a:off x="2376" y="1000"/>
              <a:ext cx="989" cy="97"/>
            </a:xfrm>
            <a:prstGeom prst="rect">
              <a:avLst/>
            </a:prstGeom>
            <a:solidFill>
              <a:srgbClr val="BBF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i="0">
                  <a:solidFill>
                    <a:srgbClr val="000000"/>
                  </a:solidFill>
                  <a:latin typeface="Book Antiqua" charset="0"/>
                </a:rPr>
                <a:t>Apulian carbonate platform</a:t>
              </a:r>
              <a:endParaRPr lang="it-IT" sz="1000" i="0"/>
            </a:p>
          </p:txBody>
        </p:sp>
        <p:sp>
          <p:nvSpPr>
            <p:cNvPr id="1622319" name="Rectangle 303"/>
            <p:cNvSpPr>
              <a:spLocks noChangeArrowheads="1"/>
            </p:cNvSpPr>
            <p:nvPr/>
          </p:nvSpPr>
          <p:spPr bwMode="auto">
            <a:xfrm>
              <a:off x="2773" y="993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 </a:t>
              </a:r>
              <a:endParaRPr lang="it-IT" i="0"/>
            </a:p>
          </p:txBody>
        </p:sp>
        <p:sp>
          <p:nvSpPr>
            <p:cNvPr id="1622320" name="Rectangle 304"/>
            <p:cNvSpPr>
              <a:spLocks noChangeArrowheads="1"/>
            </p:cNvSpPr>
            <p:nvPr/>
          </p:nvSpPr>
          <p:spPr bwMode="auto">
            <a:xfrm>
              <a:off x="540" y="1004"/>
              <a:ext cx="35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900" i="0">
                  <a:solidFill>
                    <a:srgbClr val="000000"/>
                  </a:solidFill>
                  <a:latin typeface="Book Antiqua" charset="0"/>
                </a:rPr>
                <a:t>Pleistocene</a:t>
              </a:r>
              <a:endParaRPr lang="it-IT" sz="900" i="0"/>
            </a:p>
          </p:txBody>
        </p:sp>
        <p:sp>
          <p:nvSpPr>
            <p:cNvPr id="1622321" name="Rectangle 305"/>
            <p:cNvSpPr>
              <a:spLocks noChangeArrowheads="1"/>
            </p:cNvSpPr>
            <p:nvPr/>
          </p:nvSpPr>
          <p:spPr bwMode="auto">
            <a:xfrm>
              <a:off x="5508" y="375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 i="0"/>
            </a:p>
          </p:txBody>
        </p:sp>
        <p:sp>
          <p:nvSpPr>
            <p:cNvPr id="1622322" name="Rectangle 306"/>
            <p:cNvSpPr>
              <a:spLocks noChangeArrowheads="1"/>
            </p:cNvSpPr>
            <p:nvPr/>
          </p:nvSpPr>
          <p:spPr bwMode="auto">
            <a:xfrm>
              <a:off x="198" y="334"/>
              <a:ext cx="9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SW</a:t>
              </a:r>
              <a:endParaRPr lang="it-IT" i="0"/>
            </a:p>
          </p:txBody>
        </p:sp>
        <p:sp>
          <p:nvSpPr>
            <p:cNvPr id="1622323" name="Rectangle 307"/>
            <p:cNvSpPr>
              <a:spLocks noChangeArrowheads="1"/>
            </p:cNvSpPr>
            <p:nvPr/>
          </p:nvSpPr>
          <p:spPr bwMode="auto">
            <a:xfrm>
              <a:off x="5331" y="335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i="0">
                  <a:solidFill>
                    <a:srgbClr val="000000"/>
                  </a:solidFill>
                  <a:latin typeface="Book Antiqua" charset="0"/>
                </a:rPr>
                <a:t>E-NE</a:t>
              </a:r>
              <a:endParaRPr lang="it-IT" i="0"/>
            </a:p>
          </p:txBody>
        </p:sp>
        <p:sp>
          <p:nvSpPr>
            <p:cNvPr id="1622324" name="Rectangle 308"/>
            <p:cNvSpPr>
              <a:spLocks noChangeArrowheads="1"/>
            </p:cNvSpPr>
            <p:nvPr/>
          </p:nvSpPr>
          <p:spPr bwMode="auto">
            <a:xfrm>
              <a:off x="4153" y="332"/>
              <a:ext cx="598" cy="207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25" name="Rectangle 309"/>
            <p:cNvSpPr>
              <a:spLocks noChangeArrowheads="1"/>
            </p:cNvSpPr>
            <p:nvPr/>
          </p:nvSpPr>
          <p:spPr bwMode="auto">
            <a:xfrm>
              <a:off x="4154" y="296"/>
              <a:ext cx="63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 i="0">
                  <a:solidFill>
                    <a:srgbClr val="000000"/>
                  </a:solidFill>
                  <a:latin typeface="Book Antiqua" charset="0"/>
                </a:rPr>
                <a:t>HELLENIDES</a:t>
              </a:r>
              <a:endParaRPr lang="it-IT" b="1" i="0"/>
            </a:p>
          </p:txBody>
        </p:sp>
        <p:sp>
          <p:nvSpPr>
            <p:cNvPr id="1622326" name="Rectangle 310"/>
            <p:cNvSpPr>
              <a:spLocks noChangeArrowheads="1"/>
            </p:cNvSpPr>
            <p:nvPr/>
          </p:nvSpPr>
          <p:spPr bwMode="auto">
            <a:xfrm>
              <a:off x="4290" y="425"/>
              <a:ext cx="34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 i="0">
                  <a:solidFill>
                    <a:srgbClr val="000000"/>
                  </a:solidFill>
                  <a:latin typeface="Book Antiqua" charset="0"/>
                </a:rPr>
                <a:t>FRONT</a:t>
              </a:r>
              <a:endParaRPr lang="it-IT" b="1" i="0"/>
            </a:p>
          </p:txBody>
        </p:sp>
        <p:sp>
          <p:nvSpPr>
            <p:cNvPr id="1622327" name="Rectangle 311"/>
            <p:cNvSpPr>
              <a:spLocks noChangeArrowheads="1"/>
            </p:cNvSpPr>
            <p:nvPr/>
          </p:nvSpPr>
          <p:spPr bwMode="auto">
            <a:xfrm>
              <a:off x="2408" y="276"/>
              <a:ext cx="1105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700" i="0">
                  <a:solidFill>
                    <a:srgbClr val="000000"/>
                  </a:solidFill>
                  <a:latin typeface="Geneva" charset="0"/>
                </a:rPr>
                <a:t>Canale d'Otranto</a:t>
              </a:r>
              <a:endParaRPr lang="it-IT" i="0"/>
            </a:p>
          </p:txBody>
        </p:sp>
        <p:sp>
          <p:nvSpPr>
            <p:cNvPr id="1622328" name="Rectangle 312"/>
            <p:cNvSpPr>
              <a:spLocks noChangeArrowheads="1"/>
            </p:cNvSpPr>
            <p:nvPr/>
          </p:nvSpPr>
          <p:spPr bwMode="auto">
            <a:xfrm>
              <a:off x="2242" y="425"/>
              <a:ext cx="1499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700" i="0">
                  <a:solidFill>
                    <a:srgbClr val="000000"/>
                  </a:solidFill>
                  <a:latin typeface="Geneva" charset="0"/>
                </a:rPr>
                <a:t>S-Adriatic - Ionian seas</a:t>
              </a:r>
              <a:endParaRPr lang="it-IT" i="0"/>
            </a:p>
          </p:txBody>
        </p:sp>
        <p:sp>
          <p:nvSpPr>
            <p:cNvPr id="1622329" name="Rectangle 313"/>
            <p:cNvSpPr>
              <a:spLocks noChangeArrowheads="1"/>
            </p:cNvSpPr>
            <p:nvPr/>
          </p:nvSpPr>
          <p:spPr bwMode="auto">
            <a:xfrm>
              <a:off x="109" y="488"/>
              <a:ext cx="618" cy="209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30" name="Rectangle 314"/>
            <p:cNvSpPr>
              <a:spLocks noChangeArrowheads="1"/>
            </p:cNvSpPr>
            <p:nvPr/>
          </p:nvSpPr>
          <p:spPr bwMode="auto">
            <a:xfrm>
              <a:off x="134" y="477"/>
              <a:ext cx="5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negative  fold</a:t>
              </a:r>
              <a:endParaRPr lang="it-IT" i="0"/>
            </a:p>
          </p:txBody>
        </p:sp>
        <p:sp>
          <p:nvSpPr>
            <p:cNvPr id="1622331" name="Rectangle 315"/>
            <p:cNvSpPr>
              <a:spLocks noChangeArrowheads="1"/>
            </p:cNvSpPr>
            <p:nvPr/>
          </p:nvSpPr>
          <p:spPr bwMode="auto">
            <a:xfrm>
              <a:off x="187" y="581"/>
              <a:ext cx="47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total  uplift</a:t>
              </a:r>
              <a:endParaRPr lang="it-IT" i="0"/>
            </a:p>
          </p:txBody>
        </p:sp>
        <p:sp>
          <p:nvSpPr>
            <p:cNvPr id="1622332" name="Rectangle 316"/>
            <p:cNvSpPr>
              <a:spLocks noChangeArrowheads="1"/>
            </p:cNvSpPr>
            <p:nvPr/>
          </p:nvSpPr>
          <p:spPr bwMode="auto">
            <a:xfrm>
              <a:off x="4790" y="87"/>
              <a:ext cx="592" cy="20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33" name="Rectangle 317"/>
            <p:cNvSpPr>
              <a:spLocks noChangeArrowheads="1"/>
            </p:cNvSpPr>
            <p:nvPr/>
          </p:nvSpPr>
          <p:spPr bwMode="auto">
            <a:xfrm>
              <a:off x="4814" y="75"/>
              <a:ext cx="55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positive  fold</a:t>
              </a:r>
              <a:endParaRPr lang="it-IT" i="0"/>
            </a:p>
          </p:txBody>
        </p:sp>
        <p:sp>
          <p:nvSpPr>
            <p:cNvPr id="1622334" name="Rectangle 318"/>
            <p:cNvSpPr>
              <a:spLocks noChangeArrowheads="1"/>
            </p:cNvSpPr>
            <p:nvPr/>
          </p:nvSpPr>
          <p:spPr bwMode="auto">
            <a:xfrm>
              <a:off x="4855" y="179"/>
              <a:ext cx="47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total  uplift</a:t>
              </a:r>
              <a:endParaRPr lang="it-IT" i="0"/>
            </a:p>
          </p:txBody>
        </p:sp>
        <p:sp>
          <p:nvSpPr>
            <p:cNvPr id="1622335" name="Rectangle 319"/>
            <p:cNvSpPr>
              <a:spLocks noChangeArrowheads="1"/>
            </p:cNvSpPr>
            <p:nvPr/>
          </p:nvSpPr>
          <p:spPr bwMode="auto">
            <a:xfrm>
              <a:off x="613" y="799"/>
              <a:ext cx="263" cy="13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36" name="Rectangle 320"/>
            <p:cNvSpPr>
              <a:spLocks noChangeArrowheads="1"/>
            </p:cNvSpPr>
            <p:nvPr/>
          </p:nvSpPr>
          <p:spPr bwMode="auto">
            <a:xfrm>
              <a:off x="649" y="787"/>
              <a:ext cx="24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i="0">
                  <a:solidFill>
                    <a:srgbClr val="000000"/>
                  </a:solidFill>
                  <a:latin typeface="Book Antiqua" charset="0"/>
                </a:rPr>
                <a:t>deeper</a:t>
              </a:r>
              <a:endParaRPr lang="it-IT" sz="1000" i="0"/>
            </a:p>
          </p:txBody>
        </p:sp>
        <p:sp>
          <p:nvSpPr>
            <p:cNvPr id="1622337" name="Rectangle 321"/>
            <p:cNvSpPr>
              <a:spLocks noChangeArrowheads="1"/>
            </p:cNvSpPr>
            <p:nvPr/>
          </p:nvSpPr>
          <p:spPr bwMode="auto">
            <a:xfrm>
              <a:off x="614" y="852"/>
              <a:ext cx="33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i="0">
                  <a:solidFill>
                    <a:srgbClr val="000000"/>
                  </a:solidFill>
                  <a:latin typeface="Book Antiqua" charset="0"/>
                </a:rPr>
                <a:t> foredeep</a:t>
              </a:r>
              <a:endParaRPr lang="it-IT" sz="1000" i="0"/>
            </a:p>
          </p:txBody>
        </p:sp>
        <p:sp>
          <p:nvSpPr>
            <p:cNvPr id="1622338" name="Rectangle 322"/>
            <p:cNvSpPr>
              <a:spLocks noChangeArrowheads="1"/>
            </p:cNvSpPr>
            <p:nvPr/>
          </p:nvSpPr>
          <p:spPr bwMode="auto">
            <a:xfrm>
              <a:off x="816" y="410"/>
              <a:ext cx="561" cy="20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39" name="Rectangle 323"/>
            <p:cNvSpPr>
              <a:spLocks noChangeArrowheads="1"/>
            </p:cNvSpPr>
            <p:nvPr/>
          </p:nvSpPr>
          <p:spPr bwMode="auto">
            <a:xfrm>
              <a:off x="817" y="398"/>
              <a:ext cx="58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 i="0">
                  <a:solidFill>
                    <a:srgbClr val="000000"/>
                  </a:solidFill>
                  <a:latin typeface="Book Antiqua" charset="0"/>
                </a:rPr>
                <a:t>APENNINES</a:t>
              </a:r>
              <a:endParaRPr lang="it-IT" b="1" i="0"/>
            </a:p>
          </p:txBody>
        </p:sp>
        <p:sp>
          <p:nvSpPr>
            <p:cNvPr id="1622340" name="Rectangle 324"/>
            <p:cNvSpPr>
              <a:spLocks noChangeArrowheads="1"/>
            </p:cNvSpPr>
            <p:nvPr/>
          </p:nvSpPr>
          <p:spPr bwMode="auto">
            <a:xfrm>
              <a:off x="935" y="503"/>
              <a:ext cx="34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 i="0">
                  <a:solidFill>
                    <a:srgbClr val="000000"/>
                  </a:solidFill>
                  <a:latin typeface="Book Antiqua" charset="0"/>
                </a:rPr>
                <a:t>FRONT</a:t>
              </a:r>
              <a:endParaRPr lang="it-IT" b="1" i="0"/>
            </a:p>
          </p:txBody>
        </p:sp>
        <p:sp>
          <p:nvSpPr>
            <p:cNvPr id="1622341" name="Rectangle 325"/>
            <p:cNvSpPr>
              <a:spLocks noChangeArrowheads="1"/>
            </p:cNvSpPr>
            <p:nvPr/>
          </p:nvSpPr>
          <p:spPr bwMode="auto">
            <a:xfrm>
              <a:off x="4057" y="1643"/>
              <a:ext cx="1351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42" name="Rectangle 326"/>
            <p:cNvSpPr>
              <a:spLocks noChangeArrowheads="1"/>
            </p:cNvSpPr>
            <p:nvPr/>
          </p:nvSpPr>
          <p:spPr bwMode="auto">
            <a:xfrm>
              <a:off x="4058" y="1631"/>
              <a:ext cx="138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regional subsidence &lt; fold uplift</a:t>
              </a:r>
              <a:endParaRPr lang="it-IT" i="0"/>
            </a:p>
          </p:txBody>
        </p:sp>
        <p:sp>
          <p:nvSpPr>
            <p:cNvPr id="1622343" name="Rectangle 327"/>
            <p:cNvSpPr>
              <a:spLocks noChangeArrowheads="1"/>
            </p:cNvSpPr>
            <p:nvPr/>
          </p:nvSpPr>
          <p:spPr bwMode="auto">
            <a:xfrm>
              <a:off x="179" y="1643"/>
              <a:ext cx="1352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44" name="Rectangle 328"/>
            <p:cNvSpPr>
              <a:spLocks noChangeArrowheads="1"/>
            </p:cNvSpPr>
            <p:nvPr/>
          </p:nvSpPr>
          <p:spPr bwMode="auto">
            <a:xfrm>
              <a:off x="181" y="1631"/>
              <a:ext cx="138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regional subsidence &gt; fold uplift</a:t>
              </a:r>
              <a:endParaRPr lang="it-IT" i="0"/>
            </a:p>
          </p:txBody>
        </p:sp>
        <p:sp>
          <p:nvSpPr>
            <p:cNvPr id="1622345" name="Rectangle 329"/>
            <p:cNvSpPr>
              <a:spLocks noChangeArrowheads="1"/>
            </p:cNvSpPr>
            <p:nvPr/>
          </p:nvSpPr>
          <p:spPr bwMode="auto">
            <a:xfrm>
              <a:off x="2165" y="1831"/>
              <a:ext cx="1286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46" name="Rectangle 330"/>
            <p:cNvSpPr>
              <a:spLocks noChangeArrowheads="1"/>
            </p:cNvSpPr>
            <p:nvPr/>
          </p:nvSpPr>
          <p:spPr bwMode="auto">
            <a:xfrm>
              <a:off x="2166" y="1819"/>
              <a:ext cx="131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i="0">
                  <a:solidFill>
                    <a:srgbClr val="000000"/>
                  </a:solidFill>
                  <a:latin typeface="Book Antiqua" charset="0"/>
                </a:rPr>
                <a:t>SUBDUCTIONS   DIRECTION</a:t>
              </a:r>
              <a:endParaRPr lang="it-IT" i="0"/>
            </a:p>
          </p:txBody>
        </p:sp>
        <p:sp>
          <p:nvSpPr>
            <p:cNvPr id="1622347" name="Rectangle 331"/>
            <p:cNvSpPr>
              <a:spLocks noChangeArrowheads="1"/>
            </p:cNvSpPr>
            <p:nvPr/>
          </p:nvSpPr>
          <p:spPr bwMode="auto">
            <a:xfrm>
              <a:off x="162" y="1484"/>
              <a:ext cx="31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Geneva" charset="0"/>
                </a:rPr>
                <a:t>C</a:t>
              </a:r>
              <a:endParaRPr lang="it-IT" i="0"/>
            </a:p>
          </p:txBody>
        </p:sp>
        <p:sp>
          <p:nvSpPr>
            <p:cNvPr id="1622348" name="Rectangle 332"/>
            <p:cNvSpPr>
              <a:spLocks noChangeArrowheads="1"/>
            </p:cNvSpPr>
            <p:nvPr/>
          </p:nvSpPr>
          <p:spPr bwMode="auto">
            <a:xfrm>
              <a:off x="192" y="1484"/>
              <a:ext cx="29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Geneva" charset="0"/>
                </a:rPr>
                <a:t>R</a:t>
              </a:r>
              <a:endParaRPr lang="it-IT" i="0"/>
            </a:p>
          </p:txBody>
        </p:sp>
        <p:sp>
          <p:nvSpPr>
            <p:cNvPr id="1622349" name="Rectangle 333"/>
            <p:cNvSpPr>
              <a:spLocks noChangeArrowheads="1"/>
            </p:cNvSpPr>
            <p:nvPr/>
          </p:nvSpPr>
          <p:spPr bwMode="auto">
            <a:xfrm>
              <a:off x="220" y="1484"/>
              <a:ext cx="35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Geneva" charset="0"/>
                </a:rPr>
                <a:t>O</a:t>
              </a:r>
              <a:endParaRPr lang="it-IT" i="0"/>
            </a:p>
          </p:txBody>
        </p:sp>
        <p:sp>
          <p:nvSpPr>
            <p:cNvPr id="1622350" name="Rectangle 334"/>
            <p:cNvSpPr>
              <a:spLocks noChangeArrowheads="1"/>
            </p:cNvSpPr>
            <p:nvPr/>
          </p:nvSpPr>
          <p:spPr bwMode="auto">
            <a:xfrm>
              <a:off x="254" y="1484"/>
              <a:ext cx="28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Geneva" charset="0"/>
                </a:rPr>
                <a:t>P</a:t>
              </a:r>
              <a:endParaRPr lang="it-IT" i="0"/>
            </a:p>
          </p:txBody>
        </p:sp>
        <p:sp>
          <p:nvSpPr>
            <p:cNvPr id="1622351" name="Rectangle 335"/>
            <p:cNvSpPr>
              <a:spLocks noChangeArrowheads="1"/>
            </p:cNvSpPr>
            <p:nvPr/>
          </p:nvSpPr>
          <p:spPr bwMode="auto">
            <a:xfrm>
              <a:off x="281" y="1484"/>
              <a:ext cx="16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it-IT" i="0"/>
            </a:p>
          </p:txBody>
        </p:sp>
        <p:sp>
          <p:nvSpPr>
            <p:cNvPr id="1622352" name="Rectangle 336"/>
            <p:cNvSpPr>
              <a:spLocks noChangeArrowheads="1"/>
            </p:cNvSpPr>
            <p:nvPr/>
          </p:nvSpPr>
          <p:spPr bwMode="auto">
            <a:xfrm>
              <a:off x="300" y="1484"/>
              <a:ext cx="38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Geneva" charset="0"/>
                </a:rPr>
                <a:t>M</a:t>
              </a:r>
              <a:endParaRPr lang="it-IT" i="0"/>
            </a:p>
          </p:txBody>
        </p:sp>
        <p:sp>
          <p:nvSpPr>
            <p:cNvPr id="1622353" name="Rectangle 337"/>
            <p:cNvSpPr>
              <a:spLocks noChangeArrowheads="1"/>
            </p:cNvSpPr>
            <p:nvPr/>
          </p:nvSpPr>
          <p:spPr bwMode="auto">
            <a:xfrm>
              <a:off x="337" y="1484"/>
              <a:ext cx="32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Geneva" charset="0"/>
                </a:rPr>
                <a:t>5</a:t>
              </a:r>
              <a:endParaRPr lang="it-IT" i="0"/>
            </a:p>
          </p:txBody>
        </p:sp>
        <p:sp>
          <p:nvSpPr>
            <p:cNvPr id="1622354" name="Rectangle 338"/>
            <p:cNvSpPr>
              <a:spLocks noChangeArrowheads="1"/>
            </p:cNvSpPr>
            <p:nvPr/>
          </p:nvSpPr>
          <p:spPr bwMode="auto">
            <a:xfrm rot="16200000">
              <a:off x="5317" y="1000"/>
              <a:ext cx="18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 i="0">
                  <a:solidFill>
                    <a:srgbClr val="000000"/>
                  </a:solidFill>
                  <a:latin typeface="Book Antiqua" charset="0"/>
                </a:rPr>
                <a:t>Sec TWT</a:t>
              </a:r>
              <a:endParaRPr lang="it-IT" i="0"/>
            </a:p>
          </p:txBody>
        </p:sp>
        <p:sp>
          <p:nvSpPr>
            <p:cNvPr id="1622355" name="Line 339"/>
            <p:cNvSpPr>
              <a:spLocks noChangeShapeType="1"/>
            </p:cNvSpPr>
            <p:nvPr/>
          </p:nvSpPr>
          <p:spPr bwMode="auto">
            <a:xfrm>
              <a:off x="164" y="409"/>
              <a:ext cx="532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56" name="Arco 340"/>
            <p:cNvSpPr>
              <a:spLocks/>
            </p:cNvSpPr>
            <p:nvPr/>
          </p:nvSpPr>
          <p:spPr bwMode="auto">
            <a:xfrm>
              <a:off x="5457" y="2120"/>
              <a:ext cx="47" cy="20"/>
            </a:xfrm>
            <a:custGeom>
              <a:avLst/>
              <a:gdLst>
                <a:gd name="G0" fmla="+- 21536 0 0"/>
                <a:gd name="G1" fmla="+- 8988 0 0"/>
                <a:gd name="G2" fmla="+- 21600 0 0"/>
                <a:gd name="T0" fmla="*/ 0 w 21536"/>
                <a:gd name="T1" fmla="*/ 7331 h 8988"/>
                <a:gd name="T2" fmla="*/ 1895 w 21536"/>
                <a:gd name="T3" fmla="*/ 0 h 8988"/>
                <a:gd name="T4" fmla="*/ 21536 w 21536"/>
                <a:gd name="T5" fmla="*/ 8988 h 8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36" h="8988" fill="none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</a:path>
                <a:path w="21536" h="8988" stroke="0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  <a:lnTo>
                    <a:pt x="21536" y="89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57" name="Line 341"/>
            <p:cNvSpPr>
              <a:spLocks noChangeShapeType="1"/>
            </p:cNvSpPr>
            <p:nvPr/>
          </p:nvSpPr>
          <p:spPr bwMode="auto">
            <a:xfrm flipH="1" flipV="1">
              <a:off x="5464" y="2140"/>
              <a:ext cx="44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58" name="Line 342"/>
            <p:cNvSpPr>
              <a:spLocks noChangeShapeType="1"/>
            </p:cNvSpPr>
            <p:nvPr/>
          </p:nvSpPr>
          <p:spPr bwMode="auto">
            <a:xfrm flipH="1" flipV="1">
              <a:off x="5468" y="2125"/>
              <a:ext cx="40" cy="1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59" name="Arco 343"/>
            <p:cNvSpPr>
              <a:spLocks/>
            </p:cNvSpPr>
            <p:nvPr/>
          </p:nvSpPr>
          <p:spPr bwMode="auto">
            <a:xfrm>
              <a:off x="5466" y="2127"/>
              <a:ext cx="42" cy="17"/>
            </a:xfrm>
            <a:custGeom>
              <a:avLst/>
              <a:gdLst>
                <a:gd name="G0" fmla="+- 21536 0 0"/>
                <a:gd name="G1" fmla="+- 8988 0 0"/>
                <a:gd name="G2" fmla="+- 21600 0 0"/>
                <a:gd name="T0" fmla="*/ 0 w 21536"/>
                <a:gd name="T1" fmla="*/ 7331 h 8988"/>
                <a:gd name="T2" fmla="*/ 1895 w 21536"/>
                <a:gd name="T3" fmla="*/ 0 h 8988"/>
                <a:gd name="T4" fmla="*/ 21536 w 21536"/>
                <a:gd name="T5" fmla="*/ 8988 h 8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36" h="8988" fill="none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</a:path>
                <a:path w="21536" h="8988" stroke="0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  <a:lnTo>
                    <a:pt x="21536" y="8988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60" name="Arco 344"/>
            <p:cNvSpPr>
              <a:spLocks/>
            </p:cNvSpPr>
            <p:nvPr/>
          </p:nvSpPr>
          <p:spPr bwMode="auto">
            <a:xfrm>
              <a:off x="3905" y="1923"/>
              <a:ext cx="1573" cy="339"/>
            </a:xfrm>
            <a:custGeom>
              <a:avLst/>
              <a:gdLst>
                <a:gd name="G0" fmla="+- 12 0 0"/>
                <a:gd name="G1" fmla="+- 21600 0 0"/>
                <a:gd name="G2" fmla="+- 21600 0 0"/>
                <a:gd name="T0" fmla="*/ 0 w 19862"/>
                <a:gd name="T1" fmla="*/ 0 h 21600"/>
                <a:gd name="T2" fmla="*/ 19862 w 19862"/>
                <a:gd name="T3" fmla="*/ 13082 h 21600"/>
                <a:gd name="T4" fmla="*/ 12 w 1986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862" h="21600" fill="none" extrusionOk="0">
                  <a:moveTo>
                    <a:pt x="0" y="0"/>
                  </a:moveTo>
                  <a:cubicBezTo>
                    <a:pt x="4" y="0"/>
                    <a:pt x="8" y="-1"/>
                    <a:pt x="12" y="-1"/>
                  </a:cubicBezTo>
                  <a:cubicBezTo>
                    <a:pt x="8648" y="-1"/>
                    <a:pt x="16455" y="5145"/>
                    <a:pt x="19861" y="13082"/>
                  </a:cubicBezTo>
                </a:path>
                <a:path w="19862" h="21600" stroke="0" extrusionOk="0">
                  <a:moveTo>
                    <a:pt x="0" y="0"/>
                  </a:moveTo>
                  <a:cubicBezTo>
                    <a:pt x="4" y="0"/>
                    <a:pt x="8" y="-1"/>
                    <a:pt x="12" y="-1"/>
                  </a:cubicBezTo>
                  <a:cubicBezTo>
                    <a:pt x="8648" y="-1"/>
                    <a:pt x="16455" y="5145"/>
                    <a:pt x="19861" y="13082"/>
                  </a:cubicBezTo>
                  <a:lnTo>
                    <a:pt x="12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61" name="Arco 345"/>
            <p:cNvSpPr>
              <a:spLocks/>
            </p:cNvSpPr>
            <p:nvPr/>
          </p:nvSpPr>
          <p:spPr bwMode="auto">
            <a:xfrm>
              <a:off x="195" y="2319"/>
              <a:ext cx="21" cy="47"/>
            </a:xfrm>
            <a:custGeom>
              <a:avLst/>
              <a:gdLst>
                <a:gd name="G0" fmla="+- 0 0 0"/>
                <a:gd name="G1" fmla="+- 21438 0 0"/>
                <a:gd name="G2" fmla="+- 21600 0 0"/>
                <a:gd name="T0" fmla="*/ 2639 w 9660"/>
                <a:gd name="T1" fmla="*/ 0 h 21438"/>
                <a:gd name="T2" fmla="*/ 9660 w 9660"/>
                <a:gd name="T3" fmla="*/ 2118 h 21438"/>
                <a:gd name="T4" fmla="*/ 0 w 9660"/>
                <a:gd name="T5" fmla="*/ 21438 h 2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60" h="21438" fill="none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</a:path>
                <a:path w="9660" h="21438" stroke="0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  <a:lnTo>
                    <a:pt x="0" y="214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62" name="Line 346"/>
            <p:cNvSpPr>
              <a:spLocks noChangeShapeType="1"/>
            </p:cNvSpPr>
            <p:nvPr/>
          </p:nvSpPr>
          <p:spPr bwMode="auto">
            <a:xfrm flipV="1">
              <a:off x="199" y="2326"/>
              <a:ext cx="5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63" name="Line 347"/>
            <p:cNvSpPr>
              <a:spLocks noChangeShapeType="1"/>
            </p:cNvSpPr>
            <p:nvPr/>
          </p:nvSpPr>
          <p:spPr bwMode="auto">
            <a:xfrm flipV="1">
              <a:off x="199" y="2331"/>
              <a:ext cx="20" cy="3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64" name="Arco 348"/>
            <p:cNvSpPr>
              <a:spLocks/>
            </p:cNvSpPr>
            <p:nvPr/>
          </p:nvSpPr>
          <p:spPr bwMode="auto">
            <a:xfrm>
              <a:off x="199" y="2328"/>
              <a:ext cx="19" cy="42"/>
            </a:xfrm>
            <a:custGeom>
              <a:avLst/>
              <a:gdLst>
                <a:gd name="G0" fmla="+- 0 0 0"/>
                <a:gd name="G1" fmla="+- 21438 0 0"/>
                <a:gd name="G2" fmla="+- 21600 0 0"/>
                <a:gd name="T0" fmla="*/ 2639 w 9660"/>
                <a:gd name="T1" fmla="*/ 0 h 21438"/>
                <a:gd name="T2" fmla="*/ 9660 w 9660"/>
                <a:gd name="T3" fmla="*/ 2118 h 21438"/>
                <a:gd name="T4" fmla="*/ 0 w 9660"/>
                <a:gd name="T5" fmla="*/ 21438 h 2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60" h="21438" fill="none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</a:path>
                <a:path w="9660" h="21438" stroke="0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  <a:lnTo>
                    <a:pt x="0" y="21438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65" name="Arco 349"/>
            <p:cNvSpPr>
              <a:spLocks/>
            </p:cNvSpPr>
            <p:nvPr/>
          </p:nvSpPr>
          <p:spPr bwMode="auto">
            <a:xfrm>
              <a:off x="200" y="1876"/>
              <a:ext cx="1334" cy="490"/>
            </a:xfrm>
            <a:custGeom>
              <a:avLst/>
              <a:gdLst>
                <a:gd name="G0" fmla="+- 21548 0 0"/>
                <a:gd name="G1" fmla="+- 21600 0 0"/>
                <a:gd name="G2" fmla="+- 21600 0 0"/>
                <a:gd name="T0" fmla="*/ 0 w 21548"/>
                <a:gd name="T1" fmla="*/ 20105 h 21600"/>
                <a:gd name="T2" fmla="*/ 21548 w 21548"/>
                <a:gd name="T3" fmla="*/ 0 h 21600"/>
                <a:gd name="T4" fmla="*/ 21548 w 2154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48" h="21600" fill="none" extrusionOk="0">
                  <a:moveTo>
                    <a:pt x="-1" y="20104"/>
                  </a:moveTo>
                  <a:cubicBezTo>
                    <a:pt x="785" y="8783"/>
                    <a:pt x="10198" y="-1"/>
                    <a:pt x="21548" y="-1"/>
                  </a:cubicBezTo>
                </a:path>
                <a:path w="21548" h="21600" stroke="0" extrusionOk="0">
                  <a:moveTo>
                    <a:pt x="-1" y="20104"/>
                  </a:moveTo>
                  <a:cubicBezTo>
                    <a:pt x="785" y="8783"/>
                    <a:pt x="10198" y="-1"/>
                    <a:pt x="21548" y="-1"/>
                  </a:cubicBezTo>
                  <a:lnTo>
                    <a:pt x="21548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66" name="Freeform 350"/>
            <p:cNvSpPr>
              <a:spLocks/>
            </p:cNvSpPr>
            <p:nvPr/>
          </p:nvSpPr>
          <p:spPr bwMode="auto">
            <a:xfrm>
              <a:off x="4979" y="316"/>
              <a:ext cx="293" cy="131"/>
            </a:xfrm>
            <a:custGeom>
              <a:avLst/>
              <a:gdLst>
                <a:gd name="T0" fmla="*/ 0 w 587"/>
                <a:gd name="T1" fmla="*/ 174 h 261"/>
                <a:gd name="T2" fmla="*/ 296 w 587"/>
                <a:gd name="T3" fmla="*/ 0 h 261"/>
                <a:gd name="T4" fmla="*/ 587 w 587"/>
                <a:gd name="T5" fmla="*/ 174 h 261"/>
                <a:gd name="T6" fmla="*/ 459 w 587"/>
                <a:gd name="T7" fmla="*/ 174 h 261"/>
                <a:gd name="T8" fmla="*/ 459 w 587"/>
                <a:gd name="T9" fmla="*/ 261 h 261"/>
                <a:gd name="T10" fmla="*/ 140 w 587"/>
                <a:gd name="T11" fmla="*/ 261 h 261"/>
                <a:gd name="T12" fmla="*/ 140 w 587"/>
                <a:gd name="T13" fmla="*/ 174 h 261"/>
                <a:gd name="T14" fmla="*/ 140 w 587"/>
                <a:gd name="T15" fmla="*/ 174 h 261"/>
                <a:gd name="T16" fmla="*/ 0 w 587"/>
                <a:gd name="T17" fmla="*/ 174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261">
                  <a:moveTo>
                    <a:pt x="0" y="174"/>
                  </a:moveTo>
                  <a:lnTo>
                    <a:pt x="296" y="0"/>
                  </a:lnTo>
                  <a:lnTo>
                    <a:pt x="587" y="174"/>
                  </a:lnTo>
                  <a:lnTo>
                    <a:pt x="459" y="174"/>
                  </a:lnTo>
                  <a:lnTo>
                    <a:pt x="459" y="261"/>
                  </a:lnTo>
                  <a:lnTo>
                    <a:pt x="140" y="261"/>
                  </a:lnTo>
                  <a:lnTo>
                    <a:pt x="140" y="174"/>
                  </a:lnTo>
                  <a:lnTo>
                    <a:pt x="14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67" name="Line 351"/>
            <p:cNvSpPr>
              <a:spLocks noChangeShapeType="1"/>
            </p:cNvSpPr>
            <p:nvPr/>
          </p:nvSpPr>
          <p:spPr bwMode="auto">
            <a:xfrm flipV="1">
              <a:off x="4980" y="318"/>
              <a:ext cx="148" cy="8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68" name="Line 352"/>
            <p:cNvSpPr>
              <a:spLocks noChangeShapeType="1"/>
            </p:cNvSpPr>
            <p:nvPr/>
          </p:nvSpPr>
          <p:spPr bwMode="auto">
            <a:xfrm>
              <a:off x="5128" y="318"/>
              <a:ext cx="145" cy="8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69" name="Line 353"/>
            <p:cNvSpPr>
              <a:spLocks noChangeShapeType="1"/>
            </p:cNvSpPr>
            <p:nvPr/>
          </p:nvSpPr>
          <p:spPr bwMode="auto">
            <a:xfrm flipH="1">
              <a:off x="5209" y="40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70" name="Line 354"/>
            <p:cNvSpPr>
              <a:spLocks noChangeShapeType="1"/>
            </p:cNvSpPr>
            <p:nvPr/>
          </p:nvSpPr>
          <p:spPr bwMode="auto">
            <a:xfrm>
              <a:off x="5209" y="404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71" name="Line 355"/>
            <p:cNvSpPr>
              <a:spLocks noChangeShapeType="1"/>
            </p:cNvSpPr>
            <p:nvPr/>
          </p:nvSpPr>
          <p:spPr bwMode="auto">
            <a:xfrm flipH="1">
              <a:off x="5050" y="448"/>
              <a:ext cx="15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72" name="Line 356"/>
            <p:cNvSpPr>
              <a:spLocks noChangeShapeType="1"/>
            </p:cNvSpPr>
            <p:nvPr/>
          </p:nvSpPr>
          <p:spPr bwMode="auto">
            <a:xfrm flipV="1">
              <a:off x="5050" y="404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73" name="Line 357"/>
            <p:cNvSpPr>
              <a:spLocks noChangeShapeType="1"/>
            </p:cNvSpPr>
            <p:nvPr/>
          </p:nvSpPr>
          <p:spPr bwMode="auto">
            <a:xfrm>
              <a:off x="5050" y="404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74" name="Line 358"/>
            <p:cNvSpPr>
              <a:spLocks noChangeShapeType="1"/>
            </p:cNvSpPr>
            <p:nvPr/>
          </p:nvSpPr>
          <p:spPr bwMode="auto">
            <a:xfrm flipH="1">
              <a:off x="4980" y="404"/>
              <a:ext cx="7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75" name="Freeform 359"/>
            <p:cNvSpPr>
              <a:spLocks/>
            </p:cNvSpPr>
            <p:nvPr/>
          </p:nvSpPr>
          <p:spPr bwMode="auto">
            <a:xfrm>
              <a:off x="5048" y="1793"/>
              <a:ext cx="155" cy="65"/>
            </a:xfrm>
            <a:custGeom>
              <a:avLst/>
              <a:gdLst>
                <a:gd name="T0" fmla="*/ 309 w 309"/>
                <a:gd name="T1" fmla="*/ 54 h 130"/>
                <a:gd name="T2" fmla="*/ 152 w 309"/>
                <a:gd name="T3" fmla="*/ 130 h 130"/>
                <a:gd name="T4" fmla="*/ 0 w 309"/>
                <a:gd name="T5" fmla="*/ 55 h 130"/>
                <a:gd name="T6" fmla="*/ 71 w 309"/>
                <a:gd name="T7" fmla="*/ 55 h 130"/>
                <a:gd name="T8" fmla="*/ 71 w 309"/>
                <a:gd name="T9" fmla="*/ 0 h 130"/>
                <a:gd name="T10" fmla="*/ 233 w 309"/>
                <a:gd name="T11" fmla="*/ 0 h 130"/>
                <a:gd name="T12" fmla="*/ 233 w 309"/>
                <a:gd name="T13" fmla="*/ 54 h 130"/>
                <a:gd name="T14" fmla="*/ 233 w 309"/>
                <a:gd name="T15" fmla="*/ 54 h 130"/>
                <a:gd name="T16" fmla="*/ 309 w 309"/>
                <a:gd name="T17" fmla="*/ 5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30">
                  <a:moveTo>
                    <a:pt x="309" y="54"/>
                  </a:moveTo>
                  <a:lnTo>
                    <a:pt x="152" y="130"/>
                  </a:lnTo>
                  <a:lnTo>
                    <a:pt x="0" y="55"/>
                  </a:lnTo>
                  <a:lnTo>
                    <a:pt x="71" y="55"/>
                  </a:lnTo>
                  <a:lnTo>
                    <a:pt x="71" y="0"/>
                  </a:lnTo>
                  <a:lnTo>
                    <a:pt x="233" y="0"/>
                  </a:lnTo>
                  <a:lnTo>
                    <a:pt x="233" y="54"/>
                  </a:lnTo>
                  <a:lnTo>
                    <a:pt x="233" y="54"/>
                  </a:lnTo>
                  <a:lnTo>
                    <a:pt x="309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76" name="Line 360"/>
            <p:cNvSpPr>
              <a:spLocks noChangeShapeType="1"/>
            </p:cNvSpPr>
            <p:nvPr/>
          </p:nvSpPr>
          <p:spPr bwMode="auto">
            <a:xfrm flipH="1">
              <a:off x="5126" y="1822"/>
              <a:ext cx="78" cy="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77" name="Line 361"/>
            <p:cNvSpPr>
              <a:spLocks noChangeShapeType="1"/>
            </p:cNvSpPr>
            <p:nvPr/>
          </p:nvSpPr>
          <p:spPr bwMode="auto">
            <a:xfrm flipH="1" flipV="1">
              <a:off x="5050" y="1823"/>
              <a:ext cx="76" cy="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78" name="Line 362"/>
            <p:cNvSpPr>
              <a:spLocks noChangeShapeType="1"/>
            </p:cNvSpPr>
            <p:nvPr/>
          </p:nvSpPr>
          <p:spPr bwMode="auto">
            <a:xfrm>
              <a:off x="5050" y="1823"/>
              <a:ext cx="3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79" name="Line 363"/>
            <p:cNvSpPr>
              <a:spLocks noChangeShapeType="1"/>
            </p:cNvSpPr>
            <p:nvPr/>
          </p:nvSpPr>
          <p:spPr bwMode="auto">
            <a:xfrm flipV="1">
              <a:off x="5085" y="1795"/>
              <a:ext cx="1" cy="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80" name="Line 364"/>
            <p:cNvSpPr>
              <a:spLocks noChangeShapeType="1"/>
            </p:cNvSpPr>
            <p:nvPr/>
          </p:nvSpPr>
          <p:spPr bwMode="auto">
            <a:xfrm>
              <a:off x="5085" y="1795"/>
              <a:ext cx="8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81" name="Line 365"/>
            <p:cNvSpPr>
              <a:spLocks noChangeShapeType="1"/>
            </p:cNvSpPr>
            <p:nvPr/>
          </p:nvSpPr>
          <p:spPr bwMode="auto">
            <a:xfrm>
              <a:off x="5166" y="1795"/>
              <a:ext cx="1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82" name="Line 366"/>
            <p:cNvSpPr>
              <a:spLocks noChangeShapeType="1"/>
            </p:cNvSpPr>
            <p:nvPr/>
          </p:nvSpPr>
          <p:spPr bwMode="auto">
            <a:xfrm>
              <a:off x="5166" y="1822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83" name="Line 367"/>
            <p:cNvSpPr>
              <a:spLocks noChangeShapeType="1"/>
            </p:cNvSpPr>
            <p:nvPr/>
          </p:nvSpPr>
          <p:spPr bwMode="auto">
            <a:xfrm>
              <a:off x="5166" y="1822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84" name="Freeform 368"/>
            <p:cNvSpPr>
              <a:spLocks/>
            </p:cNvSpPr>
            <p:nvPr/>
          </p:nvSpPr>
          <p:spPr bwMode="auto">
            <a:xfrm>
              <a:off x="263" y="1796"/>
              <a:ext cx="293" cy="130"/>
            </a:xfrm>
            <a:custGeom>
              <a:avLst/>
              <a:gdLst>
                <a:gd name="T0" fmla="*/ 0 w 586"/>
                <a:gd name="T1" fmla="*/ 87 h 260"/>
                <a:gd name="T2" fmla="*/ 296 w 586"/>
                <a:gd name="T3" fmla="*/ 260 h 260"/>
                <a:gd name="T4" fmla="*/ 586 w 586"/>
                <a:gd name="T5" fmla="*/ 87 h 260"/>
                <a:gd name="T6" fmla="*/ 458 w 586"/>
                <a:gd name="T7" fmla="*/ 87 h 260"/>
                <a:gd name="T8" fmla="*/ 458 w 586"/>
                <a:gd name="T9" fmla="*/ 0 h 260"/>
                <a:gd name="T10" fmla="*/ 139 w 586"/>
                <a:gd name="T11" fmla="*/ 0 h 260"/>
                <a:gd name="T12" fmla="*/ 139 w 586"/>
                <a:gd name="T13" fmla="*/ 87 h 260"/>
                <a:gd name="T14" fmla="*/ 139 w 586"/>
                <a:gd name="T15" fmla="*/ 87 h 260"/>
                <a:gd name="T16" fmla="*/ 0 w 586"/>
                <a:gd name="T17" fmla="*/ 8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60">
                  <a:moveTo>
                    <a:pt x="0" y="87"/>
                  </a:moveTo>
                  <a:lnTo>
                    <a:pt x="296" y="260"/>
                  </a:lnTo>
                  <a:lnTo>
                    <a:pt x="586" y="87"/>
                  </a:lnTo>
                  <a:lnTo>
                    <a:pt x="458" y="87"/>
                  </a:lnTo>
                  <a:lnTo>
                    <a:pt x="458" y="0"/>
                  </a:lnTo>
                  <a:lnTo>
                    <a:pt x="139" y="0"/>
                  </a:lnTo>
                  <a:lnTo>
                    <a:pt x="139" y="87"/>
                  </a:lnTo>
                  <a:lnTo>
                    <a:pt x="139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85" name="Line 369"/>
            <p:cNvSpPr>
              <a:spLocks noChangeShapeType="1"/>
            </p:cNvSpPr>
            <p:nvPr/>
          </p:nvSpPr>
          <p:spPr bwMode="auto">
            <a:xfrm>
              <a:off x="264" y="1841"/>
              <a:ext cx="148" cy="8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86" name="Line 370"/>
            <p:cNvSpPr>
              <a:spLocks noChangeShapeType="1"/>
            </p:cNvSpPr>
            <p:nvPr/>
          </p:nvSpPr>
          <p:spPr bwMode="auto">
            <a:xfrm flipV="1">
              <a:off x="412" y="1841"/>
              <a:ext cx="145" cy="8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87" name="Line 371"/>
            <p:cNvSpPr>
              <a:spLocks noChangeShapeType="1"/>
            </p:cNvSpPr>
            <p:nvPr/>
          </p:nvSpPr>
          <p:spPr bwMode="auto">
            <a:xfrm flipH="1">
              <a:off x="493" y="1841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88" name="Line 372"/>
            <p:cNvSpPr>
              <a:spLocks noChangeShapeType="1"/>
            </p:cNvSpPr>
            <p:nvPr/>
          </p:nvSpPr>
          <p:spPr bwMode="auto">
            <a:xfrm flipV="1">
              <a:off x="493" y="1797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89" name="Line 373"/>
            <p:cNvSpPr>
              <a:spLocks noChangeShapeType="1"/>
            </p:cNvSpPr>
            <p:nvPr/>
          </p:nvSpPr>
          <p:spPr bwMode="auto">
            <a:xfrm flipH="1">
              <a:off x="334" y="1797"/>
              <a:ext cx="15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90" name="Line 374"/>
            <p:cNvSpPr>
              <a:spLocks noChangeShapeType="1"/>
            </p:cNvSpPr>
            <p:nvPr/>
          </p:nvSpPr>
          <p:spPr bwMode="auto">
            <a:xfrm>
              <a:off x="334" y="1797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91" name="Line 375"/>
            <p:cNvSpPr>
              <a:spLocks noChangeShapeType="1"/>
            </p:cNvSpPr>
            <p:nvPr/>
          </p:nvSpPr>
          <p:spPr bwMode="auto">
            <a:xfrm>
              <a:off x="334" y="1841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92" name="Line 376"/>
            <p:cNvSpPr>
              <a:spLocks noChangeShapeType="1"/>
            </p:cNvSpPr>
            <p:nvPr/>
          </p:nvSpPr>
          <p:spPr bwMode="auto">
            <a:xfrm flipH="1">
              <a:off x="264" y="1841"/>
              <a:ext cx="7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93" name="Freeform 377"/>
            <p:cNvSpPr>
              <a:spLocks/>
            </p:cNvSpPr>
            <p:nvPr/>
          </p:nvSpPr>
          <p:spPr bwMode="auto">
            <a:xfrm>
              <a:off x="332" y="806"/>
              <a:ext cx="155" cy="65"/>
            </a:xfrm>
            <a:custGeom>
              <a:avLst/>
              <a:gdLst>
                <a:gd name="T0" fmla="*/ 309 w 309"/>
                <a:gd name="T1" fmla="*/ 76 h 131"/>
                <a:gd name="T2" fmla="*/ 154 w 309"/>
                <a:gd name="T3" fmla="*/ 0 h 131"/>
                <a:gd name="T4" fmla="*/ 0 w 309"/>
                <a:gd name="T5" fmla="*/ 75 h 131"/>
                <a:gd name="T6" fmla="*/ 73 w 309"/>
                <a:gd name="T7" fmla="*/ 75 h 131"/>
                <a:gd name="T8" fmla="*/ 73 w 309"/>
                <a:gd name="T9" fmla="*/ 131 h 131"/>
                <a:gd name="T10" fmla="*/ 234 w 309"/>
                <a:gd name="T11" fmla="*/ 131 h 131"/>
                <a:gd name="T12" fmla="*/ 234 w 309"/>
                <a:gd name="T13" fmla="*/ 76 h 131"/>
                <a:gd name="T14" fmla="*/ 234 w 309"/>
                <a:gd name="T15" fmla="*/ 76 h 131"/>
                <a:gd name="T16" fmla="*/ 309 w 309"/>
                <a:gd name="T17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31">
                  <a:moveTo>
                    <a:pt x="309" y="76"/>
                  </a:moveTo>
                  <a:lnTo>
                    <a:pt x="154" y="0"/>
                  </a:lnTo>
                  <a:lnTo>
                    <a:pt x="0" y="75"/>
                  </a:lnTo>
                  <a:lnTo>
                    <a:pt x="73" y="75"/>
                  </a:lnTo>
                  <a:lnTo>
                    <a:pt x="73" y="131"/>
                  </a:lnTo>
                  <a:lnTo>
                    <a:pt x="234" y="131"/>
                  </a:lnTo>
                  <a:lnTo>
                    <a:pt x="234" y="76"/>
                  </a:lnTo>
                  <a:lnTo>
                    <a:pt x="234" y="76"/>
                  </a:lnTo>
                  <a:lnTo>
                    <a:pt x="309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94" name="Line 378"/>
            <p:cNvSpPr>
              <a:spLocks noChangeShapeType="1"/>
            </p:cNvSpPr>
            <p:nvPr/>
          </p:nvSpPr>
          <p:spPr bwMode="auto">
            <a:xfrm flipH="1" flipV="1">
              <a:off x="410" y="808"/>
              <a:ext cx="78" cy="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95" name="Line 379"/>
            <p:cNvSpPr>
              <a:spLocks noChangeShapeType="1"/>
            </p:cNvSpPr>
            <p:nvPr/>
          </p:nvSpPr>
          <p:spPr bwMode="auto">
            <a:xfrm flipH="1">
              <a:off x="333" y="808"/>
              <a:ext cx="77" cy="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96" name="Line 380"/>
            <p:cNvSpPr>
              <a:spLocks noChangeShapeType="1"/>
            </p:cNvSpPr>
            <p:nvPr/>
          </p:nvSpPr>
          <p:spPr bwMode="auto">
            <a:xfrm>
              <a:off x="333" y="845"/>
              <a:ext cx="3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97" name="Line 381"/>
            <p:cNvSpPr>
              <a:spLocks noChangeShapeType="1"/>
            </p:cNvSpPr>
            <p:nvPr/>
          </p:nvSpPr>
          <p:spPr bwMode="auto">
            <a:xfrm>
              <a:off x="370" y="845"/>
              <a:ext cx="1" cy="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98" name="Line 382"/>
            <p:cNvSpPr>
              <a:spLocks noChangeShapeType="1"/>
            </p:cNvSpPr>
            <p:nvPr/>
          </p:nvSpPr>
          <p:spPr bwMode="auto">
            <a:xfrm>
              <a:off x="370" y="873"/>
              <a:ext cx="8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399" name="Line 383"/>
            <p:cNvSpPr>
              <a:spLocks noChangeShapeType="1"/>
            </p:cNvSpPr>
            <p:nvPr/>
          </p:nvSpPr>
          <p:spPr bwMode="auto">
            <a:xfrm flipV="1">
              <a:off x="450" y="846"/>
              <a:ext cx="1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400" name="Line 384"/>
            <p:cNvSpPr>
              <a:spLocks noChangeShapeType="1"/>
            </p:cNvSpPr>
            <p:nvPr/>
          </p:nvSpPr>
          <p:spPr bwMode="auto">
            <a:xfrm>
              <a:off x="450" y="846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2401" name="Line 385"/>
            <p:cNvSpPr>
              <a:spLocks noChangeShapeType="1"/>
            </p:cNvSpPr>
            <p:nvPr/>
          </p:nvSpPr>
          <p:spPr bwMode="auto">
            <a:xfrm>
              <a:off x="450" y="846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622402" name="Group 386"/>
            <p:cNvGrpSpPr>
              <a:grpSpLocks/>
            </p:cNvGrpSpPr>
            <p:nvPr/>
          </p:nvGrpSpPr>
          <p:grpSpPr bwMode="auto">
            <a:xfrm>
              <a:off x="2641" y="1292"/>
              <a:ext cx="584" cy="165"/>
              <a:chOff x="2641" y="1292"/>
              <a:chExt cx="584" cy="165"/>
            </a:xfrm>
          </p:grpSpPr>
          <p:sp>
            <p:nvSpPr>
              <p:cNvPr id="1622403" name="Rectangle 387"/>
              <p:cNvSpPr>
                <a:spLocks noChangeArrowheads="1"/>
              </p:cNvSpPr>
              <p:nvPr/>
            </p:nvSpPr>
            <p:spPr bwMode="auto">
              <a:xfrm>
                <a:off x="2641" y="1292"/>
                <a:ext cx="561" cy="165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622404" name="Group 388"/>
              <p:cNvGrpSpPr>
                <a:grpSpLocks/>
              </p:cNvGrpSpPr>
              <p:nvPr/>
            </p:nvGrpSpPr>
            <p:grpSpPr bwMode="auto">
              <a:xfrm>
                <a:off x="2667" y="1321"/>
                <a:ext cx="558" cy="126"/>
                <a:chOff x="2667" y="1321"/>
                <a:chExt cx="558" cy="126"/>
              </a:xfrm>
            </p:grpSpPr>
            <p:grpSp>
              <p:nvGrpSpPr>
                <p:cNvPr id="1622405" name="Group 389"/>
                <p:cNvGrpSpPr>
                  <a:grpSpLocks/>
                </p:cNvGrpSpPr>
                <p:nvPr/>
              </p:nvGrpSpPr>
              <p:grpSpPr bwMode="auto">
                <a:xfrm>
                  <a:off x="2682" y="1425"/>
                  <a:ext cx="387" cy="12"/>
                  <a:chOff x="2682" y="1425"/>
                  <a:chExt cx="387" cy="12"/>
                </a:xfrm>
              </p:grpSpPr>
              <p:sp>
                <p:nvSpPr>
                  <p:cNvPr id="1622406" name="Line 3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83" y="1436"/>
                    <a:ext cx="385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622407" name="Line 3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2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622408" name="Line 3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622409" name="Line 3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68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622410" name="Rectangle 394"/>
                <p:cNvSpPr>
                  <a:spLocks noChangeArrowheads="1"/>
                </p:cNvSpPr>
                <p:nvPr/>
              </p:nvSpPr>
              <p:spPr bwMode="auto">
                <a:xfrm>
                  <a:off x="2667" y="1321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i="0">
                      <a:solidFill>
                        <a:srgbClr val="000000"/>
                      </a:solidFill>
                      <a:latin typeface="Geneva" charset="0"/>
                    </a:rPr>
                    <a:t>0</a:t>
                  </a:r>
                  <a:endParaRPr lang="it-IT" i="0"/>
                </a:p>
              </p:txBody>
            </p:sp>
            <p:sp>
              <p:nvSpPr>
                <p:cNvPr id="1622411" name="Rectangle 395"/>
                <p:cNvSpPr>
                  <a:spLocks noChangeArrowheads="1"/>
                </p:cNvSpPr>
                <p:nvPr/>
              </p:nvSpPr>
              <p:spPr bwMode="auto">
                <a:xfrm>
                  <a:off x="2861" y="1327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i="0">
                      <a:solidFill>
                        <a:srgbClr val="000000"/>
                      </a:solidFill>
                      <a:latin typeface="Geneva" charset="0"/>
                    </a:rPr>
                    <a:t>5</a:t>
                  </a:r>
                  <a:endParaRPr lang="it-IT" i="0"/>
                </a:p>
              </p:txBody>
            </p:sp>
            <p:sp>
              <p:nvSpPr>
                <p:cNvPr id="1622412" name="Rectangle 396"/>
                <p:cNvSpPr>
                  <a:spLocks noChangeArrowheads="1"/>
                </p:cNvSpPr>
                <p:nvPr/>
              </p:nvSpPr>
              <p:spPr bwMode="auto">
                <a:xfrm>
                  <a:off x="3036" y="1326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i="0">
                      <a:solidFill>
                        <a:srgbClr val="000000"/>
                      </a:solidFill>
                      <a:latin typeface="Geneva" charset="0"/>
                    </a:rPr>
                    <a:t>1</a:t>
                  </a:r>
                  <a:endParaRPr lang="it-IT" i="0"/>
                </a:p>
              </p:txBody>
            </p:sp>
            <p:sp>
              <p:nvSpPr>
                <p:cNvPr id="1622413" name="Rectangle 397"/>
                <p:cNvSpPr>
                  <a:spLocks noChangeArrowheads="1"/>
                </p:cNvSpPr>
                <p:nvPr/>
              </p:nvSpPr>
              <p:spPr bwMode="auto">
                <a:xfrm>
                  <a:off x="3066" y="1326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i="0">
                      <a:solidFill>
                        <a:srgbClr val="000000"/>
                      </a:solidFill>
                      <a:latin typeface="Geneva" charset="0"/>
                    </a:rPr>
                    <a:t>0</a:t>
                  </a:r>
                  <a:endParaRPr lang="it-IT" i="0"/>
                </a:p>
              </p:txBody>
            </p:sp>
            <p:sp>
              <p:nvSpPr>
                <p:cNvPr id="1622414" name="Rectangle 398"/>
                <p:cNvSpPr>
                  <a:spLocks noChangeArrowheads="1"/>
                </p:cNvSpPr>
                <p:nvPr/>
              </p:nvSpPr>
              <p:spPr bwMode="auto">
                <a:xfrm>
                  <a:off x="3099" y="1326"/>
                  <a:ext cx="32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i="0">
                      <a:solidFill>
                        <a:srgbClr val="000000"/>
                      </a:solidFill>
                      <a:latin typeface="Geneva" charset="0"/>
                    </a:rPr>
                    <a:t> </a:t>
                  </a:r>
                  <a:endParaRPr lang="it-IT" i="0"/>
                </a:p>
              </p:txBody>
            </p:sp>
            <p:sp>
              <p:nvSpPr>
                <p:cNvPr id="1622415" name="Rectangle 399"/>
                <p:cNvSpPr>
                  <a:spLocks noChangeArrowheads="1"/>
                </p:cNvSpPr>
                <p:nvPr/>
              </p:nvSpPr>
              <p:spPr bwMode="auto">
                <a:xfrm>
                  <a:off x="3114" y="1326"/>
                  <a:ext cx="52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i="0">
                      <a:solidFill>
                        <a:srgbClr val="000000"/>
                      </a:solidFill>
                      <a:latin typeface="Geneva" charset="0"/>
                    </a:rPr>
                    <a:t>k</a:t>
                  </a:r>
                  <a:endParaRPr lang="it-IT" i="0"/>
                </a:p>
              </p:txBody>
            </p:sp>
            <p:sp>
              <p:nvSpPr>
                <p:cNvPr id="1622416" name="Rectangle 400"/>
                <p:cNvSpPr>
                  <a:spLocks noChangeArrowheads="1"/>
                </p:cNvSpPr>
                <p:nvPr/>
              </p:nvSpPr>
              <p:spPr bwMode="auto">
                <a:xfrm>
                  <a:off x="3139" y="1326"/>
                  <a:ext cx="86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i="0">
                      <a:solidFill>
                        <a:srgbClr val="000000"/>
                      </a:solidFill>
                      <a:latin typeface="Geneva" charset="0"/>
                    </a:rPr>
                    <a:t>m</a:t>
                  </a:r>
                  <a:endParaRPr lang="it-IT" i="0"/>
                </a:p>
              </p:txBody>
            </p:sp>
          </p:grpSp>
        </p:grpSp>
      </p:grpSp>
      <p:sp>
        <p:nvSpPr>
          <p:cNvPr id="1622417" name="Text Box 401"/>
          <p:cNvSpPr txBox="1">
            <a:spLocks noChangeArrowheads="1"/>
          </p:cNvSpPr>
          <p:nvPr/>
        </p:nvSpPr>
        <p:spPr bwMode="auto">
          <a:xfrm>
            <a:off x="609600" y="2209800"/>
            <a:ext cx="2935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/>
              <a:t>Subsidence rate &gt; 1 mm/yr</a:t>
            </a:r>
          </a:p>
        </p:txBody>
      </p:sp>
      <p:sp>
        <p:nvSpPr>
          <p:cNvPr id="1622418" name="Text Box 402"/>
          <p:cNvSpPr txBox="1">
            <a:spLocks noChangeArrowheads="1"/>
          </p:cNvSpPr>
          <p:nvPr/>
        </p:nvSpPr>
        <p:spPr bwMode="auto">
          <a:xfrm>
            <a:off x="5181600" y="2209800"/>
            <a:ext cx="3125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/>
              <a:t>Subsidence rate &lt; 0.3 mm/yr</a:t>
            </a:r>
          </a:p>
        </p:txBody>
      </p:sp>
      <p:grpSp>
        <p:nvGrpSpPr>
          <p:cNvPr id="1622419" name="Group 403"/>
          <p:cNvGrpSpPr>
            <a:grpSpLocks/>
          </p:cNvGrpSpPr>
          <p:nvPr/>
        </p:nvGrpSpPr>
        <p:grpSpPr bwMode="auto">
          <a:xfrm>
            <a:off x="1752600" y="3581400"/>
            <a:ext cx="5649913" cy="3176588"/>
            <a:chOff x="1248" y="2160"/>
            <a:chExt cx="3559" cy="2001"/>
          </a:xfrm>
        </p:grpSpPr>
        <p:pic>
          <p:nvPicPr>
            <p:cNvPr id="1622420" name="Picture 404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160"/>
              <a:ext cx="3559" cy="2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622421" name="Line 405"/>
            <p:cNvSpPr>
              <a:spLocks noChangeShapeType="1"/>
            </p:cNvSpPr>
            <p:nvPr/>
          </p:nvSpPr>
          <p:spPr bwMode="auto">
            <a:xfrm>
              <a:off x="1320" y="3056"/>
              <a:ext cx="33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22422" name="Line 406"/>
            <p:cNvSpPr>
              <a:spLocks noChangeShapeType="1"/>
            </p:cNvSpPr>
            <p:nvPr/>
          </p:nvSpPr>
          <p:spPr bwMode="auto">
            <a:xfrm>
              <a:off x="1320" y="3624"/>
              <a:ext cx="33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467600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31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83058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31876" name="Line 4"/>
          <p:cNvSpPr>
            <a:spLocks noChangeShapeType="1"/>
          </p:cNvSpPr>
          <p:nvPr/>
        </p:nvSpPr>
        <p:spPr bwMode="auto">
          <a:xfrm>
            <a:off x="3771900" y="1993900"/>
            <a:ext cx="635000" cy="50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31877" name="Line 5"/>
          <p:cNvSpPr>
            <a:spLocks noChangeShapeType="1"/>
          </p:cNvSpPr>
          <p:nvPr/>
        </p:nvSpPr>
        <p:spPr bwMode="auto">
          <a:xfrm>
            <a:off x="4419600" y="5626100"/>
            <a:ext cx="673100" cy="635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31878" name="Freeform 6"/>
          <p:cNvSpPr>
            <a:spLocks/>
          </p:cNvSpPr>
          <p:nvPr/>
        </p:nvSpPr>
        <p:spPr bwMode="auto">
          <a:xfrm>
            <a:off x="3022600" y="5308600"/>
            <a:ext cx="3365500" cy="368300"/>
          </a:xfrm>
          <a:custGeom>
            <a:avLst/>
            <a:gdLst>
              <a:gd name="T0" fmla="*/ 0 w 2120"/>
              <a:gd name="T1" fmla="*/ 0 h 232"/>
              <a:gd name="T2" fmla="*/ 840 w 2120"/>
              <a:gd name="T3" fmla="*/ 96 h 232"/>
              <a:gd name="T4" fmla="*/ 2120 w 2120"/>
              <a:gd name="T5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0" h="232">
                <a:moveTo>
                  <a:pt x="0" y="0"/>
                </a:moveTo>
                <a:lnTo>
                  <a:pt x="840" y="96"/>
                </a:lnTo>
                <a:lnTo>
                  <a:pt x="2120" y="232"/>
                </a:lnTo>
              </a:path>
            </a:pathLst>
          </a:custGeom>
          <a:noFill/>
          <a:ln w="38100" cap="flat" cmpd="sng">
            <a:solidFill>
              <a:srgbClr val="F41517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31879" name="Text Box 7"/>
          <p:cNvSpPr txBox="1">
            <a:spLocks noChangeArrowheads="1"/>
          </p:cNvSpPr>
          <p:nvPr/>
        </p:nvSpPr>
        <p:spPr bwMode="auto">
          <a:xfrm>
            <a:off x="5572125" y="5621338"/>
            <a:ext cx="509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i="0"/>
              <a:t>7°</a:t>
            </a:r>
          </a:p>
        </p:txBody>
      </p:sp>
      <p:sp>
        <p:nvSpPr>
          <p:cNvPr id="1231880" name="Freeform 8"/>
          <p:cNvSpPr>
            <a:spLocks/>
          </p:cNvSpPr>
          <p:nvPr/>
        </p:nvSpPr>
        <p:spPr bwMode="auto">
          <a:xfrm>
            <a:off x="2781300" y="4838700"/>
            <a:ext cx="5867400" cy="215900"/>
          </a:xfrm>
          <a:custGeom>
            <a:avLst/>
            <a:gdLst>
              <a:gd name="T0" fmla="*/ 0 w 3640"/>
              <a:gd name="T1" fmla="*/ 336 h 336"/>
              <a:gd name="T2" fmla="*/ 816 w 3640"/>
              <a:gd name="T3" fmla="*/ 208 h 336"/>
              <a:gd name="T4" fmla="*/ 1648 w 3640"/>
              <a:gd name="T5" fmla="*/ 128 h 336"/>
              <a:gd name="T6" fmla="*/ 2864 w 3640"/>
              <a:gd name="T7" fmla="*/ 40 h 336"/>
              <a:gd name="T8" fmla="*/ 3640 w 3640"/>
              <a:gd name="T9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40" h="336">
                <a:moveTo>
                  <a:pt x="0" y="336"/>
                </a:moveTo>
                <a:lnTo>
                  <a:pt x="816" y="208"/>
                </a:lnTo>
                <a:lnTo>
                  <a:pt x="1648" y="128"/>
                </a:lnTo>
                <a:lnTo>
                  <a:pt x="2864" y="40"/>
                </a:lnTo>
                <a:lnTo>
                  <a:pt x="364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31882" name="Text Box 10"/>
          <p:cNvSpPr txBox="1">
            <a:spLocks noChangeArrowheads="1"/>
          </p:cNvSpPr>
          <p:nvPr/>
        </p:nvSpPr>
        <p:spPr bwMode="auto">
          <a:xfrm>
            <a:off x="7388225" y="44323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231883" name="Text Box 11"/>
          <p:cNvSpPr txBox="1">
            <a:spLocks noChangeArrowheads="1"/>
          </p:cNvSpPr>
          <p:nvPr/>
        </p:nvSpPr>
        <p:spPr bwMode="auto">
          <a:xfrm>
            <a:off x="5292725" y="56388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231884" name="Freeform 12"/>
          <p:cNvSpPr>
            <a:spLocks/>
          </p:cNvSpPr>
          <p:nvPr/>
        </p:nvSpPr>
        <p:spPr bwMode="auto">
          <a:xfrm>
            <a:off x="3810000" y="1841500"/>
            <a:ext cx="3924300" cy="203200"/>
          </a:xfrm>
          <a:custGeom>
            <a:avLst/>
            <a:gdLst>
              <a:gd name="T0" fmla="*/ 0 w 2120"/>
              <a:gd name="T1" fmla="*/ 0 h 232"/>
              <a:gd name="T2" fmla="*/ 840 w 2120"/>
              <a:gd name="T3" fmla="*/ 96 h 232"/>
              <a:gd name="T4" fmla="*/ 2120 w 2120"/>
              <a:gd name="T5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0" h="232">
                <a:moveTo>
                  <a:pt x="0" y="0"/>
                </a:moveTo>
                <a:lnTo>
                  <a:pt x="840" y="96"/>
                </a:lnTo>
                <a:lnTo>
                  <a:pt x="2120" y="232"/>
                </a:lnTo>
              </a:path>
            </a:pathLst>
          </a:custGeom>
          <a:noFill/>
          <a:ln w="38100" cap="flat" cmpd="sng">
            <a:solidFill>
              <a:srgbClr val="F41517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31885" name="Text Box 13"/>
          <p:cNvSpPr txBox="1">
            <a:spLocks noChangeArrowheads="1"/>
          </p:cNvSpPr>
          <p:nvPr/>
        </p:nvSpPr>
        <p:spPr bwMode="auto">
          <a:xfrm>
            <a:off x="3159125" y="15621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231886" name="Freeform 14"/>
          <p:cNvSpPr>
            <a:spLocks/>
          </p:cNvSpPr>
          <p:nvPr/>
        </p:nvSpPr>
        <p:spPr bwMode="auto">
          <a:xfrm>
            <a:off x="2387600" y="749300"/>
            <a:ext cx="5080000" cy="42863"/>
          </a:xfrm>
          <a:custGeom>
            <a:avLst/>
            <a:gdLst>
              <a:gd name="T0" fmla="*/ 0 w 3640"/>
              <a:gd name="T1" fmla="*/ 336 h 336"/>
              <a:gd name="T2" fmla="*/ 816 w 3640"/>
              <a:gd name="T3" fmla="*/ 208 h 336"/>
              <a:gd name="T4" fmla="*/ 1648 w 3640"/>
              <a:gd name="T5" fmla="*/ 128 h 336"/>
              <a:gd name="T6" fmla="*/ 2864 w 3640"/>
              <a:gd name="T7" fmla="*/ 40 h 336"/>
              <a:gd name="T8" fmla="*/ 3640 w 3640"/>
              <a:gd name="T9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40" h="336">
                <a:moveTo>
                  <a:pt x="0" y="336"/>
                </a:moveTo>
                <a:lnTo>
                  <a:pt x="816" y="208"/>
                </a:lnTo>
                <a:lnTo>
                  <a:pt x="1648" y="128"/>
                </a:lnTo>
                <a:lnTo>
                  <a:pt x="2864" y="40"/>
                </a:lnTo>
                <a:lnTo>
                  <a:pt x="364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31887" name="Text Box 15"/>
          <p:cNvSpPr txBox="1">
            <a:spLocks noChangeArrowheads="1"/>
          </p:cNvSpPr>
          <p:nvPr/>
        </p:nvSpPr>
        <p:spPr bwMode="auto">
          <a:xfrm>
            <a:off x="3121025" y="3556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231888" name="Freeform 16"/>
          <p:cNvSpPr>
            <a:spLocks/>
          </p:cNvSpPr>
          <p:nvPr/>
        </p:nvSpPr>
        <p:spPr bwMode="auto">
          <a:xfrm>
            <a:off x="1460500" y="647700"/>
            <a:ext cx="2362200" cy="1219200"/>
          </a:xfrm>
          <a:custGeom>
            <a:avLst/>
            <a:gdLst>
              <a:gd name="T0" fmla="*/ 0 w 1488"/>
              <a:gd name="T1" fmla="*/ 0 h 768"/>
              <a:gd name="T2" fmla="*/ 608 w 1488"/>
              <a:gd name="T3" fmla="*/ 176 h 768"/>
              <a:gd name="T4" fmla="*/ 1064 w 1488"/>
              <a:gd name="T5" fmla="*/ 416 h 768"/>
              <a:gd name="T6" fmla="*/ 1232 w 1488"/>
              <a:gd name="T7" fmla="*/ 528 h 768"/>
              <a:gd name="T8" fmla="*/ 1312 w 1488"/>
              <a:gd name="T9" fmla="*/ 664 h 768"/>
              <a:gd name="T10" fmla="*/ 1488 w 1488"/>
              <a:gd name="T11" fmla="*/ 768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8" h="768">
                <a:moveTo>
                  <a:pt x="0" y="0"/>
                </a:moveTo>
                <a:lnTo>
                  <a:pt x="608" y="176"/>
                </a:lnTo>
                <a:lnTo>
                  <a:pt x="1064" y="416"/>
                </a:lnTo>
                <a:lnTo>
                  <a:pt x="1232" y="528"/>
                </a:lnTo>
                <a:lnTo>
                  <a:pt x="1312" y="664"/>
                </a:lnTo>
                <a:lnTo>
                  <a:pt x="1488" y="768"/>
                </a:lnTo>
              </a:path>
            </a:pathLst>
          </a:custGeom>
          <a:noFill/>
          <a:ln w="38100" cap="flat" cmpd="sng">
            <a:solidFill>
              <a:srgbClr val="F41517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6114" name="Group 2"/>
          <p:cNvGrpSpPr>
            <a:grpSpLocks/>
          </p:cNvGrpSpPr>
          <p:nvPr/>
        </p:nvGrpSpPr>
        <p:grpSpPr bwMode="auto">
          <a:xfrm>
            <a:off x="-76200" y="381000"/>
            <a:ext cx="9296400" cy="6096000"/>
            <a:chOff x="48" y="1920"/>
            <a:chExt cx="3888" cy="2352"/>
          </a:xfrm>
        </p:grpSpPr>
        <p:pic>
          <p:nvPicPr>
            <p:cNvPr id="1626115" name="Picture 3" descr="Monocline Alps Apennines.jpg                                   00000014&#10;Amico duro                     B9CF0976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68"/>
            <a:stretch>
              <a:fillRect/>
            </a:stretch>
          </p:blipFill>
          <p:spPr bwMode="auto">
            <a:xfrm>
              <a:off x="48" y="1920"/>
              <a:ext cx="3888" cy="235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6116" name="Line 4"/>
            <p:cNvSpPr>
              <a:spLocks noChangeShapeType="1"/>
            </p:cNvSpPr>
            <p:nvPr/>
          </p:nvSpPr>
          <p:spPr bwMode="auto">
            <a:xfrm>
              <a:off x="120" y="2536"/>
              <a:ext cx="360" cy="6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26117" name="Line 5"/>
            <p:cNvSpPr>
              <a:spLocks noChangeShapeType="1"/>
            </p:cNvSpPr>
            <p:nvPr/>
          </p:nvSpPr>
          <p:spPr bwMode="auto">
            <a:xfrm flipH="1">
              <a:off x="2472" y="3880"/>
              <a:ext cx="344" cy="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138" name="Group 2"/>
          <p:cNvGrpSpPr>
            <a:grpSpLocks/>
          </p:cNvGrpSpPr>
          <p:nvPr/>
        </p:nvGrpSpPr>
        <p:grpSpPr bwMode="auto">
          <a:xfrm>
            <a:off x="609600" y="0"/>
            <a:ext cx="7924800" cy="7010400"/>
            <a:chOff x="2496" y="4"/>
            <a:chExt cx="3456" cy="3260"/>
          </a:xfrm>
        </p:grpSpPr>
        <p:pic>
          <p:nvPicPr>
            <p:cNvPr id="1627139" name="Picture 3" descr="Dip-Fig.4.Appennini.col cop.jpg                                00000010Macintosh HD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4"/>
              <a:ext cx="3264" cy="3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7140" name="Rectangle 4"/>
            <p:cNvSpPr>
              <a:spLocks noChangeArrowheads="1"/>
            </p:cNvSpPr>
            <p:nvPr/>
          </p:nvSpPr>
          <p:spPr bwMode="auto">
            <a:xfrm>
              <a:off x="4761" y="3062"/>
              <a:ext cx="1191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it-IT" sz="1000" i="0"/>
                <a:t>Mariotti &amp; Doglioni, 2000</a:t>
              </a:r>
            </a:p>
          </p:txBody>
        </p:sp>
      </p:grpSp>
      <p:grpSp>
        <p:nvGrpSpPr>
          <p:cNvPr id="1627141" name="Group 5"/>
          <p:cNvGrpSpPr>
            <a:grpSpLocks/>
          </p:cNvGrpSpPr>
          <p:nvPr/>
        </p:nvGrpSpPr>
        <p:grpSpPr bwMode="auto">
          <a:xfrm>
            <a:off x="5453063" y="557213"/>
            <a:ext cx="2335212" cy="5157787"/>
            <a:chOff x="4608" y="220"/>
            <a:chExt cx="1018" cy="2399"/>
          </a:xfrm>
        </p:grpSpPr>
        <p:grpSp>
          <p:nvGrpSpPr>
            <p:cNvPr id="1627142" name="Group 6"/>
            <p:cNvGrpSpPr>
              <a:grpSpLocks/>
            </p:cNvGrpSpPr>
            <p:nvPr/>
          </p:nvGrpSpPr>
          <p:grpSpPr bwMode="auto">
            <a:xfrm>
              <a:off x="4992" y="1584"/>
              <a:ext cx="541" cy="1035"/>
              <a:chOff x="4992" y="1584"/>
              <a:chExt cx="541" cy="1035"/>
            </a:xfrm>
          </p:grpSpPr>
          <p:sp>
            <p:nvSpPr>
              <p:cNvPr id="1627143" name="Text Box 7"/>
              <p:cNvSpPr txBox="1">
                <a:spLocks noChangeArrowheads="1"/>
              </p:cNvSpPr>
              <p:nvPr/>
            </p:nvSpPr>
            <p:spPr bwMode="auto">
              <a:xfrm>
                <a:off x="5087" y="1584"/>
                <a:ext cx="446" cy="1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800" i="0">
                    <a:solidFill>
                      <a:srgbClr val="EB0000"/>
                    </a:solidFill>
                  </a:rPr>
                  <a:t>RECESS</a:t>
                </a:r>
                <a:endParaRPr lang="it-IT" sz="1800" i="0"/>
              </a:p>
            </p:txBody>
          </p:sp>
          <p:sp>
            <p:nvSpPr>
              <p:cNvPr id="1627144" name="Text Box 8"/>
              <p:cNvSpPr txBox="1">
                <a:spLocks noChangeArrowheads="1"/>
              </p:cNvSpPr>
              <p:nvPr/>
            </p:nvSpPr>
            <p:spPr bwMode="auto">
              <a:xfrm>
                <a:off x="4992" y="2448"/>
                <a:ext cx="496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800" i="0">
                    <a:solidFill>
                      <a:srgbClr val="EB0000"/>
                    </a:solidFill>
                  </a:rPr>
                  <a:t>SALIENT</a:t>
                </a:r>
                <a:endParaRPr lang="it-IT" sz="1800" i="0"/>
              </a:p>
            </p:txBody>
          </p:sp>
        </p:grpSp>
        <p:grpSp>
          <p:nvGrpSpPr>
            <p:cNvPr id="1627145" name="Group 9"/>
            <p:cNvGrpSpPr>
              <a:grpSpLocks/>
            </p:cNvGrpSpPr>
            <p:nvPr/>
          </p:nvGrpSpPr>
          <p:grpSpPr bwMode="auto">
            <a:xfrm>
              <a:off x="4608" y="220"/>
              <a:ext cx="1018" cy="2154"/>
              <a:chOff x="4608" y="220"/>
              <a:chExt cx="1018" cy="2154"/>
            </a:xfrm>
          </p:grpSpPr>
          <p:grpSp>
            <p:nvGrpSpPr>
              <p:cNvPr id="1627146" name="Group 10"/>
              <p:cNvGrpSpPr>
                <a:grpSpLocks/>
              </p:cNvGrpSpPr>
              <p:nvPr/>
            </p:nvGrpSpPr>
            <p:grpSpPr bwMode="auto">
              <a:xfrm>
                <a:off x="4608" y="220"/>
                <a:ext cx="1018" cy="2154"/>
                <a:chOff x="4608" y="220"/>
                <a:chExt cx="1018" cy="2154"/>
              </a:xfrm>
            </p:grpSpPr>
            <p:sp>
              <p:nvSpPr>
                <p:cNvPr id="162714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319" y="2104"/>
                  <a:ext cx="307" cy="2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1600" i="0">
                      <a:solidFill>
                        <a:schemeClr val="accent2"/>
                      </a:solidFill>
                    </a:rPr>
                    <a:t>Ionian</a:t>
                  </a:r>
                </a:p>
                <a:p>
                  <a:r>
                    <a:rPr lang="it-IT" sz="1600" i="0">
                      <a:solidFill>
                        <a:schemeClr val="accent2"/>
                      </a:solidFill>
                    </a:rPr>
                    <a:t>Basin</a:t>
                  </a:r>
                  <a:endParaRPr lang="it-IT" i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62714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608" y="1537"/>
                  <a:ext cx="392" cy="2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1600" i="0">
                      <a:solidFill>
                        <a:schemeClr val="accent2"/>
                      </a:solidFill>
                    </a:rPr>
                    <a:t>Apulian</a:t>
                  </a:r>
                </a:p>
                <a:p>
                  <a:r>
                    <a:rPr lang="it-IT" sz="1600" i="0">
                      <a:solidFill>
                        <a:schemeClr val="accent2"/>
                      </a:solidFill>
                    </a:rPr>
                    <a:t>Platform</a:t>
                  </a:r>
                  <a:endParaRPr lang="it-IT" i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62714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025" y="220"/>
                  <a:ext cx="509" cy="1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1600" i="0">
                      <a:solidFill>
                        <a:schemeClr val="accent2"/>
                      </a:solidFill>
                    </a:rPr>
                    <a:t>Lombard B.</a:t>
                  </a:r>
                  <a:endParaRPr lang="it-IT" i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62715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089" y="624"/>
                  <a:ext cx="464" cy="1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1600" i="0">
                      <a:solidFill>
                        <a:schemeClr val="accent2"/>
                      </a:solidFill>
                    </a:rPr>
                    <a:t>Belluno B.</a:t>
                  </a:r>
                  <a:endParaRPr lang="it-IT" i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62715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992" y="432"/>
                  <a:ext cx="425" cy="1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1600" i="0">
                      <a:solidFill>
                        <a:schemeClr val="accent2"/>
                      </a:solidFill>
                    </a:rPr>
                    <a:t>Trento H.</a:t>
                  </a:r>
                  <a:endParaRPr lang="it-IT" i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627152" name="Text Box 16"/>
              <p:cNvSpPr txBox="1">
                <a:spLocks noChangeArrowheads="1"/>
              </p:cNvSpPr>
              <p:nvPr/>
            </p:nvSpPr>
            <p:spPr bwMode="auto">
              <a:xfrm>
                <a:off x="4943" y="1095"/>
                <a:ext cx="565" cy="1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i="0">
                    <a:solidFill>
                      <a:schemeClr val="accent2"/>
                    </a:solidFill>
                  </a:rPr>
                  <a:t>Umbro-M. B.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162" name="Group 2"/>
          <p:cNvGrpSpPr>
            <a:grpSpLocks/>
          </p:cNvGrpSpPr>
          <p:nvPr/>
        </p:nvGrpSpPr>
        <p:grpSpPr bwMode="auto">
          <a:xfrm>
            <a:off x="76200" y="852488"/>
            <a:ext cx="8991600" cy="5014912"/>
            <a:chOff x="48" y="537"/>
            <a:chExt cx="5664" cy="3159"/>
          </a:xfrm>
        </p:grpSpPr>
        <p:pic>
          <p:nvPicPr>
            <p:cNvPr id="1628163" name="Picture 3" descr="Italian foredeeps2.gif                                         000688B2Macintosh HD                   B82AE992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537"/>
              <a:ext cx="5664" cy="3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8164" name="Line 4"/>
            <p:cNvSpPr>
              <a:spLocks noChangeShapeType="1"/>
            </p:cNvSpPr>
            <p:nvPr/>
          </p:nvSpPr>
          <p:spPr bwMode="auto">
            <a:xfrm flipH="1">
              <a:off x="3752" y="2488"/>
              <a:ext cx="424" cy="1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28165" name="Line 5"/>
            <p:cNvSpPr>
              <a:spLocks noChangeShapeType="1"/>
            </p:cNvSpPr>
            <p:nvPr/>
          </p:nvSpPr>
          <p:spPr bwMode="auto">
            <a:xfrm flipH="1">
              <a:off x="4640" y="2616"/>
              <a:ext cx="144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28166" name="Line 6"/>
            <p:cNvSpPr>
              <a:spLocks noChangeShapeType="1"/>
            </p:cNvSpPr>
            <p:nvPr/>
          </p:nvSpPr>
          <p:spPr bwMode="auto">
            <a:xfrm>
              <a:off x="1552" y="1344"/>
              <a:ext cx="344" cy="6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28167" name="Line 7"/>
            <p:cNvSpPr>
              <a:spLocks noChangeShapeType="1"/>
            </p:cNvSpPr>
            <p:nvPr/>
          </p:nvSpPr>
          <p:spPr bwMode="auto">
            <a:xfrm>
              <a:off x="520" y="1768"/>
              <a:ext cx="336" cy="1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28168" name="Text Box 8"/>
          <p:cNvSpPr txBox="1">
            <a:spLocks noChangeArrowheads="1"/>
          </p:cNvSpPr>
          <p:nvPr/>
        </p:nvSpPr>
        <p:spPr bwMode="auto">
          <a:xfrm>
            <a:off x="1355725" y="854075"/>
            <a:ext cx="1892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FOREDEEPS</a:t>
            </a:r>
          </a:p>
        </p:txBody>
      </p:sp>
      <p:sp>
        <p:nvSpPr>
          <p:cNvPr id="1628169" name="Rectangle 9"/>
          <p:cNvSpPr>
            <a:spLocks noChangeArrowheads="1"/>
          </p:cNvSpPr>
          <p:nvPr/>
        </p:nvSpPr>
        <p:spPr bwMode="auto">
          <a:xfrm>
            <a:off x="5372100" y="990600"/>
            <a:ext cx="1308100" cy="495300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28170" name="Text Box 10"/>
          <p:cNvSpPr txBox="1">
            <a:spLocks noChangeArrowheads="1"/>
          </p:cNvSpPr>
          <p:nvPr/>
        </p:nvSpPr>
        <p:spPr bwMode="auto">
          <a:xfrm>
            <a:off x="5537200" y="942975"/>
            <a:ext cx="2730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4 km Oligocene base</a:t>
            </a:r>
          </a:p>
        </p:txBody>
      </p:sp>
      <p:sp>
        <p:nvSpPr>
          <p:cNvPr id="1628171" name="Rectangle 11"/>
          <p:cNvSpPr>
            <a:spLocks noChangeArrowheads="1"/>
          </p:cNvSpPr>
          <p:nvPr/>
        </p:nvSpPr>
        <p:spPr bwMode="auto">
          <a:xfrm>
            <a:off x="3263900" y="952500"/>
            <a:ext cx="1117600" cy="393700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28172" name="Line 12"/>
          <p:cNvSpPr>
            <a:spLocks noChangeShapeType="1"/>
          </p:cNvSpPr>
          <p:nvPr/>
        </p:nvSpPr>
        <p:spPr bwMode="auto">
          <a:xfrm flipH="1">
            <a:off x="5067300" y="1295400"/>
            <a:ext cx="508000" cy="2413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28173" name="Text Box 13"/>
          <p:cNvSpPr txBox="1">
            <a:spLocks noChangeArrowheads="1"/>
          </p:cNvSpPr>
          <p:nvPr/>
        </p:nvSpPr>
        <p:spPr bwMode="auto">
          <a:xfrm>
            <a:off x="5892800" y="2146300"/>
            <a:ext cx="2543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8 km Pliocene base</a:t>
            </a:r>
          </a:p>
        </p:txBody>
      </p:sp>
      <p:sp>
        <p:nvSpPr>
          <p:cNvPr id="1628174" name="Rectangle 14"/>
          <p:cNvSpPr>
            <a:spLocks noChangeArrowheads="1"/>
          </p:cNvSpPr>
          <p:nvPr/>
        </p:nvSpPr>
        <p:spPr bwMode="auto">
          <a:xfrm>
            <a:off x="5308600" y="2603500"/>
            <a:ext cx="939800" cy="228600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28175" name="Rectangle 15"/>
          <p:cNvSpPr>
            <a:spLocks noChangeArrowheads="1"/>
          </p:cNvSpPr>
          <p:nvPr/>
        </p:nvSpPr>
        <p:spPr bwMode="auto">
          <a:xfrm>
            <a:off x="5080000" y="2730500"/>
            <a:ext cx="254000" cy="114300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28176" name="Rectangle 16"/>
          <p:cNvSpPr>
            <a:spLocks noChangeArrowheads="1"/>
          </p:cNvSpPr>
          <p:nvPr/>
        </p:nvSpPr>
        <p:spPr bwMode="auto">
          <a:xfrm>
            <a:off x="4381500" y="1358900"/>
            <a:ext cx="190500" cy="76200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28177" name="Line 17"/>
          <p:cNvSpPr>
            <a:spLocks noChangeShapeType="1"/>
          </p:cNvSpPr>
          <p:nvPr/>
        </p:nvSpPr>
        <p:spPr bwMode="auto">
          <a:xfrm flipH="1">
            <a:off x="4876800" y="2527300"/>
            <a:ext cx="1028700" cy="3937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28178" name="Rectangle 18"/>
          <p:cNvSpPr>
            <a:spLocks noChangeArrowheads="1"/>
          </p:cNvSpPr>
          <p:nvPr/>
        </p:nvSpPr>
        <p:spPr bwMode="auto">
          <a:xfrm>
            <a:off x="5591175" y="982663"/>
            <a:ext cx="2624138" cy="431800"/>
          </a:xfrm>
          <a:prstGeom prst="rect">
            <a:avLst/>
          </a:prstGeom>
          <a:noFill/>
          <a:ln w="28575">
            <a:solidFill>
              <a:srgbClr val="DC12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28179" name="Rectangle 19"/>
          <p:cNvSpPr>
            <a:spLocks noChangeArrowheads="1"/>
          </p:cNvSpPr>
          <p:nvPr/>
        </p:nvSpPr>
        <p:spPr bwMode="auto">
          <a:xfrm>
            <a:off x="5935663" y="2174875"/>
            <a:ext cx="2471737" cy="431800"/>
          </a:xfrm>
          <a:prstGeom prst="rect">
            <a:avLst/>
          </a:prstGeom>
          <a:noFill/>
          <a:ln w="28575">
            <a:solidFill>
              <a:srgbClr val="DC12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78" grpId="0" animBg="1"/>
      <p:bldP spid="162817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9186" name="Group 2"/>
          <p:cNvGrpSpPr>
            <a:grpSpLocks/>
          </p:cNvGrpSpPr>
          <p:nvPr/>
        </p:nvGrpSpPr>
        <p:grpSpPr bwMode="auto">
          <a:xfrm>
            <a:off x="0" y="762000"/>
            <a:ext cx="9144000" cy="5410200"/>
            <a:chOff x="800" y="944"/>
            <a:chExt cx="4224" cy="2288"/>
          </a:xfrm>
        </p:grpSpPr>
        <p:pic>
          <p:nvPicPr>
            <p:cNvPr id="16291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" y="944"/>
              <a:ext cx="4224" cy="2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629188" name="Group 4"/>
            <p:cNvGrpSpPr>
              <a:grpSpLocks/>
            </p:cNvGrpSpPr>
            <p:nvPr/>
          </p:nvGrpSpPr>
          <p:grpSpPr bwMode="auto">
            <a:xfrm>
              <a:off x="1352" y="1944"/>
              <a:ext cx="3403" cy="173"/>
              <a:chOff x="1312" y="1000"/>
              <a:chExt cx="3403" cy="173"/>
            </a:xfrm>
          </p:grpSpPr>
          <p:sp>
            <p:nvSpPr>
              <p:cNvPr id="1629189" name="Freeform 5"/>
              <p:cNvSpPr>
                <a:spLocks/>
              </p:cNvSpPr>
              <p:nvPr/>
            </p:nvSpPr>
            <p:spPr bwMode="auto">
              <a:xfrm>
                <a:off x="1312" y="1021"/>
                <a:ext cx="944" cy="152"/>
              </a:xfrm>
              <a:custGeom>
                <a:avLst/>
                <a:gdLst>
                  <a:gd name="T0" fmla="*/ 21 w 944"/>
                  <a:gd name="T1" fmla="*/ 11 h 152"/>
                  <a:gd name="T2" fmla="*/ 944 w 944"/>
                  <a:gd name="T3" fmla="*/ 0 h 152"/>
                  <a:gd name="T4" fmla="*/ 856 w 944"/>
                  <a:gd name="T5" fmla="*/ 11 h 152"/>
                  <a:gd name="T6" fmla="*/ 768 w 944"/>
                  <a:gd name="T7" fmla="*/ 22 h 152"/>
                  <a:gd name="T8" fmla="*/ 667 w 944"/>
                  <a:gd name="T9" fmla="*/ 32 h 152"/>
                  <a:gd name="T10" fmla="*/ 645 w 944"/>
                  <a:gd name="T11" fmla="*/ 6 h 152"/>
                  <a:gd name="T12" fmla="*/ 619 w 944"/>
                  <a:gd name="T13" fmla="*/ 16 h 152"/>
                  <a:gd name="T14" fmla="*/ 565 w 944"/>
                  <a:gd name="T15" fmla="*/ 48 h 152"/>
                  <a:gd name="T16" fmla="*/ 552 w 944"/>
                  <a:gd name="T17" fmla="*/ 35 h 152"/>
                  <a:gd name="T18" fmla="*/ 520 w 944"/>
                  <a:gd name="T19" fmla="*/ 19 h 152"/>
                  <a:gd name="T20" fmla="*/ 491 w 944"/>
                  <a:gd name="T21" fmla="*/ 32 h 152"/>
                  <a:gd name="T22" fmla="*/ 472 w 944"/>
                  <a:gd name="T23" fmla="*/ 48 h 152"/>
                  <a:gd name="T24" fmla="*/ 445 w 944"/>
                  <a:gd name="T25" fmla="*/ 70 h 152"/>
                  <a:gd name="T26" fmla="*/ 413 w 944"/>
                  <a:gd name="T27" fmla="*/ 78 h 152"/>
                  <a:gd name="T28" fmla="*/ 405 w 944"/>
                  <a:gd name="T29" fmla="*/ 62 h 152"/>
                  <a:gd name="T30" fmla="*/ 384 w 944"/>
                  <a:gd name="T31" fmla="*/ 54 h 152"/>
                  <a:gd name="T32" fmla="*/ 347 w 944"/>
                  <a:gd name="T33" fmla="*/ 70 h 152"/>
                  <a:gd name="T34" fmla="*/ 312 w 944"/>
                  <a:gd name="T35" fmla="*/ 88 h 152"/>
                  <a:gd name="T36" fmla="*/ 269 w 944"/>
                  <a:gd name="T37" fmla="*/ 107 h 152"/>
                  <a:gd name="T38" fmla="*/ 253 w 944"/>
                  <a:gd name="T39" fmla="*/ 83 h 152"/>
                  <a:gd name="T40" fmla="*/ 205 w 944"/>
                  <a:gd name="T41" fmla="*/ 102 h 152"/>
                  <a:gd name="T42" fmla="*/ 136 w 944"/>
                  <a:gd name="T43" fmla="*/ 136 h 152"/>
                  <a:gd name="T44" fmla="*/ 99 w 944"/>
                  <a:gd name="T45" fmla="*/ 150 h 152"/>
                  <a:gd name="T46" fmla="*/ 56 w 944"/>
                  <a:gd name="T47" fmla="*/ 152 h 152"/>
                  <a:gd name="T48" fmla="*/ 35 w 944"/>
                  <a:gd name="T49" fmla="*/ 150 h 152"/>
                  <a:gd name="T50" fmla="*/ 16 w 944"/>
                  <a:gd name="T51" fmla="*/ 131 h 152"/>
                  <a:gd name="T52" fmla="*/ 3 w 944"/>
                  <a:gd name="T53" fmla="*/ 75 h 152"/>
                  <a:gd name="T54" fmla="*/ 0 w 944"/>
                  <a:gd name="T55" fmla="*/ 43 h 152"/>
                  <a:gd name="T56" fmla="*/ 21 w 944"/>
                  <a:gd name="T57" fmla="*/ 1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4" h="152">
                    <a:moveTo>
                      <a:pt x="21" y="11"/>
                    </a:moveTo>
                    <a:lnTo>
                      <a:pt x="944" y="0"/>
                    </a:lnTo>
                    <a:lnTo>
                      <a:pt x="856" y="11"/>
                    </a:lnTo>
                    <a:lnTo>
                      <a:pt x="768" y="22"/>
                    </a:lnTo>
                    <a:lnTo>
                      <a:pt x="667" y="32"/>
                    </a:lnTo>
                    <a:lnTo>
                      <a:pt x="645" y="6"/>
                    </a:lnTo>
                    <a:lnTo>
                      <a:pt x="619" y="16"/>
                    </a:lnTo>
                    <a:lnTo>
                      <a:pt x="565" y="48"/>
                    </a:lnTo>
                    <a:lnTo>
                      <a:pt x="552" y="35"/>
                    </a:lnTo>
                    <a:lnTo>
                      <a:pt x="520" y="19"/>
                    </a:lnTo>
                    <a:lnTo>
                      <a:pt x="491" y="32"/>
                    </a:lnTo>
                    <a:lnTo>
                      <a:pt x="472" y="48"/>
                    </a:lnTo>
                    <a:lnTo>
                      <a:pt x="445" y="70"/>
                    </a:lnTo>
                    <a:lnTo>
                      <a:pt x="413" y="78"/>
                    </a:lnTo>
                    <a:lnTo>
                      <a:pt x="405" y="62"/>
                    </a:lnTo>
                    <a:lnTo>
                      <a:pt x="384" y="54"/>
                    </a:lnTo>
                    <a:lnTo>
                      <a:pt x="347" y="70"/>
                    </a:lnTo>
                    <a:lnTo>
                      <a:pt x="312" y="88"/>
                    </a:lnTo>
                    <a:lnTo>
                      <a:pt x="269" y="107"/>
                    </a:lnTo>
                    <a:lnTo>
                      <a:pt x="253" y="83"/>
                    </a:lnTo>
                    <a:lnTo>
                      <a:pt x="205" y="102"/>
                    </a:lnTo>
                    <a:lnTo>
                      <a:pt x="136" y="136"/>
                    </a:lnTo>
                    <a:lnTo>
                      <a:pt x="99" y="150"/>
                    </a:lnTo>
                    <a:lnTo>
                      <a:pt x="56" y="152"/>
                    </a:lnTo>
                    <a:lnTo>
                      <a:pt x="35" y="150"/>
                    </a:lnTo>
                    <a:lnTo>
                      <a:pt x="16" y="131"/>
                    </a:lnTo>
                    <a:lnTo>
                      <a:pt x="3" y="75"/>
                    </a:lnTo>
                    <a:lnTo>
                      <a:pt x="0" y="43"/>
                    </a:lnTo>
                    <a:lnTo>
                      <a:pt x="21" y="11"/>
                    </a:lnTo>
                    <a:close/>
                  </a:path>
                </a:pathLst>
              </a:custGeom>
              <a:solidFill>
                <a:srgbClr val="DC1221"/>
              </a:solidFill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29190" name="Freeform 6"/>
              <p:cNvSpPr>
                <a:spLocks/>
              </p:cNvSpPr>
              <p:nvPr/>
            </p:nvSpPr>
            <p:spPr bwMode="auto">
              <a:xfrm>
                <a:off x="2819" y="1013"/>
                <a:ext cx="317" cy="24"/>
              </a:xfrm>
              <a:custGeom>
                <a:avLst/>
                <a:gdLst>
                  <a:gd name="T0" fmla="*/ 0 w 317"/>
                  <a:gd name="T1" fmla="*/ 0 h 24"/>
                  <a:gd name="T2" fmla="*/ 296 w 317"/>
                  <a:gd name="T3" fmla="*/ 0 h 24"/>
                  <a:gd name="T4" fmla="*/ 317 w 317"/>
                  <a:gd name="T5" fmla="*/ 16 h 24"/>
                  <a:gd name="T6" fmla="*/ 301 w 317"/>
                  <a:gd name="T7" fmla="*/ 24 h 24"/>
                  <a:gd name="T8" fmla="*/ 253 w 317"/>
                  <a:gd name="T9" fmla="*/ 22 h 24"/>
                  <a:gd name="T10" fmla="*/ 194 w 317"/>
                  <a:gd name="T11" fmla="*/ 14 h 24"/>
                  <a:gd name="T12" fmla="*/ 117 w 317"/>
                  <a:gd name="T13" fmla="*/ 11 h 24"/>
                  <a:gd name="T14" fmla="*/ 0 w 317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7" h="24">
                    <a:moveTo>
                      <a:pt x="0" y="0"/>
                    </a:moveTo>
                    <a:lnTo>
                      <a:pt x="296" y="0"/>
                    </a:lnTo>
                    <a:lnTo>
                      <a:pt x="317" y="16"/>
                    </a:lnTo>
                    <a:lnTo>
                      <a:pt x="301" y="24"/>
                    </a:lnTo>
                    <a:lnTo>
                      <a:pt x="253" y="22"/>
                    </a:lnTo>
                    <a:lnTo>
                      <a:pt x="194" y="14"/>
                    </a:lnTo>
                    <a:lnTo>
                      <a:pt x="117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1221"/>
              </a:solidFill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29191" name="Freeform 7"/>
              <p:cNvSpPr>
                <a:spLocks/>
              </p:cNvSpPr>
              <p:nvPr/>
            </p:nvSpPr>
            <p:spPr bwMode="auto">
              <a:xfrm>
                <a:off x="4355" y="1000"/>
                <a:ext cx="360" cy="40"/>
              </a:xfrm>
              <a:custGeom>
                <a:avLst/>
                <a:gdLst>
                  <a:gd name="T0" fmla="*/ 61 w 360"/>
                  <a:gd name="T1" fmla="*/ 3 h 40"/>
                  <a:gd name="T2" fmla="*/ 360 w 360"/>
                  <a:gd name="T3" fmla="*/ 0 h 40"/>
                  <a:gd name="T4" fmla="*/ 250 w 360"/>
                  <a:gd name="T5" fmla="*/ 11 h 40"/>
                  <a:gd name="T6" fmla="*/ 165 w 360"/>
                  <a:gd name="T7" fmla="*/ 16 h 40"/>
                  <a:gd name="T8" fmla="*/ 120 w 360"/>
                  <a:gd name="T9" fmla="*/ 24 h 40"/>
                  <a:gd name="T10" fmla="*/ 53 w 360"/>
                  <a:gd name="T11" fmla="*/ 35 h 40"/>
                  <a:gd name="T12" fmla="*/ 0 w 360"/>
                  <a:gd name="T13" fmla="*/ 40 h 40"/>
                  <a:gd name="T14" fmla="*/ 61 w 360"/>
                  <a:gd name="T15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0" h="40">
                    <a:moveTo>
                      <a:pt x="61" y="3"/>
                    </a:moveTo>
                    <a:lnTo>
                      <a:pt x="360" y="0"/>
                    </a:lnTo>
                    <a:lnTo>
                      <a:pt x="250" y="11"/>
                    </a:lnTo>
                    <a:lnTo>
                      <a:pt x="165" y="16"/>
                    </a:lnTo>
                    <a:lnTo>
                      <a:pt x="120" y="24"/>
                    </a:lnTo>
                    <a:lnTo>
                      <a:pt x="53" y="35"/>
                    </a:lnTo>
                    <a:lnTo>
                      <a:pt x="0" y="40"/>
                    </a:lnTo>
                    <a:lnTo>
                      <a:pt x="61" y="3"/>
                    </a:lnTo>
                    <a:close/>
                  </a:path>
                </a:pathLst>
              </a:custGeom>
              <a:solidFill>
                <a:srgbClr val="DC1221"/>
              </a:solidFill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629192" name="Group 8"/>
            <p:cNvGrpSpPr>
              <a:grpSpLocks/>
            </p:cNvGrpSpPr>
            <p:nvPr/>
          </p:nvGrpSpPr>
          <p:grpSpPr bwMode="auto">
            <a:xfrm>
              <a:off x="947" y="1832"/>
              <a:ext cx="3509" cy="149"/>
              <a:chOff x="907" y="888"/>
              <a:chExt cx="3509" cy="149"/>
            </a:xfrm>
          </p:grpSpPr>
          <p:sp>
            <p:nvSpPr>
              <p:cNvPr id="1629193" name="Freeform 9"/>
              <p:cNvSpPr>
                <a:spLocks/>
              </p:cNvSpPr>
              <p:nvPr/>
            </p:nvSpPr>
            <p:spPr bwMode="auto">
              <a:xfrm>
                <a:off x="3123" y="888"/>
                <a:ext cx="1293" cy="120"/>
              </a:xfrm>
              <a:custGeom>
                <a:avLst/>
                <a:gdLst>
                  <a:gd name="T0" fmla="*/ 0 w 1293"/>
                  <a:gd name="T1" fmla="*/ 120 h 120"/>
                  <a:gd name="T2" fmla="*/ 1293 w 1293"/>
                  <a:gd name="T3" fmla="*/ 117 h 120"/>
                  <a:gd name="T4" fmla="*/ 1248 w 1293"/>
                  <a:gd name="T5" fmla="*/ 101 h 120"/>
                  <a:gd name="T6" fmla="*/ 1202 w 1293"/>
                  <a:gd name="T7" fmla="*/ 93 h 120"/>
                  <a:gd name="T8" fmla="*/ 1144 w 1293"/>
                  <a:gd name="T9" fmla="*/ 80 h 120"/>
                  <a:gd name="T10" fmla="*/ 1093 w 1293"/>
                  <a:gd name="T11" fmla="*/ 61 h 120"/>
                  <a:gd name="T12" fmla="*/ 1029 w 1293"/>
                  <a:gd name="T13" fmla="*/ 48 h 120"/>
                  <a:gd name="T14" fmla="*/ 968 w 1293"/>
                  <a:gd name="T15" fmla="*/ 29 h 120"/>
                  <a:gd name="T16" fmla="*/ 909 w 1293"/>
                  <a:gd name="T17" fmla="*/ 21 h 120"/>
                  <a:gd name="T18" fmla="*/ 872 w 1293"/>
                  <a:gd name="T19" fmla="*/ 19 h 120"/>
                  <a:gd name="T20" fmla="*/ 829 w 1293"/>
                  <a:gd name="T21" fmla="*/ 8 h 120"/>
                  <a:gd name="T22" fmla="*/ 810 w 1293"/>
                  <a:gd name="T23" fmla="*/ 0 h 120"/>
                  <a:gd name="T24" fmla="*/ 776 w 1293"/>
                  <a:gd name="T25" fmla="*/ 5 h 120"/>
                  <a:gd name="T26" fmla="*/ 736 w 1293"/>
                  <a:gd name="T27" fmla="*/ 8 h 120"/>
                  <a:gd name="T28" fmla="*/ 704 w 1293"/>
                  <a:gd name="T29" fmla="*/ 5 h 120"/>
                  <a:gd name="T30" fmla="*/ 661 w 1293"/>
                  <a:gd name="T31" fmla="*/ 19 h 120"/>
                  <a:gd name="T32" fmla="*/ 624 w 1293"/>
                  <a:gd name="T33" fmla="*/ 29 h 120"/>
                  <a:gd name="T34" fmla="*/ 586 w 1293"/>
                  <a:gd name="T35" fmla="*/ 35 h 120"/>
                  <a:gd name="T36" fmla="*/ 538 w 1293"/>
                  <a:gd name="T37" fmla="*/ 48 h 120"/>
                  <a:gd name="T38" fmla="*/ 488 w 1293"/>
                  <a:gd name="T39" fmla="*/ 48 h 120"/>
                  <a:gd name="T40" fmla="*/ 458 w 1293"/>
                  <a:gd name="T41" fmla="*/ 56 h 120"/>
                  <a:gd name="T42" fmla="*/ 432 w 1293"/>
                  <a:gd name="T43" fmla="*/ 72 h 120"/>
                  <a:gd name="T44" fmla="*/ 392 w 1293"/>
                  <a:gd name="T45" fmla="*/ 72 h 120"/>
                  <a:gd name="T46" fmla="*/ 333 w 1293"/>
                  <a:gd name="T47" fmla="*/ 69 h 120"/>
                  <a:gd name="T48" fmla="*/ 282 w 1293"/>
                  <a:gd name="T49" fmla="*/ 83 h 120"/>
                  <a:gd name="T50" fmla="*/ 224 w 1293"/>
                  <a:gd name="T51" fmla="*/ 93 h 120"/>
                  <a:gd name="T52" fmla="*/ 176 w 1293"/>
                  <a:gd name="T53" fmla="*/ 101 h 120"/>
                  <a:gd name="T54" fmla="*/ 128 w 1293"/>
                  <a:gd name="T55" fmla="*/ 104 h 120"/>
                  <a:gd name="T56" fmla="*/ 101 w 1293"/>
                  <a:gd name="T57" fmla="*/ 107 h 120"/>
                  <a:gd name="T58" fmla="*/ 0 w 1293"/>
                  <a:gd name="T59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93" h="120">
                    <a:moveTo>
                      <a:pt x="0" y="120"/>
                    </a:moveTo>
                    <a:lnTo>
                      <a:pt x="1293" y="117"/>
                    </a:lnTo>
                    <a:lnTo>
                      <a:pt x="1248" y="101"/>
                    </a:lnTo>
                    <a:lnTo>
                      <a:pt x="1202" y="93"/>
                    </a:lnTo>
                    <a:lnTo>
                      <a:pt x="1144" y="80"/>
                    </a:lnTo>
                    <a:lnTo>
                      <a:pt x="1093" y="61"/>
                    </a:lnTo>
                    <a:lnTo>
                      <a:pt x="1029" y="48"/>
                    </a:lnTo>
                    <a:lnTo>
                      <a:pt x="968" y="29"/>
                    </a:lnTo>
                    <a:lnTo>
                      <a:pt x="909" y="21"/>
                    </a:lnTo>
                    <a:lnTo>
                      <a:pt x="872" y="19"/>
                    </a:lnTo>
                    <a:lnTo>
                      <a:pt x="829" y="8"/>
                    </a:lnTo>
                    <a:lnTo>
                      <a:pt x="810" y="0"/>
                    </a:lnTo>
                    <a:lnTo>
                      <a:pt x="776" y="5"/>
                    </a:lnTo>
                    <a:lnTo>
                      <a:pt x="736" y="8"/>
                    </a:lnTo>
                    <a:lnTo>
                      <a:pt x="704" y="5"/>
                    </a:lnTo>
                    <a:lnTo>
                      <a:pt x="661" y="19"/>
                    </a:lnTo>
                    <a:lnTo>
                      <a:pt x="624" y="29"/>
                    </a:lnTo>
                    <a:lnTo>
                      <a:pt x="586" y="35"/>
                    </a:lnTo>
                    <a:lnTo>
                      <a:pt x="538" y="48"/>
                    </a:lnTo>
                    <a:lnTo>
                      <a:pt x="488" y="48"/>
                    </a:lnTo>
                    <a:lnTo>
                      <a:pt x="458" y="56"/>
                    </a:lnTo>
                    <a:lnTo>
                      <a:pt x="432" y="72"/>
                    </a:lnTo>
                    <a:lnTo>
                      <a:pt x="392" y="72"/>
                    </a:lnTo>
                    <a:lnTo>
                      <a:pt x="333" y="69"/>
                    </a:lnTo>
                    <a:lnTo>
                      <a:pt x="282" y="83"/>
                    </a:lnTo>
                    <a:lnTo>
                      <a:pt x="224" y="93"/>
                    </a:lnTo>
                    <a:lnTo>
                      <a:pt x="176" y="101"/>
                    </a:lnTo>
                    <a:lnTo>
                      <a:pt x="128" y="104"/>
                    </a:lnTo>
                    <a:lnTo>
                      <a:pt x="101" y="107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23993B"/>
              </a:solidFill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29194" name="Freeform 10"/>
              <p:cNvSpPr>
                <a:spLocks/>
              </p:cNvSpPr>
              <p:nvPr/>
            </p:nvSpPr>
            <p:spPr bwMode="auto">
              <a:xfrm>
                <a:off x="907" y="987"/>
                <a:ext cx="416" cy="50"/>
              </a:xfrm>
              <a:custGeom>
                <a:avLst/>
                <a:gdLst>
                  <a:gd name="T0" fmla="*/ 0 w 416"/>
                  <a:gd name="T1" fmla="*/ 29 h 50"/>
                  <a:gd name="T2" fmla="*/ 61 w 416"/>
                  <a:gd name="T3" fmla="*/ 18 h 50"/>
                  <a:gd name="T4" fmla="*/ 80 w 416"/>
                  <a:gd name="T5" fmla="*/ 10 h 50"/>
                  <a:gd name="T6" fmla="*/ 130 w 416"/>
                  <a:gd name="T7" fmla="*/ 5 h 50"/>
                  <a:gd name="T8" fmla="*/ 168 w 416"/>
                  <a:gd name="T9" fmla="*/ 2 h 50"/>
                  <a:gd name="T10" fmla="*/ 240 w 416"/>
                  <a:gd name="T11" fmla="*/ 0 h 50"/>
                  <a:gd name="T12" fmla="*/ 290 w 416"/>
                  <a:gd name="T13" fmla="*/ 16 h 50"/>
                  <a:gd name="T14" fmla="*/ 344 w 416"/>
                  <a:gd name="T15" fmla="*/ 32 h 50"/>
                  <a:gd name="T16" fmla="*/ 416 w 416"/>
                  <a:gd name="T17" fmla="*/ 45 h 50"/>
                  <a:gd name="T18" fmla="*/ 0 w 416"/>
                  <a:gd name="T19" fmla="*/ 50 h 50"/>
                  <a:gd name="T20" fmla="*/ 0 w 416"/>
                  <a:gd name="T21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6" h="50">
                    <a:moveTo>
                      <a:pt x="0" y="29"/>
                    </a:moveTo>
                    <a:lnTo>
                      <a:pt x="61" y="18"/>
                    </a:lnTo>
                    <a:lnTo>
                      <a:pt x="80" y="10"/>
                    </a:lnTo>
                    <a:lnTo>
                      <a:pt x="130" y="5"/>
                    </a:lnTo>
                    <a:lnTo>
                      <a:pt x="168" y="2"/>
                    </a:lnTo>
                    <a:lnTo>
                      <a:pt x="240" y="0"/>
                    </a:lnTo>
                    <a:lnTo>
                      <a:pt x="290" y="16"/>
                    </a:lnTo>
                    <a:lnTo>
                      <a:pt x="344" y="32"/>
                    </a:lnTo>
                    <a:lnTo>
                      <a:pt x="416" y="45"/>
                    </a:lnTo>
                    <a:lnTo>
                      <a:pt x="0" y="5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23993B"/>
              </a:solidFill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1629195" name="Text Box 11"/>
          <p:cNvSpPr txBox="1">
            <a:spLocks noChangeArrowheads="1"/>
          </p:cNvSpPr>
          <p:nvPr/>
        </p:nvSpPr>
        <p:spPr bwMode="auto">
          <a:xfrm>
            <a:off x="1203325" y="381000"/>
            <a:ext cx="157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b="1" i="0">
                <a:latin typeface="Times" charset="0"/>
              </a:rPr>
              <a:t>1600m/Ma</a:t>
            </a:r>
          </a:p>
        </p:txBody>
      </p:sp>
      <p:sp>
        <p:nvSpPr>
          <p:cNvPr id="1629196" name="Text Box 12"/>
          <p:cNvSpPr txBox="1">
            <a:spLocks noChangeArrowheads="1"/>
          </p:cNvSpPr>
          <p:nvPr/>
        </p:nvSpPr>
        <p:spPr bwMode="auto">
          <a:xfrm>
            <a:off x="4267200" y="381000"/>
            <a:ext cx="141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b="1" i="0">
                <a:latin typeface="Times" charset="0"/>
              </a:rPr>
              <a:t>200m/Ma</a:t>
            </a:r>
          </a:p>
        </p:txBody>
      </p:sp>
      <p:sp>
        <p:nvSpPr>
          <p:cNvPr id="1629197" name="Text Box 13"/>
          <p:cNvSpPr txBox="1">
            <a:spLocks noChangeArrowheads="1"/>
          </p:cNvSpPr>
          <p:nvPr/>
        </p:nvSpPr>
        <p:spPr bwMode="auto">
          <a:xfrm>
            <a:off x="7323138" y="381000"/>
            <a:ext cx="141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b="1" i="0">
                <a:latin typeface="Times" charset="0"/>
              </a:rPr>
              <a:t>200m/Ma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1234" name="Group 2"/>
          <p:cNvGrpSpPr>
            <a:grpSpLocks/>
          </p:cNvGrpSpPr>
          <p:nvPr/>
        </p:nvGrpSpPr>
        <p:grpSpPr bwMode="auto">
          <a:xfrm>
            <a:off x="-6350" y="6350"/>
            <a:ext cx="9144000" cy="3517900"/>
            <a:chOff x="0" y="904"/>
            <a:chExt cx="5760" cy="2216"/>
          </a:xfrm>
        </p:grpSpPr>
        <p:grpSp>
          <p:nvGrpSpPr>
            <p:cNvPr id="1631235" name="Group 3"/>
            <p:cNvGrpSpPr>
              <a:grpSpLocks/>
            </p:cNvGrpSpPr>
            <p:nvPr/>
          </p:nvGrpSpPr>
          <p:grpSpPr bwMode="auto">
            <a:xfrm>
              <a:off x="0" y="1244"/>
              <a:ext cx="5760" cy="1876"/>
              <a:chOff x="0" y="1244"/>
              <a:chExt cx="5760" cy="1876"/>
            </a:xfrm>
          </p:grpSpPr>
          <p:pic>
            <p:nvPicPr>
              <p:cNvPr id="163123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32"/>
              <a:stretch>
                <a:fillRect/>
              </a:stretch>
            </p:blipFill>
            <p:spPr bwMode="auto">
              <a:xfrm>
                <a:off x="0" y="1244"/>
                <a:ext cx="5760" cy="1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31237" name="Rectangle 5"/>
              <p:cNvSpPr>
                <a:spLocks noChangeArrowheads="1"/>
              </p:cNvSpPr>
              <p:nvPr/>
            </p:nvSpPr>
            <p:spPr bwMode="auto">
              <a:xfrm>
                <a:off x="400" y="2152"/>
                <a:ext cx="2072" cy="200"/>
              </a:xfrm>
              <a:prstGeom prst="rect">
                <a:avLst/>
              </a:prstGeom>
              <a:solidFill>
                <a:srgbClr val="BBBBB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631238" name="Rectangle 6"/>
            <p:cNvSpPr>
              <a:spLocks noChangeArrowheads="1"/>
            </p:cNvSpPr>
            <p:nvPr/>
          </p:nvSpPr>
          <p:spPr bwMode="auto">
            <a:xfrm>
              <a:off x="0" y="904"/>
              <a:ext cx="5760" cy="360"/>
            </a:xfrm>
            <a:prstGeom prst="rect">
              <a:avLst/>
            </a:prstGeom>
            <a:solidFill>
              <a:srgbClr val="BBBBB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31239" name="Rectangle 7"/>
          <p:cNvSpPr>
            <a:spLocks noChangeArrowheads="1"/>
          </p:cNvSpPr>
          <p:nvPr/>
        </p:nvSpPr>
        <p:spPr bwMode="auto">
          <a:xfrm>
            <a:off x="-6350" y="2355850"/>
            <a:ext cx="4762500" cy="469900"/>
          </a:xfrm>
          <a:prstGeom prst="rect">
            <a:avLst/>
          </a:prstGeom>
          <a:solidFill>
            <a:srgbClr val="BBBBB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6312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1328738" y="3543300"/>
            <a:ext cx="6443662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1241" name="Text Box 9"/>
          <p:cNvSpPr txBox="1">
            <a:spLocks noChangeArrowheads="1"/>
          </p:cNvSpPr>
          <p:nvPr/>
        </p:nvSpPr>
        <p:spPr bwMode="auto">
          <a:xfrm>
            <a:off x="220663" y="561975"/>
            <a:ext cx="3478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FA2D1E"/>
                </a:solidFill>
              </a:rPr>
              <a:t>MORPHOLOGIC RELIEF</a:t>
            </a:r>
            <a:endParaRPr lang="it-IT"/>
          </a:p>
          <a:p>
            <a:r>
              <a:rPr lang="it-IT"/>
              <a:t>STRUCTURAL RELIEF</a:t>
            </a:r>
          </a:p>
        </p:txBody>
      </p:sp>
      <p:sp>
        <p:nvSpPr>
          <p:cNvPr id="1631242" name="Line 10"/>
          <p:cNvSpPr>
            <a:spLocks noChangeShapeType="1"/>
          </p:cNvSpPr>
          <p:nvPr/>
        </p:nvSpPr>
        <p:spPr bwMode="auto">
          <a:xfrm>
            <a:off x="228600" y="2095500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1243" name="Rectangle 11"/>
          <p:cNvSpPr>
            <a:spLocks noChangeArrowheads="1"/>
          </p:cNvSpPr>
          <p:nvPr/>
        </p:nvSpPr>
        <p:spPr bwMode="auto">
          <a:xfrm>
            <a:off x="5708650" y="520700"/>
            <a:ext cx="3575050" cy="1803400"/>
          </a:xfrm>
          <a:prstGeom prst="rect">
            <a:avLst/>
          </a:prstGeom>
          <a:solidFill>
            <a:srgbClr val="BBBBB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1244" name="Rectangle 12"/>
          <p:cNvSpPr>
            <a:spLocks noChangeArrowheads="1"/>
          </p:cNvSpPr>
          <p:nvPr/>
        </p:nvSpPr>
        <p:spPr bwMode="auto">
          <a:xfrm>
            <a:off x="5441950" y="2330450"/>
            <a:ext cx="3575050" cy="431800"/>
          </a:xfrm>
          <a:prstGeom prst="rect">
            <a:avLst/>
          </a:prstGeom>
          <a:solidFill>
            <a:srgbClr val="BBBBB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1245" name="Line 13"/>
          <p:cNvSpPr>
            <a:spLocks noChangeShapeType="1"/>
          </p:cNvSpPr>
          <p:nvPr/>
        </p:nvSpPr>
        <p:spPr bwMode="auto">
          <a:xfrm rot="-5400000">
            <a:off x="6889750" y="1670050"/>
            <a:ext cx="469900" cy="127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631246" name="Group 14"/>
          <p:cNvGrpSpPr>
            <a:grpSpLocks/>
          </p:cNvGrpSpPr>
          <p:nvPr/>
        </p:nvGrpSpPr>
        <p:grpSpPr bwMode="auto">
          <a:xfrm>
            <a:off x="-488950" y="2044700"/>
            <a:ext cx="9582150" cy="736600"/>
            <a:chOff x="-308" y="1288"/>
            <a:chExt cx="6036" cy="464"/>
          </a:xfrm>
        </p:grpSpPr>
        <p:sp>
          <p:nvSpPr>
            <p:cNvPr id="1631247" name="Freeform 15"/>
            <p:cNvSpPr>
              <a:spLocks/>
            </p:cNvSpPr>
            <p:nvPr/>
          </p:nvSpPr>
          <p:spPr bwMode="auto">
            <a:xfrm>
              <a:off x="-308" y="1512"/>
              <a:ext cx="2488" cy="240"/>
            </a:xfrm>
            <a:custGeom>
              <a:avLst/>
              <a:gdLst>
                <a:gd name="T0" fmla="*/ 0 w 2488"/>
                <a:gd name="T1" fmla="*/ 112 h 240"/>
                <a:gd name="T2" fmla="*/ 312 w 2488"/>
                <a:gd name="T3" fmla="*/ 72 h 240"/>
                <a:gd name="T4" fmla="*/ 536 w 2488"/>
                <a:gd name="T5" fmla="*/ 80 h 240"/>
                <a:gd name="T6" fmla="*/ 752 w 2488"/>
                <a:gd name="T7" fmla="*/ 56 h 240"/>
                <a:gd name="T8" fmla="*/ 992 w 2488"/>
                <a:gd name="T9" fmla="*/ 0 h 240"/>
                <a:gd name="T10" fmla="*/ 1160 w 2488"/>
                <a:gd name="T11" fmla="*/ 112 h 240"/>
                <a:gd name="T12" fmla="*/ 1312 w 2488"/>
                <a:gd name="T13" fmla="*/ 200 h 240"/>
                <a:gd name="T14" fmla="*/ 1416 w 2488"/>
                <a:gd name="T15" fmla="*/ 224 h 240"/>
                <a:gd name="T16" fmla="*/ 1496 w 2488"/>
                <a:gd name="T17" fmla="*/ 240 h 240"/>
                <a:gd name="T18" fmla="*/ 1632 w 2488"/>
                <a:gd name="T19" fmla="*/ 208 h 240"/>
                <a:gd name="T20" fmla="*/ 1816 w 2488"/>
                <a:gd name="T21" fmla="*/ 200 h 240"/>
                <a:gd name="T22" fmla="*/ 2032 w 2488"/>
                <a:gd name="T23" fmla="*/ 176 h 240"/>
                <a:gd name="T24" fmla="*/ 2112 w 2488"/>
                <a:gd name="T25" fmla="*/ 184 h 240"/>
                <a:gd name="T26" fmla="*/ 2232 w 2488"/>
                <a:gd name="T27" fmla="*/ 208 h 240"/>
                <a:gd name="T28" fmla="*/ 2488 w 2488"/>
                <a:gd name="T29" fmla="*/ 23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88" h="240">
                  <a:moveTo>
                    <a:pt x="0" y="112"/>
                  </a:moveTo>
                  <a:lnTo>
                    <a:pt x="312" y="72"/>
                  </a:lnTo>
                  <a:lnTo>
                    <a:pt x="536" y="80"/>
                  </a:lnTo>
                  <a:lnTo>
                    <a:pt x="752" y="56"/>
                  </a:lnTo>
                  <a:lnTo>
                    <a:pt x="992" y="0"/>
                  </a:lnTo>
                  <a:lnTo>
                    <a:pt x="1160" y="112"/>
                  </a:lnTo>
                  <a:lnTo>
                    <a:pt x="1312" y="200"/>
                  </a:lnTo>
                  <a:lnTo>
                    <a:pt x="1416" y="224"/>
                  </a:lnTo>
                  <a:lnTo>
                    <a:pt x="1496" y="240"/>
                  </a:lnTo>
                  <a:lnTo>
                    <a:pt x="1632" y="208"/>
                  </a:lnTo>
                  <a:lnTo>
                    <a:pt x="1816" y="200"/>
                  </a:lnTo>
                  <a:lnTo>
                    <a:pt x="2032" y="176"/>
                  </a:lnTo>
                  <a:lnTo>
                    <a:pt x="2112" y="184"/>
                  </a:lnTo>
                  <a:lnTo>
                    <a:pt x="2232" y="208"/>
                  </a:lnTo>
                  <a:lnTo>
                    <a:pt x="2488" y="23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1248" name="Freeform 16"/>
            <p:cNvSpPr>
              <a:spLocks/>
            </p:cNvSpPr>
            <p:nvPr/>
          </p:nvSpPr>
          <p:spPr bwMode="auto">
            <a:xfrm>
              <a:off x="3584" y="1288"/>
              <a:ext cx="2144" cy="340"/>
            </a:xfrm>
            <a:custGeom>
              <a:avLst/>
              <a:gdLst>
                <a:gd name="T0" fmla="*/ 0 w 2144"/>
                <a:gd name="T1" fmla="*/ 332 h 340"/>
                <a:gd name="T2" fmla="*/ 160 w 2144"/>
                <a:gd name="T3" fmla="*/ 340 h 340"/>
                <a:gd name="T4" fmla="*/ 304 w 2144"/>
                <a:gd name="T5" fmla="*/ 328 h 340"/>
                <a:gd name="T6" fmla="*/ 404 w 2144"/>
                <a:gd name="T7" fmla="*/ 336 h 340"/>
                <a:gd name="T8" fmla="*/ 488 w 2144"/>
                <a:gd name="T9" fmla="*/ 328 h 340"/>
                <a:gd name="T10" fmla="*/ 536 w 2144"/>
                <a:gd name="T11" fmla="*/ 304 h 340"/>
                <a:gd name="T12" fmla="*/ 552 w 2144"/>
                <a:gd name="T13" fmla="*/ 252 h 340"/>
                <a:gd name="T14" fmla="*/ 616 w 2144"/>
                <a:gd name="T15" fmla="*/ 144 h 340"/>
                <a:gd name="T16" fmla="*/ 716 w 2144"/>
                <a:gd name="T17" fmla="*/ 36 h 340"/>
                <a:gd name="T18" fmla="*/ 820 w 2144"/>
                <a:gd name="T19" fmla="*/ 0 h 340"/>
                <a:gd name="T20" fmla="*/ 996 w 2144"/>
                <a:gd name="T21" fmla="*/ 4 h 340"/>
                <a:gd name="T22" fmla="*/ 1100 w 2144"/>
                <a:gd name="T23" fmla="*/ 8 h 340"/>
                <a:gd name="T24" fmla="*/ 1256 w 2144"/>
                <a:gd name="T25" fmla="*/ 52 h 340"/>
                <a:gd name="T26" fmla="*/ 1428 w 2144"/>
                <a:gd name="T27" fmla="*/ 108 h 340"/>
                <a:gd name="T28" fmla="*/ 1516 w 2144"/>
                <a:gd name="T29" fmla="*/ 128 h 340"/>
                <a:gd name="T30" fmla="*/ 1656 w 2144"/>
                <a:gd name="T31" fmla="*/ 140 h 340"/>
                <a:gd name="T32" fmla="*/ 1764 w 2144"/>
                <a:gd name="T33" fmla="*/ 144 h 340"/>
                <a:gd name="T34" fmla="*/ 2144 w 2144"/>
                <a:gd name="T35" fmla="*/ 16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44" h="340">
                  <a:moveTo>
                    <a:pt x="0" y="332"/>
                  </a:moveTo>
                  <a:lnTo>
                    <a:pt x="160" y="340"/>
                  </a:lnTo>
                  <a:lnTo>
                    <a:pt x="304" y="328"/>
                  </a:lnTo>
                  <a:lnTo>
                    <a:pt x="404" y="336"/>
                  </a:lnTo>
                  <a:lnTo>
                    <a:pt x="488" y="328"/>
                  </a:lnTo>
                  <a:cubicBezTo>
                    <a:pt x="533" y="307"/>
                    <a:pt x="520" y="319"/>
                    <a:pt x="536" y="304"/>
                  </a:cubicBezTo>
                  <a:lnTo>
                    <a:pt x="552" y="252"/>
                  </a:lnTo>
                  <a:lnTo>
                    <a:pt x="616" y="144"/>
                  </a:lnTo>
                  <a:lnTo>
                    <a:pt x="716" y="36"/>
                  </a:lnTo>
                  <a:lnTo>
                    <a:pt x="820" y="0"/>
                  </a:lnTo>
                  <a:lnTo>
                    <a:pt x="996" y="4"/>
                  </a:lnTo>
                  <a:lnTo>
                    <a:pt x="1100" y="8"/>
                  </a:lnTo>
                  <a:lnTo>
                    <a:pt x="1256" y="52"/>
                  </a:lnTo>
                  <a:lnTo>
                    <a:pt x="1428" y="108"/>
                  </a:lnTo>
                  <a:lnTo>
                    <a:pt x="1516" y="128"/>
                  </a:lnTo>
                  <a:lnTo>
                    <a:pt x="1656" y="140"/>
                  </a:lnTo>
                  <a:lnTo>
                    <a:pt x="1764" y="144"/>
                  </a:lnTo>
                  <a:lnTo>
                    <a:pt x="2144" y="16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31249" name="Line 17"/>
          <p:cNvSpPr>
            <a:spLocks noChangeShapeType="1"/>
          </p:cNvSpPr>
          <p:nvPr/>
        </p:nvSpPr>
        <p:spPr bwMode="auto">
          <a:xfrm>
            <a:off x="7118350" y="1905000"/>
            <a:ext cx="38735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1250" name="Line 18"/>
          <p:cNvSpPr>
            <a:spLocks noChangeShapeType="1"/>
          </p:cNvSpPr>
          <p:nvPr/>
        </p:nvSpPr>
        <p:spPr bwMode="auto">
          <a:xfrm flipH="1">
            <a:off x="6731000" y="1905000"/>
            <a:ext cx="38735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631251" name="Group 19"/>
          <p:cNvGrpSpPr>
            <a:grpSpLocks/>
          </p:cNvGrpSpPr>
          <p:nvPr/>
        </p:nvGrpSpPr>
        <p:grpSpPr bwMode="auto">
          <a:xfrm>
            <a:off x="-222250" y="1739900"/>
            <a:ext cx="9309100" cy="1041400"/>
            <a:chOff x="-140" y="1096"/>
            <a:chExt cx="5864" cy="656"/>
          </a:xfrm>
        </p:grpSpPr>
        <p:sp>
          <p:nvSpPr>
            <p:cNvPr id="1631252" name="Freeform 20"/>
            <p:cNvSpPr>
              <a:spLocks/>
            </p:cNvSpPr>
            <p:nvPr/>
          </p:nvSpPr>
          <p:spPr bwMode="auto">
            <a:xfrm>
              <a:off x="-140" y="1512"/>
              <a:ext cx="2488" cy="240"/>
            </a:xfrm>
            <a:custGeom>
              <a:avLst/>
              <a:gdLst>
                <a:gd name="T0" fmla="*/ 0 w 2488"/>
                <a:gd name="T1" fmla="*/ 112 h 240"/>
                <a:gd name="T2" fmla="*/ 312 w 2488"/>
                <a:gd name="T3" fmla="*/ 72 h 240"/>
                <a:gd name="T4" fmla="*/ 536 w 2488"/>
                <a:gd name="T5" fmla="*/ 80 h 240"/>
                <a:gd name="T6" fmla="*/ 752 w 2488"/>
                <a:gd name="T7" fmla="*/ 56 h 240"/>
                <a:gd name="T8" fmla="*/ 992 w 2488"/>
                <a:gd name="T9" fmla="*/ 0 h 240"/>
                <a:gd name="T10" fmla="*/ 1160 w 2488"/>
                <a:gd name="T11" fmla="*/ 112 h 240"/>
                <a:gd name="T12" fmla="*/ 1312 w 2488"/>
                <a:gd name="T13" fmla="*/ 200 h 240"/>
                <a:gd name="T14" fmla="*/ 1416 w 2488"/>
                <a:gd name="T15" fmla="*/ 224 h 240"/>
                <a:gd name="T16" fmla="*/ 1496 w 2488"/>
                <a:gd name="T17" fmla="*/ 240 h 240"/>
                <a:gd name="T18" fmla="*/ 1632 w 2488"/>
                <a:gd name="T19" fmla="*/ 208 h 240"/>
                <a:gd name="T20" fmla="*/ 1816 w 2488"/>
                <a:gd name="T21" fmla="*/ 200 h 240"/>
                <a:gd name="T22" fmla="*/ 2032 w 2488"/>
                <a:gd name="T23" fmla="*/ 176 h 240"/>
                <a:gd name="T24" fmla="*/ 2112 w 2488"/>
                <a:gd name="T25" fmla="*/ 184 h 240"/>
                <a:gd name="T26" fmla="*/ 2232 w 2488"/>
                <a:gd name="T27" fmla="*/ 208 h 240"/>
                <a:gd name="T28" fmla="*/ 2488 w 2488"/>
                <a:gd name="T29" fmla="*/ 23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88" h="240">
                  <a:moveTo>
                    <a:pt x="0" y="112"/>
                  </a:moveTo>
                  <a:lnTo>
                    <a:pt x="312" y="72"/>
                  </a:lnTo>
                  <a:lnTo>
                    <a:pt x="536" y="80"/>
                  </a:lnTo>
                  <a:lnTo>
                    <a:pt x="752" y="56"/>
                  </a:lnTo>
                  <a:lnTo>
                    <a:pt x="992" y="0"/>
                  </a:lnTo>
                  <a:lnTo>
                    <a:pt x="1160" y="112"/>
                  </a:lnTo>
                  <a:lnTo>
                    <a:pt x="1312" y="200"/>
                  </a:lnTo>
                  <a:lnTo>
                    <a:pt x="1416" y="224"/>
                  </a:lnTo>
                  <a:lnTo>
                    <a:pt x="1496" y="240"/>
                  </a:lnTo>
                  <a:lnTo>
                    <a:pt x="1632" y="208"/>
                  </a:lnTo>
                  <a:lnTo>
                    <a:pt x="1816" y="200"/>
                  </a:lnTo>
                  <a:lnTo>
                    <a:pt x="2032" y="176"/>
                  </a:lnTo>
                  <a:lnTo>
                    <a:pt x="2112" y="184"/>
                  </a:lnTo>
                  <a:lnTo>
                    <a:pt x="2232" y="208"/>
                  </a:lnTo>
                  <a:lnTo>
                    <a:pt x="2488" y="23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1253" name="Freeform 21"/>
            <p:cNvSpPr>
              <a:spLocks/>
            </p:cNvSpPr>
            <p:nvPr/>
          </p:nvSpPr>
          <p:spPr bwMode="auto">
            <a:xfrm>
              <a:off x="3540" y="1096"/>
              <a:ext cx="2184" cy="516"/>
            </a:xfrm>
            <a:custGeom>
              <a:avLst/>
              <a:gdLst>
                <a:gd name="T0" fmla="*/ 0 w 2184"/>
                <a:gd name="T1" fmla="*/ 512 h 516"/>
                <a:gd name="T2" fmla="*/ 160 w 2184"/>
                <a:gd name="T3" fmla="*/ 516 h 516"/>
                <a:gd name="T4" fmla="*/ 460 w 2184"/>
                <a:gd name="T5" fmla="*/ 516 h 516"/>
                <a:gd name="T6" fmla="*/ 552 w 2184"/>
                <a:gd name="T7" fmla="*/ 480 h 516"/>
                <a:gd name="T8" fmla="*/ 580 w 2184"/>
                <a:gd name="T9" fmla="*/ 360 h 516"/>
                <a:gd name="T10" fmla="*/ 660 w 2184"/>
                <a:gd name="T11" fmla="*/ 188 h 516"/>
                <a:gd name="T12" fmla="*/ 700 w 2184"/>
                <a:gd name="T13" fmla="*/ 116 h 516"/>
                <a:gd name="T14" fmla="*/ 796 w 2184"/>
                <a:gd name="T15" fmla="*/ 32 h 516"/>
                <a:gd name="T16" fmla="*/ 936 w 2184"/>
                <a:gd name="T17" fmla="*/ 0 h 516"/>
                <a:gd name="T18" fmla="*/ 1104 w 2184"/>
                <a:gd name="T19" fmla="*/ 20 h 516"/>
                <a:gd name="T20" fmla="*/ 1200 w 2184"/>
                <a:gd name="T21" fmla="*/ 44 h 516"/>
                <a:gd name="T22" fmla="*/ 1340 w 2184"/>
                <a:gd name="T23" fmla="*/ 132 h 516"/>
                <a:gd name="T24" fmla="*/ 1488 w 2184"/>
                <a:gd name="T25" fmla="*/ 236 h 516"/>
                <a:gd name="T26" fmla="*/ 1656 w 2184"/>
                <a:gd name="T27" fmla="*/ 308 h 516"/>
                <a:gd name="T28" fmla="*/ 1784 w 2184"/>
                <a:gd name="T29" fmla="*/ 324 h 516"/>
                <a:gd name="T30" fmla="*/ 1924 w 2184"/>
                <a:gd name="T31" fmla="*/ 348 h 516"/>
                <a:gd name="T32" fmla="*/ 2184 w 2184"/>
                <a:gd name="T33" fmla="*/ 35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84" h="516">
                  <a:moveTo>
                    <a:pt x="0" y="512"/>
                  </a:moveTo>
                  <a:lnTo>
                    <a:pt x="160" y="516"/>
                  </a:lnTo>
                  <a:lnTo>
                    <a:pt x="460" y="516"/>
                  </a:lnTo>
                  <a:lnTo>
                    <a:pt x="552" y="480"/>
                  </a:lnTo>
                  <a:lnTo>
                    <a:pt x="580" y="360"/>
                  </a:lnTo>
                  <a:lnTo>
                    <a:pt x="660" y="188"/>
                  </a:lnTo>
                  <a:lnTo>
                    <a:pt x="700" y="116"/>
                  </a:lnTo>
                  <a:lnTo>
                    <a:pt x="796" y="32"/>
                  </a:lnTo>
                  <a:lnTo>
                    <a:pt x="936" y="0"/>
                  </a:lnTo>
                  <a:lnTo>
                    <a:pt x="1104" y="20"/>
                  </a:lnTo>
                  <a:lnTo>
                    <a:pt x="1200" y="44"/>
                  </a:lnTo>
                  <a:lnTo>
                    <a:pt x="1340" y="132"/>
                  </a:lnTo>
                  <a:lnTo>
                    <a:pt x="1488" y="236"/>
                  </a:lnTo>
                  <a:lnTo>
                    <a:pt x="1656" y="308"/>
                  </a:lnTo>
                  <a:lnTo>
                    <a:pt x="1784" y="324"/>
                  </a:lnTo>
                  <a:lnTo>
                    <a:pt x="1924" y="348"/>
                  </a:lnTo>
                  <a:lnTo>
                    <a:pt x="2184" y="356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631254" name="Group 22"/>
          <p:cNvGrpSpPr>
            <a:grpSpLocks/>
          </p:cNvGrpSpPr>
          <p:nvPr/>
        </p:nvGrpSpPr>
        <p:grpSpPr bwMode="auto">
          <a:xfrm>
            <a:off x="38100" y="1384300"/>
            <a:ext cx="9074150" cy="1397000"/>
            <a:chOff x="24" y="872"/>
            <a:chExt cx="5716" cy="880"/>
          </a:xfrm>
        </p:grpSpPr>
        <p:sp>
          <p:nvSpPr>
            <p:cNvPr id="1631255" name="Freeform 23"/>
            <p:cNvSpPr>
              <a:spLocks/>
            </p:cNvSpPr>
            <p:nvPr/>
          </p:nvSpPr>
          <p:spPr bwMode="auto">
            <a:xfrm>
              <a:off x="24" y="1512"/>
              <a:ext cx="2488" cy="240"/>
            </a:xfrm>
            <a:custGeom>
              <a:avLst/>
              <a:gdLst>
                <a:gd name="T0" fmla="*/ 0 w 2488"/>
                <a:gd name="T1" fmla="*/ 112 h 240"/>
                <a:gd name="T2" fmla="*/ 312 w 2488"/>
                <a:gd name="T3" fmla="*/ 72 h 240"/>
                <a:gd name="T4" fmla="*/ 536 w 2488"/>
                <a:gd name="T5" fmla="*/ 80 h 240"/>
                <a:gd name="T6" fmla="*/ 752 w 2488"/>
                <a:gd name="T7" fmla="*/ 56 h 240"/>
                <a:gd name="T8" fmla="*/ 992 w 2488"/>
                <a:gd name="T9" fmla="*/ 0 h 240"/>
                <a:gd name="T10" fmla="*/ 1160 w 2488"/>
                <a:gd name="T11" fmla="*/ 112 h 240"/>
                <a:gd name="T12" fmla="*/ 1312 w 2488"/>
                <a:gd name="T13" fmla="*/ 200 h 240"/>
                <a:gd name="T14" fmla="*/ 1416 w 2488"/>
                <a:gd name="T15" fmla="*/ 224 h 240"/>
                <a:gd name="T16" fmla="*/ 1496 w 2488"/>
                <a:gd name="T17" fmla="*/ 240 h 240"/>
                <a:gd name="T18" fmla="*/ 1632 w 2488"/>
                <a:gd name="T19" fmla="*/ 208 h 240"/>
                <a:gd name="T20" fmla="*/ 1816 w 2488"/>
                <a:gd name="T21" fmla="*/ 200 h 240"/>
                <a:gd name="T22" fmla="*/ 2032 w 2488"/>
                <a:gd name="T23" fmla="*/ 176 h 240"/>
                <a:gd name="T24" fmla="*/ 2112 w 2488"/>
                <a:gd name="T25" fmla="*/ 184 h 240"/>
                <a:gd name="T26" fmla="*/ 2232 w 2488"/>
                <a:gd name="T27" fmla="*/ 208 h 240"/>
                <a:gd name="T28" fmla="*/ 2488 w 2488"/>
                <a:gd name="T29" fmla="*/ 23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88" h="240">
                  <a:moveTo>
                    <a:pt x="0" y="112"/>
                  </a:moveTo>
                  <a:lnTo>
                    <a:pt x="312" y="72"/>
                  </a:lnTo>
                  <a:lnTo>
                    <a:pt x="536" y="80"/>
                  </a:lnTo>
                  <a:lnTo>
                    <a:pt x="752" y="56"/>
                  </a:lnTo>
                  <a:lnTo>
                    <a:pt x="992" y="0"/>
                  </a:lnTo>
                  <a:lnTo>
                    <a:pt x="1160" y="112"/>
                  </a:lnTo>
                  <a:lnTo>
                    <a:pt x="1312" y="200"/>
                  </a:lnTo>
                  <a:lnTo>
                    <a:pt x="1416" y="224"/>
                  </a:lnTo>
                  <a:lnTo>
                    <a:pt x="1496" y="240"/>
                  </a:lnTo>
                  <a:lnTo>
                    <a:pt x="1632" y="208"/>
                  </a:lnTo>
                  <a:lnTo>
                    <a:pt x="1816" y="200"/>
                  </a:lnTo>
                  <a:lnTo>
                    <a:pt x="2032" y="176"/>
                  </a:lnTo>
                  <a:lnTo>
                    <a:pt x="2112" y="184"/>
                  </a:lnTo>
                  <a:lnTo>
                    <a:pt x="2232" y="208"/>
                  </a:lnTo>
                  <a:lnTo>
                    <a:pt x="2488" y="23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1256" name="Freeform 24"/>
            <p:cNvSpPr>
              <a:spLocks/>
            </p:cNvSpPr>
            <p:nvPr/>
          </p:nvSpPr>
          <p:spPr bwMode="auto">
            <a:xfrm>
              <a:off x="3520" y="872"/>
              <a:ext cx="2220" cy="740"/>
            </a:xfrm>
            <a:custGeom>
              <a:avLst/>
              <a:gdLst>
                <a:gd name="T0" fmla="*/ 0 w 2220"/>
                <a:gd name="T1" fmla="*/ 728 h 740"/>
                <a:gd name="T2" fmla="*/ 264 w 2220"/>
                <a:gd name="T3" fmla="*/ 740 h 740"/>
                <a:gd name="T4" fmla="*/ 484 w 2220"/>
                <a:gd name="T5" fmla="*/ 728 h 740"/>
                <a:gd name="T6" fmla="*/ 524 w 2220"/>
                <a:gd name="T7" fmla="*/ 712 h 740"/>
                <a:gd name="T8" fmla="*/ 568 w 2220"/>
                <a:gd name="T9" fmla="*/ 644 h 740"/>
                <a:gd name="T10" fmla="*/ 628 w 2220"/>
                <a:gd name="T11" fmla="*/ 388 h 740"/>
                <a:gd name="T12" fmla="*/ 692 w 2220"/>
                <a:gd name="T13" fmla="*/ 204 h 740"/>
                <a:gd name="T14" fmla="*/ 800 w 2220"/>
                <a:gd name="T15" fmla="*/ 40 h 740"/>
                <a:gd name="T16" fmla="*/ 864 w 2220"/>
                <a:gd name="T17" fmla="*/ 8 h 740"/>
                <a:gd name="T18" fmla="*/ 996 w 2220"/>
                <a:gd name="T19" fmla="*/ 0 h 740"/>
                <a:gd name="T20" fmla="*/ 1084 w 2220"/>
                <a:gd name="T21" fmla="*/ 16 h 740"/>
                <a:gd name="T22" fmla="*/ 1232 w 2220"/>
                <a:gd name="T23" fmla="*/ 84 h 740"/>
                <a:gd name="T24" fmla="*/ 1352 w 2220"/>
                <a:gd name="T25" fmla="*/ 160 h 740"/>
                <a:gd name="T26" fmla="*/ 1448 w 2220"/>
                <a:gd name="T27" fmla="*/ 224 h 740"/>
                <a:gd name="T28" fmla="*/ 1620 w 2220"/>
                <a:gd name="T29" fmla="*/ 400 h 740"/>
                <a:gd name="T30" fmla="*/ 1780 w 2220"/>
                <a:gd name="T31" fmla="*/ 512 h 740"/>
                <a:gd name="T32" fmla="*/ 1964 w 2220"/>
                <a:gd name="T33" fmla="*/ 568 h 740"/>
                <a:gd name="T34" fmla="*/ 2220 w 2220"/>
                <a:gd name="T35" fmla="*/ 58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20" h="740">
                  <a:moveTo>
                    <a:pt x="0" y="728"/>
                  </a:moveTo>
                  <a:lnTo>
                    <a:pt x="264" y="740"/>
                  </a:lnTo>
                  <a:lnTo>
                    <a:pt x="484" y="728"/>
                  </a:lnTo>
                  <a:lnTo>
                    <a:pt x="524" y="712"/>
                  </a:lnTo>
                  <a:lnTo>
                    <a:pt x="568" y="644"/>
                  </a:lnTo>
                  <a:lnTo>
                    <a:pt x="628" y="388"/>
                  </a:lnTo>
                  <a:lnTo>
                    <a:pt x="692" y="204"/>
                  </a:lnTo>
                  <a:lnTo>
                    <a:pt x="800" y="40"/>
                  </a:lnTo>
                  <a:lnTo>
                    <a:pt x="864" y="8"/>
                  </a:lnTo>
                  <a:lnTo>
                    <a:pt x="996" y="0"/>
                  </a:lnTo>
                  <a:lnTo>
                    <a:pt x="1084" y="16"/>
                  </a:lnTo>
                  <a:lnTo>
                    <a:pt x="1232" y="84"/>
                  </a:lnTo>
                  <a:lnTo>
                    <a:pt x="1352" y="160"/>
                  </a:lnTo>
                  <a:lnTo>
                    <a:pt x="1448" y="224"/>
                  </a:lnTo>
                  <a:lnTo>
                    <a:pt x="1620" y="400"/>
                  </a:lnTo>
                  <a:lnTo>
                    <a:pt x="1780" y="512"/>
                  </a:lnTo>
                  <a:lnTo>
                    <a:pt x="1964" y="568"/>
                  </a:lnTo>
                  <a:lnTo>
                    <a:pt x="2220" y="58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631257" name="Group 25"/>
          <p:cNvGrpSpPr>
            <a:grpSpLocks/>
          </p:cNvGrpSpPr>
          <p:nvPr/>
        </p:nvGrpSpPr>
        <p:grpSpPr bwMode="auto">
          <a:xfrm>
            <a:off x="285750" y="1066800"/>
            <a:ext cx="8807450" cy="1701800"/>
            <a:chOff x="180" y="672"/>
            <a:chExt cx="5548" cy="1072"/>
          </a:xfrm>
        </p:grpSpPr>
        <p:sp>
          <p:nvSpPr>
            <p:cNvPr id="1631258" name="Freeform 26"/>
            <p:cNvSpPr>
              <a:spLocks/>
            </p:cNvSpPr>
            <p:nvPr/>
          </p:nvSpPr>
          <p:spPr bwMode="auto">
            <a:xfrm>
              <a:off x="180" y="1504"/>
              <a:ext cx="2488" cy="240"/>
            </a:xfrm>
            <a:custGeom>
              <a:avLst/>
              <a:gdLst>
                <a:gd name="T0" fmla="*/ 0 w 2488"/>
                <a:gd name="T1" fmla="*/ 112 h 240"/>
                <a:gd name="T2" fmla="*/ 312 w 2488"/>
                <a:gd name="T3" fmla="*/ 72 h 240"/>
                <a:gd name="T4" fmla="*/ 536 w 2488"/>
                <a:gd name="T5" fmla="*/ 80 h 240"/>
                <a:gd name="T6" fmla="*/ 752 w 2488"/>
                <a:gd name="T7" fmla="*/ 56 h 240"/>
                <a:gd name="T8" fmla="*/ 992 w 2488"/>
                <a:gd name="T9" fmla="*/ 0 h 240"/>
                <a:gd name="T10" fmla="*/ 1160 w 2488"/>
                <a:gd name="T11" fmla="*/ 112 h 240"/>
                <a:gd name="T12" fmla="*/ 1312 w 2488"/>
                <a:gd name="T13" fmla="*/ 200 h 240"/>
                <a:gd name="T14" fmla="*/ 1416 w 2488"/>
                <a:gd name="T15" fmla="*/ 224 h 240"/>
                <a:gd name="T16" fmla="*/ 1496 w 2488"/>
                <a:gd name="T17" fmla="*/ 240 h 240"/>
                <a:gd name="T18" fmla="*/ 1632 w 2488"/>
                <a:gd name="T19" fmla="*/ 208 h 240"/>
                <a:gd name="T20" fmla="*/ 1816 w 2488"/>
                <a:gd name="T21" fmla="*/ 200 h 240"/>
                <a:gd name="T22" fmla="*/ 2032 w 2488"/>
                <a:gd name="T23" fmla="*/ 176 h 240"/>
                <a:gd name="T24" fmla="*/ 2112 w 2488"/>
                <a:gd name="T25" fmla="*/ 184 h 240"/>
                <a:gd name="T26" fmla="*/ 2232 w 2488"/>
                <a:gd name="T27" fmla="*/ 208 h 240"/>
                <a:gd name="T28" fmla="*/ 2488 w 2488"/>
                <a:gd name="T29" fmla="*/ 23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88" h="240">
                  <a:moveTo>
                    <a:pt x="0" y="112"/>
                  </a:moveTo>
                  <a:lnTo>
                    <a:pt x="312" y="72"/>
                  </a:lnTo>
                  <a:lnTo>
                    <a:pt x="536" y="80"/>
                  </a:lnTo>
                  <a:lnTo>
                    <a:pt x="752" y="56"/>
                  </a:lnTo>
                  <a:lnTo>
                    <a:pt x="992" y="0"/>
                  </a:lnTo>
                  <a:lnTo>
                    <a:pt x="1160" y="112"/>
                  </a:lnTo>
                  <a:lnTo>
                    <a:pt x="1312" y="200"/>
                  </a:lnTo>
                  <a:lnTo>
                    <a:pt x="1416" y="224"/>
                  </a:lnTo>
                  <a:lnTo>
                    <a:pt x="1496" y="240"/>
                  </a:lnTo>
                  <a:lnTo>
                    <a:pt x="1632" y="208"/>
                  </a:lnTo>
                  <a:lnTo>
                    <a:pt x="1816" y="200"/>
                  </a:lnTo>
                  <a:lnTo>
                    <a:pt x="2032" y="176"/>
                  </a:lnTo>
                  <a:lnTo>
                    <a:pt x="2112" y="184"/>
                  </a:lnTo>
                  <a:lnTo>
                    <a:pt x="2232" y="208"/>
                  </a:lnTo>
                  <a:lnTo>
                    <a:pt x="2488" y="23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1259" name="Freeform 27"/>
            <p:cNvSpPr>
              <a:spLocks/>
            </p:cNvSpPr>
            <p:nvPr/>
          </p:nvSpPr>
          <p:spPr bwMode="auto">
            <a:xfrm>
              <a:off x="3484" y="672"/>
              <a:ext cx="2244" cy="944"/>
            </a:xfrm>
            <a:custGeom>
              <a:avLst/>
              <a:gdLst>
                <a:gd name="T0" fmla="*/ 0 w 2244"/>
                <a:gd name="T1" fmla="*/ 936 h 944"/>
                <a:gd name="T2" fmla="*/ 148 w 2244"/>
                <a:gd name="T3" fmla="*/ 936 h 944"/>
                <a:gd name="T4" fmla="*/ 328 w 2244"/>
                <a:gd name="T5" fmla="*/ 944 h 944"/>
                <a:gd name="T6" fmla="*/ 512 w 2244"/>
                <a:gd name="T7" fmla="*/ 924 h 944"/>
                <a:gd name="T8" fmla="*/ 556 w 2244"/>
                <a:gd name="T9" fmla="*/ 872 h 944"/>
                <a:gd name="T10" fmla="*/ 580 w 2244"/>
                <a:gd name="T11" fmla="*/ 748 h 944"/>
                <a:gd name="T12" fmla="*/ 600 w 2244"/>
                <a:gd name="T13" fmla="*/ 664 h 944"/>
                <a:gd name="T14" fmla="*/ 656 w 2244"/>
                <a:gd name="T15" fmla="*/ 368 h 944"/>
                <a:gd name="T16" fmla="*/ 700 w 2244"/>
                <a:gd name="T17" fmla="*/ 220 h 944"/>
                <a:gd name="T18" fmla="*/ 760 w 2244"/>
                <a:gd name="T19" fmla="*/ 84 h 944"/>
                <a:gd name="T20" fmla="*/ 852 w 2244"/>
                <a:gd name="T21" fmla="*/ 20 h 944"/>
                <a:gd name="T22" fmla="*/ 1008 w 2244"/>
                <a:gd name="T23" fmla="*/ 0 h 944"/>
                <a:gd name="T24" fmla="*/ 1140 w 2244"/>
                <a:gd name="T25" fmla="*/ 28 h 944"/>
                <a:gd name="T26" fmla="*/ 1252 w 2244"/>
                <a:gd name="T27" fmla="*/ 116 h 944"/>
                <a:gd name="T28" fmla="*/ 1400 w 2244"/>
                <a:gd name="T29" fmla="*/ 264 h 944"/>
                <a:gd name="T30" fmla="*/ 1616 w 2244"/>
                <a:gd name="T31" fmla="*/ 516 h 944"/>
                <a:gd name="T32" fmla="*/ 1756 w 2244"/>
                <a:gd name="T33" fmla="*/ 640 h 944"/>
                <a:gd name="T34" fmla="*/ 1940 w 2244"/>
                <a:gd name="T35" fmla="*/ 724 h 944"/>
                <a:gd name="T36" fmla="*/ 2092 w 2244"/>
                <a:gd name="T37" fmla="*/ 756 h 944"/>
                <a:gd name="T38" fmla="*/ 2244 w 2244"/>
                <a:gd name="T39" fmla="*/ 772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4" h="944">
                  <a:moveTo>
                    <a:pt x="0" y="936"/>
                  </a:moveTo>
                  <a:lnTo>
                    <a:pt x="148" y="936"/>
                  </a:lnTo>
                  <a:lnTo>
                    <a:pt x="328" y="944"/>
                  </a:lnTo>
                  <a:lnTo>
                    <a:pt x="512" y="924"/>
                  </a:lnTo>
                  <a:lnTo>
                    <a:pt x="556" y="872"/>
                  </a:lnTo>
                  <a:lnTo>
                    <a:pt x="580" y="748"/>
                  </a:lnTo>
                  <a:lnTo>
                    <a:pt x="600" y="664"/>
                  </a:lnTo>
                  <a:lnTo>
                    <a:pt x="656" y="368"/>
                  </a:lnTo>
                  <a:lnTo>
                    <a:pt x="700" y="220"/>
                  </a:lnTo>
                  <a:lnTo>
                    <a:pt x="760" y="84"/>
                  </a:lnTo>
                  <a:lnTo>
                    <a:pt x="852" y="20"/>
                  </a:lnTo>
                  <a:lnTo>
                    <a:pt x="1008" y="0"/>
                  </a:lnTo>
                  <a:lnTo>
                    <a:pt x="1140" y="28"/>
                  </a:lnTo>
                  <a:lnTo>
                    <a:pt x="1252" y="116"/>
                  </a:lnTo>
                  <a:lnTo>
                    <a:pt x="1400" y="264"/>
                  </a:lnTo>
                  <a:lnTo>
                    <a:pt x="1616" y="516"/>
                  </a:lnTo>
                  <a:lnTo>
                    <a:pt x="1756" y="640"/>
                  </a:lnTo>
                  <a:lnTo>
                    <a:pt x="1940" y="724"/>
                  </a:lnTo>
                  <a:lnTo>
                    <a:pt x="2092" y="756"/>
                  </a:lnTo>
                  <a:lnTo>
                    <a:pt x="2244" y="77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631260" name="Group 28"/>
          <p:cNvGrpSpPr>
            <a:grpSpLocks/>
          </p:cNvGrpSpPr>
          <p:nvPr/>
        </p:nvGrpSpPr>
        <p:grpSpPr bwMode="auto">
          <a:xfrm>
            <a:off x="577850" y="819150"/>
            <a:ext cx="8509000" cy="1936750"/>
            <a:chOff x="364" y="516"/>
            <a:chExt cx="5360" cy="1220"/>
          </a:xfrm>
        </p:grpSpPr>
        <p:sp>
          <p:nvSpPr>
            <p:cNvPr id="1631261" name="Freeform 29"/>
            <p:cNvSpPr>
              <a:spLocks/>
            </p:cNvSpPr>
            <p:nvPr/>
          </p:nvSpPr>
          <p:spPr bwMode="auto">
            <a:xfrm>
              <a:off x="364" y="1496"/>
              <a:ext cx="2488" cy="240"/>
            </a:xfrm>
            <a:custGeom>
              <a:avLst/>
              <a:gdLst>
                <a:gd name="T0" fmla="*/ 0 w 2488"/>
                <a:gd name="T1" fmla="*/ 112 h 240"/>
                <a:gd name="T2" fmla="*/ 312 w 2488"/>
                <a:gd name="T3" fmla="*/ 72 h 240"/>
                <a:gd name="T4" fmla="*/ 536 w 2488"/>
                <a:gd name="T5" fmla="*/ 80 h 240"/>
                <a:gd name="T6" fmla="*/ 752 w 2488"/>
                <a:gd name="T7" fmla="*/ 56 h 240"/>
                <a:gd name="T8" fmla="*/ 992 w 2488"/>
                <a:gd name="T9" fmla="*/ 0 h 240"/>
                <a:gd name="T10" fmla="*/ 1160 w 2488"/>
                <a:gd name="T11" fmla="*/ 112 h 240"/>
                <a:gd name="T12" fmla="*/ 1312 w 2488"/>
                <a:gd name="T13" fmla="*/ 200 h 240"/>
                <a:gd name="T14" fmla="*/ 1416 w 2488"/>
                <a:gd name="T15" fmla="*/ 224 h 240"/>
                <a:gd name="T16" fmla="*/ 1496 w 2488"/>
                <a:gd name="T17" fmla="*/ 240 h 240"/>
                <a:gd name="T18" fmla="*/ 1632 w 2488"/>
                <a:gd name="T19" fmla="*/ 208 h 240"/>
                <a:gd name="T20" fmla="*/ 1816 w 2488"/>
                <a:gd name="T21" fmla="*/ 200 h 240"/>
                <a:gd name="T22" fmla="*/ 2032 w 2488"/>
                <a:gd name="T23" fmla="*/ 176 h 240"/>
                <a:gd name="T24" fmla="*/ 2112 w 2488"/>
                <a:gd name="T25" fmla="*/ 184 h 240"/>
                <a:gd name="T26" fmla="*/ 2232 w 2488"/>
                <a:gd name="T27" fmla="*/ 208 h 240"/>
                <a:gd name="T28" fmla="*/ 2488 w 2488"/>
                <a:gd name="T29" fmla="*/ 23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88" h="240">
                  <a:moveTo>
                    <a:pt x="0" y="112"/>
                  </a:moveTo>
                  <a:lnTo>
                    <a:pt x="312" y="72"/>
                  </a:lnTo>
                  <a:lnTo>
                    <a:pt x="536" y="80"/>
                  </a:lnTo>
                  <a:lnTo>
                    <a:pt x="752" y="56"/>
                  </a:lnTo>
                  <a:lnTo>
                    <a:pt x="992" y="0"/>
                  </a:lnTo>
                  <a:lnTo>
                    <a:pt x="1160" y="112"/>
                  </a:lnTo>
                  <a:lnTo>
                    <a:pt x="1312" y="200"/>
                  </a:lnTo>
                  <a:lnTo>
                    <a:pt x="1416" y="224"/>
                  </a:lnTo>
                  <a:lnTo>
                    <a:pt x="1496" y="240"/>
                  </a:lnTo>
                  <a:lnTo>
                    <a:pt x="1632" y="208"/>
                  </a:lnTo>
                  <a:lnTo>
                    <a:pt x="1816" y="200"/>
                  </a:lnTo>
                  <a:lnTo>
                    <a:pt x="2032" y="176"/>
                  </a:lnTo>
                  <a:lnTo>
                    <a:pt x="2112" y="184"/>
                  </a:lnTo>
                  <a:lnTo>
                    <a:pt x="2232" y="208"/>
                  </a:lnTo>
                  <a:lnTo>
                    <a:pt x="2488" y="23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1262" name="Freeform 30"/>
            <p:cNvSpPr>
              <a:spLocks/>
            </p:cNvSpPr>
            <p:nvPr/>
          </p:nvSpPr>
          <p:spPr bwMode="auto">
            <a:xfrm>
              <a:off x="3532" y="516"/>
              <a:ext cx="2192" cy="1100"/>
            </a:xfrm>
            <a:custGeom>
              <a:avLst/>
              <a:gdLst>
                <a:gd name="T0" fmla="*/ 0 w 2192"/>
                <a:gd name="T1" fmla="*/ 1100 h 1100"/>
                <a:gd name="T2" fmla="*/ 152 w 2192"/>
                <a:gd name="T3" fmla="*/ 1096 h 1100"/>
                <a:gd name="T4" fmla="*/ 284 w 2192"/>
                <a:gd name="T5" fmla="*/ 1080 h 1100"/>
                <a:gd name="T6" fmla="*/ 396 w 2192"/>
                <a:gd name="T7" fmla="*/ 1084 h 1100"/>
                <a:gd name="T8" fmla="*/ 444 w 2192"/>
                <a:gd name="T9" fmla="*/ 1068 h 1100"/>
                <a:gd name="T10" fmla="*/ 480 w 2192"/>
                <a:gd name="T11" fmla="*/ 1008 h 1100"/>
                <a:gd name="T12" fmla="*/ 508 w 2192"/>
                <a:gd name="T13" fmla="*/ 772 h 1100"/>
                <a:gd name="T14" fmla="*/ 556 w 2192"/>
                <a:gd name="T15" fmla="*/ 552 h 1100"/>
                <a:gd name="T16" fmla="*/ 588 w 2192"/>
                <a:gd name="T17" fmla="*/ 400 h 1100"/>
                <a:gd name="T18" fmla="*/ 644 w 2192"/>
                <a:gd name="T19" fmla="*/ 148 h 1100"/>
                <a:gd name="T20" fmla="*/ 692 w 2192"/>
                <a:gd name="T21" fmla="*/ 56 h 1100"/>
                <a:gd name="T22" fmla="*/ 764 w 2192"/>
                <a:gd name="T23" fmla="*/ 12 h 1100"/>
                <a:gd name="T24" fmla="*/ 860 w 2192"/>
                <a:gd name="T25" fmla="*/ 0 h 1100"/>
                <a:gd name="T26" fmla="*/ 1012 w 2192"/>
                <a:gd name="T27" fmla="*/ 20 h 1100"/>
                <a:gd name="T28" fmla="*/ 1116 w 2192"/>
                <a:gd name="T29" fmla="*/ 100 h 1100"/>
                <a:gd name="T30" fmla="*/ 1272 w 2192"/>
                <a:gd name="T31" fmla="*/ 276 h 1100"/>
                <a:gd name="T32" fmla="*/ 1376 w 2192"/>
                <a:gd name="T33" fmla="*/ 404 h 1100"/>
                <a:gd name="T34" fmla="*/ 1564 w 2192"/>
                <a:gd name="T35" fmla="*/ 640 h 1100"/>
                <a:gd name="T36" fmla="*/ 1724 w 2192"/>
                <a:gd name="T37" fmla="*/ 784 h 1100"/>
                <a:gd name="T38" fmla="*/ 1904 w 2192"/>
                <a:gd name="T39" fmla="*/ 864 h 1100"/>
                <a:gd name="T40" fmla="*/ 2192 w 2192"/>
                <a:gd name="T41" fmla="*/ 928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2" h="1100">
                  <a:moveTo>
                    <a:pt x="0" y="1100"/>
                  </a:moveTo>
                  <a:lnTo>
                    <a:pt x="152" y="1096"/>
                  </a:lnTo>
                  <a:lnTo>
                    <a:pt x="284" y="1080"/>
                  </a:lnTo>
                  <a:lnTo>
                    <a:pt x="396" y="1084"/>
                  </a:lnTo>
                  <a:lnTo>
                    <a:pt x="444" y="1068"/>
                  </a:lnTo>
                  <a:lnTo>
                    <a:pt x="480" y="1008"/>
                  </a:lnTo>
                  <a:lnTo>
                    <a:pt x="508" y="772"/>
                  </a:lnTo>
                  <a:lnTo>
                    <a:pt x="556" y="552"/>
                  </a:lnTo>
                  <a:lnTo>
                    <a:pt x="588" y="400"/>
                  </a:lnTo>
                  <a:lnTo>
                    <a:pt x="644" y="148"/>
                  </a:lnTo>
                  <a:lnTo>
                    <a:pt x="692" y="56"/>
                  </a:lnTo>
                  <a:lnTo>
                    <a:pt x="764" y="12"/>
                  </a:lnTo>
                  <a:lnTo>
                    <a:pt x="860" y="0"/>
                  </a:lnTo>
                  <a:lnTo>
                    <a:pt x="1012" y="20"/>
                  </a:lnTo>
                  <a:lnTo>
                    <a:pt x="1116" y="100"/>
                  </a:lnTo>
                  <a:lnTo>
                    <a:pt x="1272" y="276"/>
                  </a:lnTo>
                  <a:lnTo>
                    <a:pt x="1376" y="404"/>
                  </a:lnTo>
                  <a:lnTo>
                    <a:pt x="1564" y="640"/>
                  </a:lnTo>
                  <a:lnTo>
                    <a:pt x="1724" y="784"/>
                  </a:lnTo>
                  <a:lnTo>
                    <a:pt x="1904" y="864"/>
                  </a:lnTo>
                  <a:lnTo>
                    <a:pt x="2192" y="92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631263" name="Group 31"/>
          <p:cNvGrpSpPr>
            <a:grpSpLocks/>
          </p:cNvGrpSpPr>
          <p:nvPr/>
        </p:nvGrpSpPr>
        <p:grpSpPr bwMode="auto">
          <a:xfrm>
            <a:off x="869950" y="552450"/>
            <a:ext cx="8242300" cy="2197100"/>
            <a:chOff x="548" y="348"/>
            <a:chExt cx="5192" cy="1384"/>
          </a:xfrm>
        </p:grpSpPr>
        <p:sp>
          <p:nvSpPr>
            <p:cNvPr id="1631264" name="Freeform 32"/>
            <p:cNvSpPr>
              <a:spLocks/>
            </p:cNvSpPr>
            <p:nvPr/>
          </p:nvSpPr>
          <p:spPr bwMode="auto">
            <a:xfrm>
              <a:off x="548" y="1492"/>
              <a:ext cx="2488" cy="240"/>
            </a:xfrm>
            <a:custGeom>
              <a:avLst/>
              <a:gdLst>
                <a:gd name="T0" fmla="*/ 0 w 2488"/>
                <a:gd name="T1" fmla="*/ 112 h 240"/>
                <a:gd name="T2" fmla="*/ 312 w 2488"/>
                <a:gd name="T3" fmla="*/ 72 h 240"/>
                <a:gd name="T4" fmla="*/ 536 w 2488"/>
                <a:gd name="T5" fmla="*/ 80 h 240"/>
                <a:gd name="T6" fmla="*/ 752 w 2488"/>
                <a:gd name="T7" fmla="*/ 56 h 240"/>
                <a:gd name="T8" fmla="*/ 992 w 2488"/>
                <a:gd name="T9" fmla="*/ 0 h 240"/>
                <a:gd name="T10" fmla="*/ 1160 w 2488"/>
                <a:gd name="T11" fmla="*/ 112 h 240"/>
                <a:gd name="T12" fmla="*/ 1312 w 2488"/>
                <a:gd name="T13" fmla="*/ 200 h 240"/>
                <a:gd name="T14" fmla="*/ 1416 w 2488"/>
                <a:gd name="T15" fmla="*/ 224 h 240"/>
                <a:gd name="T16" fmla="*/ 1496 w 2488"/>
                <a:gd name="T17" fmla="*/ 240 h 240"/>
                <a:gd name="T18" fmla="*/ 1632 w 2488"/>
                <a:gd name="T19" fmla="*/ 208 h 240"/>
                <a:gd name="T20" fmla="*/ 1816 w 2488"/>
                <a:gd name="T21" fmla="*/ 200 h 240"/>
                <a:gd name="T22" fmla="*/ 2032 w 2488"/>
                <a:gd name="T23" fmla="*/ 176 h 240"/>
                <a:gd name="T24" fmla="*/ 2112 w 2488"/>
                <a:gd name="T25" fmla="*/ 184 h 240"/>
                <a:gd name="T26" fmla="*/ 2232 w 2488"/>
                <a:gd name="T27" fmla="*/ 208 h 240"/>
                <a:gd name="T28" fmla="*/ 2488 w 2488"/>
                <a:gd name="T29" fmla="*/ 23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88" h="240">
                  <a:moveTo>
                    <a:pt x="0" y="112"/>
                  </a:moveTo>
                  <a:lnTo>
                    <a:pt x="312" y="72"/>
                  </a:lnTo>
                  <a:lnTo>
                    <a:pt x="536" y="80"/>
                  </a:lnTo>
                  <a:lnTo>
                    <a:pt x="752" y="56"/>
                  </a:lnTo>
                  <a:lnTo>
                    <a:pt x="992" y="0"/>
                  </a:lnTo>
                  <a:lnTo>
                    <a:pt x="1160" y="112"/>
                  </a:lnTo>
                  <a:lnTo>
                    <a:pt x="1312" y="200"/>
                  </a:lnTo>
                  <a:lnTo>
                    <a:pt x="1416" y="224"/>
                  </a:lnTo>
                  <a:lnTo>
                    <a:pt x="1496" y="240"/>
                  </a:lnTo>
                  <a:lnTo>
                    <a:pt x="1632" y="208"/>
                  </a:lnTo>
                  <a:lnTo>
                    <a:pt x="1816" y="200"/>
                  </a:lnTo>
                  <a:lnTo>
                    <a:pt x="2032" y="176"/>
                  </a:lnTo>
                  <a:lnTo>
                    <a:pt x="2112" y="184"/>
                  </a:lnTo>
                  <a:lnTo>
                    <a:pt x="2232" y="208"/>
                  </a:lnTo>
                  <a:lnTo>
                    <a:pt x="2488" y="23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1265" name="Freeform 33"/>
            <p:cNvSpPr>
              <a:spLocks/>
            </p:cNvSpPr>
            <p:nvPr/>
          </p:nvSpPr>
          <p:spPr bwMode="auto">
            <a:xfrm>
              <a:off x="3448" y="348"/>
              <a:ext cx="2292" cy="1260"/>
            </a:xfrm>
            <a:custGeom>
              <a:avLst/>
              <a:gdLst>
                <a:gd name="T0" fmla="*/ 0 w 2292"/>
                <a:gd name="T1" fmla="*/ 1260 h 1260"/>
                <a:gd name="T2" fmla="*/ 180 w 2292"/>
                <a:gd name="T3" fmla="*/ 1260 h 1260"/>
                <a:gd name="T4" fmla="*/ 320 w 2292"/>
                <a:gd name="T5" fmla="*/ 1248 h 1260"/>
                <a:gd name="T6" fmla="*/ 452 w 2292"/>
                <a:gd name="T7" fmla="*/ 1236 h 1260"/>
                <a:gd name="T8" fmla="*/ 500 w 2292"/>
                <a:gd name="T9" fmla="*/ 1180 h 1260"/>
                <a:gd name="T10" fmla="*/ 520 w 2292"/>
                <a:gd name="T11" fmla="*/ 1092 h 1260"/>
                <a:gd name="T12" fmla="*/ 552 w 2292"/>
                <a:gd name="T13" fmla="*/ 816 h 1260"/>
                <a:gd name="T14" fmla="*/ 596 w 2292"/>
                <a:gd name="T15" fmla="*/ 596 h 1260"/>
                <a:gd name="T16" fmla="*/ 676 w 2292"/>
                <a:gd name="T17" fmla="*/ 236 h 1260"/>
                <a:gd name="T18" fmla="*/ 716 w 2292"/>
                <a:gd name="T19" fmla="*/ 112 h 1260"/>
                <a:gd name="T20" fmla="*/ 796 w 2292"/>
                <a:gd name="T21" fmla="*/ 20 h 1260"/>
                <a:gd name="T22" fmla="*/ 936 w 2292"/>
                <a:gd name="T23" fmla="*/ 0 h 1260"/>
                <a:gd name="T24" fmla="*/ 1056 w 2292"/>
                <a:gd name="T25" fmla="*/ 28 h 1260"/>
                <a:gd name="T26" fmla="*/ 1152 w 2292"/>
                <a:gd name="T27" fmla="*/ 100 h 1260"/>
                <a:gd name="T28" fmla="*/ 1244 w 2292"/>
                <a:gd name="T29" fmla="*/ 212 h 1260"/>
                <a:gd name="T30" fmla="*/ 1372 w 2292"/>
                <a:gd name="T31" fmla="*/ 416 h 1260"/>
                <a:gd name="T32" fmla="*/ 1532 w 2292"/>
                <a:gd name="T33" fmla="*/ 652 h 1260"/>
                <a:gd name="T34" fmla="*/ 1660 w 2292"/>
                <a:gd name="T35" fmla="*/ 804 h 1260"/>
                <a:gd name="T36" fmla="*/ 1824 w 2292"/>
                <a:gd name="T37" fmla="*/ 960 h 1260"/>
                <a:gd name="T38" fmla="*/ 2160 w 2292"/>
                <a:gd name="T39" fmla="*/ 1084 h 1260"/>
                <a:gd name="T40" fmla="*/ 2292 w 2292"/>
                <a:gd name="T41" fmla="*/ 110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92" h="1260">
                  <a:moveTo>
                    <a:pt x="0" y="1260"/>
                  </a:moveTo>
                  <a:lnTo>
                    <a:pt x="180" y="1260"/>
                  </a:lnTo>
                  <a:lnTo>
                    <a:pt x="320" y="1248"/>
                  </a:lnTo>
                  <a:lnTo>
                    <a:pt x="452" y="1236"/>
                  </a:lnTo>
                  <a:lnTo>
                    <a:pt x="500" y="1180"/>
                  </a:lnTo>
                  <a:lnTo>
                    <a:pt x="520" y="1092"/>
                  </a:lnTo>
                  <a:lnTo>
                    <a:pt x="552" y="816"/>
                  </a:lnTo>
                  <a:lnTo>
                    <a:pt x="596" y="596"/>
                  </a:lnTo>
                  <a:lnTo>
                    <a:pt x="676" y="236"/>
                  </a:lnTo>
                  <a:lnTo>
                    <a:pt x="716" y="112"/>
                  </a:lnTo>
                  <a:lnTo>
                    <a:pt x="796" y="20"/>
                  </a:lnTo>
                  <a:lnTo>
                    <a:pt x="936" y="0"/>
                  </a:lnTo>
                  <a:lnTo>
                    <a:pt x="1056" y="28"/>
                  </a:lnTo>
                  <a:lnTo>
                    <a:pt x="1152" y="100"/>
                  </a:lnTo>
                  <a:lnTo>
                    <a:pt x="1244" y="212"/>
                  </a:lnTo>
                  <a:lnTo>
                    <a:pt x="1372" y="416"/>
                  </a:lnTo>
                  <a:lnTo>
                    <a:pt x="1532" y="652"/>
                  </a:lnTo>
                  <a:lnTo>
                    <a:pt x="1660" y="804"/>
                  </a:lnTo>
                  <a:lnTo>
                    <a:pt x="1824" y="960"/>
                  </a:lnTo>
                  <a:lnTo>
                    <a:pt x="2160" y="1084"/>
                  </a:lnTo>
                  <a:lnTo>
                    <a:pt x="2292" y="110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31266" name="Freeform 34"/>
          <p:cNvSpPr>
            <a:spLocks/>
          </p:cNvSpPr>
          <p:nvPr/>
        </p:nvSpPr>
        <p:spPr bwMode="auto">
          <a:xfrm>
            <a:off x="5695950" y="2209800"/>
            <a:ext cx="3448050" cy="349250"/>
          </a:xfrm>
          <a:custGeom>
            <a:avLst/>
            <a:gdLst>
              <a:gd name="T0" fmla="*/ 0 w 2172"/>
              <a:gd name="T1" fmla="*/ 216 h 220"/>
              <a:gd name="T2" fmla="*/ 56 w 2172"/>
              <a:gd name="T3" fmla="*/ 208 h 220"/>
              <a:gd name="T4" fmla="*/ 152 w 2172"/>
              <a:gd name="T5" fmla="*/ 220 h 220"/>
              <a:gd name="T6" fmla="*/ 340 w 2172"/>
              <a:gd name="T7" fmla="*/ 204 h 220"/>
              <a:gd name="T8" fmla="*/ 512 w 2172"/>
              <a:gd name="T9" fmla="*/ 220 h 220"/>
              <a:gd name="T10" fmla="*/ 600 w 2172"/>
              <a:gd name="T11" fmla="*/ 200 h 220"/>
              <a:gd name="T12" fmla="*/ 712 w 2172"/>
              <a:gd name="T13" fmla="*/ 96 h 220"/>
              <a:gd name="T14" fmla="*/ 840 w 2172"/>
              <a:gd name="T15" fmla="*/ 36 h 220"/>
              <a:gd name="T16" fmla="*/ 1008 w 2172"/>
              <a:gd name="T17" fmla="*/ 40 h 220"/>
              <a:gd name="T18" fmla="*/ 1168 w 2172"/>
              <a:gd name="T19" fmla="*/ 4 h 220"/>
              <a:gd name="T20" fmla="*/ 1220 w 2172"/>
              <a:gd name="T21" fmla="*/ 0 h 220"/>
              <a:gd name="T22" fmla="*/ 1324 w 2172"/>
              <a:gd name="T23" fmla="*/ 4 h 220"/>
              <a:gd name="T24" fmla="*/ 1380 w 2172"/>
              <a:gd name="T25" fmla="*/ 4 h 220"/>
              <a:gd name="T26" fmla="*/ 1496 w 2172"/>
              <a:gd name="T27" fmla="*/ 16 h 220"/>
              <a:gd name="T28" fmla="*/ 1600 w 2172"/>
              <a:gd name="T29" fmla="*/ 24 h 220"/>
              <a:gd name="T30" fmla="*/ 1728 w 2172"/>
              <a:gd name="T31" fmla="*/ 8 h 220"/>
              <a:gd name="T32" fmla="*/ 1864 w 2172"/>
              <a:gd name="T33" fmla="*/ 40 h 220"/>
              <a:gd name="T34" fmla="*/ 2008 w 2172"/>
              <a:gd name="T35" fmla="*/ 40 h 220"/>
              <a:gd name="T36" fmla="*/ 2172 w 2172"/>
              <a:gd name="T37" fmla="*/ 48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172" h="220">
                <a:moveTo>
                  <a:pt x="0" y="216"/>
                </a:moveTo>
                <a:lnTo>
                  <a:pt x="56" y="208"/>
                </a:lnTo>
                <a:lnTo>
                  <a:pt x="152" y="220"/>
                </a:lnTo>
                <a:lnTo>
                  <a:pt x="340" y="204"/>
                </a:lnTo>
                <a:lnTo>
                  <a:pt x="512" y="220"/>
                </a:lnTo>
                <a:lnTo>
                  <a:pt x="600" y="200"/>
                </a:lnTo>
                <a:lnTo>
                  <a:pt x="712" y="96"/>
                </a:lnTo>
                <a:lnTo>
                  <a:pt x="840" y="36"/>
                </a:lnTo>
                <a:lnTo>
                  <a:pt x="1008" y="40"/>
                </a:lnTo>
                <a:lnTo>
                  <a:pt x="1168" y="4"/>
                </a:lnTo>
                <a:lnTo>
                  <a:pt x="1220" y="0"/>
                </a:lnTo>
                <a:lnTo>
                  <a:pt x="1324" y="4"/>
                </a:lnTo>
                <a:lnTo>
                  <a:pt x="1380" y="4"/>
                </a:lnTo>
                <a:lnTo>
                  <a:pt x="1496" y="16"/>
                </a:lnTo>
                <a:lnTo>
                  <a:pt x="1600" y="24"/>
                </a:lnTo>
                <a:lnTo>
                  <a:pt x="1728" y="8"/>
                </a:lnTo>
                <a:lnTo>
                  <a:pt x="1864" y="40"/>
                </a:lnTo>
                <a:lnTo>
                  <a:pt x="2008" y="40"/>
                </a:lnTo>
                <a:lnTo>
                  <a:pt x="2172" y="48"/>
                </a:lnTo>
              </a:path>
            </a:pathLst>
          </a:custGeom>
          <a:noFill/>
          <a:ln w="38100" cap="flat" cmpd="sng">
            <a:solidFill>
              <a:srgbClr val="FA2D1E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1267" name="Freeform 35"/>
          <p:cNvSpPr>
            <a:spLocks/>
          </p:cNvSpPr>
          <p:nvPr/>
        </p:nvSpPr>
        <p:spPr bwMode="auto">
          <a:xfrm>
            <a:off x="838200" y="2425700"/>
            <a:ext cx="3943350" cy="311150"/>
          </a:xfrm>
          <a:custGeom>
            <a:avLst/>
            <a:gdLst>
              <a:gd name="T0" fmla="*/ 0 w 2484"/>
              <a:gd name="T1" fmla="*/ 72 h 196"/>
              <a:gd name="T2" fmla="*/ 96 w 2484"/>
              <a:gd name="T3" fmla="*/ 64 h 196"/>
              <a:gd name="T4" fmla="*/ 268 w 2484"/>
              <a:gd name="T5" fmla="*/ 48 h 196"/>
              <a:gd name="T6" fmla="*/ 472 w 2484"/>
              <a:gd name="T7" fmla="*/ 32 h 196"/>
              <a:gd name="T8" fmla="*/ 568 w 2484"/>
              <a:gd name="T9" fmla="*/ 28 h 196"/>
              <a:gd name="T10" fmla="*/ 716 w 2484"/>
              <a:gd name="T11" fmla="*/ 20 h 196"/>
              <a:gd name="T12" fmla="*/ 852 w 2484"/>
              <a:gd name="T13" fmla="*/ 0 h 196"/>
              <a:gd name="T14" fmla="*/ 912 w 2484"/>
              <a:gd name="T15" fmla="*/ 12 h 196"/>
              <a:gd name="T16" fmla="*/ 1008 w 2484"/>
              <a:gd name="T17" fmla="*/ 12 h 196"/>
              <a:gd name="T18" fmla="*/ 1080 w 2484"/>
              <a:gd name="T19" fmla="*/ 16 h 196"/>
              <a:gd name="T20" fmla="*/ 1192 w 2484"/>
              <a:gd name="T21" fmla="*/ 84 h 196"/>
              <a:gd name="T22" fmla="*/ 1268 w 2484"/>
              <a:gd name="T23" fmla="*/ 144 h 196"/>
              <a:gd name="T24" fmla="*/ 1368 w 2484"/>
              <a:gd name="T25" fmla="*/ 188 h 196"/>
              <a:gd name="T26" fmla="*/ 1460 w 2484"/>
              <a:gd name="T27" fmla="*/ 196 h 196"/>
              <a:gd name="T28" fmla="*/ 1536 w 2484"/>
              <a:gd name="T29" fmla="*/ 196 h 196"/>
              <a:gd name="T30" fmla="*/ 1616 w 2484"/>
              <a:gd name="T31" fmla="*/ 180 h 196"/>
              <a:gd name="T32" fmla="*/ 1748 w 2484"/>
              <a:gd name="T33" fmla="*/ 168 h 196"/>
              <a:gd name="T34" fmla="*/ 1920 w 2484"/>
              <a:gd name="T35" fmla="*/ 144 h 196"/>
              <a:gd name="T36" fmla="*/ 1992 w 2484"/>
              <a:gd name="T37" fmla="*/ 152 h 196"/>
              <a:gd name="T38" fmla="*/ 2164 w 2484"/>
              <a:gd name="T39" fmla="*/ 172 h 196"/>
              <a:gd name="T40" fmla="*/ 2372 w 2484"/>
              <a:gd name="T41" fmla="*/ 188 h 196"/>
              <a:gd name="T42" fmla="*/ 2484 w 2484"/>
              <a:gd name="T43" fmla="*/ 1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484" h="196">
                <a:moveTo>
                  <a:pt x="0" y="72"/>
                </a:moveTo>
                <a:lnTo>
                  <a:pt x="96" y="64"/>
                </a:lnTo>
                <a:lnTo>
                  <a:pt x="268" y="48"/>
                </a:lnTo>
                <a:lnTo>
                  <a:pt x="472" y="32"/>
                </a:lnTo>
                <a:lnTo>
                  <a:pt x="568" y="28"/>
                </a:lnTo>
                <a:lnTo>
                  <a:pt x="716" y="20"/>
                </a:lnTo>
                <a:lnTo>
                  <a:pt x="852" y="0"/>
                </a:lnTo>
                <a:lnTo>
                  <a:pt x="912" y="12"/>
                </a:lnTo>
                <a:lnTo>
                  <a:pt x="1008" y="12"/>
                </a:lnTo>
                <a:lnTo>
                  <a:pt x="1080" y="16"/>
                </a:lnTo>
                <a:lnTo>
                  <a:pt x="1192" y="84"/>
                </a:lnTo>
                <a:lnTo>
                  <a:pt x="1268" y="144"/>
                </a:lnTo>
                <a:lnTo>
                  <a:pt x="1368" y="188"/>
                </a:lnTo>
                <a:lnTo>
                  <a:pt x="1460" y="196"/>
                </a:lnTo>
                <a:lnTo>
                  <a:pt x="1536" y="196"/>
                </a:lnTo>
                <a:lnTo>
                  <a:pt x="1616" y="180"/>
                </a:lnTo>
                <a:lnTo>
                  <a:pt x="1748" y="168"/>
                </a:lnTo>
                <a:lnTo>
                  <a:pt x="1920" y="144"/>
                </a:lnTo>
                <a:lnTo>
                  <a:pt x="1992" y="152"/>
                </a:lnTo>
                <a:lnTo>
                  <a:pt x="2164" y="172"/>
                </a:lnTo>
                <a:lnTo>
                  <a:pt x="2372" y="188"/>
                </a:lnTo>
                <a:lnTo>
                  <a:pt x="2484" y="192"/>
                </a:lnTo>
              </a:path>
            </a:pathLst>
          </a:custGeom>
          <a:noFill/>
          <a:ln w="38100" cap="flat" cmpd="sng">
            <a:solidFill>
              <a:srgbClr val="FA2D1E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1" name="Group 2"/>
          <p:cNvGrpSpPr>
            <a:grpSpLocks/>
          </p:cNvGrpSpPr>
          <p:nvPr/>
        </p:nvGrpSpPr>
        <p:grpSpPr bwMode="auto">
          <a:xfrm>
            <a:off x="-76200" y="381000"/>
            <a:ext cx="9296400" cy="6096000"/>
            <a:chOff x="48" y="1920"/>
            <a:chExt cx="3888" cy="2352"/>
          </a:xfrm>
        </p:grpSpPr>
        <p:pic>
          <p:nvPicPr>
            <p:cNvPr id="14336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68"/>
            <a:stretch>
              <a:fillRect/>
            </a:stretch>
          </p:blipFill>
          <p:spPr bwMode="auto">
            <a:xfrm>
              <a:off x="48" y="1920"/>
              <a:ext cx="3888" cy="235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363" name="Line 4"/>
            <p:cNvSpPr>
              <a:spLocks noChangeShapeType="1"/>
            </p:cNvSpPr>
            <p:nvPr/>
          </p:nvSpPr>
          <p:spPr bwMode="auto">
            <a:xfrm>
              <a:off x="120" y="2536"/>
              <a:ext cx="360" cy="6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3364" name="Line 5"/>
            <p:cNvSpPr>
              <a:spLocks noChangeShapeType="1"/>
            </p:cNvSpPr>
            <p:nvPr/>
          </p:nvSpPr>
          <p:spPr bwMode="auto">
            <a:xfrm flipH="1">
              <a:off x="2472" y="3880"/>
              <a:ext cx="344" cy="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2522027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5" name="Group 2"/>
          <p:cNvGrpSpPr>
            <a:grpSpLocks/>
          </p:cNvGrpSpPr>
          <p:nvPr/>
        </p:nvGrpSpPr>
        <p:grpSpPr bwMode="auto">
          <a:xfrm>
            <a:off x="609600" y="0"/>
            <a:ext cx="7924800" cy="7010400"/>
            <a:chOff x="2496" y="4"/>
            <a:chExt cx="3456" cy="3260"/>
          </a:xfrm>
        </p:grpSpPr>
        <p:pic>
          <p:nvPicPr>
            <p:cNvPr id="14439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4"/>
              <a:ext cx="3264" cy="3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9" name="Rectangle 4"/>
            <p:cNvSpPr>
              <a:spLocks noChangeArrowheads="1"/>
            </p:cNvSpPr>
            <p:nvPr/>
          </p:nvSpPr>
          <p:spPr bwMode="auto">
            <a:xfrm>
              <a:off x="4761" y="3062"/>
              <a:ext cx="1191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it-IT" sz="1000">
                  <a:latin typeface="Times New Roman" charset="0"/>
                </a:rPr>
                <a:t>Mariotti &amp; Doglioni, 2000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453063" y="557213"/>
            <a:ext cx="2335212" cy="5156200"/>
            <a:chOff x="4608" y="220"/>
            <a:chExt cx="1018" cy="2398"/>
          </a:xfrm>
        </p:grpSpPr>
        <p:grpSp>
          <p:nvGrpSpPr>
            <p:cNvPr id="144387" name="Group 6"/>
            <p:cNvGrpSpPr>
              <a:grpSpLocks/>
            </p:cNvGrpSpPr>
            <p:nvPr/>
          </p:nvGrpSpPr>
          <p:grpSpPr bwMode="auto">
            <a:xfrm>
              <a:off x="4992" y="1584"/>
              <a:ext cx="541" cy="1034"/>
              <a:chOff x="4992" y="1584"/>
              <a:chExt cx="541" cy="1034"/>
            </a:xfrm>
          </p:grpSpPr>
          <p:sp>
            <p:nvSpPr>
              <p:cNvPr id="144396" name="Text Box 7"/>
              <p:cNvSpPr txBox="1">
                <a:spLocks noChangeArrowheads="1"/>
              </p:cNvSpPr>
              <p:nvPr/>
            </p:nvSpPr>
            <p:spPr bwMode="auto">
              <a:xfrm>
                <a:off x="5087" y="1584"/>
                <a:ext cx="446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800">
                    <a:solidFill>
                      <a:srgbClr val="EB0000"/>
                    </a:solidFill>
                    <a:latin typeface="Times New Roman" charset="0"/>
                  </a:rPr>
                  <a:t>RECESS</a:t>
                </a:r>
                <a:endParaRPr lang="it-IT" sz="1800">
                  <a:latin typeface="Times New Roman" charset="0"/>
                </a:endParaRPr>
              </a:p>
            </p:txBody>
          </p:sp>
          <p:sp>
            <p:nvSpPr>
              <p:cNvPr id="144397" name="Text Box 8"/>
              <p:cNvSpPr txBox="1">
                <a:spLocks noChangeArrowheads="1"/>
              </p:cNvSpPr>
              <p:nvPr/>
            </p:nvSpPr>
            <p:spPr bwMode="auto">
              <a:xfrm>
                <a:off x="4992" y="2448"/>
                <a:ext cx="496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800">
                    <a:solidFill>
                      <a:srgbClr val="EB0000"/>
                    </a:solidFill>
                    <a:latin typeface="Times New Roman" charset="0"/>
                  </a:rPr>
                  <a:t>SALIENT</a:t>
                </a:r>
                <a:endParaRPr lang="it-IT" sz="1800">
                  <a:latin typeface="Times New Roman" charset="0"/>
                </a:endParaRPr>
              </a:p>
            </p:txBody>
          </p:sp>
        </p:grpSp>
        <p:grpSp>
          <p:nvGrpSpPr>
            <p:cNvPr id="144388" name="Group 9"/>
            <p:cNvGrpSpPr>
              <a:grpSpLocks/>
            </p:cNvGrpSpPr>
            <p:nvPr/>
          </p:nvGrpSpPr>
          <p:grpSpPr bwMode="auto">
            <a:xfrm>
              <a:off x="4608" y="220"/>
              <a:ext cx="1018" cy="2154"/>
              <a:chOff x="4608" y="220"/>
              <a:chExt cx="1018" cy="2154"/>
            </a:xfrm>
          </p:grpSpPr>
          <p:grpSp>
            <p:nvGrpSpPr>
              <p:cNvPr id="144389" name="Group 10"/>
              <p:cNvGrpSpPr>
                <a:grpSpLocks/>
              </p:cNvGrpSpPr>
              <p:nvPr/>
            </p:nvGrpSpPr>
            <p:grpSpPr bwMode="auto">
              <a:xfrm>
                <a:off x="4608" y="220"/>
                <a:ext cx="1018" cy="2154"/>
                <a:chOff x="4608" y="220"/>
                <a:chExt cx="1018" cy="2154"/>
              </a:xfrm>
            </p:grpSpPr>
            <p:sp>
              <p:nvSpPr>
                <p:cNvPr id="14439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319" y="2104"/>
                  <a:ext cx="307" cy="2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600">
                      <a:solidFill>
                        <a:schemeClr val="accent2"/>
                      </a:solidFill>
                      <a:latin typeface="Times New Roman" charset="0"/>
                    </a:rPr>
                    <a:t>Ionian</a:t>
                  </a:r>
                </a:p>
                <a:p>
                  <a:pPr eaLnBrk="1" hangingPunct="1"/>
                  <a:r>
                    <a:rPr lang="it-IT" sz="1600">
                      <a:solidFill>
                        <a:schemeClr val="accent2"/>
                      </a:solidFill>
                      <a:latin typeface="Times New Roman" charset="0"/>
                    </a:rPr>
                    <a:t>Basin</a:t>
                  </a:r>
                  <a:endParaRPr lang="it-IT">
                    <a:solidFill>
                      <a:schemeClr val="accent2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4439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608" y="1537"/>
                  <a:ext cx="392" cy="2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600">
                      <a:solidFill>
                        <a:schemeClr val="accent2"/>
                      </a:solidFill>
                      <a:latin typeface="Times New Roman" charset="0"/>
                    </a:rPr>
                    <a:t>Apulian</a:t>
                  </a:r>
                </a:p>
                <a:p>
                  <a:pPr eaLnBrk="1" hangingPunct="1"/>
                  <a:r>
                    <a:rPr lang="it-IT" sz="1600">
                      <a:solidFill>
                        <a:schemeClr val="accent2"/>
                      </a:solidFill>
                      <a:latin typeface="Times New Roman" charset="0"/>
                    </a:rPr>
                    <a:t>Platform</a:t>
                  </a:r>
                  <a:endParaRPr lang="it-IT">
                    <a:solidFill>
                      <a:schemeClr val="accent2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4439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025" y="220"/>
                  <a:ext cx="509" cy="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600">
                      <a:solidFill>
                        <a:schemeClr val="accent2"/>
                      </a:solidFill>
                      <a:latin typeface="Times New Roman" charset="0"/>
                    </a:rPr>
                    <a:t>Lombard B.</a:t>
                  </a:r>
                  <a:endParaRPr lang="it-IT">
                    <a:solidFill>
                      <a:schemeClr val="accent2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4439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089" y="624"/>
                  <a:ext cx="464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600">
                      <a:solidFill>
                        <a:schemeClr val="accent2"/>
                      </a:solidFill>
                      <a:latin typeface="Times New Roman" charset="0"/>
                    </a:rPr>
                    <a:t>Belluno B.</a:t>
                  </a:r>
                  <a:endParaRPr lang="it-IT">
                    <a:solidFill>
                      <a:schemeClr val="accent2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4439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992" y="432"/>
                  <a:ext cx="425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1600">
                      <a:solidFill>
                        <a:schemeClr val="accent2"/>
                      </a:solidFill>
                      <a:latin typeface="Times New Roman" charset="0"/>
                    </a:rPr>
                    <a:t>Trento H.</a:t>
                  </a:r>
                  <a:endParaRPr lang="it-IT">
                    <a:solidFill>
                      <a:schemeClr val="accent2"/>
                    </a:solidFill>
                    <a:latin typeface="Times New Roman" charset="0"/>
                  </a:endParaRPr>
                </a:p>
              </p:txBody>
            </p:sp>
          </p:grpSp>
          <p:sp>
            <p:nvSpPr>
              <p:cNvPr id="144390" name="Text Box 16"/>
              <p:cNvSpPr txBox="1">
                <a:spLocks noChangeArrowheads="1"/>
              </p:cNvSpPr>
              <p:nvPr/>
            </p:nvSpPr>
            <p:spPr bwMode="auto">
              <a:xfrm>
                <a:off x="4943" y="1095"/>
                <a:ext cx="565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600">
                    <a:solidFill>
                      <a:schemeClr val="accent2"/>
                    </a:solidFill>
                    <a:latin typeface="Times New Roman" charset="0"/>
                  </a:rPr>
                  <a:t>Umbro-M. B.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958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9971" name="Freeform 3"/>
          <p:cNvSpPr>
            <a:spLocks/>
          </p:cNvSpPr>
          <p:nvPr/>
        </p:nvSpPr>
        <p:spPr bwMode="auto">
          <a:xfrm>
            <a:off x="1295400" y="4191000"/>
            <a:ext cx="6477000" cy="838200"/>
          </a:xfrm>
          <a:custGeom>
            <a:avLst/>
            <a:gdLst>
              <a:gd name="T0" fmla="*/ 0 w 4080"/>
              <a:gd name="T1" fmla="*/ 2147483647 h 528"/>
              <a:gd name="T2" fmla="*/ 2147483647 w 4080"/>
              <a:gd name="T3" fmla="*/ 2147483647 h 528"/>
              <a:gd name="T4" fmla="*/ 2147483647 w 4080"/>
              <a:gd name="T5" fmla="*/ 2147483647 h 528"/>
              <a:gd name="T6" fmla="*/ 2147483647 w 408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4080"/>
              <a:gd name="T13" fmla="*/ 0 h 528"/>
              <a:gd name="T14" fmla="*/ 4080 w 408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80" h="528">
                <a:moveTo>
                  <a:pt x="0" y="528"/>
                </a:moveTo>
                <a:lnTo>
                  <a:pt x="1776" y="240"/>
                </a:lnTo>
                <a:lnTo>
                  <a:pt x="3312" y="96"/>
                </a:lnTo>
                <a:lnTo>
                  <a:pt x="4080" y="0"/>
                </a:lnTo>
              </a:path>
            </a:pathLst>
          </a:custGeom>
          <a:noFill/>
          <a:ln w="5715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24200" y="4876800"/>
            <a:ext cx="990600" cy="1752600"/>
            <a:chOff x="1968" y="3072"/>
            <a:chExt cx="624" cy="1104"/>
          </a:xfrm>
        </p:grpSpPr>
        <p:sp>
          <p:nvSpPr>
            <p:cNvPr id="145415" name="Line 5"/>
            <p:cNvSpPr>
              <a:spLocks noChangeShapeType="1"/>
            </p:cNvSpPr>
            <p:nvPr/>
          </p:nvSpPr>
          <p:spPr bwMode="auto">
            <a:xfrm>
              <a:off x="1968" y="3456"/>
              <a:ext cx="0" cy="7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5416" name="Line 6"/>
            <p:cNvSpPr>
              <a:spLocks noChangeShapeType="1"/>
            </p:cNvSpPr>
            <p:nvPr/>
          </p:nvSpPr>
          <p:spPr bwMode="auto">
            <a:xfrm>
              <a:off x="2592" y="3072"/>
              <a:ext cx="0" cy="2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19975" name="Text Box 7"/>
          <p:cNvSpPr txBox="1">
            <a:spLocks noChangeArrowheads="1"/>
          </p:cNvSpPr>
          <p:nvPr/>
        </p:nvSpPr>
        <p:spPr bwMode="auto">
          <a:xfrm>
            <a:off x="3733800" y="6172200"/>
            <a:ext cx="49799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/>
              <a:t>REGIONAL SUBSIDENCE &gt; FOLD UPLIFT</a:t>
            </a:r>
          </a:p>
        </p:txBody>
      </p:sp>
      <p:sp>
        <p:nvSpPr>
          <p:cNvPr id="145413" name="Text Box 8"/>
          <p:cNvSpPr txBox="1">
            <a:spLocks noChangeArrowheads="1"/>
          </p:cNvSpPr>
          <p:nvPr/>
        </p:nvSpPr>
        <p:spPr bwMode="auto">
          <a:xfrm>
            <a:off x="1889125" y="3413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145414" name="Text Box 9"/>
          <p:cNvSpPr txBox="1">
            <a:spLocks noChangeArrowheads="1"/>
          </p:cNvSpPr>
          <p:nvPr/>
        </p:nvSpPr>
        <p:spPr bwMode="auto">
          <a:xfrm>
            <a:off x="1524000" y="3429000"/>
            <a:ext cx="1336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/>
              <a:t>Scrocca, 2006</a:t>
            </a:r>
          </a:p>
        </p:txBody>
      </p:sp>
    </p:spTree>
    <p:extLst>
      <p:ext uri="{BB962C8B-B14F-4D97-AF65-F5344CB8AC3E}">
        <p14:creationId xmlns:p14="http://schemas.microsoft.com/office/powerpoint/2010/main" val="17909710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9971" grpId="0" animBg="1"/>
      <p:bldP spid="1619975" grpId="0" animBg="1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ChangeArrowheads="1"/>
          </p:cNvSpPr>
          <p:nvPr/>
        </p:nvSpPr>
        <p:spPr bwMode="auto">
          <a:xfrm>
            <a:off x="-76200" y="0"/>
            <a:ext cx="9296400" cy="6858000"/>
          </a:xfrm>
          <a:prstGeom prst="rect">
            <a:avLst/>
          </a:prstGeom>
          <a:solidFill>
            <a:srgbClr val="C2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47458" name="Group 3"/>
          <p:cNvGrpSpPr>
            <a:grpSpLocks/>
          </p:cNvGrpSpPr>
          <p:nvPr/>
        </p:nvGrpSpPr>
        <p:grpSpPr bwMode="auto">
          <a:xfrm>
            <a:off x="685800" y="3429000"/>
            <a:ext cx="835025" cy="876300"/>
            <a:chOff x="25" y="2412"/>
            <a:chExt cx="526" cy="552"/>
          </a:xfrm>
        </p:grpSpPr>
        <p:grpSp>
          <p:nvGrpSpPr>
            <p:cNvPr id="147632" name="Group 4"/>
            <p:cNvGrpSpPr>
              <a:grpSpLocks/>
            </p:cNvGrpSpPr>
            <p:nvPr/>
          </p:nvGrpSpPr>
          <p:grpSpPr bwMode="auto">
            <a:xfrm>
              <a:off x="25" y="2412"/>
              <a:ext cx="526" cy="552"/>
              <a:chOff x="25" y="2412"/>
              <a:chExt cx="526" cy="552"/>
            </a:xfrm>
          </p:grpSpPr>
          <p:sp>
            <p:nvSpPr>
              <p:cNvPr id="147662" name="Rectangle 5"/>
              <p:cNvSpPr>
                <a:spLocks noChangeArrowheads="1"/>
              </p:cNvSpPr>
              <p:nvPr/>
            </p:nvSpPr>
            <p:spPr bwMode="auto">
              <a:xfrm>
                <a:off x="25" y="2412"/>
                <a:ext cx="526" cy="552"/>
              </a:xfrm>
              <a:prstGeom prst="rect">
                <a:avLst/>
              </a:prstGeom>
              <a:solidFill>
                <a:srgbClr val="66FFFF"/>
              </a:solidFill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63" name="Freeform 6"/>
              <p:cNvSpPr>
                <a:spLocks/>
              </p:cNvSpPr>
              <p:nvPr/>
            </p:nvSpPr>
            <p:spPr bwMode="auto">
              <a:xfrm>
                <a:off x="49" y="2412"/>
                <a:ext cx="358" cy="312"/>
              </a:xfrm>
              <a:custGeom>
                <a:avLst/>
                <a:gdLst>
                  <a:gd name="T0" fmla="*/ 1 w 716"/>
                  <a:gd name="T1" fmla="*/ 1 h 623"/>
                  <a:gd name="T2" fmla="*/ 1 w 716"/>
                  <a:gd name="T3" fmla="*/ 1 h 623"/>
                  <a:gd name="T4" fmla="*/ 1 w 716"/>
                  <a:gd name="T5" fmla="*/ 1 h 623"/>
                  <a:gd name="T6" fmla="*/ 1 w 716"/>
                  <a:gd name="T7" fmla="*/ 1 h 623"/>
                  <a:gd name="T8" fmla="*/ 1 w 716"/>
                  <a:gd name="T9" fmla="*/ 1 h 623"/>
                  <a:gd name="T10" fmla="*/ 1 w 716"/>
                  <a:gd name="T11" fmla="*/ 1 h 623"/>
                  <a:gd name="T12" fmla="*/ 1 w 716"/>
                  <a:gd name="T13" fmla="*/ 1 h 623"/>
                  <a:gd name="T14" fmla="*/ 1 w 716"/>
                  <a:gd name="T15" fmla="*/ 1 h 623"/>
                  <a:gd name="T16" fmla="*/ 1 w 716"/>
                  <a:gd name="T17" fmla="*/ 1 h 623"/>
                  <a:gd name="T18" fmla="*/ 1 w 716"/>
                  <a:gd name="T19" fmla="*/ 1 h 623"/>
                  <a:gd name="T20" fmla="*/ 1 w 716"/>
                  <a:gd name="T21" fmla="*/ 1 h 623"/>
                  <a:gd name="T22" fmla="*/ 1 w 716"/>
                  <a:gd name="T23" fmla="*/ 1 h 623"/>
                  <a:gd name="T24" fmla="*/ 1 w 716"/>
                  <a:gd name="T25" fmla="*/ 1 h 623"/>
                  <a:gd name="T26" fmla="*/ 1 w 716"/>
                  <a:gd name="T27" fmla="*/ 1 h 623"/>
                  <a:gd name="T28" fmla="*/ 1 w 716"/>
                  <a:gd name="T29" fmla="*/ 1 h 623"/>
                  <a:gd name="T30" fmla="*/ 1 w 716"/>
                  <a:gd name="T31" fmla="*/ 1 h 623"/>
                  <a:gd name="T32" fmla="*/ 1 w 716"/>
                  <a:gd name="T33" fmla="*/ 1 h 623"/>
                  <a:gd name="T34" fmla="*/ 1 w 716"/>
                  <a:gd name="T35" fmla="*/ 1 h 623"/>
                  <a:gd name="T36" fmla="*/ 1 w 716"/>
                  <a:gd name="T37" fmla="*/ 1 h 623"/>
                  <a:gd name="T38" fmla="*/ 1 w 716"/>
                  <a:gd name="T39" fmla="*/ 1 h 623"/>
                  <a:gd name="T40" fmla="*/ 1 w 716"/>
                  <a:gd name="T41" fmla="*/ 1 h 623"/>
                  <a:gd name="T42" fmla="*/ 1 w 716"/>
                  <a:gd name="T43" fmla="*/ 1 h 623"/>
                  <a:gd name="T44" fmla="*/ 1 w 716"/>
                  <a:gd name="T45" fmla="*/ 1 h 623"/>
                  <a:gd name="T46" fmla="*/ 1 w 716"/>
                  <a:gd name="T47" fmla="*/ 1 h 623"/>
                  <a:gd name="T48" fmla="*/ 1 w 716"/>
                  <a:gd name="T49" fmla="*/ 1 h 623"/>
                  <a:gd name="T50" fmla="*/ 1 w 716"/>
                  <a:gd name="T51" fmla="*/ 1 h 623"/>
                  <a:gd name="T52" fmla="*/ 1 w 716"/>
                  <a:gd name="T53" fmla="*/ 1 h 623"/>
                  <a:gd name="T54" fmla="*/ 1 w 716"/>
                  <a:gd name="T55" fmla="*/ 1 h 623"/>
                  <a:gd name="T56" fmla="*/ 1 w 716"/>
                  <a:gd name="T57" fmla="*/ 1 h 623"/>
                  <a:gd name="T58" fmla="*/ 1 w 716"/>
                  <a:gd name="T59" fmla="*/ 1 h 623"/>
                  <a:gd name="T60" fmla="*/ 1 w 716"/>
                  <a:gd name="T61" fmla="*/ 1 h 623"/>
                  <a:gd name="T62" fmla="*/ 1 w 716"/>
                  <a:gd name="T63" fmla="*/ 1 h 623"/>
                  <a:gd name="T64" fmla="*/ 1 w 716"/>
                  <a:gd name="T65" fmla="*/ 1 h 623"/>
                  <a:gd name="T66" fmla="*/ 1 w 716"/>
                  <a:gd name="T67" fmla="*/ 1 h 623"/>
                  <a:gd name="T68" fmla="*/ 1 w 716"/>
                  <a:gd name="T69" fmla="*/ 1 h 623"/>
                  <a:gd name="T70" fmla="*/ 1 w 716"/>
                  <a:gd name="T71" fmla="*/ 1 h 623"/>
                  <a:gd name="T72" fmla="*/ 1 w 716"/>
                  <a:gd name="T73" fmla="*/ 1 h 623"/>
                  <a:gd name="T74" fmla="*/ 1 w 716"/>
                  <a:gd name="T75" fmla="*/ 1 h 623"/>
                  <a:gd name="T76" fmla="*/ 1 w 716"/>
                  <a:gd name="T77" fmla="*/ 1 h 623"/>
                  <a:gd name="T78" fmla="*/ 1 w 716"/>
                  <a:gd name="T79" fmla="*/ 1 h 623"/>
                  <a:gd name="T80" fmla="*/ 1 w 716"/>
                  <a:gd name="T81" fmla="*/ 1 h 623"/>
                  <a:gd name="T82" fmla="*/ 1 w 716"/>
                  <a:gd name="T83" fmla="*/ 1 h 623"/>
                  <a:gd name="T84" fmla="*/ 1 w 716"/>
                  <a:gd name="T85" fmla="*/ 1 h 623"/>
                  <a:gd name="T86" fmla="*/ 1 w 716"/>
                  <a:gd name="T87" fmla="*/ 1 h 623"/>
                  <a:gd name="T88" fmla="*/ 1 w 716"/>
                  <a:gd name="T89" fmla="*/ 1 h 623"/>
                  <a:gd name="T90" fmla="*/ 1 w 716"/>
                  <a:gd name="T91" fmla="*/ 1 h 62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6"/>
                  <a:gd name="T139" fmla="*/ 0 h 623"/>
                  <a:gd name="T140" fmla="*/ 716 w 716"/>
                  <a:gd name="T141" fmla="*/ 623 h 62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6" h="623">
                    <a:moveTo>
                      <a:pt x="674" y="14"/>
                    </a:moveTo>
                    <a:lnTo>
                      <a:pt x="691" y="30"/>
                    </a:lnTo>
                    <a:lnTo>
                      <a:pt x="702" y="45"/>
                    </a:lnTo>
                    <a:lnTo>
                      <a:pt x="706" y="54"/>
                    </a:lnTo>
                    <a:lnTo>
                      <a:pt x="711" y="65"/>
                    </a:lnTo>
                    <a:lnTo>
                      <a:pt x="716" y="75"/>
                    </a:lnTo>
                    <a:lnTo>
                      <a:pt x="710" y="86"/>
                    </a:lnTo>
                    <a:lnTo>
                      <a:pt x="710" y="93"/>
                    </a:lnTo>
                    <a:lnTo>
                      <a:pt x="702" y="97"/>
                    </a:lnTo>
                    <a:lnTo>
                      <a:pt x="698" y="109"/>
                    </a:lnTo>
                    <a:lnTo>
                      <a:pt x="697" y="143"/>
                    </a:lnTo>
                    <a:lnTo>
                      <a:pt x="691" y="152"/>
                    </a:lnTo>
                    <a:lnTo>
                      <a:pt x="673" y="146"/>
                    </a:lnTo>
                    <a:lnTo>
                      <a:pt x="663" y="146"/>
                    </a:lnTo>
                    <a:lnTo>
                      <a:pt x="644" y="131"/>
                    </a:lnTo>
                    <a:lnTo>
                      <a:pt x="639" y="129"/>
                    </a:lnTo>
                    <a:lnTo>
                      <a:pt x="620" y="108"/>
                    </a:lnTo>
                    <a:lnTo>
                      <a:pt x="625" y="99"/>
                    </a:lnTo>
                    <a:lnTo>
                      <a:pt x="617" y="92"/>
                    </a:lnTo>
                    <a:lnTo>
                      <a:pt x="621" y="78"/>
                    </a:lnTo>
                    <a:lnTo>
                      <a:pt x="609" y="66"/>
                    </a:lnTo>
                    <a:lnTo>
                      <a:pt x="604" y="60"/>
                    </a:lnTo>
                    <a:lnTo>
                      <a:pt x="597" y="45"/>
                    </a:lnTo>
                    <a:lnTo>
                      <a:pt x="586" y="39"/>
                    </a:lnTo>
                    <a:lnTo>
                      <a:pt x="561" y="36"/>
                    </a:lnTo>
                    <a:lnTo>
                      <a:pt x="537" y="39"/>
                    </a:lnTo>
                    <a:lnTo>
                      <a:pt x="522" y="37"/>
                    </a:lnTo>
                    <a:lnTo>
                      <a:pt x="510" y="30"/>
                    </a:lnTo>
                    <a:lnTo>
                      <a:pt x="475" y="19"/>
                    </a:lnTo>
                    <a:lnTo>
                      <a:pt x="454" y="10"/>
                    </a:lnTo>
                    <a:lnTo>
                      <a:pt x="426" y="14"/>
                    </a:lnTo>
                    <a:lnTo>
                      <a:pt x="400" y="31"/>
                    </a:lnTo>
                    <a:lnTo>
                      <a:pt x="393" y="43"/>
                    </a:lnTo>
                    <a:lnTo>
                      <a:pt x="381" y="67"/>
                    </a:lnTo>
                    <a:lnTo>
                      <a:pt x="373" y="82"/>
                    </a:lnTo>
                    <a:lnTo>
                      <a:pt x="361" y="92"/>
                    </a:lnTo>
                    <a:lnTo>
                      <a:pt x="360" y="108"/>
                    </a:lnTo>
                    <a:lnTo>
                      <a:pt x="368" y="126"/>
                    </a:lnTo>
                    <a:lnTo>
                      <a:pt x="357" y="134"/>
                    </a:lnTo>
                    <a:lnTo>
                      <a:pt x="342" y="161"/>
                    </a:lnTo>
                    <a:lnTo>
                      <a:pt x="340" y="172"/>
                    </a:lnTo>
                    <a:lnTo>
                      <a:pt x="346" y="180"/>
                    </a:lnTo>
                    <a:lnTo>
                      <a:pt x="348" y="183"/>
                    </a:lnTo>
                    <a:lnTo>
                      <a:pt x="349" y="197"/>
                    </a:lnTo>
                    <a:lnTo>
                      <a:pt x="360" y="206"/>
                    </a:lnTo>
                    <a:lnTo>
                      <a:pt x="372" y="207"/>
                    </a:lnTo>
                    <a:lnTo>
                      <a:pt x="385" y="208"/>
                    </a:lnTo>
                    <a:lnTo>
                      <a:pt x="393" y="206"/>
                    </a:lnTo>
                    <a:lnTo>
                      <a:pt x="407" y="217"/>
                    </a:lnTo>
                    <a:lnTo>
                      <a:pt x="416" y="229"/>
                    </a:lnTo>
                    <a:lnTo>
                      <a:pt x="430" y="234"/>
                    </a:lnTo>
                    <a:lnTo>
                      <a:pt x="442" y="238"/>
                    </a:lnTo>
                    <a:lnTo>
                      <a:pt x="454" y="253"/>
                    </a:lnTo>
                    <a:lnTo>
                      <a:pt x="468" y="258"/>
                    </a:lnTo>
                    <a:lnTo>
                      <a:pt x="462" y="279"/>
                    </a:lnTo>
                    <a:lnTo>
                      <a:pt x="460" y="294"/>
                    </a:lnTo>
                    <a:lnTo>
                      <a:pt x="468" y="306"/>
                    </a:lnTo>
                    <a:lnTo>
                      <a:pt x="463" y="318"/>
                    </a:lnTo>
                    <a:lnTo>
                      <a:pt x="462" y="331"/>
                    </a:lnTo>
                    <a:lnTo>
                      <a:pt x="468" y="344"/>
                    </a:lnTo>
                    <a:lnTo>
                      <a:pt x="479" y="349"/>
                    </a:lnTo>
                    <a:lnTo>
                      <a:pt x="475" y="364"/>
                    </a:lnTo>
                    <a:lnTo>
                      <a:pt x="464" y="379"/>
                    </a:lnTo>
                    <a:lnTo>
                      <a:pt x="449" y="374"/>
                    </a:lnTo>
                    <a:lnTo>
                      <a:pt x="436" y="370"/>
                    </a:lnTo>
                    <a:lnTo>
                      <a:pt x="406" y="379"/>
                    </a:lnTo>
                    <a:lnTo>
                      <a:pt x="374" y="400"/>
                    </a:lnTo>
                    <a:lnTo>
                      <a:pt x="361" y="416"/>
                    </a:lnTo>
                    <a:lnTo>
                      <a:pt x="355" y="429"/>
                    </a:lnTo>
                    <a:lnTo>
                      <a:pt x="359" y="435"/>
                    </a:lnTo>
                    <a:lnTo>
                      <a:pt x="363" y="468"/>
                    </a:lnTo>
                    <a:lnTo>
                      <a:pt x="366" y="490"/>
                    </a:lnTo>
                    <a:lnTo>
                      <a:pt x="360" y="502"/>
                    </a:lnTo>
                    <a:lnTo>
                      <a:pt x="347" y="519"/>
                    </a:lnTo>
                    <a:lnTo>
                      <a:pt x="323" y="528"/>
                    </a:lnTo>
                    <a:lnTo>
                      <a:pt x="317" y="533"/>
                    </a:lnTo>
                    <a:lnTo>
                      <a:pt x="295" y="562"/>
                    </a:lnTo>
                    <a:lnTo>
                      <a:pt x="288" y="571"/>
                    </a:lnTo>
                    <a:lnTo>
                      <a:pt x="286" y="593"/>
                    </a:lnTo>
                    <a:lnTo>
                      <a:pt x="278" y="611"/>
                    </a:lnTo>
                    <a:lnTo>
                      <a:pt x="269" y="622"/>
                    </a:lnTo>
                    <a:lnTo>
                      <a:pt x="258" y="623"/>
                    </a:lnTo>
                    <a:lnTo>
                      <a:pt x="243" y="619"/>
                    </a:lnTo>
                    <a:lnTo>
                      <a:pt x="222" y="622"/>
                    </a:lnTo>
                    <a:lnTo>
                      <a:pt x="213" y="623"/>
                    </a:lnTo>
                    <a:lnTo>
                      <a:pt x="189" y="608"/>
                    </a:lnTo>
                    <a:lnTo>
                      <a:pt x="186" y="600"/>
                    </a:lnTo>
                    <a:lnTo>
                      <a:pt x="192" y="592"/>
                    </a:lnTo>
                    <a:lnTo>
                      <a:pt x="188" y="585"/>
                    </a:lnTo>
                    <a:lnTo>
                      <a:pt x="192" y="572"/>
                    </a:lnTo>
                    <a:lnTo>
                      <a:pt x="188" y="558"/>
                    </a:lnTo>
                    <a:lnTo>
                      <a:pt x="189" y="550"/>
                    </a:lnTo>
                    <a:lnTo>
                      <a:pt x="198" y="542"/>
                    </a:lnTo>
                    <a:lnTo>
                      <a:pt x="210" y="541"/>
                    </a:lnTo>
                    <a:lnTo>
                      <a:pt x="220" y="533"/>
                    </a:lnTo>
                    <a:lnTo>
                      <a:pt x="224" y="514"/>
                    </a:lnTo>
                    <a:lnTo>
                      <a:pt x="239" y="488"/>
                    </a:lnTo>
                    <a:lnTo>
                      <a:pt x="241" y="471"/>
                    </a:lnTo>
                    <a:lnTo>
                      <a:pt x="229" y="456"/>
                    </a:lnTo>
                    <a:lnTo>
                      <a:pt x="220" y="454"/>
                    </a:lnTo>
                    <a:lnTo>
                      <a:pt x="224" y="446"/>
                    </a:lnTo>
                    <a:lnTo>
                      <a:pt x="237" y="438"/>
                    </a:lnTo>
                    <a:lnTo>
                      <a:pt x="252" y="427"/>
                    </a:lnTo>
                    <a:lnTo>
                      <a:pt x="274" y="427"/>
                    </a:lnTo>
                    <a:lnTo>
                      <a:pt x="289" y="420"/>
                    </a:lnTo>
                    <a:lnTo>
                      <a:pt x="296" y="399"/>
                    </a:lnTo>
                    <a:lnTo>
                      <a:pt x="295" y="381"/>
                    </a:lnTo>
                    <a:lnTo>
                      <a:pt x="283" y="369"/>
                    </a:lnTo>
                    <a:lnTo>
                      <a:pt x="269" y="348"/>
                    </a:lnTo>
                    <a:lnTo>
                      <a:pt x="265" y="324"/>
                    </a:lnTo>
                    <a:lnTo>
                      <a:pt x="263" y="293"/>
                    </a:lnTo>
                    <a:lnTo>
                      <a:pt x="250" y="254"/>
                    </a:lnTo>
                    <a:lnTo>
                      <a:pt x="236" y="232"/>
                    </a:lnTo>
                    <a:lnTo>
                      <a:pt x="226" y="225"/>
                    </a:lnTo>
                    <a:lnTo>
                      <a:pt x="218" y="198"/>
                    </a:lnTo>
                    <a:lnTo>
                      <a:pt x="213" y="177"/>
                    </a:lnTo>
                    <a:lnTo>
                      <a:pt x="207" y="159"/>
                    </a:lnTo>
                    <a:lnTo>
                      <a:pt x="206" y="144"/>
                    </a:lnTo>
                    <a:lnTo>
                      <a:pt x="188" y="114"/>
                    </a:lnTo>
                    <a:lnTo>
                      <a:pt x="179" y="103"/>
                    </a:lnTo>
                    <a:lnTo>
                      <a:pt x="162" y="101"/>
                    </a:lnTo>
                    <a:lnTo>
                      <a:pt x="149" y="108"/>
                    </a:lnTo>
                    <a:lnTo>
                      <a:pt x="138" y="121"/>
                    </a:lnTo>
                    <a:lnTo>
                      <a:pt x="121" y="112"/>
                    </a:lnTo>
                    <a:lnTo>
                      <a:pt x="111" y="103"/>
                    </a:lnTo>
                    <a:lnTo>
                      <a:pt x="95" y="87"/>
                    </a:lnTo>
                    <a:lnTo>
                      <a:pt x="82" y="77"/>
                    </a:lnTo>
                    <a:lnTo>
                      <a:pt x="69" y="80"/>
                    </a:lnTo>
                    <a:lnTo>
                      <a:pt x="64" y="71"/>
                    </a:lnTo>
                    <a:lnTo>
                      <a:pt x="53" y="66"/>
                    </a:lnTo>
                    <a:lnTo>
                      <a:pt x="43" y="61"/>
                    </a:lnTo>
                    <a:lnTo>
                      <a:pt x="51" y="52"/>
                    </a:lnTo>
                    <a:lnTo>
                      <a:pt x="49" y="35"/>
                    </a:lnTo>
                    <a:lnTo>
                      <a:pt x="39" y="24"/>
                    </a:lnTo>
                    <a:lnTo>
                      <a:pt x="13" y="9"/>
                    </a:lnTo>
                    <a:lnTo>
                      <a:pt x="0" y="0"/>
                    </a:lnTo>
                    <a:lnTo>
                      <a:pt x="648" y="0"/>
                    </a:lnTo>
                    <a:lnTo>
                      <a:pt x="674" y="14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64" name="Line 7"/>
              <p:cNvSpPr>
                <a:spLocks noChangeShapeType="1"/>
              </p:cNvSpPr>
              <p:nvPr/>
            </p:nvSpPr>
            <p:spPr bwMode="auto">
              <a:xfrm>
                <a:off x="386" y="2419"/>
                <a:ext cx="9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65" name="Line 8"/>
              <p:cNvSpPr>
                <a:spLocks noChangeShapeType="1"/>
              </p:cNvSpPr>
              <p:nvPr/>
            </p:nvSpPr>
            <p:spPr bwMode="auto">
              <a:xfrm>
                <a:off x="395" y="2427"/>
                <a:ext cx="5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66" name="Line 9"/>
              <p:cNvSpPr>
                <a:spLocks noChangeShapeType="1"/>
              </p:cNvSpPr>
              <p:nvPr/>
            </p:nvSpPr>
            <p:spPr bwMode="auto">
              <a:xfrm>
                <a:off x="400" y="2435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67" name="Line 10"/>
              <p:cNvSpPr>
                <a:spLocks noChangeShapeType="1"/>
              </p:cNvSpPr>
              <p:nvPr/>
            </p:nvSpPr>
            <p:spPr bwMode="auto">
              <a:xfrm>
                <a:off x="402" y="2440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68" name="Line 11"/>
              <p:cNvSpPr>
                <a:spLocks noChangeShapeType="1"/>
              </p:cNvSpPr>
              <p:nvPr/>
            </p:nvSpPr>
            <p:spPr bwMode="auto">
              <a:xfrm>
                <a:off x="404" y="2445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69" name="Line 12"/>
              <p:cNvSpPr>
                <a:spLocks noChangeShapeType="1"/>
              </p:cNvSpPr>
              <p:nvPr/>
            </p:nvSpPr>
            <p:spPr bwMode="auto">
              <a:xfrm flipH="1">
                <a:off x="404" y="2450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0" name="Line 13"/>
              <p:cNvSpPr>
                <a:spLocks noChangeShapeType="1"/>
              </p:cNvSpPr>
              <p:nvPr/>
            </p:nvSpPr>
            <p:spPr bwMode="auto">
              <a:xfrm>
                <a:off x="404" y="2455"/>
                <a:ext cx="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1" name="Line 14"/>
              <p:cNvSpPr>
                <a:spLocks noChangeShapeType="1"/>
              </p:cNvSpPr>
              <p:nvPr/>
            </p:nvSpPr>
            <p:spPr bwMode="auto">
              <a:xfrm flipH="1">
                <a:off x="400" y="2459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2" name="Line 15"/>
              <p:cNvSpPr>
                <a:spLocks noChangeShapeType="1"/>
              </p:cNvSpPr>
              <p:nvPr/>
            </p:nvSpPr>
            <p:spPr bwMode="auto">
              <a:xfrm flipH="1">
                <a:off x="398" y="2461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3" name="Line 16"/>
              <p:cNvSpPr>
                <a:spLocks noChangeShapeType="1"/>
              </p:cNvSpPr>
              <p:nvPr/>
            </p:nvSpPr>
            <p:spPr bwMode="auto">
              <a:xfrm flipH="1">
                <a:off x="397" y="2467"/>
                <a:ext cx="1" cy="1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4" name="Line 17"/>
              <p:cNvSpPr>
                <a:spLocks noChangeShapeType="1"/>
              </p:cNvSpPr>
              <p:nvPr/>
            </p:nvSpPr>
            <p:spPr bwMode="auto">
              <a:xfrm flipH="1">
                <a:off x="395" y="2484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5" name="Line 18"/>
              <p:cNvSpPr>
                <a:spLocks noChangeShapeType="1"/>
              </p:cNvSpPr>
              <p:nvPr/>
            </p:nvSpPr>
            <p:spPr bwMode="auto">
              <a:xfrm flipH="1" flipV="1">
                <a:off x="386" y="2485"/>
                <a:ext cx="9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6" name="Line 19"/>
              <p:cNvSpPr>
                <a:spLocks noChangeShapeType="1"/>
              </p:cNvSpPr>
              <p:nvPr/>
            </p:nvSpPr>
            <p:spPr bwMode="auto">
              <a:xfrm flipH="1">
                <a:off x="380" y="2485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7" name="Line 20"/>
              <p:cNvSpPr>
                <a:spLocks noChangeShapeType="1"/>
              </p:cNvSpPr>
              <p:nvPr/>
            </p:nvSpPr>
            <p:spPr bwMode="auto">
              <a:xfrm flipH="1" flipV="1">
                <a:off x="371" y="2478"/>
                <a:ext cx="9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8" name="Line 21"/>
              <p:cNvSpPr>
                <a:spLocks noChangeShapeType="1"/>
              </p:cNvSpPr>
              <p:nvPr/>
            </p:nvSpPr>
            <p:spPr bwMode="auto">
              <a:xfrm flipH="1" flipV="1">
                <a:off x="369" y="2477"/>
                <a:ext cx="2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79" name="Line 22"/>
              <p:cNvSpPr>
                <a:spLocks noChangeShapeType="1"/>
              </p:cNvSpPr>
              <p:nvPr/>
            </p:nvSpPr>
            <p:spPr bwMode="auto">
              <a:xfrm flipH="1" flipV="1">
                <a:off x="359" y="2466"/>
                <a:ext cx="10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0" name="Line 23"/>
              <p:cNvSpPr>
                <a:spLocks noChangeShapeType="1"/>
              </p:cNvSpPr>
              <p:nvPr/>
            </p:nvSpPr>
            <p:spPr bwMode="auto">
              <a:xfrm flipV="1">
                <a:off x="359" y="2462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1" name="Line 24"/>
              <p:cNvSpPr>
                <a:spLocks noChangeShapeType="1"/>
              </p:cNvSpPr>
              <p:nvPr/>
            </p:nvSpPr>
            <p:spPr bwMode="auto">
              <a:xfrm flipH="1" flipV="1">
                <a:off x="357" y="2459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2" name="Line 25"/>
              <p:cNvSpPr>
                <a:spLocks noChangeShapeType="1"/>
              </p:cNvSpPr>
              <p:nvPr/>
            </p:nvSpPr>
            <p:spPr bwMode="auto">
              <a:xfrm flipV="1">
                <a:off x="357" y="245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3" name="Line 26"/>
              <p:cNvSpPr>
                <a:spLocks noChangeShapeType="1"/>
              </p:cNvSpPr>
              <p:nvPr/>
            </p:nvSpPr>
            <p:spPr bwMode="auto">
              <a:xfrm flipH="1" flipV="1">
                <a:off x="354" y="2446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4" name="Line 27"/>
              <p:cNvSpPr>
                <a:spLocks noChangeShapeType="1"/>
              </p:cNvSpPr>
              <p:nvPr/>
            </p:nvSpPr>
            <p:spPr bwMode="auto">
              <a:xfrm flipH="1" flipV="1">
                <a:off x="351" y="2442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5" name="Line 28"/>
              <p:cNvSpPr>
                <a:spLocks noChangeShapeType="1"/>
              </p:cNvSpPr>
              <p:nvPr/>
            </p:nvSpPr>
            <p:spPr bwMode="auto">
              <a:xfrm flipH="1" flipV="1">
                <a:off x="348" y="2435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6" name="Line 29"/>
              <p:cNvSpPr>
                <a:spLocks noChangeShapeType="1"/>
              </p:cNvSpPr>
              <p:nvPr/>
            </p:nvSpPr>
            <p:spPr bwMode="auto">
              <a:xfrm flipH="1" flipV="1">
                <a:off x="342" y="2432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7" name="Line 30"/>
              <p:cNvSpPr>
                <a:spLocks noChangeShapeType="1"/>
              </p:cNvSpPr>
              <p:nvPr/>
            </p:nvSpPr>
            <p:spPr bwMode="auto">
              <a:xfrm flipH="1" flipV="1">
                <a:off x="329" y="2431"/>
                <a:ext cx="13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8" name="Line 31"/>
              <p:cNvSpPr>
                <a:spLocks noChangeShapeType="1"/>
              </p:cNvSpPr>
              <p:nvPr/>
            </p:nvSpPr>
            <p:spPr bwMode="auto">
              <a:xfrm flipH="1">
                <a:off x="318" y="2431"/>
                <a:ext cx="1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89" name="Line 32"/>
              <p:cNvSpPr>
                <a:spLocks noChangeShapeType="1"/>
              </p:cNvSpPr>
              <p:nvPr/>
            </p:nvSpPr>
            <p:spPr bwMode="auto">
              <a:xfrm flipH="1" flipV="1">
                <a:off x="310" y="2431"/>
                <a:ext cx="8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0" name="Line 33"/>
              <p:cNvSpPr>
                <a:spLocks noChangeShapeType="1"/>
              </p:cNvSpPr>
              <p:nvPr/>
            </p:nvSpPr>
            <p:spPr bwMode="auto">
              <a:xfrm flipH="1" flipV="1">
                <a:off x="304" y="2427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1" name="Line 34"/>
              <p:cNvSpPr>
                <a:spLocks noChangeShapeType="1"/>
              </p:cNvSpPr>
              <p:nvPr/>
            </p:nvSpPr>
            <p:spPr bwMode="auto">
              <a:xfrm flipH="1" flipV="1">
                <a:off x="286" y="2422"/>
                <a:ext cx="18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2" name="Line 35"/>
              <p:cNvSpPr>
                <a:spLocks noChangeShapeType="1"/>
              </p:cNvSpPr>
              <p:nvPr/>
            </p:nvSpPr>
            <p:spPr bwMode="auto">
              <a:xfrm flipH="1" flipV="1">
                <a:off x="276" y="2417"/>
                <a:ext cx="1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3" name="Line 36"/>
              <p:cNvSpPr>
                <a:spLocks noChangeShapeType="1"/>
              </p:cNvSpPr>
              <p:nvPr/>
            </p:nvSpPr>
            <p:spPr bwMode="auto">
              <a:xfrm flipH="1">
                <a:off x="262" y="2417"/>
                <a:ext cx="1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4" name="Line 37"/>
              <p:cNvSpPr>
                <a:spLocks noChangeShapeType="1"/>
              </p:cNvSpPr>
              <p:nvPr/>
            </p:nvSpPr>
            <p:spPr bwMode="auto">
              <a:xfrm flipH="1">
                <a:off x="249" y="2419"/>
                <a:ext cx="13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5" name="Line 38"/>
              <p:cNvSpPr>
                <a:spLocks noChangeShapeType="1"/>
              </p:cNvSpPr>
              <p:nvPr/>
            </p:nvSpPr>
            <p:spPr bwMode="auto">
              <a:xfrm flipH="1">
                <a:off x="245" y="2428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6" name="Line 39"/>
              <p:cNvSpPr>
                <a:spLocks noChangeShapeType="1"/>
              </p:cNvSpPr>
              <p:nvPr/>
            </p:nvSpPr>
            <p:spPr bwMode="auto">
              <a:xfrm flipH="1">
                <a:off x="239" y="2434"/>
                <a:ext cx="6" cy="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7" name="Line 40"/>
              <p:cNvSpPr>
                <a:spLocks noChangeShapeType="1"/>
              </p:cNvSpPr>
              <p:nvPr/>
            </p:nvSpPr>
            <p:spPr bwMode="auto">
              <a:xfrm flipH="1">
                <a:off x="235" y="2446"/>
                <a:ext cx="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8" name="Line 41"/>
              <p:cNvSpPr>
                <a:spLocks noChangeShapeType="1"/>
              </p:cNvSpPr>
              <p:nvPr/>
            </p:nvSpPr>
            <p:spPr bwMode="auto">
              <a:xfrm flipH="1">
                <a:off x="230" y="2453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699" name="Line 42"/>
              <p:cNvSpPr>
                <a:spLocks noChangeShapeType="1"/>
              </p:cNvSpPr>
              <p:nvPr/>
            </p:nvSpPr>
            <p:spPr bwMode="auto">
              <a:xfrm flipH="1">
                <a:off x="229" y="2459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0" name="Line 43"/>
              <p:cNvSpPr>
                <a:spLocks noChangeShapeType="1"/>
              </p:cNvSpPr>
              <p:nvPr/>
            </p:nvSpPr>
            <p:spPr bwMode="auto">
              <a:xfrm>
                <a:off x="229" y="2466"/>
                <a:ext cx="4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1" name="Line 44"/>
              <p:cNvSpPr>
                <a:spLocks noChangeShapeType="1"/>
              </p:cNvSpPr>
              <p:nvPr/>
            </p:nvSpPr>
            <p:spPr bwMode="auto">
              <a:xfrm flipH="1">
                <a:off x="228" y="2476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2" name="Line 45"/>
              <p:cNvSpPr>
                <a:spLocks noChangeShapeType="1"/>
              </p:cNvSpPr>
              <p:nvPr/>
            </p:nvSpPr>
            <p:spPr bwMode="auto">
              <a:xfrm flipH="1">
                <a:off x="220" y="2479"/>
                <a:ext cx="8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3" name="Line 46"/>
              <p:cNvSpPr>
                <a:spLocks noChangeShapeType="1"/>
              </p:cNvSpPr>
              <p:nvPr/>
            </p:nvSpPr>
            <p:spPr bwMode="auto">
              <a:xfrm flipH="1">
                <a:off x="219" y="2493"/>
                <a:ext cx="1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4" name="Line 47"/>
              <p:cNvSpPr>
                <a:spLocks noChangeShapeType="1"/>
              </p:cNvSpPr>
              <p:nvPr/>
            </p:nvSpPr>
            <p:spPr bwMode="auto">
              <a:xfrm>
                <a:off x="219" y="2498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5" name="Line 48"/>
              <p:cNvSpPr>
                <a:spLocks noChangeShapeType="1"/>
              </p:cNvSpPr>
              <p:nvPr/>
            </p:nvSpPr>
            <p:spPr bwMode="auto">
              <a:xfrm>
                <a:off x="222" y="2502"/>
                <a:ext cx="1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6" name="Line 49"/>
              <p:cNvSpPr>
                <a:spLocks noChangeShapeType="1"/>
              </p:cNvSpPr>
              <p:nvPr/>
            </p:nvSpPr>
            <p:spPr bwMode="auto">
              <a:xfrm>
                <a:off x="223" y="2504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7" name="Line 50"/>
              <p:cNvSpPr>
                <a:spLocks noChangeShapeType="1"/>
              </p:cNvSpPr>
              <p:nvPr/>
            </p:nvSpPr>
            <p:spPr bwMode="auto">
              <a:xfrm>
                <a:off x="224" y="2511"/>
                <a:ext cx="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8" name="Line 51"/>
              <p:cNvSpPr>
                <a:spLocks noChangeShapeType="1"/>
              </p:cNvSpPr>
              <p:nvPr/>
            </p:nvSpPr>
            <p:spPr bwMode="auto">
              <a:xfrm>
                <a:off x="229" y="2515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09" name="Line 52"/>
              <p:cNvSpPr>
                <a:spLocks noChangeShapeType="1"/>
              </p:cNvSpPr>
              <p:nvPr/>
            </p:nvSpPr>
            <p:spPr bwMode="auto">
              <a:xfrm>
                <a:off x="235" y="2516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0" name="Line 53"/>
              <p:cNvSpPr>
                <a:spLocks noChangeShapeType="1"/>
              </p:cNvSpPr>
              <p:nvPr/>
            </p:nvSpPr>
            <p:spPr bwMode="auto">
              <a:xfrm flipV="1">
                <a:off x="241" y="2515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1" name="Line 54"/>
              <p:cNvSpPr>
                <a:spLocks noChangeShapeType="1"/>
              </p:cNvSpPr>
              <p:nvPr/>
            </p:nvSpPr>
            <p:spPr bwMode="auto">
              <a:xfrm>
                <a:off x="245" y="2515"/>
                <a:ext cx="7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2" name="Line 55"/>
              <p:cNvSpPr>
                <a:spLocks noChangeShapeType="1"/>
              </p:cNvSpPr>
              <p:nvPr/>
            </p:nvSpPr>
            <p:spPr bwMode="auto">
              <a:xfrm>
                <a:off x="252" y="2521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3" name="Line 56"/>
              <p:cNvSpPr>
                <a:spLocks noChangeShapeType="1"/>
              </p:cNvSpPr>
              <p:nvPr/>
            </p:nvSpPr>
            <p:spPr bwMode="auto">
              <a:xfrm>
                <a:off x="257" y="2527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4" name="Line 57"/>
              <p:cNvSpPr>
                <a:spLocks noChangeShapeType="1"/>
              </p:cNvSpPr>
              <p:nvPr/>
            </p:nvSpPr>
            <p:spPr bwMode="auto">
              <a:xfrm>
                <a:off x="264" y="253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5" name="Line 58"/>
              <p:cNvSpPr>
                <a:spLocks noChangeShapeType="1"/>
              </p:cNvSpPr>
              <p:nvPr/>
            </p:nvSpPr>
            <p:spPr bwMode="auto">
              <a:xfrm>
                <a:off x="270" y="2532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6" name="Line 59"/>
              <p:cNvSpPr>
                <a:spLocks noChangeShapeType="1"/>
              </p:cNvSpPr>
              <p:nvPr/>
            </p:nvSpPr>
            <p:spPr bwMode="auto">
              <a:xfrm>
                <a:off x="276" y="2539"/>
                <a:ext cx="7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7" name="Line 60"/>
              <p:cNvSpPr>
                <a:spLocks noChangeShapeType="1"/>
              </p:cNvSpPr>
              <p:nvPr/>
            </p:nvSpPr>
            <p:spPr bwMode="auto">
              <a:xfrm flipH="1">
                <a:off x="280" y="2541"/>
                <a:ext cx="3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8" name="Line 61"/>
              <p:cNvSpPr>
                <a:spLocks noChangeShapeType="1"/>
              </p:cNvSpPr>
              <p:nvPr/>
            </p:nvSpPr>
            <p:spPr bwMode="auto">
              <a:xfrm flipH="1">
                <a:off x="279" y="2552"/>
                <a:ext cx="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19" name="Line 62"/>
              <p:cNvSpPr>
                <a:spLocks noChangeShapeType="1"/>
              </p:cNvSpPr>
              <p:nvPr/>
            </p:nvSpPr>
            <p:spPr bwMode="auto">
              <a:xfrm>
                <a:off x="279" y="2560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0" name="Line 63"/>
              <p:cNvSpPr>
                <a:spLocks noChangeShapeType="1"/>
              </p:cNvSpPr>
              <p:nvPr/>
            </p:nvSpPr>
            <p:spPr bwMode="auto">
              <a:xfrm flipH="1">
                <a:off x="280" y="2566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1" name="Line 64"/>
              <p:cNvSpPr>
                <a:spLocks noChangeShapeType="1"/>
              </p:cNvSpPr>
              <p:nvPr/>
            </p:nvSpPr>
            <p:spPr bwMode="auto">
              <a:xfrm flipH="1">
                <a:off x="280" y="2571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2" name="Line 65"/>
              <p:cNvSpPr>
                <a:spLocks noChangeShapeType="1"/>
              </p:cNvSpPr>
              <p:nvPr/>
            </p:nvSpPr>
            <p:spPr bwMode="auto">
              <a:xfrm>
                <a:off x="280" y="2578"/>
                <a:ext cx="3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3" name="Line 66"/>
              <p:cNvSpPr>
                <a:spLocks noChangeShapeType="1"/>
              </p:cNvSpPr>
              <p:nvPr/>
            </p:nvSpPr>
            <p:spPr bwMode="auto">
              <a:xfrm>
                <a:off x="283" y="2584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4" name="Line 67"/>
              <p:cNvSpPr>
                <a:spLocks noChangeShapeType="1"/>
              </p:cNvSpPr>
              <p:nvPr/>
            </p:nvSpPr>
            <p:spPr bwMode="auto">
              <a:xfrm flipH="1">
                <a:off x="286" y="2587"/>
                <a:ext cx="2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5" name="Line 68"/>
              <p:cNvSpPr>
                <a:spLocks noChangeShapeType="1"/>
              </p:cNvSpPr>
              <p:nvPr/>
            </p:nvSpPr>
            <p:spPr bwMode="auto">
              <a:xfrm flipH="1">
                <a:off x="281" y="2594"/>
                <a:ext cx="5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6" name="Line 69"/>
              <p:cNvSpPr>
                <a:spLocks noChangeShapeType="1"/>
              </p:cNvSpPr>
              <p:nvPr/>
            </p:nvSpPr>
            <p:spPr bwMode="auto">
              <a:xfrm flipH="1" flipV="1">
                <a:off x="273" y="2599"/>
                <a:ext cx="8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7" name="Line 70"/>
              <p:cNvSpPr>
                <a:spLocks noChangeShapeType="1"/>
              </p:cNvSpPr>
              <p:nvPr/>
            </p:nvSpPr>
            <p:spPr bwMode="auto">
              <a:xfrm flipH="1" flipV="1">
                <a:off x="267" y="2598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8" name="Line 71"/>
              <p:cNvSpPr>
                <a:spLocks noChangeShapeType="1"/>
              </p:cNvSpPr>
              <p:nvPr/>
            </p:nvSpPr>
            <p:spPr bwMode="auto">
              <a:xfrm flipH="1">
                <a:off x="252" y="2598"/>
                <a:ext cx="1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29" name="Line 72"/>
              <p:cNvSpPr>
                <a:spLocks noChangeShapeType="1"/>
              </p:cNvSpPr>
              <p:nvPr/>
            </p:nvSpPr>
            <p:spPr bwMode="auto">
              <a:xfrm flipH="1">
                <a:off x="236" y="2602"/>
                <a:ext cx="16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0" name="Line 73"/>
              <p:cNvSpPr>
                <a:spLocks noChangeShapeType="1"/>
              </p:cNvSpPr>
              <p:nvPr/>
            </p:nvSpPr>
            <p:spPr bwMode="auto">
              <a:xfrm flipH="1">
                <a:off x="230" y="2613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1" name="Line 74"/>
              <p:cNvSpPr>
                <a:spLocks noChangeShapeType="1"/>
              </p:cNvSpPr>
              <p:nvPr/>
            </p:nvSpPr>
            <p:spPr bwMode="auto">
              <a:xfrm flipH="1">
                <a:off x="226" y="2620"/>
                <a:ext cx="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2" name="Line 75"/>
              <p:cNvSpPr>
                <a:spLocks noChangeShapeType="1"/>
              </p:cNvSpPr>
              <p:nvPr/>
            </p:nvSpPr>
            <p:spPr bwMode="auto">
              <a:xfrm>
                <a:off x="226" y="262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3" name="Line 76"/>
              <p:cNvSpPr>
                <a:spLocks noChangeShapeType="1"/>
              </p:cNvSpPr>
              <p:nvPr/>
            </p:nvSpPr>
            <p:spPr bwMode="auto">
              <a:xfrm>
                <a:off x="228" y="2630"/>
                <a:ext cx="2" cy="1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4" name="Line 77"/>
              <p:cNvSpPr>
                <a:spLocks noChangeShapeType="1"/>
              </p:cNvSpPr>
              <p:nvPr/>
            </p:nvSpPr>
            <p:spPr bwMode="auto">
              <a:xfrm>
                <a:off x="230" y="2646"/>
                <a:ext cx="2" cy="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5" name="Line 78"/>
              <p:cNvSpPr>
                <a:spLocks noChangeShapeType="1"/>
              </p:cNvSpPr>
              <p:nvPr/>
            </p:nvSpPr>
            <p:spPr bwMode="auto">
              <a:xfrm flipH="1">
                <a:off x="229" y="2658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6" name="Line 79"/>
              <p:cNvSpPr>
                <a:spLocks noChangeShapeType="1"/>
              </p:cNvSpPr>
              <p:nvPr/>
            </p:nvSpPr>
            <p:spPr bwMode="auto">
              <a:xfrm flipH="1">
                <a:off x="222" y="2663"/>
                <a:ext cx="7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7" name="Line 80"/>
              <p:cNvSpPr>
                <a:spLocks noChangeShapeType="1"/>
              </p:cNvSpPr>
              <p:nvPr/>
            </p:nvSpPr>
            <p:spPr bwMode="auto">
              <a:xfrm flipH="1">
                <a:off x="211" y="2672"/>
                <a:ext cx="1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8" name="Line 81"/>
              <p:cNvSpPr>
                <a:spLocks noChangeShapeType="1"/>
              </p:cNvSpPr>
              <p:nvPr/>
            </p:nvSpPr>
            <p:spPr bwMode="auto">
              <a:xfrm flipH="1">
                <a:off x="207" y="2676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39" name="Line 82"/>
              <p:cNvSpPr>
                <a:spLocks noChangeShapeType="1"/>
              </p:cNvSpPr>
              <p:nvPr/>
            </p:nvSpPr>
            <p:spPr bwMode="auto">
              <a:xfrm flipH="1">
                <a:off x="196" y="2679"/>
                <a:ext cx="11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0" name="Line 83"/>
              <p:cNvSpPr>
                <a:spLocks noChangeShapeType="1"/>
              </p:cNvSpPr>
              <p:nvPr/>
            </p:nvSpPr>
            <p:spPr bwMode="auto">
              <a:xfrm flipH="1">
                <a:off x="193" y="2693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1" name="Line 84"/>
              <p:cNvSpPr>
                <a:spLocks noChangeShapeType="1"/>
              </p:cNvSpPr>
              <p:nvPr/>
            </p:nvSpPr>
            <p:spPr bwMode="auto">
              <a:xfrm flipH="1">
                <a:off x="192" y="2698"/>
                <a:ext cx="1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2" name="Line 85"/>
              <p:cNvSpPr>
                <a:spLocks noChangeShapeType="1"/>
              </p:cNvSpPr>
              <p:nvPr/>
            </p:nvSpPr>
            <p:spPr bwMode="auto">
              <a:xfrm flipH="1">
                <a:off x="188" y="2709"/>
                <a:ext cx="4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3" name="Line 86"/>
              <p:cNvSpPr>
                <a:spLocks noChangeShapeType="1"/>
              </p:cNvSpPr>
              <p:nvPr/>
            </p:nvSpPr>
            <p:spPr bwMode="auto">
              <a:xfrm flipH="1">
                <a:off x="183" y="2718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4" name="Line 87"/>
              <p:cNvSpPr>
                <a:spLocks noChangeShapeType="1"/>
              </p:cNvSpPr>
              <p:nvPr/>
            </p:nvSpPr>
            <p:spPr bwMode="auto">
              <a:xfrm flipH="1">
                <a:off x="178" y="272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5" name="Line 88"/>
              <p:cNvSpPr>
                <a:spLocks noChangeShapeType="1"/>
              </p:cNvSpPr>
              <p:nvPr/>
            </p:nvSpPr>
            <p:spPr bwMode="auto">
              <a:xfrm flipH="1" flipV="1">
                <a:off x="170" y="2722"/>
                <a:ext cx="8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6" name="Line 89"/>
              <p:cNvSpPr>
                <a:spLocks noChangeShapeType="1"/>
              </p:cNvSpPr>
              <p:nvPr/>
            </p:nvSpPr>
            <p:spPr bwMode="auto">
              <a:xfrm flipH="1">
                <a:off x="160" y="2722"/>
                <a:ext cx="10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7" name="Line 90"/>
              <p:cNvSpPr>
                <a:spLocks noChangeShapeType="1"/>
              </p:cNvSpPr>
              <p:nvPr/>
            </p:nvSpPr>
            <p:spPr bwMode="auto">
              <a:xfrm flipH="1">
                <a:off x="155" y="272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8" name="Line 91"/>
              <p:cNvSpPr>
                <a:spLocks noChangeShapeType="1"/>
              </p:cNvSpPr>
              <p:nvPr/>
            </p:nvSpPr>
            <p:spPr bwMode="auto">
              <a:xfrm flipH="1" flipV="1">
                <a:off x="144" y="2716"/>
                <a:ext cx="1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49" name="Line 92"/>
              <p:cNvSpPr>
                <a:spLocks noChangeShapeType="1"/>
              </p:cNvSpPr>
              <p:nvPr/>
            </p:nvSpPr>
            <p:spPr bwMode="auto">
              <a:xfrm flipH="1" flipV="1">
                <a:off x="142" y="2712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0" name="Line 93"/>
              <p:cNvSpPr>
                <a:spLocks noChangeShapeType="1"/>
              </p:cNvSpPr>
              <p:nvPr/>
            </p:nvSpPr>
            <p:spPr bwMode="auto">
              <a:xfrm flipV="1">
                <a:off x="142" y="2708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1" name="Line 94"/>
              <p:cNvSpPr>
                <a:spLocks noChangeShapeType="1"/>
              </p:cNvSpPr>
              <p:nvPr/>
            </p:nvSpPr>
            <p:spPr bwMode="auto">
              <a:xfrm flipH="1" flipV="1">
                <a:off x="143" y="2705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2" name="Line 95"/>
              <p:cNvSpPr>
                <a:spLocks noChangeShapeType="1"/>
              </p:cNvSpPr>
              <p:nvPr/>
            </p:nvSpPr>
            <p:spPr bwMode="auto">
              <a:xfrm flipV="1">
                <a:off x="143" y="2699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3" name="Line 96"/>
              <p:cNvSpPr>
                <a:spLocks noChangeShapeType="1"/>
              </p:cNvSpPr>
              <p:nvPr/>
            </p:nvSpPr>
            <p:spPr bwMode="auto">
              <a:xfrm flipH="1" flipV="1">
                <a:off x="143" y="269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4" name="Line 97"/>
              <p:cNvSpPr>
                <a:spLocks noChangeShapeType="1"/>
              </p:cNvSpPr>
              <p:nvPr/>
            </p:nvSpPr>
            <p:spPr bwMode="auto">
              <a:xfrm flipV="1">
                <a:off x="143" y="2688"/>
                <a:ext cx="1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5" name="Line 98"/>
              <p:cNvSpPr>
                <a:spLocks noChangeShapeType="1"/>
              </p:cNvSpPr>
              <p:nvPr/>
            </p:nvSpPr>
            <p:spPr bwMode="auto">
              <a:xfrm flipV="1">
                <a:off x="144" y="2684"/>
                <a:ext cx="4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6" name="Line 99"/>
              <p:cNvSpPr>
                <a:spLocks noChangeShapeType="1"/>
              </p:cNvSpPr>
              <p:nvPr/>
            </p:nvSpPr>
            <p:spPr bwMode="auto">
              <a:xfrm flipV="1">
                <a:off x="148" y="2683"/>
                <a:ext cx="6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7" name="Line 100"/>
              <p:cNvSpPr>
                <a:spLocks noChangeShapeType="1"/>
              </p:cNvSpPr>
              <p:nvPr/>
            </p:nvSpPr>
            <p:spPr bwMode="auto">
              <a:xfrm flipV="1">
                <a:off x="154" y="2679"/>
                <a:ext cx="5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8" name="Line 101"/>
              <p:cNvSpPr>
                <a:spLocks noChangeShapeType="1"/>
              </p:cNvSpPr>
              <p:nvPr/>
            </p:nvSpPr>
            <p:spPr bwMode="auto">
              <a:xfrm flipV="1">
                <a:off x="159" y="2669"/>
                <a:ext cx="2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59" name="Line 102"/>
              <p:cNvSpPr>
                <a:spLocks noChangeShapeType="1"/>
              </p:cNvSpPr>
              <p:nvPr/>
            </p:nvSpPr>
            <p:spPr bwMode="auto">
              <a:xfrm flipV="1">
                <a:off x="161" y="2656"/>
                <a:ext cx="7" cy="1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0" name="Line 103"/>
              <p:cNvSpPr>
                <a:spLocks noChangeShapeType="1"/>
              </p:cNvSpPr>
              <p:nvPr/>
            </p:nvSpPr>
            <p:spPr bwMode="auto">
              <a:xfrm flipV="1">
                <a:off x="168" y="2648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1" name="Line 104"/>
              <p:cNvSpPr>
                <a:spLocks noChangeShapeType="1"/>
              </p:cNvSpPr>
              <p:nvPr/>
            </p:nvSpPr>
            <p:spPr bwMode="auto">
              <a:xfrm flipH="1" flipV="1">
                <a:off x="164" y="2641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2" name="Line 105"/>
              <p:cNvSpPr>
                <a:spLocks noChangeShapeType="1"/>
              </p:cNvSpPr>
              <p:nvPr/>
            </p:nvSpPr>
            <p:spPr bwMode="auto">
              <a:xfrm flipH="1" flipV="1">
                <a:off x="159" y="2639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3" name="Line 106"/>
              <p:cNvSpPr>
                <a:spLocks noChangeShapeType="1"/>
              </p:cNvSpPr>
              <p:nvPr/>
            </p:nvSpPr>
            <p:spPr bwMode="auto">
              <a:xfrm flipV="1">
                <a:off x="159" y="2635"/>
                <a:ext cx="2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4" name="Line 107"/>
              <p:cNvSpPr>
                <a:spLocks noChangeShapeType="1"/>
              </p:cNvSpPr>
              <p:nvPr/>
            </p:nvSpPr>
            <p:spPr bwMode="auto">
              <a:xfrm flipV="1">
                <a:off x="161" y="2631"/>
                <a:ext cx="7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5" name="Line 108"/>
              <p:cNvSpPr>
                <a:spLocks noChangeShapeType="1"/>
              </p:cNvSpPr>
              <p:nvPr/>
            </p:nvSpPr>
            <p:spPr bwMode="auto">
              <a:xfrm flipV="1">
                <a:off x="168" y="2626"/>
                <a:ext cx="7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6" name="Line 109"/>
              <p:cNvSpPr>
                <a:spLocks noChangeShapeType="1"/>
              </p:cNvSpPr>
              <p:nvPr/>
            </p:nvSpPr>
            <p:spPr bwMode="auto">
              <a:xfrm>
                <a:off x="175" y="2626"/>
                <a:ext cx="11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7" name="Line 110"/>
              <p:cNvSpPr>
                <a:spLocks noChangeShapeType="1"/>
              </p:cNvSpPr>
              <p:nvPr/>
            </p:nvSpPr>
            <p:spPr bwMode="auto">
              <a:xfrm flipV="1">
                <a:off x="186" y="2622"/>
                <a:ext cx="8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8" name="Line 111"/>
              <p:cNvSpPr>
                <a:spLocks noChangeShapeType="1"/>
              </p:cNvSpPr>
              <p:nvPr/>
            </p:nvSpPr>
            <p:spPr bwMode="auto">
              <a:xfrm flipV="1">
                <a:off x="194" y="2612"/>
                <a:ext cx="3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69" name="Line 112"/>
              <p:cNvSpPr>
                <a:spLocks noChangeShapeType="1"/>
              </p:cNvSpPr>
              <p:nvPr/>
            </p:nvSpPr>
            <p:spPr bwMode="auto">
              <a:xfrm flipH="1" flipV="1">
                <a:off x="196" y="2603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0" name="Line 113"/>
              <p:cNvSpPr>
                <a:spLocks noChangeShapeType="1"/>
              </p:cNvSpPr>
              <p:nvPr/>
            </p:nvSpPr>
            <p:spPr bwMode="auto">
              <a:xfrm flipH="1" flipV="1">
                <a:off x="190" y="2597"/>
                <a:ext cx="6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1" name="Line 114"/>
              <p:cNvSpPr>
                <a:spLocks noChangeShapeType="1"/>
              </p:cNvSpPr>
              <p:nvPr/>
            </p:nvSpPr>
            <p:spPr bwMode="auto">
              <a:xfrm flipH="1" flipV="1">
                <a:off x="183" y="2586"/>
                <a:ext cx="7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2" name="Line 115"/>
              <p:cNvSpPr>
                <a:spLocks noChangeShapeType="1"/>
              </p:cNvSpPr>
              <p:nvPr/>
            </p:nvSpPr>
            <p:spPr bwMode="auto">
              <a:xfrm flipH="1" flipV="1">
                <a:off x="181" y="2575"/>
                <a:ext cx="2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3" name="Line 116"/>
              <p:cNvSpPr>
                <a:spLocks noChangeShapeType="1"/>
              </p:cNvSpPr>
              <p:nvPr/>
            </p:nvSpPr>
            <p:spPr bwMode="auto">
              <a:xfrm flipH="1" flipV="1">
                <a:off x="181" y="2559"/>
                <a:ext cx="1" cy="1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4" name="Line 117"/>
              <p:cNvSpPr>
                <a:spLocks noChangeShapeType="1"/>
              </p:cNvSpPr>
              <p:nvPr/>
            </p:nvSpPr>
            <p:spPr bwMode="auto">
              <a:xfrm flipH="1" flipV="1">
                <a:off x="174" y="2539"/>
                <a:ext cx="7" cy="2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5" name="Line 118"/>
              <p:cNvSpPr>
                <a:spLocks noChangeShapeType="1"/>
              </p:cNvSpPr>
              <p:nvPr/>
            </p:nvSpPr>
            <p:spPr bwMode="auto">
              <a:xfrm flipH="1" flipV="1">
                <a:off x="167" y="2528"/>
                <a:ext cx="7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6" name="Line 119"/>
              <p:cNvSpPr>
                <a:spLocks noChangeShapeType="1"/>
              </p:cNvSpPr>
              <p:nvPr/>
            </p:nvSpPr>
            <p:spPr bwMode="auto">
              <a:xfrm flipH="1" flipV="1">
                <a:off x="162" y="2525"/>
                <a:ext cx="5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7" name="Line 120"/>
              <p:cNvSpPr>
                <a:spLocks noChangeShapeType="1"/>
              </p:cNvSpPr>
              <p:nvPr/>
            </p:nvSpPr>
            <p:spPr bwMode="auto">
              <a:xfrm flipH="1" flipV="1">
                <a:off x="158" y="2511"/>
                <a:ext cx="4" cy="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8" name="Line 121"/>
              <p:cNvSpPr>
                <a:spLocks noChangeShapeType="1"/>
              </p:cNvSpPr>
              <p:nvPr/>
            </p:nvSpPr>
            <p:spPr bwMode="auto">
              <a:xfrm flipH="1" flipV="1">
                <a:off x="155" y="2501"/>
                <a:ext cx="3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79" name="Line 122"/>
              <p:cNvSpPr>
                <a:spLocks noChangeShapeType="1"/>
              </p:cNvSpPr>
              <p:nvPr/>
            </p:nvSpPr>
            <p:spPr bwMode="auto">
              <a:xfrm flipH="1" flipV="1">
                <a:off x="153" y="2492"/>
                <a:ext cx="2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0" name="Line 123"/>
              <p:cNvSpPr>
                <a:spLocks noChangeShapeType="1"/>
              </p:cNvSpPr>
              <p:nvPr/>
            </p:nvSpPr>
            <p:spPr bwMode="auto">
              <a:xfrm flipH="1" flipV="1">
                <a:off x="152" y="2485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1" name="Line 124"/>
              <p:cNvSpPr>
                <a:spLocks noChangeShapeType="1"/>
              </p:cNvSpPr>
              <p:nvPr/>
            </p:nvSpPr>
            <p:spPr bwMode="auto">
              <a:xfrm flipH="1" flipV="1">
                <a:off x="143" y="2470"/>
                <a:ext cx="9" cy="1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2" name="Line 125"/>
              <p:cNvSpPr>
                <a:spLocks noChangeShapeType="1"/>
              </p:cNvSpPr>
              <p:nvPr/>
            </p:nvSpPr>
            <p:spPr bwMode="auto">
              <a:xfrm flipH="1" flipV="1">
                <a:off x="138" y="2464"/>
                <a:ext cx="5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3" name="Line 126"/>
              <p:cNvSpPr>
                <a:spLocks noChangeShapeType="1"/>
              </p:cNvSpPr>
              <p:nvPr/>
            </p:nvSpPr>
            <p:spPr bwMode="auto">
              <a:xfrm flipH="1" flipV="1">
                <a:off x="130" y="2463"/>
                <a:ext cx="8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4" name="Line 127"/>
              <p:cNvSpPr>
                <a:spLocks noChangeShapeType="1"/>
              </p:cNvSpPr>
              <p:nvPr/>
            </p:nvSpPr>
            <p:spPr bwMode="auto">
              <a:xfrm flipH="1">
                <a:off x="123" y="2463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5" name="Line 128"/>
              <p:cNvSpPr>
                <a:spLocks noChangeShapeType="1"/>
              </p:cNvSpPr>
              <p:nvPr/>
            </p:nvSpPr>
            <p:spPr bwMode="auto">
              <a:xfrm flipH="1">
                <a:off x="118" y="2466"/>
                <a:ext cx="5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6" name="Line 129"/>
              <p:cNvSpPr>
                <a:spLocks noChangeShapeType="1"/>
              </p:cNvSpPr>
              <p:nvPr/>
            </p:nvSpPr>
            <p:spPr bwMode="auto">
              <a:xfrm flipH="1" flipV="1">
                <a:off x="110" y="2468"/>
                <a:ext cx="8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7" name="Line 130"/>
              <p:cNvSpPr>
                <a:spLocks noChangeShapeType="1"/>
              </p:cNvSpPr>
              <p:nvPr/>
            </p:nvSpPr>
            <p:spPr bwMode="auto">
              <a:xfrm flipH="1" flipV="1">
                <a:off x="104" y="2464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8" name="Line 131"/>
              <p:cNvSpPr>
                <a:spLocks noChangeShapeType="1"/>
              </p:cNvSpPr>
              <p:nvPr/>
            </p:nvSpPr>
            <p:spPr bwMode="auto">
              <a:xfrm flipH="1" flipV="1">
                <a:off x="97" y="2456"/>
                <a:ext cx="7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89" name="Line 132"/>
              <p:cNvSpPr>
                <a:spLocks noChangeShapeType="1"/>
              </p:cNvSpPr>
              <p:nvPr/>
            </p:nvSpPr>
            <p:spPr bwMode="auto">
              <a:xfrm flipH="1" flipV="1">
                <a:off x="90" y="2451"/>
                <a:ext cx="7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0" name="Line 133"/>
              <p:cNvSpPr>
                <a:spLocks noChangeShapeType="1"/>
              </p:cNvSpPr>
              <p:nvPr/>
            </p:nvSpPr>
            <p:spPr bwMode="auto">
              <a:xfrm flipH="1">
                <a:off x="83" y="2451"/>
                <a:ext cx="7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1" name="Line 134"/>
              <p:cNvSpPr>
                <a:spLocks noChangeShapeType="1"/>
              </p:cNvSpPr>
              <p:nvPr/>
            </p:nvSpPr>
            <p:spPr bwMode="auto">
              <a:xfrm flipH="1" flipV="1">
                <a:off x="81" y="2448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2" name="Line 135"/>
              <p:cNvSpPr>
                <a:spLocks noChangeShapeType="1"/>
              </p:cNvSpPr>
              <p:nvPr/>
            </p:nvSpPr>
            <p:spPr bwMode="auto">
              <a:xfrm flipH="1" flipV="1">
                <a:off x="76" y="2446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3" name="Line 136"/>
              <p:cNvSpPr>
                <a:spLocks noChangeShapeType="1"/>
              </p:cNvSpPr>
              <p:nvPr/>
            </p:nvSpPr>
            <p:spPr bwMode="auto">
              <a:xfrm flipH="1" flipV="1">
                <a:off x="70" y="2443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4" name="Line 137"/>
              <p:cNvSpPr>
                <a:spLocks noChangeShapeType="1"/>
              </p:cNvSpPr>
              <p:nvPr/>
            </p:nvSpPr>
            <p:spPr bwMode="auto">
              <a:xfrm flipV="1">
                <a:off x="70" y="2438"/>
                <a:ext cx="4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5" name="Line 138"/>
              <p:cNvSpPr>
                <a:spLocks noChangeShapeType="1"/>
              </p:cNvSpPr>
              <p:nvPr/>
            </p:nvSpPr>
            <p:spPr bwMode="auto">
              <a:xfrm flipH="1" flipV="1">
                <a:off x="74" y="2430"/>
                <a:ext cx="1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6" name="Line 139"/>
              <p:cNvSpPr>
                <a:spLocks noChangeShapeType="1"/>
              </p:cNvSpPr>
              <p:nvPr/>
            </p:nvSpPr>
            <p:spPr bwMode="auto">
              <a:xfrm flipH="1" flipV="1">
                <a:off x="68" y="2425"/>
                <a:ext cx="6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7" name="Line 140"/>
              <p:cNvSpPr>
                <a:spLocks noChangeShapeType="1"/>
              </p:cNvSpPr>
              <p:nvPr/>
            </p:nvSpPr>
            <p:spPr bwMode="auto">
              <a:xfrm flipH="1" flipV="1">
                <a:off x="55" y="2417"/>
                <a:ext cx="13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8" name="Line 141"/>
              <p:cNvSpPr>
                <a:spLocks noChangeShapeType="1"/>
              </p:cNvSpPr>
              <p:nvPr/>
            </p:nvSpPr>
            <p:spPr bwMode="auto">
              <a:xfrm flipH="1" flipV="1">
                <a:off x="49" y="2412"/>
                <a:ext cx="6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799" name="Line 142"/>
              <p:cNvSpPr>
                <a:spLocks noChangeShapeType="1"/>
              </p:cNvSpPr>
              <p:nvPr/>
            </p:nvSpPr>
            <p:spPr bwMode="auto">
              <a:xfrm>
                <a:off x="49" y="2412"/>
                <a:ext cx="324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00" name="Line 143"/>
              <p:cNvSpPr>
                <a:spLocks noChangeShapeType="1"/>
              </p:cNvSpPr>
              <p:nvPr/>
            </p:nvSpPr>
            <p:spPr bwMode="auto">
              <a:xfrm>
                <a:off x="373" y="2412"/>
                <a:ext cx="1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01" name="Rectangle 144"/>
              <p:cNvSpPr>
                <a:spLocks noChangeArrowheads="1"/>
              </p:cNvSpPr>
              <p:nvPr/>
            </p:nvSpPr>
            <p:spPr bwMode="auto">
              <a:xfrm>
                <a:off x="393" y="2538"/>
                <a:ext cx="2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>
                    <a:solidFill>
                      <a:srgbClr val="000000"/>
                    </a:solidFill>
                    <a:latin typeface="Book Antiqua" charset="0"/>
                  </a:rPr>
                  <a:t>M</a:t>
                </a:r>
                <a:endParaRPr lang="it-IT"/>
              </a:p>
            </p:txBody>
          </p:sp>
          <p:sp>
            <p:nvSpPr>
              <p:cNvPr id="147802" name="Rectangle 145"/>
              <p:cNvSpPr>
                <a:spLocks noChangeArrowheads="1"/>
              </p:cNvSpPr>
              <p:nvPr/>
            </p:nvSpPr>
            <p:spPr bwMode="auto">
              <a:xfrm>
                <a:off x="412" y="2538"/>
                <a:ext cx="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>
                    <a:solidFill>
                      <a:srgbClr val="000000"/>
                    </a:solidFill>
                    <a:latin typeface="Book Antiqua" charset="0"/>
                  </a:rPr>
                  <a:t> </a:t>
                </a:r>
                <a:endParaRPr lang="it-IT"/>
              </a:p>
            </p:txBody>
          </p:sp>
          <p:sp>
            <p:nvSpPr>
              <p:cNvPr id="147803" name="Rectangle 146"/>
              <p:cNvSpPr>
                <a:spLocks noChangeArrowheads="1"/>
              </p:cNvSpPr>
              <p:nvPr/>
            </p:nvSpPr>
            <p:spPr bwMode="auto">
              <a:xfrm>
                <a:off x="410" y="2538"/>
                <a:ext cx="1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>
                    <a:solidFill>
                      <a:srgbClr val="000000"/>
                    </a:solidFill>
                    <a:latin typeface="Book Antiqua" charset="0"/>
                  </a:rPr>
                  <a:t>5</a:t>
                </a:r>
                <a:endParaRPr lang="it-IT"/>
              </a:p>
            </p:txBody>
          </p:sp>
          <p:sp>
            <p:nvSpPr>
              <p:cNvPr id="147804" name="Rectangle 147"/>
              <p:cNvSpPr>
                <a:spLocks noChangeArrowheads="1"/>
              </p:cNvSpPr>
              <p:nvPr/>
            </p:nvSpPr>
            <p:spPr bwMode="auto">
              <a:xfrm rot="-3600000">
                <a:off x="214" y="2487"/>
                <a:ext cx="71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300">
                    <a:solidFill>
                      <a:srgbClr val="000000"/>
                    </a:solidFill>
                    <a:latin typeface="Monotype Corsiva" charset="0"/>
                  </a:rPr>
                  <a:t>Calabria</a:t>
                </a:r>
                <a:endParaRPr lang="it-IT"/>
              </a:p>
            </p:txBody>
          </p:sp>
          <p:sp>
            <p:nvSpPr>
              <p:cNvPr id="147805" name="Rectangle 148"/>
              <p:cNvSpPr>
                <a:spLocks noChangeArrowheads="1"/>
              </p:cNvSpPr>
              <p:nvPr/>
            </p:nvSpPr>
            <p:spPr bwMode="auto">
              <a:xfrm>
                <a:off x="335" y="2650"/>
                <a:ext cx="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I</a:t>
                </a:r>
                <a:endParaRPr lang="it-IT"/>
              </a:p>
            </p:txBody>
          </p:sp>
          <p:sp>
            <p:nvSpPr>
              <p:cNvPr id="147806" name="Rectangle 149"/>
              <p:cNvSpPr>
                <a:spLocks noChangeArrowheads="1"/>
              </p:cNvSpPr>
              <p:nvPr/>
            </p:nvSpPr>
            <p:spPr bwMode="auto">
              <a:xfrm>
                <a:off x="342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o</a:t>
                </a:r>
                <a:endParaRPr lang="it-IT"/>
              </a:p>
            </p:txBody>
          </p:sp>
          <p:sp>
            <p:nvSpPr>
              <p:cNvPr id="147807" name="Rectangle 150"/>
              <p:cNvSpPr>
                <a:spLocks noChangeArrowheads="1"/>
              </p:cNvSpPr>
              <p:nvPr/>
            </p:nvSpPr>
            <p:spPr bwMode="auto">
              <a:xfrm>
                <a:off x="362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n</a:t>
                </a:r>
                <a:endParaRPr lang="it-IT"/>
              </a:p>
            </p:txBody>
          </p:sp>
          <p:sp>
            <p:nvSpPr>
              <p:cNvPr id="147808" name="Rectangle 151"/>
              <p:cNvSpPr>
                <a:spLocks noChangeArrowheads="1"/>
              </p:cNvSpPr>
              <p:nvPr/>
            </p:nvSpPr>
            <p:spPr bwMode="auto">
              <a:xfrm>
                <a:off x="381" y="2650"/>
                <a:ext cx="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i</a:t>
                </a:r>
                <a:endParaRPr lang="it-IT"/>
              </a:p>
            </p:txBody>
          </p:sp>
          <p:sp>
            <p:nvSpPr>
              <p:cNvPr id="147809" name="Rectangle 152"/>
              <p:cNvSpPr>
                <a:spLocks noChangeArrowheads="1"/>
              </p:cNvSpPr>
              <p:nvPr/>
            </p:nvSpPr>
            <p:spPr bwMode="auto">
              <a:xfrm>
                <a:off x="388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a</a:t>
                </a:r>
                <a:endParaRPr lang="it-IT"/>
              </a:p>
            </p:txBody>
          </p:sp>
          <p:sp>
            <p:nvSpPr>
              <p:cNvPr id="147810" name="Rectangle 153"/>
              <p:cNvSpPr>
                <a:spLocks noChangeArrowheads="1"/>
              </p:cNvSpPr>
              <p:nvPr/>
            </p:nvSpPr>
            <p:spPr bwMode="auto">
              <a:xfrm>
                <a:off x="406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n</a:t>
                </a:r>
                <a:endParaRPr lang="it-IT"/>
              </a:p>
            </p:txBody>
          </p:sp>
          <p:sp>
            <p:nvSpPr>
              <p:cNvPr id="147811" name="Rectangle 154"/>
              <p:cNvSpPr>
                <a:spLocks noChangeArrowheads="1"/>
              </p:cNvSpPr>
              <p:nvPr/>
            </p:nvSpPr>
            <p:spPr bwMode="auto">
              <a:xfrm>
                <a:off x="425" y="2650"/>
                <a:ext cx="11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 </a:t>
                </a:r>
                <a:endParaRPr lang="it-IT"/>
              </a:p>
            </p:txBody>
          </p:sp>
          <p:sp>
            <p:nvSpPr>
              <p:cNvPr id="147812" name="Rectangle 155"/>
              <p:cNvSpPr>
                <a:spLocks noChangeArrowheads="1"/>
              </p:cNvSpPr>
              <p:nvPr/>
            </p:nvSpPr>
            <p:spPr bwMode="auto">
              <a:xfrm>
                <a:off x="435" y="2650"/>
                <a:ext cx="19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S</a:t>
                </a:r>
                <a:endParaRPr lang="it-IT"/>
              </a:p>
            </p:txBody>
          </p:sp>
          <p:sp>
            <p:nvSpPr>
              <p:cNvPr id="147813" name="Rectangle 156"/>
              <p:cNvSpPr>
                <a:spLocks noChangeArrowheads="1"/>
              </p:cNvSpPr>
              <p:nvPr/>
            </p:nvSpPr>
            <p:spPr bwMode="auto">
              <a:xfrm>
                <a:off x="455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e</a:t>
                </a:r>
                <a:endParaRPr lang="it-IT"/>
              </a:p>
            </p:txBody>
          </p:sp>
          <p:sp>
            <p:nvSpPr>
              <p:cNvPr id="147814" name="Rectangle 157"/>
              <p:cNvSpPr>
                <a:spLocks noChangeArrowheads="1"/>
              </p:cNvSpPr>
              <p:nvPr/>
            </p:nvSpPr>
            <p:spPr bwMode="auto">
              <a:xfrm>
                <a:off x="474" y="2650"/>
                <a:ext cx="18" cy="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Geneva" charset="0"/>
                  </a:rPr>
                  <a:t>a</a:t>
                </a:r>
                <a:endParaRPr lang="it-IT"/>
              </a:p>
            </p:txBody>
          </p:sp>
          <p:sp>
            <p:nvSpPr>
              <p:cNvPr id="147815" name="Line 158"/>
              <p:cNvSpPr>
                <a:spLocks noChangeShapeType="1"/>
              </p:cNvSpPr>
              <p:nvPr/>
            </p:nvSpPr>
            <p:spPr bwMode="auto">
              <a:xfrm flipH="1">
                <a:off x="419" y="2939"/>
                <a:ext cx="11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16" name="Rectangle 159"/>
              <p:cNvSpPr>
                <a:spLocks noChangeArrowheads="1"/>
              </p:cNvSpPr>
              <p:nvPr/>
            </p:nvSpPr>
            <p:spPr bwMode="auto">
              <a:xfrm>
                <a:off x="427" y="2898"/>
                <a:ext cx="1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Book Antiqua" charset="0"/>
                  </a:rPr>
                  <a:t>1</a:t>
                </a:r>
                <a:endParaRPr lang="it-IT"/>
              </a:p>
            </p:txBody>
          </p:sp>
          <p:sp>
            <p:nvSpPr>
              <p:cNvPr id="147817" name="Rectangle 160"/>
              <p:cNvSpPr>
                <a:spLocks noChangeArrowheads="1"/>
              </p:cNvSpPr>
              <p:nvPr/>
            </p:nvSpPr>
            <p:spPr bwMode="auto">
              <a:xfrm>
                <a:off x="442" y="2898"/>
                <a:ext cx="1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Book Antiqua" charset="0"/>
                  </a:rPr>
                  <a:t>0</a:t>
                </a:r>
                <a:endParaRPr lang="it-IT"/>
              </a:p>
            </p:txBody>
          </p:sp>
          <p:sp>
            <p:nvSpPr>
              <p:cNvPr id="147818" name="Rectangle 161"/>
              <p:cNvSpPr>
                <a:spLocks noChangeArrowheads="1"/>
              </p:cNvSpPr>
              <p:nvPr/>
            </p:nvSpPr>
            <p:spPr bwMode="auto">
              <a:xfrm>
                <a:off x="457" y="2898"/>
                <a:ext cx="1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Book Antiqua" charset="0"/>
                  </a:rPr>
                  <a:t>0</a:t>
                </a:r>
                <a:endParaRPr lang="it-IT"/>
              </a:p>
            </p:txBody>
          </p:sp>
          <p:sp>
            <p:nvSpPr>
              <p:cNvPr id="147819" name="Rectangle 162"/>
              <p:cNvSpPr>
                <a:spLocks noChangeArrowheads="1"/>
              </p:cNvSpPr>
              <p:nvPr/>
            </p:nvSpPr>
            <p:spPr bwMode="auto">
              <a:xfrm>
                <a:off x="472" y="2898"/>
                <a:ext cx="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Book Antiqua" charset="0"/>
                  </a:rPr>
                  <a:t> </a:t>
                </a:r>
                <a:endParaRPr lang="it-IT"/>
              </a:p>
            </p:txBody>
          </p:sp>
          <p:sp>
            <p:nvSpPr>
              <p:cNvPr id="147820" name="Rectangle 163"/>
              <p:cNvSpPr>
                <a:spLocks noChangeArrowheads="1"/>
              </p:cNvSpPr>
              <p:nvPr/>
            </p:nvSpPr>
            <p:spPr bwMode="auto">
              <a:xfrm>
                <a:off x="478" y="2898"/>
                <a:ext cx="1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Book Antiqua" charset="0"/>
                  </a:rPr>
                  <a:t>k</a:t>
                </a:r>
                <a:endParaRPr lang="it-IT"/>
              </a:p>
            </p:txBody>
          </p:sp>
          <p:sp>
            <p:nvSpPr>
              <p:cNvPr id="147821" name="Rectangle 164"/>
              <p:cNvSpPr>
                <a:spLocks noChangeArrowheads="1"/>
              </p:cNvSpPr>
              <p:nvPr/>
            </p:nvSpPr>
            <p:spPr bwMode="auto">
              <a:xfrm>
                <a:off x="495" y="2898"/>
                <a:ext cx="2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>
                    <a:solidFill>
                      <a:srgbClr val="000000"/>
                    </a:solidFill>
                    <a:latin typeface="Book Antiqua" charset="0"/>
                  </a:rPr>
                  <a:t>m</a:t>
                </a:r>
                <a:endParaRPr lang="it-IT"/>
              </a:p>
            </p:txBody>
          </p:sp>
          <p:sp>
            <p:nvSpPr>
              <p:cNvPr id="147822" name="Line 165"/>
              <p:cNvSpPr>
                <a:spLocks noChangeShapeType="1"/>
              </p:cNvSpPr>
              <p:nvPr/>
            </p:nvSpPr>
            <p:spPr bwMode="auto">
              <a:xfrm flipV="1">
                <a:off x="348" y="2507"/>
                <a:ext cx="67" cy="6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23" name="Freeform 166"/>
              <p:cNvSpPr>
                <a:spLocks/>
              </p:cNvSpPr>
              <p:nvPr/>
            </p:nvSpPr>
            <p:spPr bwMode="auto">
              <a:xfrm>
                <a:off x="25" y="2679"/>
                <a:ext cx="117" cy="201"/>
              </a:xfrm>
              <a:custGeom>
                <a:avLst/>
                <a:gdLst>
                  <a:gd name="T0" fmla="*/ 0 w 233"/>
                  <a:gd name="T1" fmla="*/ 1 h 402"/>
                  <a:gd name="T2" fmla="*/ 1 w 233"/>
                  <a:gd name="T3" fmla="*/ 1 h 402"/>
                  <a:gd name="T4" fmla="*/ 1 w 233"/>
                  <a:gd name="T5" fmla="*/ 1 h 402"/>
                  <a:gd name="T6" fmla="*/ 1 w 233"/>
                  <a:gd name="T7" fmla="*/ 1 h 402"/>
                  <a:gd name="T8" fmla="*/ 1 w 233"/>
                  <a:gd name="T9" fmla="*/ 1 h 402"/>
                  <a:gd name="T10" fmla="*/ 1 w 233"/>
                  <a:gd name="T11" fmla="*/ 1 h 402"/>
                  <a:gd name="T12" fmla="*/ 1 w 233"/>
                  <a:gd name="T13" fmla="*/ 1 h 402"/>
                  <a:gd name="T14" fmla="*/ 1 w 233"/>
                  <a:gd name="T15" fmla="*/ 1 h 402"/>
                  <a:gd name="T16" fmla="*/ 1 w 233"/>
                  <a:gd name="T17" fmla="*/ 1 h 402"/>
                  <a:gd name="T18" fmla="*/ 1 w 233"/>
                  <a:gd name="T19" fmla="*/ 1 h 402"/>
                  <a:gd name="T20" fmla="*/ 1 w 233"/>
                  <a:gd name="T21" fmla="*/ 1 h 402"/>
                  <a:gd name="T22" fmla="*/ 1 w 233"/>
                  <a:gd name="T23" fmla="*/ 1 h 402"/>
                  <a:gd name="T24" fmla="*/ 1 w 233"/>
                  <a:gd name="T25" fmla="*/ 1 h 402"/>
                  <a:gd name="T26" fmla="*/ 1 w 233"/>
                  <a:gd name="T27" fmla="*/ 1 h 402"/>
                  <a:gd name="T28" fmla="*/ 1 w 233"/>
                  <a:gd name="T29" fmla="*/ 1 h 402"/>
                  <a:gd name="T30" fmla="*/ 1 w 233"/>
                  <a:gd name="T31" fmla="*/ 1 h 402"/>
                  <a:gd name="T32" fmla="*/ 1 w 233"/>
                  <a:gd name="T33" fmla="*/ 1 h 402"/>
                  <a:gd name="T34" fmla="*/ 1 w 233"/>
                  <a:gd name="T35" fmla="*/ 1 h 402"/>
                  <a:gd name="T36" fmla="*/ 1 w 233"/>
                  <a:gd name="T37" fmla="*/ 1 h 402"/>
                  <a:gd name="T38" fmla="*/ 1 w 233"/>
                  <a:gd name="T39" fmla="*/ 1 h 402"/>
                  <a:gd name="T40" fmla="*/ 1 w 233"/>
                  <a:gd name="T41" fmla="*/ 1 h 402"/>
                  <a:gd name="T42" fmla="*/ 1 w 233"/>
                  <a:gd name="T43" fmla="*/ 1 h 402"/>
                  <a:gd name="T44" fmla="*/ 1 w 233"/>
                  <a:gd name="T45" fmla="*/ 1 h 402"/>
                  <a:gd name="T46" fmla="*/ 1 w 233"/>
                  <a:gd name="T47" fmla="*/ 1 h 402"/>
                  <a:gd name="T48" fmla="*/ 1 w 233"/>
                  <a:gd name="T49" fmla="*/ 1 h 402"/>
                  <a:gd name="T50" fmla="*/ 1 w 233"/>
                  <a:gd name="T51" fmla="*/ 1 h 402"/>
                  <a:gd name="T52" fmla="*/ 1 w 233"/>
                  <a:gd name="T53" fmla="*/ 1 h 402"/>
                  <a:gd name="T54" fmla="*/ 1 w 233"/>
                  <a:gd name="T55" fmla="*/ 1 h 402"/>
                  <a:gd name="T56" fmla="*/ 1 w 233"/>
                  <a:gd name="T57" fmla="*/ 1 h 402"/>
                  <a:gd name="T58" fmla="*/ 1 w 233"/>
                  <a:gd name="T59" fmla="*/ 1 h 402"/>
                  <a:gd name="T60" fmla="*/ 1 w 233"/>
                  <a:gd name="T61" fmla="*/ 1 h 402"/>
                  <a:gd name="T62" fmla="*/ 1 w 233"/>
                  <a:gd name="T63" fmla="*/ 1 h 402"/>
                  <a:gd name="T64" fmla="*/ 1 w 233"/>
                  <a:gd name="T65" fmla="*/ 1 h 402"/>
                  <a:gd name="T66" fmla="*/ 1 w 233"/>
                  <a:gd name="T67" fmla="*/ 1 h 402"/>
                  <a:gd name="T68" fmla="*/ 1 w 233"/>
                  <a:gd name="T69" fmla="*/ 1 h 402"/>
                  <a:gd name="T70" fmla="*/ 1 w 233"/>
                  <a:gd name="T71" fmla="*/ 1 h 402"/>
                  <a:gd name="T72" fmla="*/ 1 w 233"/>
                  <a:gd name="T73" fmla="*/ 1 h 402"/>
                  <a:gd name="T74" fmla="*/ 1 w 233"/>
                  <a:gd name="T75" fmla="*/ 1 h 402"/>
                  <a:gd name="T76" fmla="*/ 1 w 233"/>
                  <a:gd name="T77" fmla="*/ 1 h 402"/>
                  <a:gd name="T78" fmla="*/ 1 w 233"/>
                  <a:gd name="T79" fmla="*/ 1 h 402"/>
                  <a:gd name="T80" fmla="*/ 1 w 233"/>
                  <a:gd name="T81" fmla="*/ 1 h 402"/>
                  <a:gd name="T82" fmla="*/ 1 w 233"/>
                  <a:gd name="T83" fmla="*/ 1 h 402"/>
                  <a:gd name="T84" fmla="*/ 1 w 233"/>
                  <a:gd name="T85" fmla="*/ 1 h 402"/>
                  <a:gd name="T86" fmla="*/ 1 w 233"/>
                  <a:gd name="T87" fmla="*/ 1 h 402"/>
                  <a:gd name="T88" fmla="*/ 1 w 233"/>
                  <a:gd name="T89" fmla="*/ 1 h 402"/>
                  <a:gd name="T90" fmla="*/ 1 w 233"/>
                  <a:gd name="T91" fmla="*/ 1 h 402"/>
                  <a:gd name="T92" fmla="*/ 1 w 233"/>
                  <a:gd name="T93" fmla="*/ 0 h 402"/>
                  <a:gd name="T94" fmla="*/ 1 w 233"/>
                  <a:gd name="T95" fmla="*/ 1 h 402"/>
                  <a:gd name="T96" fmla="*/ 1 w 233"/>
                  <a:gd name="T97" fmla="*/ 1 h 402"/>
                  <a:gd name="T98" fmla="*/ 1 w 233"/>
                  <a:gd name="T99" fmla="*/ 1 h 402"/>
                  <a:gd name="T100" fmla="*/ 1 w 233"/>
                  <a:gd name="T101" fmla="*/ 1 h 402"/>
                  <a:gd name="T102" fmla="*/ 1 w 233"/>
                  <a:gd name="T103" fmla="*/ 1 h 402"/>
                  <a:gd name="T104" fmla="*/ 1 w 233"/>
                  <a:gd name="T105" fmla="*/ 1 h 402"/>
                  <a:gd name="T106" fmla="*/ 1 w 233"/>
                  <a:gd name="T107" fmla="*/ 1 h 402"/>
                  <a:gd name="T108" fmla="*/ 1 w 233"/>
                  <a:gd name="T109" fmla="*/ 1 h 402"/>
                  <a:gd name="T110" fmla="*/ 1 w 233"/>
                  <a:gd name="T111" fmla="*/ 1 h 402"/>
                  <a:gd name="T112" fmla="*/ 1 w 233"/>
                  <a:gd name="T113" fmla="*/ 1 h 402"/>
                  <a:gd name="T114" fmla="*/ 1 w 233"/>
                  <a:gd name="T115" fmla="*/ 1 h 402"/>
                  <a:gd name="T116" fmla="*/ 1 w 233"/>
                  <a:gd name="T117" fmla="*/ 1 h 402"/>
                  <a:gd name="T118" fmla="*/ 1 w 233"/>
                  <a:gd name="T119" fmla="*/ 1 h 402"/>
                  <a:gd name="T120" fmla="*/ 1 w 233"/>
                  <a:gd name="T121" fmla="*/ 1 h 402"/>
                  <a:gd name="T122" fmla="*/ 0 w 233"/>
                  <a:gd name="T123" fmla="*/ 1 h 402"/>
                  <a:gd name="T124" fmla="*/ 0 w 233"/>
                  <a:gd name="T125" fmla="*/ 1 h 40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33"/>
                  <a:gd name="T190" fmla="*/ 0 h 402"/>
                  <a:gd name="T191" fmla="*/ 233 w 233"/>
                  <a:gd name="T192" fmla="*/ 402 h 40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33" h="402">
                    <a:moveTo>
                      <a:pt x="0" y="349"/>
                    </a:moveTo>
                    <a:lnTo>
                      <a:pt x="13" y="362"/>
                    </a:lnTo>
                    <a:lnTo>
                      <a:pt x="23" y="367"/>
                    </a:lnTo>
                    <a:lnTo>
                      <a:pt x="41" y="371"/>
                    </a:lnTo>
                    <a:lnTo>
                      <a:pt x="54" y="382"/>
                    </a:lnTo>
                    <a:lnTo>
                      <a:pt x="65" y="382"/>
                    </a:lnTo>
                    <a:lnTo>
                      <a:pt x="74" y="386"/>
                    </a:lnTo>
                    <a:lnTo>
                      <a:pt x="88" y="380"/>
                    </a:lnTo>
                    <a:lnTo>
                      <a:pt x="97" y="382"/>
                    </a:lnTo>
                    <a:lnTo>
                      <a:pt x="109" y="389"/>
                    </a:lnTo>
                    <a:lnTo>
                      <a:pt x="121" y="389"/>
                    </a:lnTo>
                    <a:lnTo>
                      <a:pt x="126" y="392"/>
                    </a:lnTo>
                    <a:lnTo>
                      <a:pt x="133" y="402"/>
                    </a:lnTo>
                    <a:lnTo>
                      <a:pt x="137" y="396"/>
                    </a:lnTo>
                    <a:lnTo>
                      <a:pt x="143" y="390"/>
                    </a:lnTo>
                    <a:lnTo>
                      <a:pt x="139" y="379"/>
                    </a:lnTo>
                    <a:lnTo>
                      <a:pt x="135" y="362"/>
                    </a:lnTo>
                    <a:lnTo>
                      <a:pt x="142" y="347"/>
                    </a:lnTo>
                    <a:lnTo>
                      <a:pt x="155" y="325"/>
                    </a:lnTo>
                    <a:lnTo>
                      <a:pt x="167" y="321"/>
                    </a:lnTo>
                    <a:lnTo>
                      <a:pt x="169" y="312"/>
                    </a:lnTo>
                    <a:lnTo>
                      <a:pt x="178" y="308"/>
                    </a:lnTo>
                    <a:lnTo>
                      <a:pt x="172" y="300"/>
                    </a:lnTo>
                    <a:lnTo>
                      <a:pt x="174" y="292"/>
                    </a:lnTo>
                    <a:lnTo>
                      <a:pt x="164" y="287"/>
                    </a:lnTo>
                    <a:lnTo>
                      <a:pt x="156" y="277"/>
                    </a:lnTo>
                    <a:lnTo>
                      <a:pt x="151" y="261"/>
                    </a:lnTo>
                    <a:lnTo>
                      <a:pt x="154" y="256"/>
                    </a:lnTo>
                    <a:lnTo>
                      <a:pt x="164" y="256"/>
                    </a:lnTo>
                    <a:lnTo>
                      <a:pt x="155" y="245"/>
                    </a:lnTo>
                    <a:lnTo>
                      <a:pt x="146" y="243"/>
                    </a:lnTo>
                    <a:lnTo>
                      <a:pt x="134" y="234"/>
                    </a:lnTo>
                    <a:lnTo>
                      <a:pt x="131" y="204"/>
                    </a:lnTo>
                    <a:lnTo>
                      <a:pt x="134" y="189"/>
                    </a:lnTo>
                    <a:lnTo>
                      <a:pt x="148" y="171"/>
                    </a:lnTo>
                    <a:lnTo>
                      <a:pt x="151" y="159"/>
                    </a:lnTo>
                    <a:lnTo>
                      <a:pt x="155" y="144"/>
                    </a:lnTo>
                    <a:lnTo>
                      <a:pt x="155" y="133"/>
                    </a:lnTo>
                    <a:lnTo>
                      <a:pt x="167" y="114"/>
                    </a:lnTo>
                    <a:lnTo>
                      <a:pt x="173" y="105"/>
                    </a:lnTo>
                    <a:lnTo>
                      <a:pt x="197" y="67"/>
                    </a:lnTo>
                    <a:lnTo>
                      <a:pt x="207" y="55"/>
                    </a:lnTo>
                    <a:lnTo>
                      <a:pt x="223" y="25"/>
                    </a:lnTo>
                    <a:lnTo>
                      <a:pt x="223" y="15"/>
                    </a:lnTo>
                    <a:lnTo>
                      <a:pt x="233" y="7"/>
                    </a:lnTo>
                    <a:lnTo>
                      <a:pt x="223" y="4"/>
                    </a:lnTo>
                    <a:lnTo>
                      <a:pt x="211" y="0"/>
                    </a:lnTo>
                    <a:lnTo>
                      <a:pt x="199" y="7"/>
                    </a:lnTo>
                    <a:lnTo>
                      <a:pt x="187" y="17"/>
                    </a:lnTo>
                    <a:lnTo>
                      <a:pt x="167" y="21"/>
                    </a:lnTo>
                    <a:lnTo>
                      <a:pt x="157" y="21"/>
                    </a:lnTo>
                    <a:lnTo>
                      <a:pt x="150" y="31"/>
                    </a:lnTo>
                    <a:lnTo>
                      <a:pt x="129" y="45"/>
                    </a:lnTo>
                    <a:lnTo>
                      <a:pt x="124" y="35"/>
                    </a:lnTo>
                    <a:lnTo>
                      <a:pt x="105" y="34"/>
                    </a:lnTo>
                    <a:lnTo>
                      <a:pt x="97" y="26"/>
                    </a:lnTo>
                    <a:lnTo>
                      <a:pt x="78" y="34"/>
                    </a:lnTo>
                    <a:lnTo>
                      <a:pt x="66" y="34"/>
                    </a:lnTo>
                    <a:lnTo>
                      <a:pt x="54" y="47"/>
                    </a:lnTo>
                    <a:lnTo>
                      <a:pt x="40" y="55"/>
                    </a:lnTo>
                    <a:lnTo>
                      <a:pt x="10" y="64"/>
                    </a:lnTo>
                    <a:lnTo>
                      <a:pt x="0" y="64"/>
                    </a:lnTo>
                    <a:lnTo>
                      <a:pt x="0" y="349"/>
                    </a:lnTo>
                    <a:close/>
                  </a:path>
                </a:pathLst>
              </a:custGeom>
              <a:blipFill dpi="0" rotWithShape="0">
                <a:blip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24" name="Line 167"/>
              <p:cNvSpPr>
                <a:spLocks noChangeShapeType="1"/>
              </p:cNvSpPr>
              <p:nvPr/>
            </p:nvSpPr>
            <p:spPr bwMode="auto">
              <a:xfrm>
                <a:off x="25" y="2853"/>
                <a:ext cx="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25" name="Line 168"/>
              <p:cNvSpPr>
                <a:spLocks noChangeShapeType="1"/>
              </p:cNvSpPr>
              <p:nvPr/>
            </p:nvSpPr>
            <p:spPr bwMode="auto">
              <a:xfrm>
                <a:off x="31" y="286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26" name="Line 169"/>
              <p:cNvSpPr>
                <a:spLocks noChangeShapeType="1"/>
              </p:cNvSpPr>
              <p:nvPr/>
            </p:nvSpPr>
            <p:spPr bwMode="auto">
              <a:xfrm>
                <a:off x="37" y="2862"/>
                <a:ext cx="9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27" name="Line 170"/>
              <p:cNvSpPr>
                <a:spLocks noChangeShapeType="1"/>
              </p:cNvSpPr>
              <p:nvPr/>
            </p:nvSpPr>
            <p:spPr bwMode="auto">
              <a:xfrm>
                <a:off x="46" y="2864"/>
                <a:ext cx="6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28" name="Line 171"/>
              <p:cNvSpPr>
                <a:spLocks noChangeShapeType="1"/>
              </p:cNvSpPr>
              <p:nvPr/>
            </p:nvSpPr>
            <p:spPr bwMode="auto">
              <a:xfrm>
                <a:off x="52" y="2870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29" name="Line 172"/>
              <p:cNvSpPr>
                <a:spLocks noChangeShapeType="1"/>
              </p:cNvSpPr>
              <p:nvPr/>
            </p:nvSpPr>
            <p:spPr bwMode="auto">
              <a:xfrm>
                <a:off x="57" y="2870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0" name="Line 173"/>
              <p:cNvSpPr>
                <a:spLocks noChangeShapeType="1"/>
              </p:cNvSpPr>
              <p:nvPr/>
            </p:nvSpPr>
            <p:spPr bwMode="auto">
              <a:xfrm flipV="1">
                <a:off x="62" y="2869"/>
                <a:ext cx="7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1" name="Line 174"/>
              <p:cNvSpPr>
                <a:spLocks noChangeShapeType="1"/>
              </p:cNvSpPr>
              <p:nvPr/>
            </p:nvSpPr>
            <p:spPr bwMode="auto">
              <a:xfrm>
                <a:off x="69" y="2869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2" name="Line 175"/>
              <p:cNvSpPr>
                <a:spLocks noChangeShapeType="1"/>
              </p:cNvSpPr>
              <p:nvPr/>
            </p:nvSpPr>
            <p:spPr bwMode="auto">
              <a:xfrm>
                <a:off x="74" y="2870"/>
                <a:ext cx="6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3" name="Line 176"/>
              <p:cNvSpPr>
                <a:spLocks noChangeShapeType="1"/>
              </p:cNvSpPr>
              <p:nvPr/>
            </p:nvSpPr>
            <p:spPr bwMode="auto">
              <a:xfrm>
                <a:off x="80" y="2873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4" name="Line 177"/>
              <p:cNvSpPr>
                <a:spLocks noChangeShapeType="1"/>
              </p:cNvSpPr>
              <p:nvPr/>
            </p:nvSpPr>
            <p:spPr bwMode="auto">
              <a:xfrm>
                <a:off x="85" y="2873"/>
                <a:ext cx="3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5" name="Line 178"/>
              <p:cNvSpPr>
                <a:spLocks noChangeShapeType="1"/>
              </p:cNvSpPr>
              <p:nvPr/>
            </p:nvSpPr>
            <p:spPr bwMode="auto">
              <a:xfrm>
                <a:off x="88" y="2875"/>
                <a:ext cx="3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6" name="Line 179"/>
              <p:cNvSpPr>
                <a:spLocks noChangeShapeType="1"/>
              </p:cNvSpPr>
              <p:nvPr/>
            </p:nvSpPr>
            <p:spPr bwMode="auto">
              <a:xfrm flipV="1">
                <a:off x="91" y="287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7" name="Line 180"/>
              <p:cNvSpPr>
                <a:spLocks noChangeShapeType="1"/>
              </p:cNvSpPr>
              <p:nvPr/>
            </p:nvSpPr>
            <p:spPr bwMode="auto">
              <a:xfrm flipV="1">
                <a:off x="93" y="2874"/>
                <a:ext cx="4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8" name="Line 181"/>
              <p:cNvSpPr>
                <a:spLocks noChangeShapeType="1"/>
              </p:cNvSpPr>
              <p:nvPr/>
            </p:nvSpPr>
            <p:spPr bwMode="auto">
              <a:xfrm flipH="1" flipV="1">
                <a:off x="95" y="2868"/>
                <a:ext cx="2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39" name="Line 182"/>
              <p:cNvSpPr>
                <a:spLocks noChangeShapeType="1"/>
              </p:cNvSpPr>
              <p:nvPr/>
            </p:nvSpPr>
            <p:spPr bwMode="auto">
              <a:xfrm flipH="1" flipV="1">
                <a:off x="93" y="2860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0" name="Line 183"/>
              <p:cNvSpPr>
                <a:spLocks noChangeShapeType="1"/>
              </p:cNvSpPr>
              <p:nvPr/>
            </p:nvSpPr>
            <p:spPr bwMode="auto">
              <a:xfrm flipV="1">
                <a:off x="93" y="2853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1" name="Line 184"/>
              <p:cNvSpPr>
                <a:spLocks noChangeShapeType="1"/>
              </p:cNvSpPr>
              <p:nvPr/>
            </p:nvSpPr>
            <p:spPr bwMode="auto">
              <a:xfrm flipV="1">
                <a:off x="96" y="2842"/>
                <a:ext cx="6" cy="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2" name="Line 185"/>
              <p:cNvSpPr>
                <a:spLocks noChangeShapeType="1"/>
              </p:cNvSpPr>
              <p:nvPr/>
            </p:nvSpPr>
            <p:spPr bwMode="auto">
              <a:xfrm flipV="1">
                <a:off x="102" y="2840"/>
                <a:ext cx="6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3" name="Line 186"/>
              <p:cNvSpPr>
                <a:spLocks noChangeShapeType="1"/>
              </p:cNvSpPr>
              <p:nvPr/>
            </p:nvSpPr>
            <p:spPr bwMode="auto">
              <a:xfrm flipV="1">
                <a:off x="108" y="2835"/>
                <a:ext cx="2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4" name="Line 187"/>
              <p:cNvSpPr>
                <a:spLocks noChangeShapeType="1"/>
              </p:cNvSpPr>
              <p:nvPr/>
            </p:nvSpPr>
            <p:spPr bwMode="auto">
              <a:xfrm flipV="1">
                <a:off x="110" y="2833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5" name="Line 188"/>
              <p:cNvSpPr>
                <a:spLocks noChangeShapeType="1"/>
              </p:cNvSpPr>
              <p:nvPr/>
            </p:nvSpPr>
            <p:spPr bwMode="auto">
              <a:xfrm flipH="1" flipV="1">
                <a:off x="111" y="2829"/>
                <a:ext cx="3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6" name="Line 189"/>
              <p:cNvSpPr>
                <a:spLocks noChangeShapeType="1"/>
              </p:cNvSpPr>
              <p:nvPr/>
            </p:nvSpPr>
            <p:spPr bwMode="auto">
              <a:xfrm flipV="1">
                <a:off x="111" y="2825"/>
                <a:ext cx="1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7" name="Line 190"/>
              <p:cNvSpPr>
                <a:spLocks noChangeShapeType="1"/>
              </p:cNvSpPr>
              <p:nvPr/>
            </p:nvSpPr>
            <p:spPr bwMode="auto">
              <a:xfrm flipH="1" flipV="1">
                <a:off x="107" y="2823"/>
                <a:ext cx="5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8" name="Line 191"/>
              <p:cNvSpPr>
                <a:spLocks noChangeShapeType="1"/>
              </p:cNvSpPr>
              <p:nvPr/>
            </p:nvSpPr>
            <p:spPr bwMode="auto">
              <a:xfrm flipH="1" flipV="1">
                <a:off x="103" y="2817"/>
                <a:ext cx="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49" name="Line 192"/>
              <p:cNvSpPr>
                <a:spLocks noChangeShapeType="1"/>
              </p:cNvSpPr>
              <p:nvPr/>
            </p:nvSpPr>
            <p:spPr bwMode="auto">
              <a:xfrm flipH="1" flipV="1">
                <a:off x="100" y="2810"/>
                <a:ext cx="3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0" name="Line 193"/>
              <p:cNvSpPr>
                <a:spLocks noChangeShapeType="1"/>
              </p:cNvSpPr>
              <p:nvPr/>
            </p:nvSpPr>
            <p:spPr bwMode="auto">
              <a:xfrm flipV="1">
                <a:off x="100" y="2807"/>
                <a:ext cx="2" cy="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1" name="Line 194"/>
              <p:cNvSpPr>
                <a:spLocks noChangeShapeType="1"/>
              </p:cNvSpPr>
              <p:nvPr/>
            </p:nvSpPr>
            <p:spPr bwMode="auto">
              <a:xfrm>
                <a:off x="102" y="2807"/>
                <a:ext cx="5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2" name="Line 195"/>
              <p:cNvSpPr>
                <a:spLocks noChangeShapeType="1"/>
              </p:cNvSpPr>
              <p:nvPr/>
            </p:nvSpPr>
            <p:spPr bwMode="auto">
              <a:xfrm flipH="1" flipV="1">
                <a:off x="102" y="2802"/>
                <a:ext cx="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3" name="Line 196"/>
              <p:cNvSpPr>
                <a:spLocks noChangeShapeType="1"/>
              </p:cNvSpPr>
              <p:nvPr/>
            </p:nvSpPr>
            <p:spPr bwMode="auto">
              <a:xfrm flipH="1" flipV="1">
                <a:off x="98" y="2800"/>
                <a:ext cx="4" cy="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4" name="Line 197"/>
              <p:cNvSpPr>
                <a:spLocks noChangeShapeType="1"/>
              </p:cNvSpPr>
              <p:nvPr/>
            </p:nvSpPr>
            <p:spPr bwMode="auto">
              <a:xfrm flipH="1" flipV="1">
                <a:off x="92" y="2796"/>
                <a:ext cx="6" cy="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5" name="Line 198"/>
              <p:cNvSpPr>
                <a:spLocks noChangeShapeType="1"/>
              </p:cNvSpPr>
              <p:nvPr/>
            </p:nvSpPr>
            <p:spPr bwMode="auto">
              <a:xfrm flipH="1" flipV="1">
                <a:off x="91" y="2781"/>
                <a:ext cx="1" cy="1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6" name="Line 199"/>
              <p:cNvSpPr>
                <a:spLocks noChangeShapeType="1"/>
              </p:cNvSpPr>
              <p:nvPr/>
            </p:nvSpPr>
            <p:spPr bwMode="auto">
              <a:xfrm flipV="1">
                <a:off x="91" y="2774"/>
                <a:ext cx="1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7" name="Line 200"/>
              <p:cNvSpPr>
                <a:spLocks noChangeShapeType="1"/>
              </p:cNvSpPr>
              <p:nvPr/>
            </p:nvSpPr>
            <p:spPr bwMode="auto">
              <a:xfrm flipV="1">
                <a:off x="92" y="2765"/>
                <a:ext cx="7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8" name="Line 201"/>
              <p:cNvSpPr>
                <a:spLocks noChangeShapeType="1"/>
              </p:cNvSpPr>
              <p:nvPr/>
            </p:nvSpPr>
            <p:spPr bwMode="auto">
              <a:xfrm flipV="1">
                <a:off x="99" y="2759"/>
                <a:ext cx="1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59" name="Line 202"/>
              <p:cNvSpPr>
                <a:spLocks noChangeShapeType="1"/>
              </p:cNvSpPr>
              <p:nvPr/>
            </p:nvSpPr>
            <p:spPr bwMode="auto">
              <a:xfrm flipV="1">
                <a:off x="100" y="2751"/>
                <a:ext cx="2" cy="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60" name="Line 203"/>
              <p:cNvSpPr>
                <a:spLocks noChangeShapeType="1"/>
              </p:cNvSpPr>
              <p:nvPr/>
            </p:nvSpPr>
            <p:spPr bwMode="auto">
              <a:xfrm flipV="1">
                <a:off x="102" y="2746"/>
                <a:ext cx="1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861" name="Line 204"/>
              <p:cNvSpPr>
                <a:spLocks noChangeShapeType="1"/>
              </p:cNvSpPr>
              <p:nvPr/>
            </p:nvSpPr>
            <p:spPr bwMode="auto">
              <a:xfrm flipV="1">
                <a:off x="102" y="2736"/>
                <a:ext cx="6" cy="1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47633" name="Line 205"/>
            <p:cNvSpPr>
              <a:spLocks noChangeShapeType="1"/>
            </p:cNvSpPr>
            <p:nvPr/>
          </p:nvSpPr>
          <p:spPr bwMode="auto">
            <a:xfrm flipV="1">
              <a:off x="108" y="2731"/>
              <a:ext cx="4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34" name="Line 206"/>
            <p:cNvSpPr>
              <a:spLocks noChangeShapeType="1"/>
            </p:cNvSpPr>
            <p:nvPr/>
          </p:nvSpPr>
          <p:spPr bwMode="auto">
            <a:xfrm flipV="1">
              <a:off x="112" y="2712"/>
              <a:ext cx="11" cy="1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35" name="Line 207"/>
            <p:cNvSpPr>
              <a:spLocks noChangeShapeType="1"/>
            </p:cNvSpPr>
            <p:nvPr/>
          </p:nvSpPr>
          <p:spPr bwMode="auto">
            <a:xfrm flipV="1">
              <a:off x="123" y="2706"/>
              <a:ext cx="6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36" name="Line 208"/>
            <p:cNvSpPr>
              <a:spLocks noChangeShapeType="1"/>
            </p:cNvSpPr>
            <p:nvPr/>
          </p:nvSpPr>
          <p:spPr bwMode="auto">
            <a:xfrm flipV="1">
              <a:off x="129" y="2691"/>
              <a:ext cx="7" cy="1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37" name="Line 209"/>
            <p:cNvSpPr>
              <a:spLocks noChangeShapeType="1"/>
            </p:cNvSpPr>
            <p:nvPr/>
          </p:nvSpPr>
          <p:spPr bwMode="auto">
            <a:xfrm flipV="1">
              <a:off x="136" y="2686"/>
              <a:ext cx="1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38" name="Line 210"/>
            <p:cNvSpPr>
              <a:spLocks noChangeShapeType="1"/>
            </p:cNvSpPr>
            <p:nvPr/>
          </p:nvSpPr>
          <p:spPr bwMode="auto">
            <a:xfrm flipV="1">
              <a:off x="136" y="2682"/>
              <a:ext cx="6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39" name="Line 211"/>
            <p:cNvSpPr>
              <a:spLocks noChangeShapeType="1"/>
            </p:cNvSpPr>
            <p:nvPr/>
          </p:nvSpPr>
          <p:spPr bwMode="auto">
            <a:xfrm flipH="1" flipV="1">
              <a:off x="136" y="2681"/>
              <a:ext cx="6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0" name="Line 212"/>
            <p:cNvSpPr>
              <a:spLocks noChangeShapeType="1"/>
            </p:cNvSpPr>
            <p:nvPr/>
          </p:nvSpPr>
          <p:spPr bwMode="auto">
            <a:xfrm flipH="1" flipV="1">
              <a:off x="130" y="2679"/>
              <a:ext cx="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1" name="Line 213"/>
            <p:cNvSpPr>
              <a:spLocks noChangeShapeType="1"/>
            </p:cNvSpPr>
            <p:nvPr/>
          </p:nvSpPr>
          <p:spPr bwMode="auto">
            <a:xfrm flipH="1">
              <a:off x="125" y="2679"/>
              <a:ext cx="5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2" name="Line 214"/>
            <p:cNvSpPr>
              <a:spLocks noChangeShapeType="1"/>
            </p:cNvSpPr>
            <p:nvPr/>
          </p:nvSpPr>
          <p:spPr bwMode="auto">
            <a:xfrm flipH="1">
              <a:off x="119" y="2682"/>
              <a:ext cx="6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3" name="Line 215"/>
            <p:cNvSpPr>
              <a:spLocks noChangeShapeType="1"/>
            </p:cNvSpPr>
            <p:nvPr/>
          </p:nvSpPr>
          <p:spPr bwMode="auto">
            <a:xfrm flipH="1">
              <a:off x="108" y="2688"/>
              <a:ext cx="11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4" name="Line 216"/>
            <p:cNvSpPr>
              <a:spLocks noChangeShapeType="1"/>
            </p:cNvSpPr>
            <p:nvPr/>
          </p:nvSpPr>
          <p:spPr bwMode="auto">
            <a:xfrm flipH="1">
              <a:off x="104" y="2690"/>
              <a:ext cx="4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5" name="Line 217"/>
            <p:cNvSpPr>
              <a:spLocks noChangeShapeType="1"/>
            </p:cNvSpPr>
            <p:nvPr/>
          </p:nvSpPr>
          <p:spPr bwMode="auto">
            <a:xfrm flipH="1">
              <a:off x="100" y="2690"/>
              <a:ext cx="4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6" name="Line 218"/>
            <p:cNvSpPr>
              <a:spLocks noChangeShapeType="1"/>
            </p:cNvSpPr>
            <p:nvPr/>
          </p:nvSpPr>
          <p:spPr bwMode="auto">
            <a:xfrm flipH="1">
              <a:off x="89" y="2695"/>
              <a:ext cx="11" cy="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7" name="Line 219"/>
            <p:cNvSpPr>
              <a:spLocks noChangeShapeType="1"/>
            </p:cNvSpPr>
            <p:nvPr/>
          </p:nvSpPr>
          <p:spPr bwMode="auto">
            <a:xfrm flipH="1" flipV="1">
              <a:off x="87" y="2697"/>
              <a:ext cx="2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8" name="Line 220"/>
            <p:cNvSpPr>
              <a:spLocks noChangeShapeType="1"/>
            </p:cNvSpPr>
            <p:nvPr/>
          </p:nvSpPr>
          <p:spPr bwMode="auto">
            <a:xfrm flipH="1" flipV="1">
              <a:off x="78" y="2696"/>
              <a:ext cx="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49" name="Line 221"/>
            <p:cNvSpPr>
              <a:spLocks noChangeShapeType="1"/>
            </p:cNvSpPr>
            <p:nvPr/>
          </p:nvSpPr>
          <p:spPr bwMode="auto">
            <a:xfrm flipH="1" flipV="1">
              <a:off x="74" y="2692"/>
              <a:ext cx="4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0" name="Line 222"/>
            <p:cNvSpPr>
              <a:spLocks noChangeShapeType="1"/>
            </p:cNvSpPr>
            <p:nvPr/>
          </p:nvSpPr>
          <p:spPr bwMode="auto">
            <a:xfrm flipH="1">
              <a:off x="64" y="2692"/>
              <a:ext cx="10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1" name="Line 223"/>
            <p:cNvSpPr>
              <a:spLocks noChangeShapeType="1"/>
            </p:cNvSpPr>
            <p:nvPr/>
          </p:nvSpPr>
          <p:spPr bwMode="auto">
            <a:xfrm flipH="1">
              <a:off x="58" y="2696"/>
              <a:ext cx="6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2" name="Line 224"/>
            <p:cNvSpPr>
              <a:spLocks noChangeShapeType="1"/>
            </p:cNvSpPr>
            <p:nvPr/>
          </p:nvSpPr>
          <p:spPr bwMode="auto">
            <a:xfrm flipH="1">
              <a:off x="52" y="2696"/>
              <a:ext cx="6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3" name="Line 225"/>
            <p:cNvSpPr>
              <a:spLocks noChangeShapeType="1"/>
            </p:cNvSpPr>
            <p:nvPr/>
          </p:nvSpPr>
          <p:spPr bwMode="auto">
            <a:xfrm flipH="1">
              <a:off x="45" y="2703"/>
              <a:ext cx="7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4" name="Line 226"/>
            <p:cNvSpPr>
              <a:spLocks noChangeShapeType="1"/>
            </p:cNvSpPr>
            <p:nvPr/>
          </p:nvSpPr>
          <p:spPr bwMode="auto">
            <a:xfrm flipH="1">
              <a:off x="30" y="2706"/>
              <a:ext cx="15" cy="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5" name="Line 227"/>
            <p:cNvSpPr>
              <a:spLocks noChangeShapeType="1"/>
            </p:cNvSpPr>
            <p:nvPr/>
          </p:nvSpPr>
          <p:spPr bwMode="auto">
            <a:xfrm flipH="1">
              <a:off x="25" y="2711"/>
              <a:ext cx="5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6" name="Line 228"/>
            <p:cNvSpPr>
              <a:spLocks noChangeShapeType="1"/>
            </p:cNvSpPr>
            <p:nvPr/>
          </p:nvSpPr>
          <p:spPr bwMode="auto">
            <a:xfrm>
              <a:off x="25" y="2711"/>
              <a:ext cx="1" cy="14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657" name="Rectangle 229"/>
            <p:cNvSpPr>
              <a:spLocks noChangeArrowheads="1"/>
            </p:cNvSpPr>
            <p:nvPr/>
          </p:nvSpPr>
          <p:spPr bwMode="auto">
            <a:xfrm>
              <a:off x="454" y="2499"/>
              <a:ext cx="2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>
                  <a:solidFill>
                    <a:srgbClr val="000000"/>
                  </a:solidFill>
                  <a:latin typeface="Book Antiqua" charset="0"/>
                </a:rPr>
                <a:t>M</a:t>
              </a:r>
              <a:endParaRPr lang="it-IT"/>
            </a:p>
          </p:txBody>
        </p:sp>
        <p:sp>
          <p:nvSpPr>
            <p:cNvPr id="147658" name="Rectangle 230"/>
            <p:cNvSpPr>
              <a:spLocks noChangeArrowheads="1"/>
            </p:cNvSpPr>
            <p:nvPr/>
          </p:nvSpPr>
          <p:spPr bwMode="auto">
            <a:xfrm>
              <a:off x="473" y="2499"/>
              <a:ext cx="6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>
                  <a:solidFill>
                    <a:srgbClr val="000000"/>
                  </a:solidFill>
                  <a:latin typeface="Book Antiqua" charset="0"/>
                </a:rPr>
                <a:t> </a:t>
              </a:r>
              <a:endParaRPr lang="it-IT"/>
            </a:p>
          </p:txBody>
        </p:sp>
        <p:sp>
          <p:nvSpPr>
            <p:cNvPr id="147659" name="Rectangle 231"/>
            <p:cNvSpPr>
              <a:spLocks noChangeArrowheads="1"/>
            </p:cNvSpPr>
            <p:nvPr/>
          </p:nvSpPr>
          <p:spPr bwMode="auto">
            <a:xfrm>
              <a:off x="469" y="2499"/>
              <a:ext cx="1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>
                  <a:solidFill>
                    <a:srgbClr val="000000"/>
                  </a:solidFill>
                  <a:latin typeface="Book Antiqua" charset="0"/>
                </a:rPr>
                <a:t>3</a:t>
              </a:r>
              <a:endParaRPr lang="it-IT"/>
            </a:p>
          </p:txBody>
        </p:sp>
        <p:sp>
          <p:nvSpPr>
            <p:cNvPr id="147660" name="Rectangle 232"/>
            <p:cNvSpPr>
              <a:spLocks noChangeArrowheads="1"/>
            </p:cNvSpPr>
            <p:nvPr/>
          </p:nvSpPr>
          <p:spPr bwMode="auto">
            <a:xfrm>
              <a:off x="479" y="2499"/>
              <a:ext cx="1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300">
                  <a:solidFill>
                    <a:srgbClr val="000000"/>
                  </a:solidFill>
                  <a:latin typeface="Book Antiqua" charset="0"/>
                </a:rPr>
                <a:t>8</a:t>
              </a:r>
              <a:endParaRPr lang="it-IT"/>
            </a:p>
          </p:txBody>
        </p:sp>
        <p:sp>
          <p:nvSpPr>
            <p:cNvPr id="147661" name="Line 233"/>
            <p:cNvSpPr>
              <a:spLocks noChangeShapeType="1"/>
            </p:cNvSpPr>
            <p:nvPr/>
          </p:nvSpPr>
          <p:spPr bwMode="auto">
            <a:xfrm flipH="1">
              <a:off x="427" y="2481"/>
              <a:ext cx="78" cy="2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7459" name="Group 234"/>
          <p:cNvGrpSpPr>
            <a:grpSpLocks/>
          </p:cNvGrpSpPr>
          <p:nvPr/>
        </p:nvGrpSpPr>
        <p:grpSpPr bwMode="auto">
          <a:xfrm>
            <a:off x="7938" y="119063"/>
            <a:ext cx="9128125" cy="3643312"/>
            <a:chOff x="5" y="75"/>
            <a:chExt cx="5750" cy="2295"/>
          </a:xfrm>
        </p:grpSpPr>
        <p:grpSp>
          <p:nvGrpSpPr>
            <p:cNvPr id="147466" name="Group 235"/>
            <p:cNvGrpSpPr>
              <a:grpSpLocks/>
            </p:cNvGrpSpPr>
            <p:nvPr/>
          </p:nvGrpSpPr>
          <p:grpSpPr bwMode="auto">
            <a:xfrm>
              <a:off x="5" y="239"/>
              <a:ext cx="5750" cy="1740"/>
              <a:chOff x="5" y="239"/>
              <a:chExt cx="5750" cy="1740"/>
            </a:xfrm>
          </p:grpSpPr>
          <p:pic>
            <p:nvPicPr>
              <p:cNvPr id="147592" name="Picture 23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23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93" name="Picture 23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32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94" name="Picture 23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41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95" name="Picture 23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50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96" name="Picture 24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59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97" name="Picture 24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68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98" name="Picture 24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77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99" name="Picture 24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86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0" name="Picture 24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95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1" name="Picture 24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049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2" name="Picture 246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139"/>
                <a:ext cx="2896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3" name="Picture 247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23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4" name="Picture 24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32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5" name="Picture 249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41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6" name="Picture 25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50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7" name="Picture 25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59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8" name="Picture 25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68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09" name="Picture 25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77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0" name="Picture 25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860"/>
                <a:ext cx="2896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1" name="Picture 255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9" y="1950"/>
                <a:ext cx="2896" cy="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2" name="Picture 256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259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3" name="Picture 257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349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4" name="Picture 258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439"/>
                <a:ext cx="2859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5" name="Picture 259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53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6" name="Picture 260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62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7" name="Picture 261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71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8" name="Picture 262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80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19" name="Picture 263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89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0" name="Picture 264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98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1" name="Picture 265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07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2" name="Picture 266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16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3" name="Picture 267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25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4" name="Picture 268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34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5" name="Picture 269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43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6" name="Picture 270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52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7" name="Picture 271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61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8" name="Picture 27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70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29" name="Picture 27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79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30" name="Picture 274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880"/>
                <a:ext cx="285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631" name="Picture 275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" y="1970"/>
                <a:ext cx="2859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7467" name="Freeform 276"/>
            <p:cNvSpPr>
              <a:spLocks/>
            </p:cNvSpPr>
            <p:nvPr/>
          </p:nvSpPr>
          <p:spPr bwMode="auto">
            <a:xfrm>
              <a:off x="4808" y="869"/>
              <a:ext cx="696" cy="640"/>
            </a:xfrm>
            <a:custGeom>
              <a:avLst/>
              <a:gdLst>
                <a:gd name="T0" fmla="*/ 1 w 1390"/>
                <a:gd name="T1" fmla="*/ 1 h 1280"/>
                <a:gd name="T2" fmla="*/ 1 w 1390"/>
                <a:gd name="T3" fmla="*/ 1 h 1280"/>
                <a:gd name="T4" fmla="*/ 1 w 1390"/>
                <a:gd name="T5" fmla="*/ 1 h 1280"/>
                <a:gd name="T6" fmla="*/ 1 w 1390"/>
                <a:gd name="T7" fmla="*/ 1 h 1280"/>
                <a:gd name="T8" fmla="*/ 1 w 1390"/>
                <a:gd name="T9" fmla="*/ 1 h 1280"/>
                <a:gd name="T10" fmla="*/ 1 w 1390"/>
                <a:gd name="T11" fmla="*/ 1 h 1280"/>
                <a:gd name="T12" fmla="*/ 1 w 1390"/>
                <a:gd name="T13" fmla="*/ 1 h 1280"/>
                <a:gd name="T14" fmla="*/ 1 w 1390"/>
                <a:gd name="T15" fmla="*/ 1 h 1280"/>
                <a:gd name="T16" fmla="*/ 1 w 1390"/>
                <a:gd name="T17" fmla="*/ 1 h 1280"/>
                <a:gd name="T18" fmla="*/ 1 w 1390"/>
                <a:gd name="T19" fmla="*/ 1 h 1280"/>
                <a:gd name="T20" fmla="*/ 1 w 1390"/>
                <a:gd name="T21" fmla="*/ 1 h 1280"/>
                <a:gd name="T22" fmla="*/ 1 w 1390"/>
                <a:gd name="T23" fmla="*/ 1 h 1280"/>
                <a:gd name="T24" fmla="*/ 0 w 1390"/>
                <a:gd name="T25" fmla="*/ 0 h 12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90"/>
                <a:gd name="T40" fmla="*/ 0 h 1280"/>
                <a:gd name="T41" fmla="*/ 1390 w 1390"/>
                <a:gd name="T42" fmla="*/ 1280 h 12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90" h="1280">
                  <a:moveTo>
                    <a:pt x="1390" y="1280"/>
                  </a:moveTo>
                  <a:lnTo>
                    <a:pt x="1315" y="1250"/>
                  </a:lnTo>
                  <a:lnTo>
                    <a:pt x="1163" y="1192"/>
                  </a:lnTo>
                  <a:lnTo>
                    <a:pt x="1033" y="1152"/>
                  </a:lnTo>
                  <a:lnTo>
                    <a:pt x="874" y="1080"/>
                  </a:lnTo>
                  <a:lnTo>
                    <a:pt x="746" y="993"/>
                  </a:lnTo>
                  <a:lnTo>
                    <a:pt x="631" y="879"/>
                  </a:lnTo>
                  <a:lnTo>
                    <a:pt x="401" y="633"/>
                  </a:lnTo>
                  <a:lnTo>
                    <a:pt x="213" y="437"/>
                  </a:lnTo>
                  <a:lnTo>
                    <a:pt x="114" y="283"/>
                  </a:lnTo>
                  <a:lnTo>
                    <a:pt x="52" y="160"/>
                  </a:lnTo>
                  <a:lnTo>
                    <a:pt x="20" y="73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68" name="Freeform 277"/>
            <p:cNvSpPr>
              <a:spLocks/>
            </p:cNvSpPr>
            <p:nvPr/>
          </p:nvSpPr>
          <p:spPr bwMode="auto">
            <a:xfrm>
              <a:off x="160" y="1088"/>
              <a:ext cx="351" cy="275"/>
            </a:xfrm>
            <a:custGeom>
              <a:avLst/>
              <a:gdLst>
                <a:gd name="T0" fmla="*/ 1 w 701"/>
                <a:gd name="T1" fmla="*/ 0 h 551"/>
                <a:gd name="T2" fmla="*/ 1 w 701"/>
                <a:gd name="T3" fmla="*/ 0 h 551"/>
                <a:gd name="T4" fmla="*/ 1 w 701"/>
                <a:gd name="T5" fmla="*/ 0 h 551"/>
                <a:gd name="T6" fmla="*/ 1 w 701"/>
                <a:gd name="T7" fmla="*/ 0 h 551"/>
                <a:gd name="T8" fmla="*/ 1 w 701"/>
                <a:gd name="T9" fmla="*/ 0 h 551"/>
                <a:gd name="T10" fmla="*/ 1 w 701"/>
                <a:gd name="T11" fmla="*/ 0 h 551"/>
                <a:gd name="T12" fmla="*/ 1 w 701"/>
                <a:gd name="T13" fmla="*/ 0 h 551"/>
                <a:gd name="T14" fmla="*/ 0 w 701"/>
                <a:gd name="T15" fmla="*/ 0 h 5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1"/>
                <a:gd name="T25" fmla="*/ 0 h 551"/>
                <a:gd name="T26" fmla="*/ 701 w 701"/>
                <a:gd name="T27" fmla="*/ 551 h 55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1" h="551">
                  <a:moveTo>
                    <a:pt x="701" y="0"/>
                  </a:moveTo>
                  <a:lnTo>
                    <a:pt x="625" y="82"/>
                  </a:lnTo>
                  <a:lnTo>
                    <a:pt x="505" y="232"/>
                  </a:lnTo>
                  <a:lnTo>
                    <a:pt x="403" y="344"/>
                  </a:lnTo>
                  <a:lnTo>
                    <a:pt x="330" y="411"/>
                  </a:lnTo>
                  <a:lnTo>
                    <a:pt x="257" y="463"/>
                  </a:lnTo>
                  <a:lnTo>
                    <a:pt x="129" y="519"/>
                  </a:lnTo>
                  <a:lnTo>
                    <a:pt x="0" y="551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69" name="Arco 278"/>
            <p:cNvSpPr>
              <a:spLocks/>
            </p:cNvSpPr>
            <p:nvPr/>
          </p:nvSpPr>
          <p:spPr bwMode="auto">
            <a:xfrm>
              <a:off x="394" y="1147"/>
              <a:ext cx="36" cy="27"/>
            </a:xfrm>
            <a:custGeom>
              <a:avLst/>
              <a:gdLst>
                <a:gd name="T0" fmla="*/ 0 w 19766"/>
                <a:gd name="T1" fmla="*/ 0 h 15105"/>
                <a:gd name="T2" fmla="*/ 0 w 19766"/>
                <a:gd name="T3" fmla="*/ 0 h 15105"/>
                <a:gd name="T4" fmla="*/ 0 w 19766"/>
                <a:gd name="T5" fmla="*/ 0 h 15105"/>
                <a:gd name="T6" fmla="*/ 0 60000 65536"/>
                <a:gd name="T7" fmla="*/ 0 60000 65536"/>
                <a:gd name="T8" fmla="*/ 0 60000 65536"/>
                <a:gd name="T9" fmla="*/ 0 w 19766"/>
                <a:gd name="T10" fmla="*/ 0 h 15105"/>
                <a:gd name="T11" fmla="*/ 19766 w 19766"/>
                <a:gd name="T12" fmla="*/ 15105 h 151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66" h="15105" fill="none" extrusionOk="0">
                  <a:moveTo>
                    <a:pt x="4325" y="15105"/>
                  </a:moveTo>
                  <a:cubicBezTo>
                    <a:pt x="2511" y="13250"/>
                    <a:pt x="1046" y="11084"/>
                    <a:pt x="-1" y="8710"/>
                  </a:cubicBezTo>
                </a:path>
                <a:path w="19766" h="15105" stroke="0" extrusionOk="0">
                  <a:moveTo>
                    <a:pt x="4325" y="15105"/>
                  </a:moveTo>
                  <a:cubicBezTo>
                    <a:pt x="2511" y="13250"/>
                    <a:pt x="1046" y="11084"/>
                    <a:pt x="-1" y="8710"/>
                  </a:cubicBezTo>
                  <a:lnTo>
                    <a:pt x="19766" y="0"/>
                  </a:lnTo>
                  <a:lnTo>
                    <a:pt x="4325" y="151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0" name="Line 279"/>
            <p:cNvSpPr>
              <a:spLocks noChangeShapeType="1"/>
            </p:cNvSpPr>
            <p:nvPr/>
          </p:nvSpPr>
          <p:spPr bwMode="auto">
            <a:xfrm flipH="1">
              <a:off x="404" y="1150"/>
              <a:ext cx="27" cy="2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1" name="Line 280"/>
            <p:cNvSpPr>
              <a:spLocks noChangeShapeType="1"/>
            </p:cNvSpPr>
            <p:nvPr/>
          </p:nvSpPr>
          <p:spPr bwMode="auto">
            <a:xfrm flipH="1">
              <a:off x="397" y="1150"/>
              <a:ext cx="34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2" name="Arco 281"/>
            <p:cNvSpPr>
              <a:spLocks/>
            </p:cNvSpPr>
            <p:nvPr/>
          </p:nvSpPr>
          <p:spPr bwMode="auto">
            <a:xfrm>
              <a:off x="399" y="1150"/>
              <a:ext cx="34" cy="26"/>
            </a:xfrm>
            <a:custGeom>
              <a:avLst/>
              <a:gdLst>
                <a:gd name="T0" fmla="*/ 0 w 19777"/>
                <a:gd name="T1" fmla="*/ 0 h 15042"/>
                <a:gd name="T2" fmla="*/ 0 w 19777"/>
                <a:gd name="T3" fmla="*/ 0 h 15042"/>
                <a:gd name="T4" fmla="*/ 0 w 19777"/>
                <a:gd name="T5" fmla="*/ 0 h 15042"/>
                <a:gd name="T6" fmla="*/ 0 60000 65536"/>
                <a:gd name="T7" fmla="*/ 0 60000 65536"/>
                <a:gd name="T8" fmla="*/ 0 60000 65536"/>
                <a:gd name="T9" fmla="*/ 0 w 19777"/>
                <a:gd name="T10" fmla="*/ 0 h 15042"/>
                <a:gd name="T11" fmla="*/ 19777 w 19777"/>
                <a:gd name="T12" fmla="*/ 15042 h 150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77" h="15042" fill="none" extrusionOk="0">
                  <a:moveTo>
                    <a:pt x="4275" y="15042"/>
                  </a:moveTo>
                  <a:cubicBezTo>
                    <a:pt x="2483" y="13195"/>
                    <a:pt x="1035" y="11042"/>
                    <a:pt x="0" y="8685"/>
                  </a:cubicBezTo>
                </a:path>
                <a:path w="19777" h="15042" stroke="0" extrusionOk="0">
                  <a:moveTo>
                    <a:pt x="4275" y="15042"/>
                  </a:moveTo>
                  <a:cubicBezTo>
                    <a:pt x="2483" y="13195"/>
                    <a:pt x="1035" y="11042"/>
                    <a:pt x="0" y="8685"/>
                  </a:cubicBezTo>
                  <a:lnTo>
                    <a:pt x="19777" y="0"/>
                  </a:lnTo>
                  <a:lnTo>
                    <a:pt x="4275" y="1504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3" name="Line 282"/>
            <p:cNvSpPr>
              <a:spLocks noChangeShapeType="1"/>
            </p:cNvSpPr>
            <p:nvPr/>
          </p:nvSpPr>
          <p:spPr bwMode="auto">
            <a:xfrm flipH="1">
              <a:off x="361" y="1177"/>
              <a:ext cx="43" cy="4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4" name="Arco 283"/>
            <p:cNvSpPr>
              <a:spLocks/>
            </p:cNvSpPr>
            <p:nvPr/>
          </p:nvSpPr>
          <p:spPr bwMode="auto">
            <a:xfrm>
              <a:off x="4981" y="1121"/>
              <a:ext cx="35" cy="28"/>
            </a:xfrm>
            <a:custGeom>
              <a:avLst/>
              <a:gdLst>
                <a:gd name="T0" fmla="*/ 0 w 19405"/>
                <a:gd name="T1" fmla="*/ 0 h 15536"/>
                <a:gd name="T2" fmla="*/ 0 w 19405"/>
                <a:gd name="T3" fmla="*/ 0 h 15536"/>
                <a:gd name="T4" fmla="*/ 0 w 19405"/>
                <a:gd name="T5" fmla="*/ 0 h 15536"/>
                <a:gd name="T6" fmla="*/ 0 60000 65536"/>
                <a:gd name="T7" fmla="*/ 0 60000 65536"/>
                <a:gd name="T8" fmla="*/ 0 60000 65536"/>
                <a:gd name="T9" fmla="*/ 0 w 19405"/>
                <a:gd name="T10" fmla="*/ 0 h 15536"/>
                <a:gd name="T11" fmla="*/ 19405 w 19405"/>
                <a:gd name="T12" fmla="*/ 15536 h 1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05" h="15536" fill="none" extrusionOk="0">
                  <a:moveTo>
                    <a:pt x="19404" y="9487"/>
                  </a:moveTo>
                  <a:cubicBezTo>
                    <a:pt x="18301" y="11744"/>
                    <a:pt x="16812" y="13791"/>
                    <a:pt x="15006" y="15536"/>
                  </a:cubicBezTo>
                </a:path>
                <a:path w="19405" h="15536" stroke="0" extrusionOk="0">
                  <a:moveTo>
                    <a:pt x="19404" y="9487"/>
                  </a:moveTo>
                  <a:cubicBezTo>
                    <a:pt x="18301" y="11744"/>
                    <a:pt x="16812" y="13791"/>
                    <a:pt x="15006" y="15536"/>
                  </a:cubicBezTo>
                  <a:lnTo>
                    <a:pt x="0" y="0"/>
                  </a:lnTo>
                  <a:lnTo>
                    <a:pt x="19404" y="94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5" name="Line 284"/>
            <p:cNvSpPr>
              <a:spLocks noChangeShapeType="1"/>
            </p:cNvSpPr>
            <p:nvPr/>
          </p:nvSpPr>
          <p:spPr bwMode="auto">
            <a:xfrm>
              <a:off x="4982" y="1124"/>
              <a:ext cx="34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6" name="Line 285"/>
            <p:cNvSpPr>
              <a:spLocks noChangeShapeType="1"/>
            </p:cNvSpPr>
            <p:nvPr/>
          </p:nvSpPr>
          <p:spPr bwMode="auto">
            <a:xfrm>
              <a:off x="4982" y="1124"/>
              <a:ext cx="26" cy="2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7" name="Arco 286"/>
            <p:cNvSpPr>
              <a:spLocks/>
            </p:cNvSpPr>
            <p:nvPr/>
          </p:nvSpPr>
          <p:spPr bwMode="auto">
            <a:xfrm>
              <a:off x="4983" y="1124"/>
              <a:ext cx="34" cy="26"/>
            </a:xfrm>
            <a:custGeom>
              <a:avLst/>
              <a:gdLst>
                <a:gd name="T0" fmla="*/ 0 w 19641"/>
                <a:gd name="T1" fmla="*/ 0 h 15105"/>
                <a:gd name="T2" fmla="*/ 0 w 19641"/>
                <a:gd name="T3" fmla="*/ 0 h 15105"/>
                <a:gd name="T4" fmla="*/ 0 w 19641"/>
                <a:gd name="T5" fmla="*/ 0 h 15105"/>
                <a:gd name="T6" fmla="*/ 0 60000 65536"/>
                <a:gd name="T7" fmla="*/ 0 60000 65536"/>
                <a:gd name="T8" fmla="*/ 0 60000 65536"/>
                <a:gd name="T9" fmla="*/ 0 w 19641"/>
                <a:gd name="T10" fmla="*/ 0 h 15105"/>
                <a:gd name="T11" fmla="*/ 19641 w 19641"/>
                <a:gd name="T12" fmla="*/ 15105 h 151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41" h="15105" fill="none" extrusionOk="0">
                  <a:moveTo>
                    <a:pt x="19641" y="8988"/>
                  </a:moveTo>
                  <a:cubicBezTo>
                    <a:pt x="18604" y="11254"/>
                    <a:pt x="17182" y="13323"/>
                    <a:pt x="15440" y="15105"/>
                  </a:cubicBezTo>
                </a:path>
                <a:path w="19641" h="15105" stroke="0" extrusionOk="0">
                  <a:moveTo>
                    <a:pt x="19641" y="8988"/>
                  </a:moveTo>
                  <a:cubicBezTo>
                    <a:pt x="18604" y="11254"/>
                    <a:pt x="17182" y="13323"/>
                    <a:pt x="15440" y="15105"/>
                  </a:cubicBezTo>
                  <a:lnTo>
                    <a:pt x="0" y="0"/>
                  </a:lnTo>
                  <a:lnTo>
                    <a:pt x="19641" y="8988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8" name="Line 287"/>
            <p:cNvSpPr>
              <a:spLocks noChangeShapeType="1"/>
            </p:cNvSpPr>
            <p:nvPr/>
          </p:nvSpPr>
          <p:spPr bwMode="auto">
            <a:xfrm>
              <a:off x="5009" y="1151"/>
              <a:ext cx="43" cy="4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479" name="Rectangle 288"/>
            <p:cNvSpPr>
              <a:spLocks noChangeArrowheads="1"/>
            </p:cNvSpPr>
            <p:nvPr/>
          </p:nvSpPr>
          <p:spPr bwMode="auto">
            <a:xfrm>
              <a:off x="5507" y="561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1</a:t>
              </a:r>
              <a:endParaRPr lang="it-IT"/>
            </a:p>
          </p:txBody>
        </p:sp>
        <p:sp>
          <p:nvSpPr>
            <p:cNvPr id="147480" name="Rectangle 289"/>
            <p:cNvSpPr>
              <a:spLocks noChangeArrowheads="1"/>
            </p:cNvSpPr>
            <p:nvPr/>
          </p:nvSpPr>
          <p:spPr bwMode="auto">
            <a:xfrm>
              <a:off x="5522" y="561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/>
            </a:p>
          </p:txBody>
        </p:sp>
        <p:sp>
          <p:nvSpPr>
            <p:cNvPr id="147481" name="Rectangle 290"/>
            <p:cNvSpPr>
              <a:spLocks noChangeArrowheads="1"/>
            </p:cNvSpPr>
            <p:nvPr/>
          </p:nvSpPr>
          <p:spPr bwMode="auto">
            <a:xfrm>
              <a:off x="5529" y="561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/>
            </a:p>
          </p:txBody>
        </p:sp>
        <p:sp>
          <p:nvSpPr>
            <p:cNvPr id="147482" name="Rectangle 291"/>
            <p:cNvSpPr>
              <a:spLocks noChangeArrowheads="1"/>
            </p:cNvSpPr>
            <p:nvPr/>
          </p:nvSpPr>
          <p:spPr bwMode="auto">
            <a:xfrm>
              <a:off x="5511" y="75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2</a:t>
              </a:r>
              <a:endParaRPr lang="it-IT"/>
            </a:p>
          </p:txBody>
        </p:sp>
        <p:sp>
          <p:nvSpPr>
            <p:cNvPr id="147483" name="Rectangle 292"/>
            <p:cNvSpPr>
              <a:spLocks noChangeArrowheads="1"/>
            </p:cNvSpPr>
            <p:nvPr/>
          </p:nvSpPr>
          <p:spPr bwMode="auto">
            <a:xfrm>
              <a:off x="5526" y="756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/>
            </a:p>
          </p:txBody>
        </p:sp>
        <p:sp>
          <p:nvSpPr>
            <p:cNvPr id="147484" name="Rectangle 293"/>
            <p:cNvSpPr>
              <a:spLocks noChangeArrowheads="1"/>
            </p:cNvSpPr>
            <p:nvPr/>
          </p:nvSpPr>
          <p:spPr bwMode="auto">
            <a:xfrm>
              <a:off x="5533" y="75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/>
            </a:p>
          </p:txBody>
        </p:sp>
        <p:sp>
          <p:nvSpPr>
            <p:cNvPr id="147485" name="Rectangle 294"/>
            <p:cNvSpPr>
              <a:spLocks noChangeArrowheads="1"/>
            </p:cNvSpPr>
            <p:nvPr/>
          </p:nvSpPr>
          <p:spPr bwMode="auto">
            <a:xfrm>
              <a:off x="5512" y="945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3</a:t>
              </a:r>
              <a:endParaRPr lang="it-IT"/>
            </a:p>
          </p:txBody>
        </p:sp>
        <p:sp>
          <p:nvSpPr>
            <p:cNvPr id="147486" name="Rectangle 295"/>
            <p:cNvSpPr>
              <a:spLocks noChangeArrowheads="1"/>
            </p:cNvSpPr>
            <p:nvPr/>
          </p:nvSpPr>
          <p:spPr bwMode="auto">
            <a:xfrm>
              <a:off x="5527" y="945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/>
            </a:p>
          </p:txBody>
        </p:sp>
        <p:sp>
          <p:nvSpPr>
            <p:cNvPr id="147487" name="Rectangle 296"/>
            <p:cNvSpPr>
              <a:spLocks noChangeArrowheads="1"/>
            </p:cNvSpPr>
            <p:nvPr/>
          </p:nvSpPr>
          <p:spPr bwMode="auto">
            <a:xfrm>
              <a:off x="5534" y="945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/>
            </a:p>
          </p:txBody>
        </p:sp>
        <p:sp>
          <p:nvSpPr>
            <p:cNvPr id="147488" name="Rectangle 297"/>
            <p:cNvSpPr>
              <a:spLocks noChangeArrowheads="1"/>
            </p:cNvSpPr>
            <p:nvPr/>
          </p:nvSpPr>
          <p:spPr bwMode="auto">
            <a:xfrm>
              <a:off x="5510" y="132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5</a:t>
              </a:r>
              <a:endParaRPr lang="it-IT"/>
            </a:p>
          </p:txBody>
        </p:sp>
        <p:sp>
          <p:nvSpPr>
            <p:cNvPr id="147489" name="Rectangle 298"/>
            <p:cNvSpPr>
              <a:spLocks noChangeArrowheads="1"/>
            </p:cNvSpPr>
            <p:nvPr/>
          </p:nvSpPr>
          <p:spPr bwMode="auto">
            <a:xfrm>
              <a:off x="5525" y="1326"/>
              <a:ext cx="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.</a:t>
              </a:r>
              <a:endParaRPr lang="it-IT"/>
            </a:p>
          </p:txBody>
        </p:sp>
        <p:sp>
          <p:nvSpPr>
            <p:cNvPr id="147490" name="Rectangle 299"/>
            <p:cNvSpPr>
              <a:spLocks noChangeArrowheads="1"/>
            </p:cNvSpPr>
            <p:nvPr/>
          </p:nvSpPr>
          <p:spPr bwMode="auto">
            <a:xfrm>
              <a:off x="5532" y="1326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/>
            </a:p>
          </p:txBody>
        </p:sp>
        <p:sp>
          <p:nvSpPr>
            <p:cNvPr id="147491" name="Rectangle 300"/>
            <p:cNvSpPr>
              <a:spLocks noChangeArrowheads="1"/>
            </p:cNvSpPr>
            <p:nvPr/>
          </p:nvSpPr>
          <p:spPr bwMode="auto">
            <a:xfrm>
              <a:off x="3968" y="787"/>
              <a:ext cx="12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600">
                  <a:solidFill>
                    <a:srgbClr val="000000"/>
                  </a:solidFill>
                  <a:latin typeface="Book Antiqua" charset="0"/>
                </a:rPr>
                <a:t>M</a:t>
              </a:r>
              <a:endParaRPr lang="it-IT"/>
            </a:p>
          </p:txBody>
        </p:sp>
        <p:sp>
          <p:nvSpPr>
            <p:cNvPr id="147492" name="Rectangle 301"/>
            <p:cNvSpPr>
              <a:spLocks noChangeArrowheads="1"/>
            </p:cNvSpPr>
            <p:nvPr/>
          </p:nvSpPr>
          <p:spPr bwMode="auto">
            <a:xfrm>
              <a:off x="4176" y="672"/>
              <a:ext cx="50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900">
                  <a:solidFill>
                    <a:srgbClr val="000000"/>
                  </a:solidFill>
                  <a:latin typeface="Book Antiqua" charset="0"/>
                </a:rPr>
                <a:t>Plio-Pleistocene</a:t>
              </a:r>
              <a:endParaRPr lang="it-IT" sz="900"/>
            </a:p>
          </p:txBody>
        </p:sp>
        <p:sp>
          <p:nvSpPr>
            <p:cNvPr id="147493" name="Rectangle 302"/>
            <p:cNvSpPr>
              <a:spLocks noChangeArrowheads="1"/>
            </p:cNvSpPr>
            <p:nvPr/>
          </p:nvSpPr>
          <p:spPr bwMode="auto">
            <a:xfrm>
              <a:off x="2376" y="1000"/>
              <a:ext cx="989" cy="97"/>
            </a:xfrm>
            <a:prstGeom prst="rect">
              <a:avLst/>
            </a:prstGeom>
            <a:solidFill>
              <a:srgbClr val="BBF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Book Antiqua" charset="0"/>
                </a:rPr>
                <a:t>Apulian carbonate platform</a:t>
              </a:r>
              <a:endParaRPr lang="it-IT" sz="1000"/>
            </a:p>
          </p:txBody>
        </p:sp>
        <p:sp>
          <p:nvSpPr>
            <p:cNvPr id="147494" name="Rectangle 303"/>
            <p:cNvSpPr>
              <a:spLocks noChangeArrowheads="1"/>
            </p:cNvSpPr>
            <p:nvPr/>
          </p:nvSpPr>
          <p:spPr bwMode="auto">
            <a:xfrm>
              <a:off x="2773" y="993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 </a:t>
              </a:r>
              <a:endParaRPr lang="it-IT"/>
            </a:p>
          </p:txBody>
        </p:sp>
        <p:sp>
          <p:nvSpPr>
            <p:cNvPr id="147495" name="Rectangle 304"/>
            <p:cNvSpPr>
              <a:spLocks noChangeArrowheads="1"/>
            </p:cNvSpPr>
            <p:nvPr/>
          </p:nvSpPr>
          <p:spPr bwMode="auto">
            <a:xfrm>
              <a:off x="540" y="1004"/>
              <a:ext cx="35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900">
                  <a:solidFill>
                    <a:srgbClr val="000000"/>
                  </a:solidFill>
                  <a:latin typeface="Book Antiqua" charset="0"/>
                </a:rPr>
                <a:t>Pleistocene</a:t>
              </a:r>
              <a:endParaRPr lang="it-IT" sz="900"/>
            </a:p>
          </p:txBody>
        </p:sp>
        <p:sp>
          <p:nvSpPr>
            <p:cNvPr id="147496" name="Rectangle 305"/>
            <p:cNvSpPr>
              <a:spLocks noChangeArrowheads="1"/>
            </p:cNvSpPr>
            <p:nvPr/>
          </p:nvSpPr>
          <p:spPr bwMode="auto">
            <a:xfrm>
              <a:off x="5508" y="375"/>
              <a:ext cx="3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0</a:t>
              </a:r>
              <a:endParaRPr lang="it-IT"/>
            </a:p>
          </p:txBody>
        </p:sp>
        <p:sp>
          <p:nvSpPr>
            <p:cNvPr id="147497" name="Rectangle 306"/>
            <p:cNvSpPr>
              <a:spLocks noChangeArrowheads="1"/>
            </p:cNvSpPr>
            <p:nvPr/>
          </p:nvSpPr>
          <p:spPr bwMode="auto">
            <a:xfrm>
              <a:off x="198" y="334"/>
              <a:ext cx="9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SW</a:t>
              </a:r>
              <a:endParaRPr lang="it-IT"/>
            </a:p>
          </p:txBody>
        </p:sp>
        <p:sp>
          <p:nvSpPr>
            <p:cNvPr id="147498" name="Rectangle 307"/>
            <p:cNvSpPr>
              <a:spLocks noChangeArrowheads="1"/>
            </p:cNvSpPr>
            <p:nvPr/>
          </p:nvSpPr>
          <p:spPr bwMode="auto">
            <a:xfrm>
              <a:off x="5331" y="335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  <a:latin typeface="Book Antiqua" charset="0"/>
                </a:rPr>
                <a:t>E-NE</a:t>
              </a:r>
              <a:endParaRPr lang="it-IT"/>
            </a:p>
          </p:txBody>
        </p:sp>
        <p:sp>
          <p:nvSpPr>
            <p:cNvPr id="147499" name="Rectangle 308"/>
            <p:cNvSpPr>
              <a:spLocks noChangeArrowheads="1"/>
            </p:cNvSpPr>
            <p:nvPr/>
          </p:nvSpPr>
          <p:spPr bwMode="auto">
            <a:xfrm>
              <a:off x="4153" y="332"/>
              <a:ext cx="598" cy="207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00" name="Rectangle 309"/>
            <p:cNvSpPr>
              <a:spLocks noChangeArrowheads="1"/>
            </p:cNvSpPr>
            <p:nvPr/>
          </p:nvSpPr>
          <p:spPr bwMode="auto">
            <a:xfrm>
              <a:off x="4154" y="296"/>
              <a:ext cx="63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>
                  <a:solidFill>
                    <a:srgbClr val="000000"/>
                  </a:solidFill>
                  <a:latin typeface="Book Antiqua" charset="0"/>
                </a:rPr>
                <a:t>HELLENIDES</a:t>
              </a:r>
              <a:endParaRPr lang="it-IT" b="1"/>
            </a:p>
          </p:txBody>
        </p:sp>
        <p:sp>
          <p:nvSpPr>
            <p:cNvPr id="147501" name="Rectangle 310"/>
            <p:cNvSpPr>
              <a:spLocks noChangeArrowheads="1"/>
            </p:cNvSpPr>
            <p:nvPr/>
          </p:nvSpPr>
          <p:spPr bwMode="auto">
            <a:xfrm>
              <a:off x="4290" y="425"/>
              <a:ext cx="34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>
                  <a:solidFill>
                    <a:srgbClr val="000000"/>
                  </a:solidFill>
                  <a:latin typeface="Book Antiqua" charset="0"/>
                </a:rPr>
                <a:t>FRONT</a:t>
              </a:r>
              <a:endParaRPr lang="it-IT" b="1"/>
            </a:p>
          </p:txBody>
        </p:sp>
        <p:sp>
          <p:nvSpPr>
            <p:cNvPr id="147502" name="Rectangle 311"/>
            <p:cNvSpPr>
              <a:spLocks noChangeArrowheads="1"/>
            </p:cNvSpPr>
            <p:nvPr/>
          </p:nvSpPr>
          <p:spPr bwMode="auto">
            <a:xfrm>
              <a:off x="2408" y="276"/>
              <a:ext cx="1105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700">
                  <a:solidFill>
                    <a:srgbClr val="000000"/>
                  </a:solidFill>
                  <a:latin typeface="Geneva" charset="0"/>
                </a:rPr>
                <a:t>Canale d'Otranto</a:t>
              </a:r>
              <a:endParaRPr lang="it-IT"/>
            </a:p>
          </p:txBody>
        </p:sp>
        <p:sp>
          <p:nvSpPr>
            <p:cNvPr id="147503" name="Rectangle 312"/>
            <p:cNvSpPr>
              <a:spLocks noChangeArrowheads="1"/>
            </p:cNvSpPr>
            <p:nvPr/>
          </p:nvSpPr>
          <p:spPr bwMode="auto">
            <a:xfrm>
              <a:off x="2242" y="425"/>
              <a:ext cx="1499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700">
                  <a:solidFill>
                    <a:srgbClr val="000000"/>
                  </a:solidFill>
                  <a:latin typeface="Geneva" charset="0"/>
                </a:rPr>
                <a:t>S-Adriatic - Ionian seas</a:t>
              </a:r>
              <a:endParaRPr lang="it-IT"/>
            </a:p>
          </p:txBody>
        </p:sp>
        <p:sp>
          <p:nvSpPr>
            <p:cNvPr id="147504" name="Rectangle 313"/>
            <p:cNvSpPr>
              <a:spLocks noChangeArrowheads="1"/>
            </p:cNvSpPr>
            <p:nvPr/>
          </p:nvSpPr>
          <p:spPr bwMode="auto">
            <a:xfrm>
              <a:off x="109" y="488"/>
              <a:ext cx="618" cy="209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05" name="Rectangle 314"/>
            <p:cNvSpPr>
              <a:spLocks noChangeArrowheads="1"/>
            </p:cNvSpPr>
            <p:nvPr/>
          </p:nvSpPr>
          <p:spPr bwMode="auto">
            <a:xfrm>
              <a:off x="134" y="477"/>
              <a:ext cx="5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negative  fold</a:t>
              </a:r>
              <a:endParaRPr lang="it-IT"/>
            </a:p>
          </p:txBody>
        </p:sp>
        <p:sp>
          <p:nvSpPr>
            <p:cNvPr id="147506" name="Rectangle 315"/>
            <p:cNvSpPr>
              <a:spLocks noChangeArrowheads="1"/>
            </p:cNvSpPr>
            <p:nvPr/>
          </p:nvSpPr>
          <p:spPr bwMode="auto">
            <a:xfrm>
              <a:off x="187" y="581"/>
              <a:ext cx="47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total  uplift</a:t>
              </a:r>
              <a:endParaRPr lang="it-IT"/>
            </a:p>
          </p:txBody>
        </p:sp>
        <p:sp>
          <p:nvSpPr>
            <p:cNvPr id="147507" name="Rectangle 316"/>
            <p:cNvSpPr>
              <a:spLocks noChangeArrowheads="1"/>
            </p:cNvSpPr>
            <p:nvPr/>
          </p:nvSpPr>
          <p:spPr bwMode="auto">
            <a:xfrm>
              <a:off x="4790" y="87"/>
              <a:ext cx="592" cy="20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08" name="Rectangle 317"/>
            <p:cNvSpPr>
              <a:spLocks noChangeArrowheads="1"/>
            </p:cNvSpPr>
            <p:nvPr/>
          </p:nvSpPr>
          <p:spPr bwMode="auto">
            <a:xfrm>
              <a:off x="4814" y="75"/>
              <a:ext cx="55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positive  fold</a:t>
              </a:r>
              <a:endParaRPr lang="it-IT"/>
            </a:p>
          </p:txBody>
        </p:sp>
        <p:sp>
          <p:nvSpPr>
            <p:cNvPr id="147509" name="Rectangle 318"/>
            <p:cNvSpPr>
              <a:spLocks noChangeArrowheads="1"/>
            </p:cNvSpPr>
            <p:nvPr/>
          </p:nvSpPr>
          <p:spPr bwMode="auto">
            <a:xfrm>
              <a:off x="4855" y="179"/>
              <a:ext cx="47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total  uplift</a:t>
              </a:r>
              <a:endParaRPr lang="it-IT"/>
            </a:p>
          </p:txBody>
        </p:sp>
        <p:sp>
          <p:nvSpPr>
            <p:cNvPr id="147510" name="Rectangle 319"/>
            <p:cNvSpPr>
              <a:spLocks noChangeArrowheads="1"/>
            </p:cNvSpPr>
            <p:nvPr/>
          </p:nvSpPr>
          <p:spPr bwMode="auto">
            <a:xfrm>
              <a:off x="613" y="799"/>
              <a:ext cx="263" cy="13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11" name="Rectangle 320"/>
            <p:cNvSpPr>
              <a:spLocks noChangeArrowheads="1"/>
            </p:cNvSpPr>
            <p:nvPr/>
          </p:nvSpPr>
          <p:spPr bwMode="auto">
            <a:xfrm>
              <a:off x="649" y="787"/>
              <a:ext cx="24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Book Antiqua" charset="0"/>
                </a:rPr>
                <a:t>deeper</a:t>
              </a:r>
              <a:endParaRPr lang="it-IT" sz="1000"/>
            </a:p>
          </p:txBody>
        </p:sp>
        <p:sp>
          <p:nvSpPr>
            <p:cNvPr id="147512" name="Rectangle 321"/>
            <p:cNvSpPr>
              <a:spLocks noChangeArrowheads="1"/>
            </p:cNvSpPr>
            <p:nvPr/>
          </p:nvSpPr>
          <p:spPr bwMode="auto">
            <a:xfrm>
              <a:off x="614" y="852"/>
              <a:ext cx="33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Book Antiqua" charset="0"/>
                </a:rPr>
                <a:t> foredeep</a:t>
              </a:r>
              <a:endParaRPr lang="it-IT" sz="1000"/>
            </a:p>
          </p:txBody>
        </p:sp>
        <p:sp>
          <p:nvSpPr>
            <p:cNvPr id="147513" name="Rectangle 322"/>
            <p:cNvSpPr>
              <a:spLocks noChangeArrowheads="1"/>
            </p:cNvSpPr>
            <p:nvPr/>
          </p:nvSpPr>
          <p:spPr bwMode="auto">
            <a:xfrm>
              <a:off x="816" y="410"/>
              <a:ext cx="561" cy="20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14" name="Rectangle 323"/>
            <p:cNvSpPr>
              <a:spLocks noChangeArrowheads="1"/>
            </p:cNvSpPr>
            <p:nvPr/>
          </p:nvSpPr>
          <p:spPr bwMode="auto">
            <a:xfrm>
              <a:off x="817" y="398"/>
              <a:ext cx="58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>
                  <a:solidFill>
                    <a:srgbClr val="000000"/>
                  </a:solidFill>
                  <a:latin typeface="Book Antiqua" charset="0"/>
                </a:rPr>
                <a:t>APENNINES</a:t>
              </a:r>
              <a:endParaRPr lang="it-IT" b="1"/>
            </a:p>
          </p:txBody>
        </p:sp>
        <p:sp>
          <p:nvSpPr>
            <p:cNvPr id="147515" name="Rectangle 324"/>
            <p:cNvSpPr>
              <a:spLocks noChangeArrowheads="1"/>
            </p:cNvSpPr>
            <p:nvPr/>
          </p:nvSpPr>
          <p:spPr bwMode="auto">
            <a:xfrm>
              <a:off x="935" y="503"/>
              <a:ext cx="34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1">
                  <a:solidFill>
                    <a:srgbClr val="000000"/>
                  </a:solidFill>
                  <a:latin typeface="Book Antiqua" charset="0"/>
                </a:rPr>
                <a:t>FRONT</a:t>
              </a:r>
              <a:endParaRPr lang="it-IT" b="1"/>
            </a:p>
          </p:txBody>
        </p:sp>
        <p:sp>
          <p:nvSpPr>
            <p:cNvPr id="147516" name="Rectangle 325"/>
            <p:cNvSpPr>
              <a:spLocks noChangeArrowheads="1"/>
            </p:cNvSpPr>
            <p:nvPr/>
          </p:nvSpPr>
          <p:spPr bwMode="auto">
            <a:xfrm>
              <a:off x="4057" y="1643"/>
              <a:ext cx="1351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17" name="Rectangle 326"/>
            <p:cNvSpPr>
              <a:spLocks noChangeArrowheads="1"/>
            </p:cNvSpPr>
            <p:nvPr/>
          </p:nvSpPr>
          <p:spPr bwMode="auto">
            <a:xfrm>
              <a:off x="4058" y="1631"/>
              <a:ext cx="138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regional subsidence &lt; fold uplift</a:t>
              </a:r>
              <a:endParaRPr lang="it-IT"/>
            </a:p>
          </p:txBody>
        </p:sp>
        <p:sp>
          <p:nvSpPr>
            <p:cNvPr id="147518" name="Rectangle 327"/>
            <p:cNvSpPr>
              <a:spLocks noChangeArrowheads="1"/>
            </p:cNvSpPr>
            <p:nvPr/>
          </p:nvSpPr>
          <p:spPr bwMode="auto">
            <a:xfrm>
              <a:off x="179" y="1643"/>
              <a:ext cx="1352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19" name="Rectangle 328"/>
            <p:cNvSpPr>
              <a:spLocks noChangeArrowheads="1"/>
            </p:cNvSpPr>
            <p:nvPr/>
          </p:nvSpPr>
          <p:spPr bwMode="auto">
            <a:xfrm>
              <a:off x="181" y="1631"/>
              <a:ext cx="138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regional subsidence &gt; fold uplift</a:t>
              </a:r>
              <a:endParaRPr lang="it-IT"/>
            </a:p>
          </p:txBody>
        </p:sp>
        <p:sp>
          <p:nvSpPr>
            <p:cNvPr id="147520" name="Rectangle 329"/>
            <p:cNvSpPr>
              <a:spLocks noChangeArrowheads="1"/>
            </p:cNvSpPr>
            <p:nvPr/>
          </p:nvSpPr>
          <p:spPr bwMode="auto">
            <a:xfrm>
              <a:off x="2165" y="1831"/>
              <a:ext cx="1286" cy="10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21" name="Rectangle 330"/>
            <p:cNvSpPr>
              <a:spLocks noChangeArrowheads="1"/>
            </p:cNvSpPr>
            <p:nvPr/>
          </p:nvSpPr>
          <p:spPr bwMode="auto">
            <a:xfrm>
              <a:off x="2166" y="1819"/>
              <a:ext cx="131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>
                  <a:solidFill>
                    <a:srgbClr val="000000"/>
                  </a:solidFill>
                  <a:latin typeface="Book Antiqua" charset="0"/>
                </a:rPr>
                <a:t>SUBDUCTIONS   DIRECTION</a:t>
              </a:r>
              <a:endParaRPr lang="it-IT"/>
            </a:p>
          </p:txBody>
        </p:sp>
        <p:sp>
          <p:nvSpPr>
            <p:cNvPr id="147522" name="Rectangle 331"/>
            <p:cNvSpPr>
              <a:spLocks noChangeArrowheads="1"/>
            </p:cNvSpPr>
            <p:nvPr/>
          </p:nvSpPr>
          <p:spPr bwMode="auto">
            <a:xfrm>
              <a:off x="162" y="1484"/>
              <a:ext cx="31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Geneva" charset="0"/>
                </a:rPr>
                <a:t>C</a:t>
              </a:r>
              <a:endParaRPr lang="it-IT"/>
            </a:p>
          </p:txBody>
        </p:sp>
        <p:sp>
          <p:nvSpPr>
            <p:cNvPr id="147523" name="Rectangle 332"/>
            <p:cNvSpPr>
              <a:spLocks noChangeArrowheads="1"/>
            </p:cNvSpPr>
            <p:nvPr/>
          </p:nvSpPr>
          <p:spPr bwMode="auto">
            <a:xfrm>
              <a:off x="192" y="1484"/>
              <a:ext cx="29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Geneva" charset="0"/>
                </a:rPr>
                <a:t>R</a:t>
              </a:r>
              <a:endParaRPr lang="it-IT"/>
            </a:p>
          </p:txBody>
        </p:sp>
        <p:sp>
          <p:nvSpPr>
            <p:cNvPr id="147524" name="Rectangle 333"/>
            <p:cNvSpPr>
              <a:spLocks noChangeArrowheads="1"/>
            </p:cNvSpPr>
            <p:nvPr/>
          </p:nvSpPr>
          <p:spPr bwMode="auto">
            <a:xfrm>
              <a:off x="220" y="1484"/>
              <a:ext cx="35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Geneva" charset="0"/>
                </a:rPr>
                <a:t>O</a:t>
              </a:r>
              <a:endParaRPr lang="it-IT"/>
            </a:p>
          </p:txBody>
        </p:sp>
        <p:sp>
          <p:nvSpPr>
            <p:cNvPr id="147525" name="Rectangle 334"/>
            <p:cNvSpPr>
              <a:spLocks noChangeArrowheads="1"/>
            </p:cNvSpPr>
            <p:nvPr/>
          </p:nvSpPr>
          <p:spPr bwMode="auto">
            <a:xfrm>
              <a:off x="254" y="1484"/>
              <a:ext cx="28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Geneva" charset="0"/>
                </a:rPr>
                <a:t>P</a:t>
              </a:r>
              <a:endParaRPr lang="it-IT"/>
            </a:p>
          </p:txBody>
        </p:sp>
        <p:sp>
          <p:nvSpPr>
            <p:cNvPr id="147526" name="Rectangle 335"/>
            <p:cNvSpPr>
              <a:spLocks noChangeArrowheads="1"/>
            </p:cNvSpPr>
            <p:nvPr/>
          </p:nvSpPr>
          <p:spPr bwMode="auto">
            <a:xfrm>
              <a:off x="281" y="1484"/>
              <a:ext cx="16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Geneva" charset="0"/>
                </a:rPr>
                <a:t> </a:t>
              </a:r>
              <a:endParaRPr lang="it-IT"/>
            </a:p>
          </p:txBody>
        </p:sp>
        <p:sp>
          <p:nvSpPr>
            <p:cNvPr id="147527" name="Rectangle 336"/>
            <p:cNvSpPr>
              <a:spLocks noChangeArrowheads="1"/>
            </p:cNvSpPr>
            <p:nvPr/>
          </p:nvSpPr>
          <p:spPr bwMode="auto">
            <a:xfrm>
              <a:off x="300" y="1484"/>
              <a:ext cx="38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Geneva" charset="0"/>
                </a:rPr>
                <a:t>M</a:t>
              </a:r>
              <a:endParaRPr lang="it-IT"/>
            </a:p>
          </p:txBody>
        </p:sp>
        <p:sp>
          <p:nvSpPr>
            <p:cNvPr id="147528" name="Rectangle 337"/>
            <p:cNvSpPr>
              <a:spLocks noChangeArrowheads="1"/>
            </p:cNvSpPr>
            <p:nvPr/>
          </p:nvSpPr>
          <p:spPr bwMode="auto">
            <a:xfrm>
              <a:off x="337" y="1484"/>
              <a:ext cx="32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Geneva" charset="0"/>
                </a:rPr>
                <a:t>5</a:t>
              </a:r>
              <a:endParaRPr lang="it-IT"/>
            </a:p>
          </p:txBody>
        </p:sp>
        <p:sp>
          <p:nvSpPr>
            <p:cNvPr id="147529" name="Rectangle 338"/>
            <p:cNvSpPr>
              <a:spLocks noChangeArrowheads="1"/>
            </p:cNvSpPr>
            <p:nvPr/>
          </p:nvSpPr>
          <p:spPr bwMode="auto">
            <a:xfrm rot="-5400000">
              <a:off x="5317" y="1000"/>
              <a:ext cx="18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600">
                  <a:solidFill>
                    <a:srgbClr val="000000"/>
                  </a:solidFill>
                  <a:latin typeface="Book Antiqua" charset="0"/>
                </a:rPr>
                <a:t>Sec TWT</a:t>
              </a:r>
              <a:endParaRPr lang="it-IT"/>
            </a:p>
          </p:txBody>
        </p:sp>
        <p:sp>
          <p:nvSpPr>
            <p:cNvPr id="147530" name="Line 339"/>
            <p:cNvSpPr>
              <a:spLocks noChangeShapeType="1"/>
            </p:cNvSpPr>
            <p:nvPr/>
          </p:nvSpPr>
          <p:spPr bwMode="auto">
            <a:xfrm>
              <a:off x="164" y="409"/>
              <a:ext cx="532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1" name="Arco 340"/>
            <p:cNvSpPr>
              <a:spLocks/>
            </p:cNvSpPr>
            <p:nvPr/>
          </p:nvSpPr>
          <p:spPr bwMode="auto">
            <a:xfrm>
              <a:off x="5457" y="2120"/>
              <a:ext cx="47" cy="20"/>
            </a:xfrm>
            <a:custGeom>
              <a:avLst/>
              <a:gdLst>
                <a:gd name="T0" fmla="*/ 0 w 21536"/>
                <a:gd name="T1" fmla="*/ 0 h 8988"/>
                <a:gd name="T2" fmla="*/ 0 w 21536"/>
                <a:gd name="T3" fmla="*/ 0 h 8988"/>
                <a:gd name="T4" fmla="*/ 0 w 21536"/>
                <a:gd name="T5" fmla="*/ 0 h 8988"/>
                <a:gd name="T6" fmla="*/ 0 60000 65536"/>
                <a:gd name="T7" fmla="*/ 0 60000 65536"/>
                <a:gd name="T8" fmla="*/ 0 60000 65536"/>
                <a:gd name="T9" fmla="*/ 0 w 21536"/>
                <a:gd name="T10" fmla="*/ 0 h 8988"/>
                <a:gd name="T11" fmla="*/ 21536 w 21536"/>
                <a:gd name="T12" fmla="*/ 8988 h 89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36" h="8988" fill="none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</a:path>
                <a:path w="21536" h="8988" stroke="0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  <a:lnTo>
                    <a:pt x="21536" y="8988"/>
                  </a:lnTo>
                  <a:lnTo>
                    <a:pt x="-1" y="73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2" name="Line 341"/>
            <p:cNvSpPr>
              <a:spLocks noChangeShapeType="1"/>
            </p:cNvSpPr>
            <p:nvPr/>
          </p:nvSpPr>
          <p:spPr bwMode="auto">
            <a:xfrm flipH="1" flipV="1">
              <a:off x="5464" y="2140"/>
              <a:ext cx="44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3" name="Line 342"/>
            <p:cNvSpPr>
              <a:spLocks noChangeShapeType="1"/>
            </p:cNvSpPr>
            <p:nvPr/>
          </p:nvSpPr>
          <p:spPr bwMode="auto">
            <a:xfrm flipH="1" flipV="1">
              <a:off x="5468" y="2125"/>
              <a:ext cx="40" cy="1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4" name="Arco 343"/>
            <p:cNvSpPr>
              <a:spLocks/>
            </p:cNvSpPr>
            <p:nvPr/>
          </p:nvSpPr>
          <p:spPr bwMode="auto">
            <a:xfrm>
              <a:off x="5466" y="2127"/>
              <a:ext cx="42" cy="17"/>
            </a:xfrm>
            <a:custGeom>
              <a:avLst/>
              <a:gdLst>
                <a:gd name="T0" fmla="*/ 0 w 21536"/>
                <a:gd name="T1" fmla="*/ 0 h 8988"/>
                <a:gd name="T2" fmla="*/ 0 w 21536"/>
                <a:gd name="T3" fmla="*/ 0 h 8988"/>
                <a:gd name="T4" fmla="*/ 0 w 21536"/>
                <a:gd name="T5" fmla="*/ 0 h 8988"/>
                <a:gd name="T6" fmla="*/ 0 60000 65536"/>
                <a:gd name="T7" fmla="*/ 0 60000 65536"/>
                <a:gd name="T8" fmla="*/ 0 60000 65536"/>
                <a:gd name="T9" fmla="*/ 0 w 21536"/>
                <a:gd name="T10" fmla="*/ 0 h 8988"/>
                <a:gd name="T11" fmla="*/ 21536 w 21536"/>
                <a:gd name="T12" fmla="*/ 8988 h 89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36" h="8988" fill="none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</a:path>
                <a:path w="21536" h="8988" stroke="0" extrusionOk="0">
                  <a:moveTo>
                    <a:pt x="-1" y="7330"/>
                  </a:moveTo>
                  <a:cubicBezTo>
                    <a:pt x="194" y="4794"/>
                    <a:pt x="836" y="2312"/>
                    <a:pt x="1894" y="-1"/>
                  </a:cubicBezTo>
                  <a:lnTo>
                    <a:pt x="21536" y="8988"/>
                  </a:lnTo>
                  <a:lnTo>
                    <a:pt x="-1" y="733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5" name="Arco 344"/>
            <p:cNvSpPr>
              <a:spLocks/>
            </p:cNvSpPr>
            <p:nvPr/>
          </p:nvSpPr>
          <p:spPr bwMode="auto">
            <a:xfrm>
              <a:off x="3905" y="1923"/>
              <a:ext cx="1573" cy="339"/>
            </a:xfrm>
            <a:custGeom>
              <a:avLst/>
              <a:gdLst>
                <a:gd name="T0" fmla="*/ 0 w 19862"/>
                <a:gd name="T1" fmla="*/ 0 h 21600"/>
                <a:gd name="T2" fmla="*/ 0 w 19862"/>
                <a:gd name="T3" fmla="*/ 0 h 21600"/>
                <a:gd name="T4" fmla="*/ 0 w 19862"/>
                <a:gd name="T5" fmla="*/ 0 h 21600"/>
                <a:gd name="T6" fmla="*/ 0 60000 65536"/>
                <a:gd name="T7" fmla="*/ 0 60000 65536"/>
                <a:gd name="T8" fmla="*/ 0 60000 65536"/>
                <a:gd name="T9" fmla="*/ 0 w 19862"/>
                <a:gd name="T10" fmla="*/ 0 h 21600"/>
                <a:gd name="T11" fmla="*/ 19862 w 1986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862" h="21600" fill="none" extrusionOk="0">
                  <a:moveTo>
                    <a:pt x="0" y="0"/>
                  </a:moveTo>
                  <a:cubicBezTo>
                    <a:pt x="4" y="0"/>
                    <a:pt x="8" y="-1"/>
                    <a:pt x="12" y="0"/>
                  </a:cubicBezTo>
                  <a:cubicBezTo>
                    <a:pt x="8648" y="0"/>
                    <a:pt x="16455" y="5145"/>
                    <a:pt x="19861" y="13082"/>
                  </a:cubicBezTo>
                </a:path>
                <a:path w="19862" h="21600" stroke="0" extrusionOk="0">
                  <a:moveTo>
                    <a:pt x="0" y="0"/>
                  </a:moveTo>
                  <a:cubicBezTo>
                    <a:pt x="4" y="0"/>
                    <a:pt x="8" y="-1"/>
                    <a:pt x="12" y="0"/>
                  </a:cubicBezTo>
                  <a:cubicBezTo>
                    <a:pt x="8648" y="0"/>
                    <a:pt x="16455" y="5145"/>
                    <a:pt x="19861" y="13082"/>
                  </a:cubicBezTo>
                  <a:lnTo>
                    <a:pt x="12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6" name="Arco 345"/>
            <p:cNvSpPr>
              <a:spLocks/>
            </p:cNvSpPr>
            <p:nvPr/>
          </p:nvSpPr>
          <p:spPr bwMode="auto">
            <a:xfrm>
              <a:off x="195" y="2319"/>
              <a:ext cx="21" cy="47"/>
            </a:xfrm>
            <a:custGeom>
              <a:avLst/>
              <a:gdLst>
                <a:gd name="T0" fmla="*/ 0 w 9660"/>
                <a:gd name="T1" fmla="*/ 0 h 21438"/>
                <a:gd name="T2" fmla="*/ 0 w 9660"/>
                <a:gd name="T3" fmla="*/ 0 h 21438"/>
                <a:gd name="T4" fmla="*/ 0 w 9660"/>
                <a:gd name="T5" fmla="*/ 0 h 21438"/>
                <a:gd name="T6" fmla="*/ 0 60000 65536"/>
                <a:gd name="T7" fmla="*/ 0 60000 65536"/>
                <a:gd name="T8" fmla="*/ 0 60000 65536"/>
                <a:gd name="T9" fmla="*/ 0 w 9660"/>
                <a:gd name="T10" fmla="*/ 0 h 21438"/>
                <a:gd name="T11" fmla="*/ 9660 w 9660"/>
                <a:gd name="T12" fmla="*/ 21438 h 214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60" h="21438" fill="none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</a:path>
                <a:path w="9660" h="21438" stroke="0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  <a:lnTo>
                    <a:pt x="0" y="21438"/>
                  </a:lnTo>
                  <a:lnTo>
                    <a:pt x="2639" y="-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7" name="Line 346"/>
            <p:cNvSpPr>
              <a:spLocks noChangeShapeType="1"/>
            </p:cNvSpPr>
            <p:nvPr/>
          </p:nvSpPr>
          <p:spPr bwMode="auto">
            <a:xfrm flipV="1">
              <a:off x="199" y="2326"/>
              <a:ext cx="5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8" name="Line 347"/>
            <p:cNvSpPr>
              <a:spLocks noChangeShapeType="1"/>
            </p:cNvSpPr>
            <p:nvPr/>
          </p:nvSpPr>
          <p:spPr bwMode="auto">
            <a:xfrm flipV="1">
              <a:off x="199" y="2331"/>
              <a:ext cx="20" cy="3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39" name="Arco 348"/>
            <p:cNvSpPr>
              <a:spLocks/>
            </p:cNvSpPr>
            <p:nvPr/>
          </p:nvSpPr>
          <p:spPr bwMode="auto">
            <a:xfrm>
              <a:off x="199" y="2328"/>
              <a:ext cx="19" cy="42"/>
            </a:xfrm>
            <a:custGeom>
              <a:avLst/>
              <a:gdLst>
                <a:gd name="T0" fmla="*/ 0 w 9660"/>
                <a:gd name="T1" fmla="*/ 0 h 21438"/>
                <a:gd name="T2" fmla="*/ 0 w 9660"/>
                <a:gd name="T3" fmla="*/ 0 h 21438"/>
                <a:gd name="T4" fmla="*/ 0 w 9660"/>
                <a:gd name="T5" fmla="*/ 0 h 21438"/>
                <a:gd name="T6" fmla="*/ 0 60000 65536"/>
                <a:gd name="T7" fmla="*/ 0 60000 65536"/>
                <a:gd name="T8" fmla="*/ 0 60000 65536"/>
                <a:gd name="T9" fmla="*/ 0 w 9660"/>
                <a:gd name="T10" fmla="*/ 0 h 21438"/>
                <a:gd name="T11" fmla="*/ 9660 w 9660"/>
                <a:gd name="T12" fmla="*/ 21438 h 214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60" h="21438" fill="none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</a:path>
                <a:path w="9660" h="21438" stroke="0" extrusionOk="0">
                  <a:moveTo>
                    <a:pt x="2639" y="-1"/>
                  </a:moveTo>
                  <a:cubicBezTo>
                    <a:pt x="5082" y="300"/>
                    <a:pt x="7457" y="1017"/>
                    <a:pt x="9659" y="2118"/>
                  </a:cubicBezTo>
                  <a:lnTo>
                    <a:pt x="0" y="21438"/>
                  </a:lnTo>
                  <a:lnTo>
                    <a:pt x="2639" y="-1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0" name="Arco 349"/>
            <p:cNvSpPr>
              <a:spLocks/>
            </p:cNvSpPr>
            <p:nvPr/>
          </p:nvSpPr>
          <p:spPr bwMode="auto">
            <a:xfrm>
              <a:off x="200" y="1876"/>
              <a:ext cx="1334" cy="490"/>
            </a:xfrm>
            <a:custGeom>
              <a:avLst/>
              <a:gdLst>
                <a:gd name="T0" fmla="*/ 0 w 21548"/>
                <a:gd name="T1" fmla="*/ 0 h 21600"/>
                <a:gd name="T2" fmla="*/ 0 w 21548"/>
                <a:gd name="T3" fmla="*/ 0 h 21600"/>
                <a:gd name="T4" fmla="*/ 0 w 21548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48"/>
                <a:gd name="T10" fmla="*/ 0 h 21600"/>
                <a:gd name="T11" fmla="*/ 21548 w 215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48" h="21600" fill="none" extrusionOk="0">
                  <a:moveTo>
                    <a:pt x="-1" y="20104"/>
                  </a:moveTo>
                  <a:cubicBezTo>
                    <a:pt x="785" y="8783"/>
                    <a:pt x="10198" y="0"/>
                    <a:pt x="21547" y="0"/>
                  </a:cubicBezTo>
                </a:path>
                <a:path w="21548" h="21600" stroke="0" extrusionOk="0">
                  <a:moveTo>
                    <a:pt x="-1" y="20104"/>
                  </a:moveTo>
                  <a:cubicBezTo>
                    <a:pt x="785" y="8783"/>
                    <a:pt x="10198" y="0"/>
                    <a:pt x="21547" y="0"/>
                  </a:cubicBezTo>
                  <a:lnTo>
                    <a:pt x="21548" y="21600"/>
                  </a:lnTo>
                  <a:lnTo>
                    <a:pt x="-1" y="20104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1" name="Freeform 350"/>
            <p:cNvSpPr>
              <a:spLocks/>
            </p:cNvSpPr>
            <p:nvPr/>
          </p:nvSpPr>
          <p:spPr bwMode="auto">
            <a:xfrm>
              <a:off x="4979" y="316"/>
              <a:ext cx="293" cy="131"/>
            </a:xfrm>
            <a:custGeom>
              <a:avLst/>
              <a:gdLst>
                <a:gd name="T0" fmla="*/ 0 w 587"/>
                <a:gd name="T1" fmla="*/ 1 h 261"/>
                <a:gd name="T2" fmla="*/ 0 w 587"/>
                <a:gd name="T3" fmla="*/ 0 h 261"/>
                <a:gd name="T4" fmla="*/ 0 w 587"/>
                <a:gd name="T5" fmla="*/ 1 h 261"/>
                <a:gd name="T6" fmla="*/ 0 w 587"/>
                <a:gd name="T7" fmla="*/ 1 h 261"/>
                <a:gd name="T8" fmla="*/ 0 w 587"/>
                <a:gd name="T9" fmla="*/ 1 h 261"/>
                <a:gd name="T10" fmla="*/ 0 w 587"/>
                <a:gd name="T11" fmla="*/ 1 h 261"/>
                <a:gd name="T12" fmla="*/ 0 w 587"/>
                <a:gd name="T13" fmla="*/ 1 h 261"/>
                <a:gd name="T14" fmla="*/ 0 w 587"/>
                <a:gd name="T15" fmla="*/ 1 h 261"/>
                <a:gd name="T16" fmla="*/ 0 w 587"/>
                <a:gd name="T17" fmla="*/ 1 h 2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7"/>
                <a:gd name="T28" fmla="*/ 0 h 261"/>
                <a:gd name="T29" fmla="*/ 587 w 587"/>
                <a:gd name="T30" fmla="*/ 261 h 2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7" h="261">
                  <a:moveTo>
                    <a:pt x="0" y="174"/>
                  </a:moveTo>
                  <a:lnTo>
                    <a:pt x="296" y="0"/>
                  </a:lnTo>
                  <a:lnTo>
                    <a:pt x="587" y="174"/>
                  </a:lnTo>
                  <a:lnTo>
                    <a:pt x="459" y="174"/>
                  </a:lnTo>
                  <a:lnTo>
                    <a:pt x="459" y="261"/>
                  </a:lnTo>
                  <a:lnTo>
                    <a:pt x="140" y="261"/>
                  </a:lnTo>
                  <a:lnTo>
                    <a:pt x="14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2" name="Line 351"/>
            <p:cNvSpPr>
              <a:spLocks noChangeShapeType="1"/>
            </p:cNvSpPr>
            <p:nvPr/>
          </p:nvSpPr>
          <p:spPr bwMode="auto">
            <a:xfrm flipV="1">
              <a:off x="4980" y="318"/>
              <a:ext cx="148" cy="8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3" name="Line 352"/>
            <p:cNvSpPr>
              <a:spLocks noChangeShapeType="1"/>
            </p:cNvSpPr>
            <p:nvPr/>
          </p:nvSpPr>
          <p:spPr bwMode="auto">
            <a:xfrm>
              <a:off x="5128" y="318"/>
              <a:ext cx="145" cy="8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4" name="Line 353"/>
            <p:cNvSpPr>
              <a:spLocks noChangeShapeType="1"/>
            </p:cNvSpPr>
            <p:nvPr/>
          </p:nvSpPr>
          <p:spPr bwMode="auto">
            <a:xfrm flipH="1">
              <a:off x="5209" y="40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5" name="Line 354"/>
            <p:cNvSpPr>
              <a:spLocks noChangeShapeType="1"/>
            </p:cNvSpPr>
            <p:nvPr/>
          </p:nvSpPr>
          <p:spPr bwMode="auto">
            <a:xfrm>
              <a:off x="5209" y="404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6" name="Line 355"/>
            <p:cNvSpPr>
              <a:spLocks noChangeShapeType="1"/>
            </p:cNvSpPr>
            <p:nvPr/>
          </p:nvSpPr>
          <p:spPr bwMode="auto">
            <a:xfrm flipH="1">
              <a:off x="5050" y="448"/>
              <a:ext cx="15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7" name="Line 356"/>
            <p:cNvSpPr>
              <a:spLocks noChangeShapeType="1"/>
            </p:cNvSpPr>
            <p:nvPr/>
          </p:nvSpPr>
          <p:spPr bwMode="auto">
            <a:xfrm flipV="1">
              <a:off x="5050" y="404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8" name="Line 357"/>
            <p:cNvSpPr>
              <a:spLocks noChangeShapeType="1"/>
            </p:cNvSpPr>
            <p:nvPr/>
          </p:nvSpPr>
          <p:spPr bwMode="auto">
            <a:xfrm>
              <a:off x="5050" y="404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49" name="Line 358"/>
            <p:cNvSpPr>
              <a:spLocks noChangeShapeType="1"/>
            </p:cNvSpPr>
            <p:nvPr/>
          </p:nvSpPr>
          <p:spPr bwMode="auto">
            <a:xfrm flipH="1">
              <a:off x="4980" y="404"/>
              <a:ext cx="7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0" name="Freeform 359"/>
            <p:cNvSpPr>
              <a:spLocks/>
            </p:cNvSpPr>
            <p:nvPr/>
          </p:nvSpPr>
          <p:spPr bwMode="auto">
            <a:xfrm>
              <a:off x="5048" y="1793"/>
              <a:ext cx="155" cy="65"/>
            </a:xfrm>
            <a:custGeom>
              <a:avLst/>
              <a:gdLst>
                <a:gd name="T0" fmla="*/ 1 w 309"/>
                <a:gd name="T1" fmla="*/ 1 h 130"/>
                <a:gd name="T2" fmla="*/ 1 w 309"/>
                <a:gd name="T3" fmla="*/ 1 h 130"/>
                <a:gd name="T4" fmla="*/ 0 w 309"/>
                <a:gd name="T5" fmla="*/ 1 h 130"/>
                <a:gd name="T6" fmla="*/ 1 w 309"/>
                <a:gd name="T7" fmla="*/ 1 h 130"/>
                <a:gd name="T8" fmla="*/ 1 w 309"/>
                <a:gd name="T9" fmla="*/ 0 h 130"/>
                <a:gd name="T10" fmla="*/ 1 w 309"/>
                <a:gd name="T11" fmla="*/ 0 h 130"/>
                <a:gd name="T12" fmla="*/ 1 w 309"/>
                <a:gd name="T13" fmla="*/ 1 h 130"/>
                <a:gd name="T14" fmla="*/ 1 w 309"/>
                <a:gd name="T15" fmla="*/ 1 h 130"/>
                <a:gd name="T16" fmla="*/ 1 w 309"/>
                <a:gd name="T17" fmla="*/ 1 h 1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130"/>
                <a:gd name="T29" fmla="*/ 309 w 309"/>
                <a:gd name="T30" fmla="*/ 130 h 1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130">
                  <a:moveTo>
                    <a:pt x="309" y="54"/>
                  </a:moveTo>
                  <a:lnTo>
                    <a:pt x="152" y="130"/>
                  </a:lnTo>
                  <a:lnTo>
                    <a:pt x="0" y="55"/>
                  </a:lnTo>
                  <a:lnTo>
                    <a:pt x="71" y="55"/>
                  </a:lnTo>
                  <a:lnTo>
                    <a:pt x="71" y="0"/>
                  </a:lnTo>
                  <a:lnTo>
                    <a:pt x="233" y="0"/>
                  </a:lnTo>
                  <a:lnTo>
                    <a:pt x="233" y="54"/>
                  </a:lnTo>
                  <a:lnTo>
                    <a:pt x="309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1" name="Line 360"/>
            <p:cNvSpPr>
              <a:spLocks noChangeShapeType="1"/>
            </p:cNvSpPr>
            <p:nvPr/>
          </p:nvSpPr>
          <p:spPr bwMode="auto">
            <a:xfrm flipH="1">
              <a:off x="5126" y="1822"/>
              <a:ext cx="78" cy="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2" name="Line 361"/>
            <p:cNvSpPr>
              <a:spLocks noChangeShapeType="1"/>
            </p:cNvSpPr>
            <p:nvPr/>
          </p:nvSpPr>
          <p:spPr bwMode="auto">
            <a:xfrm flipH="1" flipV="1">
              <a:off x="5050" y="1823"/>
              <a:ext cx="76" cy="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3" name="Line 362"/>
            <p:cNvSpPr>
              <a:spLocks noChangeShapeType="1"/>
            </p:cNvSpPr>
            <p:nvPr/>
          </p:nvSpPr>
          <p:spPr bwMode="auto">
            <a:xfrm>
              <a:off x="5050" y="1823"/>
              <a:ext cx="3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4" name="Line 363"/>
            <p:cNvSpPr>
              <a:spLocks noChangeShapeType="1"/>
            </p:cNvSpPr>
            <p:nvPr/>
          </p:nvSpPr>
          <p:spPr bwMode="auto">
            <a:xfrm flipV="1">
              <a:off x="5085" y="1795"/>
              <a:ext cx="1" cy="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5" name="Line 364"/>
            <p:cNvSpPr>
              <a:spLocks noChangeShapeType="1"/>
            </p:cNvSpPr>
            <p:nvPr/>
          </p:nvSpPr>
          <p:spPr bwMode="auto">
            <a:xfrm>
              <a:off x="5085" y="1795"/>
              <a:ext cx="8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6" name="Line 365"/>
            <p:cNvSpPr>
              <a:spLocks noChangeShapeType="1"/>
            </p:cNvSpPr>
            <p:nvPr/>
          </p:nvSpPr>
          <p:spPr bwMode="auto">
            <a:xfrm>
              <a:off x="5166" y="1795"/>
              <a:ext cx="1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7" name="Line 366"/>
            <p:cNvSpPr>
              <a:spLocks noChangeShapeType="1"/>
            </p:cNvSpPr>
            <p:nvPr/>
          </p:nvSpPr>
          <p:spPr bwMode="auto">
            <a:xfrm>
              <a:off x="5166" y="1822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8" name="Line 367"/>
            <p:cNvSpPr>
              <a:spLocks noChangeShapeType="1"/>
            </p:cNvSpPr>
            <p:nvPr/>
          </p:nvSpPr>
          <p:spPr bwMode="auto">
            <a:xfrm>
              <a:off x="5166" y="1822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59" name="Freeform 368"/>
            <p:cNvSpPr>
              <a:spLocks/>
            </p:cNvSpPr>
            <p:nvPr/>
          </p:nvSpPr>
          <p:spPr bwMode="auto">
            <a:xfrm>
              <a:off x="263" y="1796"/>
              <a:ext cx="293" cy="130"/>
            </a:xfrm>
            <a:custGeom>
              <a:avLst/>
              <a:gdLst>
                <a:gd name="T0" fmla="*/ 0 w 586"/>
                <a:gd name="T1" fmla="*/ 1 h 260"/>
                <a:gd name="T2" fmla="*/ 1 w 586"/>
                <a:gd name="T3" fmla="*/ 1 h 260"/>
                <a:gd name="T4" fmla="*/ 1 w 586"/>
                <a:gd name="T5" fmla="*/ 1 h 260"/>
                <a:gd name="T6" fmla="*/ 1 w 586"/>
                <a:gd name="T7" fmla="*/ 1 h 260"/>
                <a:gd name="T8" fmla="*/ 1 w 586"/>
                <a:gd name="T9" fmla="*/ 0 h 260"/>
                <a:gd name="T10" fmla="*/ 1 w 586"/>
                <a:gd name="T11" fmla="*/ 0 h 260"/>
                <a:gd name="T12" fmla="*/ 1 w 586"/>
                <a:gd name="T13" fmla="*/ 1 h 260"/>
                <a:gd name="T14" fmla="*/ 1 w 586"/>
                <a:gd name="T15" fmla="*/ 1 h 260"/>
                <a:gd name="T16" fmla="*/ 0 w 586"/>
                <a:gd name="T17" fmla="*/ 1 h 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6"/>
                <a:gd name="T28" fmla="*/ 0 h 260"/>
                <a:gd name="T29" fmla="*/ 586 w 586"/>
                <a:gd name="T30" fmla="*/ 260 h 2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6" h="260">
                  <a:moveTo>
                    <a:pt x="0" y="87"/>
                  </a:moveTo>
                  <a:lnTo>
                    <a:pt x="296" y="260"/>
                  </a:lnTo>
                  <a:lnTo>
                    <a:pt x="586" y="87"/>
                  </a:lnTo>
                  <a:lnTo>
                    <a:pt x="458" y="87"/>
                  </a:lnTo>
                  <a:lnTo>
                    <a:pt x="458" y="0"/>
                  </a:lnTo>
                  <a:lnTo>
                    <a:pt x="139" y="0"/>
                  </a:lnTo>
                  <a:lnTo>
                    <a:pt x="139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0" name="Line 369"/>
            <p:cNvSpPr>
              <a:spLocks noChangeShapeType="1"/>
            </p:cNvSpPr>
            <p:nvPr/>
          </p:nvSpPr>
          <p:spPr bwMode="auto">
            <a:xfrm>
              <a:off x="264" y="1841"/>
              <a:ext cx="148" cy="8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1" name="Line 370"/>
            <p:cNvSpPr>
              <a:spLocks noChangeShapeType="1"/>
            </p:cNvSpPr>
            <p:nvPr/>
          </p:nvSpPr>
          <p:spPr bwMode="auto">
            <a:xfrm flipV="1">
              <a:off x="412" y="1841"/>
              <a:ext cx="145" cy="8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2" name="Line 371"/>
            <p:cNvSpPr>
              <a:spLocks noChangeShapeType="1"/>
            </p:cNvSpPr>
            <p:nvPr/>
          </p:nvSpPr>
          <p:spPr bwMode="auto">
            <a:xfrm flipH="1">
              <a:off x="493" y="1841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3" name="Line 372"/>
            <p:cNvSpPr>
              <a:spLocks noChangeShapeType="1"/>
            </p:cNvSpPr>
            <p:nvPr/>
          </p:nvSpPr>
          <p:spPr bwMode="auto">
            <a:xfrm flipV="1">
              <a:off x="493" y="1797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4" name="Line 373"/>
            <p:cNvSpPr>
              <a:spLocks noChangeShapeType="1"/>
            </p:cNvSpPr>
            <p:nvPr/>
          </p:nvSpPr>
          <p:spPr bwMode="auto">
            <a:xfrm flipH="1">
              <a:off x="334" y="1797"/>
              <a:ext cx="15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5" name="Line 374"/>
            <p:cNvSpPr>
              <a:spLocks noChangeShapeType="1"/>
            </p:cNvSpPr>
            <p:nvPr/>
          </p:nvSpPr>
          <p:spPr bwMode="auto">
            <a:xfrm>
              <a:off x="334" y="1797"/>
              <a:ext cx="1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6" name="Line 375"/>
            <p:cNvSpPr>
              <a:spLocks noChangeShapeType="1"/>
            </p:cNvSpPr>
            <p:nvPr/>
          </p:nvSpPr>
          <p:spPr bwMode="auto">
            <a:xfrm>
              <a:off x="334" y="1841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7" name="Line 376"/>
            <p:cNvSpPr>
              <a:spLocks noChangeShapeType="1"/>
            </p:cNvSpPr>
            <p:nvPr/>
          </p:nvSpPr>
          <p:spPr bwMode="auto">
            <a:xfrm flipH="1">
              <a:off x="264" y="1841"/>
              <a:ext cx="7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8" name="Freeform 377"/>
            <p:cNvSpPr>
              <a:spLocks/>
            </p:cNvSpPr>
            <p:nvPr/>
          </p:nvSpPr>
          <p:spPr bwMode="auto">
            <a:xfrm>
              <a:off x="332" y="806"/>
              <a:ext cx="155" cy="65"/>
            </a:xfrm>
            <a:custGeom>
              <a:avLst/>
              <a:gdLst>
                <a:gd name="T0" fmla="*/ 1 w 309"/>
                <a:gd name="T1" fmla="*/ 0 h 131"/>
                <a:gd name="T2" fmla="*/ 1 w 309"/>
                <a:gd name="T3" fmla="*/ 0 h 131"/>
                <a:gd name="T4" fmla="*/ 0 w 309"/>
                <a:gd name="T5" fmla="*/ 0 h 131"/>
                <a:gd name="T6" fmla="*/ 1 w 309"/>
                <a:gd name="T7" fmla="*/ 0 h 131"/>
                <a:gd name="T8" fmla="*/ 1 w 309"/>
                <a:gd name="T9" fmla="*/ 0 h 131"/>
                <a:gd name="T10" fmla="*/ 1 w 309"/>
                <a:gd name="T11" fmla="*/ 0 h 131"/>
                <a:gd name="T12" fmla="*/ 1 w 309"/>
                <a:gd name="T13" fmla="*/ 0 h 131"/>
                <a:gd name="T14" fmla="*/ 1 w 309"/>
                <a:gd name="T15" fmla="*/ 0 h 131"/>
                <a:gd name="T16" fmla="*/ 1 w 309"/>
                <a:gd name="T17" fmla="*/ 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131"/>
                <a:gd name="T29" fmla="*/ 309 w 309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131">
                  <a:moveTo>
                    <a:pt x="309" y="76"/>
                  </a:moveTo>
                  <a:lnTo>
                    <a:pt x="154" y="0"/>
                  </a:lnTo>
                  <a:lnTo>
                    <a:pt x="0" y="75"/>
                  </a:lnTo>
                  <a:lnTo>
                    <a:pt x="73" y="75"/>
                  </a:lnTo>
                  <a:lnTo>
                    <a:pt x="73" y="131"/>
                  </a:lnTo>
                  <a:lnTo>
                    <a:pt x="234" y="131"/>
                  </a:lnTo>
                  <a:lnTo>
                    <a:pt x="234" y="76"/>
                  </a:lnTo>
                  <a:lnTo>
                    <a:pt x="309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69" name="Line 378"/>
            <p:cNvSpPr>
              <a:spLocks noChangeShapeType="1"/>
            </p:cNvSpPr>
            <p:nvPr/>
          </p:nvSpPr>
          <p:spPr bwMode="auto">
            <a:xfrm flipH="1" flipV="1">
              <a:off x="410" y="808"/>
              <a:ext cx="78" cy="3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70" name="Line 379"/>
            <p:cNvSpPr>
              <a:spLocks noChangeShapeType="1"/>
            </p:cNvSpPr>
            <p:nvPr/>
          </p:nvSpPr>
          <p:spPr bwMode="auto">
            <a:xfrm flipH="1">
              <a:off x="333" y="808"/>
              <a:ext cx="77" cy="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71" name="Line 380"/>
            <p:cNvSpPr>
              <a:spLocks noChangeShapeType="1"/>
            </p:cNvSpPr>
            <p:nvPr/>
          </p:nvSpPr>
          <p:spPr bwMode="auto">
            <a:xfrm>
              <a:off x="333" y="845"/>
              <a:ext cx="3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72" name="Line 381"/>
            <p:cNvSpPr>
              <a:spLocks noChangeShapeType="1"/>
            </p:cNvSpPr>
            <p:nvPr/>
          </p:nvSpPr>
          <p:spPr bwMode="auto">
            <a:xfrm>
              <a:off x="370" y="845"/>
              <a:ext cx="1" cy="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73" name="Line 382"/>
            <p:cNvSpPr>
              <a:spLocks noChangeShapeType="1"/>
            </p:cNvSpPr>
            <p:nvPr/>
          </p:nvSpPr>
          <p:spPr bwMode="auto">
            <a:xfrm>
              <a:off x="370" y="873"/>
              <a:ext cx="8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74" name="Line 383"/>
            <p:cNvSpPr>
              <a:spLocks noChangeShapeType="1"/>
            </p:cNvSpPr>
            <p:nvPr/>
          </p:nvSpPr>
          <p:spPr bwMode="auto">
            <a:xfrm flipV="1">
              <a:off x="450" y="846"/>
              <a:ext cx="1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75" name="Line 384"/>
            <p:cNvSpPr>
              <a:spLocks noChangeShapeType="1"/>
            </p:cNvSpPr>
            <p:nvPr/>
          </p:nvSpPr>
          <p:spPr bwMode="auto">
            <a:xfrm>
              <a:off x="450" y="846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7576" name="Line 385"/>
            <p:cNvSpPr>
              <a:spLocks noChangeShapeType="1"/>
            </p:cNvSpPr>
            <p:nvPr/>
          </p:nvSpPr>
          <p:spPr bwMode="auto">
            <a:xfrm>
              <a:off x="450" y="846"/>
              <a:ext cx="3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47577" name="Group 386"/>
            <p:cNvGrpSpPr>
              <a:grpSpLocks/>
            </p:cNvGrpSpPr>
            <p:nvPr/>
          </p:nvGrpSpPr>
          <p:grpSpPr bwMode="auto">
            <a:xfrm>
              <a:off x="2641" y="1292"/>
              <a:ext cx="584" cy="165"/>
              <a:chOff x="2641" y="1292"/>
              <a:chExt cx="584" cy="165"/>
            </a:xfrm>
          </p:grpSpPr>
          <p:sp>
            <p:nvSpPr>
              <p:cNvPr id="147578" name="Rectangle 387"/>
              <p:cNvSpPr>
                <a:spLocks noChangeArrowheads="1"/>
              </p:cNvSpPr>
              <p:nvPr/>
            </p:nvSpPr>
            <p:spPr bwMode="auto">
              <a:xfrm>
                <a:off x="2641" y="1292"/>
                <a:ext cx="561" cy="165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47579" name="Group 388"/>
              <p:cNvGrpSpPr>
                <a:grpSpLocks/>
              </p:cNvGrpSpPr>
              <p:nvPr/>
            </p:nvGrpSpPr>
            <p:grpSpPr bwMode="auto">
              <a:xfrm>
                <a:off x="2667" y="1321"/>
                <a:ext cx="558" cy="126"/>
                <a:chOff x="2667" y="1321"/>
                <a:chExt cx="558" cy="126"/>
              </a:xfrm>
            </p:grpSpPr>
            <p:grpSp>
              <p:nvGrpSpPr>
                <p:cNvPr id="147580" name="Group 389"/>
                <p:cNvGrpSpPr>
                  <a:grpSpLocks/>
                </p:cNvGrpSpPr>
                <p:nvPr/>
              </p:nvGrpSpPr>
              <p:grpSpPr bwMode="auto">
                <a:xfrm>
                  <a:off x="2682" y="1425"/>
                  <a:ext cx="387" cy="12"/>
                  <a:chOff x="2682" y="1425"/>
                  <a:chExt cx="387" cy="12"/>
                </a:xfrm>
              </p:grpSpPr>
              <p:sp>
                <p:nvSpPr>
                  <p:cNvPr id="147588" name="Line 3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83" y="1436"/>
                    <a:ext cx="385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589" name="Line 3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2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590" name="Line 3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47591" name="Line 3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68" y="1425"/>
                    <a:ext cx="1" cy="11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7581" name="Rectangle 394"/>
                <p:cNvSpPr>
                  <a:spLocks noChangeArrowheads="1"/>
                </p:cNvSpPr>
                <p:nvPr/>
              </p:nvSpPr>
              <p:spPr bwMode="auto">
                <a:xfrm>
                  <a:off x="2667" y="1321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>
                      <a:solidFill>
                        <a:srgbClr val="000000"/>
                      </a:solidFill>
                      <a:latin typeface="Geneva" charset="0"/>
                    </a:rPr>
                    <a:t>0</a:t>
                  </a:r>
                  <a:endParaRPr lang="it-IT"/>
                </a:p>
              </p:txBody>
            </p:sp>
            <p:sp>
              <p:nvSpPr>
                <p:cNvPr id="147582" name="Rectangle 395"/>
                <p:cNvSpPr>
                  <a:spLocks noChangeArrowheads="1"/>
                </p:cNvSpPr>
                <p:nvPr/>
              </p:nvSpPr>
              <p:spPr bwMode="auto">
                <a:xfrm>
                  <a:off x="2861" y="1327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>
                      <a:solidFill>
                        <a:srgbClr val="000000"/>
                      </a:solidFill>
                      <a:latin typeface="Geneva" charset="0"/>
                    </a:rPr>
                    <a:t>5</a:t>
                  </a:r>
                  <a:endParaRPr lang="it-IT"/>
                </a:p>
              </p:txBody>
            </p:sp>
            <p:sp>
              <p:nvSpPr>
                <p:cNvPr id="147583" name="Rectangle 396"/>
                <p:cNvSpPr>
                  <a:spLocks noChangeArrowheads="1"/>
                </p:cNvSpPr>
                <p:nvPr/>
              </p:nvSpPr>
              <p:spPr bwMode="auto">
                <a:xfrm>
                  <a:off x="3036" y="1326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>
                      <a:solidFill>
                        <a:srgbClr val="000000"/>
                      </a:solidFill>
                      <a:latin typeface="Geneva" charset="0"/>
                    </a:rPr>
                    <a:t>1</a:t>
                  </a:r>
                  <a:endParaRPr lang="it-IT"/>
                </a:p>
              </p:txBody>
            </p:sp>
            <p:sp>
              <p:nvSpPr>
                <p:cNvPr id="147584" name="Rectangle 397"/>
                <p:cNvSpPr>
                  <a:spLocks noChangeArrowheads="1"/>
                </p:cNvSpPr>
                <p:nvPr/>
              </p:nvSpPr>
              <p:spPr bwMode="auto">
                <a:xfrm>
                  <a:off x="3066" y="1326"/>
                  <a:ext cx="64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>
                      <a:solidFill>
                        <a:srgbClr val="000000"/>
                      </a:solidFill>
                      <a:latin typeface="Geneva" charset="0"/>
                    </a:rPr>
                    <a:t>0</a:t>
                  </a:r>
                  <a:endParaRPr lang="it-IT"/>
                </a:p>
              </p:txBody>
            </p:sp>
            <p:sp>
              <p:nvSpPr>
                <p:cNvPr id="147585" name="Rectangle 398"/>
                <p:cNvSpPr>
                  <a:spLocks noChangeArrowheads="1"/>
                </p:cNvSpPr>
                <p:nvPr/>
              </p:nvSpPr>
              <p:spPr bwMode="auto">
                <a:xfrm>
                  <a:off x="3099" y="1326"/>
                  <a:ext cx="32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>
                      <a:solidFill>
                        <a:srgbClr val="000000"/>
                      </a:solidFill>
                      <a:latin typeface="Geneva" charset="0"/>
                    </a:rPr>
                    <a:t> </a:t>
                  </a:r>
                  <a:endParaRPr lang="it-IT"/>
                </a:p>
              </p:txBody>
            </p:sp>
            <p:sp>
              <p:nvSpPr>
                <p:cNvPr id="147586" name="Rectangle 399"/>
                <p:cNvSpPr>
                  <a:spLocks noChangeArrowheads="1"/>
                </p:cNvSpPr>
                <p:nvPr/>
              </p:nvSpPr>
              <p:spPr bwMode="auto">
                <a:xfrm>
                  <a:off x="3114" y="1326"/>
                  <a:ext cx="52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>
                      <a:solidFill>
                        <a:srgbClr val="000000"/>
                      </a:solidFill>
                      <a:latin typeface="Geneva" charset="0"/>
                    </a:rPr>
                    <a:t>k</a:t>
                  </a:r>
                  <a:endParaRPr lang="it-IT"/>
                </a:p>
              </p:txBody>
            </p:sp>
            <p:sp>
              <p:nvSpPr>
                <p:cNvPr id="147587" name="Rectangle 400"/>
                <p:cNvSpPr>
                  <a:spLocks noChangeArrowheads="1"/>
                </p:cNvSpPr>
                <p:nvPr/>
              </p:nvSpPr>
              <p:spPr bwMode="auto">
                <a:xfrm>
                  <a:off x="3139" y="1326"/>
                  <a:ext cx="86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>
                      <a:solidFill>
                        <a:srgbClr val="000000"/>
                      </a:solidFill>
                      <a:latin typeface="Geneva" charset="0"/>
                    </a:rPr>
                    <a:t>m</a:t>
                  </a:r>
                  <a:endParaRPr lang="it-IT"/>
                </a:p>
              </p:txBody>
            </p:sp>
          </p:grpSp>
        </p:grpSp>
      </p:grpSp>
      <p:sp>
        <p:nvSpPr>
          <p:cNvPr id="147460" name="Text Box 401"/>
          <p:cNvSpPr txBox="1">
            <a:spLocks noChangeArrowheads="1"/>
          </p:cNvSpPr>
          <p:nvPr/>
        </p:nvSpPr>
        <p:spPr bwMode="auto">
          <a:xfrm>
            <a:off x="609600" y="2209800"/>
            <a:ext cx="293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/>
              <a:t>Subsidence rate &gt; 1 mm/yr</a:t>
            </a:r>
          </a:p>
        </p:txBody>
      </p:sp>
      <p:sp>
        <p:nvSpPr>
          <p:cNvPr id="147461" name="Text Box 402"/>
          <p:cNvSpPr txBox="1">
            <a:spLocks noChangeArrowheads="1"/>
          </p:cNvSpPr>
          <p:nvPr/>
        </p:nvSpPr>
        <p:spPr bwMode="auto">
          <a:xfrm>
            <a:off x="5181600" y="2209800"/>
            <a:ext cx="3125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/>
              <a:t>Subsidence rate &lt; 0.3 mm/yr</a:t>
            </a:r>
          </a:p>
        </p:txBody>
      </p:sp>
      <p:grpSp>
        <p:nvGrpSpPr>
          <p:cNvPr id="9" name="Group 403"/>
          <p:cNvGrpSpPr>
            <a:grpSpLocks/>
          </p:cNvGrpSpPr>
          <p:nvPr/>
        </p:nvGrpSpPr>
        <p:grpSpPr bwMode="auto">
          <a:xfrm>
            <a:off x="1752600" y="3581400"/>
            <a:ext cx="5649913" cy="3176588"/>
            <a:chOff x="1248" y="2160"/>
            <a:chExt cx="3559" cy="2001"/>
          </a:xfrm>
        </p:grpSpPr>
        <p:pic>
          <p:nvPicPr>
            <p:cNvPr id="147463" name="Picture 40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160"/>
              <a:ext cx="3559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464" name="Line 405"/>
            <p:cNvSpPr>
              <a:spLocks noChangeShapeType="1"/>
            </p:cNvSpPr>
            <p:nvPr/>
          </p:nvSpPr>
          <p:spPr bwMode="auto">
            <a:xfrm>
              <a:off x="1320" y="3056"/>
              <a:ext cx="33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7465" name="Line 406"/>
            <p:cNvSpPr>
              <a:spLocks noChangeShapeType="1"/>
            </p:cNvSpPr>
            <p:nvPr/>
          </p:nvSpPr>
          <p:spPr bwMode="auto">
            <a:xfrm>
              <a:off x="1320" y="3624"/>
              <a:ext cx="33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94625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5" name="Group 2"/>
          <p:cNvGrpSpPr>
            <a:grpSpLocks/>
          </p:cNvGrpSpPr>
          <p:nvPr/>
        </p:nvGrpSpPr>
        <p:grpSpPr bwMode="auto">
          <a:xfrm>
            <a:off x="76200" y="852488"/>
            <a:ext cx="8991600" cy="5014912"/>
            <a:chOff x="48" y="537"/>
            <a:chExt cx="5664" cy="3159"/>
          </a:xfrm>
        </p:grpSpPr>
        <p:pic>
          <p:nvPicPr>
            <p:cNvPr id="14951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537"/>
              <a:ext cx="5664" cy="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9519" name="Line 4"/>
            <p:cNvSpPr>
              <a:spLocks noChangeShapeType="1"/>
            </p:cNvSpPr>
            <p:nvPr/>
          </p:nvSpPr>
          <p:spPr bwMode="auto">
            <a:xfrm flipH="1">
              <a:off x="3752" y="2488"/>
              <a:ext cx="424" cy="1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9520" name="Line 5"/>
            <p:cNvSpPr>
              <a:spLocks noChangeShapeType="1"/>
            </p:cNvSpPr>
            <p:nvPr/>
          </p:nvSpPr>
          <p:spPr bwMode="auto">
            <a:xfrm flipH="1">
              <a:off x="4640" y="2616"/>
              <a:ext cx="144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9521" name="Line 6"/>
            <p:cNvSpPr>
              <a:spLocks noChangeShapeType="1"/>
            </p:cNvSpPr>
            <p:nvPr/>
          </p:nvSpPr>
          <p:spPr bwMode="auto">
            <a:xfrm>
              <a:off x="1552" y="1344"/>
              <a:ext cx="344" cy="6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9522" name="Line 7"/>
            <p:cNvSpPr>
              <a:spLocks noChangeShapeType="1"/>
            </p:cNvSpPr>
            <p:nvPr/>
          </p:nvSpPr>
          <p:spPr bwMode="auto">
            <a:xfrm>
              <a:off x="520" y="1768"/>
              <a:ext cx="336" cy="1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49506" name="Text Box 8"/>
          <p:cNvSpPr txBox="1">
            <a:spLocks noChangeArrowheads="1"/>
          </p:cNvSpPr>
          <p:nvPr/>
        </p:nvSpPr>
        <p:spPr bwMode="auto">
          <a:xfrm>
            <a:off x="1355725" y="854075"/>
            <a:ext cx="1892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FOREDEEPS</a:t>
            </a:r>
          </a:p>
        </p:txBody>
      </p:sp>
      <p:sp>
        <p:nvSpPr>
          <p:cNvPr id="149507" name="Rectangle 9"/>
          <p:cNvSpPr>
            <a:spLocks noChangeArrowheads="1"/>
          </p:cNvSpPr>
          <p:nvPr/>
        </p:nvSpPr>
        <p:spPr bwMode="auto">
          <a:xfrm>
            <a:off x="5372100" y="990600"/>
            <a:ext cx="1308100" cy="49530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49508" name="Text Box 10"/>
          <p:cNvSpPr txBox="1">
            <a:spLocks noChangeArrowheads="1"/>
          </p:cNvSpPr>
          <p:nvPr/>
        </p:nvSpPr>
        <p:spPr bwMode="auto">
          <a:xfrm>
            <a:off x="5638800" y="990600"/>
            <a:ext cx="219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i="1">
                <a:latin typeface="Times New Roman" charset="0"/>
              </a:rPr>
              <a:t>4 km Oligocene base</a:t>
            </a:r>
          </a:p>
        </p:txBody>
      </p:sp>
      <p:sp>
        <p:nvSpPr>
          <p:cNvPr id="149509" name="Rectangle 11"/>
          <p:cNvSpPr>
            <a:spLocks noChangeArrowheads="1"/>
          </p:cNvSpPr>
          <p:nvPr/>
        </p:nvSpPr>
        <p:spPr bwMode="auto">
          <a:xfrm>
            <a:off x="3263900" y="952500"/>
            <a:ext cx="1117600" cy="39370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49510" name="Line 12"/>
          <p:cNvSpPr>
            <a:spLocks noChangeShapeType="1"/>
          </p:cNvSpPr>
          <p:nvPr/>
        </p:nvSpPr>
        <p:spPr bwMode="auto">
          <a:xfrm flipH="1">
            <a:off x="5067300" y="1295400"/>
            <a:ext cx="508000" cy="2413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9511" name="Text Box 13"/>
          <p:cNvSpPr txBox="1">
            <a:spLocks noChangeArrowheads="1"/>
          </p:cNvSpPr>
          <p:nvPr/>
        </p:nvSpPr>
        <p:spPr bwMode="auto">
          <a:xfrm>
            <a:off x="5762625" y="2146300"/>
            <a:ext cx="254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8 km Pliocene base</a:t>
            </a:r>
          </a:p>
        </p:txBody>
      </p:sp>
      <p:sp>
        <p:nvSpPr>
          <p:cNvPr id="149512" name="Rectangle 14"/>
          <p:cNvSpPr>
            <a:spLocks noChangeArrowheads="1"/>
          </p:cNvSpPr>
          <p:nvPr/>
        </p:nvSpPr>
        <p:spPr bwMode="auto">
          <a:xfrm>
            <a:off x="5308600" y="2603500"/>
            <a:ext cx="939800" cy="22860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49513" name="Rectangle 15"/>
          <p:cNvSpPr>
            <a:spLocks noChangeArrowheads="1"/>
          </p:cNvSpPr>
          <p:nvPr/>
        </p:nvSpPr>
        <p:spPr bwMode="auto">
          <a:xfrm>
            <a:off x="5080000" y="2730500"/>
            <a:ext cx="254000" cy="11430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49514" name="Rectangle 16"/>
          <p:cNvSpPr>
            <a:spLocks noChangeArrowheads="1"/>
          </p:cNvSpPr>
          <p:nvPr/>
        </p:nvSpPr>
        <p:spPr bwMode="auto">
          <a:xfrm>
            <a:off x="4381500" y="1358900"/>
            <a:ext cx="190500" cy="76200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49515" name="Line 17"/>
          <p:cNvSpPr>
            <a:spLocks noChangeShapeType="1"/>
          </p:cNvSpPr>
          <p:nvPr/>
        </p:nvSpPr>
        <p:spPr bwMode="auto">
          <a:xfrm flipH="1">
            <a:off x="4876800" y="2527300"/>
            <a:ext cx="1028700" cy="3937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9516" name="Rectangle 18"/>
          <p:cNvSpPr>
            <a:spLocks noChangeArrowheads="1"/>
          </p:cNvSpPr>
          <p:nvPr/>
        </p:nvSpPr>
        <p:spPr bwMode="auto">
          <a:xfrm>
            <a:off x="5591175" y="982663"/>
            <a:ext cx="2333625" cy="431800"/>
          </a:xfrm>
          <a:prstGeom prst="rect">
            <a:avLst/>
          </a:prstGeom>
          <a:noFill/>
          <a:ln w="28575">
            <a:solidFill>
              <a:srgbClr val="DC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49517" name="Rectangle 19"/>
          <p:cNvSpPr>
            <a:spLocks noChangeArrowheads="1"/>
          </p:cNvSpPr>
          <p:nvPr/>
        </p:nvSpPr>
        <p:spPr bwMode="auto">
          <a:xfrm>
            <a:off x="6096000" y="2133600"/>
            <a:ext cx="2286000" cy="431800"/>
          </a:xfrm>
          <a:prstGeom prst="rect">
            <a:avLst/>
          </a:prstGeom>
          <a:noFill/>
          <a:ln w="28575">
            <a:solidFill>
              <a:srgbClr val="DC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74588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0274" name="Picture 1026" descr="Southern Apennines2-dx copia.gi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2700"/>
            <a:ext cx="8288338" cy="32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90275" name="Text Box 1027"/>
          <p:cNvSpPr txBox="1">
            <a:spLocks noChangeArrowheads="1"/>
          </p:cNvSpPr>
          <p:nvPr/>
        </p:nvSpPr>
        <p:spPr bwMode="auto">
          <a:xfrm>
            <a:off x="4559300" y="2311400"/>
            <a:ext cx="865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0"/>
              <a:t>8-10°</a:t>
            </a:r>
            <a:endParaRPr lang="it-IT"/>
          </a:p>
        </p:txBody>
      </p:sp>
      <p:pic>
        <p:nvPicPr>
          <p:cNvPr id="1590276" name="Picture 1028" descr="Med-ridge.2.gif   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" b="3889"/>
          <a:stretch>
            <a:fillRect/>
          </a:stretch>
        </p:blipFill>
        <p:spPr bwMode="auto">
          <a:xfrm>
            <a:off x="1135063" y="3209925"/>
            <a:ext cx="8010525" cy="366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90277" name="Text Box 1029"/>
          <p:cNvSpPr txBox="1">
            <a:spLocks noChangeArrowheads="1"/>
          </p:cNvSpPr>
          <p:nvPr/>
        </p:nvSpPr>
        <p:spPr bwMode="auto">
          <a:xfrm>
            <a:off x="1762125" y="5292725"/>
            <a:ext cx="712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i="0"/>
              <a:t>0-2°</a:t>
            </a:r>
            <a:endParaRPr lang="it-IT"/>
          </a:p>
        </p:txBody>
      </p:sp>
      <p:grpSp>
        <p:nvGrpSpPr>
          <p:cNvPr id="1590278" name="Group 1030"/>
          <p:cNvGrpSpPr>
            <a:grpSpLocks/>
          </p:cNvGrpSpPr>
          <p:nvPr/>
        </p:nvGrpSpPr>
        <p:grpSpPr bwMode="auto">
          <a:xfrm>
            <a:off x="6731000" y="5367338"/>
            <a:ext cx="1952625" cy="1498600"/>
            <a:chOff x="1744" y="541"/>
            <a:chExt cx="1838" cy="1528"/>
          </a:xfrm>
        </p:grpSpPr>
        <p:grpSp>
          <p:nvGrpSpPr>
            <p:cNvPr id="1590279" name="Group 1031"/>
            <p:cNvGrpSpPr>
              <a:grpSpLocks/>
            </p:cNvGrpSpPr>
            <p:nvPr/>
          </p:nvGrpSpPr>
          <p:grpSpPr bwMode="auto">
            <a:xfrm>
              <a:off x="1744" y="541"/>
              <a:ext cx="1838" cy="1528"/>
              <a:chOff x="1744" y="541"/>
              <a:chExt cx="1838" cy="1528"/>
            </a:xfrm>
          </p:grpSpPr>
          <p:pic>
            <p:nvPicPr>
              <p:cNvPr id="1590280" name="Picture 1032" descr="Untitled-1.psd                                                 00026333&#10;Disco Duro                     BA58C793: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87" t="27484" r="35603" b="14725"/>
              <a:stretch>
                <a:fillRect/>
              </a:stretch>
            </p:blipFill>
            <p:spPr bwMode="auto">
              <a:xfrm>
                <a:off x="1744" y="541"/>
                <a:ext cx="1838" cy="15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90281" name="Line 1033"/>
              <p:cNvSpPr>
                <a:spLocks noChangeShapeType="1"/>
              </p:cNvSpPr>
              <p:nvPr/>
            </p:nvSpPr>
            <p:spPr bwMode="auto">
              <a:xfrm flipV="1">
                <a:off x="2830" y="1878"/>
                <a:ext cx="159" cy="62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90282" name="Freeform 1034"/>
              <p:cNvSpPr>
                <a:spLocks/>
              </p:cNvSpPr>
              <p:nvPr/>
            </p:nvSpPr>
            <p:spPr bwMode="auto">
              <a:xfrm>
                <a:off x="1745" y="541"/>
                <a:ext cx="1115" cy="1050"/>
              </a:xfrm>
              <a:custGeom>
                <a:avLst/>
                <a:gdLst>
                  <a:gd name="T0" fmla="*/ 586 w 1115"/>
                  <a:gd name="T1" fmla="*/ 0 h 1050"/>
                  <a:gd name="T2" fmla="*/ 625 w 1115"/>
                  <a:gd name="T3" fmla="*/ 145 h 1050"/>
                  <a:gd name="T4" fmla="*/ 724 w 1115"/>
                  <a:gd name="T5" fmla="*/ 221 h 1050"/>
                  <a:gd name="T6" fmla="*/ 868 w 1115"/>
                  <a:gd name="T7" fmla="*/ 373 h 1050"/>
                  <a:gd name="T8" fmla="*/ 1082 w 1115"/>
                  <a:gd name="T9" fmla="*/ 670 h 1050"/>
                  <a:gd name="T10" fmla="*/ 1066 w 1115"/>
                  <a:gd name="T11" fmla="*/ 861 h 1050"/>
                  <a:gd name="T12" fmla="*/ 1005 w 1115"/>
                  <a:gd name="T13" fmla="*/ 983 h 1050"/>
                  <a:gd name="T14" fmla="*/ 861 w 1115"/>
                  <a:gd name="T15" fmla="*/ 1044 h 1050"/>
                  <a:gd name="T16" fmla="*/ 640 w 1115"/>
                  <a:gd name="T17" fmla="*/ 1021 h 1050"/>
                  <a:gd name="T18" fmla="*/ 541 w 1115"/>
                  <a:gd name="T19" fmla="*/ 914 h 1050"/>
                  <a:gd name="T20" fmla="*/ 457 w 1115"/>
                  <a:gd name="T21" fmla="*/ 861 h 1050"/>
                  <a:gd name="T22" fmla="*/ 327 w 1115"/>
                  <a:gd name="T23" fmla="*/ 907 h 1050"/>
                  <a:gd name="T24" fmla="*/ 297 w 1115"/>
                  <a:gd name="T25" fmla="*/ 960 h 1050"/>
                  <a:gd name="T26" fmla="*/ 175 w 1115"/>
                  <a:gd name="T27" fmla="*/ 952 h 1050"/>
                  <a:gd name="T28" fmla="*/ 137 w 1115"/>
                  <a:gd name="T29" fmla="*/ 876 h 1050"/>
                  <a:gd name="T30" fmla="*/ 0 w 1115"/>
                  <a:gd name="T31" fmla="*/ 869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15" h="1050">
                    <a:moveTo>
                      <a:pt x="586" y="0"/>
                    </a:moveTo>
                    <a:cubicBezTo>
                      <a:pt x="594" y="54"/>
                      <a:pt x="602" y="108"/>
                      <a:pt x="625" y="145"/>
                    </a:cubicBezTo>
                    <a:cubicBezTo>
                      <a:pt x="648" y="182"/>
                      <a:pt x="684" y="183"/>
                      <a:pt x="724" y="221"/>
                    </a:cubicBezTo>
                    <a:cubicBezTo>
                      <a:pt x="764" y="259"/>
                      <a:pt x="808" y="298"/>
                      <a:pt x="868" y="373"/>
                    </a:cubicBezTo>
                    <a:cubicBezTo>
                      <a:pt x="928" y="448"/>
                      <a:pt x="1049" y="589"/>
                      <a:pt x="1082" y="670"/>
                    </a:cubicBezTo>
                    <a:cubicBezTo>
                      <a:pt x="1115" y="751"/>
                      <a:pt x="1079" y="809"/>
                      <a:pt x="1066" y="861"/>
                    </a:cubicBezTo>
                    <a:cubicBezTo>
                      <a:pt x="1053" y="913"/>
                      <a:pt x="1039" y="953"/>
                      <a:pt x="1005" y="983"/>
                    </a:cubicBezTo>
                    <a:cubicBezTo>
                      <a:pt x="971" y="1013"/>
                      <a:pt x="922" y="1038"/>
                      <a:pt x="861" y="1044"/>
                    </a:cubicBezTo>
                    <a:cubicBezTo>
                      <a:pt x="800" y="1050"/>
                      <a:pt x="693" y="1043"/>
                      <a:pt x="640" y="1021"/>
                    </a:cubicBezTo>
                    <a:cubicBezTo>
                      <a:pt x="587" y="999"/>
                      <a:pt x="571" y="941"/>
                      <a:pt x="541" y="914"/>
                    </a:cubicBezTo>
                    <a:cubicBezTo>
                      <a:pt x="511" y="887"/>
                      <a:pt x="493" y="862"/>
                      <a:pt x="457" y="861"/>
                    </a:cubicBezTo>
                    <a:cubicBezTo>
                      <a:pt x="421" y="860"/>
                      <a:pt x="354" y="890"/>
                      <a:pt x="327" y="907"/>
                    </a:cubicBezTo>
                    <a:cubicBezTo>
                      <a:pt x="300" y="924"/>
                      <a:pt x="322" y="953"/>
                      <a:pt x="297" y="960"/>
                    </a:cubicBezTo>
                    <a:cubicBezTo>
                      <a:pt x="272" y="967"/>
                      <a:pt x="202" y="966"/>
                      <a:pt x="175" y="952"/>
                    </a:cubicBezTo>
                    <a:cubicBezTo>
                      <a:pt x="148" y="938"/>
                      <a:pt x="166" y="890"/>
                      <a:pt x="137" y="876"/>
                    </a:cubicBezTo>
                    <a:cubicBezTo>
                      <a:pt x="108" y="862"/>
                      <a:pt x="54" y="865"/>
                      <a:pt x="0" y="869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90283" name="Freeform 1035"/>
              <p:cNvSpPr>
                <a:spLocks/>
              </p:cNvSpPr>
              <p:nvPr/>
            </p:nvSpPr>
            <p:spPr bwMode="auto">
              <a:xfrm>
                <a:off x="2720" y="548"/>
                <a:ext cx="259" cy="1516"/>
              </a:xfrm>
              <a:custGeom>
                <a:avLst/>
                <a:gdLst>
                  <a:gd name="T0" fmla="*/ 0 w 259"/>
                  <a:gd name="T1" fmla="*/ 0 h 1516"/>
                  <a:gd name="T2" fmla="*/ 12 w 259"/>
                  <a:gd name="T3" fmla="*/ 104 h 1516"/>
                  <a:gd name="T4" fmla="*/ 36 w 259"/>
                  <a:gd name="T5" fmla="*/ 184 h 1516"/>
                  <a:gd name="T6" fmla="*/ 84 w 259"/>
                  <a:gd name="T7" fmla="*/ 288 h 1516"/>
                  <a:gd name="T8" fmla="*/ 108 w 259"/>
                  <a:gd name="T9" fmla="*/ 352 h 1516"/>
                  <a:gd name="T10" fmla="*/ 200 w 259"/>
                  <a:gd name="T11" fmla="*/ 428 h 1516"/>
                  <a:gd name="T12" fmla="*/ 248 w 259"/>
                  <a:gd name="T13" fmla="*/ 504 h 1516"/>
                  <a:gd name="T14" fmla="*/ 256 w 259"/>
                  <a:gd name="T15" fmla="*/ 604 h 1516"/>
                  <a:gd name="T16" fmla="*/ 232 w 259"/>
                  <a:gd name="T17" fmla="*/ 692 h 1516"/>
                  <a:gd name="T18" fmla="*/ 164 w 259"/>
                  <a:gd name="T19" fmla="*/ 836 h 1516"/>
                  <a:gd name="T20" fmla="*/ 100 w 259"/>
                  <a:gd name="T21" fmla="*/ 896 h 1516"/>
                  <a:gd name="T22" fmla="*/ 56 w 259"/>
                  <a:gd name="T23" fmla="*/ 1072 h 1516"/>
                  <a:gd name="T24" fmla="*/ 84 w 259"/>
                  <a:gd name="T25" fmla="*/ 1172 h 1516"/>
                  <a:gd name="T26" fmla="*/ 136 w 259"/>
                  <a:gd name="T27" fmla="*/ 1332 h 1516"/>
                  <a:gd name="T28" fmla="*/ 168 w 259"/>
                  <a:gd name="T29" fmla="*/ 1428 h 1516"/>
                  <a:gd name="T30" fmla="*/ 208 w 259"/>
                  <a:gd name="T31" fmla="*/ 1516 h 1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9" h="1516">
                    <a:moveTo>
                      <a:pt x="0" y="0"/>
                    </a:moveTo>
                    <a:cubicBezTo>
                      <a:pt x="3" y="36"/>
                      <a:pt x="6" y="73"/>
                      <a:pt x="12" y="104"/>
                    </a:cubicBezTo>
                    <a:cubicBezTo>
                      <a:pt x="18" y="135"/>
                      <a:pt x="24" y="153"/>
                      <a:pt x="36" y="184"/>
                    </a:cubicBezTo>
                    <a:cubicBezTo>
                      <a:pt x="48" y="215"/>
                      <a:pt x="72" y="260"/>
                      <a:pt x="84" y="288"/>
                    </a:cubicBezTo>
                    <a:cubicBezTo>
                      <a:pt x="96" y="316"/>
                      <a:pt x="89" y="329"/>
                      <a:pt x="108" y="352"/>
                    </a:cubicBezTo>
                    <a:cubicBezTo>
                      <a:pt x="127" y="375"/>
                      <a:pt x="177" y="403"/>
                      <a:pt x="200" y="428"/>
                    </a:cubicBezTo>
                    <a:cubicBezTo>
                      <a:pt x="223" y="453"/>
                      <a:pt x="239" y="475"/>
                      <a:pt x="248" y="504"/>
                    </a:cubicBezTo>
                    <a:cubicBezTo>
                      <a:pt x="257" y="533"/>
                      <a:pt x="259" y="573"/>
                      <a:pt x="256" y="604"/>
                    </a:cubicBezTo>
                    <a:cubicBezTo>
                      <a:pt x="253" y="635"/>
                      <a:pt x="247" y="653"/>
                      <a:pt x="232" y="692"/>
                    </a:cubicBezTo>
                    <a:cubicBezTo>
                      <a:pt x="217" y="731"/>
                      <a:pt x="186" y="802"/>
                      <a:pt x="164" y="836"/>
                    </a:cubicBezTo>
                    <a:cubicBezTo>
                      <a:pt x="142" y="870"/>
                      <a:pt x="118" y="857"/>
                      <a:pt x="100" y="896"/>
                    </a:cubicBezTo>
                    <a:cubicBezTo>
                      <a:pt x="82" y="935"/>
                      <a:pt x="59" y="1026"/>
                      <a:pt x="56" y="1072"/>
                    </a:cubicBezTo>
                    <a:cubicBezTo>
                      <a:pt x="53" y="1118"/>
                      <a:pt x="71" y="1129"/>
                      <a:pt x="84" y="1172"/>
                    </a:cubicBezTo>
                    <a:cubicBezTo>
                      <a:pt x="97" y="1215"/>
                      <a:pt x="122" y="1289"/>
                      <a:pt x="136" y="1332"/>
                    </a:cubicBezTo>
                    <a:cubicBezTo>
                      <a:pt x="150" y="1375"/>
                      <a:pt x="156" y="1397"/>
                      <a:pt x="168" y="1428"/>
                    </a:cubicBezTo>
                    <a:cubicBezTo>
                      <a:pt x="180" y="1459"/>
                      <a:pt x="194" y="1487"/>
                      <a:pt x="208" y="151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590284" name="Line 1036"/>
            <p:cNvSpPr>
              <a:spLocks noChangeShapeType="1"/>
            </p:cNvSpPr>
            <p:nvPr/>
          </p:nvSpPr>
          <p:spPr bwMode="auto">
            <a:xfrm flipV="1">
              <a:off x="2311" y="679"/>
              <a:ext cx="145" cy="1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590285" name="Freeform 1037"/>
          <p:cNvSpPr>
            <a:spLocks/>
          </p:cNvSpPr>
          <p:nvPr/>
        </p:nvSpPr>
        <p:spPr bwMode="auto">
          <a:xfrm>
            <a:off x="2565400" y="1968500"/>
            <a:ext cx="5016500" cy="863600"/>
          </a:xfrm>
          <a:custGeom>
            <a:avLst/>
            <a:gdLst>
              <a:gd name="T0" fmla="*/ 0 w 3160"/>
              <a:gd name="T1" fmla="*/ 544 h 544"/>
              <a:gd name="T2" fmla="*/ 632 w 3160"/>
              <a:gd name="T3" fmla="*/ 368 h 544"/>
              <a:gd name="T4" fmla="*/ 1120 w 3160"/>
              <a:gd name="T5" fmla="*/ 272 h 544"/>
              <a:gd name="T6" fmla="*/ 1672 w 3160"/>
              <a:gd name="T7" fmla="*/ 184 h 544"/>
              <a:gd name="T8" fmla="*/ 2232 w 3160"/>
              <a:gd name="T9" fmla="*/ 88 h 544"/>
              <a:gd name="T10" fmla="*/ 2840 w 3160"/>
              <a:gd name="T11" fmla="*/ 16 h 544"/>
              <a:gd name="T12" fmla="*/ 3160 w 3160"/>
              <a:gd name="T13" fmla="*/ 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60" h="544">
                <a:moveTo>
                  <a:pt x="0" y="544"/>
                </a:moveTo>
                <a:lnTo>
                  <a:pt x="632" y="368"/>
                </a:lnTo>
                <a:lnTo>
                  <a:pt x="1120" y="272"/>
                </a:lnTo>
                <a:lnTo>
                  <a:pt x="1672" y="184"/>
                </a:lnTo>
                <a:lnTo>
                  <a:pt x="2232" y="88"/>
                </a:lnTo>
                <a:lnTo>
                  <a:pt x="2840" y="16"/>
                </a:lnTo>
                <a:lnTo>
                  <a:pt x="3160" y="0"/>
                </a:lnTo>
              </a:path>
            </a:pathLst>
          </a:custGeom>
          <a:noFill/>
          <a:ln w="38100" cap="flat" cmpd="sng">
            <a:solidFill>
              <a:srgbClr val="DC122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0286" name="Freeform 1038"/>
          <p:cNvSpPr>
            <a:spLocks/>
          </p:cNvSpPr>
          <p:nvPr/>
        </p:nvSpPr>
        <p:spPr bwMode="auto">
          <a:xfrm>
            <a:off x="1460500" y="5181600"/>
            <a:ext cx="7302500" cy="114300"/>
          </a:xfrm>
          <a:custGeom>
            <a:avLst/>
            <a:gdLst>
              <a:gd name="T0" fmla="*/ 0 w 4600"/>
              <a:gd name="T1" fmla="*/ 64 h 72"/>
              <a:gd name="T2" fmla="*/ 600 w 4600"/>
              <a:gd name="T3" fmla="*/ 72 h 72"/>
              <a:gd name="T4" fmla="*/ 1192 w 4600"/>
              <a:gd name="T5" fmla="*/ 64 h 72"/>
              <a:gd name="T6" fmla="*/ 2304 w 4600"/>
              <a:gd name="T7" fmla="*/ 16 h 72"/>
              <a:gd name="T8" fmla="*/ 3632 w 4600"/>
              <a:gd name="T9" fmla="*/ 0 h 72"/>
              <a:gd name="T10" fmla="*/ 4600 w 4600"/>
              <a:gd name="T1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00" h="72">
                <a:moveTo>
                  <a:pt x="0" y="64"/>
                </a:moveTo>
                <a:lnTo>
                  <a:pt x="600" y="72"/>
                </a:lnTo>
                <a:lnTo>
                  <a:pt x="1192" y="64"/>
                </a:lnTo>
                <a:lnTo>
                  <a:pt x="2304" y="16"/>
                </a:lnTo>
                <a:lnTo>
                  <a:pt x="3632" y="0"/>
                </a:lnTo>
                <a:lnTo>
                  <a:pt x="4600" y="0"/>
                </a:lnTo>
              </a:path>
            </a:pathLst>
          </a:custGeom>
          <a:noFill/>
          <a:ln w="38100" cap="flat" cmpd="sng">
            <a:solidFill>
              <a:srgbClr val="DC122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0287" name="Freeform 1039"/>
          <p:cNvSpPr>
            <a:spLocks/>
          </p:cNvSpPr>
          <p:nvPr/>
        </p:nvSpPr>
        <p:spPr bwMode="auto">
          <a:xfrm>
            <a:off x="114300" y="584200"/>
            <a:ext cx="5194300" cy="63500"/>
          </a:xfrm>
          <a:custGeom>
            <a:avLst/>
            <a:gdLst>
              <a:gd name="T0" fmla="*/ 3272 w 3272"/>
              <a:gd name="T1" fmla="*/ 16 h 40"/>
              <a:gd name="T2" fmla="*/ 2416 w 3272"/>
              <a:gd name="T3" fmla="*/ 40 h 40"/>
              <a:gd name="T4" fmla="*/ 1720 w 3272"/>
              <a:gd name="T5" fmla="*/ 8 h 40"/>
              <a:gd name="T6" fmla="*/ 1184 w 3272"/>
              <a:gd name="T7" fmla="*/ 16 h 40"/>
              <a:gd name="T8" fmla="*/ 552 w 3272"/>
              <a:gd name="T9" fmla="*/ 0 h 40"/>
              <a:gd name="T10" fmla="*/ 0 w 3272"/>
              <a:gd name="T11" fmla="*/ 8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72" h="40">
                <a:moveTo>
                  <a:pt x="3272" y="16"/>
                </a:moveTo>
                <a:lnTo>
                  <a:pt x="2416" y="40"/>
                </a:lnTo>
                <a:lnTo>
                  <a:pt x="1720" y="8"/>
                </a:lnTo>
                <a:lnTo>
                  <a:pt x="1184" y="16"/>
                </a:lnTo>
                <a:lnTo>
                  <a:pt x="552" y="0"/>
                </a:lnTo>
                <a:lnTo>
                  <a:pt x="0" y="8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0288" name="Freeform 1040"/>
          <p:cNvSpPr>
            <a:spLocks/>
          </p:cNvSpPr>
          <p:nvPr/>
        </p:nvSpPr>
        <p:spPr bwMode="auto">
          <a:xfrm>
            <a:off x="1816100" y="3911600"/>
            <a:ext cx="5778500" cy="533400"/>
          </a:xfrm>
          <a:custGeom>
            <a:avLst/>
            <a:gdLst>
              <a:gd name="T0" fmla="*/ 0 w 3640"/>
              <a:gd name="T1" fmla="*/ 336 h 336"/>
              <a:gd name="T2" fmla="*/ 816 w 3640"/>
              <a:gd name="T3" fmla="*/ 208 h 336"/>
              <a:gd name="T4" fmla="*/ 1648 w 3640"/>
              <a:gd name="T5" fmla="*/ 128 h 336"/>
              <a:gd name="T6" fmla="*/ 2864 w 3640"/>
              <a:gd name="T7" fmla="*/ 40 h 336"/>
              <a:gd name="T8" fmla="*/ 3640 w 3640"/>
              <a:gd name="T9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40" h="336">
                <a:moveTo>
                  <a:pt x="0" y="336"/>
                </a:moveTo>
                <a:lnTo>
                  <a:pt x="816" y="208"/>
                </a:lnTo>
                <a:lnTo>
                  <a:pt x="1648" y="128"/>
                </a:lnTo>
                <a:lnTo>
                  <a:pt x="2864" y="40"/>
                </a:lnTo>
                <a:lnTo>
                  <a:pt x="364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0289" name="Text Box 1041"/>
          <p:cNvSpPr txBox="1">
            <a:spLocks noChangeArrowheads="1"/>
          </p:cNvSpPr>
          <p:nvPr/>
        </p:nvSpPr>
        <p:spPr bwMode="auto">
          <a:xfrm>
            <a:off x="4289425" y="2351088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590290" name="Text Box 1042"/>
          <p:cNvSpPr txBox="1">
            <a:spLocks noChangeArrowheads="1"/>
          </p:cNvSpPr>
          <p:nvPr/>
        </p:nvSpPr>
        <p:spPr bwMode="auto">
          <a:xfrm>
            <a:off x="4098925" y="2413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590291" name="Text Box 1043"/>
          <p:cNvSpPr txBox="1">
            <a:spLocks noChangeArrowheads="1"/>
          </p:cNvSpPr>
          <p:nvPr/>
        </p:nvSpPr>
        <p:spPr bwMode="auto">
          <a:xfrm>
            <a:off x="1482725" y="5335588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590292" name="Text Box 1044"/>
          <p:cNvSpPr txBox="1">
            <a:spLocks noChangeArrowheads="1"/>
          </p:cNvSpPr>
          <p:nvPr/>
        </p:nvSpPr>
        <p:spPr bwMode="auto">
          <a:xfrm>
            <a:off x="4581525" y="36830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590293" name="Line 1045"/>
          <p:cNvSpPr>
            <a:spLocks noChangeShapeType="1"/>
          </p:cNvSpPr>
          <p:nvPr/>
        </p:nvSpPr>
        <p:spPr bwMode="auto">
          <a:xfrm flipH="1">
            <a:off x="7061200" y="2628900"/>
            <a:ext cx="571500" cy="254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90294" name="Line 1046"/>
          <p:cNvSpPr>
            <a:spLocks noChangeShapeType="1"/>
          </p:cNvSpPr>
          <p:nvPr/>
        </p:nvSpPr>
        <p:spPr bwMode="auto">
          <a:xfrm>
            <a:off x="3048000" y="5600700"/>
            <a:ext cx="635000" cy="381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026" descr="CentralItalysmall.jpg                                          00639A58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248025"/>
            <a:ext cx="42735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0" name="Picture 1027" descr="NordestItalyModelloS#63A038.jpg                                00639A58Amico                          BD25A33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r="15128"/>
          <a:stretch>
            <a:fillRect/>
          </a:stretch>
        </p:blipFill>
        <p:spPr bwMode="auto">
          <a:xfrm>
            <a:off x="239713" y="-293688"/>
            <a:ext cx="2093912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647700"/>
            <a:ext cx="468153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Text Box 1029"/>
          <p:cNvSpPr txBox="1">
            <a:spLocks noChangeArrowheads="1"/>
          </p:cNvSpPr>
          <p:nvPr/>
        </p:nvSpPr>
        <p:spPr bwMode="auto">
          <a:xfrm>
            <a:off x="6042025" y="180975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Dinarides</a:t>
            </a:r>
          </a:p>
        </p:txBody>
      </p:sp>
      <p:sp>
        <p:nvSpPr>
          <p:cNvPr id="150533" name="Text Box 1030"/>
          <p:cNvSpPr txBox="1">
            <a:spLocks noChangeArrowheads="1"/>
          </p:cNvSpPr>
          <p:nvPr/>
        </p:nvSpPr>
        <p:spPr bwMode="auto">
          <a:xfrm>
            <a:off x="6042025" y="6337300"/>
            <a:ext cx="1452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Apennines</a:t>
            </a:r>
          </a:p>
        </p:txBody>
      </p:sp>
      <p:sp>
        <p:nvSpPr>
          <p:cNvPr id="150534" name="Freeform 1031"/>
          <p:cNvSpPr>
            <a:spLocks/>
          </p:cNvSpPr>
          <p:nvPr/>
        </p:nvSpPr>
        <p:spPr bwMode="auto">
          <a:xfrm>
            <a:off x="5473700" y="1333500"/>
            <a:ext cx="3073400" cy="406400"/>
          </a:xfrm>
          <a:custGeom>
            <a:avLst/>
            <a:gdLst>
              <a:gd name="T0" fmla="*/ 0 w 1936"/>
              <a:gd name="T1" fmla="*/ 2147483647 h 256"/>
              <a:gd name="T2" fmla="*/ 2147483647 w 1936"/>
              <a:gd name="T3" fmla="*/ 2147483647 h 256"/>
              <a:gd name="T4" fmla="*/ 2147483647 w 1936"/>
              <a:gd name="T5" fmla="*/ 2147483647 h 256"/>
              <a:gd name="T6" fmla="*/ 2147483647 w 1936"/>
              <a:gd name="T7" fmla="*/ 0 h 256"/>
              <a:gd name="T8" fmla="*/ 0 60000 65536"/>
              <a:gd name="T9" fmla="*/ 0 60000 65536"/>
              <a:gd name="T10" fmla="*/ 0 60000 65536"/>
              <a:gd name="T11" fmla="*/ 0 60000 65536"/>
              <a:gd name="T12" fmla="*/ 0 w 1936"/>
              <a:gd name="T13" fmla="*/ 0 h 256"/>
              <a:gd name="T14" fmla="*/ 1936 w 1936"/>
              <a:gd name="T15" fmla="*/ 256 h 2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36" h="256">
                <a:moveTo>
                  <a:pt x="0" y="256"/>
                </a:moveTo>
                <a:lnTo>
                  <a:pt x="672" y="160"/>
                </a:lnTo>
                <a:lnTo>
                  <a:pt x="1712" y="24"/>
                </a:lnTo>
                <a:lnTo>
                  <a:pt x="1936" y="0"/>
                </a:lnTo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0535" name="Freeform 1032"/>
          <p:cNvSpPr>
            <a:spLocks/>
          </p:cNvSpPr>
          <p:nvPr/>
        </p:nvSpPr>
        <p:spPr bwMode="auto">
          <a:xfrm>
            <a:off x="4737100" y="4165600"/>
            <a:ext cx="3365500" cy="330200"/>
          </a:xfrm>
          <a:custGeom>
            <a:avLst/>
            <a:gdLst>
              <a:gd name="T0" fmla="*/ 0 w 2120"/>
              <a:gd name="T1" fmla="*/ 2147483647 h 208"/>
              <a:gd name="T2" fmla="*/ 2147483647 w 2120"/>
              <a:gd name="T3" fmla="*/ 2147483647 h 208"/>
              <a:gd name="T4" fmla="*/ 2147483647 w 2120"/>
              <a:gd name="T5" fmla="*/ 2147483647 h 208"/>
              <a:gd name="T6" fmla="*/ 2147483647 w 2120"/>
              <a:gd name="T7" fmla="*/ 2147483647 h 208"/>
              <a:gd name="T8" fmla="*/ 2147483647 w 2120"/>
              <a:gd name="T9" fmla="*/ 0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20"/>
              <a:gd name="T16" fmla="*/ 0 h 208"/>
              <a:gd name="T17" fmla="*/ 2120 w 2120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20" h="208">
                <a:moveTo>
                  <a:pt x="0" y="208"/>
                </a:moveTo>
                <a:lnTo>
                  <a:pt x="656" y="136"/>
                </a:lnTo>
                <a:lnTo>
                  <a:pt x="1048" y="104"/>
                </a:lnTo>
                <a:lnTo>
                  <a:pt x="1456" y="56"/>
                </a:lnTo>
                <a:lnTo>
                  <a:pt x="2120" y="0"/>
                </a:lnTo>
              </a:path>
            </a:pathLst>
          </a:cu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0536" name="Freeform 1033"/>
          <p:cNvSpPr>
            <a:spLocks/>
          </p:cNvSpPr>
          <p:nvPr/>
        </p:nvSpPr>
        <p:spPr bwMode="auto">
          <a:xfrm>
            <a:off x="4635500" y="2844800"/>
            <a:ext cx="4279900" cy="12700"/>
          </a:xfrm>
          <a:custGeom>
            <a:avLst/>
            <a:gdLst>
              <a:gd name="T0" fmla="*/ 0 w 2696"/>
              <a:gd name="T1" fmla="*/ 2147483647 h 8"/>
              <a:gd name="T2" fmla="*/ 2147483647 w 2696"/>
              <a:gd name="T3" fmla="*/ 0 h 8"/>
              <a:gd name="T4" fmla="*/ 2147483647 w 2696"/>
              <a:gd name="T5" fmla="*/ 0 h 8"/>
              <a:gd name="T6" fmla="*/ 0 60000 65536"/>
              <a:gd name="T7" fmla="*/ 0 60000 65536"/>
              <a:gd name="T8" fmla="*/ 0 60000 65536"/>
              <a:gd name="T9" fmla="*/ 0 w 2696"/>
              <a:gd name="T10" fmla="*/ 0 h 8"/>
              <a:gd name="T11" fmla="*/ 2696 w 2696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96" h="8">
                <a:moveTo>
                  <a:pt x="0" y="8"/>
                </a:moveTo>
                <a:lnTo>
                  <a:pt x="1376" y="0"/>
                </a:lnTo>
                <a:lnTo>
                  <a:pt x="2696" y="0"/>
                </a:lnTo>
              </a:path>
            </a:pathLst>
          </a:custGeom>
          <a:noFill/>
          <a:ln w="38100">
            <a:solidFill>
              <a:srgbClr val="DC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0537" name="Freeform 1034"/>
          <p:cNvSpPr>
            <a:spLocks/>
          </p:cNvSpPr>
          <p:nvPr/>
        </p:nvSpPr>
        <p:spPr bwMode="auto">
          <a:xfrm>
            <a:off x="4686300" y="5105400"/>
            <a:ext cx="4191000" cy="787400"/>
          </a:xfrm>
          <a:custGeom>
            <a:avLst/>
            <a:gdLst>
              <a:gd name="T0" fmla="*/ 0 w 2640"/>
              <a:gd name="T1" fmla="*/ 2147483647 h 496"/>
              <a:gd name="T2" fmla="*/ 2147483647 w 2640"/>
              <a:gd name="T3" fmla="*/ 2147483647 h 496"/>
              <a:gd name="T4" fmla="*/ 2147483647 w 2640"/>
              <a:gd name="T5" fmla="*/ 2147483647 h 496"/>
              <a:gd name="T6" fmla="*/ 2147483647 w 2640"/>
              <a:gd name="T7" fmla="*/ 2147483647 h 496"/>
              <a:gd name="T8" fmla="*/ 2147483647 w 2640"/>
              <a:gd name="T9" fmla="*/ 2147483647 h 496"/>
              <a:gd name="T10" fmla="*/ 2147483647 w 2640"/>
              <a:gd name="T11" fmla="*/ 2147483647 h 496"/>
              <a:gd name="T12" fmla="*/ 2147483647 w 2640"/>
              <a:gd name="T13" fmla="*/ 0 h 4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40"/>
              <a:gd name="T22" fmla="*/ 0 h 496"/>
              <a:gd name="T23" fmla="*/ 2640 w 2640"/>
              <a:gd name="T24" fmla="*/ 496 h 4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40" h="496">
                <a:moveTo>
                  <a:pt x="0" y="496"/>
                </a:moveTo>
                <a:lnTo>
                  <a:pt x="664" y="344"/>
                </a:lnTo>
                <a:lnTo>
                  <a:pt x="1144" y="240"/>
                </a:lnTo>
                <a:lnTo>
                  <a:pt x="1560" y="168"/>
                </a:lnTo>
                <a:lnTo>
                  <a:pt x="1960" y="96"/>
                </a:lnTo>
                <a:lnTo>
                  <a:pt x="2336" y="32"/>
                </a:lnTo>
                <a:lnTo>
                  <a:pt x="2640" y="0"/>
                </a:lnTo>
              </a:path>
            </a:pathLst>
          </a:custGeom>
          <a:noFill/>
          <a:ln w="38100">
            <a:solidFill>
              <a:srgbClr val="DC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0538" name="Text Box 1035"/>
          <p:cNvSpPr txBox="1">
            <a:spLocks noChangeArrowheads="1"/>
          </p:cNvSpPr>
          <p:nvPr/>
        </p:nvSpPr>
        <p:spPr bwMode="auto">
          <a:xfrm>
            <a:off x="6080125" y="24003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latin typeface="Symbol" charset="0"/>
              </a:rPr>
              <a:t>b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50539" name="Text Box 1036"/>
          <p:cNvSpPr txBox="1">
            <a:spLocks noChangeArrowheads="1"/>
          </p:cNvSpPr>
          <p:nvPr/>
        </p:nvSpPr>
        <p:spPr bwMode="auto">
          <a:xfrm>
            <a:off x="7604125" y="1052513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latin typeface="Symbol" charset="0"/>
              </a:rPr>
              <a:t>a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50540" name="Text Box 1037"/>
          <p:cNvSpPr txBox="1">
            <a:spLocks noChangeArrowheads="1"/>
          </p:cNvSpPr>
          <p:nvPr/>
        </p:nvSpPr>
        <p:spPr bwMode="auto">
          <a:xfrm>
            <a:off x="5051425" y="4011613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latin typeface="Symbol" charset="0"/>
              </a:rPr>
              <a:t>a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50541" name="Text Box 1038"/>
          <p:cNvSpPr txBox="1">
            <a:spLocks noChangeArrowheads="1"/>
          </p:cNvSpPr>
          <p:nvPr/>
        </p:nvSpPr>
        <p:spPr bwMode="auto">
          <a:xfrm>
            <a:off x="6842125" y="5359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latin typeface="Symbol" charset="0"/>
              </a:rPr>
              <a:t>b</a:t>
            </a:r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689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23"/>
          <a:stretch>
            <a:fillRect/>
          </a:stretch>
        </p:blipFill>
        <p:spPr bwMode="auto">
          <a:xfrm>
            <a:off x="-304800" y="1539875"/>
            <a:ext cx="89916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107" name="Freeform 3"/>
          <p:cNvSpPr>
            <a:spLocks/>
          </p:cNvSpPr>
          <p:nvPr/>
        </p:nvSpPr>
        <p:spPr bwMode="auto">
          <a:xfrm>
            <a:off x="914400" y="2301875"/>
            <a:ext cx="6477000" cy="838200"/>
          </a:xfrm>
          <a:custGeom>
            <a:avLst/>
            <a:gdLst>
              <a:gd name="T0" fmla="*/ 0 w 4080"/>
              <a:gd name="T1" fmla="*/ 2147483647 h 528"/>
              <a:gd name="T2" fmla="*/ 2147483647 w 4080"/>
              <a:gd name="T3" fmla="*/ 2147483647 h 528"/>
              <a:gd name="T4" fmla="*/ 2147483647 w 4080"/>
              <a:gd name="T5" fmla="*/ 2147483647 h 528"/>
              <a:gd name="T6" fmla="*/ 2147483647 w 408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4080"/>
              <a:gd name="T13" fmla="*/ 0 h 528"/>
              <a:gd name="T14" fmla="*/ 4080 w 408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80" h="528">
                <a:moveTo>
                  <a:pt x="0" y="528"/>
                </a:moveTo>
                <a:lnTo>
                  <a:pt x="1776" y="240"/>
                </a:lnTo>
                <a:lnTo>
                  <a:pt x="3312" y="96"/>
                </a:lnTo>
                <a:lnTo>
                  <a:pt x="4080" y="0"/>
                </a:lnTo>
              </a:path>
            </a:pathLst>
          </a:custGeom>
          <a:noFill/>
          <a:ln w="5715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43200" y="2987675"/>
            <a:ext cx="990600" cy="1752600"/>
            <a:chOff x="1968" y="3072"/>
            <a:chExt cx="624" cy="1104"/>
          </a:xfrm>
        </p:grpSpPr>
        <p:sp>
          <p:nvSpPr>
            <p:cNvPr id="151558" name="Line 5"/>
            <p:cNvSpPr>
              <a:spLocks noChangeShapeType="1"/>
            </p:cNvSpPr>
            <p:nvPr/>
          </p:nvSpPr>
          <p:spPr bwMode="auto">
            <a:xfrm>
              <a:off x="1968" y="3456"/>
              <a:ext cx="0" cy="7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1559" name="Line 6"/>
            <p:cNvSpPr>
              <a:spLocks noChangeShapeType="1"/>
            </p:cNvSpPr>
            <p:nvPr/>
          </p:nvSpPr>
          <p:spPr bwMode="auto">
            <a:xfrm>
              <a:off x="2592" y="3072"/>
              <a:ext cx="0" cy="2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95111" name="Text Box 7"/>
          <p:cNvSpPr txBox="1">
            <a:spLocks noChangeArrowheads="1"/>
          </p:cNvSpPr>
          <p:nvPr/>
        </p:nvSpPr>
        <p:spPr bwMode="auto">
          <a:xfrm>
            <a:off x="3352800" y="4283075"/>
            <a:ext cx="49799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/>
              <a:t>REGIONAL SUBSIDENCE &gt; FOLD UPLIFT</a:t>
            </a:r>
          </a:p>
        </p:txBody>
      </p:sp>
      <p:sp>
        <p:nvSpPr>
          <p:cNvPr id="151557" name="Text Box 8"/>
          <p:cNvSpPr txBox="1">
            <a:spLocks noChangeArrowheads="1"/>
          </p:cNvSpPr>
          <p:nvPr/>
        </p:nvSpPr>
        <p:spPr bwMode="auto">
          <a:xfrm>
            <a:off x="1508125" y="1524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46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5107" grpId="0" animBg="1"/>
      <p:bldP spid="2095111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026"/>
          <p:cNvSpPr txBox="1">
            <a:spLocks noChangeArrowheads="1"/>
          </p:cNvSpPr>
          <p:nvPr/>
        </p:nvSpPr>
        <p:spPr bwMode="auto">
          <a:xfrm>
            <a:off x="2562225" y="207168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53602" name="Text Box 1027"/>
          <p:cNvSpPr txBox="1">
            <a:spLocks noChangeArrowheads="1"/>
          </p:cNvSpPr>
          <p:nvPr/>
        </p:nvSpPr>
        <p:spPr bwMode="auto">
          <a:xfrm>
            <a:off x="7273925" y="16891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53603" name="Text Box 1028"/>
          <p:cNvSpPr txBox="1">
            <a:spLocks noChangeArrowheads="1"/>
          </p:cNvSpPr>
          <p:nvPr/>
        </p:nvSpPr>
        <p:spPr bwMode="auto">
          <a:xfrm>
            <a:off x="6016625" y="849313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53604" name="Text Box 1029"/>
          <p:cNvSpPr txBox="1">
            <a:spLocks noChangeArrowheads="1"/>
          </p:cNvSpPr>
          <p:nvPr/>
        </p:nvSpPr>
        <p:spPr bwMode="auto">
          <a:xfrm>
            <a:off x="1800225" y="1511300"/>
            <a:ext cx="376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grpSp>
        <p:nvGrpSpPr>
          <p:cNvPr id="153605" name="Group 1030"/>
          <p:cNvGrpSpPr>
            <a:grpSpLocks/>
          </p:cNvGrpSpPr>
          <p:nvPr/>
        </p:nvGrpSpPr>
        <p:grpSpPr bwMode="auto">
          <a:xfrm>
            <a:off x="88900" y="495300"/>
            <a:ext cx="8991600" cy="2378075"/>
            <a:chOff x="48" y="2400"/>
            <a:chExt cx="5664" cy="1498"/>
          </a:xfrm>
        </p:grpSpPr>
        <p:grpSp>
          <p:nvGrpSpPr>
            <p:cNvPr id="153611" name="Group 1031"/>
            <p:cNvGrpSpPr>
              <a:grpSpLocks/>
            </p:cNvGrpSpPr>
            <p:nvPr/>
          </p:nvGrpSpPr>
          <p:grpSpPr bwMode="auto">
            <a:xfrm>
              <a:off x="48" y="2400"/>
              <a:ext cx="5664" cy="1498"/>
              <a:chOff x="48" y="2400"/>
              <a:chExt cx="5664" cy="1498"/>
            </a:xfrm>
          </p:grpSpPr>
          <p:grpSp>
            <p:nvGrpSpPr>
              <p:cNvPr id="153617" name="Group 1032"/>
              <p:cNvGrpSpPr>
                <a:grpSpLocks/>
              </p:cNvGrpSpPr>
              <p:nvPr/>
            </p:nvGrpSpPr>
            <p:grpSpPr bwMode="auto">
              <a:xfrm>
                <a:off x="48" y="2400"/>
                <a:ext cx="5664" cy="1488"/>
                <a:chOff x="48" y="2400"/>
                <a:chExt cx="5664" cy="1488"/>
              </a:xfrm>
            </p:grpSpPr>
            <p:grpSp>
              <p:nvGrpSpPr>
                <p:cNvPr id="153624" name="Group 1033"/>
                <p:cNvGrpSpPr>
                  <a:grpSpLocks/>
                </p:cNvGrpSpPr>
                <p:nvPr/>
              </p:nvGrpSpPr>
              <p:grpSpPr bwMode="auto">
                <a:xfrm>
                  <a:off x="48" y="2400"/>
                  <a:ext cx="5664" cy="1488"/>
                  <a:chOff x="96" y="2016"/>
                  <a:chExt cx="5568" cy="1440"/>
                </a:xfrm>
              </p:grpSpPr>
              <p:pic>
                <p:nvPicPr>
                  <p:cNvPr id="153629" name="Picture 1034" descr="SeismicsPieri-col.gif                                          00099A0B&#10;Amico duro                     B9CF0976: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66" t="4097" r="1666" b="34444"/>
                  <a:stretch>
                    <a:fillRect/>
                  </a:stretch>
                </p:blipFill>
                <p:spPr bwMode="auto">
                  <a:xfrm>
                    <a:off x="96" y="2016"/>
                    <a:ext cx="5568" cy="14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3630" name="Picture 1035" descr="SeismicsPieri-col.gif                                          00099A0B&#10;Amico duro                     B9CF0976: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501" t="67221" r="7500"/>
                  <a:stretch>
                    <a:fillRect/>
                  </a:stretch>
                </p:blipFill>
                <p:spPr bwMode="auto">
                  <a:xfrm>
                    <a:off x="96" y="2704"/>
                    <a:ext cx="1056" cy="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3631" name="Line 1036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2496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53632" name="Text Box 10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89" y="2371"/>
                    <a:ext cx="306" cy="1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r>
                      <a:rPr lang="it-IT" sz="1200"/>
                      <a:t>5 km</a:t>
                    </a:r>
                    <a:endParaRPr lang="it-IT"/>
                  </a:p>
                </p:txBody>
              </p:sp>
            </p:grpSp>
            <p:sp>
              <p:nvSpPr>
                <p:cNvPr id="153625" name="Line 1038"/>
                <p:cNvSpPr>
                  <a:spLocks noChangeShapeType="1"/>
                </p:cNvSpPr>
                <p:nvPr/>
              </p:nvSpPr>
              <p:spPr bwMode="auto">
                <a:xfrm>
                  <a:off x="2064" y="3408"/>
                  <a:ext cx="0" cy="480"/>
                </a:xfrm>
                <a:prstGeom prst="line">
                  <a:avLst/>
                </a:prstGeom>
                <a:noFill/>
                <a:ln w="76200">
                  <a:solidFill>
                    <a:srgbClr val="FF122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3626" name="Line 1039"/>
                <p:cNvSpPr>
                  <a:spLocks noChangeShapeType="1"/>
                </p:cNvSpPr>
                <p:nvPr/>
              </p:nvSpPr>
              <p:spPr bwMode="auto">
                <a:xfrm>
                  <a:off x="4704" y="3360"/>
                  <a:ext cx="0" cy="192"/>
                </a:xfrm>
                <a:prstGeom prst="line">
                  <a:avLst/>
                </a:prstGeom>
                <a:noFill/>
                <a:ln w="76200">
                  <a:solidFill>
                    <a:srgbClr val="FF122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3627" name="Line 1040"/>
                <p:cNvSpPr>
                  <a:spLocks noChangeShapeType="1"/>
                </p:cNvSpPr>
                <p:nvPr/>
              </p:nvSpPr>
              <p:spPr bwMode="auto">
                <a:xfrm>
                  <a:off x="2064" y="2976"/>
                  <a:ext cx="0" cy="288"/>
                </a:xfrm>
                <a:prstGeom prst="line">
                  <a:avLst/>
                </a:prstGeom>
                <a:noFill/>
                <a:ln w="76200">
                  <a:solidFill>
                    <a:srgbClr val="FF122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53628" name="Line 1041"/>
                <p:cNvSpPr>
                  <a:spLocks noChangeShapeType="1"/>
                </p:cNvSpPr>
                <p:nvPr/>
              </p:nvSpPr>
              <p:spPr bwMode="auto">
                <a:xfrm>
                  <a:off x="4704" y="2976"/>
                  <a:ext cx="0" cy="288"/>
                </a:xfrm>
                <a:prstGeom prst="line">
                  <a:avLst/>
                </a:prstGeom>
                <a:noFill/>
                <a:ln w="76200">
                  <a:solidFill>
                    <a:srgbClr val="FF122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53618" name="Text Box 1042"/>
              <p:cNvSpPr txBox="1">
                <a:spLocks noChangeArrowheads="1"/>
              </p:cNvSpPr>
              <p:nvPr/>
            </p:nvSpPr>
            <p:spPr bwMode="auto">
              <a:xfrm>
                <a:off x="1582" y="2961"/>
                <a:ext cx="23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Symbol" charset="0"/>
                  </a:rPr>
                  <a:t>a</a:t>
                </a:r>
                <a:endParaRPr lang="it-IT"/>
              </a:p>
            </p:txBody>
          </p:sp>
          <p:sp>
            <p:nvSpPr>
              <p:cNvPr id="153619" name="Text Box 1043"/>
              <p:cNvSpPr txBox="1">
                <a:spLocks noChangeArrowheads="1"/>
              </p:cNvSpPr>
              <p:nvPr/>
            </p:nvSpPr>
            <p:spPr bwMode="auto">
              <a:xfrm>
                <a:off x="2998" y="3610"/>
                <a:ext cx="22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Symbol" charset="0"/>
                  </a:rPr>
                  <a:t>b</a:t>
                </a:r>
                <a:endParaRPr lang="it-IT"/>
              </a:p>
            </p:txBody>
          </p:sp>
          <p:sp>
            <p:nvSpPr>
              <p:cNvPr id="153620" name="Freeform 1044"/>
              <p:cNvSpPr>
                <a:spLocks/>
              </p:cNvSpPr>
              <p:nvPr/>
            </p:nvSpPr>
            <p:spPr bwMode="auto">
              <a:xfrm>
                <a:off x="2512" y="3560"/>
                <a:ext cx="736" cy="296"/>
              </a:xfrm>
              <a:custGeom>
                <a:avLst/>
                <a:gdLst>
                  <a:gd name="T0" fmla="*/ 0 w 736"/>
                  <a:gd name="T1" fmla="*/ 296 h 296"/>
                  <a:gd name="T2" fmla="*/ 296 w 736"/>
                  <a:gd name="T3" fmla="*/ 160 h 296"/>
                  <a:gd name="T4" fmla="*/ 528 w 736"/>
                  <a:gd name="T5" fmla="*/ 72 h 296"/>
                  <a:gd name="T6" fmla="*/ 736 w 736"/>
                  <a:gd name="T7" fmla="*/ 0 h 2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6"/>
                  <a:gd name="T13" fmla="*/ 0 h 296"/>
                  <a:gd name="T14" fmla="*/ 736 w 736"/>
                  <a:gd name="T15" fmla="*/ 296 h 2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6" h="296">
                    <a:moveTo>
                      <a:pt x="0" y="296"/>
                    </a:moveTo>
                    <a:cubicBezTo>
                      <a:pt x="104" y="246"/>
                      <a:pt x="208" y="197"/>
                      <a:pt x="296" y="160"/>
                    </a:cubicBezTo>
                    <a:cubicBezTo>
                      <a:pt x="384" y="123"/>
                      <a:pt x="455" y="99"/>
                      <a:pt x="528" y="72"/>
                    </a:cubicBezTo>
                    <a:cubicBezTo>
                      <a:pt x="601" y="45"/>
                      <a:pt x="668" y="22"/>
                      <a:pt x="736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621" name="Freeform 1045"/>
              <p:cNvSpPr>
                <a:spLocks/>
              </p:cNvSpPr>
              <p:nvPr/>
            </p:nvSpPr>
            <p:spPr bwMode="auto">
              <a:xfrm>
                <a:off x="3680" y="3568"/>
                <a:ext cx="1928" cy="16"/>
              </a:xfrm>
              <a:custGeom>
                <a:avLst/>
                <a:gdLst>
                  <a:gd name="T0" fmla="*/ 0 w 1928"/>
                  <a:gd name="T1" fmla="*/ 16 h 16"/>
                  <a:gd name="T2" fmla="*/ 392 w 1928"/>
                  <a:gd name="T3" fmla="*/ 8 h 16"/>
                  <a:gd name="T4" fmla="*/ 880 w 1928"/>
                  <a:gd name="T5" fmla="*/ 8 h 16"/>
                  <a:gd name="T6" fmla="*/ 1208 w 1928"/>
                  <a:gd name="T7" fmla="*/ 0 h 16"/>
                  <a:gd name="T8" fmla="*/ 1728 w 1928"/>
                  <a:gd name="T9" fmla="*/ 8 h 16"/>
                  <a:gd name="T10" fmla="*/ 1928 w 1928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28"/>
                  <a:gd name="T19" fmla="*/ 0 h 16"/>
                  <a:gd name="T20" fmla="*/ 1928 w 192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28" h="16">
                    <a:moveTo>
                      <a:pt x="0" y="16"/>
                    </a:moveTo>
                    <a:cubicBezTo>
                      <a:pt x="122" y="12"/>
                      <a:pt x="245" y="9"/>
                      <a:pt x="392" y="8"/>
                    </a:cubicBezTo>
                    <a:cubicBezTo>
                      <a:pt x="539" y="7"/>
                      <a:pt x="744" y="9"/>
                      <a:pt x="880" y="8"/>
                    </a:cubicBezTo>
                    <a:cubicBezTo>
                      <a:pt x="1016" y="7"/>
                      <a:pt x="1067" y="0"/>
                      <a:pt x="1208" y="0"/>
                    </a:cubicBezTo>
                    <a:cubicBezTo>
                      <a:pt x="1349" y="0"/>
                      <a:pt x="1608" y="8"/>
                      <a:pt x="1728" y="8"/>
                    </a:cubicBezTo>
                    <a:cubicBezTo>
                      <a:pt x="1848" y="8"/>
                      <a:pt x="1888" y="4"/>
                      <a:pt x="1928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622" name="Text Box 1046"/>
              <p:cNvSpPr txBox="1">
                <a:spLocks noChangeArrowheads="1"/>
              </p:cNvSpPr>
              <p:nvPr/>
            </p:nvSpPr>
            <p:spPr bwMode="auto">
              <a:xfrm>
                <a:off x="5142" y="3578"/>
                <a:ext cx="22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Symbol" charset="0"/>
                  </a:rPr>
                  <a:t>b</a:t>
                </a:r>
                <a:endParaRPr lang="it-IT"/>
              </a:p>
            </p:txBody>
          </p:sp>
          <p:sp>
            <p:nvSpPr>
              <p:cNvPr id="153623" name="Text Box 1047"/>
              <p:cNvSpPr txBox="1">
                <a:spLocks noChangeArrowheads="1"/>
              </p:cNvSpPr>
              <p:nvPr/>
            </p:nvSpPr>
            <p:spPr bwMode="auto">
              <a:xfrm>
                <a:off x="4198" y="2761"/>
                <a:ext cx="23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Symbol" charset="0"/>
                  </a:rPr>
                  <a:t>a</a:t>
                </a:r>
                <a:endParaRPr lang="it-IT"/>
              </a:p>
            </p:txBody>
          </p:sp>
        </p:grpSp>
        <p:grpSp>
          <p:nvGrpSpPr>
            <p:cNvPr id="153612" name="Group 1048"/>
            <p:cNvGrpSpPr>
              <a:grpSpLocks/>
            </p:cNvGrpSpPr>
            <p:nvPr/>
          </p:nvGrpSpPr>
          <p:grpSpPr bwMode="auto">
            <a:xfrm>
              <a:off x="1216" y="2816"/>
              <a:ext cx="4400" cy="1040"/>
              <a:chOff x="1216" y="2816"/>
              <a:chExt cx="4400" cy="1040"/>
            </a:xfrm>
          </p:grpSpPr>
          <p:sp>
            <p:nvSpPr>
              <p:cNvPr id="153613" name="Freeform 1049"/>
              <p:cNvSpPr>
                <a:spLocks/>
              </p:cNvSpPr>
              <p:nvPr/>
            </p:nvSpPr>
            <p:spPr bwMode="auto">
              <a:xfrm>
                <a:off x="1216" y="2912"/>
                <a:ext cx="2056" cy="416"/>
              </a:xfrm>
              <a:custGeom>
                <a:avLst/>
                <a:gdLst>
                  <a:gd name="T0" fmla="*/ 0 w 2056"/>
                  <a:gd name="T1" fmla="*/ 416 h 416"/>
                  <a:gd name="T2" fmla="*/ 184 w 2056"/>
                  <a:gd name="T3" fmla="*/ 392 h 416"/>
                  <a:gd name="T4" fmla="*/ 736 w 2056"/>
                  <a:gd name="T5" fmla="*/ 232 h 416"/>
                  <a:gd name="T6" fmla="*/ 1072 w 2056"/>
                  <a:gd name="T7" fmla="*/ 136 h 416"/>
                  <a:gd name="T8" fmla="*/ 1288 w 2056"/>
                  <a:gd name="T9" fmla="*/ 96 h 416"/>
                  <a:gd name="T10" fmla="*/ 1520 w 2056"/>
                  <a:gd name="T11" fmla="*/ 72 h 416"/>
                  <a:gd name="T12" fmla="*/ 1736 w 2056"/>
                  <a:gd name="T13" fmla="*/ 32 h 416"/>
                  <a:gd name="T14" fmla="*/ 2056 w 2056"/>
                  <a:gd name="T15" fmla="*/ 0 h 4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56"/>
                  <a:gd name="T25" fmla="*/ 0 h 416"/>
                  <a:gd name="T26" fmla="*/ 2056 w 2056"/>
                  <a:gd name="T27" fmla="*/ 416 h 4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56" h="416">
                    <a:moveTo>
                      <a:pt x="0" y="416"/>
                    </a:moveTo>
                    <a:lnTo>
                      <a:pt x="184" y="392"/>
                    </a:lnTo>
                    <a:lnTo>
                      <a:pt x="736" y="232"/>
                    </a:lnTo>
                    <a:lnTo>
                      <a:pt x="1072" y="136"/>
                    </a:lnTo>
                    <a:lnTo>
                      <a:pt x="1288" y="96"/>
                    </a:lnTo>
                    <a:lnTo>
                      <a:pt x="1520" y="72"/>
                    </a:lnTo>
                    <a:lnTo>
                      <a:pt x="1736" y="32"/>
                    </a:lnTo>
                    <a:lnTo>
                      <a:pt x="2056" y="0"/>
                    </a:lnTo>
                  </a:path>
                </a:pathLst>
              </a:custGeom>
              <a:noFill/>
              <a:ln w="3810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614" name="Freeform 1050"/>
              <p:cNvSpPr>
                <a:spLocks/>
              </p:cNvSpPr>
              <p:nvPr/>
            </p:nvSpPr>
            <p:spPr bwMode="auto">
              <a:xfrm>
                <a:off x="3656" y="2816"/>
                <a:ext cx="1944" cy="320"/>
              </a:xfrm>
              <a:custGeom>
                <a:avLst/>
                <a:gdLst>
                  <a:gd name="T0" fmla="*/ 0 w 1944"/>
                  <a:gd name="T1" fmla="*/ 320 h 320"/>
                  <a:gd name="T2" fmla="*/ 272 w 1944"/>
                  <a:gd name="T3" fmla="*/ 256 h 320"/>
                  <a:gd name="T4" fmla="*/ 480 w 1944"/>
                  <a:gd name="T5" fmla="*/ 216 h 320"/>
                  <a:gd name="T6" fmla="*/ 808 w 1944"/>
                  <a:gd name="T7" fmla="*/ 184 h 320"/>
                  <a:gd name="T8" fmla="*/ 920 w 1944"/>
                  <a:gd name="T9" fmla="*/ 168 h 320"/>
                  <a:gd name="T10" fmla="*/ 1200 w 1944"/>
                  <a:gd name="T11" fmla="*/ 120 h 320"/>
                  <a:gd name="T12" fmla="*/ 1576 w 1944"/>
                  <a:gd name="T13" fmla="*/ 56 h 320"/>
                  <a:gd name="T14" fmla="*/ 1944 w 1944"/>
                  <a:gd name="T15" fmla="*/ 0 h 3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44"/>
                  <a:gd name="T25" fmla="*/ 0 h 320"/>
                  <a:gd name="T26" fmla="*/ 1944 w 1944"/>
                  <a:gd name="T27" fmla="*/ 320 h 3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44" h="320">
                    <a:moveTo>
                      <a:pt x="0" y="320"/>
                    </a:moveTo>
                    <a:lnTo>
                      <a:pt x="272" y="256"/>
                    </a:lnTo>
                    <a:lnTo>
                      <a:pt x="480" y="216"/>
                    </a:lnTo>
                    <a:lnTo>
                      <a:pt x="808" y="184"/>
                    </a:lnTo>
                    <a:lnTo>
                      <a:pt x="920" y="168"/>
                    </a:lnTo>
                    <a:lnTo>
                      <a:pt x="1200" y="120"/>
                    </a:lnTo>
                    <a:lnTo>
                      <a:pt x="1576" y="56"/>
                    </a:lnTo>
                    <a:lnTo>
                      <a:pt x="1944" y="0"/>
                    </a:lnTo>
                  </a:path>
                </a:pathLst>
              </a:custGeom>
              <a:noFill/>
              <a:ln w="3810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615" name="Freeform 1051"/>
              <p:cNvSpPr>
                <a:spLocks/>
              </p:cNvSpPr>
              <p:nvPr/>
            </p:nvSpPr>
            <p:spPr bwMode="auto">
              <a:xfrm>
                <a:off x="2480" y="3560"/>
                <a:ext cx="768" cy="296"/>
              </a:xfrm>
              <a:custGeom>
                <a:avLst/>
                <a:gdLst>
                  <a:gd name="T0" fmla="*/ 0 w 768"/>
                  <a:gd name="T1" fmla="*/ 296 h 296"/>
                  <a:gd name="T2" fmla="*/ 328 w 768"/>
                  <a:gd name="T3" fmla="*/ 160 h 296"/>
                  <a:gd name="T4" fmla="*/ 480 w 768"/>
                  <a:gd name="T5" fmla="*/ 104 h 296"/>
                  <a:gd name="T6" fmla="*/ 768 w 768"/>
                  <a:gd name="T7" fmla="*/ 0 h 2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8"/>
                  <a:gd name="T13" fmla="*/ 0 h 296"/>
                  <a:gd name="T14" fmla="*/ 768 w 768"/>
                  <a:gd name="T15" fmla="*/ 296 h 2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8" h="296">
                    <a:moveTo>
                      <a:pt x="0" y="296"/>
                    </a:moveTo>
                    <a:lnTo>
                      <a:pt x="328" y="160"/>
                    </a:lnTo>
                    <a:lnTo>
                      <a:pt x="480" y="104"/>
                    </a:lnTo>
                    <a:lnTo>
                      <a:pt x="768" y="0"/>
                    </a:lnTo>
                  </a:path>
                </a:pathLst>
              </a:custGeom>
              <a:noFill/>
              <a:ln w="38100">
                <a:solidFill>
                  <a:srgbClr val="EB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616" name="Freeform 1052"/>
              <p:cNvSpPr>
                <a:spLocks/>
              </p:cNvSpPr>
              <p:nvPr/>
            </p:nvSpPr>
            <p:spPr bwMode="auto">
              <a:xfrm>
                <a:off x="3648" y="3560"/>
                <a:ext cx="1968" cy="24"/>
              </a:xfrm>
              <a:custGeom>
                <a:avLst/>
                <a:gdLst>
                  <a:gd name="T0" fmla="*/ 0 w 1968"/>
                  <a:gd name="T1" fmla="*/ 24 h 24"/>
                  <a:gd name="T2" fmla="*/ 208 w 1968"/>
                  <a:gd name="T3" fmla="*/ 8 h 24"/>
                  <a:gd name="T4" fmla="*/ 632 w 1968"/>
                  <a:gd name="T5" fmla="*/ 8 h 24"/>
                  <a:gd name="T6" fmla="*/ 1040 w 1968"/>
                  <a:gd name="T7" fmla="*/ 8 h 24"/>
                  <a:gd name="T8" fmla="*/ 1232 w 1968"/>
                  <a:gd name="T9" fmla="*/ 0 h 24"/>
                  <a:gd name="T10" fmla="*/ 1536 w 1968"/>
                  <a:gd name="T11" fmla="*/ 16 h 24"/>
                  <a:gd name="T12" fmla="*/ 1768 w 1968"/>
                  <a:gd name="T13" fmla="*/ 16 h 24"/>
                  <a:gd name="T14" fmla="*/ 1968 w 1968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68"/>
                  <a:gd name="T25" fmla="*/ 0 h 24"/>
                  <a:gd name="T26" fmla="*/ 1968 w 1968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68" h="24">
                    <a:moveTo>
                      <a:pt x="0" y="24"/>
                    </a:moveTo>
                    <a:lnTo>
                      <a:pt x="208" y="8"/>
                    </a:lnTo>
                    <a:lnTo>
                      <a:pt x="632" y="8"/>
                    </a:lnTo>
                    <a:lnTo>
                      <a:pt x="1040" y="8"/>
                    </a:lnTo>
                    <a:lnTo>
                      <a:pt x="1232" y="0"/>
                    </a:lnTo>
                    <a:lnTo>
                      <a:pt x="1536" y="16"/>
                    </a:lnTo>
                    <a:lnTo>
                      <a:pt x="1768" y="16"/>
                    </a:lnTo>
                    <a:lnTo>
                      <a:pt x="1968" y="0"/>
                    </a:lnTo>
                  </a:path>
                </a:pathLst>
              </a:custGeom>
              <a:noFill/>
              <a:ln w="38100">
                <a:solidFill>
                  <a:srgbClr val="EB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1594397" name="Picture 1053" descr="PiggyBackSmall.jpg     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8333" b="4488"/>
          <a:stretch>
            <a:fillRect/>
          </a:stretch>
        </p:blipFill>
        <p:spPr bwMode="auto">
          <a:xfrm>
            <a:off x="368300" y="282575"/>
            <a:ext cx="483870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54"/>
          <p:cNvGrpSpPr>
            <a:grpSpLocks/>
          </p:cNvGrpSpPr>
          <p:nvPr/>
        </p:nvGrpSpPr>
        <p:grpSpPr bwMode="auto">
          <a:xfrm>
            <a:off x="825500" y="3556000"/>
            <a:ext cx="7467600" cy="3302000"/>
            <a:chOff x="520" y="2240"/>
            <a:chExt cx="4704" cy="2080"/>
          </a:xfrm>
        </p:grpSpPr>
        <p:pic>
          <p:nvPicPr>
            <p:cNvPr id="153608" name="Picture 1055" descr="Totalfolduplift.gif                                            00099A0B&#10;Amico duro                     B9CF0976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2240"/>
              <a:ext cx="4704" cy="2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09" name="Line 1056"/>
            <p:cNvSpPr>
              <a:spLocks noChangeShapeType="1"/>
            </p:cNvSpPr>
            <p:nvPr/>
          </p:nvSpPr>
          <p:spPr bwMode="auto">
            <a:xfrm flipH="1">
              <a:off x="768" y="3848"/>
              <a:ext cx="352" cy="1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3610" name="Line 1057"/>
            <p:cNvSpPr>
              <a:spLocks noChangeShapeType="1"/>
            </p:cNvSpPr>
            <p:nvPr/>
          </p:nvSpPr>
          <p:spPr bwMode="auto">
            <a:xfrm>
              <a:off x="4664" y="3368"/>
              <a:ext cx="360" cy="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614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1026" descr="ArabiaZagrosForedeep.jpg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r="16805"/>
          <a:stretch>
            <a:fillRect/>
          </a:stretch>
        </p:blipFill>
        <p:spPr bwMode="auto">
          <a:xfrm>
            <a:off x="4697413" y="457200"/>
            <a:ext cx="4446587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0" name="Picture 1027" descr="BarbadosForredeep.jpg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3" t="19731" r="3001" b="27486"/>
          <a:stretch>
            <a:fillRect/>
          </a:stretch>
        </p:blipFill>
        <p:spPr bwMode="auto">
          <a:xfrm>
            <a:off x="0" y="457200"/>
            <a:ext cx="4583113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Text Box 1028"/>
          <p:cNvSpPr txBox="1">
            <a:spLocks noChangeArrowheads="1"/>
          </p:cNvSpPr>
          <p:nvPr/>
        </p:nvSpPr>
        <p:spPr bwMode="auto">
          <a:xfrm>
            <a:off x="631825" y="5591175"/>
            <a:ext cx="7985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/>
              <a:t>Barbados W-subduction		Zagros NE-subduction</a:t>
            </a:r>
          </a:p>
        </p:txBody>
      </p:sp>
      <p:sp>
        <p:nvSpPr>
          <p:cNvPr id="155652" name="Text Box 1029"/>
          <p:cNvSpPr txBox="1">
            <a:spLocks noChangeArrowheads="1"/>
          </p:cNvSpPr>
          <p:nvPr/>
        </p:nvSpPr>
        <p:spPr bwMode="auto">
          <a:xfrm>
            <a:off x="2955925" y="1527175"/>
            <a:ext cx="1146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Atlantic</a:t>
            </a:r>
          </a:p>
        </p:txBody>
      </p:sp>
      <p:sp>
        <p:nvSpPr>
          <p:cNvPr id="155653" name="Text Box 1030"/>
          <p:cNvSpPr txBox="1">
            <a:spLocks noChangeArrowheads="1"/>
          </p:cNvSpPr>
          <p:nvPr/>
        </p:nvSpPr>
        <p:spPr bwMode="auto">
          <a:xfrm>
            <a:off x="7121525" y="4143375"/>
            <a:ext cx="103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Arabia</a:t>
            </a:r>
          </a:p>
        </p:txBody>
      </p:sp>
      <p:sp>
        <p:nvSpPr>
          <p:cNvPr id="155654" name="Line 1031"/>
          <p:cNvSpPr>
            <a:spLocks noChangeShapeType="1"/>
          </p:cNvSpPr>
          <p:nvPr/>
        </p:nvSpPr>
        <p:spPr bwMode="auto">
          <a:xfrm flipH="1">
            <a:off x="3009900" y="2921000"/>
            <a:ext cx="800100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5655" name="Line 1032"/>
          <p:cNvSpPr>
            <a:spLocks noChangeShapeType="1"/>
          </p:cNvSpPr>
          <p:nvPr/>
        </p:nvSpPr>
        <p:spPr bwMode="auto">
          <a:xfrm flipV="1">
            <a:off x="6743700" y="2527300"/>
            <a:ext cx="431800" cy="50800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1477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026" descr="&#10;img196.jpg             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568325"/>
            <a:ext cx="8986837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6051550" y="5384800"/>
            <a:ext cx="1828800" cy="812800"/>
            <a:chOff x="3812" y="3392"/>
            <a:chExt cx="1152" cy="512"/>
          </a:xfrm>
        </p:grpSpPr>
        <p:sp>
          <p:nvSpPr>
            <p:cNvPr id="156675" name="Line 1027"/>
            <p:cNvSpPr>
              <a:spLocks noChangeShapeType="1"/>
            </p:cNvSpPr>
            <p:nvPr/>
          </p:nvSpPr>
          <p:spPr bwMode="auto">
            <a:xfrm flipV="1">
              <a:off x="4632" y="3392"/>
              <a:ext cx="332" cy="16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6676" name="Line 1028"/>
            <p:cNvSpPr>
              <a:spLocks noChangeShapeType="1"/>
            </p:cNvSpPr>
            <p:nvPr/>
          </p:nvSpPr>
          <p:spPr bwMode="auto">
            <a:xfrm flipH="1">
              <a:off x="3812" y="3756"/>
              <a:ext cx="380" cy="1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063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Fig8_Seismic_Section.jpg                                       0048E27FMacBookNero 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8" name="Text Box 5"/>
          <p:cNvSpPr txBox="1">
            <a:spLocks noChangeArrowheads="1"/>
          </p:cNvSpPr>
          <p:nvPr/>
        </p:nvSpPr>
        <p:spPr bwMode="auto">
          <a:xfrm>
            <a:off x="3754438" y="5334000"/>
            <a:ext cx="135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CROP M18</a:t>
            </a:r>
          </a:p>
        </p:txBody>
      </p:sp>
      <p:sp>
        <p:nvSpPr>
          <p:cNvPr id="1643528" name="Text Box 8"/>
          <p:cNvSpPr txBox="1">
            <a:spLocks noChangeArrowheads="1"/>
          </p:cNvSpPr>
          <p:nvPr/>
        </p:nvSpPr>
        <p:spPr bwMode="auto">
          <a:xfrm>
            <a:off x="609600" y="609600"/>
            <a:ext cx="3662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DE1A1B"/>
                </a:solidFill>
              </a:rPr>
              <a:t>Pleistocene subsidence ≈ 1 mm/yr</a:t>
            </a:r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22216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528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&#10;Fig. 3.gif                                                     000104E4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3354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81800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57400" y="1524000"/>
            <a:ext cx="7086600" cy="5410200"/>
            <a:chOff x="1296" y="960"/>
            <a:chExt cx="4464" cy="3408"/>
          </a:xfrm>
        </p:grpSpPr>
        <p:pic>
          <p:nvPicPr>
            <p:cNvPr id="159747" name="Picture 4" descr="Sismica Milano Pieri.gif                                       0000C685 AmicoDuro                      B9C4DD8F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708"/>
              <a:ext cx="4176" cy="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748" name="Line 5"/>
            <p:cNvSpPr>
              <a:spLocks noChangeShapeType="1"/>
            </p:cNvSpPr>
            <p:nvPr/>
          </p:nvSpPr>
          <p:spPr bwMode="auto">
            <a:xfrm flipV="1">
              <a:off x="1296" y="960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8403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&#10;img196.jpg             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838041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90600" y="0"/>
            <a:ext cx="8153400" cy="5562600"/>
            <a:chOff x="624" y="0"/>
            <a:chExt cx="5136" cy="3504"/>
          </a:xfrm>
        </p:grpSpPr>
        <p:pic>
          <p:nvPicPr>
            <p:cNvPr id="160771" name="Picture 2" descr="PadanaForedeepTiltCol.gif                                      00026333Amico                          BA58C793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0"/>
              <a:ext cx="2784" cy="209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772" name="Line 7"/>
            <p:cNvSpPr>
              <a:spLocks noChangeShapeType="1"/>
            </p:cNvSpPr>
            <p:nvPr/>
          </p:nvSpPr>
          <p:spPr bwMode="auto">
            <a:xfrm flipH="1">
              <a:off x="624" y="2160"/>
              <a:ext cx="96" cy="13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907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 descr="Fig9_SlabRetreat.jpg                                           0048E27FMacBookNero 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0"/>
            <a:ext cx="669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122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3650" name="Picture 1026" descr="&#10;img196.jpg             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568325"/>
            <a:ext cx="8986837" cy="573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3653" name="Group 1029"/>
          <p:cNvGrpSpPr>
            <a:grpSpLocks/>
          </p:cNvGrpSpPr>
          <p:nvPr/>
        </p:nvGrpSpPr>
        <p:grpSpPr bwMode="auto">
          <a:xfrm>
            <a:off x="6051550" y="5384800"/>
            <a:ext cx="1828800" cy="812800"/>
            <a:chOff x="3812" y="3392"/>
            <a:chExt cx="1152" cy="512"/>
          </a:xfrm>
        </p:grpSpPr>
        <p:sp>
          <p:nvSpPr>
            <p:cNvPr id="1563651" name="Line 1027"/>
            <p:cNvSpPr>
              <a:spLocks noChangeShapeType="1"/>
            </p:cNvSpPr>
            <p:nvPr/>
          </p:nvSpPr>
          <p:spPr bwMode="auto">
            <a:xfrm flipV="1">
              <a:off x="4632" y="3392"/>
              <a:ext cx="332" cy="16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63652" name="Line 1028"/>
            <p:cNvSpPr>
              <a:spLocks noChangeShapeType="1"/>
            </p:cNvSpPr>
            <p:nvPr/>
          </p:nvSpPr>
          <p:spPr bwMode="auto">
            <a:xfrm flipH="1">
              <a:off x="3812" y="3756"/>
              <a:ext cx="380" cy="1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2" descr="Fig10_SubductionHing#48E447.jpg                                0048E27FMacBookNero 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0"/>
            <a:ext cx="6732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5476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914400"/>
            <a:ext cx="800735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2 3"/>
          <p:cNvCxnSpPr>
            <a:cxnSpLocks noChangeShapeType="1"/>
          </p:cNvCxnSpPr>
          <p:nvPr/>
        </p:nvCxnSpPr>
        <p:spPr bwMode="auto">
          <a:xfrm>
            <a:off x="6172200" y="2743200"/>
            <a:ext cx="533400" cy="158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" name="Connettore 2 4"/>
          <p:cNvCxnSpPr>
            <a:cxnSpLocks noChangeShapeType="1"/>
          </p:cNvCxnSpPr>
          <p:nvPr/>
        </p:nvCxnSpPr>
        <p:spPr bwMode="auto">
          <a:xfrm rot="16200000" flipH="1">
            <a:off x="6324600" y="2895600"/>
            <a:ext cx="228600" cy="22860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" name="Figura a mano libera 6"/>
          <p:cNvSpPr>
            <a:spLocks noChangeArrowheads="1"/>
          </p:cNvSpPr>
          <p:nvPr/>
        </p:nvSpPr>
        <p:spPr bwMode="auto">
          <a:xfrm>
            <a:off x="6591300" y="2006600"/>
            <a:ext cx="1676400" cy="1028700"/>
          </a:xfrm>
          <a:custGeom>
            <a:avLst/>
            <a:gdLst>
              <a:gd name="T0" fmla="*/ 0 w 1676400"/>
              <a:gd name="T1" fmla="*/ 1028700 h 1028700"/>
              <a:gd name="T2" fmla="*/ 152400 w 1676400"/>
              <a:gd name="T3" fmla="*/ 850900 h 1028700"/>
              <a:gd name="T4" fmla="*/ 355600 w 1676400"/>
              <a:gd name="T5" fmla="*/ 660400 h 1028700"/>
              <a:gd name="T6" fmla="*/ 584200 w 1676400"/>
              <a:gd name="T7" fmla="*/ 469900 h 1028700"/>
              <a:gd name="T8" fmla="*/ 787400 w 1676400"/>
              <a:gd name="T9" fmla="*/ 355600 h 1028700"/>
              <a:gd name="T10" fmla="*/ 1028700 w 1676400"/>
              <a:gd name="T11" fmla="*/ 254000 h 1028700"/>
              <a:gd name="T12" fmla="*/ 1346200 w 1676400"/>
              <a:gd name="T13" fmla="*/ 127000 h 1028700"/>
              <a:gd name="T14" fmla="*/ 1473200 w 1676400"/>
              <a:gd name="T15" fmla="*/ 127000 h 1028700"/>
              <a:gd name="T16" fmla="*/ 1562100 w 1676400"/>
              <a:gd name="T17" fmla="*/ 76200 h 1028700"/>
              <a:gd name="T18" fmla="*/ 1676400 w 1676400"/>
              <a:gd name="T19" fmla="*/ 0 h 10287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76400"/>
              <a:gd name="T31" fmla="*/ 0 h 1028700"/>
              <a:gd name="T32" fmla="*/ 1676400 w 1676400"/>
              <a:gd name="T33" fmla="*/ 1028700 h 10287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76400" h="1028700">
                <a:moveTo>
                  <a:pt x="0" y="1028700"/>
                </a:moveTo>
                <a:cubicBezTo>
                  <a:pt x="46566" y="970491"/>
                  <a:pt x="93133" y="912283"/>
                  <a:pt x="152400" y="850900"/>
                </a:cubicBezTo>
                <a:cubicBezTo>
                  <a:pt x="211667" y="789517"/>
                  <a:pt x="283633" y="723900"/>
                  <a:pt x="355600" y="660400"/>
                </a:cubicBezTo>
                <a:cubicBezTo>
                  <a:pt x="427567" y="596900"/>
                  <a:pt x="512233" y="520700"/>
                  <a:pt x="584200" y="469900"/>
                </a:cubicBezTo>
                <a:cubicBezTo>
                  <a:pt x="656167" y="419100"/>
                  <a:pt x="713317" y="391583"/>
                  <a:pt x="787400" y="355600"/>
                </a:cubicBezTo>
                <a:cubicBezTo>
                  <a:pt x="861483" y="319617"/>
                  <a:pt x="1028700" y="254000"/>
                  <a:pt x="1028700" y="254000"/>
                </a:cubicBezTo>
                <a:cubicBezTo>
                  <a:pt x="1121833" y="215900"/>
                  <a:pt x="1272117" y="148167"/>
                  <a:pt x="1346200" y="127000"/>
                </a:cubicBezTo>
                <a:cubicBezTo>
                  <a:pt x="1420283" y="105833"/>
                  <a:pt x="1437217" y="135467"/>
                  <a:pt x="1473200" y="127000"/>
                </a:cubicBezTo>
                <a:cubicBezTo>
                  <a:pt x="1509183" y="118533"/>
                  <a:pt x="1528233" y="97367"/>
                  <a:pt x="1562100" y="76200"/>
                </a:cubicBezTo>
                <a:cubicBezTo>
                  <a:pt x="1595967" y="55033"/>
                  <a:pt x="1676400" y="0"/>
                  <a:pt x="1676400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2933" name="Rettangolo 11"/>
          <p:cNvSpPr>
            <a:spLocks noChangeArrowheads="1"/>
          </p:cNvSpPr>
          <p:nvPr/>
        </p:nvSpPr>
        <p:spPr bwMode="auto">
          <a:xfrm>
            <a:off x="685800" y="762000"/>
            <a:ext cx="67818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2934" name="Rettangolo 12"/>
          <p:cNvSpPr>
            <a:spLocks noChangeArrowheads="1"/>
          </p:cNvSpPr>
          <p:nvPr/>
        </p:nvSpPr>
        <p:spPr bwMode="auto">
          <a:xfrm>
            <a:off x="7010400" y="1066800"/>
            <a:ext cx="21336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Gruppo 30"/>
          <p:cNvGrpSpPr>
            <a:grpSpLocks/>
          </p:cNvGrpSpPr>
          <p:nvPr/>
        </p:nvGrpSpPr>
        <p:grpSpPr bwMode="auto">
          <a:xfrm>
            <a:off x="6553200" y="1219200"/>
            <a:ext cx="1371600" cy="369888"/>
            <a:chOff x="6172200" y="4888468"/>
            <a:chExt cx="1371600" cy="369332"/>
          </a:xfrm>
        </p:grpSpPr>
        <p:sp>
          <p:nvSpPr>
            <p:cNvPr id="252936" name="CasellaDiTesto 27"/>
            <p:cNvSpPr txBox="1">
              <a:spLocks noChangeArrowheads="1"/>
            </p:cNvSpPr>
            <p:nvPr/>
          </p:nvSpPr>
          <p:spPr bwMode="auto">
            <a:xfrm>
              <a:off x="7166774" y="4888468"/>
              <a:ext cx="3770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>
                  <a:solidFill>
                    <a:srgbClr val="FF0000"/>
                  </a:solidFill>
                </a:rPr>
                <a:t>H</a:t>
              </a:r>
            </a:p>
          </p:txBody>
        </p:sp>
        <p:cxnSp>
          <p:nvCxnSpPr>
            <p:cNvPr id="252937" name="Connettore 1 29"/>
            <p:cNvCxnSpPr>
              <a:cxnSpLocks noChangeShapeType="1"/>
            </p:cNvCxnSpPr>
            <p:nvPr/>
          </p:nvCxnSpPr>
          <p:spPr bwMode="auto">
            <a:xfrm>
              <a:off x="6172200" y="5105400"/>
              <a:ext cx="990600" cy="15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7530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953" name="Group 2"/>
          <p:cNvGrpSpPr>
            <a:grpSpLocks/>
          </p:cNvGrpSpPr>
          <p:nvPr/>
        </p:nvGrpSpPr>
        <p:grpSpPr bwMode="auto">
          <a:xfrm>
            <a:off x="-1079500" y="804863"/>
            <a:ext cx="10271125" cy="1831975"/>
            <a:chOff x="-710" y="501"/>
            <a:chExt cx="6470" cy="1154"/>
          </a:xfrm>
        </p:grpSpPr>
        <p:pic>
          <p:nvPicPr>
            <p:cNvPr id="254048" name="Picture 3" descr="&#10;Sez-C1.jpg                                                     000127B3Amico                          BD25A332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" b="9613"/>
            <a:stretch>
              <a:fillRect/>
            </a:stretch>
          </p:blipFill>
          <p:spPr bwMode="auto">
            <a:xfrm>
              <a:off x="-710" y="504"/>
              <a:ext cx="3375" cy="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4049" name="Picture 4" descr="&#10;Sez-C2.jpg                                                     000127B3Amico                          BD25A33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0" t="1370" r="499" b="10739"/>
            <a:stretch>
              <a:fillRect/>
            </a:stretch>
          </p:blipFill>
          <p:spPr bwMode="auto">
            <a:xfrm>
              <a:off x="2553" y="501"/>
              <a:ext cx="3207" cy="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87375" y="1617663"/>
            <a:ext cx="939800" cy="719137"/>
            <a:chOff x="340" y="1019"/>
            <a:chExt cx="592" cy="453"/>
          </a:xfrm>
        </p:grpSpPr>
        <p:grpSp>
          <p:nvGrpSpPr>
            <p:cNvPr id="254042" name="Group 6"/>
            <p:cNvGrpSpPr>
              <a:grpSpLocks/>
            </p:cNvGrpSpPr>
            <p:nvPr/>
          </p:nvGrpSpPr>
          <p:grpSpPr bwMode="auto">
            <a:xfrm>
              <a:off x="398" y="1219"/>
              <a:ext cx="365" cy="253"/>
              <a:chOff x="398" y="1219"/>
              <a:chExt cx="365" cy="253"/>
            </a:xfrm>
          </p:grpSpPr>
          <p:sp>
            <p:nvSpPr>
              <p:cNvPr id="254044" name="Freeform 7"/>
              <p:cNvSpPr>
                <a:spLocks/>
              </p:cNvSpPr>
              <p:nvPr/>
            </p:nvSpPr>
            <p:spPr bwMode="auto">
              <a:xfrm>
                <a:off x="398" y="1219"/>
                <a:ext cx="365" cy="253"/>
              </a:xfrm>
              <a:custGeom>
                <a:avLst/>
                <a:gdLst>
                  <a:gd name="T0" fmla="*/ 365 w 365"/>
                  <a:gd name="T1" fmla="*/ 0 h 253"/>
                  <a:gd name="T2" fmla="*/ 269 w 365"/>
                  <a:gd name="T3" fmla="*/ 101 h 253"/>
                  <a:gd name="T4" fmla="*/ 136 w 365"/>
                  <a:gd name="T5" fmla="*/ 173 h 253"/>
                  <a:gd name="T6" fmla="*/ 0 w 365"/>
                  <a:gd name="T7" fmla="*/ 253 h 2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5"/>
                  <a:gd name="T13" fmla="*/ 0 h 253"/>
                  <a:gd name="T14" fmla="*/ 365 w 365"/>
                  <a:gd name="T15" fmla="*/ 253 h 2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5" h="253">
                    <a:moveTo>
                      <a:pt x="365" y="0"/>
                    </a:moveTo>
                    <a:cubicBezTo>
                      <a:pt x="336" y="36"/>
                      <a:pt x="307" y="72"/>
                      <a:pt x="269" y="101"/>
                    </a:cubicBezTo>
                    <a:cubicBezTo>
                      <a:pt x="231" y="130"/>
                      <a:pt x="181" y="148"/>
                      <a:pt x="136" y="173"/>
                    </a:cubicBezTo>
                    <a:cubicBezTo>
                      <a:pt x="91" y="198"/>
                      <a:pt x="45" y="225"/>
                      <a:pt x="0" y="253"/>
                    </a:cubicBezTo>
                  </a:path>
                </a:pathLst>
              </a:custGeom>
              <a:noFill/>
              <a:ln w="19050">
                <a:solidFill>
                  <a:srgbClr val="FF081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54045" name="Group 8"/>
              <p:cNvGrpSpPr>
                <a:grpSpLocks/>
              </p:cNvGrpSpPr>
              <p:nvPr/>
            </p:nvGrpSpPr>
            <p:grpSpPr bwMode="auto">
              <a:xfrm>
                <a:off x="455" y="1313"/>
                <a:ext cx="151" cy="88"/>
                <a:chOff x="883" y="1197"/>
                <a:chExt cx="144" cy="104"/>
              </a:xfrm>
            </p:grpSpPr>
            <p:sp>
              <p:nvSpPr>
                <p:cNvPr id="254046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883" y="1200"/>
                  <a:ext cx="144" cy="101"/>
                </a:xfrm>
                <a:prstGeom prst="line">
                  <a:avLst/>
                </a:pr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4047" name="Freeform 10"/>
                <p:cNvSpPr>
                  <a:spLocks/>
                </p:cNvSpPr>
                <p:nvPr/>
              </p:nvSpPr>
              <p:spPr bwMode="auto">
                <a:xfrm>
                  <a:off x="968" y="1197"/>
                  <a:ext cx="56" cy="19"/>
                </a:xfrm>
                <a:custGeom>
                  <a:avLst/>
                  <a:gdLst>
                    <a:gd name="T0" fmla="*/ 56 w 56"/>
                    <a:gd name="T1" fmla="*/ 0 h 19"/>
                    <a:gd name="T2" fmla="*/ 0 w 56"/>
                    <a:gd name="T3" fmla="*/ 19 h 19"/>
                    <a:gd name="T4" fmla="*/ 0 60000 65536"/>
                    <a:gd name="T5" fmla="*/ 0 60000 65536"/>
                    <a:gd name="T6" fmla="*/ 0 w 56"/>
                    <a:gd name="T7" fmla="*/ 0 h 19"/>
                    <a:gd name="T8" fmla="*/ 56 w 56"/>
                    <a:gd name="T9" fmla="*/ 19 h 1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6" h="19">
                      <a:moveTo>
                        <a:pt x="56" y="0"/>
                      </a:moveTo>
                      <a:cubicBezTo>
                        <a:pt x="32" y="8"/>
                        <a:pt x="9" y="16"/>
                        <a:pt x="0" y="19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254043" name="Text Box 11"/>
            <p:cNvSpPr txBox="1">
              <a:spLocks noChangeArrowheads="1"/>
            </p:cNvSpPr>
            <p:nvPr/>
          </p:nvSpPr>
          <p:spPr bwMode="auto">
            <a:xfrm>
              <a:off x="340" y="1019"/>
              <a:ext cx="59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900">
                  <a:latin typeface="Times New Roman" charset="0"/>
                </a:rPr>
                <a:t>Early Pliocene 1</a:t>
              </a:r>
              <a:endParaRPr lang="it-IT" i="1">
                <a:latin typeface="Times New Roman" charset="0"/>
              </a:endParaRP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811213" y="1284288"/>
            <a:ext cx="1417637" cy="1263650"/>
            <a:chOff x="481" y="809"/>
            <a:chExt cx="893" cy="796"/>
          </a:xfrm>
        </p:grpSpPr>
        <p:grpSp>
          <p:nvGrpSpPr>
            <p:cNvPr id="254036" name="Group 13"/>
            <p:cNvGrpSpPr>
              <a:grpSpLocks/>
            </p:cNvGrpSpPr>
            <p:nvPr/>
          </p:nvGrpSpPr>
          <p:grpSpPr bwMode="auto">
            <a:xfrm>
              <a:off x="481" y="1003"/>
              <a:ext cx="736" cy="602"/>
              <a:chOff x="481" y="1003"/>
              <a:chExt cx="736" cy="602"/>
            </a:xfrm>
          </p:grpSpPr>
          <p:sp>
            <p:nvSpPr>
              <p:cNvPr id="254038" name="Freeform 14"/>
              <p:cNvSpPr>
                <a:spLocks/>
              </p:cNvSpPr>
              <p:nvPr/>
            </p:nvSpPr>
            <p:spPr bwMode="auto">
              <a:xfrm>
                <a:off x="481" y="1003"/>
                <a:ext cx="736" cy="602"/>
              </a:xfrm>
              <a:custGeom>
                <a:avLst/>
                <a:gdLst>
                  <a:gd name="T0" fmla="*/ 736 w 736"/>
                  <a:gd name="T1" fmla="*/ 0 h 602"/>
                  <a:gd name="T2" fmla="*/ 685 w 736"/>
                  <a:gd name="T3" fmla="*/ 90 h 602"/>
                  <a:gd name="T4" fmla="*/ 578 w 736"/>
                  <a:gd name="T5" fmla="*/ 200 h 602"/>
                  <a:gd name="T6" fmla="*/ 386 w 736"/>
                  <a:gd name="T7" fmla="*/ 338 h 602"/>
                  <a:gd name="T8" fmla="*/ 125 w 736"/>
                  <a:gd name="T9" fmla="*/ 538 h 602"/>
                  <a:gd name="T10" fmla="*/ 0 w 736"/>
                  <a:gd name="T11" fmla="*/ 602 h 6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6"/>
                  <a:gd name="T19" fmla="*/ 0 h 602"/>
                  <a:gd name="T20" fmla="*/ 736 w 736"/>
                  <a:gd name="T21" fmla="*/ 602 h 60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6" h="602">
                    <a:moveTo>
                      <a:pt x="736" y="0"/>
                    </a:moveTo>
                    <a:cubicBezTo>
                      <a:pt x="723" y="28"/>
                      <a:pt x="711" y="57"/>
                      <a:pt x="685" y="90"/>
                    </a:cubicBezTo>
                    <a:cubicBezTo>
                      <a:pt x="659" y="123"/>
                      <a:pt x="628" y="159"/>
                      <a:pt x="578" y="200"/>
                    </a:cubicBezTo>
                    <a:cubicBezTo>
                      <a:pt x="528" y="241"/>
                      <a:pt x="461" y="282"/>
                      <a:pt x="386" y="338"/>
                    </a:cubicBezTo>
                    <a:cubicBezTo>
                      <a:pt x="311" y="394"/>
                      <a:pt x="189" y="494"/>
                      <a:pt x="125" y="538"/>
                    </a:cubicBezTo>
                    <a:cubicBezTo>
                      <a:pt x="61" y="582"/>
                      <a:pt x="21" y="591"/>
                      <a:pt x="0" y="602"/>
                    </a:cubicBezTo>
                  </a:path>
                </a:pathLst>
              </a:custGeom>
              <a:noFill/>
              <a:ln w="19050">
                <a:solidFill>
                  <a:srgbClr val="FF081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54039" name="Group 15"/>
              <p:cNvGrpSpPr>
                <a:grpSpLocks/>
              </p:cNvGrpSpPr>
              <p:nvPr/>
            </p:nvGrpSpPr>
            <p:grpSpPr bwMode="auto">
              <a:xfrm>
                <a:off x="865" y="1197"/>
                <a:ext cx="144" cy="104"/>
                <a:chOff x="883" y="1197"/>
                <a:chExt cx="144" cy="104"/>
              </a:xfrm>
            </p:grpSpPr>
            <p:sp>
              <p:nvSpPr>
                <p:cNvPr id="254040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883" y="1200"/>
                  <a:ext cx="144" cy="101"/>
                </a:xfrm>
                <a:prstGeom prst="line">
                  <a:avLst/>
                </a:pr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4041" name="Freeform 17"/>
                <p:cNvSpPr>
                  <a:spLocks/>
                </p:cNvSpPr>
                <p:nvPr/>
              </p:nvSpPr>
              <p:spPr bwMode="auto">
                <a:xfrm>
                  <a:off x="968" y="1197"/>
                  <a:ext cx="56" cy="19"/>
                </a:xfrm>
                <a:custGeom>
                  <a:avLst/>
                  <a:gdLst>
                    <a:gd name="T0" fmla="*/ 56 w 56"/>
                    <a:gd name="T1" fmla="*/ 0 h 19"/>
                    <a:gd name="T2" fmla="*/ 0 w 56"/>
                    <a:gd name="T3" fmla="*/ 19 h 19"/>
                    <a:gd name="T4" fmla="*/ 0 60000 65536"/>
                    <a:gd name="T5" fmla="*/ 0 60000 65536"/>
                    <a:gd name="T6" fmla="*/ 0 w 56"/>
                    <a:gd name="T7" fmla="*/ 0 h 19"/>
                    <a:gd name="T8" fmla="*/ 56 w 56"/>
                    <a:gd name="T9" fmla="*/ 19 h 1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6" h="19">
                      <a:moveTo>
                        <a:pt x="56" y="0"/>
                      </a:moveTo>
                      <a:cubicBezTo>
                        <a:pt x="32" y="8"/>
                        <a:pt x="9" y="16"/>
                        <a:pt x="0" y="19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254037" name="Text Box 18"/>
            <p:cNvSpPr txBox="1">
              <a:spLocks noChangeArrowheads="1"/>
            </p:cNvSpPr>
            <p:nvPr/>
          </p:nvSpPr>
          <p:spPr bwMode="auto">
            <a:xfrm>
              <a:off x="812" y="809"/>
              <a:ext cx="56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900">
                  <a:latin typeface="Times New Roman" charset="0"/>
                </a:rPr>
                <a:t>Mid-Pliocene 2</a:t>
              </a:r>
            </a:p>
          </p:txBody>
        </p:sp>
      </p:grp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1725613" y="1060450"/>
            <a:ext cx="1390650" cy="1522413"/>
            <a:chOff x="1057" y="668"/>
            <a:chExt cx="876" cy="959"/>
          </a:xfrm>
        </p:grpSpPr>
        <p:grpSp>
          <p:nvGrpSpPr>
            <p:cNvPr id="254030" name="Group 20"/>
            <p:cNvGrpSpPr>
              <a:grpSpLocks/>
            </p:cNvGrpSpPr>
            <p:nvPr/>
          </p:nvGrpSpPr>
          <p:grpSpPr bwMode="auto">
            <a:xfrm>
              <a:off x="1057" y="888"/>
              <a:ext cx="658" cy="739"/>
              <a:chOff x="1057" y="888"/>
              <a:chExt cx="658" cy="739"/>
            </a:xfrm>
          </p:grpSpPr>
          <p:sp>
            <p:nvSpPr>
              <p:cNvPr id="254032" name="Freeform 21"/>
              <p:cNvSpPr>
                <a:spLocks/>
              </p:cNvSpPr>
              <p:nvPr/>
            </p:nvSpPr>
            <p:spPr bwMode="auto">
              <a:xfrm>
                <a:off x="1057" y="888"/>
                <a:ext cx="658" cy="739"/>
              </a:xfrm>
              <a:custGeom>
                <a:avLst/>
                <a:gdLst>
                  <a:gd name="T0" fmla="*/ 658 w 658"/>
                  <a:gd name="T1" fmla="*/ 0 h 739"/>
                  <a:gd name="T2" fmla="*/ 613 w 658"/>
                  <a:gd name="T3" fmla="*/ 101 h 739"/>
                  <a:gd name="T4" fmla="*/ 536 w 658"/>
                  <a:gd name="T5" fmla="*/ 221 h 739"/>
                  <a:gd name="T6" fmla="*/ 445 w 658"/>
                  <a:gd name="T7" fmla="*/ 331 h 739"/>
                  <a:gd name="T8" fmla="*/ 384 w 658"/>
                  <a:gd name="T9" fmla="*/ 419 h 739"/>
                  <a:gd name="T10" fmla="*/ 304 w 658"/>
                  <a:gd name="T11" fmla="*/ 499 h 739"/>
                  <a:gd name="T12" fmla="*/ 184 w 658"/>
                  <a:gd name="T13" fmla="*/ 616 h 739"/>
                  <a:gd name="T14" fmla="*/ 0 w 658"/>
                  <a:gd name="T15" fmla="*/ 739 h 7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8"/>
                  <a:gd name="T25" fmla="*/ 0 h 739"/>
                  <a:gd name="T26" fmla="*/ 658 w 658"/>
                  <a:gd name="T27" fmla="*/ 739 h 7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8" h="739">
                    <a:moveTo>
                      <a:pt x="658" y="0"/>
                    </a:moveTo>
                    <a:cubicBezTo>
                      <a:pt x="645" y="32"/>
                      <a:pt x="633" y="64"/>
                      <a:pt x="613" y="101"/>
                    </a:cubicBezTo>
                    <a:cubicBezTo>
                      <a:pt x="593" y="138"/>
                      <a:pt x="564" y="183"/>
                      <a:pt x="536" y="221"/>
                    </a:cubicBezTo>
                    <a:cubicBezTo>
                      <a:pt x="508" y="259"/>
                      <a:pt x="470" y="298"/>
                      <a:pt x="445" y="331"/>
                    </a:cubicBezTo>
                    <a:cubicBezTo>
                      <a:pt x="420" y="364"/>
                      <a:pt x="407" y="391"/>
                      <a:pt x="384" y="419"/>
                    </a:cubicBezTo>
                    <a:cubicBezTo>
                      <a:pt x="361" y="447"/>
                      <a:pt x="337" y="466"/>
                      <a:pt x="304" y="499"/>
                    </a:cubicBezTo>
                    <a:cubicBezTo>
                      <a:pt x="271" y="532"/>
                      <a:pt x="235" y="576"/>
                      <a:pt x="184" y="616"/>
                    </a:cubicBezTo>
                    <a:cubicBezTo>
                      <a:pt x="133" y="656"/>
                      <a:pt x="66" y="697"/>
                      <a:pt x="0" y="739"/>
                    </a:cubicBezTo>
                  </a:path>
                </a:pathLst>
              </a:custGeom>
              <a:noFill/>
              <a:ln w="19050">
                <a:solidFill>
                  <a:srgbClr val="FF081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54033" name="Group 22"/>
              <p:cNvGrpSpPr>
                <a:grpSpLocks/>
              </p:cNvGrpSpPr>
              <p:nvPr/>
            </p:nvGrpSpPr>
            <p:grpSpPr bwMode="auto">
              <a:xfrm>
                <a:off x="1177" y="1394"/>
                <a:ext cx="134" cy="114"/>
                <a:chOff x="883" y="1197"/>
                <a:chExt cx="144" cy="104"/>
              </a:xfrm>
            </p:grpSpPr>
            <p:sp>
              <p:nvSpPr>
                <p:cNvPr id="254034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883" y="1200"/>
                  <a:ext cx="144" cy="101"/>
                </a:xfrm>
                <a:prstGeom prst="line">
                  <a:avLst/>
                </a:pr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4035" name="Freeform 24"/>
                <p:cNvSpPr>
                  <a:spLocks/>
                </p:cNvSpPr>
                <p:nvPr/>
              </p:nvSpPr>
              <p:spPr bwMode="auto">
                <a:xfrm>
                  <a:off x="968" y="1197"/>
                  <a:ext cx="56" cy="19"/>
                </a:xfrm>
                <a:custGeom>
                  <a:avLst/>
                  <a:gdLst>
                    <a:gd name="T0" fmla="*/ 56 w 56"/>
                    <a:gd name="T1" fmla="*/ 0 h 19"/>
                    <a:gd name="T2" fmla="*/ 0 w 56"/>
                    <a:gd name="T3" fmla="*/ 19 h 19"/>
                    <a:gd name="T4" fmla="*/ 0 60000 65536"/>
                    <a:gd name="T5" fmla="*/ 0 60000 65536"/>
                    <a:gd name="T6" fmla="*/ 0 w 56"/>
                    <a:gd name="T7" fmla="*/ 0 h 19"/>
                    <a:gd name="T8" fmla="*/ 56 w 56"/>
                    <a:gd name="T9" fmla="*/ 19 h 1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6" h="19">
                      <a:moveTo>
                        <a:pt x="56" y="0"/>
                      </a:moveTo>
                      <a:cubicBezTo>
                        <a:pt x="32" y="8"/>
                        <a:pt x="9" y="16"/>
                        <a:pt x="0" y="19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254031" name="Text Box 25"/>
            <p:cNvSpPr txBox="1">
              <a:spLocks noChangeArrowheads="1"/>
            </p:cNvSpPr>
            <p:nvPr/>
          </p:nvSpPr>
          <p:spPr bwMode="auto">
            <a:xfrm>
              <a:off x="1369" y="668"/>
              <a:ext cx="5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900">
                  <a:latin typeface="Times New Roman" charset="0"/>
                </a:rPr>
                <a:t>Late Pliocene 3</a:t>
              </a:r>
            </a:p>
          </p:txBody>
        </p:sp>
      </p:grpSp>
      <p:sp>
        <p:nvSpPr>
          <p:cNvPr id="253957" name="Rectangle 26"/>
          <p:cNvSpPr>
            <a:spLocks noChangeArrowheads="1"/>
          </p:cNvSpPr>
          <p:nvPr/>
        </p:nvSpPr>
        <p:spPr bwMode="auto">
          <a:xfrm>
            <a:off x="-481013" y="812800"/>
            <a:ext cx="1566863" cy="111125"/>
          </a:xfrm>
          <a:prstGeom prst="rect">
            <a:avLst/>
          </a:prstGeom>
          <a:solidFill>
            <a:srgbClr val="E6DB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2" name="Group 27"/>
          <p:cNvGrpSpPr>
            <a:grpSpLocks/>
          </p:cNvGrpSpPr>
          <p:nvPr/>
        </p:nvGrpSpPr>
        <p:grpSpPr bwMode="auto">
          <a:xfrm>
            <a:off x="-103188" y="750888"/>
            <a:ext cx="7496176" cy="1844675"/>
            <a:chOff x="-95" y="473"/>
            <a:chExt cx="4722" cy="1162"/>
          </a:xfrm>
        </p:grpSpPr>
        <p:grpSp>
          <p:nvGrpSpPr>
            <p:cNvPr id="254002" name="Group 28"/>
            <p:cNvGrpSpPr>
              <a:grpSpLocks/>
            </p:cNvGrpSpPr>
            <p:nvPr/>
          </p:nvGrpSpPr>
          <p:grpSpPr bwMode="auto">
            <a:xfrm>
              <a:off x="-95" y="651"/>
              <a:ext cx="4661" cy="984"/>
              <a:chOff x="-95" y="651"/>
              <a:chExt cx="4661" cy="984"/>
            </a:xfrm>
          </p:grpSpPr>
          <p:grpSp>
            <p:nvGrpSpPr>
              <p:cNvPr id="254007" name="Group 29"/>
              <p:cNvGrpSpPr>
                <a:grpSpLocks/>
              </p:cNvGrpSpPr>
              <p:nvPr/>
            </p:nvGrpSpPr>
            <p:grpSpPr bwMode="auto">
              <a:xfrm>
                <a:off x="-1" y="845"/>
                <a:ext cx="301" cy="305"/>
                <a:chOff x="-1" y="845"/>
                <a:chExt cx="301" cy="305"/>
              </a:xfrm>
            </p:grpSpPr>
            <p:sp>
              <p:nvSpPr>
                <p:cNvPr id="254026" name="Freeform 30"/>
                <p:cNvSpPr>
                  <a:spLocks/>
                </p:cNvSpPr>
                <p:nvPr/>
              </p:nvSpPr>
              <p:spPr bwMode="auto">
                <a:xfrm>
                  <a:off x="-1" y="845"/>
                  <a:ext cx="301" cy="305"/>
                </a:xfrm>
                <a:custGeom>
                  <a:avLst/>
                  <a:gdLst>
                    <a:gd name="T0" fmla="*/ 2147483647 w 147"/>
                    <a:gd name="T1" fmla="*/ 0 h 187"/>
                    <a:gd name="T2" fmla="*/ 2147483647 w 147"/>
                    <a:gd name="T3" fmla="*/ 2147483647 h 187"/>
                    <a:gd name="T4" fmla="*/ 0 w 147"/>
                    <a:gd name="T5" fmla="*/ 2147483647 h 187"/>
                    <a:gd name="T6" fmla="*/ 0 60000 65536"/>
                    <a:gd name="T7" fmla="*/ 0 60000 65536"/>
                    <a:gd name="T8" fmla="*/ 0 60000 65536"/>
                    <a:gd name="T9" fmla="*/ 0 w 147"/>
                    <a:gd name="T10" fmla="*/ 0 h 187"/>
                    <a:gd name="T11" fmla="*/ 147 w 147"/>
                    <a:gd name="T12" fmla="*/ 187 h 1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7" h="187">
                      <a:moveTo>
                        <a:pt x="147" y="0"/>
                      </a:moveTo>
                      <a:cubicBezTo>
                        <a:pt x="135" y="27"/>
                        <a:pt x="123" y="55"/>
                        <a:pt x="99" y="86"/>
                      </a:cubicBezTo>
                      <a:cubicBezTo>
                        <a:pt x="75" y="117"/>
                        <a:pt x="44" y="148"/>
                        <a:pt x="0" y="187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254027" name="Group 31"/>
                <p:cNvGrpSpPr>
                  <a:grpSpLocks/>
                </p:cNvGrpSpPr>
                <p:nvPr/>
              </p:nvGrpSpPr>
              <p:grpSpPr bwMode="auto">
                <a:xfrm>
                  <a:off x="84" y="1040"/>
                  <a:ext cx="114" cy="91"/>
                  <a:chOff x="102" y="1040"/>
                  <a:chExt cx="114" cy="91"/>
                </a:xfrm>
              </p:grpSpPr>
              <p:sp>
                <p:nvSpPr>
                  <p:cNvPr id="254028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2" y="1040"/>
                    <a:ext cx="114" cy="9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54029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2" y="1120"/>
                    <a:ext cx="53" cy="10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254008" name="Group 34"/>
              <p:cNvGrpSpPr>
                <a:grpSpLocks/>
              </p:cNvGrpSpPr>
              <p:nvPr/>
            </p:nvGrpSpPr>
            <p:grpSpPr bwMode="auto">
              <a:xfrm>
                <a:off x="-95" y="685"/>
                <a:ext cx="301" cy="305"/>
                <a:chOff x="-95" y="685"/>
                <a:chExt cx="301" cy="305"/>
              </a:xfrm>
            </p:grpSpPr>
            <p:sp>
              <p:nvSpPr>
                <p:cNvPr id="254022" name="Freeform 35"/>
                <p:cNvSpPr>
                  <a:spLocks/>
                </p:cNvSpPr>
                <p:nvPr/>
              </p:nvSpPr>
              <p:spPr bwMode="auto">
                <a:xfrm>
                  <a:off x="-95" y="685"/>
                  <a:ext cx="301" cy="305"/>
                </a:xfrm>
                <a:custGeom>
                  <a:avLst/>
                  <a:gdLst>
                    <a:gd name="T0" fmla="*/ 2147483647 w 147"/>
                    <a:gd name="T1" fmla="*/ 0 h 187"/>
                    <a:gd name="T2" fmla="*/ 2147483647 w 147"/>
                    <a:gd name="T3" fmla="*/ 2147483647 h 187"/>
                    <a:gd name="T4" fmla="*/ 0 w 147"/>
                    <a:gd name="T5" fmla="*/ 2147483647 h 187"/>
                    <a:gd name="T6" fmla="*/ 0 60000 65536"/>
                    <a:gd name="T7" fmla="*/ 0 60000 65536"/>
                    <a:gd name="T8" fmla="*/ 0 60000 65536"/>
                    <a:gd name="T9" fmla="*/ 0 w 147"/>
                    <a:gd name="T10" fmla="*/ 0 h 187"/>
                    <a:gd name="T11" fmla="*/ 147 w 147"/>
                    <a:gd name="T12" fmla="*/ 187 h 1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7" h="187">
                      <a:moveTo>
                        <a:pt x="147" y="0"/>
                      </a:moveTo>
                      <a:cubicBezTo>
                        <a:pt x="135" y="27"/>
                        <a:pt x="123" y="55"/>
                        <a:pt x="99" y="86"/>
                      </a:cubicBezTo>
                      <a:cubicBezTo>
                        <a:pt x="75" y="117"/>
                        <a:pt x="44" y="148"/>
                        <a:pt x="0" y="187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254023" name="Group 36"/>
                <p:cNvGrpSpPr>
                  <a:grpSpLocks/>
                </p:cNvGrpSpPr>
                <p:nvPr/>
              </p:nvGrpSpPr>
              <p:grpSpPr bwMode="auto">
                <a:xfrm>
                  <a:off x="-18" y="880"/>
                  <a:ext cx="114" cy="91"/>
                  <a:chOff x="102" y="1040"/>
                  <a:chExt cx="114" cy="91"/>
                </a:xfrm>
              </p:grpSpPr>
              <p:sp>
                <p:nvSpPr>
                  <p:cNvPr id="254024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2" y="1040"/>
                    <a:ext cx="114" cy="9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54025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2" y="1120"/>
                    <a:ext cx="53" cy="10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254009" name="Group 39"/>
              <p:cNvGrpSpPr>
                <a:grpSpLocks/>
              </p:cNvGrpSpPr>
              <p:nvPr/>
            </p:nvGrpSpPr>
            <p:grpSpPr bwMode="auto">
              <a:xfrm>
                <a:off x="2147" y="651"/>
                <a:ext cx="2419" cy="984"/>
                <a:chOff x="2165" y="651"/>
                <a:chExt cx="2419" cy="984"/>
              </a:xfrm>
            </p:grpSpPr>
            <p:sp>
              <p:nvSpPr>
                <p:cNvPr id="254010" name="Freeform 40"/>
                <p:cNvSpPr>
                  <a:spLocks/>
                </p:cNvSpPr>
                <p:nvPr/>
              </p:nvSpPr>
              <p:spPr bwMode="auto">
                <a:xfrm>
                  <a:off x="3747" y="883"/>
                  <a:ext cx="837" cy="485"/>
                </a:xfrm>
                <a:custGeom>
                  <a:avLst/>
                  <a:gdLst>
                    <a:gd name="T0" fmla="*/ 837 w 837"/>
                    <a:gd name="T1" fmla="*/ 0 h 485"/>
                    <a:gd name="T2" fmla="*/ 781 w 837"/>
                    <a:gd name="T3" fmla="*/ 104 h 485"/>
                    <a:gd name="T4" fmla="*/ 704 w 837"/>
                    <a:gd name="T5" fmla="*/ 170 h 485"/>
                    <a:gd name="T6" fmla="*/ 589 w 837"/>
                    <a:gd name="T7" fmla="*/ 245 h 485"/>
                    <a:gd name="T8" fmla="*/ 424 w 837"/>
                    <a:gd name="T9" fmla="*/ 354 h 485"/>
                    <a:gd name="T10" fmla="*/ 320 w 837"/>
                    <a:gd name="T11" fmla="*/ 408 h 485"/>
                    <a:gd name="T12" fmla="*/ 0 w 837"/>
                    <a:gd name="T13" fmla="*/ 485 h 48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37"/>
                    <a:gd name="T22" fmla="*/ 0 h 485"/>
                    <a:gd name="T23" fmla="*/ 837 w 837"/>
                    <a:gd name="T24" fmla="*/ 485 h 48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37" h="485">
                      <a:moveTo>
                        <a:pt x="837" y="0"/>
                      </a:moveTo>
                      <a:cubicBezTo>
                        <a:pt x="820" y="38"/>
                        <a:pt x="803" y="76"/>
                        <a:pt x="781" y="104"/>
                      </a:cubicBezTo>
                      <a:cubicBezTo>
                        <a:pt x="759" y="132"/>
                        <a:pt x="736" y="147"/>
                        <a:pt x="704" y="170"/>
                      </a:cubicBezTo>
                      <a:cubicBezTo>
                        <a:pt x="672" y="193"/>
                        <a:pt x="636" y="214"/>
                        <a:pt x="589" y="245"/>
                      </a:cubicBezTo>
                      <a:cubicBezTo>
                        <a:pt x="542" y="276"/>
                        <a:pt x="469" y="327"/>
                        <a:pt x="424" y="354"/>
                      </a:cubicBezTo>
                      <a:cubicBezTo>
                        <a:pt x="379" y="381"/>
                        <a:pt x="391" y="386"/>
                        <a:pt x="320" y="408"/>
                      </a:cubicBezTo>
                      <a:cubicBezTo>
                        <a:pt x="249" y="430"/>
                        <a:pt x="124" y="457"/>
                        <a:pt x="0" y="485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4011" name="Freeform 41"/>
                <p:cNvSpPr>
                  <a:spLocks/>
                </p:cNvSpPr>
                <p:nvPr/>
              </p:nvSpPr>
              <p:spPr bwMode="auto">
                <a:xfrm>
                  <a:off x="3960" y="651"/>
                  <a:ext cx="160" cy="122"/>
                </a:xfrm>
                <a:custGeom>
                  <a:avLst/>
                  <a:gdLst>
                    <a:gd name="T0" fmla="*/ 0 w 160"/>
                    <a:gd name="T1" fmla="*/ 0 h 122"/>
                    <a:gd name="T2" fmla="*/ 77 w 160"/>
                    <a:gd name="T3" fmla="*/ 66 h 122"/>
                    <a:gd name="T4" fmla="*/ 160 w 160"/>
                    <a:gd name="T5" fmla="*/ 122 h 122"/>
                    <a:gd name="T6" fmla="*/ 0 60000 65536"/>
                    <a:gd name="T7" fmla="*/ 0 60000 65536"/>
                    <a:gd name="T8" fmla="*/ 0 60000 65536"/>
                    <a:gd name="T9" fmla="*/ 0 w 160"/>
                    <a:gd name="T10" fmla="*/ 0 h 122"/>
                    <a:gd name="T11" fmla="*/ 160 w 160"/>
                    <a:gd name="T12" fmla="*/ 122 h 12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0" h="122">
                      <a:moveTo>
                        <a:pt x="0" y="0"/>
                      </a:moveTo>
                      <a:cubicBezTo>
                        <a:pt x="25" y="23"/>
                        <a:pt x="50" y="46"/>
                        <a:pt x="77" y="66"/>
                      </a:cubicBezTo>
                      <a:cubicBezTo>
                        <a:pt x="104" y="86"/>
                        <a:pt x="146" y="112"/>
                        <a:pt x="160" y="122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4012" name="Freeform 42"/>
                <p:cNvSpPr>
                  <a:spLocks/>
                </p:cNvSpPr>
                <p:nvPr/>
              </p:nvSpPr>
              <p:spPr bwMode="auto">
                <a:xfrm>
                  <a:off x="2165" y="776"/>
                  <a:ext cx="1955" cy="859"/>
                </a:xfrm>
                <a:custGeom>
                  <a:avLst/>
                  <a:gdLst>
                    <a:gd name="T0" fmla="*/ 1955 w 1955"/>
                    <a:gd name="T1" fmla="*/ 0 h 859"/>
                    <a:gd name="T2" fmla="*/ 1864 w 1955"/>
                    <a:gd name="T3" fmla="*/ 45 h 859"/>
                    <a:gd name="T4" fmla="*/ 1776 w 1955"/>
                    <a:gd name="T5" fmla="*/ 128 h 859"/>
                    <a:gd name="T6" fmla="*/ 1627 w 1955"/>
                    <a:gd name="T7" fmla="*/ 219 h 859"/>
                    <a:gd name="T8" fmla="*/ 1320 w 1955"/>
                    <a:gd name="T9" fmla="*/ 368 h 859"/>
                    <a:gd name="T10" fmla="*/ 1115 w 1955"/>
                    <a:gd name="T11" fmla="*/ 459 h 859"/>
                    <a:gd name="T12" fmla="*/ 854 w 1955"/>
                    <a:gd name="T13" fmla="*/ 581 h 859"/>
                    <a:gd name="T14" fmla="*/ 742 w 1955"/>
                    <a:gd name="T15" fmla="*/ 619 h 859"/>
                    <a:gd name="T16" fmla="*/ 488 w 1955"/>
                    <a:gd name="T17" fmla="*/ 715 h 859"/>
                    <a:gd name="T18" fmla="*/ 190 w 1955"/>
                    <a:gd name="T19" fmla="*/ 792 h 859"/>
                    <a:gd name="T20" fmla="*/ 0 w 1955"/>
                    <a:gd name="T21" fmla="*/ 859 h 8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55"/>
                    <a:gd name="T34" fmla="*/ 0 h 859"/>
                    <a:gd name="T35" fmla="*/ 1955 w 1955"/>
                    <a:gd name="T36" fmla="*/ 859 h 8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55" h="859">
                      <a:moveTo>
                        <a:pt x="1955" y="0"/>
                      </a:moveTo>
                      <a:cubicBezTo>
                        <a:pt x="1924" y="12"/>
                        <a:pt x="1894" y="24"/>
                        <a:pt x="1864" y="45"/>
                      </a:cubicBezTo>
                      <a:cubicBezTo>
                        <a:pt x="1834" y="66"/>
                        <a:pt x="1815" y="99"/>
                        <a:pt x="1776" y="128"/>
                      </a:cubicBezTo>
                      <a:cubicBezTo>
                        <a:pt x="1737" y="157"/>
                        <a:pt x="1703" y="179"/>
                        <a:pt x="1627" y="219"/>
                      </a:cubicBezTo>
                      <a:cubicBezTo>
                        <a:pt x="1551" y="259"/>
                        <a:pt x="1405" y="328"/>
                        <a:pt x="1320" y="368"/>
                      </a:cubicBezTo>
                      <a:cubicBezTo>
                        <a:pt x="1235" y="408"/>
                        <a:pt x="1193" y="424"/>
                        <a:pt x="1115" y="459"/>
                      </a:cubicBezTo>
                      <a:cubicBezTo>
                        <a:pt x="1037" y="494"/>
                        <a:pt x="916" y="554"/>
                        <a:pt x="854" y="581"/>
                      </a:cubicBezTo>
                      <a:cubicBezTo>
                        <a:pt x="792" y="608"/>
                        <a:pt x="803" y="597"/>
                        <a:pt x="742" y="619"/>
                      </a:cubicBezTo>
                      <a:cubicBezTo>
                        <a:pt x="681" y="641"/>
                        <a:pt x="580" y="686"/>
                        <a:pt x="488" y="715"/>
                      </a:cubicBezTo>
                      <a:cubicBezTo>
                        <a:pt x="396" y="744"/>
                        <a:pt x="271" y="768"/>
                        <a:pt x="190" y="792"/>
                      </a:cubicBezTo>
                      <a:cubicBezTo>
                        <a:pt x="109" y="816"/>
                        <a:pt x="54" y="837"/>
                        <a:pt x="0" y="859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254013" name="Group 43"/>
                <p:cNvGrpSpPr>
                  <a:grpSpLocks/>
                </p:cNvGrpSpPr>
                <p:nvPr/>
              </p:nvGrpSpPr>
              <p:grpSpPr bwMode="auto">
                <a:xfrm>
                  <a:off x="3444" y="1047"/>
                  <a:ext cx="158" cy="85"/>
                  <a:chOff x="883" y="1197"/>
                  <a:chExt cx="144" cy="104"/>
                </a:xfrm>
              </p:grpSpPr>
              <p:sp>
                <p:nvSpPr>
                  <p:cNvPr id="254020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54021" name="Freeform 45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  <a:gd name="T4" fmla="*/ 0 60000 65536"/>
                      <a:gd name="T5" fmla="*/ 0 60000 65536"/>
                      <a:gd name="T6" fmla="*/ 0 w 56"/>
                      <a:gd name="T7" fmla="*/ 0 h 19"/>
                      <a:gd name="T8" fmla="*/ 56 w 56"/>
                      <a:gd name="T9" fmla="*/ 19 h 19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54014" name="Group 46"/>
                <p:cNvGrpSpPr>
                  <a:grpSpLocks/>
                </p:cNvGrpSpPr>
                <p:nvPr/>
              </p:nvGrpSpPr>
              <p:grpSpPr bwMode="auto">
                <a:xfrm>
                  <a:off x="4242" y="1060"/>
                  <a:ext cx="128" cy="94"/>
                  <a:chOff x="883" y="1197"/>
                  <a:chExt cx="144" cy="104"/>
                </a:xfrm>
              </p:grpSpPr>
              <p:sp>
                <p:nvSpPr>
                  <p:cNvPr id="254018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54019" name="Freeform 48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  <a:gd name="T4" fmla="*/ 0 60000 65536"/>
                      <a:gd name="T5" fmla="*/ 0 60000 65536"/>
                      <a:gd name="T6" fmla="*/ 0 w 56"/>
                      <a:gd name="T7" fmla="*/ 0 h 19"/>
                      <a:gd name="T8" fmla="*/ 56 w 56"/>
                      <a:gd name="T9" fmla="*/ 19 h 19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54015" name="Group 49"/>
                <p:cNvGrpSpPr>
                  <a:grpSpLocks/>
                </p:cNvGrpSpPr>
                <p:nvPr/>
              </p:nvGrpSpPr>
              <p:grpSpPr bwMode="auto">
                <a:xfrm flipH="1">
                  <a:off x="4010" y="671"/>
                  <a:ext cx="80" cy="59"/>
                  <a:chOff x="883" y="1197"/>
                  <a:chExt cx="144" cy="104"/>
                </a:xfrm>
              </p:grpSpPr>
              <p:sp>
                <p:nvSpPr>
                  <p:cNvPr id="254016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54017" name="Freeform 51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  <a:gd name="T4" fmla="*/ 0 60000 65536"/>
                      <a:gd name="T5" fmla="*/ 0 60000 65536"/>
                      <a:gd name="T6" fmla="*/ 0 w 56"/>
                      <a:gd name="T7" fmla="*/ 0 h 19"/>
                      <a:gd name="T8" fmla="*/ 56 w 56"/>
                      <a:gd name="T9" fmla="*/ 19 h 19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</p:grpSp>
        <p:grpSp>
          <p:nvGrpSpPr>
            <p:cNvPr id="254003" name="Group 52"/>
            <p:cNvGrpSpPr>
              <a:grpSpLocks/>
            </p:cNvGrpSpPr>
            <p:nvPr/>
          </p:nvGrpSpPr>
          <p:grpSpPr bwMode="auto">
            <a:xfrm>
              <a:off x="3571" y="493"/>
              <a:ext cx="1056" cy="144"/>
              <a:chOff x="3589" y="493"/>
              <a:chExt cx="1056" cy="144"/>
            </a:xfrm>
          </p:grpSpPr>
          <p:sp>
            <p:nvSpPr>
              <p:cNvPr id="254005" name="Rectangle 53"/>
              <p:cNvSpPr>
                <a:spLocks noChangeArrowheads="1"/>
              </p:cNvSpPr>
              <p:nvPr/>
            </p:nvSpPr>
            <p:spPr bwMode="auto">
              <a:xfrm>
                <a:off x="3589" y="544"/>
                <a:ext cx="1056" cy="53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4006" name="Text Box 54"/>
              <p:cNvSpPr txBox="1">
                <a:spLocks noChangeArrowheads="1"/>
              </p:cNvSpPr>
              <p:nvPr/>
            </p:nvSpPr>
            <p:spPr bwMode="auto">
              <a:xfrm>
                <a:off x="3694" y="493"/>
                <a:ext cx="8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900">
                    <a:latin typeface="Times New Roman" charset="0"/>
                  </a:rPr>
                  <a:t>Late Pleistocene-Active 5</a:t>
                </a:r>
              </a:p>
            </p:txBody>
          </p:sp>
        </p:grpSp>
        <p:sp>
          <p:nvSpPr>
            <p:cNvPr id="254004" name="Text Box 55"/>
            <p:cNvSpPr txBox="1">
              <a:spLocks noChangeArrowheads="1"/>
            </p:cNvSpPr>
            <p:nvPr/>
          </p:nvSpPr>
          <p:spPr bwMode="auto">
            <a:xfrm>
              <a:off x="-55" y="473"/>
              <a:ext cx="8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900">
                  <a:latin typeface="Times New Roman" charset="0"/>
                </a:rPr>
                <a:t>Late Pleistocene-Active 5</a:t>
              </a:r>
            </a:p>
          </p:txBody>
        </p:sp>
      </p:grpSp>
      <p:sp>
        <p:nvSpPr>
          <p:cNvPr id="1916984" name="Freeform 56"/>
          <p:cNvSpPr>
            <a:spLocks/>
          </p:cNvSpPr>
          <p:nvPr/>
        </p:nvSpPr>
        <p:spPr bwMode="auto">
          <a:xfrm>
            <a:off x="2098675" y="1123950"/>
            <a:ext cx="2089150" cy="1196975"/>
          </a:xfrm>
          <a:custGeom>
            <a:avLst/>
            <a:gdLst>
              <a:gd name="T0" fmla="*/ 2147483647 w 1316"/>
              <a:gd name="T1" fmla="*/ 0 h 754"/>
              <a:gd name="T2" fmla="*/ 2147483647 w 1316"/>
              <a:gd name="T3" fmla="*/ 2147483647 h 754"/>
              <a:gd name="T4" fmla="*/ 2147483647 w 1316"/>
              <a:gd name="T5" fmla="*/ 2147483647 h 754"/>
              <a:gd name="T6" fmla="*/ 2147483647 w 1316"/>
              <a:gd name="T7" fmla="*/ 2147483647 h 754"/>
              <a:gd name="T8" fmla="*/ 2147483647 w 1316"/>
              <a:gd name="T9" fmla="*/ 2147483647 h 754"/>
              <a:gd name="T10" fmla="*/ 2147483647 w 1316"/>
              <a:gd name="T11" fmla="*/ 2147483647 h 754"/>
              <a:gd name="T12" fmla="*/ 2147483647 w 1316"/>
              <a:gd name="T13" fmla="*/ 2147483647 h 754"/>
              <a:gd name="T14" fmla="*/ 2147483647 w 1316"/>
              <a:gd name="T15" fmla="*/ 2147483647 h 754"/>
              <a:gd name="T16" fmla="*/ 2147483647 w 1316"/>
              <a:gd name="T17" fmla="*/ 2147483647 h 754"/>
              <a:gd name="T18" fmla="*/ 2147483647 w 1316"/>
              <a:gd name="T19" fmla="*/ 2147483647 h 754"/>
              <a:gd name="T20" fmla="*/ 2147483647 w 1316"/>
              <a:gd name="T21" fmla="*/ 2147483647 h 754"/>
              <a:gd name="T22" fmla="*/ 2147483647 w 1316"/>
              <a:gd name="T23" fmla="*/ 2147483647 h 754"/>
              <a:gd name="T24" fmla="*/ 2147483647 w 1316"/>
              <a:gd name="T25" fmla="*/ 2147483647 h 754"/>
              <a:gd name="T26" fmla="*/ 0 w 1316"/>
              <a:gd name="T27" fmla="*/ 2147483647 h 7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316"/>
              <a:gd name="T43" fmla="*/ 0 h 754"/>
              <a:gd name="T44" fmla="*/ 1316 w 1316"/>
              <a:gd name="T45" fmla="*/ 754 h 7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316" h="754">
                <a:moveTo>
                  <a:pt x="1316" y="0"/>
                </a:moveTo>
                <a:cubicBezTo>
                  <a:pt x="1290" y="16"/>
                  <a:pt x="1265" y="32"/>
                  <a:pt x="1244" y="50"/>
                </a:cubicBezTo>
                <a:cubicBezTo>
                  <a:pt x="1223" y="68"/>
                  <a:pt x="1214" y="85"/>
                  <a:pt x="1188" y="106"/>
                </a:cubicBezTo>
                <a:cubicBezTo>
                  <a:pt x="1162" y="127"/>
                  <a:pt x="1118" y="153"/>
                  <a:pt x="1088" y="176"/>
                </a:cubicBezTo>
                <a:cubicBezTo>
                  <a:pt x="1058" y="199"/>
                  <a:pt x="1036" y="224"/>
                  <a:pt x="1008" y="244"/>
                </a:cubicBezTo>
                <a:cubicBezTo>
                  <a:pt x="980" y="264"/>
                  <a:pt x="964" y="275"/>
                  <a:pt x="922" y="298"/>
                </a:cubicBezTo>
                <a:cubicBezTo>
                  <a:pt x="880" y="321"/>
                  <a:pt x="791" y="366"/>
                  <a:pt x="756" y="384"/>
                </a:cubicBezTo>
                <a:cubicBezTo>
                  <a:pt x="721" y="402"/>
                  <a:pt x="731" y="394"/>
                  <a:pt x="710" y="406"/>
                </a:cubicBezTo>
                <a:cubicBezTo>
                  <a:pt x="689" y="418"/>
                  <a:pt x="652" y="443"/>
                  <a:pt x="628" y="458"/>
                </a:cubicBezTo>
                <a:cubicBezTo>
                  <a:pt x="604" y="473"/>
                  <a:pt x="605" y="476"/>
                  <a:pt x="566" y="498"/>
                </a:cubicBezTo>
                <a:cubicBezTo>
                  <a:pt x="527" y="520"/>
                  <a:pt x="439" y="568"/>
                  <a:pt x="392" y="590"/>
                </a:cubicBezTo>
                <a:cubicBezTo>
                  <a:pt x="345" y="612"/>
                  <a:pt x="335" y="606"/>
                  <a:pt x="282" y="628"/>
                </a:cubicBezTo>
                <a:cubicBezTo>
                  <a:pt x="229" y="650"/>
                  <a:pt x="119" y="699"/>
                  <a:pt x="72" y="720"/>
                </a:cubicBezTo>
                <a:cubicBezTo>
                  <a:pt x="25" y="741"/>
                  <a:pt x="12" y="747"/>
                  <a:pt x="0" y="754"/>
                </a:cubicBezTo>
              </a:path>
            </a:pathLst>
          </a:custGeom>
          <a:noFill/>
          <a:ln w="12700">
            <a:solidFill>
              <a:srgbClr val="FF081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3" name="Group 57"/>
          <p:cNvGrpSpPr>
            <a:grpSpLocks/>
          </p:cNvGrpSpPr>
          <p:nvPr/>
        </p:nvGrpSpPr>
        <p:grpSpPr bwMode="auto">
          <a:xfrm>
            <a:off x="2740025" y="847725"/>
            <a:ext cx="2254250" cy="1768475"/>
            <a:chOff x="1696" y="534"/>
            <a:chExt cx="1420" cy="1114"/>
          </a:xfrm>
        </p:grpSpPr>
        <p:grpSp>
          <p:nvGrpSpPr>
            <p:cNvPr id="253994" name="Group 58"/>
            <p:cNvGrpSpPr>
              <a:grpSpLocks/>
            </p:cNvGrpSpPr>
            <p:nvPr/>
          </p:nvGrpSpPr>
          <p:grpSpPr bwMode="auto">
            <a:xfrm>
              <a:off x="2193" y="534"/>
              <a:ext cx="923" cy="898"/>
              <a:chOff x="2193" y="534"/>
              <a:chExt cx="923" cy="898"/>
            </a:xfrm>
          </p:grpSpPr>
          <p:grpSp>
            <p:nvGrpSpPr>
              <p:cNvPr id="253996" name="Group 59"/>
              <p:cNvGrpSpPr>
                <a:grpSpLocks/>
              </p:cNvGrpSpPr>
              <p:nvPr/>
            </p:nvGrpSpPr>
            <p:grpSpPr bwMode="auto">
              <a:xfrm>
                <a:off x="2193" y="808"/>
                <a:ext cx="866" cy="624"/>
                <a:chOff x="2193" y="808"/>
                <a:chExt cx="866" cy="624"/>
              </a:xfrm>
            </p:grpSpPr>
            <p:sp>
              <p:nvSpPr>
                <p:cNvPr id="253998" name="Freeform 60"/>
                <p:cNvSpPr>
                  <a:spLocks/>
                </p:cNvSpPr>
                <p:nvPr/>
              </p:nvSpPr>
              <p:spPr bwMode="auto">
                <a:xfrm>
                  <a:off x="2193" y="808"/>
                  <a:ext cx="866" cy="624"/>
                </a:xfrm>
                <a:custGeom>
                  <a:avLst/>
                  <a:gdLst>
                    <a:gd name="T0" fmla="*/ 866 w 866"/>
                    <a:gd name="T1" fmla="*/ 0 h 624"/>
                    <a:gd name="T2" fmla="*/ 832 w 866"/>
                    <a:gd name="T3" fmla="*/ 96 h 624"/>
                    <a:gd name="T4" fmla="*/ 752 w 866"/>
                    <a:gd name="T5" fmla="*/ 205 h 624"/>
                    <a:gd name="T6" fmla="*/ 618 w 866"/>
                    <a:gd name="T7" fmla="*/ 309 h 624"/>
                    <a:gd name="T8" fmla="*/ 330 w 866"/>
                    <a:gd name="T9" fmla="*/ 475 h 624"/>
                    <a:gd name="T10" fmla="*/ 0 w 866"/>
                    <a:gd name="T11" fmla="*/ 624 h 6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6"/>
                    <a:gd name="T19" fmla="*/ 0 h 624"/>
                    <a:gd name="T20" fmla="*/ 866 w 866"/>
                    <a:gd name="T21" fmla="*/ 624 h 6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6" h="624">
                      <a:moveTo>
                        <a:pt x="866" y="0"/>
                      </a:moveTo>
                      <a:cubicBezTo>
                        <a:pt x="858" y="31"/>
                        <a:pt x="851" y="62"/>
                        <a:pt x="832" y="96"/>
                      </a:cubicBezTo>
                      <a:cubicBezTo>
                        <a:pt x="813" y="130"/>
                        <a:pt x="788" y="170"/>
                        <a:pt x="752" y="205"/>
                      </a:cubicBezTo>
                      <a:cubicBezTo>
                        <a:pt x="716" y="240"/>
                        <a:pt x="688" y="264"/>
                        <a:pt x="618" y="309"/>
                      </a:cubicBezTo>
                      <a:cubicBezTo>
                        <a:pt x="548" y="354"/>
                        <a:pt x="433" y="423"/>
                        <a:pt x="330" y="475"/>
                      </a:cubicBezTo>
                      <a:cubicBezTo>
                        <a:pt x="227" y="527"/>
                        <a:pt x="55" y="599"/>
                        <a:pt x="0" y="624"/>
                      </a:cubicBezTo>
                    </a:path>
                  </a:pathLst>
                </a:custGeom>
                <a:noFill/>
                <a:ln w="19050">
                  <a:solidFill>
                    <a:srgbClr val="FF081A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253999" name="Group 61"/>
                <p:cNvGrpSpPr>
                  <a:grpSpLocks/>
                </p:cNvGrpSpPr>
                <p:nvPr/>
              </p:nvGrpSpPr>
              <p:grpSpPr bwMode="auto">
                <a:xfrm>
                  <a:off x="2807" y="974"/>
                  <a:ext cx="134" cy="114"/>
                  <a:chOff x="883" y="1197"/>
                  <a:chExt cx="144" cy="104"/>
                </a:xfrm>
              </p:grpSpPr>
              <p:sp>
                <p:nvSpPr>
                  <p:cNvPr id="254000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3" y="1200"/>
                    <a:ext cx="144" cy="101"/>
                  </a:xfrm>
                  <a:prstGeom prst="line">
                    <a:avLst/>
                  </a:pr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54001" name="Freeform 63"/>
                  <p:cNvSpPr>
                    <a:spLocks/>
                  </p:cNvSpPr>
                  <p:nvPr/>
                </p:nvSpPr>
                <p:spPr bwMode="auto">
                  <a:xfrm>
                    <a:off x="968" y="1197"/>
                    <a:ext cx="56" cy="19"/>
                  </a:xfrm>
                  <a:custGeom>
                    <a:avLst/>
                    <a:gdLst>
                      <a:gd name="T0" fmla="*/ 56 w 56"/>
                      <a:gd name="T1" fmla="*/ 0 h 19"/>
                      <a:gd name="T2" fmla="*/ 0 w 56"/>
                      <a:gd name="T3" fmla="*/ 19 h 19"/>
                      <a:gd name="T4" fmla="*/ 0 60000 65536"/>
                      <a:gd name="T5" fmla="*/ 0 60000 65536"/>
                      <a:gd name="T6" fmla="*/ 0 w 56"/>
                      <a:gd name="T7" fmla="*/ 0 h 19"/>
                      <a:gd name="T8" fmla="*/ 56 w 56"/>
                      <a:gd name="T9" fmla="*/ 19 h 19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56" h="19">
                        <a:moveTo>
                          <a:pt x="56" y="0"/>
                        </a:moveTo>
                        <a:cubicBezTo>
                          <a:pt x="32" y="8"/>
                          <a:pt x="9" y="16"/>
                          <a:pt x="0" y="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81A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253997" name="Text Box 64"/>
              <p:cNvSpPr txBox="1">
                <a:spLocks noChangeArrowheads="1"/>
              </p:cNvSpPr>
              <p:nvPr/>
            </p:nvSpPr>
            <p:spPr bwMode="auto">
              <a:xfrm>
                <a:off x="2444" y="534"/>
                <a:ext cx="67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900">
                    <a:latin typeface="Times New Roman" charset="0"/>
                  </a:rPr>
                  <a:t>Early Pleistocene 4</a:t>
                </a:r>
              </a:p>
            </p:txBody>
          </p:sp>
        </p:grpSp>
        <p:sp>
          <p:nvSpPr>
            <p:cNvPr id="253995" name="Freeform 65"/>
            <p:cNvSpPr>
              <a:spLocks/>
            </p:cNvSpPr>
            <p:nvPr/>
          </p:nvSpPr>
          <p:spPr bwMode="auto">
            <a:xfrm>
              <a:off x="1696" y="1426"/>
              <a:ext cx="506" cy="222"/>
            </a:xfrm>
            <a:custGeom>
              <a:avLst/>
              <a:gdLst>
                <a:gd name="T0" fmla="*/ 506 w 506"/>
                <a:gd name="T1" fmla="*/ 0 h 222"/>
                <a:gd name="T2" fmla="*/ 376 w 506"/>
                <a:gd name="T3" fmla="*/ 58 h 222"/>
                <a:gd name="T4" fmla="*/ 192 w 506"/>
                <a:gd name="T5" fmla="*/ 150 h 222"/>
                <a:gd name="T6" fmla="*/ 0 w 506"/>
                <a:gd name="T7" fmla="*/ 222 h 2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6"/>
                <a:gd name="T13" fmla="*/ 0 h 222"/>
                <a:gd name="T14" fmla="*/ 506 w 506"/>
                <a:gd name="T15" fmla="*/ 222 h 2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6" h="222">
                  <a:moveTo>
                    <a:pt x="506" y="0"/>
                  </a:moveTo>
                  <a:cubicBezTo>
                    <a:pt x="467" y="16"/>
                    <a:pt x="428" y="33"/>
                    <a:pt x="376" y="58"/>
                  </a:cubicBezTo>
                  <a:cubicBezTo>
                    <a:pt x="324" y="83"/>
                    <a:pt x="255" y="123"/>
                    <a:pt x="192" y="150"/>
                  </a:cubicBezTo>
                  <a:cubicBezTo>
                    <a:pt x="129" y="177"/>
                    <a:pt x="32" y="210"/>
                    <a:pt x="0" y="222"/>
                  </a:cubicBezTo>
                </a:path>
              </a:pathLst>
            </a:custGeom>
            <a:noFill/>
            <a:ln w="19050">
              <a:solidFill>
                <a:srgbClr val="FF081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7" name="Group 66"/>
          <p:cNvGrpSpPr>
            <a:grpSpLocks/>
          </p:cNvGrpSpPr>
          <p:nvPr/>
        </p:nvGrpSpPr>
        <p:grpSpPr bwMode="auto">
          <a:xfrm>
            <a:off x="0" y="928688"/>
            <a:ext cx="7440613" cy="3657600"/>
            <a:chOff x="0" y="585"/>
            <a:chExt cx="4687" cy="2304"/>
          </a:xfrm>
        </p:grpSpPr>
        <p:sp>
          <p:nvSpPr>
            <p:cNvPr id="253987" name="Freeform 67"/>
            <p:cNvSpPr>
              <a:spLocks/>
            </p:cNvSpPr>
            <p:nvPr/>
          </p:nvSpPr>
          <p:spPr bwMode="auto">
            <a:xfrm>
              <a:off x="0" y="585"/>
              <a:ext cx="4687" cy="2304"/>
            </a:xfrm>
            <a:custGeom>
              <a:avLst/>
              <a:gdLst>
                <a:gd name="T0" fmla="*/ 343 w 4669"/>
                <a:gd name="T1" fmla="*/ 0 h 2298"/>
                <a:gd name="T2" fmla="*/ 6064 w 4669"/>
                <a:gd name="T3" fmla="*/ 0 h 2298"/>
                <a:gd name="T4" fmla="*/ 5995 w 4669"/>
                <a:gd name="T5" fmla="*/ 295 h 2298"/>
                <a:gd name="T6" fmla="*/ 5880 w 4669"/>
                <a:gd name="T7" fmla="*/ 474 h 2298"/>
                <a:gd name="T8" fmla="*/ 5630 w 4669"/>
                <a:gd name="T9" fmla="*/ 635 h 2298"/>
                <a:gd name="T10" fmla="*/ 5343 w 4669"/>
                <a:gd name="T11" fmla="*/ 817 h 2298"/>
                <a:gd name="T12" fmla="*/ 4896 w 4669"/>
                <a:gd name="T13" fmla="*/ 906 h 2298"/>
                <a:gd name="T14" fmla="*/ 3792 w 4669"/>
                <a:gd name="T15" fmla="*/ 1249 h 2298"/>
                <a:gd name="T16" fmla="*/ 2783 w 4669"/>
                <a:gd name="T17" fmla="*/ 1591 h 2298"/>
                <a:gd name="T18" fmla="*/ 2418 w 4669"/>
                <a:gd name="T19" fmla="*/ 1717 h 2298"/>
                <a:gd name="T20" fmla="*/ 1783 w 4669"/>
                <a:gd name="T21" fmla="*/ 1969 h 2298"/>
                <a:gd name="T22" fmla="*/ 1084 w 4669"/>
                <a:gd name="T23" fmla="*/ 2278 h 2298"/>
                <a:gd name="T24" fmla="*/ 95 w 4669"/>
                <a:gd name="T25" fmla="*/ 2687 h 2298"/>
                <a:gd name="T26" fmla="*/ 0 w 4669"/>
                <a:gd name="T27" fmla="*/ 2742 h 2298"/>
                <a:gd name="T28" fmla="*/ 0 w 4669"/>
                <a:gd name="T29" fmla="*/ 414 h 2298"/>
                <a:gd name="T30" fmla="*/ 199 w 4669"/>
                <a:gd name="T31" fmla="*/ 301 h 2298"/>
                <a:gd name="T32" fmla="*/ 295 w 4669"/>
                <a:gd name="T33" fmla="*/ 102 h 2298"/>
                <a:gd name="T34" fmla="*/ 343 w 4669"/>
                <a:gd name="T35" fmla="*/ 0 h 22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9"/>
                <a:gd name="T55" fmla="*/ 0 h 2298"/>
                <a:gd name="T56" fmla="*/ 4669 w 4669"/>
                <a:gd name="T57" fmla="*/ 2298 h 22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9" h="2298">
                  <a:moveTo>
                    <a:pt x="275" y="0"/>
                  </a:moveTo>
                  <a:lnTo>
                    <a:pt x="4669" y="0"/>
                  </a:lnTo>
                  <a:lnTo>
                    <a:pt x="4615" y="227"/>
                  </a:lnTo>
                  <a:lnTo>
                    <a:pt x="4526" y="406"/>
                  </a:lnTo>
                  <a:lnTo>
                    <a:pt x="4335" y="537"/>
                  </a:lnTo>
                  <a:lnTo>
                    <a:pt x="4114" y="681"/>
                  </a:lnTo>
                  <a:lnTo>
                    <a:pt x="3767" y="770"/>
                  </a:lnTo>
                  <a:lnTo>
                    <a:pt x="2920" y="1045"/>
                  </a:lnTo>
                  <a:lnTo>
                    <a:pt x="2143" y="1325"/>
                  </a:lnTo>
                  <a:lnTo>
                    <a:pt x="1863" y="1445"/>
                  </a:lnTo>
                  <a:lnTo>
                    <a:pt x="1373" y="1648"/>
                  </a:lnTo>
                  <a:lnTo>
                    <a:pt x="836" y="1910"/>
                  </a:lnTo>
                  <a:lnTo>
                    <a:pt x="95" y="2251"/>
                  </a:lnTo>
                  <a:lnTo>
                    <a:pt x="0" y="2298"/>
                  </a:lnTo>
                  <a:lnTo>
                    <a:pt x="0" y="346"/>
                  </a:lnTo>
                  <a:lnTo>
                    <a:pt x="131" y="233"/>
                  </a:lnTo>
                  <a:lnTo>
                    <a:pt x="227" y="10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61AD64">
                <a:alpha val="4588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253988" name="Group 68"/>
            <p:cNvGrpSpPr>
              <a:grpSpLocks/>
            </p:cNvGrpSpPr>
            <p:nvPr/>
          </p:nvGrpSpPr>
          <p:grpSpPr bwMode="auto">
            <a:xfrm>
              <a:off x="663" y="2125"/>
              <a:ext cx="752" cy="347"/>
              <a:chOff x="663" y="2125"/>
              <a:chExt cx="752" cy="347"/>
            </a:xfrm>
          </p:grpSpPr>
          <p:sp>
            <p:nvSpPr>
              <p:cNvPr id="253992" name="Line 69"/>
              <p:cNvSpPr>
                <a:spLocks noChangeShapeType="1"/>
              </p:cNvSpPr>
              <p:nvPr/>
            </p:nvSpPr>
            <p:spPr bwMode="auto">
              <a:xfrm flipV="1">
                <a:off x="663" y="2125"/>
                <a:ext cx="752" cy="347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3993" name="Line 70"/>
              <p:cNvSpPr>
                <a:spLocks noChangeShapeType="1"/>
              </p:cNvSpPr>
              <p:nvPr/>
            </p:nvSpPr>
            <p:spPr bwMode="auto">
              <a:xfrm flipH="1">
                <a:off x="1140" y="2125"/>
                <a:ext cx="275" cy="6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253989" name="Group 71"/>
            <p:cNvGrpSpPr>
              <a:grpSpLocks/>
            </p:cNvGrpSpPr>
            <p:nvPr/>
          </p:nvGrpSpPr>
          <p:grpSpPr bwMode="auto">
            <a:xfrm flipH="1" flipV="1">
              <a:off x="42" y="752"/>
              <a:ext cx="251" cy="216"/>
              <a:chOff x="663" y="2125"/>
              <a:chExt cx="752" cy="347"/>
            </a:xfrm>
          </p:grpSpPr>
          <p:sp>
            <p:nvSpPr>
              <p:cNvPr id="253990" name="Line 72"/>
              <p:cNvSpPr>
                <a:spLocks noChangeShapeType="1"/>
              </p:cNvSpPr>
              <p:nvPr/>
            </p:nvSpPr>
            <p:spPr bwMode="auto">
              <a:xfrm flipV="1">
                <a:off x="663" y="2125"/>
                <a:ext cx="752" cy="347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3991" name="Line 73"/>
              <p:cNvSpPr>
                <a:spLocks noChangeShapeType="1"/>
              </p:cNvSpPr>
              <p:nvPr/>
            </p:nvSpPr>
            <p:spPr bwMode="auto">
              <a:xfrm flipH="1">
                <a:off x="1140" y="2125"/>
                <a:ext cx="275" cy="6"/>
              </a:xfrm>
              <a:prstGeom prst="line">
                <a:avLst/>
              </a:prstGeom>
              <a:noFill/>
              <a:ln w="57150">
                <a:solidFill>
                  <a:srgbClr val="FF081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1917002" name="Picture 74" descr="orogensApenninesESR.gif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t="3806" r="43346" b="2077"/>
          <a:stretch>
            <a:fillRect/>
          </a:stretch>
        </p:blipFill>
        <p:spPr bwMode="auto">
          <a:xfrm>
            <a:off x="1752600" y="4038600"/>
            <a:ext cx="4114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75"/>
          <p:cNvGrpSpPr>
            <a:grpSpLocks/>
          </p:cNvGrpSpPr>
          <p:nvPr/>
        </p:nvGrpSpPr>
        <p:grpSpPr bwMode="auto">
          <a:xfrm>
            <a:off x="2308225" y="2890838"/>
            <a:ext cx="2651125" cy="2554287"/>
            <a:chOff x="1454" y="1821"/>
            <a:chExt cx="1670" cy="1609"/>
          </a:xfrm>
        </p:grpSpPr>
        <p:grpSp>
          <p:nvGrpSpPr>
            <p:cNvPr id="253983" name="Group 76"/>
            <p:cNvGrpSpPr>
              <a:grpSpLocks/>
            </p:cNvGrpSpPr>
            <p:nvPr/>
          </p:nvGrpSpPr>
          <p:grpSpPr bwMode="auto">
            <a:xfrm>
              <a:off x="1722" y="3010"/>
              <a:ext cx="1402" cy="420"/>
              <a:chOff x="1722" y="3010"/>
              <a:chExt cx="1402" cy="420"/>
            </a:xfrm>
          </p:grpSpPr>
          <p:sp>
            <p:nvSpPr>
              <p:cNvPr id="253985" name="Freeform 77"/>
              <p:cNvSpPr>
                <a:spLocks/>
              </p:cNvSpPr>
              <p:nvPr/>
            </p:nvSpPr>
            <p:spPr bwMode="auto">
              <a:xfrm>
                <a:off x="1722" y="3010"/>
                <a:ext cx="1400" cy="420"/>
              </a:xfrm>
              <a:custGeom>
                <a:avLst/>
                <a:gdLst>
                  <a:gd name="T0" fmla="*/ 700 w 1400"/>
                  <a:gd name="T1" fmla="*/ 0 h 420"/>
                  <a:gd name="T2" fmla="*/ 1400 w 1400"/>
                  <a:gd name="T3" fmla="*/ 0 h 420"/>
                  <a:gd name="T4" fmla="*/ 1388 w 1400"/>
                  <a:gd name="T5" fmla="*/ 24 h 420"/>
                  <a:gd name="T6" fmla="*/ 1308 w 1400"/>
                  <a:gd name="T7" fmla="*/ 50 h 420"/>
                  <a:gd name="T8" fmla="*/ 1238 w 1400"/>
                  <a:gd name="T9" fmla="*/ 70 h 420"/>
                  <a:gd name="T10" fmla="*/ 1080 w 1400"/>
                  <a:gd name="T11" fmla="*/ 96 h 420"/>
                  <a:gd name="T12" fmla="*/ 898 w 1400"/>
                  <a:gd name="T13" fmla="*/ 120 h 420"/>
                  <a:gd name="T14" fmla="*/ 632 w 1400"/>
                  <a:gd name="T15" fmla="*/ 174 h 420"/>
                  <a:gd name="T16" fmla="*/ 540 w 1400"/>
                  <a:gd name="T17" fmla="*/ 196 h 420"/>
                  <a:gd name="T18" fmla="*/ 446 w 1400"/>
                  <a:gd name="T19" fmla="*/ 222 h 420"/>
                  <a:gd name="T20" fmla="*/ 266 w 1400"/>
                  <a:gd name="T21" fmla="*/ 290 h 420"/>
                  <a:gd name="T22" fmla="*/ 160 w 1400"/>
                  <a:gd name="T23" fmla="*/ 330 h 420"/>
                  <a:gd name="T24" fmla="*/ 0 w 1400"/>
                  <a:gd name="T25" fmla="*/ 420 h 420"/>
                  <a:gd name="T26" fmla="*/ 102 w 1400"/>
                  <a:gd name="T27" fmla="*/ 316 h 420"/>
                  <a:gd name="T28" fmla="*/ 194 w 1400"/>
                  <a:gd name="T29" fmla="*/ 250 h 420"/>
                  <a:gd name="T30" fmla="*/ 298 w 1400"/>
                  <a:gd name="T31" fmla="*/ 194 h 420"/>
                  <a:gd name="T32" fmla="*/ 384 w 1400"/>
                  <a:gd name="T33" fmla="*/ 150 h 420"/>
                  <a:gd name="T34" fmla="*/ 558 w 1400"/>
                  <a:gd name="T35" fmla="*/ 72 h 420"/>
                  <a:gd name="T36" fmla="*/ 700 w 1400"/>
                  <a:gd name="T37" fmla="*/ 0 h 4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00"/>
                  <a:gd name="T58" fmla="*/ 0 h 420"/>
                  <a:gd name="T59" fmla="*/ 1400 w 1400"/>
                  <a:gd name="T60" fmla="*/ 420 h 4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00" h="420">
                    <a:moveTo>
                      <a:pt x="700" y="0"/>
                    </a:moveTo>
                    <a:lnTo>
                      <a:pt x="1400" y="0"/>
                    </a:lnTo>
                    <a:lnTo>
                      <a:pt x="1388" y="24"/>
                    </a:lnTo>
                    <a:lnTo>
                      <a:pt x="1308" y="50"/>
                    </a:lnTo>
                    <a:lnTo>
                      <a:pt x="1238" y="70"/>
                    </a:lnTo>
                    <a:lnTo>
                      <a:pt x="1080" y="96"/>
                    </a:lnTo>
                    <a:lnTo>
                      <a:pt x="898" y="120"/>
                    </a:lnTo>
                    <a:lnTo>
                      <a:pt x="632" y="174"/>
                    </a:lnTo>
                    <a:lnTo>
                      <a:pt x="540" y="196"/>
                    </a:lnTo>
                    <a:cubicBezTo>
                      <a:pt x="447" y="222"/>
                      <a:pt x="479" y="222"/>
                      <a:pt x="446" y="222"/>
                    </a:cubicBezTo>
                    <a:lnTo>
                      <a:pt x="266" y="290"/>
                    </a:lnTo>
                    <a:lnTo>
                      <a:pt x="160" y="330"/>
                    </a:lnTo>
                    <a:lnTo>
                      <a:pt x="0" y="420"/>
                    </a:lnTo>
                    <a:lnTo>
                      <a:pt x="102" y="316"/>
                    </a:lnTo>
                    <a:lnTo>
                      <a:pt x="194" y="250"/>
                    </a:lnTo>
                    <a:lnTo>
                      <a:pt x="298" y="194"/>
                    </a:lnTo>
                    <a:cubicBezTo>
                      <a:pt x="382" y="149"/>
                      <a:pt x="350" y="150"/>
                      <a:pt x="384" y="150"/>
                    </a:cubicBezTo>
                    <a:lnTo>
                      <a:pt x="558" y="72"/>
                    </a:lnTo>
                    <a:lnTo>
                      <a:pt x="700" y="0"/>
                    </a:lnTo>
                    <a:close/>
                  </a:path>
                </a:pathLst>
              </a:custGeom>
              <a:solidFill>
                <a:srgbClr val="215E2A">
                  <a:alpha val="4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3986" name="Freeform 78"/>
              <p:cNvSpPr>
                <a:spLocks/>
              </p:cNvSpPr>
              <p:nvPr/>
            </p:nvSpPr>
            <p:spPr bwMode="auto">
              <a:xfrm>
                <a:off x="2376" y="3010"/>
                <a:ext cx="748" cy="168"/>
              </a:xfrm>
              <a:custGeom>
                <a:avLst/>
                <a:gdLst>
                  <a:gd name="T0" fmla="*/ 44 w 748"/>
                  <a:gd name="T1" fmla="*/ 0 h 168"/>
                  <a:gd name="T2" fmla="*/ 748 w 748"/>
                  <a:gd name="T3" fmla="*/ 0 h 168"/>
                  <a:gd name="T4" fmla="*/ 736 w 748"/>
                  <a:gd name="T5" fmla="*/ 22 h 168"/>
                  <a:gd name="T6" fmla="*/ 590 w 748"/>
                  <a:gd name="T7" fmla="*/ 68 h 168"/>
                  <a:gd name="T8" fmla="*/ 454 w 748"/>
                  <a:gd name="T9" fmla="*/ 92 h 168"/>
                  <a:gd name="T10" fmla="*/ 248 w 748"/>
                  <a:gd name="T11" fmla="*/ 118 h 168"/>
                  <a:gd name="T12" fmla="*/ 0 w 748"/>
                  <a:gd name="T13" fmla="*/ 168 h 168"/>
                  <a:gd name="T14" fmla="*/ 0 w 748"/>
                  <a:gd name="T15" fmla="*/ 22 h 168"/>
                  <a:gd name="T16" fmla="*/ 44 w 748"/>
                  <a:gd name="T17" fmla="*/ 0 h 1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8"/>
                  <a:gd name="T28" fmla="*/ 0 h 168"/>
                  <a:gd name="T29" fmla="*/ 748 w 748"/>
                  <a:gd name="T30" fmla="*/ 168 h 1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8" h="168">
                    <a:moveTo>
                      <a:pt x="44" y="0"/>
                    </a:moveTo>
                    <a:lnTo>
                      <a:pt x="748" y="0"/>
                    </a:lnTo>
                    <a:lnTo>
                      <a:pt x="736" y="22"/>
                    </a:lnTo>
                    <a:lnTo>
                      <a:pt x="590" y="68"/>
                    </a:lnTo>
                    <a:lnTo>
                      <a:pt x="454" y="92"/>
                    </a:lnTo>
                    <a:lnTo>
                      <a:pt x="248" y="118"/>
                    </a:lnTo>
                    <a:lnTo>
                      <a:pt x="0" y="168"/>
                    </a:lnTo>
                    <a:lnTo>
                      <a:pt x="0" y="22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53984" name="Line 79"/>
            <p:cNvSpPr>
              <a:spLocks noChangeShapeType="1"/>
            </p:cNvSpPr>
            <p:nvPr/>
          </p:nvSpPr>
          <p:spPr bwMode="auto">
            <a:xfrm>
              <a:off x="1454" y="1821"/>
              <a:ext cx="1008" cy="1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53964" name="Group 80"/>
          <p:cNvGrpSpPr>
            <a:grpSpLocks/>
          </p:cNvGrpSpPr>
          <p:nvPr/>
        </p:nvGrpSpPr>
        <p:grpSpPr bwMode="auto">
          <a:xfrm>
            <a:off x="8129588" y="2268538"/>
            <a:ext cx="1014412" cy="903287"/>
            <a:chOff x="5121" y="1429"/>
            <a:chExt cx="639" cy="569"/>
          </a:xfrm>
        </p:grpSpPr>
        <p:grpSp>
          <p:nvGrpSpPr>
            <p:cNvPr id="253978" name="Group 81"/>
            <p:cNvGrpSpPr>
              <a:grpSpLocks/>
            </p:cNvGrpSpPr>
            <p:nvPr/>
          </p:nvGrpSpPr>
          <p:grpSpPr bwMode="auto">
            <a:xfrm>
              <a:off x="5226" y="1429"/>
              <a:ext cx="361" cy="192"/>
              <a:chOff x="5250" y="1656"/>
              <a:chExt cx="361" cy="192"/>
            </a:xfrm>
          </p:grpSpPr>
          <p:sp>
            <p:nvSpPr>
              <p:cNvPr id="253981" name="Line 82"/>
              <p:cNvSpPr>
                <a:spLocks noChangeShapeType="1"/>
              </p:cNvSpPr>
              <p:nvPr/>
            </p:nvSpPr>
            <p:spPr bwMode="auto">
              <a:xfrm>
                <a:off x="5250" y="1827"/>
                <a:ext cx="3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3982" name="Text Box 83"/>
              <p:cNvSpPr txBox="1">
                <a:spLocks noChangeArrowheads="1"/>
              </p:cNvSpPr>
              <p:nvPr/>
            </p:nvSpPr>
            <p:spPr bwMode="auto">
              <a:xfrm>
                <a:off x="5265" y="1656"/>
                <a:ext cx="34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400" i="1">
                    <a:latin typeface="Times New Roman" charset="0"/>
                  </a:rPr>
                  <a:t>5 </a:t>
                </a:r>
                <a:r>
                  <a:rPr lang="it-IT" sz="1400">
                    <a:latin typeface="Times New Roman" charset="0"/>
                  </a:rPr>
                  <a:t>km</a:t>
                </a:r>
                <a:endParaRPr lang="it-IT" i="1">
                  <a:latin typeface="Times New Roman" charset="0"/>
                </a:endParaRPr>
              </a:p>
            </p:txBody>
          </p:sp>
        </p:grpSp>
        <p:pic>
          <p:nvPicPr>
            <p:cNvPr id="253979" name="Picture 84" descr="Italy-ItaliaContorni_03.gif                                    000127B3Amico                          BD25A332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6" t="4417" r="38834" b="72757"/>
            <a:stretch>
              <a:fillRect/>
            </a:stretch>
          </p:blipFill>
          <p:spPr bwMode="auto">
            <a:xfrm>
              <a:off x="5121" y="1657"/>
              <a:ext cx="639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3980" name="Line 85"/>
            <p:cNvSpPr>
              <a:spLocks noChangeShapeType="1"/>
            </p:cNvSpPr>
            <p:nvPr/>
          </p:nvSpPr>
          <p:spPr bwMode="auto">
            <a:xfrm flipV="1">
              <a:off x="5558" y="1863"/>
              <a:ext cx="18" cy="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916994" name="Group 86"/>
          <p:cNvGrpSpPr>
            <a:grpSpLocks/>
          </p:cNvGrpSpPr>
          <p:nvPr/>
        </p:nvGrpSpPr>
        <p:grpSpPr bwMode="auto">
          <a:xfrm>
            <a:off x="187325" y="133350"/>
            <a:ext cx="7991475" cy="4700588"/>
            <a:chOff x="118" y="84"/>
            <a:chExt cx="5034" cy="2961"/>
          </a:xfrm>
        </p:grpSpPr>
        <p:grpSp>
          <p:nvGrpSpPr>
            <p:cNvPr id="253968" name="Group 87"/>
            <p:cNvGrpSpPr>
              <a:grpSpLocks/>
            </p:cNvGrpSpPr>
            <p:nvPr/>
          </p:nvGrpSpPr>
          <p:grpSpPr bwMode="auto">
            <a:xfrm>
              <a:off x="278" y="243"/>
              <a:ext cx="4494" cy="2802"/>
              <a:chOff x="278" y="243"/>
              <a:chExt cx="4494" cy="2802"/>
            </a:xfrm>
          </p:grpSpPr>
          <p:grpSp>
            <p:nvGrpSpPr>
              <p:cNvPr id="253972" name="Group 88"/>
              <p:cNvGrpSpPr>
                <a:grpSpLocks/>
              </p:cNvGrpSpPr>
              <p:nvPr/>
            </p:nvGrpSpPr>
            <p:grpSpPr bwMode="auto">
              <a:xfrm>
                <a:off x="2337" y="2795"/>
                <a:ext cx="888" cy="250"/>
                <a:chOff x="2337" y="2795"/>
                <a:chExt cx="888" cy="250"/>
              </a:xfrm>
            </p:grpSpPr>
            <p:sp>
              <p:nvSpPr>
                <p:cNvPr id="253976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2337" y="2795"/>
                  <a:ext cx="1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2000">
                      <a:latin typeface="Times New Roman" charset="0"/>
                    </a:rPr>
                    <a:t>5</a:t>
                  </a:r>
                  <a:endParaRPr lang="it-IT" i="1">
                    <a:latin typeface="Times New Roman" charset="0"/>
                  </a:endParaRPr>
                </a:p>
              </p:txBody>
            </p:sp>
            <p:sp>
              <p:nvSpPr>
                <p:cNvPr id="253977" name="Text Box 90"/>
                <p:cNvSpPr txBox="1">
                  <a:spLocks noChangeArrowheads="1"/>
                </p:cNvSpPr>
                <p:nvPr/>
              </p:nvSpPr>
              <p:spPr bwMode="auto">
                <a:xfrm>
                  <a:off x="3029" y="2795"/>
                  <a:ext cx="1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2000">
                      <a:latin typeface="Times New Roman" charset="0"/>
                    </a:rPr>
                    <a:t>5</a:t>
                  </a:r>
                  <a:endParaRPr lang="it-IT" i="1">
                    <a:latin typeface="Times New Roman" charset="0"/>
                  </a:endParaRPr>
                </a:p>
              </p:txBody>
            </p:sp>
          </p:grpSp>
          <p:grpSp>
            <p:nvGrpSpPr>
              <p:cNvPr id="253973" name="Group 91"/>
              <p:cNvGrpSpPr>
                <a:grpSpLocks/>
              </p:cNvGrpSpPr>
              <p:nvPr/>
            </p:nvGrpSpPr>
            <p:grpSpPr bwMode="auto">
              <a:xfrm>
                <a:off x="278" y="243"/>
                <a:ext cx="4494" cy="250"/>
                <a:chOff x="278" y="243"/>
                <a:chExt cx="4494" cy="250"/>
              </a:xfrm>
            </p:grpSpPr>
            <p:sp>
              <p:nvSpPr>
                <p:cNvPr id="253974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278" y="243"/>
                  <a:ext cx="1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2000">
                      <a:latin typeface="Times New Roman" charset="0"/>
                    </a:rPr>
                    <a:t>5</a:t>
                  </a:r>
                  <a:endParaRPr lang="it-IT" i="1">
                    <a:latin typeface="Times New Roman" charset="0"/>
                  </a:endParaRPr>
                </a:p>
              </p:txBody>
            </p:sp>
            <p:sp>
              <p:nvSpPr>
                <p:cNvPr id="253975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4576" y="243"/>
                  <a:ext cx="1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it-IT" sz="2000">
                      <a:latin typeface="Times New Roman" charset="0"/>
                    </a:rPr>
                    <a:t>5</a:t>
                  </a:r>
                  <a:endParaRPr lang="it-IT" i="1">
                    <a:latin typeface="Times New Roman" charset="0"/>
                  </a:endParaRPr>
                </a:p>
              </p:txBody>
            </p:sp>
          </p:grpSp>
        </p:grpSp>
        <p:grpSp>
          <p:nvGrpSpPr>
            <p:cNvPr id="253969" name="Group 94"/>
            <p:cNvGrpSpPr>
              <a:grpSpLocks/>
            </p:cNvGrpSpPr>
            <p:nvPr/>
          </p:nvGrpSpPr>
          <p:grpSpPr bwMode="auto">
            <a:xfrm>
              <a:off x="118" y="84"/>
              <a:ext cx="5034" cy="231"/>
              <a:chOff x="118" y="84"/>
              <a:chExt cx="5034" cy="231"/>
            </a:xfrm>
          </p:grpSpPr>
          <p:sp>
            <p:nvSpPr>
              <p:cNvPr id="253970" name="Text Box 95"/>
              <p:cNvSpPr txBox="1">
                <a:spLocks noChangeArrowheads="1"/>
              </p:cNvSpPr>
              <p:nvPr/>
            </p:nvSpPr>
            <p:spPr bwMode="auto">
              <a:xfrm>
                <a:off x="118" y="84"/>
                <a:ext cx="14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Times New Roman" charset="0"/>
                  </a:rPr>
                  <a:t>Out-of-sequence thrust</a:t>
                </a:r>
                <a:endParaRPr lang="it-IT" i="1">
                  <a:latin typeface="Times New Roman" charset="0"/>
                </a:endParaRPr>
              </a:p>
            </p:txBody>
          </p:sp>
          <p:sp>
            <p:nvSpPr>
              <p:cNvPr id="253971" name="Text Box 96"/>
              <p:cNvSpPr txBox="1">
                <a:spLocks noChangeArrowheads="1"/>
              </p:cNvSpPr>
              <p:nvPr/>
            </p:nvSpPr>
            <p:spPr bwMode="auto">
              <a:xfrm>
                <a:off x="4256" y="84"/>
                <a:ext cx="8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>
                    <a:latin typeface="Times New Roman" charset="0"/>
                  </a:rPr>
                  <a:t>Frontal thrust</a:t>
                </a:r>
                <a:endParaRPr lang="it-IT" i="1">
                  <a:latin typeface="Times New Roman" charset="0"/>
                </a:endParaRPr>
              </a:p>
            </p:txBody>
          </p:sp>
        </p:grpSp>
      </p:grpSp>
      <p:sp>
        <p:nvSpPr>
          <p:cNvPr id="253966" name="Text Box 97"/>
          <p:cNvSpPr txBox="1">
            <a:spLocks noChangeArrowheads="1"/>
          </p:cNvSpPr>
          <p:nvPr/>
        </p:nvSpPr>
        <p:spPr bwMode="auto">
          <a:xfrm>
            <a:off x="2817813" y="392113"/>
            <a:ext cx="351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i="1">
                <a:latin typeface="Times New Roman" charset="0"/>
              </a:rPr>
              <a:t>Present N-Apennines accretionary prism</a:t>
            </a:r>
            <a:endParaRPr lang="it-IT" i="1">
              <a:latin typeface="Times New Roman" charset="0"/>
            </a:endParaRPr>
          </a:p>
        </p:txBody>
      </p:sp>
      <p:sp>
        <p:nvSpPr>
          <p:cNvPr id="253967" name="Text Box 98"/>
          <p:cNvSpPr txBox="1">
            <a:spLocks noChangeArrowheads="1"/>
          </p:cNvSpPr>
          <p:nvPr/>
        </p:nvSpPr>
        <p:spPr bwMode="auto">
          <a:xfrm>
            <a:off x="5697538" y="2595563"/>
            <a:ext cx="2427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i="1">
                <a:latin typeface="Times New Roman" charset="0"/>
              </a:rPr>
              <a:t>Po Basin - seismics after Pieri, 1983</a:t>
            </a:r>
          </a:p>
        </p:txBody>
      </p:sp>
    </p:spTree>
    <p:extLst>
      <p:ext uri="{BB962C8B-B14F-4D97-AF65-F5344CB8AC3E}">
        <p14:creationId xmlns:p14="http://schemas.microsoft.com/office/powerpoint/2010/main" val="2647929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698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76200" y="450850"/>
            <a:ext cx="31242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2755" name="Picture 3" descr="ESR-Subduction polarity.gif                                    0000C685 AmicoDuro                      B9C4DD8F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5088"/>
            <a:ext cx="57912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2756" name="Picture 4" descr="orogens-col_ESR.gif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891540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44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Immagine 1" descr="EA40_Doglioni_fig18_ItalianForedee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2222" r="3410" b="2245"/>
          <a:stretch>
            <a:fillRect/>
          </a:stretch>
        </p:blipFill>
        <p:spPr bwMode="auto">
          <a:xfrm>
            <a:off x="1295400" y="76200"/>
            <a:ext cx="655002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270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9314" name="Picture 2" descr="&#10;Fig.4-col.gif     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5600"/>
            <a:ext cx="8915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49315" name="Picture 3" descr="Cascadia-BW.gif     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1650"/>
            <a:ext cx="68580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49316" name="Text Box 4"/>
          <p:cNvSpPr txBox="1">
            <a:spLocks noChangeArrowheads="1"/>
          </p:cNvSpPr>
          <p:nvPr/>
        </p:nvSpPr>
        <p:spPr bwMode="auto">
          <a:xfrm>
            <a:off x="3238500" y="304800"/>
            <a:ext cx="2705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1800" i="0">
                <a:latin typeface="Times" charset="0"/>
              </a:rPr>
              <a:t>Apennines -W Adriatic Sea</a:t>
            </a:r>
            <a:endParaRPr lang="it-IT" i="0">
              <a:latin typeface="Times" charset="0"/>
            </a:endParaRPr>
          </a:p>
        </p:txBody>
      </p:sp>
      <p:sp>
        <p:nvSpPr>
          <p:cNvPr id="1549317" name="Freeform 5"/>
          <p:cNvSpPr>
            <a:spLocks/>
          </p:cNvSpPr>
          <p:nvPr/>
        </p:nvSpPr>
        <p:spPr bwMode="auto">
          <a:xfrm>
            <a:off x="1765300" y="4064000"/>
            <a:ext cx="3314700" cy="381000"/>
          </a:xfrm>
          <a:custGeom>
            <a:avLst/>
            <a:gdLst>
              <a:gd name="T0" fmla="*/ 0 w 2088"/>
              <a:gd name="T1" fmla="*/ 240 h 240"/>
              <a:gd name="T2" fmla="*/ 792 w 2088"/>
              <a:gd name="T3" fmla="*/ 128 h 240"/>
              <a:gd name="T4" fmla="*/ 1288 w 2088"/>
              <a:gd name="T5" fmla="*/ 64 h 240"/>
              <a:gd name="T6" fmla="*/ 2088 w 2088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88" h="240">
                <a:moveTo>
                  <a:pt x="0" y="240"/>
                </a:moveTo>
                <a:lnTo>
                  <a:pt x="792" y="128"/>
                </a:lnTo>
                <a:lnTo>
                  <a:pt x="1288" y="64"/>
                </a:lnTo>
                <a:lnTo>
                  <a:pt x="2088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49318" name="Freeform 6"/>
          <p:cNvSpPr>
            <a:spLocks/>
          </p:cNvSpPr>
          <p:nvPr/>
        </p:nvSpPr>
        <p:spPr bwMode="auto">
          <a:xfrm>
            <a:off x="2133600" y="800100"/>
            <a:ext cx="5918200" cy="596900"/>
          </a:xfrm>
          <a:custGeom>
            <a:avLst/>
            <a:gdLst>
              <a:gd name="T0" fmla="*/ 0 w 3728"/>
              <a:gd name="T1" fmla="*/ 376 h 376"/>
              <a:gd name="T2" fmla="*/ 912 w 3728"/>
              <a:gd name="T3" fmla="*/ 288 h 376"/>
              <a:gd name="T4" fmla="*/ 2080 w 3728"/>
              <a:gd name="T5" fmla="*/ 168 h 376"/>
              <a:gd name="T6" fmla="*/ 3728 w 3728"/>
              <a:gd name="T7" fmla="*/ 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28" h="376">
                <a:moveTo>
                  <a:pt x="0" y="376"/>
                </a:moveTo>
                <a:lnTo>
                  <a:pt x="912" y="288"/>
                </a:lnTo>
                <a:lnTo>
                  <a:pt x="2080" y="168"/>
                </a:lnTo>
                <a:lnTo>
                  <a:pt x="3728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49319" name="Freeform 7"/>
          <p:cNvSpPr>
            <a:spLocks/>
          </p:cNvSpPr>
          <p:nvPr/>
        </p:nvSpPr>
        <p:spPr bwMode="auto">
          <a:xfrm>
            <a:off x="1727200" y="5410200"/>
            <a:ext cx="3860800" cy="139700"/>
          </a:xfrm>
          <a:custGeom>
            <a:avLst/>
            <a:gdLst>
              <a:gd name="T0" fmla="*/ 0 w 2432"/>
              <a:gd name="T1" fmla="*/ 0 h 88"/>
              <a:gd name="T2" fmla="*/ 1320 w 2432"/>
              <a:gd name="T3" fmla="*/ 48 h 88"/>
              <a:gd name="T4" fmla="*/ 2432 w 2432"/>
              <a:gd name="T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32" h="88">
                <a:moveTo>
                  <a:pt x="0" y="0"/>
                </a:moveTo>
                <a:lnTo>
                  <a:pt x="1320" y="48"/>
                </a:lnTo>
                <a:lnTo>
                  <a:pt x="2432" y="88"/>
                </a:lnTo>
              </a:path>
            </a:pathLst>
          </a:custGeom>
          <a:noFill/>
          <a:ln w="38100" cap="flat" cmpd="sng">
            <a:solidFill>
              <a:srgbClr val="F41517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49320" name="Freeform 8"/>
          <p:cNvSpPr>
            <a:spLocks/>
          </p:cNvSpPr>
          <p:nvPr/>
        </p:nvSpPr>
        <p:spPr bwMode="auto">
          <a:xfrm>
            <a:off x="3479800" y="1612900"/>
            <a:ext cx="5168900" cy="1117600"/>
          </a:xfrm>
          <a:custGeom>
            <a:avLst/>
            <a:gdLst>
              <a:gd name="T0" fmla="*/ 3256 w 3256"/>
              <a:gd name="T1" fmla="*/ 0 h 704"/>
              <a:gd name="T2" fmla="*/ 2352 w 3256"/>
              <a:gd name="T3" fmla="*/ 168 h 704"/>
              <a:gd name="T4" fmla="*/ 1208 w 3256"/>
              <a:gd name="T5" fmla="*/ 464 h 704"/>
              <a:gd name="T6" fmla="*/ 0 w 3256"/>
              <a:gd name="T7" fmla="*/ 704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56" h="704">
                <a:moveTo>
                  <a:pt x="3256" y="0"/>
                </a:moveTo>
                <a:lnTo>
                  <a:pt x="2352" y="168"/>
                </a:lnTo>
                <a:lnTo>
                  <a:pt x="1208" y="464"/>
                </a:lnTo>
                <a:lnTo>
                  <a:pt x="0" y="704"/>
                </a:lnTo>
              </a:path>
            </a:pathLst>
          </a:custGeom>
          <a:noFill/>
          <a:ln w="38100" cap="flat" cmpd="sng">
            <a:solidFill>
              <a:srgbClr val="F41517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49321" name="Text Box 9"/>
          <p:cNvSpPr txBox="1">
            <a:spLocks noChangeArrowheads="1"/>
          </p:cNvSpPr>
          <p:nvPr/>
        </p:nvSpPr>
        <p:spPr bwMode="auto">
          <a:xfrm>
            <a:off x="5076825" y="2351088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549322" name="Text Box 10"/>
          <p:cNvSpPr txBox="1">
            <a:spLocks noChangeArrowheads="1"/>
          </p:cNvSpPr>
          <p:nvPr/>
        </p:nvSpPr>
        <p:spPr bwMode="auto">
          <a:xfrm>
            <a:off x="5292725" y="9652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549323" name="Text Box 11"/>
          <p:cNvSpPr txBox="1">
            <a:spLocks noChangeArrowheads="1"/>
          </p:cNvSpPr>
          <p:nvPr/>
        </p:nvSpPr>
        <p:spPr bwMode="auto">
          <a:xfrm>
            <a:off x="3629025" y="5068888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b</a:t>
            </a:r>
            <a:endParaRPr lang="it-IT"/>
          </a:p>
        </p:txBody>
      </p:sp>
      <p:sp>
        <p:nvSpPr>
          <p:cNvPr id="1549324" name="Text Box 12"/>
          <p:cNvSpPr txBox="1">
            <a:spLocks noChangeArrowheads="1"/>
          </p:cNvSpPr>
          <p:nvPr/>
        </p:nvSpPr>
        <p:spPr bwMode="auto">
          <a:xfrm>
            <a:off x="4175125" y="3746500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Symbol" charset="0"/>
              </a:rPr>
              <a:t>a</a:t>
            </a:r>
            <a:endParaRPr lang="it-IT"/>
          </a:p>
        </p:txBody>
      </p:sp>
      <p:sp>
        <p:nvSpPr>
          <p:cNvPr id="1549325" name="Line 13"/>
          <p:cNvSpPr>
            <a:spLocks noChangeShapeType="1"/>
          </p:cNvSpPr>
          <p:nvPr/>
        </p:nvSpPr>
        <p:spPr bwMode="auto">
          <a:xfrm flipH="1">
            <a:off x="7874000" y="2146300"/>
            <a:ext cx="609600" cy="1397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49326" name="Line 14"/>
          <p:cNvSpPr>
            <a:spLocks noChangeShapeType="1"/>
          </p:cNvSpPr>
          <p:nvPr/>
        </p:nvSpPr>
        <p:spPr bwMode="auto">
          <a:xfrm>
            <a:off x="4140200" y="5715000"/>
            <a:ext cx="647700" cy="127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C:\Programmi\Microsoft Office\Templates\Presentation Designs\Arco.pot</Template>
  <TotalTime>2</TotalTime>
  <Words>1263</Words>
  <Application>Microsoft Macintosh PowerPoint</Application>
  <PresentationFormat>Presentazione su schermo (4:3)</PresentationFormat>
  <Paragraphs>689</Paragraphs>
  <Slides>84</Slides>
  <Notes>19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84</vt:i4>
      </vt:variant>
    </vt:vector>
  </HeadingPairs>
  <TitlesOfParts>
    <vt:vector size="97" baseType="lpstr">
      <vt:lpstr>Arial</vt:lpstr>
      <vt:lpstr>AvantGarde Bk BT</vt:lpstr>
      <vt:lpstr>Book Antiqua</vt:lpstr>
      <vt:lpstr>Comic Sans MS</vt:lpstr>
      <vt:lpstr>Geneva</vt:lpstr>
      <vt:lpstr>Monotype Corsiva</vt:lpstr>
      <vt:lpstr>Small Fonts</vt:lpstr>
      <vt:lpstr>Symbol</vt:lpstr>
      <vt:lpstr>Times</vt:lpstr>
      <vt:lpstr>Times New Roman</vt:lpstr>
      <vt:lpstr>Struttura predefinita</vt:lpstr>
      <vt:lpstr>ClipArt</vt:lpstr>
      <vt:lpstr>Grafico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Dip.Sc.Terra\</dc:creator>
  <cp:lastModifiedBy>carlo doglioni</cp:lastModifiedBy>
  <cp:revision>1047</cp:revision>
  <dcterms:created xsi:type="dcterms:W3CDTF">2001-11-23T11:58:51Z</dcterms:created>
  <dcterms:modified xsi:type="dcterms:W3CDTF">2023-05-24T09:55:20Z</dcterms:modified>
</cp:coreProperties>
</file>