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49" r:id="rId2"/>
  </p:sldMasterIdLst>
  <p:sldIdLst>
    <p:sldId id="329" r:id="rId3"/>
    <p:sldId id="344" r:id="rId4"/>
    <p:sldId id="338" r:id="rId5"/>
    <p:sldId id="341" r:id="rId6"/>
    <p:sldId id="339" r:id="rId7"/>
    <p:sldId id="342" r:id="rId8"/>
    <p:sldId id="345" r:id="rId9"/>
    <p:sldId id="347" r:id="rId10"/>
    <p:sldId id="348" r:id="rId11"/>
    <p:sldId id="349" r:id="rId12"/>
    <p:sldId id="350" r:id="rId13"/>
    <p:sldId id="352" r:id="rId14"/>
    <p:sldId id="360" r:id="rId15"/>
    <p:sldId id="365" r:id="rId16"/>
    <p:sldId id="359" r:id="rId17"/>
    <p:sldId id="353" r:id="rId18"/>
    <p:sldId id="358" r:id="rId19"/>
    <p:sldId id="363" r:id="rId20"/>
    <p:sldId id="364" r:id="rId21"/>
    <p:sldId id="367" r:id="rId22"/>
    <p:sldId id="368" r:id="rId23"/>
    <p:sldId id="373" r:id="rId24"/>
    <p:sldId id="259" r:id="rId25"/>
    <p:sldId id="260" r:id="rId26"/>
    <p:sldId id="261" r:id="rId27"/>
    <p:sldId id="262" r:id="rId28"/>
    <p:sldId id="379" r:id="rId29"/>
    <p:sldId id="263" r:id="rId30"/>
    <p:sldId id="265" r:id="rId31"/>
    <p:sldId id="269" r:id="rId32"/>
    <p:sldId id="266" r:id="rId33"/>
    <p:sldId id="380" r:id="rId34"/>
    <p:sldId id="384" r:id="rId35"/>
    <p:sldId id="389" r:id="rId36"/>
    <p:sldId id="376" r:id="rId37"/>
    <p:sldId id="393" r:id="rId38"/>
    <p:sldId id="391" r:id="rId39"/>
    <p:sldId id="392" r:id="rId40"/>
    <p:sldId id="394" r:id="rId41"/>
    <p:sldId id="378" r:id="rId42"/>
    <p:sldId id="387" r:id="rId43"/>
    <p:sldId id="388" r:id="rId44"/>
    <p:sldId id="321" r:id="rId45"/>
    <p:sldId id="385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1" autoAdjust="0"/>
    <p:restoredTop sz="94617" autoAdjust="0"/>
  </p:normalViewPr>
  <p:slideViewPr>
    <p:cSldViewPr>
      <p:cViewPr varScale="1">
        <p:scale>
          <a:sx n="105" d="100"/>
          <a:sy n="105" d="100"/>
        </p:scale>
        <p:origin x="1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79601F-BC1D-C7C5-1CC6-DAEB9F3C8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40C63B-2F2E-C2CA-A072-945133F48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A446FE-000B-A33E-1BB1-4349EF5D2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7B0FF-5C9C-DE41-B7C2-7D4EE0DDD65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35730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032071-9B2C-F4D1-D910-1BB147C855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A26197-E5D8-A6C1-C42C-FC6621759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3CE280-FA9E-1C5C-5C5D-CD7353A76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5EC33-F648-6542-9167-7250552805E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4639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2E01BF-C88F-AE96-3CDB-282048A50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2035D6-73DE-3B3B-92BB-4A5ECC557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40CC2E-7FC2-B050-F017-15105C93C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5D641-0149-CE4A-BFAF-5CB3C7EFD1D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8901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36BDA9-5452-5A50-FC2B-F79C8CF2FE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E6CD3-5D6B-896B-799E-4F3E77173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8B0392-25FD-C411-7F68-2DD6872664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C226A-DA28-DA49-B66D-633BC176CFA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4042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95237C-3BB8-9A0B-E535-5D20282BD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45DACB-E282-BF66-925A-6E69E4FFE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56BE3-4D87-091D-4E84-4F589D6BF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55613-3177-1A4C-BEBC-DB42788591EB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8198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4A25DD-EF32-44BF-FA54-52541FE33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AB039B-CF74-13FE-0AC6-09F67CA81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4AACC7-AFF9-9805-430E-190AB33EC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1F51-5CFD-E140-BC0D-DC60C2E239D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5758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6C15F-FB11-B52D-C100-0D5C03ECE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F26F1A-94B2-1450-0B8F-E16760B02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71435-E432-8719-5879-FE2DEEEB2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2610-BAAE-D24D-B2A7-F36BD00C69C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134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F76F7F-724C-4030-ABAD-34F54E2EA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9E0928-014D-1504-5561-A4472395F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45572B-DFFB-5AFA-2EA7-7B21954DD9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B2A0-993E-1949-A1E4-7181658EB18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3123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E0019E-D515-9BE3-7612-BDD99E9E9D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4D2099-071B-4FB6-5E5C-5ADEDF21D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B24904-3270-9E70-FDE2-3B282053AE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42122-F420-C548-AFFC-FDB9C88E12C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547491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305A9BE-4F6C-3C1A-590D-1DD6A7DFC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B5FFFE-9014-005E-C1C8-F8C6256E1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7D4084-A81A-FBD9-A070-C151733F8D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E0A7-FFBF-7640-9AB4-70F798F2B6C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10530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3F45C-063D-8F84-6C6C-C5B57D0EBC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805E3-07AF-BFB0-6994-F0E67A0DBF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61965-90C8-4627-B804-9486D4A85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DBD3-FC17-0448-A6C7-9333F9F994F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3996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1D00CE-18BE-108B-F062-B3B522706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07ECCF-7701-2452-34A2-05343B558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280884-E2A8-6378-FAED-DB23DAD22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CE46-317D-6940-995D-895BB493C35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916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44613-D120-7433-3BED-948A3FC04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749E6-A2BA-5269-BF77-B1BEC0DDC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E1DE3-70FD-49AD-C6FD-43E785376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4D7F-773E-D848-86EF-91EE017322F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04867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404F6-0B5A-8A21-26B0-FC98986E0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63B130-43F4-0014-6AC4-5F2F63A15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BA6CFA-8F4B-0AD7-DB88-279B158B6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4FA74-EB4B-244A-94E4-7DBF6ACF989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38005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E90CB8-0376-BA6D-A32A-0583EAAB4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68AA7B-50DF-E416-07B2-FF4C08550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9C604B-D80E-2727-552E-968F4E7B9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C032A-D9EA-E941-9014-80441FA45E5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4532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022E5D-7D0E-5452-6719-3844EFF5D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07531-6D15-012D-8F2B-2D77E67D92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A58BDF-9B43-48EB-EFC9-50BFAEED3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AA303-750F-204B-B73B-220603225CE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3917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5EF85-6AA0-C89D-F914-F9B8E007D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617A5-258F-E4E8-3EDB-5B55D67B4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56CA0-F214-7333-2775-FB0DB1699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5E51-36B4-164F-9608-9D071814A54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6896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C597258-8F99-9FEF-493D-4E0A0EA90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FDD785-8872-17D2-5D50-09B69456D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616B9E-8484-2669-5318-FD5FEF5F2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1A38A-2D76-5542-BB50-30FF1E8F3A7D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7045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5F1936-DF03-DDE5-826A-C9A8D40780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A6997D-3742-C566-3EC2-763B68615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284B27-AF13-E6B3-000C-AEC2CD2D4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732E4-B95C-DC45-943E-D79AE3FDA774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8397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1133DD-CBDF-8732-0BE1-4EDC788485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E17FC5-C3AC-0C96-2618-1D4E4AF952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4A663C-F21F-1F07-8394-74A818304A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1A9E5-7181-884A-949C-6D6B18A450F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8444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AAECC-A769-B63E-48C8-4BB83D372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2B76F-62FC-D0F2-F3C1-72F00A89F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023FD-D5B2-D7E7-065F-0AAD114DF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16C67-6AC9-D741-9608-D0757E650D6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0355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0DF2C-41B9-A4F1-EF2F-D421FA2A8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E3973D-7E75-065E-FDF8-9A23AFF257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918A4-C494-E426-FEE5-4FA0BA503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8CDE-7732-CB43-96D9-A9D1FA00308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1464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705C58-9465-F471-A843-B6C863617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464F81F-6A65-E342-4E64-02589CF8A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9E016A-5EE1-EA51-54F3-C1FB722597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C254C7D-D46F-2968-B0CF-2F34231DA5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96A027-D6DA-32D7-C705-05B0EEE66F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6BD2681-8A37-B54D-AB2C-79E1FB0F7E5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5B1C434-F226-540B-C068-4177D2AED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AA8DE5D-393B-9A33-F5C3-3F9AB7709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EDB30C68-89B2-034A-4F52-D377906FB6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CE593EAC-9AB8-0AE7-4220-054CAF0B83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8702AF55-928C-A488-60B2-C028B61314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DBA382C-CA1B-8D47-AECF-1AFA7207F6C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>
            <a:extLst>
              <a:ext uri="{FF2B5EF4-FFF2-40B4-BE49-F238E27FC236}">
                <a16:creationId xmlns:a16="http://schemas.microsoft.com/office/drawing/2014/main" id="{00682DC1-24F2-E95C-47C5-52BF0FCB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443038"/>
            <a:ext cx="9351962" cy="701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AC0C85B5-BAAD-3B65-F90C-3A4E91414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0495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Resurrection of the Allocyclic Interpretation of the Latemar Cycles (M. Triassic, the Dolomites) : View from a Coeval Platform</a:t>
            </a:r>
          </a:p>
          <a:p>
            <a:pPr algn="ctr" eaLnBrk="1" hangingPunct="1">
              <a:defRPr/>
            </a:pPr>
            <a:endParaRPr lang="en-US" alt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altLang="it-IT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RK Goldhammer (UT Austin), LA Hinnov (Johns Hopkins Univ.), LA Hardie (Johns Hopkins Univ.) and R. Forkner (UT Austin)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>
            <a:extLst>
              <a:ext uri="{FF2B5EF4-FFF2-40B4-BE49-F238E27FC236}">
                <a16:creationId xmlns:a16="http://schemas.microsoft.com/office/drawing/2014/main" id="{961E17E2-84A5-AD7B-131C-70FD6914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3">
            <a:extLst>
              <a:ext uri="{FF2B5EF4-FFF2-40B4-BE49-F238E27FC236}">
                <a16:creationId xmlns:a16="http://schemas.microsoft.com/office/drawing/2014/main" id="{FDE476D2-7C35-8671-3F29-25227BDB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1F2456FD-C088-8A15-1DB4-208AC8D3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4800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Middle Triassic Paleogeography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52C15D32-ED75-8C2B-B111-55517A0E2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29718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Mendola Escarpment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8FB8C42E-CDCF-E7E3-AFF3-E01F4D863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638800"/>
            <a:ext cx="12954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Latemar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4" name="Line 8">
            <a:extLst>
              <a:ext uri="{FF2B5EF4-FFF2-40B4-BE49-F238E27FC236}">
                <a16:creationId xmlns:a16="http://schemas.microsoft.com/office/drawing/2014/main" id="{5B60A8A6-C22A-F056-25BF-6F6BD0BAAD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2133600"/>
            <a:ext cx="533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5" name="Line 10">
            <a:extLst>
              <a:ext uri="{FF2B5EF4-FFF2-40B4-BE49-F238E27FC236}">
                <a16:creationId xmlns:a16="http://schemas.microsoft.com/office/drawing/2014/main" id="{153885B9-4617-02E2-7371-F83BD1D243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4191000"/>
            <a:ext cx="4572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>
            <a:extLst>
              <a:ext uri="{FF2B5EF4-FFF2-40B4-BE49-F238E27FC236}">
                <a16:creationId xmlns:a16="http://schemas.microsoft.com/office/drawing/2014/main" id="{055F1CD9-D2C8-4140-E837-34E2DA5E4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200"/>
            <a:ext cx="4545012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Text Box 6">
            <a:extLst>
              <a:ext uri="{FF2B5EF4-FFF2-40B4-BE49-F238E27FC236}">
                <a16:creationId xmlns:a16="http://schemas.microsoft.com/office/drawing/2014/main" id="{7F1D9298-3DF6-F12E-80C9-F3178E36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0"/>
            <a:ext cx="35052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Regional Stratigraphy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2">
            <a:extLst>
              <a:ext uri="{FF2B5EF4-FFF2-40B4-BE49-F238E27FC236}">
                <a16:creationId xmlns:a16="http://schemas.microsoft.com/office/drawing/2014/main" id="{F7B59FFC-73AB-8026-0624-D962E0D7B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914400"/>
          <a:ext cx="8991600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6235700" imgH="3848100" progId="Canvas.Drawing.7">
                  <p:embed/>
                </p:oleObj>
              </mc:Choice>
              <mc:Fallback>
                <p:oleObj name="Drawing" r:id="rId2" imgW="6235700" imgH="3848100" progId="Canvas.Drawing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14400"/>
                        <a:ext cx="8991600" cy="591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5" name="Text Box 3">
            <a:extLst>
              <a:ext uri="{FF2B5EF4-FFF2-40B4-BE49-F238E27FC236}">
                <a16:creationId xmlns:a16="http://schemas.microsoft.com/office/drawing/2014/main" id="{E46A05D3-B975-C62F-DAFC-51C8EFA65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Goldhammer, Dunn, Harris, Hinnov, Hardie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7">
            <a:extLst>
              <a:ext uri="{FF2B5EF4-FFF2-40B4-BE49-F238E27FC236}">
                <a16:creationId xmlns:a16="http://schemas.microsoft.com/office/drawing/2014/main" id="{27805AFB-6B3A-8F52-434D-7D0E8F49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28600"/>
            <a:ext cx="42497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6" name="Text Box 18">
            <a:extLst>
              <a:ext uri="{FF2B5EF4-FFF2-40B4-BE49-F238E27FC236}">
                <a16:creationId xmlns:a16="http://schemas.microsoft.com/office/drawing/2014/main" id="{7FE8A397-D33C-F396-D960-F49149CF0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72200"/>
            <a:ext cx="22860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Subtidal Member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5363" name="Group 23">
            <a:extLst>
              <a:ext uri="{FF2B5EF4-FFF2-40B4-BE49-F238E27FC236}">
                <a16:creationId xmlns:a16="http://schemas.microsoft.com/office/drawing/2014/main" id="{C516A35A-CCAF-2D41-6472-BAB69941A8BC}"/>
              </a:ext>
            </a:extLst>
          </p:cNvPr>
          <p:cNvGrpSpPr>
            <a:grpSpLocks/>
          </p:cNvGrpSpPr>
          <p:nvPr/>
        </p:nvGrpSpPr>
        <p:grpSpPr bwMode="auto">
          <a:xfrm>
            <a:off x="-685800" y="-228600"/>
            <a:ext cx="4843463" cy="7315200"/>
            <a:chOff x="-432" y="-144"/>
            <a:chExt cx="3051" cy="4608"/>
          </a:xfrm>
        </p:grpSpPr>
        <p:pic>
          <p:nvPicPr>
            <p:cNvPr id="15365" name="Picture 4">
              <a:extLst>
                <a:ext uri="{FF2B5EF4-FFF2-40B4-BE49-F238E27FC236}">
                  <a16:creationId xmlns:a16="http://schemas.microsoft.com/office/drawing/2014/main" id="{5AED5CC5-DD11-5880-FDAB-0C8BCCDA0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-144"/>
              <a:ext cx="3051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Line 5">
              <a:extLst>
                <a:ext uri="{FF2B5EF4-FFF2-40B4-BE49-F238E27FC236}">
                  <a16:creationId xmlns:a16="http://schemas.microsoft.com/office/drawing/2014/main" id="{18343FDE-D733-E4FB-18B9-2E07A63294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888"/>
              <a:ext cx="0" cy="480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67" name="Line 6">
              <a:extLst>
                <a:ext uri="{FF2B5EF4-FFF2-40B4-BE49-F238E27FC236}">
                  <a16:creationId xmlns:a16="http://schemas.microsoft.com/office/drawing/2014/main" id="{8CE7AA6D-E9CC-A33A-DF8A-13FA803E1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3696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68" name="Line 7">
              <a:extLst>
                <a:ext uri="{FF2B5EF4-FFF2-40B4-BE49-F238E27FC236}">
                  <a16:creationId xmlns:a16="http://schemas.microsoft.com/office/drawing/2014/main" id="{21644414-1133-B5E3-22D8-208EDAE6EC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3504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69" name="Line 8">
              <a:extLst>
                <a:ext uri="{FF2B5EF4-FFF2-40B4-BE49-F238E27FC236}">
                  <a16:creationId xmlns:a16="http://schemas.microsoft.com/office/drawing/2014/main" id="{C57E529A-ECD5-C88E-BFE0-2FD495B0B5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736"/>
              <a:ext cx="0" cy="576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0" name="Line 9">
              <a:extLst>
                <a:ext uri="{FF2B5EF4-FFF2-40B4-BE49-F238E27FC236}">
                  <a16:creationId xmlns:a16="http://schemas.microsoft.com/office/drawing/2014/main" id="{F5727960-4562-0738-47CC-BD07F967DA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2064"/>
              <a:ext cx="0" cy="67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1" name="Line 10">
              <a:extLst>
                <a:ext uri="{FF2B5EF4-FFF2-40B4-BE49-F238E27FC236}">
                  <a16:creationId xmlns:a16="http://schemas.microsoft.com/office/drawing/2014/main" id="{C63E7C86-FBDA-6D02-02DB-606BDFF58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690"/>
              <a:ext cx="0" cy="374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2" name="Line 11">
              <a:extLst>
                <a:ext uri="{FF2B5EF4-FFF2-40B4-BE49-F238E27FC236}">
                  <a16:creationId xmlns:a16="http://schemas.microsoft.com/office/drawing/2014/main" id="{E3948573-104C-7FCE-D9C5-512403E19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7" y="1311"/>
              <a:ext cx="0" cy="369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3" name="Line 12">
              <a:extLst>
                <a:ext uri="{FF2B5EF4-FFF2-40B4-BE49-F238E27FC236}">
                  <a16:creationId xmlns:a16="http://schemas.microsoft.com/office/drawing/2014/main" id="{6F67234F-E7EA-6CBD-F956-3ECCD3AFF3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1191"/>
              <a:ext cx="0" cy="153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4" name="Line 13">
              <a:extLst>
                <a:ext uri="{FF2B5EF4-FFF2-40B4-BE49-F238E27FC236}">
                  <a16:creationId xmlns:a16="http://schemas.microsoft.com/office/drawing/2014/main" id="{CA51B76D-21BB-0B42-2BD5-E38040CBF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864"/>
              <a:ext cx="0" cy="345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5" name="Rectangle 14">
              <a:extLst>
                <a:ext uri="{FF2B5EF4-FFF2-40B4-BE49-F238E27FC236}">
                  <a16:creationId xmlns:a16="http://schemas.microsoft.com/office/drawing/2014/main" id="{FBC20657-ADE4-D277-87B9-0733A8D83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200"/>
              <a:ext cx="182" cy="20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5376" name="Line 15">
              <a:extLst>
                <a:ext uri="{FF2B5EF4-FFF2-40B4-BE49-F238E27FC236}">
                  <a16:creationId xmlns:a16="http://schemas.microsoft.com/office/drawing/2014/main" id="{D14E432B-E389-5334-AC33-72FEB28AB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3312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7" name="Line 16">
              <a:extLst>
                <a:ext uri="{FF2B5EF4-FFF2-40B4-BE49-F238E27FC236}">
                  <a16:creationId xmlns:a16="http://schemas.microsoft.com/office/drawing/2014/main" id="{B6D8EC42-F1BD-DF36-727E-AAC6A093F1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1200"/>
              <a:ext cx="0" cy="2064"/>
            </a:xfrm>
            <a:prstGeom prst="line">
              <a:avLst/>
            </a:prstGeom>
            <a:noFill/>
            <a:ln w="8255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5187" name="Text Box 19">
              <a:extLst>
                <a:ext uri="{FF2B5EF4-FFF2-40B4-BE49-F238E27FC236}">
                  <a16:creationId xmlns:a16="http://schemas.microsoft.com/office/drawing/2014/main" id="{C471D9DC-0689-1FC0-88E0-31601DD0B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832"/>
              <a:ext cx="720" cy="2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 m</a:t>
              </a:r>
              <a:endParaRPr lang="en-US" altLang="it-IT" sz="16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5379" name="Line 22">
              <a:extLst>
                <a:ext uri="{FF2B5EF4-FFF2-40B4-BE49-F238E27FC236}">
                  <a16:creationId xmlns:a16="http://schemas.microsoft.com/office/drawing/2014/main" id="{88CC5506-2D58-0C5C-9F09-70A3C6C78B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" y="144"/>
              <a:ext cx="0" cy="633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5189" name="Text Box 21">
            <a:extLst>
              <a:ext uri="{FF2B5EF4-FFF2-40B4-BE49-F238E27FC236}">
                <a16:creationId xmlns:a16="http://schemas.microsoft.com/office/drawing/2014/main" id="{4A67C600-48C4-0837-195B-54AEE2DD5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>
            <a:extLst>
              <a:ext uri="{FF2B5EF4-FFF2-40B4-BE49-F238E27FC236}">
                <a16:creationId xmlns:a16="http://schemas.microsoft.com/office/drawing/2014/main" id="{A3D5815A-9A1C-3F6D-02DD-690DE7D6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72200"/>
            <a:ext cx="22860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Subtidal Member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6386" name="Group 5">
            <a:extLst>
              <a:ext uri="{FF2B5EF4-FFF2-40B4-BE49-F238E27FC236}">
                <a16:creationId xmlns:a16="http://schemas.microsoft.com/office/drawing/2014/main" id="{7E282172-9491-95BF-C23A-538BB320FD66}"/>
              </a:ext>
            </a:extLst>
          </p:cNvPr>
          <p:cNvGrpSpPr>
            <a:grpSpLocks/>
          </p:cNvGrpSpPr>
          <p:nvPr/>
        </p:nvGrpSpPr>
        <p:grpSpPr bwMode="auto">
          <a:xfrm>
            <a:off x="-685800" y="-228600"/>
            <a:ext cx="4843463" cy="7315200"/>
            <a:chOff x="-432" y="-144"/>
            <a:chExt cx="3051" cy="4608"/>
          </a:xfrm>
        </p:grpSpPr>
        <p:pic>
          <p:nvPicPr>
            <p:cNvPr id="16390" name="Picture 6">
              <a:extLst>
                <a:ext uri="{FF2B5EF4-FFF2-40B4-BE49-F238E27FC236}">
                  <a16:creationId xmlns:a16="http://schemas.microsoft.com/office/drawing/2014/main" id="{1322275A-A2EE-D726-9AA2-867C997F3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-144"/>
              <a:ext cx="3051" cy="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7">
              <a:extLst>
                <a:ext uri="{FF2B5EF4-FFF2-40B4-BE49-F238E27FC236}">
                  <a16:creationId xmlns:a16="http://schemas.microsoft.com/office/drawing/2014/main" id="{2945814F-1E15-FAA0-D6EE-1EA3BDFF56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3888"/>
              <a:ext cx="0" cy="480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2" name="Line 8">
              <a:extLst>
                <a:ext uri="{FF2B5EF4-FFF2-40B4-BE49-F238E27FC236}">
                  <a16:creationId xmlns:a16="http://schemas.microsoft.com/office/drawing/2014/main" id="{3FD1E7B4-009F-DC14-9E2F-8348919A3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" y="3696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3" name="Line 9">
              <a:extLst>
                <a:ext uri="{FF2B5EF4-FFF2-40B4-BE49-F238E27FC236}">
                  <a16:creationId xmlns:a16="http://schemas.microsoft.com/office/drawing/2014/main" id="{3A4C3F4B-DCB9-8497-8BFA-93A808908A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3504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4" name="Line 10">
              <a:extLst>
                <a:ext uri="{FF2B5EF4-FFF2-40B4-BE49-F238E27FC236}">
                  <a16:creationId xmlns:a16="http://schemas.microsoft.com/office/drawing/2014/main" id="{4442E29B-A087-73FB-00BC-8EDEDF6D84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2736"/>
              <a:ext cx="0" cy="576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5" name="Line 11">
              <a:extLst>
                <a:ext uri="{FF2B5EF4-FFF2-40B4-BE49-F238E27FC236}">
                  <a16:creationId xmlns:a16="http://schemas.microsoft.com/office/drawing/2014/main" id="{1A170E7B-B84E-EF86-313F-795D220B12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2064"/>
              <a:ext cx="0" cy="67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6" name="Line 12">
              <a:extLst>
                <a:ext uri="{FF2B5EF4-FFF2-40B4-BE49-F238E27FC236}">
                  <a16:creationId xmlns:a16="http://schemas.microsoft.com/office/drawing/2014/main" id="{734DF218-C832-4A6A-B51B-69D2D3E329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690"/>
              <a:ext cx="0" cy="374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7" name="Line 13">
              <a:extLst>
                <a:ext uri="{FF2B5EF4-FFF2-40B4-BE49-F238E27FC236}">
                  <a16:creationId xmlns:a16="http://schemas.microsoft.com/office/drawing/2014/main" id="{4E4CA9E2-30AA-243A-C1BD-45BF068F7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7" y="1311"/>
              <a:ext cx="0" cy="369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8" name="Line 14">
              <a:extLst>
                <a:ext uri="{FF2B5EF4-FFF2-40B4-BE49-F238E27FC236}">
                  <a16:creationId xmlns:a16="http://schemas.microsoft.com/office/drawing/2014/main" id="{13A0F798-1E13-B351-04AB-E23E15D4F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1191"/>
              <a:ext cx="0" cy="153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99" name="Line 15">
              <a:extLst>
                <a:ext uri="{FF2B5EF4-FFF2-40B4-BE49-F238E27FC236}">
                  <a16:creationId xmlns:a16="http://schemas.microsoft.com/office/drawing/2014/main" id="{D6F664C4-FEAD-8F49-3F0E-ECF50165B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864"/>
              <a:ext cx="0" cy="345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00" name="Rectangle 16">
              <a:extLst>
                <a:ext uri="{FF2B5EF4-FFF2-40B4-BE49-F238E27FC236}">
                  <a16:creationId xmlns:a16="http://schemas.microsoft.com/office/drawing/2014/main" id="{F35FD39F-8F59-5E41-356D-9AF73EC2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200"/>
              <a:ext cx="182" cy="20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16401" name="Line 17">
              <a:extLst>
                <a:ext uri="{FF2B5EF4-FFF2-40B4-BE49-F238E27FC236}">
                  <a16:creationId xmlns:a16="http://schemas.microsoft.com/office/drawing/2014/main" id="{382AA3DC-7CAE-955F-0956-87CB4DB01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3312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02" name="Line 18">
              <a:extLst>
                <a:ext uri="{FF2B5EF4-FFF2-40B4-BE49-F238E27FC236}">
                  <a16:creationId xmlns:a16="http://schemas.microsoft.com/office/drawing/2014/main" id="{45808A0B-2834-E875-A492-0CCAB0D9BA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2" y="1200"/>
              <a:ext cx="0" cy="2064"/>
            </a:xfrm>
            <a:prstGeom prst="line">
              <a:avLst/>
            </a:prstGeom>
            <a:noFill/>
            <a:ln w="8255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1331" name="Text Box 19">
              <a:extLst>
                <a:ext uri="{FF2B5EF4-FFF2-40B4-BE49-F238E27FC236}">
                  <a16:creationId xmlns:a16="http://schemas.microsoft.com/office/drawing/2014/main" id="{ED16DC7F-6FA7-AC96-DD82-277B72975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832"/>
              <a:ext cx="720" cy="2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 m</a:t>
              </a:r>
              <a:endParaRPr lang="en-US" altLang="it-IT" sz="16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404" name="Line 20">
              <a:extLst>
                <a:ext uri="{FF2B5EF4-FFF2-40B4-BE49-F238E27FC236}">
                  <a16:creationId xmlns:a16="http://schemas.microsoft.com/office/drawing/2014/main" id="{FD0C79D7-38AA-D61B-D543-EDC304E46E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" y="144"/>
              <a:ext cx="0" cy="633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6387" name="Picture 21">
            <a:extLst>
              <a:ext uri="{FF2B5EF4-FFF2-40B4-BE49-F238E27FC236}">
                <a16:creationId xmlns:a16="http://schemas.microsoft.com/office/drawing/2014/main" id="{D9D79BCC-8E59-9529-E5FD-BE411032D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00013"/>
            <a:ext cx="4856163" cy="705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4" name="Text Box 22">
            <a:extLst>
              <a:ext uri="{FF2B5EF4-FFF2-40B4-BE49-F238E27FC236}">
                <a16:creationId xmlns:a16="http://schemas.microsoft.com/office/drawing/2014/main" id="{2D81CFB5-9CF5-26F5-892E-1442AFCA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75400"/>
            <a:ext cx="33528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Subaerial Exposure Cap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1316" name="Text Box 4">
            <a:extLst>
              <a:ext uri="{FF2B5EF4-FFF2-40B4-BE49-F238E27FC236}">
                <a16:creationId xmlns:a16="http://schemas.microsoft.com/office/drawing/2014/main" id="{46FF6213-5692-A0ED-EC25-CB390866B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F12F8F48-F9F2-B51F-E8A2-1B8B0369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4856163" cy="705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>
            <a:extLst>
              <a:ext uri="{FF2B5EF4-FFF2-40B4-BE49-F238E27FC236}">
                <a16:creationId xmlns:a16="http://schemas.microsoft.com/office/drawing/2014/main" id="{DC8AC33F-9C23-45B6-4FEB-C833E293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533400"/>
            <a:ext cx="39417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Text Box 5">
            <a:extLst>
              <a:ext uri="{FF2B5EF4-FFF2-40B4-BE49-F238E27FC236}">
                <a16:creationId xmlns:a16="http://schemas.microsoft.com/office/drawing/2014/main" id="{49C2707A-BF25-FF58-3903-C9E80C3E4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90600"/>
            <a:ext cx="27432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 Petrography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4150" name="Text Box 6">
            <a:extLst>
              <a:ext uri="{FF2B5EF4-FFF2-40B4-BE49-F238E27FC236}">
                <a16:creationId xmlns:a16="http://schemas.microsoft.com/office/drawing/2014/main" id="{89843435-2F08-7B83-687E-551E51A68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59BEF78F-FB1B-6AAB-B7A3-EA47B77A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"/>
            <a:ext cx="50149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1A14B072-84BC-2EE8-0FE2-2FE5909127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038600" y="685800"/>
          <a:ext cx="8991600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6235700" imgH="3848100" progId="Canvas.Drawing.7">
                  <p:embed/>
                </p:oleObj>
              </mc:Choice>
              <mc:Fallback>
                <p:oleObj name="Drawing" r:id="rId3" imgW="6235700" imgH="3848100" progId="Canvas.Drawing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038600" y="685800"/>
                        <a:ext cx="8991600" cy="591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79" name="Text Box 3">
            <a:extLst>
              <a:ext uri="{FF2B5EF4-FFF2-40B4-BE49-F238E27FC236}">
                <a16:creationId xmlns:a16="http://schemas.microsoft.com/office/drawing/2014/main" id="{E8629B34-A164-D673-9306-C94D92C21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6982" name="Text Box 6">
            <a:extLst>
              <a:ext uri="{FF2B5EF4-FFF2-40B4-BE49-F238E27FC236}">
                <a16:creationId xmlns:a16="http://schemas.microsoft.com/office/drawing/2014/main" id="{C990FB98-EB7F-7A5E-3715-7A57C966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066800"/>
            <a:ext cx="38100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Cycle Stacking Patterns – “5:1” bundling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506696C4-6039-F024-5D05-1A259AA85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3">
            <a:extLst>
              <a:ext uri="{FF2B5EF4-FFF2-40B4-BE49-F238E27FC236}">
                <a16:creationId xmlns:a16="http://schemas.microsoft.com/office/drawing/2014/main" id="{15FE2995-840C-7A1E-72F2-B99CA0DAA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952F5AB2-79A6-1093-888F-16BB24D6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7432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5">
            <a:extLst>
              <a:ext uri="{FF2B5EF4-FFF2-40B4-BE49-F238E27FC236}">
                <a16:creationId xmlns:a16="http://schemas.microsoft.com/office/drawing/2014/main" id="{DBE2274D-52EC-ABBC-83BA-53F1CA47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461000"/>
            <a:ext cx="5181600" cy="1320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Cycle Stacking Patterns – 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“Fischer Plot” and Relative Time Series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5:1 bundling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asymmetry of mega-cycles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>
            <a:extLst>
              <a:ext uri="{FF2B5EF4-FFF2-40B4-BE49-F238E27FC236}">
                <a16:creationId xmlns:a16="http://schemas.microsoft.com/office/drawing/2014/main" id="{47E1074D-A598-C8F3-B274-CB63C73B2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82" name="Picture 4">
            <a:extLst>
              <a:ext uri="{FF2B5EF4-FFF2-40B4-BE49-F238E27FC236}">
                <a16:creationId xmlns:a16="http://schemas.microsoft.com/office/drawing/2014/main" id="{8659326D-BC2C-E120-017B-C3D59706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0"/>
            <a:ext cx="65436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>
            <a:extLst>
              <a:ext uri="{FF2B5EF4-FFF2-40B4-BE49-F238E27FC236}">
                <a16:creationId xmlns:a16="http://schemas.microsoft.com/office/drawing/2014/main" id="{F866DC8C-5347-E2DD-A5AE-3AAF8DC0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4114800"/>
            <a:ext cx="20891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Text Box 7">
            <a:extLst>
              <a:ext uri="{FF2B5EF4-FFF2-40B4-BE49-F238E27FC236}">
                <a16:creationId xmlns:a16="http://schemas.microsoft.com/office/drawing/2014/main" id="{1CE66C69-DC0A-75D2-657E-4CE77E25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869950"/>
            <a:ext cx="2667000" cy="309245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Mr. Sediment:</a:t>
            </a:r>
          </a:p>
          <a:p>
            <a:pPr algn="just" eaLnBrk="1" hangingPunct="1">
              <a:defRPr/>
            </a:pPr>
            <a:endParaRPr lang="en-US" alt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Milankovitch-driven</a:t>
            </a: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composite eustasy</a:t>
            </a:r>
          </a:p>
          <a:p>
            <a:pPr eaLnBrk="1" hangingPunct="1">
              <a:defRPr/>
            </a:pPr>
            <a:endParaRPr lang="en-US" alt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replicates essential</a:t>
            </a: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aspects of Latemar</a:t>
            </a: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cycles (thickness,</a:t>
            </a: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stacking; inferred</a:t>
            </a:r>
          </a:p>
          <a:p>
            <a:pPr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duration)</a:t>
            </a:r>
          </a:p>
          <a:p>
            <a:pPr algn="ctr" eaLnBrk="1" hangingPunct="1">
              <a:defRPr/>
            </a:pP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D2B142AD-26EC-E307-DD83-013C2140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85800"/>
            <a:ext cx="9351962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0" name="Text Box 2">
            <a:extLst>
              <a:ext uri="{FF2B5EF4-FFF2-40B4-BE49-F238E27FC236}">
                <a16:creationId xmlns:a16="http://schemas.microsoft.com/office/drawing/2014/main" id="{25298ED4-BFA0-F7C0-0D3D-74F597E2A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70104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(the Johns Hopkins Group – 1986-1993)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0294" name="Text Box 6">
            <a:extLst>
              <a:ext uri="{FF2B5EF4-FFF2-40B4-BE49-F238E27FC236}">
                <a16:creationId xmlns:a16="http://schemas.microsoft.com/office/drawing/2014/main" id="{6654D455-CCD9-B452-0A2C-3AB7CAE6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937000"/>
            <a:ext cx="5181600" cy="287813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Implications:</a:t>
            </a:r>
          </a:p>
          <a:p>
            <a:pPr algn="just" eaLnBrk="1" hangingPunct="1">
              <a:defRPr/>
            </a:pPr>
            <a:endParaRPr lang="en-US" alt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Latemar cycles are high-frequency allocycles depicting alternating marine submergence and subaerial exposure</a:t>
            </a:r>
          </a:p>
          <a:p>
            <a:pPr algn="just" eaLnBrk="1" hangingPunct="1">
              <a:defRPr/>
            </a:pPr>
            <a:endParaRPr lang="en-US" alt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	Latemar composite cyclicity may be interpreted as the result of glacio-eustasy driven by orbital forcing (20 kyr and 100 kyr composite eustasy)</a:t>
            </a: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>
            <a:extLst>
              <a:ext uri="{FF2B5EF4-FFF2-40B4-BE49-F238E27FC236}">
                <a16:creationId xmlns:a16="http://schemas.microsoft.com/office/drawing/2014/main" id="{7806CF94-E81F-00CD-48C2-7FC9B1F5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04988"/>
            <a:ext cx="381000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5">
            <a:extLst>
              <a:ext uri="{FF2B5EF4-FFF2-40B4-BE49-F238E27FC236}">
                <a16:creationId xmlns:a16="http://schemas.microsoft.com/office/drawing/2014/main" id="{90334AD5-D80A-6C3C-A988-D3C082B3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5951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6">
            <a:extLst>
              <a:ext uri="{FF2B5EF4-FFF2-40B4-BE49-F238E27FC236}">
                <a16:creationId xmlns:a16="http://schemas.microsoft.com/office/drawing/2014/main" id="{F8389262-CF06-6A34-52A2-05E4DA186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19400"/>
            <a:ext cx="609600" cy="838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>
            <a:extLst>
              <a:ext uri="{FF2B5EF4-FFF2-40B4-BE49-F238E27FC236}">
                <a16:creationId xmlns:a16="http://schemas.microsoft.com/office/drawing/2014/main" id="{B9400C48-A8EC-9076-8587-FCFFA4DB2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(ETH Zurich, Heideldberg, Berkeley, Shell Research – 1993-2003)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2530" name="Picture 3">
            <a:extLst>
              <a:ext uri="{FF2B5EF4-FFF2-40B4-BE49-F238E27FC236}">
                <a16:creationId xmlns:a16="http://schemas.microsoft.com/office/drawing/2014/main" id="{00AC46EE-5009-AC0D-EEA1-B402F8E2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7425"/>
            <a:ext cx="41910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39B2AEEA-5248-65B5-C1D9-FBB3C9644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4400"/>
            <a:ext cx="35052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4327E2FF-E8AC-3086-D9DD-63C1C566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45958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6017D7AB-D1EC-29E2-4A53-D79FECBA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48200"/>
            <a:ext cx="4171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D5EF85B1-109C-A629-A5FB-43343918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Cycles: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(ETH Zurich, Heideldberg, Berkeley, Shell Research – 1993-2003)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3554" name="Group 16">
            <a:extLst>
              <a:ext uri="{FF2B5EF4-FFF2-40B4-BE49-F238E27FC236}">
                <a16:creationId xmlns:a16="http://schemas.microsoft.com/office/drawing/2014/main" id="{3BD30940-27DC-7B88-666E-7BD80EDE9D62}"/>
              </a:ext>
            </a:extLst>
          </p:cNvPr>
          <p:cNvGrpSpPr>
            <a:grpSpLocks/>
          </p:cNvGrpSpPr>
          <p:nvPr/>
        </p:nvGrpSpPr>
        <p:grpSpPr bwMode="auto">
          <a:xfrm>
            <a:off x="0" y="1003300"/>
            <a:ext cx="3602038" cy="5321300"/>
            <a:chOff x="0" y="632"/>
            <a:chExt cx="2269" cy="3352"/>
          </a:xfrm>
        </p:grpSpPr>
        <p:pic>
          <p:nvPicPr>
            <p:cNvPr id="23557" name="Picture 7">
              <a:extLst>
                <a:ext uri="{FF2B5EF4-FFF2-40B4-BE49-F238E27FC236}">
                  <a16:creationId xmlns:a16="http://schemas.microsoft.com/office/drawing/2014/main" id="{DA48C8AD-2516-9FA5-3295-6856437F2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2"/>
              <a:ext cx="2269" cy="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Line 9">
              <a:extLst>
                <a:ext uri="{FF2B5EF4-FFF2-40B4-BE49-F238E27FC236}">
                  <a16:creationId xmlns:a16="http://schemas.microsoft.com/office/drawing/2014/main" id="{EC6B3CAB-6F5E-8CA1-2B84-937F823F87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2736"/>
              <a:ext cx="0" cy="1248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59" name="Line 10">
              <a:extLst>
                <a:ext uri="{FF2B5EF4-FFF2-40B4-BE49-F238E27FC236}">
                  <a16:creationId xmlns:a16="http://schemas.microsoft.com/office/drawing/2014/main" id="{BF7C854A-BC7C-715D-202A-974224599F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1776"/>
              <a:ext cx="0" cy="91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0" name="Line 11">
              <a:extLst>
                <a:ext uri="{FF2B5EF4-FFF2-40B4-BE49-F238E27FC236}">
                  <a16:creationId xmlns:a16="http://schemas.microsoft.com/office/drawing/2014/main" id="{D9FF6905-875B-AE90-9C7E-4FC9B926FF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" y="1296"/>
              <a:ext cx="0" cy="43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1" name="Line 14">
              <a:extLst>
                <a:ext uri="{FF2B5EF4-FFF2-40B4-BE49-F238E27FC236}">
                  <a16:creationId xmlns:a16="http://schemas.microsoft.com/office/drawing/2014/main" id="{8079C402-F1C1-E3C2-1DD7-8040F883D4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1104"/>
              <a:ext cx="0" cy="192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2" name="Line 15">
              <a:extLst>
                <a:ext uri="{FF2B5EF4-FFF2-40B4-BE49-F238E27FC236}">
                  <a16:creationId xmlns:a16="http://schemas.microsoft.com/office/drawing/2014/main" id="{3E814750-AA46-C12D-94B5-5261D294D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816"/>
              <a:ext cx="0" cy="288"/>
            </a:xfrm>
            <a:prstGeom prst="line">
              <a:avLst/>
            </a:prstGeom>
            <a:noFill/>
            <a:ln w="38100">
              <a:solidFill>
                <a:srgbClr val="F2FD1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555" name="Line 19">
            <a:extLst>
              <a:ext uri="{FF2B5EF4-FFF2-40B4-BE49-F238E27FC236}">
                <a16:creationId xmlns:a16="http://schemas.microsoft.com/office/drawing/2014/main" id="{0E55969F-35CA-657B-E9BD-14F0CC9BBD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1371600"/>
            <a:ext cx="0" cy="4953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405" name="Text Box 21">
            <a:extLst>
              <a:ext uri="{FF2B5EF4-FFF2-40B4-BE49-F238E27FC236}">
                <a16:creationId xmlns:a16="http://schemas.microsoft.com/office/drawing/2014/main" id="{4C3E53FE-645F-CE12-B00D-6789628D0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14400"/>
            <a:ext cx="5257800" cy="58324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Combination of:</a:t>
            </a:r>
          </a:p>
          <a:p>
            <a:pPr eaLnBrk="1" hangingPunct="1">
              <a:defRPr/>
            </a:pPr>
            <a:endParaRPr lang="en-US" altLang="it-IT" sz="2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age-diagnostic macro-fossils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zircon U-Pb age dates from ash beds intercalated within the Latemar succession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(c) geometric relationships with co-eval basinal succession</a:t>
            </a:r>
          </a:p>
          <a:p>
            <a:pPr eaLnBrk="1" hangingPunct="1">
              <a:defRPr/>
            </a:pPr>
            <a:endParaRPr lang="en-US" alt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Conclusion: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fundamental cycle is “sub-Milankovitch” in duration (approx. 4 kyr)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4-5 : 1 cycle bundling depicts 20 kyr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precession</a:t>
            </a: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(c) approx. 750 m depicted by the Latemar platform interior, and 650 cycles depictabout 2.2 myr of time</a:t>
            </a:r>
          </a:p>
          <a:p>
            <a:pPr algn="just" eaLnBrk="1" hangingPunct="1">
              <a:defRPr/>
            </a:pP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FF1A9847-D791-25E4-A987-42F63CB0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>
            <a:extLst>
              <a:ext uri="{FF2B5EF4-FFF2-40B4-BE49-F238E27FC236}">
                <a16:creationId xmlns:a16="http://schemas.microsoft.com/office/drawing/2014/main" id="{5CA5257C-5772-66FB-E685-C073386E8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>
            <a:extLst>
              <a:ext uri="{FF2B5EF4-FFF2-40B4-BE49-F238E27FC236}">
                <a16:creationId xmlns:a16="http://schemas.microsoft.com/office/drawing/2014/main" id="{40BAD00C-F197-48B1-2397-95FF45D21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4800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Middle Triassic Paleogeography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6C79D754-3DDE-FEF7-3C61-BF37D0BF8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29718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Mendola Escarpment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9510" name="Text Box 6">
            <a:extLst>
              <a:ext uri="{FF2B5EF4-FFF2-40B4-BE49-F238E27FC236}">
                <a16:creationId xmlns:a16="http://schemas.microsoft.com/office/drawing/2014/main" id="{D632F7DA-9D6F-F2ED-0363-11629E13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638800"/>
            <a:ext cx="12954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Latemar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582" name="Line 7">
            <a:extLst>
              <a:ext uri="{FF2B5EF4-FFF2-40B4-BE49-F238E27FC236}">
                <a16:creationId xmlns:a16="http://schemas.microsoft.com/office/drawing/2014/main" id="{21765848-766D-2946-023A-B45A9EE05A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2133600"/>
            <a:ext cx="533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83" name="Line 8">
            <a:extLst>
              <a:ext uri="{FF2B5EF4-FFF2-40B4-BE49-F238E27FC236}">
                <a16:creationId xmlns:a16="http://schemas.microsoft.com/office/drawing/2014/main" id="{B842514E-194D-539D-4F61-8E34A75358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4191000"/>
            <a:ext cx="4572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>
            <a:extLst>
              <a:ext uri="{FF2B5EF4-FFF2-40B4-BE49-F238E27FC236}">
                <a16:creationId xmlns:a16="http://schemas.microsoft.com/office/drawing/2014/main" id="{D5CB9D65-ADDC-7246-7F3D-59582B4D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47800"/>
            <a:ext cx="35128200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8">
            <a:extLst>
              <a:ext uri="{FF2B5EF4-FFF2-40B4-BE49-F238E27FC236}">
                <a16:creationId xmlns:a16="http://schemas.microsoft.com/office/drawing/2014/main" id="{03DA3769-02EC-EAE5-F956-F38FD084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60938"/>
            <a:ext cx="960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9">
            <a:extLst>
              <a:ext uri="{FF2B5EF4-FFF2-40B4-BE49-F238E27FC236}">
                <a16:creationId xmlns:a16="http://schemas.microsoft.com/office/drawing/2014/main" id="{65C25FE4-6C4D-36BE-D482-0096DC41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78438"/>
            <a:ext cx="2514600" cy="15795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D0279EE3-DBB0-C7D4-5CA5-57EC9902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62484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View from Mendola Escarpment Looking EAST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AEC51EFD-EA58-4AAD-D3A6-894E9CFB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400" y="-1447800"/>
            <a:ext cx="35128200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3">
            <a:extLst>
              <a:ext uri="{FF2B5EF4-FFF2-40B4-BE49-F238E27FC236}">
                <a16:creationId xmlns:a16="http://schemas.microsoft.com/office/drawing/2014/main" id="{F7770148-19A9-397F-B2E8-2266D022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60938"/>
            <a:ext cx="960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E8A9AFFF-3C15-CC30-75BF-6AFCF5EBF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278438"/>
            <a:ext cx="2514600" cy="15795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FC9125C2-971D-87CE-0B2F-13A9539F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447800"/>
            <a:ext cx="35128200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>
            <a:extLst>
              <a:ext uri="{FF2B5EF4-FFF2-40B4-BE49-F238E27FC236}">
                <a16:creationId xmlns:a16="http://schemas.microsoft.com/office/drawing/2014/main" id="{B718C195-1CEC-931D-5943-FA28ABB4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60938"/>
            <a:ext cx="960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>
            <a:extLst>
              <a:ext uri="{FF2B5EF4-FFF2-40B4-BE49-F238E27FC236}">
                <a16:creationId xmlns:a16="http://schemas.microsoft.com/office/drawing/2014/main" id="{DC5B1C74-04FC-BA48-1CD7-B0290ECC2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181600"/>
            <a:ext cx="2514600" cy="15795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43A1943C-B076-91B1-2564-74104970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9600" y="-1447800"/>
            <a:ext cx="35128200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31F004BF-90BD-9BDC-562A-DCC708B4E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3400"/>
            <a:ext cx="960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>
            <a:extLst>
              <a:ext uri="{FF2B5EF4-FFF2-40B4-BE49-F238E27FC236}">
                <a16:creationId xmlns:a16="http://schemas.microsoft.com/office/drawing/2014/main" id="{ED38D6EC-C1C2-7EB6-2FA9-2FC6EF4CE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419600"/>
            <a:ext cx="2514600" cy="15795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1A36E346-DF14-8048-1D3A-A33FDD0A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>
            <a:extLst>
              <a:ext uri="{FF2B5EF4-FFF2-40B4-BE49-F238E27FC236}">
                <a16:creationId xmlns:a16="http://schemas.microsoft.com/office/drawing/2014/main" id="{535CB957-7F26-082B-8393-F6BFA4AF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4">
            <a:extLst>
              <a:ext uri="{FF2B5EF4-FFF2-40B4-BE49-F238E27FC236}">
                <a16:creationId xmlns:a16="http://schemas.microsoft.com/office/drawing/2014/main" id="{C988812E-37BD-C108-DB6C-1A3CE6493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4800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Middle Triassic Paleogeography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2ED68B2B-4732-465D-47AF-8D786DE2C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29718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Mendola Escarpment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2582" name="Text Box 6">
            <a:extLst>
              <a:ext uri="{FF2B5EF4-FFF2-40B4-BE49-F238E27FC236}">
                <a16:creationId xmlns:a16="http://schemas.microsoft.com/office/drawing/2014/main" id="{CDF5EE8B-4CBF-0733-BA77-D6DE02D00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638800"/>
            <a:ext cx="12954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Latemar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702" name="Line 7">
            <a:extLst>
              <a:ext uri="{FF2B5EF4-FFF2-40B4-BE49-F238E27FC236}">
                <a16:creationId xmlns:a16="http://schemas.microsoft.com/office/drawing/2014/main" id="{2E41BBB7-CA3B-C3A0-3B06-B00CCCFBBD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2133600"/>
            <a:ext cx="533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3" name="Line 8">
            <a:extLst>
              <a:ext uri="{FF2B5EF4-FFF2-40B4-BE49-F238E27FC236}">
                <a16:creationId xmlns:a16="http://schemas.microsoft.com/office/drawing/2014/main" id="{6E15CD0E-4599-C134-4010-0F5EBFA41C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4191000"/>
            <a:ext cx="4572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>
            <a:extLst>
              <a:ext uri="{FF2B5EF4-FFF2-40B4-BE49-F238E27FC236}">
                <a16:creationId xmlns:a16="http://schemas.microsoft.com/office/drawing/2014/main" id="{2EC706C4-5659-9FF6-99D6-968DFB5E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144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>
            <a:extLst>
              <a:ext uri="{FF2B5EF4-FFF2-40B4-BE49-F238E27FC236}">
                <a16:creationId xmlns:a16="http://schemas.microsoft.com/office/drawing/2014/main" id="{876479AA-C1BA-6243-BCFA-AA9EA936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362200"/>
            <a:ext cx="330708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>
            <a:extLst>
              <a:ext uri="{FF2B5EF4-FFF2-40B4-BE49-F238E27FC236}">
                <a16:creationId xmlns:a16="http://schemas.microsoft.com/office/drawing/2014/main" id="{C291BF7A-6C3E-8304-A361-70612AB34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638800"/>
            <a:ext cx="25146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863C2E03-7C6B-1B3D-CA79-A283213E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57150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View from Base of Latemar Looking WEST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A585A5E4-B8A7-BD27-BCD0-8614767C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144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>
            <a:extLst>
              <a:ext uri="{FF2B5EF4-FFF2-40B4-BE49-F238E27FC236}">
                <a16:creationId xmlns:a16="http://schemas.microsoft.com/office/drawing/2014/main" id="{F6F06359-C54F-9930-4C03-F6F4AE67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200" y="-2362200"/>
            <a:ext cx="330708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>
            <a:extLst>
              <a:ext uri="{FF2B5EF4-FFF2-40B4-BE49-F238E27FC236}">
                <a16:creationId xmlns:a16="http://schemas.microsoft.com/office/drawing/2014/main" id="{47CD016E-E293-266E-8F3D-74A1B876C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638800"/>
            <a:ext cx="25146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>
            <a:extLst>
              <a:ext uri="{FF2B5EF4-FFF2-40B4-BE49-F238E27FC236}">
                <a16:creationId xmlns:a16="http://schemas.microsoft.com/office/drawing/2014/main" id="{69D2CEDA-D084-05BD-F2A1-9803060A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4538"/>
            <a:ext cx="4038600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8">
            <a:extLst>
              <a:ext uri="{FF2B5EF4-FFF2-40B4-BE49-F238E27FC236}">
                <a16:creationId xmlns:a16="http://schemas.microsoft.com/office/drawing/2014/main" id="{009A463B-EA2B-80E7-D8D4-C79BC795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730500"/>
            <a:ext cx="42433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Text Box 10">
            <a:extLst>
              <a:ext uri="{FF2B5EF4-FFF2-40B4-BE49-F238E27FC236}">
                <a16:creationId xmlns:a16="http://schemas.microsoft.com/office/drawing/2014/main" id="{E85D0225-9677-5F90-AEBD-BFE6D8237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184400"/>
            <a:ext cx="39624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Orbital Forcing - Milankovitch 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0603" name="Text Box 11">
            <a:extLst>
              <a:ext uri="{FF2B5EF4-FFF2-40B4-BE49-F238E27FC236}">
                <a16:creationId xmlns:a16="http://schemas.microsoft.com/office/drawing/2014/main" id="{8756E639-BC4D-7068-5E45-9A1B55186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25513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ALLOCYCLIC:</a:t>
            </a:r>
          </a:p>
          <a:p>
            <a:pPr algn="ctr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Process(es) external to the depositional system which impart a net effect on stratigraphic accumulation….example: Milankovitchian glacio-eustasy</a:t>
            </a:r>
            <a:endParaRPr lang="en-US" altLang="it-IT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FB16E416-6EB9-0107-D3DE-4343C752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144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>
            <a:extLst>
              <a:ext uri="{FF2B5EF4-FFF2-40B4-BE49-F238E27FC236}">
                <a16:creationId xmlns:a16="http://schemas.microsoft.com/office/drawing/2014/main" id="{2688AEA7-14F3-2104-8A21-E23B8EC8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0" y="-2362200"/>
            <a:ext cx="330708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9">
            <a:extLst>
              <a:ext uri="{FF2B5EF4-FFF2-40B4-BE49-F238E27FC236}">
                <a16:creationId xmlns:a16="http://schemas.microsoft.com/office/drawing/2014/main" id="{1AA16F1A-753C-C8E0-427D-8E00AC3F4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638800"/>
            <a:ext cx="25146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C83CE33D-FAA2-6FD8-29F6-EE84D5D67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144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>
            <a:extLst>
              <a:ext uri="{FF2B5EF4-FFF2-40B4-BE49-F238E27FC236}">
                <a16:creationId xmlns:a16="http://schemas.microsoft.com/office/drawing/2014/main" id="{BE70C0D3-3CD6-D0A1-24CA-2D9C0018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8200" y="-2362200"/>
            <a:ext cx="33070800" cy="73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>
            <a:extLst>
              <a:ext uri="{FF2B5EF4-FFF2-40B4-BE49-F238E27FC236}">
                <a16:creationId xmlns:a16="http://schemas.microsoft.com/office/drawing/2014/main" id="{D576A53F-43D8-EEB8-B81C-0F230A114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638800"/>
            <a:ext cx="25146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F019E1E5-6558-83F6-6E30-21A7D7AD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8392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3">
            <a:extLst>
              <a:ext uri="{FF2B5EF4-FFF2-40B4-BE49-F238E27FC236}">
                <a16:creationId xmlns:a16="http://schemas.microsoft.com/office/drawing/2014/main" id="{06984D33-17A1-D315-527E-135F10AD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22098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Stratigraphy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80443D5A-7A43-F91F-3C14-C4C3EDA1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4288"/>
            <a:ext cx="9123362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3">
            <a:extLst>
              <a:ext uri="{FF2B5EF4-FFF2-40B4-BE49-F238E27FC236}">
                <a16:creationId xmlns:a16="http://schemas.microsoft.com/office/drawing/2014/main" id="{0A1D694E-F318-905A-5BB0-5D879F80A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75400"/>
            <a:ext cx="61722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Cyclic Succession at Mendola Escarpment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AA2CBB42-ECC2-7441-748D-D64D2995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0"/>
            <a:ext cx="4024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>
            <a:extLst>
              <a:ext uri="{FF2B5EF4-FFF2-40B4-BE49-F238E27FC236}">
                <a16:creationId xmlns:a16="http://schemas.microsoft.com/office/drawing/2014/main" id="{80A668FC-D4A6-E859-7996-E9541014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4056063" cy="297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>
            <a:extLst>
              <a:ext uri="{FF2B5EF4-FFF2-40B4-BE49-F238E27FC236}">
                <a16:creationId xmlns:a16="http://schemas.microsoft.com/office/drawing/2014/main" id="{9BCC3409-AF3C-0F00-2CD6-CB0C1CA2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73163" cy="1549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7942" name="Text Box 6">
            <a:extLst>
              <a:ext uri="{FF2B5EF4-FFF2-40B4-BE49-F238E27FC236}">
                <a16:creationId xmlns:a16="http://schemas.microsoft.com/office/drawing/2014/main" id="{967AED19-A6F0-993D-9375-69201ACE6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"/>
            <a:ext cx="3124200" cy="10160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Measured Section: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- 36 cycles in 27 meters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- 0.75 m/cycle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9E493548-7B2C-88AC-5D11-6D189A129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45720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>
            <a:extLst>
              <a:ext uri="{FF2B5EF4-FFF2-40B4-BE49-F238E27FC236}">
                <a16:creationId xmlns:a16="http://schemas.microsoft.com/office/drawing/2014/main" id="{D3F37100-F656-FFD9-7DE9-ADB6BF89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BBA9C66A-D434-8573-8A4A-EB4D4CD2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467BD514-9000-09C0-0796-3B2131A7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99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3AA90DFE-15FC-A9EF-9E90-59BA0824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28600"/>
            <a:ext cx="8915400" cy="8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>
            <a:extLst>
              <a:ext uri="{FF2B5EF4-FFF2-40B4-BE49-F238E27FC236}">
                <a16:creationId xmlns:a16="http://schemas.microsoft.com/office/drawing/2014/main" id="{074B92AD-0C27-82D9-B196-CB0BFF82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35263"/>
            <a:ext cx="5638800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Text Box 4">
            <a:extLst>
              <a:ext uri="{FF2B5EF4-FFF2-40B4-BE49-F238E27FC236}">
                <a16:creationId xmlns:a16="http://schemas.microsoft.com/office/drawing/2014/main" id="{773A43D6-7FFF-772E-BD23-EFCCCA8D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"/>
            <a:ext cx="76200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Mendola Cycles Produced by Tidal Flat Progradation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16" name="Picture 5">
            <a:extLst>
              <a:ext uri="{FF2B5EF4-FFF2-40B4-BE49-F238E27FC236}">
                <a16:creationId xmlns:a16="http://schemas.microsoft.com/office/drawing/2014/main" id="{F3ACB8FC-57B5-D8AC-5684-481545A0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105150"/>
            <a:ext cx="325596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426A10D-E297-B952-CF42-D597B555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2863"/>
            <a:ext cx="747077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>
            <a:extLst>
              <a:ext uri="{FF2B5EF4-FFF2-40B4-BE49-F238E27FC236}">
                <a16:creationId xmlns:a16="http://schemas.microsoft.com/office/drawing/2014/main" id="{583D7C2B-DDD7-BA39-2C67-A75CAAB7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379730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B68817A0-F41A-DC11-62F3-A9E0271F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91694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ext Box 3">
            <a:extLst>
              <a:ext uri="{FF2B5EF4-FFF2-40B4-BE49-F238E27FC236}">
                <a16:creationId xmlns:a16="http://schemas.microsoft.com/office/drawing/2014/main" id="{8DDEF997-BAD6-EC3E-8E3D-D85447B17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"/>
            <a:ext cx="61722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Fischer Plot and Relative Time Series Analysis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487D295A-2795-376C-D492-9371DAC9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1928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3">
            <a:extLst>
              <a:ext uri="{FF2B5EF4-FFF2-40B4-BE49-F238E27FC236}">
                <a16:creationId xmlns:a16="http://schemas.microsoft.com/office/drawing/2014/main" id="{5E885D69-4655-8378-DAD6-8BB0D425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25E27A71-50AF-98E0-0040-A8560971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4800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Middle Triassic Paleogeography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C8FBCBF1-CF0A-D4D1-86DB-ACA4A443C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29718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Mendola Escarpment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5110" name="Text Box 6">
            <a:extLst>
              <a:ext uri="{FF2B5EF4-FFF2-40B4-BE49-F238E27FC236}">
                <a16:creationId xmlns:a16="http://schemas.microsoft.com/office/drawing/2014/main" id="{E744978D-9BF4-CE8D-6244-61FFDD1BA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638800"/>
            <a:ext cx="12954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Latemar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990" name="Line 7">
            <a:extLst>
              <a:ext uri="{FF2B5EF4-FFF2-40B4-BE49-F238E27FC236}">
                <a16:creationId xmlns:a16="http://schemas.microsoft.com/office/drawing/2014/main" id="{DB4F3EE9-C92F-6A3A-65F5-0469AEBF8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2133600"/>
            <a:ext cx="533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991" name="Line 8">
            <a:extLst>
              <a:ext uri="{FF2B5EF4-FFF2-40B4-BE49-F238E27FC236}">
                <a16:creationId xmlns:a16="http://schemas.microsoft.com/office/drawing/2014/main" id="{5AC4B37F-1809-7F63-4A55-23A6ABB82F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4191000"/>
            <a:ext cx="4572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>
            <a:extLst>
              <a:ext uri="{FF2B5EF4-FFF2-40B4-BE49-F238E27FC236}">
                <a16:creationId xmlns:a16="http://schemas.microsoft.com/office/drawing/2014/main" id="{B7EF02E0-1F0C-A372-7D4F-FFC6B06E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91059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Allocyclicity and High-Frequency Carbonate Cycles 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146" name="Picture 5">
            <a:extLst>
              <a:ext uri="{FF2B5EF4-FFF2-40B4-BE49-F238E27FC236}">
                <a16:creationId xmlns:a16="http://schemas.microsoft.com/office/drawing/2014/main" id="{50ACB61B-F0E4-FD1D-A019-AEE3622F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11363"/>
            <a:ext cx="46482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>
            <a:extLst>
              <a:ext uri="{FF2B5EF4-FFF2-40B4-BE49-F238E27FC236}">
                <a16:creationId xmlns:a16="http://schemas.microsoft.com/office/drawing/2014/main" id="{AB7C9B34-9D3B-9689-ED0D-F66627A6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91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Text Box 7">
            <a:extLst>
              <a:ext uri="{FF2B5EF4-FFF2-40B4-BE49-F238E27FC236}">
                <a16:creationId xmlns:a16="http://schemas.microsoft.com/office/drawing/2014/main" id="{14D60D59-35E5-11D9-C2E5-C8531E624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422400"/>
            <a:ext cx="3276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Pleistocene Record 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>
            <a:extLst>
              <a:ext uri="{FF2B5EF4-FFF2-40B4-BE49-F238E27FC236}">
                <a16:creationId xmlns:a16="http://schemas.microsoft.com/office/drawing/2014/main" id="{7B1DE8D7-CE9F-1DDF-427C-F3186250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3">
            <a:extLst>
              <a:ext uri="{FF2B5EF4-FFF2-40B4-BE49-F238E27FC236}">
                <a16:creationId xmlns:a16="http://schemas.microsoft.com/office/drawing/2014/main" id="{CD2B2D2A-D195-3E75-EC4F-2C7A94DD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08000"/>
            <a:ext cx="6172200" cy="5892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Conclusions:</a:t>
            </a:r>
          </a:p>
          <a:p>
            <a:pPr eaLnBrk="1" hangingPunct="1">
              <a:defRPr/>
            </a:pPr>
            <a:endParaRPr lang="en-US" alt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Fundamental m-scale cycles at both the Latemar and the platform interior of the Mendola Escarpment are most likely allocyclic in origin based on: (i) similarity in cycle thickness; (ii) distinctive cycle stacking patterns (‘5:1’ bundles)</a:t>
            </a:r>
          </a:p>
          <a:p>
            <a:pPr eaLnBrk="1" hangingPunct="1">
              <a:defRPr/>
            </a:pPr>
            <a:endParaRPr lang="en-US" alt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If one assumes that the Mendola platform interior was originally linked to the platform margin defined by the Sciliar-Rosengarten complex, then 40 km of cycle progradation is implied</a:t>
            </a:r>
          </a:p>
          <a:p>
            <a:pPr eaLnBrk="1" hangingPunct="1">
              <a:defRPr/>
            </a:pPr>
            <a:endParaRPr lang="en-US" alt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(c) Holocene tidal flat progradation rates of 2-5 km/1000 yrs over a distance of 40 km would yield cycle durations of between 8,000 and 20,000 yrs</a:t>
            </a:r>
            <a:endParaRPr lang="en-US" altLang="it-IT" sz="2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0F3C7F3A-5E3E-1822-5C2C-01FB7A36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1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>
            <a:extLst>
              <a:ext uri="{FF2B5EF4-FFF2-40B4-BE49-F238E27FC236}">
                <a16:creationId xmlns:a16="http://schemas.microsoft.com/office/drawing/2014/main" id="{BA695938-EB6A-54AD-1BFF-B9A6558F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45370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2" name="Text Box 6">
            <a:extLst>
              <a:ext uri="{FF2B5EF4-FFF2-40B4-BE49-F238E27FC236}">
                <a16:creationId xmlns:a16="http://schemas.microsoft.com/office/drawing/2014/main" id="{EC663D89-CDE6-7E4B-B798-08ED56B63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65400"/>
            <a:ext cx="1905000" cy="711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Ginsburg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Autocycles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1623" name="Text Box 7">
            <a:extLst>
              <a:ext uri="{FF2B5EF4-FFF2-40B4-BE49-F238E27FC236}">
                <a16:creationId xmlns:a16="http://schemas.microsoft.com/office/drawing/2014/main" id="{E99AC129-B2B2-3DBB-7896-EBAB436BB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50495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AUTOCYCLIC:</a:t>
            </a:r>
          </a:p>
          <a:p>
            <a:pPr algn="ctr" eaLnBrk="1" hangingPunct="1">
              <a:defRPr/>
            </a:pPr>
            <a:r>
              <a:rPr lang="en-US" alt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Process(es) that are internal to a sedimentary system, totally devoid of external influences. To develop cyclic deposits, these processes have to be self-regulating and include a built-in feedback mechanism…..example: Delta lobe abandonment; fluvial avulsion</a:t>
            </a: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>
            <a:extLst>
              <a:ext uri="{FF2B5EF4-FFF2-40B4-BE49-F238E27FC236}">
                <a16:creationId xmlns:a16="http://schemas.microsoft.com/office/drawing/2014/main" id="{305E1E87-C3D7-76F5-CA9E-98E0EE08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152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3">
            <a:extLst>
              <a:ext uri="{FF2B5EF4-FFF2-40B4-BE49-F238E27FC236}">
                <a16:creationId xmlns:a16="http://schemas.microsoft.com/office/drawing/2014/main" id="{D7482182-74C8-D5E2-4E62-A158B2600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7625"/>
            <a:ext cx="5867400" cy="10160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Cycle Problem: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approx. 10,000 – 100,000 yr duration</a:t>
            </a:r>
          </a:p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vertical  A-B-C asymmetric facies pattern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>
            <a:extLst>
              <a:ext uri="{FF2B5EF4-FFF2-40B4-BE49-F238E27FC236}">
                <a16:creationId xmlns:a16="http://schemas.microsoft.com/office/drawing/2014/main" id="{19E7020D-9949-3F1A-659E-29C39388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28600"/>
            <a:ext cx="8915400" cy="8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5">
            <a:extLst>
              <a:ext uri="{FF2B5EF4-FFF2-40B4-BE49-F238E27FC236}">
                <a16:creationId xmlns:a16="http://schemas.microsoft.com/office/drawing/2014/main" id="{D641340B-8418-6F6D-B41D-ADB0FAC6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124200"/>
            <a:ext cx="325596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 Box 7">
            <a:extLst>
              <a:ext uri="{FF2B5EF4-FFF2-40B4-BE49-F238E27FC236}">
                <a16:creationId xmlns:a16="http://schemas.microsoft.com/office/drawing/2014/main" id="{9CC1F739-DEFF-76D8-D59A-41C60EE0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0"/>
            <a:ext cx="4495800" cy="9525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Holocene Tidal Flats of Caicos:</a:t>
            </a:r>
          </a:p>
          <a:p>
            <a:pPr algn="ctr" eaLnBrk="1" hangingPunct="1">
              <a:defRPr/>
            </a:pPr>
            <a:r>
              <a:rPr lang="en-US" altLang="it-IT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approx. 6,000 yrs:</a:t>
            </a:r>
          </a:p>
          <a:p>
            <a:pPr algn="ctr" eaLnBrk="1" hangingPunct="1">
              <a:defRPr/>
            </a:pPr>
            <a:r>
              <a:rPr lang="en-US" altLang="it-IT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(a) 2.5 m ‘upward-shallowing cycle’</a:t>
            </a:r>
          </a:p>
          <a:p>
            <a:pPr algn="ctr" eaLnBrk="1" hangingPunct="1">
              <a:defRPr/>
            </a:pPr>
            <a:r>
              <a:rPr lang="en-US" altLang="it-IT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(b) 4-5 km of ‘downdip’ progradation of tidal flats</a:t>
            </a:r>
            <a:endParaRPr lang="en-US" altLang="it-IT" sz="1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4">
            <a:extLst>
              <a:ext uri="{FF2B5EF4-FFF2-40B4-BE49-F238E27FC236}">
                <a16:creationId xmlns:a16="http://schemas.microsoft.com/office/drawing/2014/main" id="{118C0D2F-8CBF-2C58-6B14-D1D285DD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677400" cy="7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>
            <a:extLst>
              <a:ext uri="{FF2B5EF4-FFF2-40B4-BE49-F238E27FC236}">
                <a16:creationId xmlns:a16="http://schemas.microsoft.com/office/drawing/2014/main" id="{B713875B-4CB8-E507-5C72-BEB6B821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5"/>
            <a:ext cx="91059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Latemar : Isolated Platform (Middle Triassic of the Dolomites)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796A861F-41CC-D93C-7C2F-53981AB5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28600"/>
            <a:ext cx="91376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3">
            <a:extLst>
              <a:ext uri="{FF2B5EF4-FFF2-40B4-BE49-F238E27FC236}">
                <a16:creationId xmlns:a16="http://schemas.microsoft.com/office/drawing/2014/main" id="{169EB52F-5766-0F4D-B362-CFC1CF26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129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4">
            <a:extLst>
              <a:ext uri="{FF2B5EF4-FFF2-40B4-BE49-F238E27FC236}">
                <a16:creationId xmlns:a16="http://schemas.microsoft.com/office/drawing/2014/main" id="{DD83EAF4-16AC-3978-03F8-37320DEE5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4800600" cy="406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Landsat Image of the Dolomites</a:t>
            </a:r>
            <a:endParaRPr lang="en-US" altLang="it-IT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725</Words>
  <Application>Microsoft Macintosh PowerPoint</Application>
  <PresentationFormat>Presentazione su schermo (4:3)</PresentationFormat>
  <Paragraphs>107</Paragraphs>
  <Slides>44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9" baseType="lpstr">
      <vt:lpstr>Arial</vt:lpstr>
      <vt:lpstr>Calibri</vt:lpstr>
      <vt:lpstr>Default Design</vt:lpstr>
      <vt:lpstr>1_Default Design</vt:lpstr>
      <vt:lpstr>Canvas 7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k goldhammer</dc:creator>
  <cp:lastModifiedBy>carlo doglioni</cp:lastModifiedBy>
  <cp:revision>73</cp:revision>
  <dcterms:created xsi:type="dcterms:W3CDTF">2002-09-30T21:10:02Z</dcterms:created>
  <dcterms:modified xsi:type="dcterms:W3CDTF">2023-05-24T09:52:36Z</dcterms:modified>
</cp:coreProperties>
</file>