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53"/>
  </p:notesMasterIdLst>
  <p:sldIdLst>
    <p:sldId id="1451" r:id="rId2"/>
    <p:sldId id="1441" r:id="rId3"/>
    <p:sldId id="1442" r:id="rId4"/>
    <p:sldId id="1450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1453" r:id="rId19"/>
    <p:sldId id="289" r:id="rId20"/>
    <p:sldId id="295" r:id="rId21"/>
    <p:sldId id="296" r:id="rId22"/>
    <p:sldId id="297" r:id="rId23"/>
    <p:sldId id="300" r:id="rId24"/>
    <p:sldId id="1461" r:id="rId25"/>
    <p:sldId id="1462" r:id="rId26"/>
    <p:sldId id="335" r:id="rId27"/>
    <p:sldId id="1216" r:id="rId28"/>
    <p:sldId id="1217" r:id="rId29"/>
    <p:sldId id="1218" r:id="rId30"/>
    <p:sldId id="1219" r:id="rId31"/>
    <p:sldId id="1221" r:id="rId32"/>
    <p:sldId id="1220" r:id="rId33"/>
    <p:sldId id="1222" r:id="rId34"/>
    <p:sldId id="288" r:id="rId35"/>
    <p:sldId id="1215" r:id="rId36"/>
    <p:sldId id="1225" r:id="rId37"/>
    <p:sldId id="291" r:id="rId38"/>
    <p:sldId id="1226" r:id="rId39"/>
    <p:sldId id="1223" r:id="rId40"/>
    <p:sldId id="290" r:id="rId41"/>
    <p:sldId id="1224" r:id="rId42"/>
    <p:sldId id="1227" r:id="rId43"/>
    <p:sldId id="1458" r:id="rId44"/>
    <p:sldId id="1460" r:id="rId45"/>
    <p:sldId id="1457" r:id="rId46"/>
    <p:sldId id="381" r:id="rId47"/>
    <p:sldId id="1212" r:id="rId48"/>
    <p:sldId id="1361" r:id="rId49"/>
    <p:sldId id="1353" r:id="rId50"/>
    <p:sldId id="1364" r:id="rId51"/>
    <p:sldId id="376" r:id="rId5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298"/>
  </p:normalViewPr>
  <p:slideViewPr>
    <p:cSldViewPr snapToGrid="0" snapToObjects="1">
      <p:cViewPr varScale="1">
        <p:scale>
          <a:sx n="100" d="100"/>
          <a:sy n="100" d="100"/>
        </p:scale>
        <p:origin x="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012CB-0EBB-FE4B-828E-B5957BB78E64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F545C-06FB-1C4E-AF96-743CFA378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38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172d3c58d35_0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172d3c58d35_0_8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g172d3c58d35_0_8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7648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172d3c58d35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172d3c58d35_0_8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g172d3c58d35_0_8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002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172d3c58d35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172d3c58d35_0_10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g172d3c58d35_0_10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1219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72d3c58d35_0_9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172d3c58d35_0_9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g172d3c58d35_0_9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8090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172d3c58d35_0_1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172d3c58d35_0_10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g172d3c58d35_0_10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8299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172d3c58d35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172d3c58d35_0_10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g172d3c58d35_0_10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3979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172d3c58d35_0_10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172d3c58d35_0_10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g172d3c58d35_0_10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706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g1797d23a6c6_7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5" name="Google Shape;1425;g1797d23a6c6_7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g1797d23a6c6_7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7096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g1797d23a6c6_7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2" name="Google Shape;1432;g1797d23a6c6_7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g1797d23a6c6_7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2877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g1797d23a6c6_7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9" name="Google Shape;1439;g1797d23a6c6_7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g1797d23a6c6_7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0102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1781f60d42d_80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1781f60d42d_808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g1781f60d42d_808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9505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172d3c58d35_0_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6" name="Google Shape;1276;g172d3c58d35_0_8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g172d3c58d35_0_8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8088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D15D6-71E9-384F-A49A-81E1DEFA937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102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D15D6-71E9-384F-A49A-81E1DEFA937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61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D15D6-71E9-384F-A49A-81E1DEFA937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76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D15D6-71E9-384F-A49A-81E1DEFA937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69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172d3c58d35_0_8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" name="Google Shape;1284;g172d3c58d35_0_8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g172d3c58d35_0_8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5968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172d3c58d35_0_9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172d3c58d35_0_9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g172d3c58d35_0_9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8095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172d3c58d35_0_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172d3c58d35_0_9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g172d3c58d35_0_9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9442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172d3c58d35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172d3c58d35_0_9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g172d3c58d35_0_9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7427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172d3c58d35_0_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g172d3c58d35_0_8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g172d3c58d35_0_8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153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172d3c58d35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2" name="Google Shape;1322;g172d3c58d35_0_8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g172d3c58d35_0_8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905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172d3c58d35_0_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172d3c58d35_0_8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g172d3c58d35_0_8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0069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2BB-482B-E144-9A52-75BAB1907E11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078-2AB8-7C4F-AC7F-7DBEFB5D3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162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2BB-482B-E144-9A52-75BAB1907E11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078-2AB8-7C4F-AC7F-7DBEFB5D3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995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2BB-482B-E144-9A52-75BAB1907E11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078-2AB8-7C4F-AC7F-7DBEFB5D3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646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elements_white">
  <p:cSld name="Title_and_elements_whit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50865" y="365133"/>
            <a:ext cx="107184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50851" y="1186432"/>
            <a:ext cx="11269663" cy="494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609585" lvl="0" indent="-44025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2133"/>
            </a:lvl1pPr>
            <a:lvl2pPr marL="1219170" lvl="1" indent="-4233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867"/>
            </a:lvl2pPr>
            <a:lvl3pPr marL="1828754" lvl="2" indent="-4233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867"/>
            </a:lvl3pPr>
            <a:lvl4pPr marL="2438339" lvl="3" indent="-4233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867"/>
            </a:lvl4pPr>
            <a:lvl5pPr marL="3047924" lvl="4" indent="-4233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867"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8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67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2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67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6304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2BB-482B-E144-9A52-75BAB1907E11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078-2AB8-7C4F-AC7F-7DBEFB5D3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00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2BB-482B-E144-9A52-75BAB1907E11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078-2AB8-7C4F-AC7F-7DBEFB5D3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2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2BB-482B-E144-9A52-75BAB1907E11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078-2AB8-7C4F-AC7F-7DBEFB5D3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21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2BB-482B-E144-9A52-75BAB1907E11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078-2AB8-7C4F-AC7F-7DBEFB5D3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2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2BB-482B-E144-9A52-75BAB1907E11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078-2AB8-7C4F-AC7F-7DBEFB5D3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73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2BB-482B-E144-9A52-75BAB1907E11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078-2AB8-7C4F-AC7F-7DBEFB5D3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483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2BB-482B-E144-9A52-75BAB1907E11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078-2AB8-7C4F-AC7F-7DBEFB5D3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13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2BB-482B-E144-9A52-75BAB1907E11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078-2AB8-7C4F-AC7F-7DBEFB5D3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49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4F2BB-482B-E144-9A52-75BAB1907E11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97078-2AB8-7C4F-AC7F-7DBEFB5D3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63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tiff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81BF0-168E-0843-A760-840310D87E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err="1">
                <a:solidFill>
                  <a:srgbClr val="009193"/>
                </a:solidFill>
              </a:rPr>
              <a:t>Methods</a:t>
            </a:r>
            <a:r>
              <a:rPr lang="it-IT" b="1" dirty="0">
                <a:solidFill>
                  <a:srgbClr val="009193"/>
                </a:solidFill>
              </a:rPr>
              <a:t> in building and </a:t>
            </a:r>
            <a:r>
              <a:rPr lang="it-IT" b="1" dirty="0" err="1">
                <a:solidFill>
                  <a:srgbClr val="009193"/>
                </a:solidFill>
              </a:rPr>
              <a:t>analysing</a:t>
            </a:r>
            <a:r>
              <a:rPr lang="it-IT" b="1" dirty="0">
                <a:solidFill>
                  <a:srgbClr val="009193"/>
                </a:solidFill>
              </a:rPr>
              <a:t> </a:t>
            </a:r>
            <a:r>
              <a:rPr lang="it-IT" b="1" dirty="0" err="1">
                <a:solidFill>
                  <a:srgbClr val="009193"/>
                </a:solidFill>
              </a:rPr>
              <a:t>biological</a:t>
            </a:r>
            <a:r>
              <a:rPr lang="it-IT" b="1" dirty="0">
                <a:solidFill>
                  <a:srgbClr val="009193"/>
                </a:solidFill>
              </a:rPr>
              <a:t> networks. </a:t>
            </a:r>
            <a:endParaRPr lang="en-GB" b="1" dirty="0">
              <a:solidFill>
                <a:srgbClr val="009193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5C1F92-E6D6-8941-A464-073662B3F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772" y="4835752"/>
            <a:ext cx="9144000" cy="165576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GB" dirty="0"/>
              <a:t>Livia Perfetto, PhD</a:t>
            </a:r>
          </a:p>
          <a:p>
            <a:pPr algn="l"/>
            <a:br>
              <a:rPr lang="it-IT" dirty="0"/>
            </a:br>
            <a:r>
              <a:rPr lang="it-IT" dirty="0"/>
              <a:t>Assistant Professor, </a:t>
            </a:r>
            <a:r>
              <a:rPr lang="it-IT" dirty="0" err="1"/>
              <a:t>rtdB</a:t>
            </a:r>
            <a:r>
              <a:rPr lang="it-IT" dirty="0"/>
              <a:t> and</a:t>
            </a:r>
            <a:br>
              <a:rPr lang="it-IT" dirty="0"/>
            </a:br>
            <a:r>
              <a:rPr lang="it-IT" dirty="0"/>
              <a:t>SIGNOR database coordinator</a:t>
            </a:r>
            <a:endParaRPr lang="en-GB" dirty="0"/>
          </a:p>
          <a:p>
            <a:pPr algn="l"/>
            <a:r>
              <a:rPr lang="en-GB" b="1" dirty="0"/>
              <a:t>livia.perfetto@uniroma1.it</a:t>
            </a:r>
          </a:p>
        </p:txBody>
      </p:sp>
    </p:spTree>
    <p:extLst>
      <p:ext uri="{BB962C8B-B14F-4D97-AF65-F5344CB8AC3E}">
        <p14:creationId xmlns:p14="http://schemas.microsoft.com/office/powerpoint/2010/main" val="1621472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132"/>
          <p:cNvSpPr txBox="1">
            <a:spLocks noGrp="1"/>
          </p:cNvSpPr>
          <p:nvPr>
            <p:ph type="title"/>
          </p:nvPr>
        </p:nvSpPr>
        <p:spPr>
          <a:xfrm>
            <a:off x="450865" y="365133"/>
            <a:ext cx="10718400" cy="691200"/>
          </a:xfrm>
          <a:prstGeom prst="rect">
            <a:avLst/>
          </a:prstGeom>
        </p:spPr>
        <p:txBody>
          <a:bodyPr spcFirstLastPara="1" vert="horz" wrap="square" lIns="0" tIns="60933" rIns="121900" bIns="60933" rtlCol="0" anchor="b" anchorCtr="0">
            <a:noAutofit/>
          </a:bodyPr>
          <a:lstStyle/>
          <a:p>
            <a:r>
              <a:rPr lang="en-GB"/>
              <a:t>Demonstration Snapshots</a:t>
            </a:r>
            <a:endParaRPr/>
          </a:p>
        </p:txBody>
      </p:sp>
      <p:pic>
        <p:nvPicPr>
          <p:cNvPr id="1311" name="Google Shape;1311;p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01" y="1056001"/>
            <a:ext cx="11269369" cy="51345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1095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33"/>
          <p:cNvSpPr txBox="1">
            <a:spLocks noGrp="1"/>
          </p:cNvSpPr>
          <p:nvPr>
            <p:ph type="title"/>
          </p:nvPr>
        </p:nvSpPr>
        <p:spPr>
          <a:xfrm>
            <a:off x="450865" y="365133"/>
            <a:ext cx="10718400" cy="691200"/>
          </a:xfrm>
          <a:prstGeom prst="rect">
            <a:avLst/>
          </a:prstGeom>
        </p:spPr>
        <p:txBody>
          <a:bodyPr spcFirstLastPara="1" vert="horz" wrap="square" lIns="0" tIns="60933" rIns="121900" bIns="60933" rtlCol="0" anchor="b" anchorCtr="0">
            <a:noAutofit/>
          </a:bodyPr>
          <a:lstStyle/>
          <a:p>
            <a:r>
              <a:rPr lang="en-GB"/>
              <a:t>Demonstration Snapshots</a:t>
            </a:r>
            <a:endParaRPr/>
          </a:p>
        </p:txBody>
      </p:sp>
      <p:pic>
        <p:nvPicPr>
          <p:cNvPr id="1318" name="Google Shape;1318;p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01" y="1056001"/>
            <a:ext cx="11269369" cy="51345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19" name="Google Shape;1319;p13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7" b="2193"/>
          <a:stretch/>
        </p:blipFill>
        <p:spPr>
          <a:xfrm>
            <a:off x="528967" y="2740633"/>
            <a:ext cx="9177267" cy="338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439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134"/>
          <p:cNvSpPr txBox="1">
            <a:spLocks noGrp="1"/>
          </p:cNvSpPr>
          <p:nvPr>
            <p:ph type="title"/>
          </p:nvPr>
        </p:nvSpPr>
        <p:spPr>
          <a:xfrm>
            <a:off x="450865" y="365133"/>
            <a:ext cx="10718400" cy="691200"/>
          </a:xfrm>
          <a:prstGeom prst="rect">
            <a:avLst/>
          </a:prstGeom>
        </p:spPr>
        <p:txBody>
          <a:bodyPr spcFirstLastPara="1" vert="horz" wrap="square" lIns="0" tIns="60933" rIns="121900" bIns="60933" rtlCol="0" anchor="b" anchorCtr="0">
            <a:noAutofit/>
          </a:bodyPr>
          <a:lstStyle/>
          <a:p>
            <a:r>
              <a:rPr lang="en-GB"/>
              <a:t>Demonstration Snapshots</a:t>
            </a:r>
            <a:endParaRPr/>
          </a:p>
        </p:txBody>
      </p:sp>
      <p:pic>
        <p:nvPicPr>
          <p:cNvPr id="1326" name="Google Shape;1326;p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01" y="1056001"/>
            <a:ext cx="11269369" cy="51345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27" name="Google Shape;1327;p13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70"/>
          <a:stretch/>
        </p:blipFill>
        <p:spPr>
          <a:xfrm>
            <a:off x="528967" y="2723201"/>
            <a:ext cx="9177600" cy="3401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62479" y="2081089"/>
            <a:ext cx="1881600" cy="3102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7018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135"/>
          <p:cNvSpPr txBox="1">
            <a:spLocks noGrp="1"/>
          </p:cNvSpPr>
          <p:nvPr>
            <p:ph type="title"/>
          </p:nvPr>
        </p:nvSpPr>
        <p:spPr>
          <a:xfrm>
            <a:off x="450865" y="365133"/>
            <a:ext cx="10718400" cy="691200"/>
          </a:xfrm>
          <a:prstGeom prst="rect">
            <a:avLst/>
          </a:prstGeom>
        </p:spPr>
        <p:txBody>
          <a:bodyPr spcFirstLastPara="1" vert="horz" wrap="square" lIns="0" tIns="60933" rIns="121900" bIns="60933" rtlCol="0" anchor="b" anchorCtr="0">
            <a:noAutofit/>
          </a:bodyPr>
          <a:lstStyle/>
          <a:p>
            <a:r>
              <a:rPr lang="en-GB"/>
              <a:t>Demonstration Snapshots</a:t>
            </a:r>
            <a:endParaRPr/>
          </a:p>
        </p:txBody>
      </p:sp>
      <p:pic>
        <p:nvPicPr>
          <p:cNvPr id="1335" name="Google Shape;1335;p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01" y="1056001"/>
            <a:ext cx="11269369" cy="51345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36" name="Google Shape;1336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033" y="2585767"/>
            <a:ext cx="9196800" cy="359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Google Shape;1337;p1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98300" y="2433771"/>
            <a:ext cx="1838592" cy="268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343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136"/>
          <p:cNvSpPr txBox="1">
            <a:spLocks noGrp="1"/>
          </p:cNvSpPr>
          <p:nvPr>
            <p:ph type="title"/>
          </p:nvPr>
        </p:nvSpPr>
        <p:spPr>
          <a:xfrm>
            <a:off x="450865" y="365133"/>
            <a:ext cx="10718400" cy="691200"/>
          </a:xfrm>
          <a:prstGeom prst="rect">
            <a:avLst/>
          </a:prstGeom>
        </p:spPr>
        <p:txBody>
          <a:bodyPr spcFirstLastPara="1" vert="horz" wrap="square" lIns="0" tIns="60933" rIns="121900" bIns="60933" rtlCol="0" anchor="b" anchorCtr="0">
            <a:noAutofit/>
          </a:bodyPr>
          <a:lstStyle/>
          <a:p>
            <a:r>
              <a:rPr lang="en-GB"/>
              <a:t>Demonstration Snapshots</a:t>
            </a:r>
            <a:endParaRPr/>
          </a:p>
        </p:txBody>
      </p:sp>
      <p:pic>
        <p:nvPicPr>
          <p:cNvPr id="1344" name="Google Shape;1344;p13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9" b="5490"/>
          <a:stretch/>
        </p:blipFill>
        <p:spPr>
          <a:xfrm>
            <a:off x="0" y="1227667"/>
            <a:ext cx="12192000" cy="497892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45" name="Google Shape;1345;p136"/>
          <p:cNvSpPr/>
          <p:nvPr/>
        </p:nvSpPr>
        <p:spPr>
          <a:xfrm rot="10800000">
            <a:off x="0" y="4910200"/>
            <a:ext cx="12192000" cy="12964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17698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137"/>
          <p:cNvSpPr txBox="1">
            <a:spLocks noGrp="1"/>
          </p:cNvSpPr>
          <p:nvPr>
            <p:ph type="title"/>
          </p:nvPr>
        </p:nvSpPr>
        <p:spPr>
          <a:xfrm>
            <a:off x="450865" y="365133"/>
            <a:ext cx="10718400" cy="691200"/>
          </a:xfrm>
          <a:prstGeom prst="rect">
            <a:avLst/>
          </a:prstGeom>
        </p:spPr>
        <p:txBody>
          <a:bodyPr spcFirstLastPara="1" vert="horz" wrap="square" lIns="0" tIns="60933" rIns="121900" bIns="60933" rtlCol="0" anchor="b" anchorCtr="0">
            <a:noAutofit/>
          </a:bodyPr>
          <a:lstStyle/>
          <a:p>
            <a:r>
              <a:rPr lang="en-GB"/>
              <a:t>Demonstration Snapshots</a:t>
            </a:r>
            <a:endParaRPr/>
          </a:p>
        </p:txBody>
      </p:sp>
      <p:pic>
        <p:nvPicPr>
          <p:cNvPr id="1352" name="Google Shape;1352;p1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7" r="259" b="8921"/>
          <a:stretch/>
        </p:blipFill>
        <p:spPr>
          <a:xfrm>
            <a:off x="0" y="1228800"/>
            <a:ext cx="12192000" cy="49624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53" name="Google Shape;1353;p137"/>
          <p:cNvSpPr/>
          <p:nvPr/>
        </p:nvSpPr>
        <p:spPr>
          <a:xfrm rot="10800000">
            <a:off x="0" y="4910200"/>
            <a:ext cx="12192000" cy="12964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83487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138"/>
          <p:cNvSpPr txBox="1">
            <a:spLocks noGrp="1"/>
          </p:cNvSpPr>
          <p:nvPr>
            <p:ph type="title"/>
          </p:nvPr>
        </p:nvSpPr>
        <p:spPr>
          <a:xfrm>
            <a:off x="450865" y="365133"/>
            <a:ext cx="10718400" cy="691200"/>
          </a:xfrm>
          <a:prstGeom prst="rect">
            <a:avLst/>
          </a:prstGeom>
        </p:spPr>
        <p:txBody>
          <a:bodyPr spcFirstLastPara="1" vert="horz" wrap="square" lIns="0" tIns="60933" rIns="121900" bIns="60933" rtlCol="0" anchor="b" anchorCtr="0">
            <a:noAutofit/>
          </a:bodyPr>
          <a:lstStyle/>
          <a:p>
            <a:r>
              <a:rPr lang="en-GB"/>
              <a:t>Demonstration Snapshots</a:t>
            </a:r>
            <a:endParaRPr/>
          </a:p>
        </p:txBody>
      </p:sp>
      <p:pic>
        <p:nvPicPr>
          <p:cNvPr id="1360" name="Google Shape;1360;p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01" y="1056001"/>
            <a:ext cx="11269369" cy="51345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61" name="Google Shape;1361;p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033" y="2585767"/>
            <a:ext cx="9196800" cy="359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p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98300" y="2433771"/>
            <a:ext cx="1838592" cy="26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1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31869" y="2077534"/>
            <a:ext cx="7387201" cy="4108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8257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139"/>
          <p:cNvSpPr txBox="1">
            <a:spLocks noGrp="1"/>
          </p:cNvSpPr>
          <p:nvPr>
            <p:ph type="title"/>
          </p:nvPr>
        </p:nvSpPr>
        <p:spPr>
          <a:xfrm>
            <a:off x="450865" y="365133"/>
            <a:ext cx="10718400" cy="691200"/>
          </a:xfrm>
          <a:prstGeom prst="rect">
            <a:avLst/>
          </a:prstGeom>
        </p:spPr>
        <p:txBody>
          <a:bodyPr spcFirstLastPara="1" vert="horz" wrap="square" lIns="0" tIns="60933" rIns="121900" bIns="60933" rtlCol="0" anchor="b" anchorCtr="0">
            <a:noAutofit/>
          </a:bodyPr>
          <a:lstStyle/>
          <a:p>
            <a:r>
              <a:rPr lang="en-GB"/>
              <a:t>Demonstration Snapshots</a:t>
            </a:r>
            <a:endParaRPr/>
          </a:p>
        </p:txBody>
      </p:sp>
      <p:pic>
        <p:nvPicPr>
          <p:cNvPr id="1370" name="Google Shape;1370;p1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9"/>
          <a:stretch/>
        </p:blipFill>
        <p:spPr>
          <a:xfrm>
            <a:off x="0" y="1531201"/>
            <a:ext cx="12192000" cy="29995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4862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140"/>
          <p:cNvSpPr txBox="1">
            <a:spLocks noGrp="1"/>
          </p:cNvSpPr>
          <p:nvPr>
            <p:ph type="title"/>
          </p:nvPr>
        </p:nvSpPr>
        <p:spPr>
          <a:xfrm>
            <a:off x="450865" y="365133"/>
            <a:ext cx="10718400" cy="691200"/>
          </a:xfrm>
          <a:prstGeom prst="rect">
            <a:avLst/>
          </a:prstGeom>
        </p:spPr>
        <p:txBody>
          <a:bodyPr spcFirstLastPara="1" vert="horz" wrap="square" lIns="0" tIns="60933" rIns="121900" bIns="60933" rtlCol="0" anchor="b" anchorCtr="0">
            <a:noAutofit/>
          </a:bodyPr>
          <a:lstStyle/>
          <a:p>
            <a:r>
              <a:rPr lang="en-GB"/>
              <a:t>Demonstration Snapshots</a:t>
            </a:r>
            <a:endParaRPr/>
          </a:p>
        </p:txBody>
      </p:sp>
      <p:pic>
        <p:nvPicPr>
          <p:cNvPr id="1377" name="Google Shape;1377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528997"/>
            <a:ext cx="12192001" cy="41002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78" name="Google Shape;1378;p14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00" y="4738034"/>
            <a:ext cx="444733" cy="444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854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141"/>
          <p:cNvSpPr txBox="1">
            <a:spLocks noGrp="1"/>
          </p:cNvSpPr>
          <p:nvPr>
            <p:ph type="title"/>
          </p:nvPr>
        </p:nvSpPr>
        <p:spPr>
          <a:xfrm>
            <a:off x="450865" y="365133"/>
            <a:ext cx="10718400" cy="691200"/>
          </a:xfrm>
          <a:prstGeom prst="rect">
            <a:avLst/>
          </a:prstGeom>
        </p:spPr>
        <p:txBody>
          <a:bodyPr spcFirstLastPara="1" vert="horz" wrap="square" lIns="0" tIns="60933" rIns="121900" bIns="60933" rtlCol="0" anchor="b" anchorCtr="0">
            <a:noAutofit/>
          </a:bodyPr>
          <a:lstStyle/>
          <a:p>
            <a:r>
              <a:rPr lang="en-GB"/>
              <a:t>Demonstration Snapshots</a:t>
            </a:r>
            <a:endParaRPr/>
          </a:p>
        </p:txBody>
      </p:sp>
      <p:pic>
        <p:nvPicPr>
          <p:cNvPr id="1385" name="Google Shape;1385;p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867" y="1056334"/>
            <a:ext cx="9403500" cy="539526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8168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F0A03-07FF-4D40-8316-9A28D4F86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F387D-1CA1-2141-9856-3071B69E7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cs typeface="Arial" panose="020B0604020202020204" pitchFamily="34" charset="0"/>
              </a:rPr>
              <a:t>PART 2: </a:t>
            </a:r>
          </a:p>
          <a:p>
            <a:pPr marL="342900" indent="-342900">
              <a:lnSpc>
                <a:spcPct val="150000"/>
              </a:lnSpc>
            </a:pPr>
            <a:r>
              <a:rPr lang="en-GB" sz="2400" dirty="0">
                <a:cs typeface="Arial" panose="020B0604020202020204" pitchFamily="34" charset="0"/>
              </a:rPr>
              <a:t>Intro to Cytoscape</a:t>
            </a:r>
          </a:p>
          <a:p>
            <a:pPr marL="342900" indent="-342900">
              <a:lnSpc>
                <a:spcPct val="150000"/>
              </a:lnSpc>
            </a:pPr>
            <a:r>
              <a:rPr lang="en-GB" sz="2400" dirty="0">
                <a:cs typeface="Arial" panose="020B0604020202020204" pitchFamily="34" charset="0"/>
              </a:rPr>
              <a:t>Molecular Interaction Databases</a:t>
            </a:r>
          </a:p>
          <a:p>
            <a:pPr marL="342900" indent="-342900">
              <a:lnSpc>
                <a:spcPct val="150000"/>
              </a:lnSpc>
            </a:pPr>
            <a:r>
              <a:rPr lang="en-GB" sz="2400" dirty="0">
                <a:cs typeface="Arial" panose="020B0604020202020204" pitchFamily="34" charset="0"/>
              </a:rPr>
              <a:t>Protein-protein interaction (PPI) resources: IMEx/</a:t>
            </a:r>
            <a:r>
              <a:rPr lang="en-GB" sz="2400" dirty="0" err="1">
                <a:cs typeface="Arial" panose="020B0604020202020204" pitchFamily="34" charset="0"/>
              </a:rPr>
              <a:t>IntAct</a:t>
            </a:r>
            <a:r>
              <a:rPr lang="en-GB" sz="2400" dirty="0">
                <a:cs typeface="Arial" panose="020B0604020202020204" pitchFamily="34" charset="0"/>
              </a:rPr>
              <a:t> DB</a:t>
            </a:r>
          </a:p>
          <a:p>
            <a:pPr marL="342900" indent="-342900">
              <a:lnSpc>
                <a:spcPct val="150000"/>
              </a:lnSpc>
            </a:pPr>
            <a:r>
              <a:rPr lang="en-GB" sz="2400" dirty="0" err="1">
                <a:cs typeface="Arial" panose="020B0604020202020204" pitchFamily="34" charset="0"/>
              </a:rPr>
              <a:t>Signaling</a:t>
            </a:r>
            <a:r>
              <a:rPr lang="en-GB" sz="2400" dirty="0">
                <a:cs typeface="Arial" panose="020B0604020202020204" pitchFamily="34" charset="0"/>
              </a:rPr>
              <a:t> Interaction Resources: SIGNOR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74016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147"/>
          <p:cNvSpPr txBox="1">
            <a:spLocks noGrp="1"/>
          </p:cNvSpPr>
          <p:nvPr>
            <p:ph type="title"/>
          </p:nvPr>
        </p:nvSpPr>
        <p:spPr>
          <a:xfrm>
            <a:off x="450865" y="365133"/>
            <a:ext cx="10718400" cy="691200"/>
          </a:xfrm>
          <a:prstGeom prst="rect">
            <a:avLst/>
          </a:prstGeom>
        </p:spPr>
        <p:txBody>
          <a:bodyPr spcFirstLastPara="1" vert="horz" wrap="square" lIns="0" tIns="60933" rIns="121900" bIns="60933" rtlCol="0" anchor="b" anchorCtr="0">
            <a:noAutofit/>
          </a:bodyPr>
          <a:lstStyle/>
          <a:p>
            <a:r>
              <a:rPr lang="en-GB"/>
              <a:t>Demonstration Snapshots</a:t>
            </a:r>
            <a:endParaRPr/>
          </a:p>
        </p:txBody>
      </p:sp>
      <p:pic>
        <p:nvPicPr>
          <p:cNvPr id="1429" name="Google Shape;1429;p14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00" y="1171200"/>
            <a:ext cx="9575997" cy="431160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642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148"/>
          <p:cNvSpPr txBox="1">
            <a:spLocks noGrp="1"/>
          </p:cNvSpPr>
          <p:nvPr>
            <p:ph type="title"/>
          </p:nvPr>
        </p:nvSpPr>
        <p:spPr>
          <a:xfrm>
            <a:off x="450865" y="365133"/>
            <a:ext cx="10718400" cy="691200"/>
          </a:xfrm>
          <a:prstGeom prst="rect">
            <a:avLst/>
          </a:prstGeom>
        </p:spPr>
        <p:txBody>
          <a:bodyPr spcFirstLastPara="1" vert="horz" wrap="square" lIns="0" tIns="60933" rIns="121900" bIns="60933" rtlCol="0" anchor="b" anchorCtr="0">
            <a:noAutofit/>
          </a:bodyPr>
          <a:lstStyle/>
          <a:p>
            <a:r>
              <a:rPr lang="en-GB"/>
              <a:t>Demonstration Snapshots</a:t>
            </a:r>
            <a:endParaRPr/>
          </a:p>
        </p:txBody>
      </p:sp>
      <p:pic>
        <p:nvPicPr>
          <p:cNvPr id="1436" name="Google Shape;1436;p14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00" y="1171200"/>
            <a:ext cx="9575131" cy="4965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9387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149"/>
          <p:cNvSpPr txBox="1">
            <a:spLocks noGrp="1"/>
          </p:cNvSpPr>
          <p:nvPr>
            <p:ph type="title"/>
          </p:nvPr>
        </p:nvSpPr>
        <p:spPr>
          <a:xfrm>
            <a:off x="450865" y="365133"/>
            <a:ext cx="10718400" cy="691200"/>
          </a:xfrm>
          <a:prstGeom prst="rect">
            <a:avLst/>
          </a:prstGeom>
        </p:spPr>
        <p:txBody>
          <a:bodyPr spcFirstLastPara="1" vert="horz" wrap="square" lIns="0" tIns="60933" rIns="121900" bIns="60933" rtlCol="0" anchor="b" anchorCtr="0">
            <a:noAutofit/>
          </a:bodyPr>
          <a:lstStyle/>
          <a:p>
            <a:r>
              <a:rPr lang="en-GB"/>
              <a:t>Demonstration Snapshots</a:t>
            </a:r>
            <a:endParaRPr/>
          </a:p>
        </p:txBody>
      </p:sp>
      <p:pic>
        <p:nvPicPr>
          <p:cNvPr id="1443" name="Google Shape;1443;p14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400" y="1171201"/>
            <a:ext cx="9575997" cy="51452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2194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152"/>
          <p:cNvSpPr txBox="1">
            <a:spLocks noGrp="1"/>
          </p:cNvSpPr>
          <p:nvPr>
            <p:ph type="title"/>
          </p:nvPr>
        </p:nvSpPr>
        <p:spPr>
          <a:xfrm>
            <a:off x="450865" y="365133"/>
            <a:ext cx="10718400" cy="691200"/>
          </a:xfrm>
          <a:prstGeom prst="rect">
            <a:avLst/>
          </a:prstGeom>
        </p:spPr>
        <p:txBody>
          <a:bodyPr spcFirstLastPara="1" vert="horz" wrap="square" lIns="0" tIns="60933" rIns="121900" bIns="60933" rtlCol="0" anchor="b" anchorCtr="0">
            <a:noAutofit/>
          </a:bodyPr>
          <a:lstStyle/>
          <a:p>
            <a:r>
              <a:rPr lang="en-GB"/>
              <a:t>Demonstration Snapshots</a:t>
            </a:r>
            <a:endParaRPr/>
          </a:p>
        </p:txBody>
      </p:sp>
      <p:pic>
        <p:nvPicPr>
          <p:cNvPr id="1465" name="Google Shape;1465;p15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952" y="1056334"/>
            <a:ext cx="7648233" cy="539526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66" name="Google Shape;1466;p152"/>
          <p:cNvSpPr/>
          <p:nvPr/>
        </p:nvSpPr>
        <p:spPr>
          <a:xfrm rot="10800000">
            <a:off x="1982160" y="4837673"/>
            <a:ext cx="7642000" cy="16124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9098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2F279D-E6B9-E841-89D0-2E6FAF4036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427" y="1962060"/>
            <a:ext cx="6768631" cy="38966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CD02C0-B449-4241-A119-09FE4FA65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846437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6"/>
                </a:solidFill>
              </a:rPr>
              <a:t>Extracting networks from the </a:t>
            </a:r>
            <a:r>
              <a:rPr lang="en-GB" dirty="0" err="1">
                <a:solidFill>
                  <a:schemeClr val="accent6"/>
                </a:solidFill>
              </a:rPr>
              <a:t>IntAct</a:t>
            </a:r>
            <a:r>
              <a:rPr lang="en-GB" dirty="0">
                <a:solidFill>
                  <a:schemeClr val="accent6"/>
                </a:solidFill>
              </a:rPr>
              <a:t> APP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659DEE-A889-D344-A505-1A2CDE0A1FD6}"/>
              </a:ext>
            </a:extLst>
          </p:cNvPr>
          <p:cNvSpPr/>
          <p:nvPr/>
        </p:nvSpPr>
        <p:spPr>
          <a:xfrm>
            <a:off x="6769620" y="3039620"/>
            <a:ext cx="1295360" cy="1718261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latin typeface="Calibri Light" panose="020F030202020403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297785B-3C36-014B-AF20-51D38C33F666}"/>
              </a:ext>
            </a:extLst>
          </p:cNvPr>
          <p:cNvSpPr/>
          <p:nvPr/>
        </p:nvSpPr>
        <p:spPr>
          <a:xfrm>
            <a:off x="6769620" y="2374601"/>
            <a:ext cx="1295360" cy="665018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57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4D0A5-E647-7D43-B5DF-E5EFF0FCA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0" y="2675731"/>
            <a:ext cx="10515600" cy="1325563"/>
          </a:xfrm>
        </p:spPr>
        <p:txBody>
          <a:bodyPr/>
          <a:lstStyle/>
          <a:p>
            <a:r>
              <a:rPr lang="en-GB" dirty="0"/>
              <a:t>SIGNOR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1C402-F8DA-7846-9E44-EBDBE86C0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125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5363AD-DEDD-1D4B-A4E7-C195B43E8D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078" y="1348099"/>
            <a:ext cx="10297027" cy="5686425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90905" y="-252663"/>
            <a:ext cx="10871200" cy="990600"/>
          </a:xfrm>
        </p:spPr>
        <p:txBody>
          <a:bodyPr/>
          <a:lstStyle/>
          <a:p>
            <a:r>
              <a:rPr lang="en-GB" dirty="0"/>
              <a:t>The website: signor.uniroma2.it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C283724-4AE8-E24E-B689-D5D3AF5FBA08}"/>
              </a:ext>
            </a:extLst>
          </p:cNvPr>
          <p:cNvSpPr/>
          <p:nvPr/>
        </p:nvSpPr>
        <p:spPr>
          <a:xfrm>
            <a:off x="2113141" y="2532509"/>
            <a:ext cx="1401584" cy="43092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C55224E-AD69-284F-9584-F945A6979F73}"/>
              </a:ext>
            </a:extLst>
          </p:cNvPr>
          <p:cNvSpPr/>
          <p:nvPr/>
        </p:nvSpPr>
        <p:spPr>
          <a:xfrm>
            <a:off x="3945069" y="1834118"/>
            <a:ext cx="5756143" cy="253785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CAA47E6-E98B-EF43-BF4B-5E0B3858DF58}"/>
              </a:ext>
            </a:extLst>
          </p:cNvPr>
          <p:cNvSpPr/>
          <p:nvPr/>
        </p:nvSpPr>
        <p:spPr>
          <a:xfrm>
            <a:off x="3945069" y="1850949"/>
            <a:ext cx="5413244" cy="48298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47C09E5-ECB5-1C48-ACE7-6BBD17A8E0E1}"/>
              </a:ext>
            </a:extLst>
          </p:cNvPr>
          <p:cNvSpPr/>
          <p:nvPr/>
        </p:nvSpPr>
        <p:spPr>
          <a:xfrm>
            <a:off x="2538342" y="5142147"/>
            <a:ext cx="2505146" cy="148725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35B2600-0E48-9942-9E3B-E26D0AB5BF65}"/>
              </a:ext>
            </a:extLst>
          </p:cNvPr>
          <p:cNvSpPr/>
          <p:nvPr/>
        </p:nvSpPr>
        <p:spPr>
          <a:xfrm>
            <a:off x="1848565" y="1376673"/>
            <a:ext cx="8433169" cy="4378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6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DCEAE-649E-DC42-A4AC-8815F6625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 entity 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7F9A98-FC9F-8A4C-A092-63DCD6B44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0087"/>
            <a:ext cx="12192000" cy="29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69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FD7FD76-AEF4-394E-9D6E-BB90044DE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</p:spPr>
        <p:txBody>
          <a:bodyPr/>
          <a:lstStyle/>
          <a:p>
            <a:r>
              <a:rPr lang="en-GB" dirty="0"/>
              <a:t>Single entity search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29FFD2-BC18-1A4B-A796-240C7A54D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2159000"/>
            <a:ext cx="90551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19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07205F-900B-F040-9A6F-12C71835B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91" y="1219200"/>
            <a:ext cx="8026400" cy="3530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FD7FD76-AEF4-394E-9D6E-BB90044DE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</p:spPr>
        <p:txBody>
          <a:bodyPr/>
          <a:lstStyle/>
          <a:p>
            <a:r>
              <a:rPr lang="en-GB" dirty="0"/>
              <a:t>Single entity search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079FECD-1DFE-8E4D-B161-F6A23F9105D3}"/>
              </a:ext>
            </a:extLst>
          </p:cNvPr>
          <p:cNvSpPr/>
          <p:nvPr/>
        </p:nvSpPr>
        <p:spPr>
          <a:xfrm>
            <a:off x="1010654" y="1291388"/>
            <a:ext cx="2767263" cy="224990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718D940-4B05-E94C-BD4D-3808A042BDC5}"/>
              </a:ext>
            </a:extLst>
          </p:cNvPr>
          <p:cNvSpPr/>
          <p:nvPr/>
        </p:nvSpPr>
        <p:spPr>
          <a:xfrm>
            <a:off x="1954134" y="1514971"/>
            <a:ext cx="1183107" cy="31683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CE13415-6D15-D24E-8FC1-D40A00EC78D1}"/>
              </a:ext>
            </a:extLst>
          </p:cNvPr>
          <p:cNvSpPr/>
          <p:nvPr/>
        </p:nvSpPr>
        <p:spPr>
          <a:xfrm>
            <a:off x="4654463" y="1359275"/>
            <a:ext cx="3460837" cy="298412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2D37A2-D495-8F43-8315-E1E0701A8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42" y="4729166"/>
            <a:ext cx="7734300" cy="48006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7EB76B2-AF46-4D4C-B557-E3D24702E17F}"/>
              </a:ext>
            </a:extLst>
          </p:cNvPr>
          <p:cNvSpPr/>
          <p:nvPr/>
        </p:nvSpPr>
        <p:spPr>
          <a:xfrm>
            <a:off x="2787563" y="4690577"/>
            <a:ext cx="5327737" cy="278178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54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D0CD8-AE94-2C48-A3EE-08C73007B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next…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A479E-FF9F-9840-86F2-170820941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cs typeface="Arial" panose="020B0604020202020204" pitchFamily="34" charset="0"/>
              </a:rPr>
              <a:t>PART3:</a:t>
            </a:r>
          </a:p>
          <a:p>
            <a:pPr marL="342900" indent="-342900">
              <a:lnSpc>
                <a:spcPct val="150000"/>
              </a:lnSpc>
            </a:pPr>
            <a:r>
              <a:rPr lang="en-GB" sz="2400" dirty="0">
                <a:cs typeface="Arial" panose="020B0604020202020204" pitchFamily="34" charset="0"/>
              </a:rPr>
              <a:t>practical: retrieving PPI  from IMEx/</a:t>
            </a:r>
            <a:r>
              <a:rPr lang="en-GB" sz="2400" dirty="0" err="1">
                <a:cs typeface="Arial" panose="020B0604020202020204" pitchFamily="34" charset="0"/>
              </a:rPr>
              <a:t>IntAct</a:t>
            </a:r>
            <a:r>
              <a:rPr lang="en-GB" sz="2400" dirty="0">
                <a:cs typeface="Arial" panose="020B0604020202020204" pitchFamily="34" charset="0"/>
              </a:rPr>
              <a:t> DB</a:t>
            </a:r>
          </a:p>
          <a:p>
            <a:pPr marL="342900" indent="-342900">
              <a:lnSpc>
                <a:spcPct val="150000"/>
              </a:lnSpc>
            </a:pPr>
            <a:r>
              <a:rPr lang="en-GB" sz="2400" dirty="0">
                <a:cs typeface="Arial" panose="020B0604020202020204" pitchFamily="34" charset="0"/>
              </a:rPr>
              <a:t>practical: </a:t>
            </a:r>
            <a:r>
              <a:rPr lang="en-GB" sz="2400" dirty="0" err="1">
                <a:cs typeface="Arial" panose="020B0604020202020204" pitchFamily="34" charset="0"/>
              </a:rPr>
              <a:t>Signaling</a:t>
            </a:r>
            <a:r>
              <a:rPr lang="en-GB" sz="2400" dirty="0">
                <a:cs typeface="Arial" panose="020B0604020202020204" pitchFamily="34" charset="0"/>
              </a:rPr>
              <a:t> Interactions from SIGNOR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70954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FD7FD76-AEF4-394E-9D6E-BB90044DE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</p:spPr>
        <p:txBody>
          <a:bodyPr/>
          <a:lstStyle/>
          <a:p>
            <a:r>
              <a:rPr lang="en-GB" dirty="0"/>
              <a:t>Single entity search, the viewer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1B8EC5-204F-1A4C-A4FD-FBA9DAE249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504457"/>
            <a:ext cx="7244441" cy="53535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18ED65-C5EF-1143-BE86-55D184614C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8770" y="2202735"/>
            <a:ext cx="4878311" cy="43750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9487CE-0A3B-3A44-87B4-DAB54C3E4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416" y="5207000"/>
            <a:ext cx="3683000" cy="16510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EE17F6A-9AF2-AD47-8C42-48B5F081B8F2}"/>
              </a:ext>
            </a:extLst>
          </p:cNvPr>
          <p:cNvCxnSpPr>
            <a:cxnSpLocks/>
          </p:cNvCxnSpPr>
          <p:nvPr/>
        </p:nvCxnSpPr>
        <p:spPr>
          <a:xfrm flipV="1">
            <a:off x="5871411" y="2974061"/>
            <a:ext cx="376989" cy="1888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2E28A73-3A81-B246-B229-3E4D42AF1035}"/>
              </a:ext>
            </a:extLst>
          </p:cNvPr>
          <p:cNvCxnSpPr>
            <a:cxnSpLocks/>
          </p:cNvCxnSpPr>
          <p:nvPr/>
        </p:nvCxnSpPr>
        <p:spPr>
          <a:xfrm flipV="1">
            <a:off x="5924542" y="3636163"/>
            <a:ext cx="376991" cy="145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BDD3E41-8616-3647-92D6-CC3E03779DDC}"/>
              </a:ext>
            </a:extLst>
          </p:cNvPr>
          <p:cNvCxnSpPr>
            <a:cxnSpLocks/>
          </p:cNvCxnSpPr>
          <p:nvPr/>
        </p:nvCxnSpPr>
        <p:spPr>
          <a:xfrm>
            <a:off x="5871411" y="5890461"/>
            <a:ext cx="453188" cy="532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5C1C77-FC4D-2345-96BA-5DF73367DBB2}"/>
              </a:ext>
            </a:extLst>
          </p:cNvPr>
          <p:cNvCxnSpPr>
            <a:cxnSpLocks/>
          </p:cNvCxnSpPr>
          <p:nvPr/>
        </p:nvCxnSpPr>
        <p:spPr>
          <a:xfrm flipV="1">
            <a:off x="5845066" y="4887913"/>
            <a:ext cx="376991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79FCCEC-D767-F047-B072-537842F9F71C}"/>
              </a:ext>
            </a:extLst>
          </p:cNvPr>
          <p:cNvSpPr txBox="1"/>
          <p:nvPr/>
        </p:nvSpPr>
        <p:spPr>
          <a:xfrm>
            <a:off x="6201783" y="2718716"/>
            <a:ext cx="1530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 Light" panose="020F0302020204030204" pitchFamily="34" charset="0"/>
              </a:rPr>
              <a:t>Extracellular space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7C7517-B700-A849-B459-D4D177E9C507}"/>
              </a:ext>
            </a:extLst>
          </p:cNvPr>
          <p:cNvSpPr txBox="1"/>
          <p:nvPr/>
        </p:nvSpPr>
        <p:spPr>
          <a:xfrm>
            <a:off x="6254915" y="3470666"/>
            <a:ext cx="1529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 Light" panose="020F0302020204030204" pitchFamily="34" charset="0"/>
              </a:rPr>
              <a:t>Plasma membrane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013BEE-2BB6-CB41-9FC4-1F36AFF13A7D}"/>
              </a:ext>
            </a:extLst>
          </p:cNvPr>
          <p:cNvSpPr txBox="1"/>
          <p:nvPr/>
        </p:nvSpPr>
        <p:spPr>
          <a:xfrm>
            <a:off x="6197081" y="4727057"/>
            <a:ext cx="1534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 Light" panose="020F0302020204030204" pitchFamily="34" charset="0"/>
              </a:rPr>
              <a:t>Cytoplasm/Cytosol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2BDB6D-6E90-EA4A-9C7D-479360F17872}"/>
              </a:ext>
            </a:extLst>
          </p:cNvPr>
          <p:cNvSpPr txBox="1"/>
          <p:nvPr/>
        </p:nvSpPr>
        <p:spPr>
          <a:xfrm>
            <a:off x="6327597" y="5789792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 Light" panose="020F0302020204030204" pitchFamily="34" charset="0"/>
              </a:rPr>
              <a:t>Nucleus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DE04A40-64F9-8646-AA09-B714AAAD6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947" y="4487919"/>
            <a:ext cx="5613400" cy="21082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217E031-5D5D-1E47-95F7-7EF1C62FFABB}"/>
              </a:ext>
            </a:extLst>
          </p:cNvPr>
          <p:cNvSpPr txBox="1"/>
          <p:nvPr/>
        </p:nvSpPr>
        <p:spPr>
          <a:xfrm>
            <a:off x="8389619" y="2251389"/>
            <a:ext cx="3460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 Light" panose="020F0302020204030204" pitchFamily="34" charset="0"/>
              </a:rPr>
              <a:t>The viewer allows:</a:t>
            </a:r>
          </a:p>
          <a:p>
            <a:pPr marL="285744" indent="-285744">
              <a:buFontTx/>
              <a:buChar char="-"/>
            </a:pPr>
            <a:r>
              <a:rPr lang="en-GB" sz="2000" dirty="0">
                <a:latin typeface="Calibri Light" panose="020F0302020204030204" pitchFamily="34" charset="0"/>
              </a:rPr>
              <a:t>Intuitive picture of interactions</a:t>
            </a:r>
          </a:p>
          <a:p>
            <a:pPr marL="285744" indent="-285744">
              <a:buFontTx/>
              <a:buChar char="-"/>
            </a:pPr>
            <a:r>
              <a:rPr lang="en-GB" sz="2000" dirty="0">
                <a:latin typeface="Calibri Light" panose="020F0302020204030204" pitchFamily="34" charset="0"/>
              </a:rPr>
              <a:t>Filtering</a:t>
            </a:r>
          </a:p>
          <a:p>
            <a:pPr marL="285744" indent="-285744">
              <a:buFontTx/>
              <a:buChar char="-"/>
            </a:pPr>
            <a:r>
              <a:rPr lang="en-GB" sz="2000" dirty="0">
                <a:latin typeface="Calibri Light" panose="020F0302020204030204" pitchFamily="34" charset="0"/>
              </a:rPr>
              <a:t>Downloading</a:t>
            </a:r>
          </a:p>
          <a:p>
            <a:pPr marL="285744" indent="-285744">
              <a:buFontTx/>
              <a:buChar char="-"/>
            </a:pPr>
            <a:r>
              <a:rPr lang="en-GB" sz="2000" dirty="0">
                <a:latin typeface="Calibri Light" panose="020F0302020204030204" pitchFamily="34" charset="0"/>
              </a:rPr>
              <a:t>Browsing details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FFF8BDD-5BB2-A948-9765-A600E483A211}"/>
              </a:ext>
            </a:extLst>
          </p:cNvPr>
          <p:cNvSpPr/>
          <p:nvPr/>
        </p:nvSpPr>
        <p:spPr>
          <a:xfrm>
            <a:off x="1467853" y="2466163"/>
            <a:ext cx="4592051" cy="35800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36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9" grpId="0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FD7FD76-AEF4-394E-9D6E-BB90044DE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</p:spPr>
        <p:txBody>
          <a:bodyPr/>
          <a:lstStyle/>
          <a:p>
            <a:r>
              <a:rPr lang="en-GB" dirty="0"/>
              <a:t>Single entity search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1B8EC5-204F-1A4C-A4FD-FBA9DAE249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504457"/>
            <a:ext cx="7244441" cy="5353545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CE13415-6D15-D24E-8FC1-D40A00EC78D1}"/>
              </a:ext>
            </a:extLst>
          </p:cNvPr>
          <p:cNvSpPr/>
          <p:nvPr/>
        </p:nvSpPr>
        <p:spPr>
          <a:xfrm>
            <a:off x="2558715" y="4295272"/>
            <a:ext cx="3793960" cy="256272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521AE80-56ED-1548-BCF2-8526E86D8F02}"/>
              </a:ext>
            </a:extLst>
          </p:cNvPr>
          <p:cNvSpPr/>
          <p:nvPr/>
        </p:nvSpPr>
        <p:spPr>
          <a:xfrm>
            <a:off x="1107618" y="4295272"/>
            <a:ext cx="1623551" cy="256272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653A165-3150-0046-814E-D908D6516063}"/>
              </a:ext>
            </a:extLst>
          </p:cNvPr>
          <p:cNvSpPr/>
          <p:nvPr/>
        </p:nvSpPr>
        <p:spPr>
          <a:xfrm>
            <a:off x="2848899" y="4868777"/>
            <a:ext cx="292056" cy="26870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18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99A34-ABD7-0B45-95A7-065ED06E4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Interaction detail and Modifications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5BB9D-0C0E-8F43-950C-83FC06593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66" y="1528011"/>
            <a:ext cx="10421471" cy="6858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8F24C2C-E831-794E-8E03-E7049CDBB8E9}"/>
              </a:ext>
            </a:extLst>
          </p:cNvPr>
          <p:cNvSpPr/>
          <p:nvPr/>
        </p:nvSpPr>
        <p:spPr>
          <a:xfrm>
            <a:off x="998622" y="1528011"/>
            <a:ext cx="9444791" cy="57751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4BDC8-CD73-1642-821D-5309632F1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16" y="1528011"/>
            <a:ext cx="99822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2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A6A9F7-7CF2-5C44-9C69-E8F1FC4FA1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1555"/>
            <a:ext cx="7579160" cy="18587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EDC96B5-24FC-D242-9459-EACE245A8D67}"/>
              </a:ext>
            </a:extLst>
          </p:cNvPr>
          <p:cNvGrpSpPr/>
          <p:nvPr/>
        </p:nvGrpSpPr>
        <p:grpSpPr>
          <a:xfrm>
            <a:off x="6248401" y="2201761"/>
            <a:ext cx="6418267" cy="7880196"/>
            <a:chOff x="644044" y="2096253"/>
            <a:chExt cx="6418267" cy="78801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3A4AE28-A0C8-CA48-B726-D2448E10F0F2}"/>
                </a:ext>
              </a:extLst>
            </p:cNvPr>
            <p:cNvGrpSpPr/>
            <p:nvPr/>
          </p:nvGrpSpPr>
          <p:grpSpPr>
            <a:xfrm>
              <a:off x="644044" y="2096253"/>
              <a:ext cx="6418267" cy="7880196"/>
              <a:chOff x="6587067" y="385232"/>
              <a:chExt cx="5842000" cy="7065436"/>
            </a:xfrm>
          </p:grpSpPr>
          <p:pic>
            <p:nvPicPr>
              <p:cNvPr id="11" name="Picture 7" descr="Cover">
                <a:extLst>
                  <a:ext uri="{FF2B5EF4-FFF2-40B4-BE49-F238E27FC236}">
                    <a16:creationId xmlns:a16="http://schemas.microsoft.com/office/drawing/2014/main" id="{CEC478DD-E4B1-8941-BC9A-26ED2368DF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156293" y="839157"/>
                <a:ext cx="2791106" cy="24459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F8D7ADC-D530-2248-AF7A-BD9C0F0B7B2A}"/>
                  </a:ext>
                </a:extLst>
              </p:cNvPr>
              <p:cNvSpPr/>
              <p:nvPr/>
            </p:nvSpPr>
            <p:spPr>
              <a:xfrm>
                <a:off x="6587067" y="3285068"/>
                <a:ext cx="5842000" cy="4165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05BD32E-3D14-1442-8B36-B85337F9C53D}"/>
                  </a:ext>
                </a:extLst>
              </p:cNvPr>
              <p:cNvSpPr/>
              <p:nvPr/>
            </p:nvSpPr>
            <p:spPr>
              <a:xfrm>
                <a:off x="10735732" y="385232"/>
                <a:ext cx="423334" cy="3716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A6B06FA-0CD9-0E43-9634-3462D2E9870F}"/>
                  </a:ext>
                </a:extLst>
              </p:cNvPr>
              <p:cNvSpPr/>
              <p:nvPr/>
            </p:nvSpPr>
            <p:spPr>
              <a:xfrm>
                <a:off x="6921499" y="2992967"/>
                <a:ext cx="423334" cy="3716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E3CBF8-D3DE-674E-9B8D-5825B08CB5B0}"/>
                </a:ext>
              </a:extLst>
            </p:cNvPr>
            <p:cNvSpPr/>
            <p:nvPr/>
          </p:nvSpPr>
          <p:spPr>
            <a:xfrm>
              <a:off x="2192215" y="2555631"/>
              <a:ext cx="1395047" cy="1559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anose="020F03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43A7B77-2894-7047-A766-BF262FE04C35}"/>
                </a:ext>
              </a:extLst>
            </p:cNvPr>
            <p:cNvSpPr/>
            <p:nvPr/>
          </p:nvSpPr>
          <p:spPr>
            <a:xfrm>
              <a:off x="1362952" y="3818209"/>
              <a:ext cx="1395047" cy="1559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anose="020F0302020204030204" pitchFamily="34" charset="0"/>
              </a:endParaRPr>
            </a:p>
          </p:txBody>
        </p:sp>
        <p:pic>
          <p:nvPicPr>
            <p:cNvPr id="9" name="Picture 7" descr="Cover">
              <a:extLst>
                <a:ext uri="{FF2B5EF4-FFF2-40B4-BE49-F238E27FC236}">
                  <a16:creationId xmlns:a16="http://schemas.microsoft.com/office/drawing/2014/main" id="{8158247B-BD8F-E141-A88F-3CF85DD73A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45181" y="3088235"/>
              <a:ext cx="890954" cy="820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1C9355-1885-734D-8339-1EFCBFE88101}"/>
                </a:ext>
              </a:extLst>
            </p:cNvPr>
            <p:cNvSpPr txBox="1"/>
            <p:nvPr/>
          </p:nvSpPr>
          <p:spPr>
            <a:xfrm>
              <a:off x="2058582" y="2490013"/>
              <a:ext cx="14771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666766"/>
                  </a:solidFill>
                  <a:latin typeface="Calibri Light" panose="020F0302020204030204" pitchFamily="34" charset="0"/>
                </a:rPr>
                <a:t>QUERY PROTEINS </a:t>
              </a:r>
            </a:p>
            <a:p>
              <a:pPr algn="ctr"/>
              <a:r>
                <a:rPr lang="en-GB" sz="1400" dirty="0">
                  <a:solidFill>
                    <a:srgbClr val="666766"/>
                  </a:solidFill>
                  <a:latin typeface="Calibri Light" panose="020F0302020204030204" pitchFamily="34" charset="0"/>
                </a:rPr>
                <a:t>(ENTITIES)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4075FD4E-D88C-7D47-ACA1-E4F1F4BDB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</p:spPr>
        <p:txBody>
          <a:bodyPr/>
          <a:lstStyle/>
          <a:p>
            <a:r>
              <a:rPr lang="en-GB" dirty="0"/>
              <a:t>Multiple entities search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731A84-CCB9-C149-9FC3-340B7F0FF913}"/>
              </a:ext>
            </a:extLst>
          </p:cNvPr>
          <p:cNvSpPr txBox="1"/>
          <p:nvPr/>
        </p:nvSpPr>
        <p:spPr>
          <a:xfrm>
            <a:off x="7195031" y="1666439"/>
            <a:ext cx="4677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</a:rPr>
              <a:t>Different multi-entity search methods in SIGNOR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EEFB79-2163-A543-8F4A-BF1217A642BF}"/>
              </a:ext>
            </a:extLst>
          </p:cNvPr>
          <p:cNvSpPr txBox="1"/>
          <p:nvPr/>
        </p:nvSpPr>
        <p:spPr>
          <a:xfrm>
            <a:off x="394204" y="5851721"/>
            <a:ext cx="80879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</a:rPr>
              <a:t>Example: Q96QV1(HHIP) Q13635(PTCH1) P10071(GLI3) Q99835(SMO) Q2M1P5(KIF7)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3A6560-73A4-E448-8641-9975DD8836A4}"/>
              </a:ext>
            </a:extLst>
          </p:cNvPr>
          <p:cNvSpPr txBox="1"/>
          <p:nvPr/>
        </p:nvSpPr>
        <p:spPr>
          <a:xfrm>
            <a:off x="251898" y="4940933"/>
            <a:ext cx="411922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</a:rPr>
              <a:t>Q96QV1 Q13635 P10071 Q99835 Q2M1P5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35609DA-C46E-E244-9CDF-00F7B35C7320}"/>
              </a:ext>
            </a:extLst>
          </p:cNvPr>
          <p:cNvSpPr/>
          <p:nvPr/>
        </p:nvSpPr>
        <p:spPr>
          <a:xfrm>
            <a:off x="9290018" y="2519663"/>
            <a:ext cx="1771708" cy="10283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F6FBA2A-357B-994C-9F76-DB51E5769DE4}"/>
              </a:ext>
            </a:extLst>
          </p:cNvPr>
          <p:cNvSpPr/>
          <p:nvPr/>
        </p:nvSpPr>
        <p:spPr>
          <a:xfrm>
            <a:off x="3725103" y="3481549"/>
            <a:ext cx="128953" cy="1463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7BACF2-0E3F-4E46-A42B-B4C3E2647343}"/>
              </a:ext>
            </a:extLst>
          </p:cNvPr>
          <p:cNvSpPr txBox="1"/>
          <p:nvPr/>
        </p:nvSpPr>
        <p:spPr>
          <a:xfrm>
            <a:off x="1635989" y="3104793"/>
            <a:ext cx="34780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</a:rPr>
              <a:t>HHIP    PTCH1     GLI3    SMO    KIF7</a:t>
            </a:r>
          </a:p>
        </p:txBody>
      </p:sp>
    </p:spTree>
    <p:extLst>
      <p:ext uri="{BB962C8B-B14F-4D97-AF65-F5344CB8AC3E}">
        <p14:creationId xmlns:p14="http://schemas.microsoft.com/office/powerpoint/2010/main" val="202125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uppo 87"/>
          <p:cNvGrpSpPr/>
          <p:nvPr/>
        </p:nvGrpSpPr>
        <p:grpSpPr>
          <a:xfrm>
            <a:off x="-4281029" y="1"/>
            <a:ext cx="521777" cy="1128291"/>
            <a:chOff x="838243" y="1833482"/>
            <a:chExt cx="527143" cy="1079870"/>
          </a:xfrm>
        </p:grpSpPr>
        <p:sp>
          <p:nvSpPr>
            <p:cNvPr id="89" name="Ovale 88"/>
            <p:cNvSpPr/>
            <p:nvPr/>
          </p:nvSpPr>
          <p:spPr>
            <a:xfrm>
              <a:off x="974323" y="1833482"/>
              <a:ext cx="255253" cy="211654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0" name="Rettangolo arrotondato 89"/>
            <p:cNvSpPr/>
            <p:nvPr/>
          </p:nvSpPr>
          <p:spPr>
            <a:xfrm>
              <a:off x="933855" y="2066738"/>
              <a:ext cx="336188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1" name="Rettangolo arrotondato 90"/>
            <p:cNvSpPr/>
            <p:nvPr/>
          </p:nvSpPr>
          <p:spPr>
            <a:xfrm>
              <a:off x="958757" y="2490045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2" name="Rettangolo arrotondato 91"/>
            <p:cNvSpPr/>
            <p:nvPr/>
          </p:nvSpPr>
          <p:spPr>
            <a:xfrm>
              <a:off x="1111157" y="2489870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3" name="Rettangolo arrotondato 92"/>
            <p:cNvSpPr/>
            <p:nvPr/>
          </p:nvSpPr>
          <p:spPr>
            <a:xfrm>
              <a:off x="1279568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4" name="Rettangolo arrotondato 93"/>
            <p:cNvSpPr/>
            <p:nvPr/>
          </p:nvSpPr>
          <p:spPr>
            <a:xfrm>
              <a:off x="838243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95" name="Gruppo 94"/>
          <p:cNvGrpSpPr/>
          <p:nvPr/>
        </p:nvGrpSpPr>
        <p:grpSpPr>
          <a:xfrm>
            <a:off x="-551617" y="1"/>
            <a:ext cx="521777" cy="1128291"/>
            <a:chOff x="838243" y="1833482"/>
            <a:chExt cx="527143" cy="1079870"/>
          </a:xfrm>
        </p:grpSpPr>
        <p:sp>
          <p:nvSpPr>
            <p:cNvPr id="96" name="Ovale 95"/>
            <p:cNvSpPr/>
            <p:nvPr/>
          </p:nvSpPr>
          <p:spPr>
            <a:xfrm>
              <a:off x="974323" y="1833482"/>
              <a:ext cx="255253" cy="211654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7" name="Rettangolo arrotondato 96"/>
            <p:cNvSpPr/>
            <p:nvPr/>
          </p:nvSpPr>
          <p:spPr>
            <a:xfrm>
              <a:off x="933855" y="2066738"/>
              <a:ext cx="336188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8" name="Rettangolo arrotondato 97"/>
            <p:cNvSpPr/>
            <p:nvPr/>
          </p:nvSpPr>
          <p:spPr>
            <a:xfrm>
              <a:off x="958757" y="2490045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9" name="Rettangolo arrotondato 98"/>
            <p:cNvSpPr/>
            <p:nvPr/>
          </p:nvSpPr>
          <p:spPr>
            <a:xfrm>
              <a:off x="1111157" y="2489870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0" name="Rettangolo arrotondato 99"/>
            <p:cNvSpPr/>
            <p:nvPr/>
          </p:nvSpPr>
          <p:spPr>
            <a:xfrm>
              <a:off x="1279568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1" name="Rettangolo arrotondato 100"/>
            <p:cNvSpPr/>
            <p:nvPr/>
          </p:nvSpPr>
          <p:spPr>
            <a:xfrm>
              <a:off x="838243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02" name="Gruppo 101"/>
          <p:cNvGrpSpPr/>
          <p:nvPr/>
        </p:nvGrpSpPr>
        <p:grpSpPr>
          <a:xfrm>
            <a:off x="-2466796" y="1"/>
            <a:ext cx="521777" cy="1128291"/>
            <a:chOff x="838243" y="1833482"/>
            <a:chExt cx="527143" cy="1079870"/>
          </a:xfrm>
        </p:grpSpPr>
        <p:sp>
          <p:nvSpPr>
            <p:cNvPr id="103" name="Ovale 102"/>
            <p:cNvSpPr/>
            <p:nvPr/>
          </p:nvSpPr>
          <p:spPr>
            <a:xfrm>
              <a:off x="974323" y="1833482"/>
              <a:ext cx="255253" cy="211654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4" name="Rettangolo arrotondato 103"/>
            <p:cNvSpPr/>
            <p:nvPr/>
          </p:nvSpPr>
          <p:spPr>
            <a:xfrm>
              <a:off x="933855" y="2066738"/>
              <a:ext cx="336188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5" name="Rettangolo arrotondato 104"/>
            <p:cNvSpPr/>
            <p:nvPr/>
          </p:nvSpPr>
          <p:spPr>
            <a:xfrm>
              <a:off x="958757" y="2490045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6" name="Rettangolo arrotondato 105"/>
            <p:cNvSpPr/>
            <p:nvPr/>
          </p:nvSpPr>
          <p:spPr>
            <a:xfrm>
              <a:off x="1111157" y="2489870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7" name="Rettangolo arrotondato 106"/>
            <p:cNvSpPr/>
            <p:nvPr/>
          </p:nvSpPr>
          <p:spPr>
            <a:xfrm>
              <a:off x="1279568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8" name="Rettangolo arrotondato 107"/>
            <p:cNvSpPr/>
            <p:nvPr/>
          </p:nvSpPr>
          <p:spPr>
            <a:xfrm>
              <a:off x="838243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09" name="Gruppo 108"/>
          <p:cNvGrpSpPr/>
          <p:nvPr/>
        </p:nvGrpSpPr>
        <p:grpSpPr>
          <a:xfrm>
            <a:off x="-3323437" y="1"/>
            <a:ext cx="521777" cy="1128291"/>
            <a:chOff x="838243" y="1833482"/>
            <a:chExt cx="527143" cy="1079870"/>
          </a:xfrm>
        </p:grpSpPr>
        <p:sp>
          <p:nvSpPr>
            <p:cNvPr id="110" name="Ovale 109"/>
            <p:cNvSpPr/>
            <p:nvPr/>
          </p:nvSpPr>
          <p:spPr>
            <a:xfrm>
              <a:off x="974323" y="1833482"/>
              <a:ext cx="255253" cy="211654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1" name="Rettangolo arrotondato 110"/>
            <p:cNvSpPr/>
            <p:nvPr/>
          </p:nvSpPr>
          <p:spPr>
            <a:xfrm>
              <a:off x="933855" y="2066738"/>
              <a:ext cx="336188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2" name="Rettangolo arrotondato 111"/>
            <p:cNvSpPr/>
            <p:nvPr/>
          </p:nvSpPr>
          <p:spPr>
            <a:xfrm>
              <a:off x="958757" y="2490045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3" name="Rettangolo arrotondato 112"/>
            <p:cNvSpPr/>
            <p:nvPr/>
          </p:nvSpPr>
          <p:spPr>
            <a:xfrm>
              <a:off x="1111157" y="2489870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4" name="Rettangolo arrotondato 113"/>
            <p:cNvSpPr/>
            <p:nvPr/>
          </p:nvSpPr>
          <p:spPr>
            <a:xfrm>
              <a:off x="1279568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5" name="Rettangolo arrotondato 114"/>
            <p:cNvSpPr/>
            <p:nvPr/>
          </p:nvSpPr>
          <p:spPr>
            <a:xfrm>
              <a:off x="838243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16" name="Gruppo 115"/>
          <p:cNvGrpSpPr/>
          <p:nvPr/>
        </p:nvGrpSpPr>
        <p:grpSpPr>
          <a:xfrm>
            <a:off x="-1509204" y="1"/>
            <a:ext cx="521777" cy="1128291"/>
            <a:chOff x="838243" y="1833482"/>
            <a:chExt cx="527143" cy="1079870"/>
          </a:xfrm>
        </p:grpSpPr>
        <p:sp>
          <p:nvSpPr>
            <p:cNvPr id="117" name="Ovale 116"/>
            <p:cNvSpPr/>
            <p:nvPr/>
          </p:nvSpPr>
          <p:spPr>
            <a:xfrm>
              <a:off x="974323" y="1833482"/>
              <a:ext cx="255253" cy="211654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8" name="Rettangolo arrotondato 117"/>
            <p:cNvSpPr/>
            <p:nvPr/>
          </p:nvSpPr>
          <p:spPr>
            <a:xfrm>
              <a:off x="933855" y="2066738"/>
              <a:ext cx="336188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9" name="Rettangolo arrotondato 118"/>
            <p:cNvSpPr/>
            <p:nvPr/>
          </p:nvSpPr>
          <p:spPr>
            <a:xfrm>
              <a:off x="958757" y="2490045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20" name="Rettangolo arrotondato 119"/>
            <p:cNvSpPr/>
            <p:nvPr/>
          </p:nvSpPr>
          <p:spPr>
            <a:xfrm>
              <a:off x="1111157" y="2489870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21" name="Rettangolo arrotondato 120"/>
            <p:cNvSpPr/>
            <p:nvPr/>
          </p:nvSpPr>
          <p:spPr>
            <a:xfrm>
              <a:off x="1279568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22" name="Rettangolo arrotondato 121"/>
            <p:cNvSpPr/>
            <p:nvPr/>
          </p:nvSpPr>
          <p:spPr>
            <a:xfrm>
              <a:off x="838243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178" name="Titolo 177"/>
          <p:cNvSpPr>
            <a:spLocks noGrp="1"/>
          </p:cNvSpPr>
          <p:nvPr>
            <p:ph type="title"/>
          </p:nvPr>
        </p:nvSpPr>
        <p:spPr>
          <a:xfrm>
            <a:off x="185651" y="325967"/>
            <a:ext cx="10871200" cy="990600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Querying</a:t>
            </a:r>
            <a:r>
              <a:rPr lang="it-IT" dirty="0"/>
              <a:t> </a:t>
            </a:r>
            <a:r>
              <a:rPr lang="it-IT" dirty="0" err="1"/>
              <a:t>Methods</a:t>
            </a:r>
            <a:r>
              <a:rPr lang="it-IT" b="1" dirty="0"/>
              <a:t> in </a:t>
            </a:r>
            <a:r>
              <a:rPr lang="en-GB" dirty="0"/>
              <a:t>SIGNOR</a:t>
            </a:r>
            <a:br>
              <a:rPr lang="en-GB" dirty="0"/>
            </a:br>
            <a:endParaRPr lang="en-GB" dirty="0"/>
          </a:p>
        </p:txBody>
      </p:sp>
      <p:sp>
        <p:nvSpPr>
          <p:cNvPr id="180" name="Ovale 179"/>
          <p:cNvSpPr/>
          <p:nvPr/>
        </p:nvSpPr>
        <p:spPr>
          <a:xfrm>
            <a:off x="-4168531" y="336117"/>
            <a:ext cx="168071" cy="135467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81" name="Ovale 180"/>
          <p:cNvSpPr/>
          <p:nvPr/>
        </p:nvSpPr>
        <p:spPr>
          <a:xfrm>
            <a:off x="-4056892" y="482621"/>
            <a:ext cx="168071" cy="135467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82" name="Ovale 181"/>
          <p:cNvSpPr/>
          <p:nvPr/>
        </p:nvSpPr>
        <p:spPr>
          <a:xfrm>
            <a:off x="-331647" y="394997"/>
            <a:ext cx="168071" cy="135467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83" name="Ovale 182"/>
          <p:cNvSpPr/>
          <p:nvPr/>
        </p:nvSpPr>
        <p:spPr>
          <a:xfrm>
            <a:off x="-2213651" y="293397"/>
            <a:ext cx="168071" cy="135467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84" name="Ovale 183"/>
          <p:cNvSpPr/>
          <p:nvPr/>
        </p:nvSpPr>
        <p:spPr>
          <a:xfrm>
            <a:off x="-1298351" y="381021"/>
            <a:ext cx="168071" cy="1354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85" name="Ovale 184"/>
          <p:cNvSpPr/>
          <p:nvPr/>
        </p:nvSpPr>
        <p:spPr>
          <a:xfrm>
            <a:off x="-3213535" y="336117"/>
            <a:ext cx="168071" cy="135467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86" name="Ovale 185"/>
          <p:cNvSpPr/>
          <p:nvPr/>
        </p:nvSpPr>
        <p:spPr>
          <a:xfrm>
            <a:off x="-3171243" y="496597"/>
            <a:ext cx="168071" cy="135467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203" name="Ovale 202"/>
          <p:cNvSpPr/>
          <p:nvPr/>
        </p:nvSpPr>
        <p:spPr>
          <a:xfrm>
            <a:off x="-258414" y="248561"/>
            <a:ext cx="168071" cy="135467"/>
          </a:xfrm>
          <a:prstGeom prst="ellipse">
            <a:avLst/>
          </a:prstGeom>
          <a:solidFill>
            <a:srgbClr val="8600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204" name="Ovale 203"/>
          <p:cNvSpPr/>
          <p:nvPr/>
        </p:nvSpPr>
        <p:spPr>
          <a:xfrm>
            <a:off x="-1365923" y="234333"/>
            <a:ext cx="168071" cy="135467"/>
          </a:xfrm>
          <a:prstGeom prst="ellipse">
            <a:avLst/>
          </a:prstGeom>
          <a:solidFill>
            <a:srgbClr val="8600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205" name="Ovale 204"/>
          <p:cNvSpPr/>
          <p:nvPr/>
        </p:nvSpPr>
        <p:spPr>
          <a:xfrm>
            <a:off x="-2246835" y="460105"/>
            <a:ext cx="168071" cy="135467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-2939978" y="841237"/>
            <a:ext cx="2546313" cy="3914745"/>
            <a:chOff x="4655437" y="1819367"/>
            <a:chExt cx="1909735" cy="2936059"/>
          </a:xfrm>
        </p:grpSpPr>
        <p:sp>
          <p:nvSpPr>
            <p:cNvPr id="195" name="Ovale 194"/>
            <p:cNvSpPr/>
            <p:nvPr/>
          </p:nvSpPr>
          <p:spPr>
            <a:xfrm>
              <a:off x="5112554" y="1819367"/>
              <a:ext cx="439155" cy="43391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96" name="Ovale 195"/>
            <p:cNvSpPr/>
            <p:nvPr/>
          </p:nvSpPr>
          <p:spPr>
            <a:xfrm>
              <a:off x="4655437" y="2928137"/>
              <a:ext cx="439155" cy="433918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99" name="Ovale 198"/>
            <p:cNvSpPr/>
            <p:nvPr/>
          </p:nvSpPr>
          <p:spPr>
            <a:xfrm>
              <a:off x="4973106" y="4010237"/>
              <a:ext cx="439155" cy="43391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200" name="Ovale 199"/>
            <p:cNvSpPr/>
            <p:nvPr/>
          </p:nvSpPr>
          <p:spPr>
            <a:xfrm>
              <a:off x="5687005" y="3395377"/>
              <a:ext cx="439155" cy="433918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201" name="Ovale 200"/>
            <p:cNvSpPr/>
            <p:nvPr/>
          </p:nvSpPr>
          <p:spPr>
            <a:xfrm>
              <a:off x="6126017" y="2667508"/>
              <a:ext cx="439155" cy="43391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202" name="Ovale 201"/>
            <p:cNvSpPr/>
            <p:nvPr/>
          </p:nvSpPr>
          <p:spPr>
            <a:xfrm>
              <a:off x="5906440" y="4321508"/>
              <a:ext cx="439155" cy="433918"/>
            </a:xfrm>
            <a:prstGeom prst="ellipse">
              <a:avLst/>
            </a:prstGeom>
            <a:solidFill>
              <a:srgbClr val="8600F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cxnSp>
          <p:nvCxnSpPr>
            <p:cNvPr id="207" name="Connettore 2 206"/>
            <p:cNvCxnSpPr>
              <a:stCxn id="195" idx="3"/>
              <a:endCxn id="196" idx="7"/>
            </p:cNvCxnSpPr>
            <p:nvPr/>
          </p:nvCxnSpPr>
          <p:spPr>
            <a:xfrm flipH="1">
              <a:off x="5030275" y="2189737"/>
              <a:ext cx="146588" cy="801944"/>
            </a:xfrm>
            <a:prstGeom prst="straightConnector1">
              <a:avLst/>
            </a:prstGeom>
            <a:ln w="7620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2 207"/>
            <p:cNvCxnSpPr>
              <a:stCxn id="195" idx="5"/>
              <a:endCxn id="201" idx="2"/>
            </p:cNvCxnSpPr>
            <p:nvPr/>
          </p:nvCxnSpPr>
          <p:spPr>
            <a:xfrm>
              <a:off x="5487393" y="2189739"/>
              <a:ext cx="638621" cy="694730"/>
            </a:xfrm>
            <a:prstGeom prst="straightConnector1">
              <a:avLst/>
            </a:prstGeom>
            <a:ln w="7620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2 210"/>
            <p:cNvCxnSpPr>
              <a:stCxn id="201" idx="3"/>
              <a:endCxn id="200" idx="7"/>
            </p:cNvCxnSpPr>
            <p:nvPr/>
          </p:nvCxnSpPr>
          <p:spPr>
            <a:xfrm flipH="1">
              <a:off x="6061847" y="3037882"/>
              <a:ext cx="128483" cy="421043"/>
            </a:xfrm>
            <a:prstGeom prst="straightConnector1">
              <a:avLst/>
            </a:prstGeom>
            <a:ln w="7620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2 213"/>
            <p:cNvCxnSpPr>
              <a:stCxn id="196" idx="5"/>
              <a:endCxn id="200" idx="2"/>
            </p:cNvCxnSpPr>
            <p:nvPr/>
          </p:nvCxnSpPr>
          <p:spPr>
            <a:xfrm>
              <a:off x="5030275" y="3298509"/>
              <a:ext cx="656726" cy="313829"/>
            </a:xfrm>
            <a:prstGeom prst="straightConnector1">
              <a:avLst/>
            </a:prstGeom>
            <a:ln w="7620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2 215"/>
            <p:cNvCxnSpPr>
              <a:stCxn id="200" idx="3"/>
              <a:endCxn id="199" idx="7"/>
            </p:cNvCxnSpPr>
            <p:nvPr/>
          </p:nvCxnSpPr>
          <p:spPr>
            <a:xfrm flipH="1">
              <a:off x="5347944" y="3765751"/>
              <a:ext cx="403370" cy="308033"/>
            </a:xfrm>
            <a:prstGeom prst="straightConnector1">
              <a:avLst/>
            </a:prstGeom>
            <a:ln w="7620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2 218"/>
            <p:cNvCxnSpPr>
              <a:endCxn id="202" idx="0"/>
            </p:cNvCxnSpPr>
            <p:nvPr/>
          </p:nvCxnSpPr>
          <p:spPr>
            <a:xfrm>
              <a:off x="6061847" y="3829297"/>
              <a:ext cx="64171" cy="492213"/>
            </a:xfrm>
            <a:prstGeom prst="straightConnector1">
              <a:avLst/>
            </a:prstGeom>
            <a:ln w="7620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2 225"/>
            <p:cNvCxnSpPr>
              <a:stCxn id="199" idx="6"/>
              <a:endCxn id="202" idx="3"/>
            </p:cNvCxnSpPr>
            <p:nvPr/>
          </p:nvCxnSpPr>
          <p:spPr>
            <a:xfrm>
              <a:off x="5412257" y="4227196"/>
              <a:ext cx="558492" cy="464685"/>
            </a:xfrm>
            <a:prstGeom prst="straightConnector1">
              <a:avLst/>
            </a:prstGeom>
            <a:ln w="7620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6" name="Ovale 205"/>
          <p:cNvSpPr/>
          <p:nvPr/>
        </p:nvSpPr>
        <p:spPr>
          <a:xfrm>
            <a:off x="9272935" y="-578557"/>
            <a:ext cx="585540" cy="578557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209" name="Ovale 208"/>
          <p:cNvSpPr/>
          <p:nvPr/>
        </p:nvSpPr>
        <p:spPr>
          <a:xfrm>
            <a:off x="4237362" y="6858000"/>
            <a:ext cx="585540" cy="578557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210" name="Ovale 209"/>
          <p:cNvSpPr/>
          <p:nvPr/>
        </p:nvSpPr>
        <p:spPr>
          <a:xfrm>
            <a:off x="7345095" y="7036220"/>
            <a:ext cx="585540" cy="57855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212" name="Ovale 211"/>
          <p:cNvSpPr/>
          <p:nvPr/>
        </p:nvSpPr>
        <p:spPr>
          <a:xfrm>
            <a:off x="12344025" y="4048552"/>
            <a:ext cx="585540" cy="578557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213" name="Ovale 212"/>
          <p:cNvSpPr/>
          <p:nvPr/>
        </p:nvSpPr>
        <p:spPr>
          <a:xfrm>
            <a:off x="12192001" y="1553764"/>
            <a:ext cx="585540" cy="578557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215" name="Ovale 214"/>
          <p:cNvSpPr/>
          <p:nvPr/>
        </p:nvSpPr>
        <p:spPr>
          <a:xfrm>
            <a:off x="12218535" y="6457664"/>
            <a:ext cx="585540" cy="578557"/>
          </a:xfrm>
          <a:prstGeom prst="ellipse">
            <a:avLst/>
          </a:prstGeom>
          <a:solidFill>
            <a:srgbClr val="8600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cxnSp>
        <p:nvCxnSpPr>
          <p:cNvPr id="217" name="Connettore 2 216"/>
          <p:cNvCxnSpPr/>
          <p:nvPr/>
        </p:nvCxnSpPr>
        <p:spPr>
          <a:xfrm flipH="1">
            <a:off x="7930633" y="2890320"/>
            <a:ext cx="195451" cy="1069259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Connettore 2 219"/>
          <p:cNvCxnSpPr/>
          <p:nvPr/>
        </p:nvCxnSpPr>
        <p:spPr>
          <a:xfrm>
            <a:off x="9662328" y="4003919"/>
            <a:ext cx="196147" cy="623191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Connettore 2 222"/>
          <p:cNvCxnSpPr/>
          <p:nvPr/>
        </p:nvCxnSpPr>
        <p:spPr>
          <a:xfrm flipH="1">
            <a:off x="9427467" y="5376818"/>
            <a:ext cx="234860" cy="713841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Connettore 2 223"/>
          <p:cNvCxnSpPr/>
          <p:nvPr/>
        </p:nvCxnSpPr>
        <p:spPr>
          <a:xfrm>
            <a:off x="8257063" y="5780866"/>
            <a:ext cx="744656" cy="619580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Titolo 177"/>
          <p:cNvSpPr txBox="1">
            <a:spLocks/>
          </p:cNvSpPr>
          <p:nvPr/>
        </p:nvSpPr>
        <p:spPr>
          <a:xfrm>
            <a:off x="1287381" y="3703899"/>
            <a:ext cx="2576512" cy="990600"/>
          </a:xfrm>
          <a:prstGeom prst="rect">
            <a:avLst/>
          </a:prstGeom>
        </p:spPr>
        <p:txBody>
          <a:bodyPr vert="horz" lIns="91440" tIns="45720" rIns="91440" bIns="45720" anchor="ctr">
            <a:normAutofit fontScale="5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/>
              <a:t>function linking seed proteins/genes</a:t>
            </a:r>
          </a:p>
        </p:txBody>
      </p:sp>
      <p:sp>
        <p:nvSpPr>
          <p:cNvPr id="232" name="Rettangolo 231"/>
          <p:cNvSpPr/>
          <p:nvPr/>
        </p:nvSpPr>
        <p:spPr>
          <a:xfrm>
            <a:off x="1241318" y="2960999"/>
            <a:ext cx="22129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775F55"/>
                </a:solidFill>
                <a:latin typeface="Calibri Light" panose="020F0302020204030204" pitchFamily="34" charset="0"/>
                <a:ea typeface="+mj-ea"/>
                <a:cs typeface="+mj-cs"/>
              </a:rPr>
              <a:t>CONNECT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568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4692 C -0.04445 0.06544 -0.0875 0.08396 -0.10399 0.14815 C -0.12049 0.21235 -0.10677 0.37161 -0.09983 0.4321 " pathEditMode="relative" ptsTypes="aaA">
                                      <p:cBhvr>
                                        <p:cTn id="6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74 0.00062 C -0.04427 0.06944 -0.06163 0.13858 -0.09479 0.18086 C -0.12795 0.22315 -0.17674 0.23889 -0.22535 0.25494 " pathEditMode="relative" ptsTypes="aaA">
                                      <p:cBhvr>
                                        <p:cTn id="8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23457E-7 C -0.02187 -0.06821 -0.04375 -0.13549 -0.03871 -0.1787 C -0.03351 -0.2213 0.0191 -0.24475 0.0316 -0.25772 " pathEditMode="relative" rAng="0" ptsTypes="aaA">
                                      <p:cBhvr>
                                        <p:cTn id="10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" y="-129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69136E-6 C 0.06511 -0.16111 0.13038 -0.32191 0.17639 -0.39259 C 0.2224 -0.46327 0.2625 -0.41883 0.27639 -0.42469 " pathEditMode="relative" ptsTypes="aaA">
                                      <p:cBhvr>
                                        <p:cTn id="12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6.17284E-7 C -0.0408 -0.02377 -0.08142 -0.04691 -0.11909 -0.03457 C -0.15677 -0.02191 -0.20885 0.05617 -0.22621 0.075 " pathEditMode="relative" rAng="0" ptsTypes="aaA">
                                      <p:cBhvr>
                                        <p:cTn id="14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9" y="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83 -0.00833 C -0.1125 -0.00617 -0.2 -0.0037 -0.23872 -0.0108 C -0.27744 -0.0179 -0.26719 -0.03426 -0.25678 -0.05031 " pathEditMode="relative" ptsTypes="aaA">
                                      <p:cBhvr>
                                        <p:cTn id="16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209" grpId="0" animBg="1"/>
      <p:bldP spid="210" grpId="0" animBg="1"/>
      <p:bldP spid="212" grpId="0" animBg="1"/>
      <p:bldP spid="213" grpId="0" animBg="1"/>
      <p:bldP spid="2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A250767-F0C2-B244-B659-202F83E822B8}"/>
              </a:ext>
            </a:extLst>
          </p:cNvPr>
          <p:cNvSpPr txBox="1">
            <a:spLocks/>
          </p:cNvSpPr>
          <p:nvPr/>
        </p:nvSpPr>
        <p:spPr>
          <a:xfrm>
            <a:off x="894863" y="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Multiple entities search: connect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38505D-D1C7-3040-839D-44BDC719C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0418"/>
            <a:ext cx="12192000" cy="5827583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7CFCED2-E0F0-7646-B137-F11969775C20}"/>
              </a:ext>
            </a:extLst>
          </p:cNvPr>
          <p:cNvSpPr/>
          <p:nvPr/>
        </p:nvSpPr>
        <p:spPr>
          <a:xfrm>
            <a:off x="7901355" y="3516925"/>
            <a:ext cx="2239108" cy="2579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5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EDC96B5-24FC-D242-9459-EACE245A8D67}"/>
              </a:ext>
            </a:extLst>
          </p:cNvPr>
          <p:cNvGrpSpPr/>
          <p:nvPr/>
        </p:nvGrpSpPr>
        <p:grpSpPr>
          <a:xfrm>
            <a:off x="6248401" y="2201761"/>
            <a:ext cx="6418267" cy="7880196"/>
            <a:chOff x="644044" y="2096253"/>
            <a:chExt cx="6418267" cy="78801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3A4AE28-A0C8-CA48-B726-D2448E10F0F2}"/>
                </a:ext>
              </a:extLst>
            </p:cNvPr>
            <p:cNvGrpSpPr/>
            <p:nvPr/>
          </p:nvGrpSpPr>
          <p:grpSpPr>
            <a:xfrm>
              <a:off x="644044" y="2096253"/>
              <a:ext cx="6418267" cy="7880196"/>
              <a:chOff x="6587067" y="385232"/>
              <a:chExt cx="5842000" cy="7065436"/>
            </a:xfrm>
          </p:grpSpPr>
          <p:pic>
            <p:nvPicPr>
              <p:cNvPr id="11" name="Picture 7" descr="Cover">
                <a:extLst>
                  <a:ext uri="{FF2B5EF4-FFF2-40B4-BE49-F238E27FC236}">
                    <a16:creationId xmlns:a16="http://schemas.microsoft.com/office/drawing/2014/main" id="{CEC478DD-E4B1-8941-BC9A-26ED2368DF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156293" y="839157"/>
                <a:ext cx="2791106" cy="24459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F8D7ADC-D530-2248-AF7A-BD9C0F0B7B2A}"/>
                  </a:ext>
                </a:extLst>
              </p:cNvPr>
              <p:cNvSpPr/>
              <p:nvPr/>
            </p:nvSpPr>
            <p:spPr>
              <a:xfrm>
                <a:off x="6587067" y="3285068"/>
                <a:ext cx="5842000" cy="4165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05BD32E-3D14-1442-8B36-B85337F9C53D}"/>
                  </a:ext>
                </a:extLst>
              </p:cNvPr>
              <p:cNvSpPr/>
              <p:nvPr/>
            </p:nvSpPr>
            <p:spPr>
              <a:xfrm>
                <a:off x="10735732" y="385232"/>
                <a:ext cx="423334" cy="3716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A6B06FA-0CD9-0E43-9634-3462D2E9870F}"/>
                  </a:ext>
                </a:extLst>
              </p:cNvPr>
              <p:cNvSpPr/>
              <p:nvPr/>
            </p:nvSpPr>
            <p:spPr>
              <a:xfrm>
                <a:off x="6921499" y="2992967"/>
                <a:ext cx="423334" cy="3716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E3CBF8-D3DE-674E-9B8D-5825B08CB5B0}"/>
                </a:ext>
              </a:extLst>
            </p:cNvPr>
            <p:cNvSpPr/>
            <p:nvPr/>
          </p:nvSpPr>
          <p:spPr>
            <a:xfrm>
              <a:off x="2192215" y="2555631"/>
              <a:ext cx="1395047" cy="1559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anose="020F03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43A7B77-2894-7047-A766-BF262FE04C35}"/>
                </a:ext>
              </a:extLst>
            </p:cNvPr>
            <p:cNvSpPr/>
            <p:nvPr/>
          </p:nvSpPr>
          <p:spPr>
            <a:xfrm>
              <a:off x="1362952" y="3818209"/>
              <a:ext cx="1395047" cy="1559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anose="020F0302020204030204" pitchFamily="34" charset="0"/>
              </a:endParaRPr>
            </a:p>
          </p:txBody>
        </p:sp>
        <p:pic>
          <p:nvPicPr>
            <p:cNvPr id="9" name="Picture 7" descr="Cover">
              <a:extLst>
                <a:ext uri="{FF2B5EF4-FFF2-40B4-BE49-F238E27FC236}">
                  <a16:creationId xmlns:a16="http://schemas.microsoft.com/office/drawing/2014/main" id="{8158247B-BD8F-E141-A88F-3CF85DD73A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45181" y="3088235"/>
              <a:ext cx="890954" cy="820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1C9355-1885-734D-8339-1EFCBFE88101}"/>
                </a:ext>
              </a:extLst>
            </p:cNvPr>
            <p:cNvSpPr txBox="1"/>
            <p:nvPr/>
          </p:nvSpPr>
          <p:spPr>
            <a:xfrm>
              <a:off x="2058582" y="2490013"/>
              <a:ext cx="14771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666766"/>
                  </a:solidFill>
                  <a:latin typeface="Calibri Light" panose="020F0302020204030204" pitchFamily="34" charset="0"/>
                </a:rPr>
                <a:t>QUERY PROTEINS </a:t>
              </a:r>
            </a:p>
            <a:p>
              <a:pPr algn="ctr"/>
              <a:r>
                <a:rPr lang="en-GB" sz="1400" dirty="0">
                  <a:solidFill>
                    <a:srgbClr val="666766"/>
                  </a:solidFill>
                  <a:latin typeface="Calibri Light" panose="020F0302020204030204" pitchFamily="34" charset="0"/>
                </a:rPr>
                <a:t>(ENTITIES)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4075FD4E-D88C-7D47-ACA1-E4F1F4BDB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</p:spPr>
        <p:txBody>
          <a:bodyPr/>
          <a:lstStyle/>
          <a:p>
            <a:r>
              <a:rPr lang="en-GB" dirty="0"/>
              <a:t>Multiple entities search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731A84-CCB9-C149-9FC3-340B7F0FF913}"/>
              </a:ext>
            </a:extLst>
          </p:cNvPr>
          <p:cNvSpPr txBox="1"/>
          <p:nvPr/>
        </p:nvSpPr>
        <p:spPr>
          <a:xfrm>
            <a:off x="7195031" y="1666439"/>
            <a:ext cx="4677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</a:rPr>
              <a:t>Different multi-entity search methods in SIGNOR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EEFB79-2163-A543-8F4A-BF1217A642BF}"/>
              </a:ext>
            </a:extLst>
          </p:cNvPr>
          <p:cNvSpPr txBox="1"/>
          <p:nvPr/>
        </p:nvSpPr>
        <p:spPr>
          <a:xfrm>
            <a:off x="394204" y="5851721"/>
            <a:ext cx="80879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</a:rPr>
              <a:t>Example: Q96QV1(HHIP) Q13635(PTCH1) P10071(GLI3) Q99835(SMO) Q2M1P5(KIF7)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35609DA-C46E-E244-9CDF-00F7B35C7320}"/>
              </a:ext>
            </a:extLst>
          </p:cNvPr>
          <p:cNvSpPr/>
          <p:nvPr/>
        </p:nvSpPr>
        <p:spPr>
          <a:xfrm>
            <a:off x="8276492" y="4195726"/>
            <a:ext cx="1617787" cy="1198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BC25F5D-25B4-9746-8ED9-668523A448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1555"/>
            <a:ext cx="7579160" cy="185875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04D2F58C-3599-F347-B9E1-68106E73121A}"/>
              </a:ext>
            </a:extLst>
          </p:cNvPr>
          <p:cNvSpPr/>
          <p:nvPr/>
        </p:nvSpPr>
        <p:spPr>
          <a:xfrm>
            <a:off x="3399996" y="3474125"/>
            <a:ext cx="128953" cy="1463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51F5D1-C805-F449-B44A-126E1BF2118B}"/>
              </a:ext>
            </a:extLst>
          </p:cNvPr>
          <p:cNvSpPr txBox="1"/>
          <p:nvPr/>
        </p:nvSpPr>
        <p:spPr>
          <a:xfrm>
            <a:off x="1635989" y="3104793"/>
            <a:ext cx="34780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</a:rPr>
              <a:t>HHIP    PTCH1     GLI3    SMO    KIF7</a:t>
            </a:r>
          </a:p>
        </p:txBody>
      </p:sp>
    </p:spTree>
    <p:extLst>
      <p:ext uri="{BB962C8B-B14F-4D97-AF65-F5344CB8AC3E}">
        <p14:creationId xmlns:p14="http://schemas.microsoft.com/office/powerpoint/2010/main" val="169390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uppo 87"/>
          <p:cNvGrpSpPr/>
          <p:nvPr/>
        </p:nvGrpSpPr>
        <p:grpSpPr>
          <a:xfrm>
            <a:off x="-4281029" y="1"/>
            <a:ext cx="521777" cy="1128291"/>
            <a:chOff x="838243" y="1833482"/>
            <a:chExt cx="527143" cy="1079870"/>
          </a:xfrm>
        </p:grpSpPr>
        <p:sp>
          <p:nvSpPr>
            <p:cNvPr id="89" name="Ovale 88"/>
            <p:cNvSpPr/>
            <p:nvPr/>
          </p:nvSpPr>
          <p:spPr>
            <a:xfrm>
              <a:off x="974323" y="1833482"/>
              <a:ext cx="255253" cy="211654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0" name="Rettangolo arrotondato 89"/>
            <p:cNvSpPr/>
            <p:nvPr/>
          </p:nvSpPr>
          <p:spPr>
            <a:xfrm>
              <a:off x="933855" y="2066738"/>
              <a:ext cx="336188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1" name="Rettangolo arrotondato 90"/>
            <p:cNvSpPr/>
            <p:nvPr/>
          </p:nvSpPr>
          <p:spPr>
            <a:xfrm>
              <a:off x="958757" y="2490045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2" name="Rettangolo arrotondato 91"/>
            <p:cNvSpPr/>
            <p:nvPr/>
          </p:nvSpPr>
          <p:spPr>
            <a:xfrm>
              <a:off x="1111157" y="2489870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3" name="Rettangolo arrotondato 92"/>
            <p:cNvSpPr/>
            <p:nvPr/>
          </p:nvSpPr>
          <p:spPr>
            <a:xfrm>
              <a:off x="1279568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4" name="Rettangolo arrotondato 93"/>
            <p:cNvSpPr/>
            <p:nvPr/>
          </p:nvSpPr>
          <p:spPr>
            <a:xfrm>
              <a:off x="838243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95" name="Gruppo 94"/>
          <p:cNvGrpSpPr/>
          <p:nvPr/>
        </p:nvGrpSpPr>
        <p:grpSpPr>
          <a:xfrm>
            <a:off x="-551617" y="1"/>
            <a:ext cx="521777" cy="1128291"/>
            <a:chOff x="838243" y="1833482"/>
            <a:chExt cx="527143" cy="1079870"/>
          </a:xfrm>
        </p:grpSpPr>
        <p:sp>
          <p:nvSpPr>
            <p:cNvPr id="96" name="Ovale 95"/>
            <p:cNvSpPr/>
            <p:nvPr/>
          </p:nvSpPr>
          <p:spPr>
            <a:xfrm>
              <a:off x="974323" y="1833482"/>
              <a:ext cx="255253" cy="211654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7" name="Rettangolo arrotondato 96"/>
            <p:cNvSpPr/>
            <p:nvPr/>
          </p:nvSpPr>
          <p:spPr>
            <a:xfrm>
              <a:off x="933855" y="2066738"/>
              <a:ext cx="336188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8" name="Rettangolo arrotondato 97"/>
            <p:cNvSpPr/>
            <p:nvPr/>
          </p:nvSpPr>
          <p:spPr>
            <a:xfrm>
              <a:off x="958757" y="2490045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9" name="Rettangolo arrotondato 98"/>
            <p:cNvSpPr/>
            <p:nvPr/>
          </p:nvSpPr>
          <p:spPr>
            <a:xfrm>
              <a:off x="1111157" y="2489870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0" name="Rettangolo arrotondato 99"/>
            <p:cNvSpPr/>
            <p:nvPr/>
          </p:nvSpPr>
          <p:spPr>
            <a:xfrm>
              <a:off x="1279568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1" name="Rettangolo arrotondato 100"/>
            <p:cNvSpPr/>
            <p:nvPr/>
          </p:nvSpPr>
          <p:spPr>
            <a:xfrm>
              <a:off x="838243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02" name="Gruppo 101"/>
          <p:cNvGrpSpPr/>
          <p:nvPr/>
        </p:nvGrpSpPr>
        <p:grpSpPr>
          <a:xfrm>
            <a:off x="-2466796" y="1"/>
            <a:ext cx="521777" cy="1128291"/>
            <a:chOff x="838243" y="1833482"/>
            <a:chExt cx="527143" cy="1079870"/>
          </a:xfrm>
        </p:grpSpPr>
        <p:sp>
          <p:nvSpPr>
            <p:cNvPr id="103" name="Ovale 102"/>
            <p:cNvSpPr/>
            <p:nvPr/>
          </p:nvSpPr>
          <p:spPr>
            <a:xfrm>
              <a:off x="974323" y="1833482"/>
              <a:ext cx="255253" cy="211654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4" name="Rettangolo arrotondato 103"/>
            <p:cNvSpPr/>
            <p:nvPr/>
          </p:nvSpPr>
          <p:spPr>
            <a:xfrm>
              <a:off x="933855" y="2066738"/>
              <a:ext cx="336188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5" name="Rettangolo arrotondato 104"/>
            <p:cNvSpPr/>
            <p:nvPr/>
          </p:nvSpPr>
          <p:spPr>
            <a:xfrm>
              <a:off x="958757" y="2490045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6" name="Rettangolo arrotondato 105"/>
            <p:cNvSpPr/>
            <p:nvPr/>
          </p:nvSpPr>
          <p:spPr>
            <a:xfrm>
              <a:off x="1111157" y="2489870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7" name="Rettangolo arrotondato 106"/>
            <p:cNvSpPr/>
            <p:nvPr/>
          </p:nvSpPr>
          <p:spPr>
            <a:xfrm>
              <a:off x="1279568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8" name="Rettangolo arrotondato 107"/>
            <p:cNvSpPr/>
            <p:nvPr/>
          </p:nvSpPr>
          <p:spPr>
            <a:xfrm>
              <a:off x="838243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09" name="Gruppo 108"/>
          <p:cNvGrpSpPr/>
          <p:nvPr/>
        </p:nvGrpSpPr>
        <p:grpSpPr>
          <a:xfrm>
            <a:off x="-3323437" y="1"/>
            <a:ext cx="521777" cy="1128291"/>
            <a:chOff x="838243" y="1833482"/>
            <a:chExt cx="527143" cy="1079870"/>
          </a:xfrm>
        </p:grpSpPr>
        <p:sp>
          <p:nvSpPr>
            <p:cNvPr id="110" name="Ovale 109"/>
            <p:cNvSpPr/>
            <p:nvPr/>
          </p:nvSpPr>
          <p:spPr>
            <a:xfrm>
              <a:off x="974323" y="1833482"/>
              <a:ext cx="255253" cy="211654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1" name="Rettangolo arrotondato 110"/>
            <p:cNvSpPr/>
            <p:nvPr/>
          </p:nvSpPr>
          <p:spPr>
            <a:xfrm>
              <a:off x="933855" y="2066738"/>
              <a:ext cx="336188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2" name="Rettangolo arrotondato 111"/>
            <p:cNvSpPr/>
            <p:nvPr/>
          </p:nvSpPr>
          <p:spPr>
            <a:xfrm>
              <a:off x="958757" y="2490045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3" name="Rettangolo arrotondato 112"/>
            <p:cNvSpPr/>
            <p:nvPr/>
          </p:nvSpPr>
          <p:spPr>
            <a:xfrm>
              <a:off x="1111157" y="2489870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4" name="Rettangolo arrotondato 113"/>
            <p:cNvSpPr/>
            <p:nvPr/>
          </p:nvSpPr>
          <p:spPr>
            <a:xfrm>
              <a:off x="1279568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5" name="Rettangolo arrotondato 114"/>
            <p:cNvSpPr/>
            <p:nvPr/>
          </p:nvSpPr>
          <p:spPr>
            <a:xfrm>
              <a:off x="838243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16" name="Gruppo 115"/>
          <p:cNvGrpSpPr/>
          <p:nvPr/>
        </p:nvGrpSpPr>
        <p:grpSpPr>
          <a:xfrm>
            <a:off x="-1509204" y="1"/>
            <a:ext cx="521777" cy="1128291"/>
            <a:chOff x="838243" y="1833482"/>
            <a:chExt cx="527143" cy="1079870"/>
          </a:xfrm>
        </p:grpSpPr>
        <p:sp>
          <p:nvSpPr>
            <p:cNvPr id="117" name="Ovale 116"/>
            <p:cNvSpPr/>
            <p:nvPr/>
          </p:nvSpPr>
          <p:spPr>
            <a:xfrm>
              <a:off x="974323" y="1833482"/>
              <a:ext cx="255253" cy="211654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8" name="Rettangolo arrotondato 117"/>
            <p:cNvSpPr/>
            <p:nvPr/>
          </p:nvSpPr>
          <p:spPr>
            <a:xfrm>
              <a:off x="933855" y="2066738"/>
              <a:ext cx="336188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9" name="Rettangolo arrotondato 118"/>
            <p:cNvSpPr/>
            <p:nvPr/>
          </p:nvSpPr>
          <p:spPr>
            <a:xfrm>
              <a:off x="958757" y="2490045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20" name="Rettangolo arrotondato 119"/>
            <p:cNvSpPr/>
            <p:nvPr/>
          </p:nvSpPr>
          <p:spPr>
            <a:xfrm>
              <a:off x="1111157" y="2489870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21" name="Rettangolo arrotondato 120"/>
            <p:cNvSpPr/>
            <p:nvPr/>
          </p:nvSpPr>
          <p:spPr>
            <a:xfrm>
              <a:off x="1279568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22" name="Rettangolo arrotondato 121"/>
            <p:cNvSpPr/>
            <p:nvPr/>
          </p:nvSpPr>
          <p:spPr>
            <a:xfrm>
              <a:off x="838243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180" name="Ovale 179"/>
          <p:cNvSpPr/>
          <p:nvPr/>
        </p:nvSpPr>
        <p:spPr>
          <a:xfrm>
            <a:off x="-4168531" y="336117"/>
            <a:ext cx="168071" cy="135467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81" name="Ovale 180"/>
          <p:cNvSpPr/>
          <p:nvPr/>
        </p:nvSpPr>
        <p:spPr>
          <a:xfrm>
            <a:off x="-4056892" y="482621"/>
            <a:ext cx="168071" cy="135467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82" name="Ovale 181"/>
          <p:cNvSpPr/>
          <p:nvPr/>
        </p:nvSpPr>
        <p:spPr>
          <a:xfrm>
            <a:off x="-331647" y="394997"/>
            <a:ext cx="168071" cy="135467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83" name="Ovale 182"/>
          <p:cNvSpPr/>
          <p:nvPr/>
        </p:nvSpPr>
        <p:spPr>
          <a:xfrm>
            <a:off x="-2213651" y="293397"/>
            <a:ext cx="168071" cy="135467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84" name="Ovale 183"/>
          <p:cNvSpPr/>
          <p:nvPr/>
        </p:nvSpPr>
        <p:spPr>
          <a:xfrm>
            <a:off x="-1298351" y="381021"/>
            <a:ext cx="168071" cy="1354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85" name="Ovale 184"/>
          <p:cNvSpPr/>
          <p:nvPr/>
        </p:nvSpPr>
        <p:spPr>
          <a:xfrm>
            <a:off x="-3213535" y="336117"/>
            <a:ext cx="168071" cy="135467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86" name="Ovale 185"/>
          <p:cNvSpPr/>
          <p:nvPr/>
        </p:nvSpPr>
        <p:spPr>
          <a:xfrm>
            <a:off x="-3171243" y="496597"/>
            <a:ext cx="168071" cy="135467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203" name="Ovale 202"/>
          <p:cNvSpPr/>
          <p:nvPr/>
        </p:nvSpPr>
        <p:spPr>
          <a:xfrm>
            <a:off x="-258414" y="248561"/>
            <a:ext cx="168071" cy="135467"/>
          </a:xfrm>
          <a:prstGeom prst="ellipse">
            <a:avLst/>
          </a:prstGeom>
          <a:solidFill>
            <a:srgbClr val="8600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204" name="Ovale 203"/>
          <p:cNvSpPr/>
          <p:nvPr/>
        </p:nvSpPr>
        <p:spPr>
          <a:xfrm>
            <a:off x="-1365923" y="234333"/>
            <a:ext cx="168071" cy="135467"/>
          </a:xfrm>
          <a:prstGeom prst="ellipse">
            <a:avLst/>
          </a:prstGeom>
          <a:solidFill>
            <a:srgbClr val="8600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205" name="Ovale 204"/>
          <p:cNvSpPr/>
          <p:nvPr/>
        </p:nvSpPr>
        <p:spPr>
          <a:xfrm>
            <a:off x="-2246835" y="460105"/>
            <a:ext cx="168071" cy="135467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95" name="Ovale 194"/>
          <p:cNvSpPr/>
          <p:nvPr/>
        </p:nvSpPr>
        <p:spPr>
          <a:xfrm>
            <a:off x="8726979" y="2653100"/>
            <a:ext cx="585540" cy="578557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96" name="Ovale 195"/>
          <p:cNvSpPr/>
          <p:nvPr/>
        </p:nvSpPr>
        <p:spPr>
          <a:xfrm>
            <a:off x="8117490" y="4131460"/>
            <a:ext cx="585540" cy="578557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99" name="Ovale 198"/>
          <p:cNvSpPr/>
          <p:nvPr/>
        </p:nvSpPr>
        <p:spPr>
          <a:xfrm>
            <a:off x="8541047" y="5574260"/>
            <a:ext cx="585540" cy="57855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200" name="Ovale 199"/>
          <p:cNvSpPr/>
          <p:nvPr/>
        </p:nvSpPr>
        <p:spPr>
          <a:xfrm>
            <a:off x="9492914" y="4754448"/>
            <a:ext cx="585540" cy="578557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201" name="Ovale 200"/>
          <p:cNvSpPr/>
          <p:nvPr/>
        </p:nvSpPr>
        <p:spPr>
          <a:xfrm>
            <a:off x="10078263" y="3783956"/>
            <a:ext cx="585540" cy="578557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202" name="Ovale 201"/>
          <p:cNvSpPr/>
          <p:nvPr/>
        </p:nvSpPr>
        <p:spPr>
          <a:xfrm>
            <a:off x="9785494" y="5989288"/>
            <a:ext cx="585540" cy="578557"/>
          </a:xfrm>
          <a:prstGeom prst="ellipse">
            <a:avLst/>
          </a:prstGeom>
          <a:solidFill>
            <a:srgbClr val="8600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cxnSp>
        <p:nvCxnSpPr>
          <p:cNvPr id="207" name="Connettore 2 206"/>
          <p:cNvCxnSpPr>
            <a:stCxn id="195" idx="3"/>
            <a:endCxn id="196" idx="7"/>
          </p:cNvCxnSpPr>
          <p:nvPr/>
        </p:nvCxnSpPr>
        <p:spPr>
          <a:xfrm flipH="1">
            <a:off x="8617273" y="3146928"/>
            <a:ext cx="195451" cy="1069259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Connettore 2 210"/>
          <p:cNvCxnSpPr>
            <a:stCxn id="201" idx="3"/>
            <a:endCxn id="200" idx="7"/>
          </p:cNvCxnSpPr>
          <p:nvPr/>
        </p:nvCxnSpPr>
        <p:spPr>
          <a:xfrm flipH="1">
            <a:off x="9992703" y="4277789"/>
            <a:ext cx="171311" cy="561391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Connettore 2 225"/>
          <p:cNvCxnSpPr>
            <a:stCxn id="199" idx="6"/>
            <a:endCxn id="202" idx="3"/>
          </p:cNvCxnSpPr>
          <p:nvPr/>
        </p:nvCxnSpPr>
        <p:spPr>
          <a:xfrm>
            <a:off x="9126581" y="5863539"/>
            <a:ext cx="744656" cy="619580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Ovale 76"/>
          <p:cNvSpPr/>
          <p:nvPr/>
        </p:nvSpPr>
        <p:spPr>
          <a:xfrm>
            <a:off x="7861778" y="1622776"/>
            <a:ext cx="585540" cy="578557"/>
          </a:xfrm>
          <a:prstGeom prst="ellipse">
            <a:avLst/>
          </a:prstGeom>
          <a:noFill/>
          <a:ln w="762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80" name="Ovale 79"/>
          <p:cNvSpPr/>
          <p:nvPr/>
        </p:nvSpPr>
        <p:spPr>
          <a:xfrm>
            <a:off x="10766275" y="4420740"/>
            <a:ext cx="585540" cy="578557"/>
          </a:xfrm>
          <a:prstGeom prst="ellipse">
            <a:avLst/>
          </a:prstGeom>
          <a:noFill/>
          <a:ln w="762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81" name="Ovale 80"/>
          <p:cNvSpPr/>
          <p:nvPr/>
        </p:nvSpPr>
        <p:spPr>
          <a:xfrm>
            <a:off x="11056851" y="5700011"/>
            <a:ext cx="585540" cy="578557"/>
          </a:xfrm>
          <a:prstGeom prst="ellipse">
            <a:avLst/>
          </a:prstGeom>
          <a:noFill/>
          <a:ln w="762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82" name="Ovale 81"/>
          <p:cNvSpPr/>
          <p:nvPr/>
        </p:nvSpPr>
        <p:spPr>
          <a:xfrm>
            <a:off x="6532771" y="4839179"/>
            <a:ext cx="585540" cy="578557"/>
          </a:xfrm>
          <a:prstGeom prst="ellipse">
            <a:avLst/>
          </a:prstGeom>
          <a:noFill/>
          <a:ln w="762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84" name="Ovale 83"/>
          <p:cNvSpPr/>
          <p:nvPr/>
        </p:nvSpPr>
        <p:spPr>
          <a:xfrm>
            <a:off x="6695795" y="2461399"/>
            <a:ext cx="585540" cy="578557"/>
          </a:xfrm>
          <a:prstGeom prst="ellipse">
            <a:avLst/>
          </a:prstGeom>
          <a:noFill/>
          <a:ln w="762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85" name="Ovale 84"/>
          <p:cNvSpPr/>
          <p:nvPr/>
        </p:nvSpPr>
        <p:spPr>
          <a:xfrm>
            <a:off x="10049527" y="2448551"/>
            <a:ext cx="585540" cy="578557"/>
          </a:xfrm>
          <a:prstGeom prst="ellipse">
            <a:avLst/>
          </a:prstGeom>
          <a:noFill/>
          <a:ln w="762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86" name="Ovale 85"/>
          <p:cNvSpPr/>
          <p:nvPr/>
        </p:nvSpPr>
        <p:spPr>
          <a:xfrm>
            <a:off x="7118311" y="5863540"/>
            <a:ext cx="585540" cy="578557"/>
          </a:xfrm>
          <a:prstGeom prst="ellipse">
            <a:avLst/>
          </a:prstGeom>
          <a:noFill/>
          <a:ln w="762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cxnSp>
        <p:nvCxnSpPr>
          <p:cNvPr id="123" name="Connettore 2 122"/>
          <p:cNvCxnSpPr>
            <a:stCxn id="195" idx="1"/>
          </p:cNvCxnSpPr>
          <p:nvPr/>
        </p:nvCxnSpPr>
        <p:spPr>
          <a:xfrm flipH="1" flipV="1">
            <a:off x="8410260" y="2201335"/>
            <a:ext cx="402469" cy="536495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Connettore 2 123"/>
          <p:cNvCxnSpPr>
            <a:stCxn id="195" idx="6"/>
          </p:cNvCxnSpPr>
          <p:nvPr/>
        </p:nvCxnSpPr>
        <p:spPr>
          <a:xfrm>
            <a:off x="9312517" y="2942379"/>
            <a:ext cx="680184" cy="0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onnettore 2 124"/>
          <p:cNvCxnSpPr/>
          <p:nvPr/>
        </p:nvCxnSpPr>
        <p:spPr>
          <a:xfrm>
            <a:off x="10532513" y="3146928"/>
            <a:ext cx="0" cy="739301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nettore 2 125"/>
          <p:cNvCxnSpPr/>
          <p:nvPr/>
        </p:nvCxnSpPr>
        <p:spPr>
          <a:xfrm flipH="1">
            <a:off x="7145868" y="4710017"/>
            <a:ext cx="1178717" cy="375267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ttore 2 126"/>
          <p:cNvCxnSpPr>
            <a:stCxn id="196" idx="4"/>
          </p:cNvCxnSpPr>
          <p:nvPr/>
        </p:nvCxnSpPr>
        <p:spPr>
          <a:xfrm flipH="1">
            <a:off x="7603067" y="4710020"/>
            <a:ext cx="807192" cy="1153521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nettore 2 127"/>
          <p:cNvCxnSpPr>
            <a:stCxn id="199" idx="2"/>
          </p:cNvCxnSpPr>
          <p:nvPr/>
        </p:nvCxnSpPr>
        <p:spPr>
          <a:xfrm flipH="1">
            <a:off x="7704667" y="5863541"/>
            <a:ext cx="836380" cy="1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ttore 2 128"/>
          <p:cNvCxnSpPr>
            <a:stCxn id="200" idx="5"/>
          </p:cNvCxnSpPr>
          <p:nvPr/>
        </p:nvCxnSpPr>
        <p:spPr>
          <a:xfrm>
            <a:off x="9992703" y="5248276"/>
            <a:ext cx="1064149" cy="615264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ttore 2 129"/>
          <p:cNvCxnSpPr/>
          <p:nvPr/>
        </p:nvCxnSpPr>
        <p:spPr>
          <a:xfrm flipV="1">
            <a:off x="10095175" y="4839177"/>
            <a:ext cx="671100" cy="246107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nettore 2 130"/>
          <p:cNvCxnSpPr>
            <a:stCxn id="196" idx="0"/>
          </p:cNvCxnSpPr>
          <p:nvPr/>
        </p:nvCxnSpPr>
        <p:spPr>
          <a:xfrm flipH="1" flipV="1">
            <a:off x="7281335" y="2942381"/>
            <a:ext cx="1128925" cy="1189081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Titolo 177"/>
          <p:cNvSpPr txBox="1">
            <a:spLocks/>
          </p:cNvSpPr>
          <p:nvPr/>
        </p:nvSpPr>
        <p:spPr>
          <a:xfrm>
            <a:off x="185651" y="325967"/>
            <a:ext cx="10871200" cy="990600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err="1">
                <a:solidFill>
                  <a:schemeClr val="tx1"/>
                </a:solidFill>
              </a:rPr>
              <a:t>Querying</a:t>
            </a:r>
            <a:r>
              <a:rPr lang="it-IT" sz="4000" dirty="0">
                <a:solidFill>
                  <a:schemeClr val="tx1"/>
                </a:solidFill>
              </a:rPr>
              <a:t> </a:t>
            </a:r>
            <a:r>
              <a:rPr lang="it-IT" sz="4000" dirty="0" err="1">
                <a:solidFill>
                  <a:schemeClr val="tx1"/>
                </a:solidFill>
              </a:rPr>
              <a:t>Methods</a:t>
            </a:r>
            <a:r>
              <a:rPr lang="it-IT" sz="4000" b="1" dirty="0">
                <a:solidFill>
                  <a:schemeClr val="tx1"/>
                </a:solidFill>
              </a:rPr>
              <a:t> in </a:t>
            </a:r>
            <a:r>
              <a:rPr lang="en-GB" sz="4000" dirty="0">
                <a:solidFill>
                  <a:schemeClr val="tx1"/>
                </a:solidFill>
              </a:rPr>
              <a:t>SIGNOR</a:t>
            </a:r>
            <a:endParaRPr lang="en-GB" sz="3733" dirty="0">
              <a:solidFill>
                <a:schemeClr val="tx1"/>
              </a:solidFill>
            </a:endParaRPr>
          </a:p>
        </p:txBody>
      </p:sp>
      <p:sp>
        <p:nvSpPr>
          <p:cNvPr id="75" name="Titolo 177"/>
          <p:cNvSpPr txBox="1">
            <a:spLocks/>
          </p:cNvSpPr>
          <p:nvPr/>
        </p:nvSpPr>
        <p:spPr>
          <a:xfrm>
            <a:off x="796315" y="3703899"/>
            <a:ext cx="2576512" cy="990600"/>
          </a:xfrm>
          <a:prstGeom prst="rect">
            <a:avLst/>
          </a:prstGeom>
        </p:spPr>
        <p:txBody>
          <a:bodyPr vert="horz" lIns="91440" tIns="45720" rIns="91440" bIns="45720" anchor="ctr">
            <a:normAutofit fontScale="4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/>
              <a:t>function retrieving any interaction involving seed proteins/genes</a:t>
            </a:r>
          </a:p>
        </p:txBody>
      </p:sp>
      <p:sp>
        <p:nvSpPr>
          <p:cNvPr id="76" name="Rettangolo 75"/>
          <p:cNvSpPr/>
          <p:nvPr/>
        </p:nvSpPr>
        <p:spPr>
          <a:xfrm>
            <a:off x="1241318" y="2960999"/>
            <a:ext cx="9028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775F55"/>
                </a:solidFill>
                <a:latin typeface="Calibri Light" panose="020F0302020204030204" pitchFamily="34" charset="0"/>
                <a:ea typeface="+mj-ea"/>
                <a:cs typeface="+mj-cs"/>
              </a:rPr>
              <a:t>ALL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208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0" grpId="0" animBg="1"/>
      <p:bldP spid="81" grpId="0" animBg="1"/>
      <p:bldP spid="82" grpId="0" animBg="1"/>
      <p:bldP spid="84" grpId="0" animBg="1"/>
      <p:bldP spid="85" grpId="0" animBg="1"/>
      <p:bldP spid="8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A250767-F0C2-B244-B659-202F83E822B8}"/>
              </a:ext>
            </a:extLst>
          </p:cNvPr>
          <p:cNvSpPr txBox="1">
            <a:spLocks/>
          </p:cNvSpPr>
          <p:nvPr/>
        </p:nvSpPr>
        <p:spPr>
          <a:xfrm>
            <a:off x="894863" y="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Multiple entities search: 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3D5CC6-688B-B342-B4E1-82EA04665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1"/>
            <a:ext cx="12192000" cy="55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80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EDC96B5-24FC-D242-9459-EACE245A8D67}"/>
              </a:ext>
            </a:extLst>
          </p:cNvPr>
          <p:cNvGrpSpPr/>
          <p:nvPr/>
        </p:nvGrpSpPr>
        <p:grpSpPr>
          <a:xfrm>
            <a:off x="6248401" y="2201761"/>
            <a:ext cx="6418267" cy="7880196"/>
            <a:chOff x="644044" y="2096253"/>
            <a:chExt cx="6418267" cy="78801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3A4AE28-A0C8-CA48-B726-D2448E10F0F2}"/>
                </a:ext>
              </a:extLst>
            </p:cNvPr>
            <p:cNvGrpSpPr/>
            <p:nvPr/>
          </p:nvGrpSpPr>
          <p:grpSpPr>
            <a:xfrm>
              <a:off x="644044" y="2096253"/>
              <a:ext cx="6418267" cy="7880196"/>
              <a:chOff x="6587067" y="385232"/>
              <a:chExt cx="5842000" cy="7065436"/>
            </a:xfrm>
          </p:grpSpPr>
          <p:pic>
            <p:nvPicPr>
              <p:cNvPr id="11" name="Picture 7" descr="Cover">
                <a:extLst>
                  <a:ext uri="{FF2B5EF4-FFF2-40B4-BE49-F238E27FC236}">
                    <a16:creationId xmlns:a16="http://schemas.microsoft.com/office/drawing/2014/main" id="{CEC478DD-E4B1-8941-BC9A-26ED2368DF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156293" y="839157"/>
                <a:ext cx="2791106" cy="24459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F8D7ADC-D530-2248-AF7A-BD9C0F0B7B2A}"/>
                  </a:ext>
                </a:extLst>
              </p:cNvPr>
              <p:cNvSpPr/>
              <p:nvPr/>
            </p:nvSpPr>
            <p:spPr>
              <a:xfrm>
                <a:off x="6587067" y="3285068"/>
                <a:ext cx="5842000" cy="4165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05BD32E-3D14-1442-8B36-B85337F9C53D}"/>
                  </a:ext>
                </a:extLst>
              </p:cNvPr>
              <p:cNvSpPr/>
              <p:nvPr/>
            </p:nvSpPr>
            <p:spPr>
              <a:xfrm>
                <a:off x="10735732" y="385232"/>
                <a:ext cx="423334" cy="3716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A6B06FA-0CD9-0E43-9634-3462D2E9870F}"/>
                  </a:ext>
                </a:extLst>
              </p:cNvPr>
              <p:cNvSpPr/>
              <p:nvPr/>
            </p:nvSpPr>
            <p:spPr>
              <a:xfrm>
                <a:off x="6921499" y="2992967"/>
                <a:ext cx="423334" cy="3716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E3CBF8-D3DE-674E-9B8D-5825B08CB5B0}"/>
                </a:ext>
              </a:extLst>
            </p:cNvPr>
            <p:cNvSpPr/>
            <p:nvPr/>
          </p:nvSpPr>
          <p:spPr>
            <a:xfrm>
              <a:off x="2192215" y="2555631"/>
              <a:ext cx="1395047" cy="1559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anose="020F03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43A7B77-2894-7047-A766-BF262FE04C35}"/>
                </a:ext>
              </a:extLst>
            </p:cNvPr>
            <p:cNvSpPr/>
            <p:nvPr/>
          </p:nvSpPr>
          <p:spPr>
            <a:xfrm>
              <a:off x="1362952" y="3818209"/>
              <a:ext cx="1395047" cy="1559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anose="020F0302020204030204" pitchFamily="34" charset="0"/>
              </a:endParaRPr>
            </a:p>
          </p:txBody>
        </p:sp>
        <p:pic>
          <p:nvPicPr>
            <p:cNvPr id="9" name="Picture 7" descr="Cover">
              <a:extLst>
                <a:ext uri="{FF2B5EF4-FFF2-40B4-BE49-F238E27FC236}">
                  <a16:creationId xmlns:a16="http://schemas.microsoft.com/office/drawing/2014/main" id="{8158247B-BD8F-E141-A88F-3CF85DD73A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45181" y="3088235"/>
              <a:ext cx="890954" cy="820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1C9355-1885-734D-8339-1EFCBFE88101}"/>
                </a:ext>
              </a:extLst>
            </p:cNvPr>
            <p:cNvSpPr txBox="1"/>
            <p:nvPr/>
          </p:nvSpPr>
          <p:spPr>
            <a:xfrm>
              <a:off x="2058582" y="2490013"/>
              <a:ext cx="14771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666766"/>
                  </a:solidFill>
                  <a:latin typeface="Calibri Light" panose="020F0302020204030204" pitchFamily="34" charset="0"/>
                </a:rPr>
                <a:t>QUERY PROTEINS </a:t>
              </a:r>
            </a:p>
            <a:p>
              <a:pPr algn="ctr"/>
              <a:r>
                <a:rPr lang="en-GB" sz="1400" dirty="0">
                  <a:solidFill>
                    <a:srgbClr val="666766"/>
                  </a:solidFill>
                  <a:latin typeface="Calibri Light" panose="020F0302020204030204" pitchFamily="34" charset="0"/>
                </a:rPr>
                <a:t>(ENTITIES)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4075FD4E-D88C-7D47-ACA1-E4F1F4BDB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</p:spPr>
        <p:txBody>
          <a:bodyPr/>
          <a:lstStyle/>
          <a:p>
            <a:r>
              <a:rPr lang="en-GB" dirty="0"/>
              <a:t>Multiple entities search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731A84-CCB9-C149-9FC3-340B7F0FF913}"/>
              </a:ext>
            </a:extLst>
          </p:cNvPr>
          <p:cNvSpPr txBox="1"/>
          <p:nvPr/>
        </p:nvSpPr>
        <p:spPr>
          <a:xfrm>
            <a:off x="7195031" y="1666439"/>
            <a:ext cx="4677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</a:rPr>
              <a:t>Different multi-entity search methods in SIGNOR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EEFB79-2163-A543-8F4A-BF1217A642BF}"/>
              </a:ext>
            </a:extLst>
          </p:cNvPr>
          <p:cNvSpPr txBox="1"/>
          <p:nvPr/>
        </p:nvSpPr>
        <p:spPr>
          <a:xfrm>
            <a:off x="394204" y="5851721"/>
            <a:ext cx="80879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</a:rPr>
              <a:t>Example: Q96QV1(HHIP) Q13635(PTCH1) P10071(GLI3) Q99835(SMO) Q2M1P5(KIF7)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35609DA-C46E-E244-9CDF-00F7B35C7320}"/>
              </a:ext>
            </a:extLst>
          </p:cNvPr>
          <p:cNvSpPr/>
          <p:nvPr/>
        </p:nvSpPr>
        <p:spPr>
          <a:xfrm>
            <a:off x="9310875" y="3548049"/>
            <a:ext cx="1771708" cy="10283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FDE8664-1F48-5443-8EC7-F2E1C26368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90131"/>
            <a:ext cx="7579160" cy="185875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4A5BC0C0-1892-8542-A1CB-9AE2E82381A2}"/>
              </a:ext>
            </a:extLst>
          </p:cNvPr>
          <p:cNvSpPr/>
          <p:nvPr/>
        </p:nvSpPr>
        <p:spPr>
          <a:xfrm>
            <a:off x="3539366" y="3710700"/>
            <a:ext cx="128953" cy="1463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8A6DEC-1148-8E43-A06B-0FE97DB82723}"/>
              </a:ext>
            </a:extLst>
          </p:cNvPr>
          <p:cNvSpPr txBox="1"/>
          <p:nvPr/>
        </p:nvSpPr>
        <p:spPr>
          <a:xfrm>
            <a:off x="1635989" y="3133369"/>
            <a:ext cx="34780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</a:rPr>
              <a:t>HHIP    PTCH1     GLI3    SMO    KIF7</a:t>
            </a:r>
          </a:p>
        </p:txBody>
      </p:sp>
    </p:spTree>
    <p:extLst>
      <p:ext uri="{BB962C8B-B14F-4D97-AF65-F5344CB8AC3E}">
        <p14:creationId xmlns:p14="http://schemas.microsoft.com/office/powerpoint/2010/main" val="421358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BD72F-A638-5D48-B01F-5B10154696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Network part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87BD9-BD88-B94E-B359-370FED761F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7A2656-9B25-1D48-A247-8C8B56DD4F52}"/>
              </a:ext>
            </a:extLst>
          </p:cNvPr>
          <p:cNvSpPr txBox="1"/>
          <p:nvPr/>
        </p:nvSpPr>
        <p:spPr>
          <a:xfrm>
            <a:off x="3599543" y="3352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6439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uppo 87"/>
          <p:cNvGrpSpPr/>
          <p:nvPr/>
        </p:nvGrpSpPr>
        <p:grpSpPr>
          <a:xfrm>
            <a:off x="-4281029" y="1"/>
            <a:ext cx="521777" cy="1128291"/>
            <a:chOff x="838243" y="1833482"/>
            <a:chExt cx="527143" cy="1079870"/>
          </a:xfrm>
        </p:grpSpPr>
        <p:sp>
          <p:nvSpPr>
            <p:cNvPr id="89" name="Ovale 88"/>
            <p:cNvSpPr/>
            <p:nvPr/>
          </p:nvSpPr>
          <p:spPr>
            <a:xfrm>
              <a:off x="974323" y="1833482"/>
              <a:ext cx="255253" cy="211654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0" name="Rettangolo arrotondato 89"/>
            <p:cNvSpPr/>
            <p:nvPr/>
          </p:nvSpPr>
          <p:spPr>
            <a:xfrm>
              <a:off x="933855" y="2066738"/>
              <a:ext cx="336188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1" name="Rettangolo arrotondato 90"/>
            <p:cNvSpPr/>
            <p:nvPr/>
          </p:nvSpPr>
          <p:spPr>
            <a:xfrm>
              <a:off x="958757" y="2490045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2" name="Rettangolo arrotondato 91"/>
            <p:cNvSpPr/>
            <p:nvPr/>
          </p:nvSpPr>
          <p:spPr>
            <a:xfrm>
              <a:off x="1111157" y="2489870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3" name="Rettangolo arrotondato 92"/>
            <p:cNvSpPr/>
            <p:nvPr/>
          </p:nvSpPr>
          <p:spPr>
            <a:xfrm>
              <a:off x="1279568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4" name="Rettangolo arrotondato 93"/>
            <p:cNvSpPr/>
            <p:nvPr/>
          </p:nvSpPr>
          <p:spPr>
            <a:xfrm>
              <a:off x="838243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95" name="Gruppo 94"/>
          <p:cNvGrpSpPr/>
          <p:nvPr/>
        </p:nvGrpSpPr>
        <p:grpSpPr>
          <a:xfrm>
            <a:off x="-551617" y="1"/>
            <a:ext cx="521777" cy="1128291"/>
            <a:chOff x="838243" y="1833482"/>
            <a:chExt cx="527143" cy="1079870"/>
          </a:xfrm>
        </p:grpSpPr>
        <p:sp>
          <p:nvSpPr>
            <p:cNvPr id="96" name="Ovale 95"/>
            <p:cNvSpPr/>
            <p:nvPr/>
          </p:nvSpPr>
          <p:spPr>
            <a:xfrm>
              <a:off x="974323" y="1833482"/>
              <a:ext cx="255253" cy="211654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7" name="Rettangolo arrotondato 96"/>
            <p:cNvSpPr/>
            <p:nvPr/>
          </p:nvSpPr>
          <p:spPr>
            <a:xfrm>
              <a:off x="933855" y="2066738"/>
              <a:ext cx="336188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8" name="Rettangolo arrotondato 97"/>
            <p:cNvSpPr/>
            <p:nvPr/>
          </p:nvSpPr>
          <p:spPr>
            <a:xfrm>
              <a:off x="958757" y="2490045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99" name="Rettangolo arrotondato 98"/>
            <p:cNvSpPr/>
            <p:nvPr/>
          </p:nvSpPr>
          <p:spPr>
            <a:xfrm>
              <a:off x="1111157" y="2489870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0" name="Rettangolo arrotondato 99"/>
            <p:cNvSpPr/>
            <p:nvPr/>
          </p:nvSpPr>
          <p:spPr>
            <a:xfrm>
              <a:off x="1279568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1" name="Rettangolo arrotondato 100"/>
            <p:cNvSpPr/>
            <p:nvPr/>
          </p:nvSpPr>
          <p:spPr>
            <a:xfrm>
              <a:off x="838243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02" name="Gruppo 101"/>
          <p:cNvGrpSpPr/>
          <p:nvPr/>
        </p:nvGrpSpPr>
        <p:grpSpPr>
          <a:xfrm>
            <a:off x="-2466796" y="1"/>
            <a:ext cx="521777" cy="1128291"/>
            <a:chOff x="838243" y="1833482"/>
            <a:chExt cx="527143" cy="1079870"/>
          </a:xfrm>
        </p:grpSpPr>
        <p:sp>
          <p:nvSpPr>
            <p:cNvPr id="103" name="Ovale 102"/>
            <p:cNvSpPr/>
            <p:nvPr/>
          </p:nvSpPr>
          <p:spPr>
            <a:xfrm>
              <a:off x="974323" y="1833482"/>
              <a:ext cx="255253" cy="211654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4" name="Rettangolo arrotondato 103"/>
            <p:cNvSpPr/>
            <p:nvPr/>
          </p:nvSpPr>
          <p:spPr>
            <a:xfrm>
              <a:off x="933855" y="2066738"/>
              <a:ext cx="336188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5" name="Rettangolo arrotondato 104"/>
            <p:cNvSpPr/>
            <p:nvPr/>
          </p:nvSpPr>
          <p:spPr>
            <a:xfrm>
              <a:off x="958757" y="2490045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6" name="Rettangolo arrotondato 105"/>
            <p:cNvSpPr/>
            <p:nvPr/>
          </p:nvSpPr>
          <p:spPr>
            <a:xfrm>
              <a:off x="1111157" y="2489870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7" name="Rettangolo arrotondato 106"/>
            <p:cNvSpPr/>
            <p:nvPr/>
          </p:nvSpPr>
          <p:spPr>
            <a:xfrm>
              <a:off x="1279568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08" name="Rettangolo arrotondato 107"/>
            <p:cNvSpPr/>
            <p:nvPr/>
          </p:nvSpPr>
          <p:spPr>
            <a:xfrm>
              <a:off x="838243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09" name="Gruppo 108"/>
          <p:cNvGrpSpPr/>
          <p:nvPr/>
        </p:nvGrpSpPr>
        <p:grpSpPr>
          <a:xfrm>
            <a:off x="-3323437" y="1"/>
            <a:ext cx="521777" cy="1128291"/>
            <a:chOff x="838243" y="1833482"/>
            <a:chExt cx="527143" cy="1079870"/>
          </a:xfrm>
        </p:grpSpPr>
        <p:sp>
          <p:nvSpPr>
            <p:cNvPr id="110" name="Ovale 109"/>
            <p:cNvSpPr/>
            <p:nvPr/>
          </p:nvSpPr>
          <p:spPr>
            <a:xfrm>
              <a:off x="974323" y="1833482"/>
              <a:ext cx="255253" cy="211654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1" name="Rettangolo arrotondato 110"/>
            <p:cNvSpPr/>
            <p:nvPr/>
          </p:nvSpPr>
          <p:spPr>
            <a:xfrm>
              <a:off x="933855" y="2066738"/>
              <a:ext cx="336188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2" name="Rettangolo arrotondato 111"/>
            <p:cNvSpPr/>
            <p:nvPr/>
          </p:nvSpPr>
          <p:spPr>
            <a:xfrm>
              <a:off x="958757" y="2490045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3" name="Rettangolo arrotondato 112"/>
            <p:cNvSpPr/>
            <p:nvPr/>
          </p:nvSpPr>
          <p:spPr>
            <a:xfrm>
              <a:off x="1111157" y="2489870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4" name="Rettangolo arrotondato 113"/>
            <p:cNvSpPr/>
            <p:nvPr/>
          </p:nvSpPr>
          <p:spPr>
            <a:xfrm>
              <a:off x="1279568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5" name="Rettangolo arrotondato 114"/>
            <p:cNvSpPr/>
            <p:nvPr/>
          </p:nvSpPr>
          <p:spPr>
            <a:xfrm>
              <a:off x="838243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16" name="Gruppo 115"/>
          <p:cNvGrpSpPr/>
          <p:nvPr/>
        </p:nvGrpSpPr>
        <p:grpSpPr>
          <a:xfrm>
            <a:off x="-1509204" y="1"/>
            <a:ext cx="521777" cy="1128291"/>
            <a:chOff x="838243" y="1833482"/>
            <a:chExt cx="527143" cy="1079870"/>
          </a:xfrm>
        </p:grpSpPr>
        <p:sp>
          <p:nvSpPr>
            <p:cNvPr id="117" name="Ovale 116"/>
            <p:cNvSpPr/>
            <p:nvPr/>
          </p:nvSpPr>
          <p:spPr>
            <a:xfrm>
              <a:off x="974323" y="1833482"/>
              <a:ext cx="255253" cy="211654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8" name="Rettangolo arrotondato 117"/>
            <p:cNvSpPr/>
            <p:nvPr/>
          </p:nvSpPr>
          <p:spPr>
            <a:xfrm>
              <a:off x="933855" y="2066738"/>
              <a:ext cx="336188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19" name="Rettangolo arrotondato 118"/>
            <p:cNvSpPr/>
            <p:nvPr/>
          </p:nvSpPr>
          <p:spPr>
            <a:xfrm>
              <a:off x="958757" y="2490045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20" name="Rettangolo arrotondato 119"/>
            <p:cNvSpPr/>
            <p:nvPr/>
          </p:nvSpPr>
          <p:spPr>
            <a:xfrm>
              <a:off x="1111157" y="2489870"/>
              <a:ext cx="143193" cy="423307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21" name="Rettangolo arrotondato 120"/>
            <p:cNvSpPr/>
            <p:nvPr/>
          </p:nvSpPr>
          <p:spPr>
            <a:xfrm>
              <a:off x="1279568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  <p:sp>
          <p:nvSpPr>
            <p:cNvPr id="122" name="Rettangolo arrotondato 121"/>
            <p:cNvSpPr/>
            <p:nvPr/>
          </p:nvSpPr>
          <p:spPr>
            <a:xfrm>
              <a:off x="838243" y="2101489"/>
              <a:ext cx="85818" cy="343262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180" name="Ovale 179"/>
          <p:cNvSpPr/>
          <p:nvPr/>
        </p:nvSpPr>
        <p:spPr>
          <a:xfrm>
            <a:off x="-4168531" y="336117"/>
            <a:ext cx="168071" cy="135467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81" name="Ovale 180"/>
          <p:cNvSpPr/>
          <p:nvPr/>
        </p:nvSpPr>
        <p:spPr>
          <a:xfrm>
            <a:off x="-4056892" y="482621"/>
            <a:ext cx="168071" cy="135467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82" name="Ovale 181"/>
          <p:cNvSpPr/>
          <p:nvPr/>
        </p:nvSpPr>
        <p:spPr>
          <a:xfrm>
            <a:off x="-331647" y="394997"/>
            <a:ext cx="168071" cy="135467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83" name="Ovale 182"/>
          <p:cNvSpPr/>
          <p:nvPr/>
        </p:nvSpPr>
        <p:spPr>
          <a:xfrm>
            <a:off x="-2213651" y="293397"/>
            <a:ext cx="168071" cy="135467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84" name="Ovale 183"/>
          <p:cNvSpPr/>
          <p:nvPr/>
        </p:nvSpPr>
        <p:spPr>
          <a:xfrm>
            <a:off x="-1298351" y="381021"/>
            <a:ext cx="168071" cy="1354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85" name="Ovale 184"/>
          <p:cNvSpPr/>
          <p:nvPr/>
        </p:nvSpPr>
        <p:spPr>
          <a:xfrm>
            <a:off x="-3213535" y="336117"/>
            <a:ext cx="168071" cy="135467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86" name="Ovale 185"/>
          <p:cNvSpPr/>
          <p:nvPr/>
        </p:nvSpPr>
        <p:spPr>
          <a:xfrm>
            <a:off x="-3171243" y="496597"/>
            <a:ext cx="168071" cy="135467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203" name="Ovale 202"/>
          <p:cNvSpPr/>
          <p:nvPr/>
        </p:nvSpPr>
        <p:spPr>
          <a:xfrm>
            <a:off x="-258414" y="248561"/>
            <a:ext cx="168071" cy="135467"/>
          </a:xfrm>
          <a:prstGeom prst="ellipse">
            <a:avLst/>
          </a:prstGeom>
          <a:solidFill>
            <a:srgbClr val="8600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204" name="Ovale 203"/>
          <p:cNvSpPr/>
          <p:nvPr/>
        </p:nvSpPr>
        <p:spPr>
          <a:xfrm>
            <a:off x="-1365923" y="234333"/>
            <a:ext cx="168071" cy="135467"/>
          </a:xfrm>
          <a:prstGeom prst="ellipse">
            <a:avLst/>
          </a:prstGeom>
          <a:solidFill>
            <a:srgbClr val="8600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205" name="Ovale 204"/>
          <p:cNvSpPr/>
          <p:nvPr/>
        </p:nvSpPr>
        <p:spPr>
          <a:xfrm>
            <a:off x="-2246835" y="460105"/>
            <a:ext cx="168071" cy="135467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95" name="Ovale 194"/>
          <p:cNvSpPr/>
          <p:nvPr/>
        </p:nvSpPr>
        <p:spPr>
          <a:xfrm>
            <a:off x="8726979" y="2653100"/>
            <a:ext cx="585540" cy="578557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96" name="Ovale 195"/>
          <p:cNvSpPr/>
          <p:nvPr/>
        </p:nvSpPr>
        <p:spPr>
          <a:xfrm>
            <a:off x="8117490" y="4131460"/>
            <a:ext cx="585540" cy="578557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199" name="Ovale 198"/>
          <p:cNvSpPr/>
          <p:nvPr/>
        </p:nvSpPr>
        <p:spPr>
          <a:xfrm>
            <a:off x="8541047" y="5574260"/>
            <a:ext cx="585540" cy="57855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200" name="Ovale 199"/>
          <p:cNvSpPr/>
          <p:nvPr/>
        </p:nvSpPr>
        <p:spPr>
          <a:xfrm>
            <a:off x="9492914" y="4754448"/>
            <a:ext cx="585540" cy="578557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201" name="Ovale 200"/>
          <p:cNvSpPr/>
          <p:nvPr/>
        </p:nvSpPr>
        <p:spPr>
          <a:xfrm>
            <a:off x="10078263" y="3783956"/>
            <a:ext cx="585540" cy="578557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202" name="Ovale 201"/>
          <p:cNvSpPr/>
          <p:nvPr/>
        </p:nvSpPr>
        <p:spPr>
          <a:xfrm>
            <a:off x="9785494" y="5989288"/>
            <a:ext cx="585540" cy="578557"/>
          </a:xfrm>
          <a:prstGeom prst="ellipse">
            <a:avLst/>
          </a:prstGeom>
          <a:solidFill>
            <a:srgbClr val="8600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cxnSp>
        <p:nvCxnSpPr>
          <p:cNvPr id="207" name="Connettore 2 206"/>
          <p:cNvCxnSpPr>
            <a:stCxn id="195" idx="3"/>
            <a:endCxn id="196" idx="7"/>
          </p:cNvCxnSpPr>
          <p:nvPr/>
        </p:nvCxnSpPr>
        <p:spPr>
          <a:xfrm flipH="1">
            <a:off x="8617273" y="3146928"/>
            <a:ext cx="195451" cy="1069259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Connettore 2 210"/>
          <p:cNvCxnSpPr>
            <a:stCxn id="201" idx="3"/>
            <a:endCxn id="200" idx="7"/>
          </p:cNvCxnSpPr>
          <p:nvPr/>
        </p:nvCxnSpPr>
        <p:spPr>
          <a:xfrm flipH="1">
            <a:off x="9992703" y="4277789"/>
            <a:ext cx="171311" cy="561391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Connettore 2 225"/>
          <p:cNvCxnSpPr>
            <a:stCxn id="199" idx="6"/>
            <a:endCxn id="202" idx="3"/>
          </p:cNvCxnSpPr>
          <p:nvPr/>
        </p:nvCxnSpPr>
        <p:spPr>
          <a:xfrm>
            <a:off x="9126581" y="5863539"/>
            <a:ext cx="744656" cy="619580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Titolo 177"/>
          <p:cNvSpPr txBox="1">
            <a:spLocks/>
          </p:cNvSpPr>
          <p:nvPr/>
        </p:nvSpPr>
        <p:spPr>
          <a:xfrm>
            <a:off x="481957" y="3988336"/>
            <a:ext cx="4300619" cy="1870361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33" dirty="0"/>
              <a:t>is a multi-step algorithm that initially performs a search through SIGNOR of ALL interactions involving any of the seed entities. Leafs (degree-1 nodes ) are, then,  excluded through a pruning process; </a:t>
            </a:r>
          </a:p>
        </p:txBody>
      </p:sp>
      <p:sp>
        <p:nvSpPr>
          <p:cNvPr id="232" name="Rettangolo 231"/>
          <p:cNvSpPr/>
          <p:nvPr/>
        </p:nvSpPr>
        <p:spPr>
          <a:xfrm>
            <a:off x="460719" y="2984441"/>
            <a:ext cx="41778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775F55"/>
                </a:solidFill>
                <a:latin typeface="Calibri Light" panose="020F0302020204030204" pitchFamily="34" charset="0"/>
                <a:ea typeface="+mj-ea"/>
                <a:cs typeface="+mj-cs"/>
              </a:rPr>
              <a:t>FIRST NEIGHBOURS</a:t>
            </a:r>
            <a:endParaRPr lang="en-GB" sz="2400" dirty="0">
              <a:latin typeface="+mj-lt"/>
            </a:endParaRPr>
          </a:p>
        </p:txBody>
      </p:sp>
      <p:sp>
        <p:nvSpPr>
          <p:cNvPr id="77" name="Ovale 76"/>
          <p:cNvSpPr/>
          <p:nvPr/>
        </p:nvSpPr>
        <p:spPr>
          <a:xfrm>
            <a:off x="7861778" y="1622776"/>
            <a:ext cx="585540" cy="578557"/>
          </a:xfrm>
          <a:prstGeom prst="ellipse">
            <a:avLst/>
          </a:prstGeom>
          <a:noFill/>
          <a:ln w="762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80" name="Ovale 79"/>
          <p:cNvSpPr/>
          <p:nvPr/>
        </p:nvSpPr>
        <p:spPr>
          <a:xfrm>
            <a:off x="10766275" y="4420740"/>
            <a:ext cx="585540" cy="578557"/>
          </a:xfrm>
          <a:prstGeom prst="ellipse">
            <a:avLst/>
          </a:prstGeom>
          <a:noFill/>
          <a:ln w="762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81" name="Ovale 80"/>
          <p:cNvSpPr/>
          <p:nvPr/>
        </p:nvSpPr>
        <p:spPr>
          <a:xfrm>
            <a:off x="11056851" y="5700011"/>
            <a:ext cx="585540" cy="578557"/>
          </a:xfrm>
          <a:prstGeom prst="ellipse">
            <a:avLst/>
          </a:prstGeom>
          <a:noFill/>
          <a:ln w="762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82" name="Ovale 81"/>
          <p:cNvSpPr/>
          <p:nvPr/>
        </p:nvSpPr>
        <p:spPr>
          <a:xfrm>
            <a:off x="6532771" y="4839179"/>
            <a:ext cx="585540" cy="578557"/>
          </a:xfrm>
          <a:prstGeom prst="ellipse">
            <a:avLst/>
          </a:prstGeom>
          <a:noFill/>
          <a:ln w="762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84" name="Ovale 83"/>
          <p:cNvSpPr/>
          <p:nvPr/>
        </p:nvSpPr>
        <p:spPr>
          <a:xfrm>
            <a:off x="6695795" y="2461399"/>
            <a:ext cx="585540" cy="578557"/>
          </a:xfrm>
          <a:prstGeom prst="ellipse">
            <a:avLst/>
          </a:prstGeom>
          <a:noFill/>
          <a:ln w="762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85" name="Ovale 84"/>
          <p:cNvSpPr/>
          <p:nvPr/>
        </p:nvSpPr>
        <p:spPr>
          <a:xfrm>
            <a:off x="10049527" y="2448551"/>
            <a:ext cx="585540" cy="578557"/>
          </a:xfrm>
          <a:prstGeom prst="ellipse">
            <a:avLst/>
          </a:prstGeom>
          <a:noFill/>
          <a:ln w="762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sp>
        <p:nvSpPr>
          <p:cNvPr id="86" name="Ovale 85"/>
          <p:cNvSpPr/>
          <p:nvPr/>
        </p:nvSpPr>
        <p:spPr>
          <a:xfrm>
            <a:off x="7118311" y="5863540"/>
            <a:ext cx="585540" cy="578557"/>
          </a:xfrm>
          <a:prstGeom prst="ellipse">
            <a:avLst/>
          </a:prstGeom>
          <a:noFill/>
          <a:ln w="762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Calibri Light" panose="020F0302020204030204" pitchFamily="34" charset="0"/>
            </a:endParaRPr>
          </a:p>
        </p:txBody>
      </p:sp>
      <p:cxnSp>
        <p:nvCxnSpPr>
          <p:cNvPr id="123" name="Connettore 2 122"/>
          <p:cNvCxnSpPr>
            <a:stCxn id="195" idx="1"/>
          </p:cNvCxnSpPr>
          <p:nvPr/>
        </p:nvCxnSpPr>
        <p:spPr>
          <a:xfrm flipH="1" flipV="1">
            <a:off x="8410260" y="2201335"/>
            <a:ext cx="402469" cy="536495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Connettore 2 123"/>
          <p:cNvCxnSpPr>
            <a:stCxn id="195" idx="6"/>
          </p:cNvCxnSpPr>
          <p:nvPr/>
        </p:nvCxnSpPr>
        <p:spPr>
          <a:xfrm>
            <a:off x="9312517" y="2942379"/>
            <a:ext cx="680184" cy="0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onnettore 2 124"/>
          <p:cNvCxnSpPr/>
          <p:nvPr/>
        </p:nvCxnSpPr>
        <p:spPr>
          <a:xfrm>
            <a:off x="10532513" y="3146928"/>
            <a:ext cx="0" cy="739301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nettore 2 125"/>
          <p:cNvCxnSpPr/>
          <p:nvPr/>
        </p:nvCxnSpPr>
        <p:spPr>
          <a:xfrm flipH="1">
            <a:off x="7145868" y="4710017"/>
            <a:ext cx="1178717" cy="375267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ttore 2 126"/>
          <p:cNvCxnSpPr>
            <a:stCxn id="196" idx="4"/>
          </p:cNvCxnSpPr>
          <p:nvPr/>
        </p:nvCxnSpPr>
        <p:spPr>
          <a:xfrm flipH="1">
            <a:off x="7603067" y="4710020"/>
            <a:ext cx="807192" cy="1153521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nettore 2 127"/>
          <p:cNvCxnSpPr>
            <a:stCxn id="199" idx="2"/>
          </p:cNvCxnSpPr>
          <p:nvPr/>
        </p:nvCxnSpPr>
        <p:spPr>
          <a:xfrm flipH="1">
            <a:off x="7704667" y="5863541"/>
            <a:ext cx="836380" cy="1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ttore 2 128"/>
          <p:cNvCxnSpPr>
            <a:stCxn id="200" idx="5"/>
          </p:cNvCxnSpPr>
          <p:nvPr/>
        </p:nvCxnSpPr>
        <p:spPr>
          <a:xfrm>
            <a:off x="9992703" y="5248276"/>
            <a:ext cx="1064149" cy="615264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ttore 2 129"/>
          <p:cNvCxnSpPr/>
          <p:nvPr/>
        </p:nvCxnSpPr>
        <p:spPr>
          <a:xfrm flipV="1">
            <a:off x="10095175" y="4839177"/>
            <a:ext cx="671100" cy="246107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nettore 2 130"/>
          <p:cNvCxnSpPr>
            <a:stCxn id="196" idx="0"/>
          </p:cNvCxnSpPr>
          <p:nvPr/>
        </p:nvCxnSpPr>
        <p:spPr>
          <a:xfrm flipH="1" flipV="1">
            <a:off x="7281335" y="2942381"/>
            <a:ext cx="1128925" cy="1189081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Titolo 177"/>
          <p:cNvSpPr txBox="1">
            <a:spLocks/>
          </p:cNvSpPr>
          <p:nvPr/>
        </p:nvSpPr>
        <p:spPr>
          <a:xfrm>
            <a:off x="185651" y="325967"/>
            <a:ext cx="10871200" cy="990600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err="1">
                <a:solidFill>
                  <a:schemeClr val="tx1"/>
                </a:solidFill>
              </a:rPr>
              <a:t>Querying</a:t>
            </a:r>
            <a:r>
              <a:rPr lang="it-IT" sz="4000" dirty="0">
                <a:solidFill>
                  <a:schemeClr val="tx1"/>
                </a:solidFill>
              </a:rPr>
              <a:t> </a:t>
            </a:r>
            <a:r>
              <a:rPr lang="it-IT" sz="4000" dirty="0" err="1">
                <a:solidFill>
                  <a:schemeClr val="tx1"/>
                </a:solidFill>
              </a:rPr>
              <a:t>Methods</a:t>
            </a:r>
            <a:r>
              <a:rPr lang="it-IT" sz="4000" b="1" dirty="0">
                <a:solidFill>
                  <a:schemeClr val="tx1"/>
                </a:solidFill>
              </a:rPr>
              <a:t> in </a:t>
            </a:r>
            <a:r>
              <a:rPr lang="en-GB" sz="4000" dirty="0">
                <a:solidFill>
                  <a:schemeClr val="tx1"/>
                </a:solidFill>
              </a:rPr>
              <a:t>SIGNOR</a:t>
            </a:r>
            <a:endParaRPr lang="en-GB" sz="3733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0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4" grpId="0" animBg="1"/>
      <p:bldP spid="84" grpId="1" animBg="1"/>
      <p:bldP spid="85" grpId="0" animBg="1"/>
      <p:bldP spid="8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A250767-F0C2-B244-B659-202F83E822B8}"/>
              </a:ext>
            </a:extLst>
          </p:cNvPr>
          <p:cNvSpPr txBox="1">
            <a:spLocks/>
          </p:cNvSpPr>
          <p:nvPr/>
        </p:nvSpPr>
        <p:spPr>
          <a:xfrm>
            <a:off x="894863" y="0"/>
            <a:ext cx="10871200" cy="990600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Multiple entities search: include first neighbours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78C3A5-903A-7E47-833E-A89BE5295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366"/>
            <a:ext cx="12192000" cy="5536527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7CFCED2-E0F0-7646-B137-F11969775C20}"/>
              </a:ext>
            </a:extLst>
          </p:cNvPr>
          <p:cNvSpPr/>
          <p:nvPr/>
        </p:nvSpPr>
        <p:spPr>
          <a:xfrm>
            <a:off x="5380892" y="2743201"/>
            <a:ext cx="457200" cy="3399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34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0" y="255168"/>
            <a:ext cx="10871200" cy="990600"/>
          </a:xfrm>
        </p:spPr>
        <p:txBody>
          <a:bodyPr>
            <a:normAutofit fontScale="90000"/>
          </a:bodyPr>
          <a:lstStyle/>
          <a:p>
            <a:r>
              <a:rPr lang="en-GB" dirty="0"/>
              <a:t>The website: signor.uniroma2.it</a:t>
            </a:r>
            <a:br>
              <a:rPr lang="en-GB" dirty="0"/>
            </a:br>
            <a:r>
              <a:rPr lang="en-GB" dirty="0"/>
              <a:t> - disease browser-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D2A3BD-A011-144D-9C06-3156740C1A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1700"/>
            <a:ext cx="8654939" cy="217456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CAA47E6-E98B-EF43-BF4B-5E0B3858DF58}"/>
              </a:ext>
            </a:extLst>
          </p:cNvPr>
          <p:cNvSpPr/>
          <p:nvPr/>
        </p:nvSpPr>
        <p:spPr>
          <a:xfrm>
            <a:off x="2033931" y="2171700"/>
            <a:ext cx="4838357" cy="217456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34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0" y="255168"/>
            <a:ext cx="10871200" cy="990600"/>
          </a:xfrm>
        </p:spPr>
        <p:txBody>
          <a:bodyPr>
            <a:normAutofit fontScale="90000"/>
          </a:bodyPr>
          <a:lstStyle/>
          <a:p>
            <a:r>
              <a:rPr lang="en-GB" dirty="0"/>
              <a:t>The website: signor.uniroma2.it</a:t>
            </a:r>
            <a:br>
              <a:rPr lang="en-GB" dirty="0"/>
            </a:br>
            <a:r>
              <a:rPr lang="en-GB" dirty="0"/>
              <a:t> - disease browser-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7A043-F598-9741-A17C-F4CDB11DD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7210"/>
            <a:ext cx="12192000" cy="284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185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0" y="255168"/>
            <a:ext cx="10871200" cy="990600"/>
          </a:xfrm>
        </p:spPr>
        <p:txBody>
          <a:bodyPr>
            <a:normAutofit fontScale="90000"/>
          </a:bodyPr>
          <a:lstStyle/>
          <a:p>
            <a:r>
              <a:rPr lang="en-GB" dirty="0"/>
              <a:t>The website: signor.uniroma2.it</a:t>
            </a:r>
            <a:br>
              <a:rPr lang="en-GB" dirty="0"/>
            </a:br>
            <a:r>
              <a:rPr lang="en-GB" dirty="0"/>
              <a:t> - disease browser-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4AEB5F-3723-674E-8F89-B53BF1313B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4550"/>
            <a:ext cx="8496613" cy="465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048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0" y="255168"/>
            <a:ext cx="10871200" cy="990600"/>
          </a:xfrm>
        </p:spPr>
        <p:txBody>
          <a:bodyPr>
            <a:normAutofit fontScale="90000"/>
          </a:bodyPr>
          <a:lstStyle/>
          <a:p>
            <a:r>
              <a:rPr lang="en-GB" dirty="0"/>
              <a:t>The website: signor.uniroma2.it</a:t>
            </a:r>
            <a:br>
              <a:rPr lang="en-GB" dirty="0"/>
            </a:br>
            <a:r>
              <a:rPr lang="en-GB" dirty="0"/>
              <a:t> - pathway browser-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9C5810-FFC4-C241-8FE8-38C0764C32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82" y="1958948"/>
            <a:ext cx="11083636" cy="294010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CAA47E6-E98B-EF43-BF4B-5E0B3858DF58}"/>
              </a:ext>
            </a:extLst>
          </p:cNvPr>
          <p:cNvSpPr/>
          <p:nvPr/>
        </p:nvSpPr>
        <p:spPr>
          <a:xfrm>
            <a:off x="4315781" y="2750040"/>
            <a:ext cx="3901275" cy="185276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B2F15B-388D-0E4E-8D12-1472E6336521}"/>
              </a:ext>
            </a:extLst>
          </p:cNvPr>
          <p:cNvSpPr txBox="1"/>
          <p:nvPr/>
        </p:nvSpPr>
        <p:spPr>
          <a:xfrm>
            <a:off x="9231808" y="2308885"/>
            <a:ext cx="3460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 Light" panose="020F0302020204030204" pitchFamily="34" charset="0"/>
              </a:rPr>
              <a:t>Pathways</a:t>
            </a:r>
          </a:p>
          <a:p>
            <a:pPr marL="285744" indent="-285744">
              <a:buFontTx/>
              <a:buChar char="-"/>
            </a:pPr>
            <a:r>
              <a:rPr lang="en-GB" sz="2000" dirty="0">
                <a:latin typeface="Calibri Light" panose="020F0302020204030204" pitchFamily="34" charset="0"/>
              </a:rPr>
              <a:t>Canonical pathways (33)</a:t>
            </a:r>
          </a:p>
          <a:p>
            <a:pPr marL="285744" indent="-285744">
              <a:buFontTx/>
              <a:buChar char="-"/>
            </a:pPr>
            <a:r>
              <a:rPr lang="en-GB" sz="2000" dirty="0">
                <a:latin typeface="Calibri Light" panose="020F0302020204030204" pitchFamily="34" charset="0"/>
              </a:rPr>
              <a:t>Cancer Pathways (8)</a:t>
            </a:r>
          </a:p>
          <a:p>
            <a:pPr marL="285744" indent="-285744">
              <a:buFontTx/>
              <a:buChar char="-"/>
            </a:pPr>
            <a:r>
              <a:rPr lang="en-GB" sz="2000" dirty="0">
                <a:latin typeface="Calibri Light" panose="020F0302020204030204" pitchFamily="34" charset="0"/>
              </a:rPr>
              <a:t>Disease Pathways (4)</a:t>
            </a:r>
          </a:p>
        </p:txBody>
      </p:sp>
    </p:spTree>
    <p:extLst>
      <p:ext uri="{BB962C8B-B14F-4D97-AF65-F5344CB8AC3E}">
        <p14:creationId xmlns:p14="http://schemas.microsoft.com/office/powerpoint/2010/main" val="85270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" y="0"/>
            <a:ext cx="10877551" cy="990600"/>
          </a:xfrm>
        </p:spPr>
        <p:txBody>
          <a:bodyPr/>
          <a:lstStyle/>
          <a:p>
            <a:r>
              <a:rPr lang="en-GB" dirty="0"/>
              <a:t>Pathway search result: EGFR signalling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E419E1-F795-5547-B0E2-ECBC64AFED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0600"/>
            <a:ext cx="10674874" cy="568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760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D8C14-40A0-8747-AE12-96A468947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Info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DDA0D6E-BD6E-5042-86CD-7CF7929E6DC9}"/>
              </a:ext>
            </a:extLst>
          </p:cNvPr>
          <p:cNvSpPr/>
          <p:nvPr/>
        </p:nvSpPr>
        <p:spPr>
          <a:xfrm>
            <a:off x="812800" y="2003902"/>
            <a:ext cx="622571" cy="2723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E5AB5D-C251-944B-9789-B47BA0E680F7}"/>
              </a:ext>
            </a:extLst>
          </p:cNvPr>
          <p:cNvSpPr/>
          <p:nvPr/>
        </p:nvSpPr>
        <p:spPr>
          <a:xfrm>
            <a:off x="8615462" y="3073536"/>
            <a:ext cx="1209473" cy="2922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62573A-031D-884C-AA67-C464D54E88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078" y="1348099"/>
            <a:ext cx="10297027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353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D02C0-B449-4241-A119-09FE4FA65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85725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6"/>
                </a:solidFill>
              </a:rPr>
              <a:t>Extracting networks from the SIGNOR APP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8ECA6A-17BD-4F40-8BA7-E40C9FB7B6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4724" y="1600200"/>
            <a:ext cx="6625976" cy="4021282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659DEE-A889-D344-A505-1A2CDE0A1FD6}"/>
              </a:ext>
            </a:extLst>
          </p:cNvPr>
          <p:cNvSpPr/>
          <p:nvPr/>
        </p:nvSpPr>
        <p:spPr>
          <a:xfrm>
            <a:off x="2971801" y="2819400"/>
            <a:ext cx="1600200" cy="83820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965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D02C0-B449-4241-A119-09FE4FA65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6752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6"/>
                </a:solidFill>
              </a:rPr>
              <a:t>Extracting networks from the SIGNOR APP</a:t>
            </a:r>
            <a:br>
              <a:rPr lang="en-GB" dirty="0">
                <a:solidFill>
                  <a:schemeClr val="accent6"/>
                </a:solidFill>
              </a:rPr>
            </a:br>
            <a:r>
              <a:rPr lang="en-GB" sz="2000" dirty="0">
                <a:solidFill>
                  <a:schemeClr val="accent6"/>
                </a:solidFill>
              </a:rPr>
              <a:t>- single and multi entities search-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7AA6E-E30E-B148-95E2-139E318B48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332" y="2014430"/>
            <a:ext cx="5990099" cy="38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50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27"/>
          <p:cNvSpPr txBox="1">
            <a:spLocks noGrp="1"/>
          </p:cNvSpPr>
          <p:nvPr>
            <p:ph type="title"/>
          </p:nvPr>
        </p:nvSpPr>
        <p:spPr>
          <a:xfrm>
            <a:off x="450865" y="365133"/>
            <a:ext cx="10718400" cy="691200"/>
          </a:xfrm>
          <a:prstGeom prst="rect">
            <a:avLst/>
          </a:prstGeom>
        </p:spPr>
        <p:txBody>
          <a:bodyPr spcFirstLastPara="1" vert="horz" wrap="square" lIns="0" tIns="60933" rIns="121900" bIns="60933" rtlCol="0" anchor="b" anchorCtr="0">
            <a:noAutofit/>
          </a:bodyPr>
          <a:lstStyle/>
          <a:p>
            <a:r>
              <a:rPr lang="en-GB"/>
              <a:t>Demonstration Snapshots</a:t>
            </a:r>
            <a:endParaRPr/>
          </a:p>
        </p:txBody>
      </p:sp>
      <p:pic>
        <p:nvPicPr>
          <p:cNvPr id="1273" name="Google Shape;1273;p12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8"/>
          <a:stretch/>
        </p:blipFill>
        <p:spPr>
          <a:xfrm>
            <a:off x="480000" y="1094401"/>
            <a:ext cx="10590968" cy="46740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86406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D02C0-B449-4241-A119-09FE4FA65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6752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6"/>
                </a:solidFill>
              </a:rPr>
              <a:t>Extracting networks from the SIGNOR APP</a:t>
            </a:r>
            <a:br>
              <a:rPr lang="en-GB" dirty="0">
                <a:solidFill>
                  <a:schemeClr val="accent6"/>
                </a:solidFill>
              </a:rPr>
            </a:br>
            <a:r>
              <a:rPr lang="en-GB" sz="2000" dirty="0">
                <a:solidFill>
                  <a:schemeClr val="accent6"/>
                </a:solidFill>
              </a:rPr>
              <a:t>- Pathway search-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6BB337-8BFB-044F-A41D-327A573390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962022"/>
            <a:ext cx="9144000" cy="29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282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3924300" y="2933700"/>
            <a:ext cx="4343400" cy="990600"/>
          </a:xfrm>
        </p:spPr>
        <p:txBody>
          <a:bodyPr>
            <a:noAutofit/>
          </a:bodyPr>
          <a:lstStyle/>
          <a:p>
            <a:pPr algn="ctr"/>
            <a:r>
              <a:rPr lang="en-GB" sz="72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3213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128"/>
          <p:cNvSpPr txBox="1">
            <a:spLocks noGrp="1"/>
          </p:cNvSpPr>
          <p:nvPr>
            <p:ph type="title"/>
          </p:nvPr>
        </p:nvSpPr>
        <p:spPr>
          <a:xfrm>
            <a:off x="450865" y="365133"/>
            <a:ext cx="10718400" cy="691200"/>
          </a:xfrm>
          <a:prstGeom prst="rect">
            <a:avLst/>
          </a:prstGeom>
        </p:spPr>
        <p:txBody>
          <a:bodyPr spcFirstLastPara="1" vert="horz" wrap="square" lIns="0" tIns="60933" rIns="121900" bIns="60933" rtlCol="0" anchor="b" anchorCtr="0">
            <a:noAutofit/>
          </a:bodyPr>
          <a:lstStyle/>
          <a:p>
            <a:r>
              <a:rPr lang="en-GB"/>
              <a:t>Demonstration Snapshots</a:t>
            </a:r>
            <a:endParaRPr/>
          </a:p>
        </p:txBody>
      </p:sp>
      <p:pic>
        <p:nvPicPr>
          <p:cNvPr id="1280" name="Google Shape;1280;p1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8"/>
          <a:stretch/>
        </p:blipFill>
        <p:spPr>
          <a:xfrm>
            <a:off x="480000" y="1094401"/>
            <a:ext cx="10590968" cy="46740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81" name="Google Shape;1281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401" y="1695127"/>
            <a:ext cx="9936001" cy="467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765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129"/>
          <p:cNvSpPr txBox="1">
            <a:spLocks noGrp="1"/>
          </p:cNvSpPr>
          <p:nvPr>
            <p:ph type="title"/>
          </p:nvPr>
        </p:nvSpPr>
        <p:spPr>
          <a:xfrm>
            <a:off x="450865" y="365133"/>
            <a:ext cx="10718400" cy="691200"/>
          </a:xfrm>
          <a:prstGeom prst="rect">
            <a:avLst/>
          </a:prstGeom>
        </p:spPr>
        <p:txBody>
          <a:bodyPr spcFirstLastPara="1" vert="horz" wrap="square" lIns="0" tIns="60933" rIns="121900" bIns="60933" rtlCol="0" anchor="b" anchorCtr="0">
            <a:noAutofit/>
          </a:bodyPr>
          <a:lstStyle/>
          <a:p>
            <a:r>
              <a:rPr lang="en-GB"/>
              <a:t>Demonstration Snapshots</a:t>
            </a:r>
            <a:endParaRPr/>
          </a:p>
        </p:txBody>
      </p:sp>
      <p:pic>
        <p:nvPicPr>
          <p:cNvPr id="1288" name="Google Shape;1288;p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01" y="1056001"/>
            <a:ext cx="11269369" cy="51345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8741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30"/>
          <p:cNvSpPr txBox="1">
            <a:spLocks noGrp="1"/>
          </p:cNvSpPr>
          <p:nvPr>
            <p:ph type="title"/>
          </p:nvPr>
        </p:nvSpPr>
        <p:spPr>
          <a:xfrm>
            <a:off x="450865" y="365133"/>
            <a:ext cx="10718400" cy="691200"/>
          </a:xfrm>
          <a:prstGeom prst="rect">
            <a:avLst/>
          </a:prstGeom>
        </p:spPr>
        <p:txBody>
          <a:bodyPr spcFirstLastPara="1" vert="horz" wrap="square" lIns="0" tIns="60933" rIns="121900" bIns="60933" rtlCol="0" anchor="b" anchorCtr="0">
            <a:noAutofit/>
          </a:bodyPr>
          <a:lstStyle/>
          <a:p>
            <a:r>
              <a:rPr lang="en-GB"/>
              <a:t>Demonstration Snapshots</a:t>
            </a:r>
            <a:endParaRPr/>
          </a:p>
        </p:txBody>
      </p:sp>
      <p:pic>
        <p:nvPicPr>
          <p:cNvPr id="1295" name="Google Shape;1295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01" y="1056001"/>
            <a:ext cx="11269369" cy="51345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96" name="Google Shape;1296;p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8677" y="1591467"/>
            <a:ext cx="2688000" cy="125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803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131"/>
          <p:cNvSpPr txBox="1">
            <a:spLocks noGrp="1"/>
          </p:cNvSpPr>
          <p:nvPr>
            <p:ph type="title"/>
          </p:nvPr>
        </p:nvSpPr>
        <p:spPr>
          <a:xfrm>
            <a:off x="450865" y="365133"/>
            <a:ext cx="10718400" cy="691200"/>
          </a:xfrm>
          <a:prstGeom prst="rect">
            <a:avLst/>
          </a:prstGeom>
        </p:spPr>
        <p:txBody>
          <a:bodyPr spcFirstLastPara="1" vert="horz" wrap="square" lIns="0" tIns="60933" rIns="121900" bIns="60933" rtlCol="0" anchor="b" anchorCtr="0">
            <a:noAutofit/>
          </a:bodyPr>
          <a:lstStyle/>
          <a:p>
            <a:r>
              <a:rPr lang="en-GB"/>
              <a:t>Demonstration Snapshots</a:t>
            </a:r>
            <a:endParaRPr/>
          </a:p>
        </p:txBody>
      </p:sp>
      <p:pic>
        <p:nvPicPr>
          <p:cNvPr id="1303" name="Google Shape;1303;p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01" y="1056001"/>
            <a:ext cx="11269369" cy="51345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04" name="Google Shape;1304;p1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33867" y="1591467"/>
            <a:ext cx="2222800" cy="1627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84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5722</TotalTime>
  <Words>515</Words>
  <Application>Microsoft Macintosh PowerPoint</Application>
  <PresentationFormat>Widescreen</PresentationFormat>
  <Paragraphs>120</Paragraphs>
  <Slides>51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Methods in building and analysing biological networks. </vt:lpstr>
      <vt:lpstr>Summary</vt:lpstr>
      <vt:lpstr>what’s next…</vt:lpstr>
      <vt:lpstr>Network part 3</vt:lpstr>
      <vt:lpstr>Demonstration Snapshots</vt:lpstr>
      <vt:lpstr>Demonstration Snapshots</vt:lpstr>
      <vt:lpstr>Demonstration Snapshots</vt:lpstr>
      <vt:lpstr>Demonstration Snapshots</vt:lpstr>
      <vt:lpstr>Demonstration Snapshots</vt:lpstr>
      <vt:lpstr>Demonstration Snapshots</vt:lpstr>
      <vt:lpstr>Demonstration Snapshots</vt:lpstr>
      <vt:lpstr>Demonstration Snapshots</vt:lpstr>
      <vt:lpstr>Demonstration Snapshots</vt:lpstr>
      <vt:lpstr>Demonstration Snapshots</vt:lpstr>
      <vt:lpstr>Demonstration Snapshots</vt:lpstr>
      <vt:lpstr>Demonstration Snapshots</vt:lpstr>
      <vt:lpstr>Demonstration Snapshots</vt:lpstr>
      <vt:lpstr>Demonstration Snapshots</vt:lpstr>
      <vt:lpstr>Demonstration Snapshots</vt:lpstr>
      <vt:lpstr>Demonstration Snapshots</vt:lpstr>
      <vt:lpstr>Demonstration Snapshots</vt:lpstr>
      <vt:lpstr>Demonstration Snapshots</vt:lpstr>
      <vt:lpstr>Demonstration Snapshots</vt:lpstr>
      <vt:lpstr>Extracting networks from the IntAct APP</vt:lpstr>
      <vt:lpstr>SIGNOR</vt:lpstr>
      <vt:lpstr>The website: signor.uniroma2.it</vt:lpstr>
      <vt:lpstr>Single entity search</vt:lpstr>
      <vt:lpstr>Single entity search</vt:lpstr>
      <vt:lpstr>Single entity search</vt:lpstr>
      <vt:lpstr>Single entity search, the viewer</vt:lpstr>
      <vt:lpstr>Single entity search</vt:lpstr>
      <vt:lpstr>Interaction detail and Modifications</vt:lpstr>
      <vt:lpstr>Multiple entities search</vt:lpstr>
      <vt:lpstr>Querying Methods in SIGNOR </vt:lpstr>
      <vt:lpstr>PowerPoint Presentation</vt:lpstr>
      <vt:lpstr>Multiple entities search</vt:lpstr>
      <vt:lpstr>PowerPoint Presentation</vt:lpstr>
      <vt:lpstr>PowerPoint Presentation</vt:lpstr>
      <vt:lpstr>Multiple entities search</vt:lpstr>
      <vt:lpstr>PowerPoint Presentation</vt:lpstr>
      <vt:lpstr>PowerPoint Presentation</vt:lpstr>
      <vt:lpstr>The website: signor.uniroma2.it  - disease browser-</vt:lpstr>
      <vt:lpstr>The website: signor.uniroma2.it  - disease browser-</vt:lpstr>
      <vt:lpstr>The website: signor.uniroma2.it  - disease browser-</vt:lpstr>
      <vt:lpstr>The website: signor.uniroma2.it  - pathway browser-</vt:lpstr>
      <vt:lpstr>Pathway search result: EGFR signalling</vt:lpstr>
      <vt:lpstr>Additional Info</vt:lpstr>
      <vt:lpstr>Extracting networks from the SIGNOR APP</vt:lpstr>
      <vt:lpstr>Extracting networks from the SIGNOR APP - single and multi entities search-</vt:lpstr>
      <vt:lpstr>Extracting networks from the SIGNOR APP - Pathway search-</vt:lpstr>
      <vt:lpstr>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44</cp:revision>
  <cp:lastPrinted>2023-03-07T07:50:39Z</cp:lastPrinted>
  <dcterms:created xsi:type="dcterms:W3CDTF">2023-03-06T13:21:07Z</dcterms:created>
  <dcterms:modified xsi:type="dcterms:W3CDTF">2023-04-28T11:56:25Z</dcterms:modified>
</cp:coreProperties>
</file>