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gif" ContentType="image/gif"/>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86.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2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62"/>
  </p:notesMasterIdLst>
  <p:sldIdLst>
    <p:sldId id="1451" r:id="rId2"/>
    <p:sldId id="1446" r:id="rId3"/>
    <p:sldId id="1447" r:id="rId4"/>
    <p:sldId id="1365" r:id="rId5"/>
    <p:sldId id="1352" r:id="rId6"/>
    <p:sldId id="1082" r:id="rId7"/>
    <p:sldId id="1259" r:id="rId8"/>
    <p:sldId id="1084" r:id="rId9"/>
    <p:sldId id="1440" r:id="rId10"/>
    <p:sldId id="472" r:id="rId11"/>
    <p:sldId id="1448" r:id="rId12"/>
    <p:sldId id="474" r:id="rId13"/>
    <p:sldId id="475" r:id="rId14"/>
    <p:sldId id="473" r:id="rId15"/>
    <p:sldId id="1156" r:id="rId16"/>
    <p:sldId id="1434" r:id="rId17"/>
    <p:sldId id="1186" r:id="rId18"/>
    <p:sldId id="1189" r:id="rId19"/>
    <p:sldId id="1190" r:id="rId20"/>
    <p:sldId id="640" r:id="rId21"/>
    <p:sldId id="508" r:id="rId22"/>
    <p:sldId id="748" r:id="rId23"/>
    <p:sldId id="1187" r:id="rId24"/>
    <p:sldId id="1188" r:id="rId25"/>
    <p:sldId id="1246" r:id="rId26"/>
    <p:sldId id="1158" r:id="rId27"/>
    <p:sldId id="1157" r:id="rId28"/>
    <p:sldId id="277" r:id="rId29"/>
    <p:sldId id="278" r:id="rId30"/>
    <p:sldId id="279" r:id="rId31"/>
    <p:sldId id="281" r:id="rId32"/>
    <p:sldId id="284" r:id="rId33"/>
    <p:sldId id="480" r:id="rId34"/>
    <p:sldId id="1191" r:id="rId35"/>
    <p:sldId id="1358" r:id="rId36"/>
    <p:sldId id="1444" r:id="rId37"/>
    <p:sldId id="1192" r:id="rId38"/>
    <p:sldId id="1153" r:id="rId39"/>
    <p:sldId id="1150" r:id="rId40"/>
    <p:sldId id="1151" r:id="rId41"/>
    <p:sldId id="1182" r:id="rId42"/>
    <p:sldId id="1183" r:id="rId43"/>
    <p:sldId id="1185" r:id="rId44"/>
    <p:sldId id="292" r:id="rId45"/>
    <p:sldId id="1453" r:id="rId46"/>
    <p:sldId id="1437" r:id="rId47"/>
    <p:sldId id="298" r:id="rId48"/>
    <p:sldId id="1439" r:id="rId49"/>
    <p:sldId id="437" r:id="rId50"/>
    <p:sldId id="305" r:id="rId51"/>
    <p:sldId id="535" r:id="rId52"/>
    <p:sldId id="301" r:id="rId53"/>
    <p:sldId id="438" r:id="rId54"/>
    <p:sldId id="1445" r:id="rId55"/>
    <p:sldId id="1456" r:id="rId56"/>
    <p:sldId id="1245" r:id="rId57"/>
    <p:sldId id="1247" r:id="rId58"/>
    <p:sldId id="1268" r:id="rId59"/>
    <p:sldId id="1441" r:id="rId60"/>
    <p:sldId id="1442" r:id="rId6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6"/>
    <p:restoredTop sz="95298"/>
  </p:normalViewPr>
  <p:slideViewPr>
    <p:cSldViewPr snapToGrid="0" snapToObjects="1">
      <p:cViewPr varScale="1">
        <p:scale>
          <a:sx n="100" d="100"/>
          <a:sy n="100" d="100"/>
        </p:scale>
        <p:origin x="72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Arial" panose="020B0604020202020204" pitchFamily="34" charset="0"/>
                <a:cs typeface="Arial" panose="020B0604020202020204" pitchFamily="34" charset="0"/>
              </a:defRPr>
            </a:pPr>
            <a:r>
              <a:rPr lang="en-GB">
                <a:latin typeface="Arial" panose="020B0604020202020204" pitchFamily="34" charset="0"/>
                <a:cs typeface="Arial" panose="020B0604020202020204" pitchFamily="34" charset="0"/>
              </a:rPr>
              <a:t>Pathway resource list</a:t>
            </a:r>
          </a:p>
        </c:rich>
      </c:tx>
      <c:overlay val="0"/>
    </c:title>
    <c:autoTitleDeleted val="0"/>
    <c:plotArea>
      <c:layout/>
      <c:pieChart>
        <c:varyColors val="1"/>
        <c:ser>
          <c:idx val="0"/>
          <c:order val="0"/>
          <c:tx>
            <c:strRef>
              <c:f>Sheet1!$B$1</c:f>
              <c:strCache>
                <c:ptCount val="1"/>
                <c:pt idx="0">
                  <c:v>Pathway resource list</c:v>
                </c:pt>
              </c:strCache>
            </c:strRef>
          </c:tx>
          <c:dPt>
            <c:idx val="0"/>
            <c:bubble3D val="0"/>
            <c:spPr>
              <a:solidFill>
                <a:schemeClr val="accent1">
                  <a:lumMod val="60000"/>
                  <a:lumOff val="40000"/>
                </a:schemeClr>
              </a:solidFill>
            </c:spPr>
            <c:extLst>
              <c:ext xmlns:c16="http://schemas.microsoft.com/office/drawing/2014/chart" uri="{C3380CC4-5D6E-409C-BE32-E72D297353CC}">
                <c16:uniqueId val="{00000001-4061-1241-871F-DA5C660E4D65}"/>
              </c:ext>
            </c:extLst>
          </c:dPt>
          <c:dPt>
            <c:idx val="1"/>
            <c:bubble3D val="0"/>
            <c:spPr>
              <a:solidFill>
                <a:schemeClr val="accent1">
                  <a:lumMod val="75000"/>
                </a:schemeClr>
              </a:solidFill>
            </c:spPr>
            <c:extLst>
              <c:ext xmlns:c16="http://schemas.microsoft.com/office/drawing/2014/chart" uri="{C3380CC4-5D6E-409C-BE32-E72D297353CC}">
                <c16:uniqueId val="{00000003-4061-1241-871F-DA5C660E4D65}"/>
              </c:ext>
            </c:extLst>
          </c:dPt>
          <c:dPt>
            <c:idx val="2"/>
            <c:bubble3D val="0"/>
            <c:spPr>
              <a:solidFill>
                <a:schemeClr val="accent1">
                  <a:lumMod val="50000"/>
                </a:schemeClr>
              </a:solidFill>
            </c:spPr>
            <c:extLst>
              <c:ext xmlns:c16="http://schemas.microsoft.com/office/drawing/2014/chart" uri="{C3380CC4-5D6E-409C-BE32-E72D297353CC}">
                <c16:uniqueId val="{00000005-4061-1241-871F-DA5C660E4D65}"/>
              </c:ext>
            </c:extLst>
          </c:dPt>
          <c:dPt>
            <c:idx val="3"/>
            <c:bubble3D val="0"/>
            <c:spPr>
              <a:solidFill>
                <a:schemeClr val="accent6">
                  <a:lumMod val="40000"/>
                  <a:lumOff val="60000"/>
                </a:schemeClr>
              </a:solidFill>
            </c:spPr>
            <c:extLst>
              <c:ext xmlns:c16="http://schemas.microsoft.com/office/drawing/2014/chart" uri="{C3380CC4-5D6E-409C-BE32-E72D297353CC}">
                <c16:uniqueId val="{00000007-4061-1241-871F-DA5C660E4D65}"/>
              </c:ext>
            </c:extLst>
          </c:dPt>
          <c:dPt>
            <c:idx val="4"/>
            <c:bubble3D val="0"/>
            <c:spPr>
              <a:solidFill>
                <a:srgbClr val="C00000"/>
              </a:solidFill>
            </c:spPr>
            <c:extLst>
              <c:ext xmlns:c16="http://schemas.microsoft.com/office/drawing/2014/chart" uri="{C3380CC4-5D6E-409C-BE32-E72D297353CC}">
                <c16:uniqueId val="{00000009-4061-1241-871F-DA5C660E4D65}"/>
              </c:ext>
            </c:extLst>
          </c:dPt>
          <c:dPt>
            <c:idx val="5"/>
            <c:bubble3D val="0"/>
            <c:spPr>
              <a:solidFill>
                <a:schemeClr val="bg1">
                  <a:lumMod val="65000"/>
                </a:schemeClr>
              </a:solidFill>
            </c:spPr>
            <c:extLst>
              <c:ext xmlns:c16="http://schemas.microsoft.com/office/drawing/2014/chart" uri="{C3380CC4-5D6E-409C-BE32-E72D297353CC}">
                <c16:uniqueId val="{0000000B-4061-1241-871F-DA5C660E4D65}"/>
              </c:ext>
            </c:extLst>
          </c:dPt>
          <c:dPt>
            <c:idx val="6"/>
            <c:bubble3D val="0"/>
            <c:spPr>
              <a:solidFill>
                <a:schemeClr val="tx1">
                  <a:lumMod val="65000"/>
                  <a:lumOff val="35000"/>
                </a:schemeClr>
              </a:solidFill>
            </c:spPr>
            <c:extLst>
              <c:ext xmlns:c16="http://schemas.microsoft.com/office/drawing/2014/chart" uri="{C3380CC4-5D6E-409C-BE32-E72D297353CC}">
                <c16:uniqueId val="{0000000D-4061-1241-871F-DA5C660E4D65}"/>
              </c:ext>
            </c:extLst>
          </c:dPt>
          <c:dPt>
            <c:idx val="7"/>
            <c:bubble3D val="0"/>
            <c:spPr>
              <a:solidFill>
                <a:schemeClr val="tx1">
                  <a:lumMod val="75000"/>
                  <a:lumOff val="25000"/>
                </a:schemeClr>
              </a:solidFill>
            </c:spPr>
            <c:extLst>
              <c:ext xmlns:c16="http://schemas.microsoft.com/office/drawing/2014/chart" uri="{C3380CC4-5D6E-409C-BE32-E72D297353CC}">
                <c16:uniqueId val="{0000000F-4061-1241-871F-DA5C660E4D65}"/>
              </c:ext>
            </c:extLst>
          </c:dPt>
          <c:dPt>
            <c:idx val="8"/>
            <c:bubble3D val="0"/>
            <c:spPr>
              <a:solidFill>
                <a:schemeClr val="tx1">
                  <a:lumMod val="85000"/>
                  <a:lumOff val="15000"/>
                </a:schemeClr>
              </a:solidFill>
            </c:spPr>
            <c:extLst>
              <c:ext xmlns:c16="http://schemas.microsoft.com/office/drawing/2014/chart" uri="{C3380CC4-5D6E-409C-BE32-E72D297353CC}">
                <c16:uniqueId val="{00000011-4061-1241-871F-DA5C660E4D65}"/>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Sheet1!$A$2:$A$10</c:f>
              <c:strCache>
                <c:ptCount val="9"/>
                <c:pt idx="0">
                  <c:v>Protein-Protein Interactions</c:v>
                </c:pt>
                <c:pt idx="1">
                  <c:v>Metabolic Pathways</c:v>
                </c:pt>
                <c:pt idx="2">
                  <c:v>Signaling Pathways</c:v>
                </c:pt>
                <c:pt idx="3">
                  <c:v>Protein-Compound Interactions</c:v>
                </c:pt>
                <c:pt idx="4">
                  <c:v>Transcription Factors / Gene Regulatory Networks</c:v>
                </c:pt>
                <c:pt idx="5">
                  <c:v>Pathway Diagrams</c:v>
                </c:pt>
                <c:pt idx="6">
                  <c:v>Genetic Interaction Networks</c:v>
                </c:pt>
                <c:pt idx="7">
                  <c:v>Protein Sequence Focused</c:v>
                </c:pt>
                <c:pt idx="8">
                  <c:v>Other</c:v>
                </c:pt>
              </c:strCache>
            </c:strRef>
          </c:cat>
          <c:val>
            <c:numRef>
              <c:f>Sheet1!$B$2:$B$10</c:f>
              <c:numCache>
                <c:formatCode>General</c:formatCode>
                <c:ptCount val="9"/>
                <c:pt idx="0">
                  <c:v>257</c:v>
                </c:pt>
                <c:pt idx="1">
                  <c:v>133</c:v>
                </c:pt>
                <c:pt idx="2">
                  <c:v>95</c:v>
                </c:pt>
                <c:pt idx="3">
                  <c:v>81</c:v>
                </c:pt>
                <c:pt idx="4">
                  <c:v>80</c:v>
                </c:pt>
                <c:pt idx="5">
                  <c:v>61</c:v>
                </c:pt>
                <c:pt idx="6">
                  <c:v>28</c:v>
                </c:pt>
                <c:pt idx="7">
                  <c:v>25</c:v>
                </c:pt>
                <c:pt idx="8">
                  <c:v>17</c:v>
                </c:pt>
              </c:numCache>
            </c:numRef>
          </c:val>
          <c:extLst>
            <c:ext xmlns:c16="http://schemas.microsoft.com/office/drawing/2014/chart" uri="{C3380CC4-5D6E-409C-BE32-E72D297353CC}">
              <c16:uniqueId val="{00000012-4061-1241-871F-DA5C660E4D6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11636088668874"/>
          <c:y val="0.123325295275591"/>
          <c:w val="0.48016068843341297"/>
          <c:h val="0.85908366141732195"/>
        </c:manualLayout>
      </c:layout>
      <c:overlay val="0"/>
      <c:txPr>
        <a:bodyPr/>
        <a:lstStyle/>
        <a:p>
          <a:pPr>
            <a:defRPr>
              <a:latin typeface="Arial" panose="020B0604020202020204" pitchFamily="34" charset="0"/>
              <a:cs typeface="Arial" panose="020B0604020202020204" pitchFamily="34" charset="0"/>
            </a:defRPr>
          </a:pPr>
          <a:endParaRPr lang="it-IT"/>
        </a:p>
      </c:txPr>
    </c:legend>
    <c:plotVisOnly val="1"/>
    <c:dispBlanksAs val="zero"/>
    <c:showDLblsOverMax val="0"/>
  </c:chart>
  <c:txPr>
    <a:bodyPr/>
    <a:lstStyle/>
    <a:p>
      <a:pPr>
        <a:defRPr sz="1800">
          <a:latin typeface="HelveticaNeueLT Pro 45 Lt" pitchFamily="34" charset="0"/>
        </a:defRPr>
      </a:pPr>
      <a:endParaRPr lang="it-IT"/>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012CB-0EBB-FE4B-828E-B5957BB78E64}" type="datetimeFigureOut">
              <a:rPr lang="en-GB" smtClean="0"/>
              <a:t>28/04/2023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F545C-06FB-1C4E-AF96-743CFA37847C}" type="slidenum">
              <a:rPr lang="en-GB" smtClean="0"/>
              <a:t>‹#›</a:t>
            </a:fld>
            <a:endParaRPr lang="en-GB"/>
          </a:p>
        </p:txBody>
      </p:sp>
    </p:spTree>
    <p:extLst>
      <p:ext uri="{BB962C8B-B14F-4D97-AF65-F5344CB8AC3E}">
        <p14:creationId xmlns:p14="http://schemas.microsoft.com/office/powerpoint/2010/main" val="2485383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i="0" kern="1200" dirty="0">
                <a:solidFill>
                  <a:schemeClr val="tx1"/>
                </a:solidFill>
                <a:effectLst/>
                <a:latin typeface="+mn-lt"/>
                <a:ea typeface="+mn-ea"/>
                <a:cs typeface="+mn-cs"/>
              </a:rPr>
              <a:t>Systems medicine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is</a:t>
            </a:r>
            <a:r>
              <a:rPr lang="it-IT" sz="1200" b="0" i="0" kern="1200" dirty="0">
                <a:solidFill>
                  <a:schemeClr val="tx1"/>
                </a:solidFill>
                <a:effectLst/>
                <a:latin typeface="+mn-lt"/>
                <a:ea typeface="+mn-ea"/>
                <a:cs typeface="+mn-cs"/>
              </a:rPr>
              <a:t> an </a:t>
            </a:r>
            <a:r>
              <a:rPr lang="it-IT" sz="1200" b="0" i="0" kern="1200" dirty="0" err="1">
                <a:solidFill>
                  <a:schemeClr val="tx1"/>
                </a:solidFill>
                <a:effectLst/>
                <a:latin typeface="+mn-lt"/>
                <a:ea typeface="+mn-ea"/>
                <a:cs typeface="+mn-cs"/>
              </a:rPr>
              <a:t>interdisciplinary</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olistic</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a:t>
            </a:r>
            <a:r>
              <a:rPr lang="it-IT" sz="1200" b="1" i="0" kern="1200" dirty="0" err="1">
                <a:solidFill>
                  <a:schemeClr val="tx1"/>
                </a:solidFill>
                <a:effectLst/>
                <a:latin typeface="+mn-lt"/>
                <a:ea typeface="+mn-ea"/>
                <a:cs typeface="+mn-cs"/>
              </a:rPr>
              <a:t>pproach</a:t>
            </a:r>
            <a:r>
              <a:rPr lang="it-IT" sz="1200" b="1" i="0" kern="1200" dirty="0">
                <a:solidFill>
                  <a:schemeClr val="tx1"/>
                </a:solidFill>
                <a:effectLst/>
                <a:latin typeface="+mn-lt"/>
                <a:ea typeface="+mn-ea"/>
                <a:cs typeface="+mn-cs"/>
              </a:rPr>
              <a:t> to </a:t>
            </a:r>
            <a:r>
              <a:rPr lang="it-IT" sz="1200" b="1" i="0" kern="1200" dirty="0" err="1">
                <a:solidFill>
                  <a:schemeClr val="tx1"/>
                </a:solidFill>
                <a:effectLst/>
                <a:latin typeface="+mn-lt"/>
                <a:ea typeface="+mn-ea"/>
                <a:cs typeface="+mn-cs"/>
              </a:rPr>
              <a:t>understanding</a:t>
            </a:r>
            <a:r>
              <a:rPr lang="it-IT" sz="1200" b="1" i="0" kern="1200" dirty="0">
                <a:solidFill>
                  <a:schemeClr val="tx1"/>
                </a:solidFill>
                <a:effectLst/>
                <a:latin typeface="+mn-lt"/>
                <a:ea typeface="+mn-ea"/>
                <a:cs typeface="+mn-cs"/>
              </a:rPr>
              <a:t> </a:t>
            </a:r>
            <a:r>
              <a:rPr lang="it-IT" sz="1200" b="1" i="0" kern="1200" dirty="0" err="1">
                <a:solidFill>
                  <a:schemeClr val="tx1"/>
                </a:solidFill>
                <a:effectLst/>
                <a:latin typeface="+mn-lt"/>
                <a:ea typeface="+mn-ea"/>
                <a:cs typeface="+mn-cs"/>
              </a:rPr>
              <a:t>disease</a:t>
            </a:r>
            <a:r>
              <a:rPr lang="it-IT" sz="1200" b="1" i="0" kern="1200" dirty="0">
                <a:solidFill>
                  <a:schemeClr val="tx1"/>
                </a:solidFill>
                <a:effectLst/>
                <a:latin typeface="+mn-lt"/>
                <a:ea typeface="+mn-ea"/>
                <a:cs typeface="+mn-cs"/>
              </a:rPr>
              <a:t> </a:t>
            </a:r>
            <a:r>
              <a:rPr lang="it-IT" sz="1200" b="1" i="0" kern="1200" dirty="0" err="1">
                <a:solidFill>
                  <a:schemeClr val="tx1"/>
                </a:solidFill>
                <a:effectLst/>
                <a:latin typeface="+mn-lt"/>
                <a:ea typeface="+mn-ea"/>
                <a:cs typeface="+mn-cs"/>
              </a:rPr>
              <a:t>through</a:t>
            </a:r>
            <a:r>
              <a:rPr lang="it-IT" sz="1200" b="1" i="0" kern="1200" dirty="0">
                <a:solidFill>
                  <a:schemeClr val="tx1"/>
                </a:solidFill>
                <a:effectLst/>
                <a:latin typeface="+mn-lt"/>
                <a:ea typeface="+mn-ea"/>
                <a:cs typeface="+mn-cs"/>
              </a:rPr>
              <a:t> an </a:t>
            </a:r>
            <a:r>
              <a:rPr lang="it-IT" sz="1200" b="1" i="0" kern="1200" dirty="0" err="1">
                <a:solidFill>
                  <a:schemeClr val="tx1"/>
                </a:solidFill>
                <a:effectLst/>
                <a:latin typeface="+mn-lt"/>
                <a:ea typeface="+mn-ea"/>
                <a:cs typeface="+mn-cs"/>
              </a:rPr>
              <a:t>integration</a:t>
            </a:r>
            <a:r>
              <a:rPr lang="it-IT" sz="1200" b="1" i="0" kern="1200" dirty="0">
                <a:solidFill>
                  <a:schemeClr val="tx1"/>
                </a:solidFill>
                <a:effectLst/>
                <a:latin typeface="+mn-lt"/>
                <a:ea typeface="+mn-ea"/>
                <a:cs typeface="+mn-cs"/>
              </a:rPr>
              <a:t> of large </a:t>
            </a:r>
            <a:r>
              <a:rPr lang="it-IT" sz="1200" b="1" i="0" kern="1200" dirty="0" err="1">
                <a:solidFill>
                  <a:schemeClr val="tx1"/>
                </a:solidFill>
                <a:effectLst/>
                <a:latin typeface="+mn-lt"/>
                <a:ea typeface="+mn-ea"/>
                <a:cs typeface="+mn-cs"/>
              </a:rPr>
              <a:t>patient</a:t>
            </a:r>
            <a:r>
              <a:rPr lang="it-IT" sz="1200" b="1" i="0" kern="1200" dirty="0">
                <a:solidFill>
                  <a:schemeClr val="tx1"/>
                </a:solidFill>
                <a:effectLst/>
                <a:latin typeface="+mn-lt"/>
                <a:ea typeface="+mn-ea"/>
                <a:cs typeface="+mn-cs"/>
              </a:rPr>
              <a:t> </a:t>
            </a:r>
            <a:r>
              <a:rPr lang="it-IT" sz="1200" b="1" i="0" kern="1200" dirty="0" err="1">
                <a:solidFill>
                  <a:schemeClr val="tx1"/>
                </a:solidFill>
                <a:effectLst/>
                <a:latin typeface="+mn-lt"/>
                <a:ea typeface="+mn-ea"/>
                <a:cs typeface="+mn-cs"/>
              </a:rPr>
              <a:t>datasets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offers</a:t>
            </a:r>
            <a:r>
              <a:rPr lang="it-IT" sz="1200" b="0" i="0" kern="1200" dirty="0">
                <a:solidFill>
                  <a:schemeClr val="tx1"/>
                </a:solidFill>
                <a:effectLst/>
                <a:latin typeface="+mn-lt"/>
                <a:ea typeface="+mn-ea"/>
                <a:cs typeface="+mn-cs"/>
              </a:rPr>
              <a:t> the </a:t>
            </a:r>
            <a:r>
              <a:rPr lang="it-IT" sz="1200" b="0" i="0" kern="1200" dirty="0" err="1">
                <a:solidFill>
                  <a:schemeClr val="tx1"/>
                </a:solidFill>
                <a:effectLst/>
                <a:latin typeface="+mn-lt"/>
                <a:ea typeface="+mn-ea"/>
                <a:cs typeface="+mn-cs"/>
              </a:rPr>
              <a:t>possibility</a:t>
            </a:r>
            <a:r>
              <a:rPr lang="it-IT" sz="1200" b="0" i="0" kern="1200" dirty="0">
                <a:solidFill>
                  <a:schemeClr val="tx1"/>
                </a:solidFill>
                <a:effectLst/>
                <a:latin typeface="+mn-lt"/>
                <a:ea typeface="+mn-ea"/>
                <a:cs typeface="+mn-cs"/>
              </a:rPr>
              <a:t> for </a:t>
            </a:r>
            <a:r>
              <a:rPr lang="it-IT" sz="1200" b="0" i="0" kern="1200" dirty="0" err="1">
                <a:solidFill>
                  <a:schemeClr val="tx1"/>
                </a:solidFill>
                <a:effectLst/>
                <a:latin typeface="+mn-lt"/>
                <a:ea typeface="+mn-ea"/>
                <a:cs typeface="+mn-cs"/>
              </a:rPr>
              <a:t>personalized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strategies</a:t>
            </a:r>
            <a:r>
              <a:rPr lang="it-IT" sz="1200" b="0" i="0" kern="1200" dirty="0">
                <a:solidFill>
                  <a:schemeClr val="tx1"/>
                </a:solidFill>
                <a:effectLst/>
                <a:latin typeface="+mn-lt"/>
                <a:ea typeface="+mn-ea"/>
                <a:cs typeface="+mn-cs"/>
              </a:rPr>
              <a:t> for </a:t>
            </a:r>
            <a:r>
              <a:rPr lang="it-IT" sz="1200" b="0" i="0" kern="1200" dirty="0" err="1">
                <a:solidFill>
                  <a:schemeClr val="tx1"/>
                </a:solidFill>
                <a:effectLst/>
                <a:latin typeface="+mn-lt"/>
                <a:ea typeface="+mn-ea"/>
                <a:cs typeface="+mn-cs"/>
              </a:rPr>
              <a:t>healthcare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through</a:t>
            </a:r>
            <a:r>
              <a:rPr lang="it-IT" sz="1200" b="0" i="0" kern="1200" dirty="0">
                <a:solidFill>
                  <a:schemeClr val="tx1"/>
                </a:solidFill>
                <a:effectLst/>
                <a:latin typeface="+mn-lt"/>
                <a:ea typeface="+mn-ea"/>
                <a:cs typeface="+mn-cs"/>
              </a:rPr>
              <a:t> the </a:t>
            </a:r>
            <a:r>
              <a:rPr lang="it-IT" sz="1200" b="0" i="0" kern="1200" dirty="0" err="1">
                <a:solidFill>
                  <a:schemeClr val="tx1"/>
                </a:solidFill>
                <a:effectLst/>
                <a:latin typeface="+mn-lt"/>
                <a:ea typeface="+mn-ea"/>
                <a:cs typeface="+mn-cs"/>
              </a:rPr>
              <a:t>development</a:t>
            </a:r>
            <a:r>
              <a:rPr lang="it-IT" sz="1200" b="0" i="0" kern="1200" dirty="0">
                <a:solidFill>
                  <a:schemeClr val="tx1"/>
                </a:solidFill>
                <a:effectLst/>
                <a:latin typeface="+mn-lt"/>
                <a:ea typeface="+mn-ea"/>
                <a:cs typeface="+mn-cs"/>
              </a:rPr>
              <a:t> of a new </a:t>
            </a:r>
            <a:r>
              <a:rPr lang="it-IT" sz="1200" b="0" i="0" kern="1200" dirty="0" err="1">
                <a:solidFill>
                  <a:schemeClr val="tx1"/>
                </a:solidFill>
                <a:effectLst/>
                <a:latin typeface="+mn-lt"/>
                <a:ea typeface="+mn-ea"/>
                <a:cs typeface="+mn-cs"/>
              </a:rPr>
              <a:t>taxonomy</a:t>
            </a:r>
            <a:r>
              <a:rPr lang="it-IT" sz="1200" b="0" i="0" kern="1200" dirty="0">
                <a:solidFill>
                  <a:schemeClr val="tx1"/>
                </a:solidFill>
                <a:effectLst/>
                <a:latin typeface="+mn-lt"/>
                <a:ea typeface="+mn-ea"/>
                <a:cs typeface="+mn-cs"/>
              </a:rPr>
              <a:t> of </a:t>
            </a:r>
            <a:r>
              <a:rPr lang="it-IT" sz="1200" b="0" i="0" kern="1200" dirty="0" err="1">
                <a:solidFill>
                  <a:schemeClr val="tx1"/>
                </a:solidFill>
                <a:effectLst/>
                <a:latin typeface="+mn-lt"/>
                <a:ea typeface="+mn-ea"/>
                <a:cs typeface="+mn-cs"/>
              </a:rPr>
              <a:t>disease</a:t>
            </a:r>
            <a:endParaRPr lang="en-GB" dirty="0"/>
          </a:p>
        </p:txBody>
      </p:sp>
      <p:sp>
        <p:nvSpPr>
          <p:cNvPr id="4" name="Slide Number Placeholder 3"/>
          <p:cNvSpPr>
            <a:spLocks noGrp="1"/>
          </p:cNvSpPr>
          <p:nvPr>
            <p:ph type="sldNum" sz="quarter" idx="5"/>
          </p:nvPr>
        </p:nvSpPr>
        <p:spPr/>
        <p:txBody>
          <a:bodyPr/>
          <a:lstStyle/>
          <a:p>
            <a:fld id="{4A199979-82A7-A74D-B58F-4BC0B0A5173B}" type="slidenum">
              <a:rPr lang="it-IT" smtClean="0"/>
              <a:t>21</a:t>
            </a:fld>
            <a:endParaRPr lang="it-IT"/>
          </a:p>
        </p:txBody>
      </p:sp>
    </p:spTree>
    <p:extLst>
      <p:ext uri="{BB962C8B-B14F-4D97-AF65-F5344CB8AC3E}">
        <p14:creationId xmlns:p14="http://schemas.microsoft.com/office/powerpoint/2010/main" val="254420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BEF1CDD-4330-462E-8EFC-7F69CCB2BD2D}" type="slidenum">
              <a:rPr lang="de-DE" smtClean="0"/>
              <a:pPr>
                <a:defRPr/>
              </a:pPr>
              <a:t>25</a:t>
            </a:fld>
            <a:endParaRPr lang="de-DE"/>
          </a:p>
        </p:txBody>
      </p:sp>
    </p:spTree>
    <p:extLst>
      <p:ext uri="{BB962C8B-B14F-4D97-AF65-F5344CB8AC3E}">
        <p14:creationId xmlns:p14="http://schemas.microsoft.com/office/powerpoint/2010/main" val="269899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endParaRPr lang="en-US">
              <a:latin typeface="Arial" pitchFamily="34" charset="0"/>
              <a:ea typeface="ＭＳ Ｐゴシック" charset="-128"/>
            </a:endParaRPr>
          </a:p>
        </p:txBody>
      </p:sp>
    </p:spTree>
    <p:extLst>
      <p:ext uri="{BB962C8B-B14F-4D97-AF65-F5344CB8AC3E}">
        <p14:creationId xmlns:p14="http://schemas.microsoft.com/office/powerpoint/2010/main" val="2505454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endParaRPr lang="en-US">
              <a:latin typeface="Arial" pitchFamily="34" charset="0"/>
              <a:ea typeface="ＭＳ Ｐゴシック" charset="-128"/>
            </a:endParaRPr>
          </a:p>
        </p:txBody>
      </p:sp>
    </p:spTree>
    <p:extLst>
      <p:ext uri="{BB962C8B-B14F-4D97-AF65-F5344CB8AC3E}">
        <p14:creationId xmlns:p14="http://schemas.microsoft.com/office/powerpoint/2010/main" val="181615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10"/>
          </p:nvPr>
        </p:nvSpPr>
        <p:spPr/>
        <p:txBody>
          <a:bodyPr/>
          <a:lstStyle/>
          <a:p>
            <a:fld id="{C3EDFF19-343A-0B44-AA55-160401DE0498}" type="slidenum">
              <a:rPr lang="it-IT" smtClean="0">
                <a:solidFill>
                  <a:prstClr val="black"/>
                </a:solidFill>
                <a:latin typeface="Calibri"/>
              </a:rPr>
              <a:pPr/>
              <a:t>49</a:t>
            </a:fld>
            <a:endParaRPr lang="it-IT">
              <a:solidFill>
                <a:prstClr val="black"/>
              </a:solidFill>
              <a:latin typeface="Calibri"/>
            </a:endParaRPr>
          </a:p>
        </p:txBody>
      </p:sp>
    </p:spTree>
    <p:extLst>
      <p:ext uri="{BB962C8B-B14F-4D97-AF65-F5344CB8AC3E}">
        <p14:creationId xmlns:p14="http://schemas.microsoft.com/office/powerpoint/2010/main" val="30719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10"/>
          </p:nvPr>
        </p:nvSpPr>
        <p:spPr/>
        <p:txBody>
          <a:bodyPr/>
          <a:lstStyle/>
          <a:p>
            <a:fld id="{C3EDFF19-343A-0B44-AA55-160401DE0498}" type="slidenum">
              <a:rPr lang="it-IT" smtClean="0">
                <a:solidFill>
                  <a:prstClr val="black"/>
                </a:solidFill>
                <a:latin typeface="Calibri"/>
              </a:rPr>
              <a:pPr/>
              <a:t>51</a:t>
            </a:fld>
            <a:endParaRPr lang="it-IT">
              <a:solidFill>
                <a:prstClr val="black"/>
              </a:solidFill>
              <a:latin typeface="Calibri"/>
            </a:endParaRPr>
          </a:p>
        </p:txBody>
      </p:sp>
    </p:spTree>
    <p:extLst>
      <p:ext uri="{BB962C8B-B14F-4D97-AF65-F5344CB8AC3E}">
        <p14:creationId xmlns:p14="http://schemas.microsoft.com/office/powerpoint/2010/main" val="3035238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DFF19-343A-0B44-AA55-160401DE0498}" type="slidenum">
              <a:rPr kumimoji="0" lang="it-IT"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it-IT"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19407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t>Not sure, maybe delete it</a:t>
            </a:r>
          </a:p>
          <a:p>
            <a:endParaRPr lang="en-US"/>
          </a:p>
        </p:txBody>
      </p:sp>
      <p:sp>
        <p:nvSpPr>
          <p:cNvPr id="4" name="Slide Number Placeholder 3"/>
          <p:cNvSpPr>
            <a:spLocks noGrp="1"/>
          </p:cNvSpPr>
          <p:nvPr>
            <p:ph type="sldNum" sz="quarter" idx="10"/>
          </p:nvPr>
        </p:nvSpPr>
        <p:spPr/>
        <p:txBody>
          <a:bodyPr/>
          <a:lstStyle/>
          <a:p>
            <a:pPr>
              <a:defRPr/>
            </a:pPr>
            <a:fld id="{29CFA5EB-8C47-3B41-8231-2967036D931B}" type="slidenum">
              <a:rPr lang="en-US" smtClean="0"/>
              <a:pPr>
                <a:defRPr/>
              </a:pPr>
              <a:t>55</a:t>
            </a:fld>
            <a:endParaRPr lang="en-US"/>
          </a:p>
        </p:txBody>
      </p:sp>
    </p:spTree>
    <p:extLst>
      <p:ext uri="{BB962C8B-B14F-4D97-AF65-F5344CB8AC3E}">
        <p14:creationId xmlns:p14="http://schemas.microsoft.com/office/powerpoint/2010/main" val="1336413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C4F2BB-482B-E144-9A52-75BAB1907E11}" type="datetimeFigureOut">
              <a:rPr lang="en-GB" smtClean="0"/>
              <a:t>28/04/2023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1296162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C4F2BB-482B-E144-9A52-75BAB1907E11}" type="datetimeFigureOut">
              <a:rPr lang="en-GB" smtClean="0"/>
              <a:t>28/04/2023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301799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C4F2BB-482B-E144-9A52-75BAB1907E11}" type="datetimeFigureOut">
              <a:rPr lang="en-GB" smtClean="0"/>
              <a:t>28/04/2023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2934646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0_Title Slide">
    <p:bg>
      <p:bgPr>
        <a:solidFill>
          <a:srgbClr val="E6E6E6"/>
        </a:solidFill>
        <a:effectLst/>
      </p:bgPr>
    </p:bg>
    <p:spTree>
      <p:nvGrpSpPr>
        <p:cNvPr id="1" name=""/>
        <p:cNvGrpSpPr/>
        <p:nvPr/>
      </p:nvGrpSpPr>
      <p:grpSpPr>
        <a:xfrm>
          <a:off x="0" y="0"/>
          <a:ext cx="0" cy="0"/>
          <a:chOff x="0" y="0"/>
          <a:chExt cx="0" cy="0"/>
        </a:xfrm>
      </p:grpSpPr>
      <p:pic>
        <p:nvPicPr>
          <p:cNvPr id="4" name="Picture 3" descr="EMBL_EBI_Network_background2.t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12207393" cy="6869545"/>
          </a:xfrm>
          <a:prstGeom prst="rect">
            <a:avLst/>
          </a:prstGeom>
        </p:spPr>
      </p:pic>
      <p:pic>
        <p:nvPicPr>
          <p:cNvPr id="6" name="Picture 2" descr="EMBL_EBI_RGB_InversedUpdat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819217" y="6310314"/>
            <a:ext cx="1945216"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9" name="Rectangle 7"/>
          <p:cNvSpPr>
            <a:spLocks noGrp="1" noChangeArrowheads="1"/>
          </p:cNvSpPr>
          <p:nvPr>
            <p:ph type="subTitle" idx="1"/>
          </p:nvPr>
        </p:nvSpPr>
        <p:spPr>
          <a:xfrm>
            <a:off x="710072" y="1797029"/>
            <a:ext cx="8534400" cy="610284"/>
          </a:xfrm>
        </p:spPr>
        <p:txBody>
          <a:bodyPr/>
          <a:lstStyle>
            <a:lvl1pPr marL="0" indent="0">
              <a:buFontTx/>
              <a:buNone/>
              <a:defRPr sz="2600" b="0" i="0">
                <a:solidFill>
                  <a:srgbClr val="FFFFFF"/>
                </a:solidFill>
                <a:latin typeface="HelveticaNeueLT Pro 45 Lt"/>
                <a:cs typeface="HelveticaNeueLT Pro 45 Lt"/>
              </a:defRPr>
            </a:lvl1pPr>
          </a:lstStyle>
          <a:p>
            <a:r>
              <a:rPr lang="en-GB"/>
              <a:t>Click to edit Master subtitle style</a:t>
            </a:r>
            <a:endParaRPr lang="en-US" dirty="0"/>
          </a:p>
        </p:txBody>
      </p:sp>
      <p:sp>
        <p:nvSpPr>
          <p:cNvPr id="3074" name="Rectangle 2"/>
          <p:cNvSpPr>
            <a:spLocks noGrp="1" noChangeArrowheads="1"/>
          </p:cNvSpPr>
          <p:nvPr>
            <p:ph type="ctrTitle"/>
          </p:nvPr>
        </p:nvSpPr>
        <p:spPr>
          <a:xfrm>
            <a:off x="711201" y="1040419"/>
            <a:ext cx="103632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en-GB"/>
              <a:t>Click to edit Master title style</a:t>
            </a:r>
            <a:endParaRPr lang="de-DE" dirty="0"/>
          </a:p>
        </p:txBody>
      </p:sp>
      <p:sp>
        <p:nvSpPr>
          <p:cNvPr id="7" name="Text Placeholder 6"/>
          <p:cNvSpPr>
            <a:spLocks noGrp="1"/>
          </p:cNvSpPr>
          <p:nvPr>
            <p:ph type="body" sz="quarter" idx="10"/>
          </p:nvPr>
        </p:nvSpPr>
        <p:spPr>
          <a:xfrm>
            <a:off x="711201" y="3851276"/>
            <a:ext cx="5983817" cy="614363"/>
          </a:xfrm>
        </p:spPr>
        <p:txBody>
          <a:bodyPr/>
          <a:lstStyle>
            <a:lvl1pPr marL="0" indent="0">
              <a:buNone/>
              <a:defRPr b="0" i="0">
                <a:solidFill>
                  <a:schemeClr val="bg1"/>
                </a:solidFill>
                <a:latin typeface="HelveticaNeueLT Pro 35 Th"/>
                <a:cs typeface="HelveticaNeueLT Pro 35 Th"/>
              </a:defRPr>
            </a:lvl1pPr>
          </a:lstStyle>
          <a:p>
            <a:pPr lvl="0"/>
            <a:r>
              <a:rPr lang="en-GB"/>
              <a:t>Click to edit Master text styles</a:t>
            </a:r>
          </a:p>
        </p:txBody>
      </p:sp>
    </p:spTree>
    <p:extLst>
      <p:ext uri="{BB962C8B-B14F-4D97-AF65-F5344CB8AC3E}">
        <p14:creationId xmlns:p14="http://schemas.microsoft.com/office/powerpoint/2010/main" val="54173633"/>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C4F2BB-482B-E144-9A52-75BAB1907E11}" type="datetimeFigureOut">
              <a:rPr lang="en-GB" smtClean="0"/>
              <a:t>28/04/2023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22440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C4F2BB-482B-E144-9A52-75BAB1907E11}" type="datetimeFigureOut">
              <a:rPr lang="en-GB" smtClean="0"/>
              <a:t>28/04/2023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373128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C4F2BB-482B-E144-9A52-75BAB1907E11}" type="datetimeFigureOut">
              <a:rPr lang="en-GB" smtClean="0"/>
              <a:t>28/04/2023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6142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C4F2BB-482B-E144-9A52-75BAB1907E11}" type="datetimeFigureOut">
              <a:rPr lang="en-GB" smtClean="0"/>
              <a:t>28/04/2023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144723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C4F2BB-482B-E144-9A52-75BAB1907E11}" type="datetimeFigureOut">
              <a:rPr lang="en-GB" smtClean="0"/>
              <a:t>28/04/2023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221873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4F2BB-482B-E144-9A52-75BAB1907E11}" type="datetimeFigureOut">
              <a:rPr lang="en-GB" smtClean="0"/>
              <a:t>28/04/2023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1460483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C4F2BB-482B-E144-9A52-75BAB1907E11}" type="datetimeFigureOut">
              <a:rPr lang="en-GB" smtClean="0"/>
              <a:t>28/04/2023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3592134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C4F2BB-482B-E144-9A52-75BAB1907E11}" type="datetimeFigureOut">
              <a:rPr lang="en-GB" smtClean="0"/>
              <a:t>28/04/2023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32954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4F2BB-482B-E144-9A52-75BAB1907E11}" type="datetimeFigureOut">
              <a:rPr lang="en-GB" smtClean="0"/>
              <a:t>28/04/2023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97078-2AB8-7C4F-AC7F-7DBEFB5D3F10}" type="slidenum">
              <a:rPr lang="en-GB" smtClean="0"/>
              <a:t>‹#›</a:t>
            </a:fld>
            <a:endParaRPr lang="en-GB"/>
          </a:p>
        </p:txBody>
      </p:sp>
    </p:spTree>
    <p:extLst>
      <p:ext uri="{BB962C8B-B14F-4D97-AF65-F5344CB8AC3E}">
        <p14:creationId xmlns:p14="http://schemas.microsoft.com/office/powerpoint/2010/main" val="2496638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4.tiff"/><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3.tiff"/><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http://www.pathguide.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jpeg"/><Relationship Id="rId2" Type="http://schemas.openxmlformats.org/officeDocument/2006/relationships/notesSlide" Target="../notesSlides/notesSlide2.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jpe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jpg"/><Relationship Id="rId7" Type="http://schemas.openxmlformats.org/officeDocument/2006/relationships/image" Target="../media/image59.jp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jpg"/><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jpg"/><Relationship Id="rId5" Type="http://schemas.openxmlformats.org/officeDocument/2006/relationships/image" Target="../media/image57.jp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jpg"/><Relationship Id="rId4" Type="http://schemas.openxmlformats.org/officeDocument/2006/relationships/image" Target="../media/image56.jpg"/><Relationship Id="rId9" Type="http://schemas.openxmlformats.org/officeDocument/2006/relationships/image" Target="../media/image61.png"/><Relationship Id="rId14" Type="http://schemas.openxmlformats.org/officeDocument/2006/relationships/image" Target="../media/image66.jpg"/></Relationships>
</file>

<file path=ppt/slides/_rels/slide31.xml.rels><?xml version="1.0" encoding="UTF-8" standalone="yes"?>
<Relationships xmlns="http://schemas.openxmlformats.org/package/2006/relationships"><Relationship Id="rId3" Type="http://schemas.openxmlformats.org/officeDocument/2006/relationships/hyperlink" Target="http://mint.bio.uniroma2.it/mint/)" TargetMode="External"/><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ebi.ac.uk/intac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psidev.info/MI" TargetMode="External"/><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tring-db.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mentha.uniroma2.i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45.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signor.uniroma2.it/" TargetMode="External"/><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00.tiff"/><Relationship Id="rId3" Type="http://schemas.openxmlformats.org/officeDocument/2006/relationships/image" Target="../media/image12.png"/><Relationship Id="rId7" Type="http://schemas.openxmlformats.org/officeDocument/2006/relationships/image" Target="../media/image99.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8.png"/><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jp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jp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jpg"/><Relationship Id="rId15" Type="http://schemas.openxmlformats.org/officeDocument/2006/relationships/image" Target="../media/image114.png"/><Relationship Id="rId10" Type="http://schemas.openxmlformats.org/officeDocument/2006/relationships/image" Target="../media/image109.jpg"/><Relationship Id="rId4" Type="http://schemas.openxmlformats.org/officeDocument/2006/relationships/image" Target="../media/image103.jpg"/><Relationship Id="rId9" Type="http://schemas.openxmlformats.org/officeDocument/2006/relationships/image" Target="../media/image108.jpg"/><Relationship Id="rId1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1.tiff"/><Relationship Id="rId5" Type="http://schemas.openxmlformats.org/officeDocument/2006/relationships/image" Target="../media/image120.tiff"/><Relationship Id="rId4" Type="http://schemas.openxmlformats.org/officeDocument/2006/relationships/image" Target="../media/image119.tiff"/></Relationships>
</file>

<file path=ppt/slides/_rels/slide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www.cytoscape.org/"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cytoscape.org/"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1BF0-168E-0843-A760-840310D87ED1}"/>
              </a:ext>
            </a:extLst>
          </p:cNvPr>
          <p:cNvSpPr>
            <a:spLocks noGrp="1"/>
          </p:cNvSpPr>
          <p:nvPr>
            <p:ph type="ctrTitle"/>
          </p:nvPr>
        </p:nvSpPr>
        <p:spPr/>
        <p:txBody>
          <a:bodyPr>
            <a:normAutofit fontScale="90000"/>
          </a:bodyPr>
          <a:lstStyle/>
          <a:p>
            <a:r>
              <a:rPr lang="it-IT" b="1" dirty="0" err="1">
                <a:solidFill>
                  <a:srgbClr val="009193"/>
                </a:solidFill>
              </a:rPr>
              <a:t>Methods</a:t>
            </a:r>
            <a:r>
              <a:rPr lang="it-IT" b="1" dirty="0">
                <a:solidFill>
                  <a:srgbClr val="009193"/>
                </a:solidFill>
              </a:rPr>
              <a:t> in building and </a:t>
            </a:r>
            <a:r>
              <a:rPr lang="it-IT" b="1" dirty="0" err="1">
                <a:solidFill>
                  <a:srgbClr val="009193"/>
                </a:solidFill>
              </a:rPr>
              <a:t>analysing</a:t>
            </a:r>
            <a:r>
              <a:rPr lang="it-IT" b="1" dirty="0">
                <a:solidFill>
                  <a:srgbClr val="009193"/>
                </a:solidFill>
              </a:rPr>
              <a:t> </a:t>
            </a:r>
            <a:r>
              <a:rPr lang="it-IT" b="1" dirty="0" err="1">
                <a:solidFill>
                  <a:srgbClr val="009193"/>
                </a:solidFill>
              </a:rPr>
              <a:t>biological</a:t>
            </a:r>
            <a:r>
              <a:rPr lang="it-IT" b="1" dirty="0">
                <a:solidFill>
                  <a:srgbClr val="009193"/>
                </a:solidFill>
              </a:rPr>
              <a:t> networks. </a:t>
            </a:r>
            <a:endParaRPr lang="en-GB" b="1" dirty="0">
              <a:solidFill>
                <a:srgbClr val="009193"/>
              </a:solidFill>
            </a:endParaRPr>
          </a:p>
        </p:txBody>
      </p:sp>
      <p:sp>
        <p:nvSpPr>
          <p:cNvPr id="3" name="Subtitle 2">
            <a:extLst>
              <a:ext uri="{FF2B5EF4-FFF2-40B4-BE49-F238E27FC236}">
                <a16:creationId xmlns:a16="http://schemas.microsoft.com/office/drawing/2014/main" id="{A55C1F92-E6D6-8941-A464-073662B3F033}"/>
              </a:ext>
            </a:extLst>
          </p:cNvPr>
          <p:cNvSpPr>
            <a:spLocks noGrp="1"/>
          </p:cNvSpPr>
          <p:nvPr>
            <p:ph type="subTitle" idx="1"/>
          </p:nvPr>
        </p:nvSpPr>
        <p:spPr>
          <a:xfrm>
            <a:off x="275772" y="4835752"/>
            <a:ext cx="9144000" cy="1655762"/>
          </a:xfrm>
        </p:spPr>
        <p:txBody>
          <a:bodyPr>
            <a:normAutofit fontScale="92500" lnSpcReduction="20000"/>
          </a:bodyPr>
          <a:lstStyle/>
          <a:p>
            <a:pPr algn="l"/>
            <a:r>
              <a:rPr lang="en-GB" dirty="0"/>
              <a:t>Livia Perfetto, PhD</a:t>
            </a:r>
          </a:p>
          <a:p>
            <a:pPr algn="l"/>
            <a:br>
              <a:rPr lang="it-IT" dirty="0"/>
            </a:br>
            <a:r>
              <a:rPr lang="it-IT" dirty="0"/>
              <a:t>Assistant Professor, </a:t>
            </a:r>
            <a:r>
              <a:rPr lang="it-IT" dirty="0" err="1"/>
              <a:t>rtdB</a:t>
            </a:r>
            <a:r>
              <a:rPr lang="it-IT" dirty="0"/>
              <a:t> and</a:t>
            </a:r>
            <a:br>
              <a:rPr lang="it-IT" dirty="0"/>
            </a:br>
            <a:r>
              <a:rPr lang="it-IT" dirty="0"/>
              <a:t>SIGNOR database coordinator</a:t>
            </a:r>
            <a:endParaRPr lang="en-GB" dirty="0"/>
          </a:p>
          <a:p>
            <a:pPr algn="l"/>
            <a:r>
              <a:rPr lang="en-GB" b="1" dirty="0"/>
              <a:t>livia.perfetto@uniroma1.it</a:t>
            </a:r>
          </a:p>
        </p:txBody>
      </p:sp>
    </p:spTree>
    <p:extLst>
      <p:ext uri="{BB962C8B-B14F-4D97-AF65-F5344CB8AC3E}">
        <p14:creationId xmlns:p14="http://schemas.microsoft.com/office/powerpoint/2010/main" val="1621472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A38A-31C3-5948-AA6C-3F48B815D876}"/>
              </a:ext>
            </a:extLst>
          </p:cNvPr>
          <p:cNvSpPr>
            <a:spLocks noGrp="1"/>
          </p:cNvSpPr>
          <p:nvPr>
            <p:ph type="title"/>
          </p:nvPr>
        </p:nvSpPr>
        <p:spPr>
          <a:xfrm>
            <a:off x="4420185" y="257048"/>
            <a:ext cx="3351628" cy="323165"/>
          </a:xfrm>
        </p:spPr>
        <p:txBody>
          <a:bodyPr>
            <a:normAutofit fontScale="90000"/>
          </a:bodyPr>
          <a:lstStyle/>
          <a:p>
            <a:endParaRPr lang="it-IT"/>
          </a:p>
        </p:txBody>
      </p:sp>
      <p:pic>
        <p:nvPicPr>
          <p:cNvPr id="3" name="Picture 2">
            <a:extLst>
              <a:ext uri="{FF2B5EF4-FFF2-40B4-BE49-F238E27FC236}">
                <a16:creationId xmlns:a16="http://schemas.microsoft.com/office/drawing/2014/main" id="{78E5629D-F10D-C649-A947-9F73DC29489D}"/>
              </a:ext>
            </a:extLst>
          </p:cNvPr>
          <p:cNvPicPr>
            <a:picLocks noChangeAspect="1"/>
          </p:cNvPicPr>
          <p:nvPr/>
        </p:nvPicPr>
        <p:blipFill>
          <a:blip r:embed="rId2"/>
          <a:stretch>
            <a:fillRect/>
          </a:stretch>
        </p:blipFill>
        <p:spPr>
          <a:xfrm>
            <a:off x="1919187" y="1131095"/>
            <a:ext cx="8229149" cy="4628897"/>
          </a:xfrm>
          <a:prstGeom prst="rect">
            <a:avLst/>
          </a:prstGeom>
        </p:spPr>
      </p:pic>
      <p:pic>
        <p:nvPicPr>
          <p:cNvPr id="4" name="Picture 8">
            <a:extLst>
              <a:ext uri="{FF2B5EF4-FFF2-40B4-BE49-F238E27FC236}">
                <a16:creationId xmlns:a16="http://schemas.microsoft.com/office/drawing/2014/main" id="{C1526684-5741-5D4F-99EE-1F4CD1DF7C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10796" y="2125267"/>
            <a:ext cx="728555" cy="429187"/>
          </a:xfrm>
          <a:prstGeom prst="rect">
            <a:avLst/>
          </a:prstGeom>
        </p:spPr>
      </p:pic>
    </p:spTree>
    <p:extLst>
      <p:ext uri="{BB962C8B-B14F-4D97-AF65-F5344CB8AC3E}">
        <p14:creationId xmlns:p14="http://schemas.microsoft.com/office/powerpoint/2010/main" val="3504767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A4F2-B48D-4245-9A83-448486ADBBCB}"/>
              </a:ext>
            </a:extLst>
          </p:cNvPr>
          <p:cNvSpPr>
            <a:spLocks noGrp="1"/>
          </p:cNvSpPr>
          <p:nvPr>
            <p:ph type="title"/>
          </p:nvPr>
        </p:nvSpPr>
        <p:spPr/>
        <p:txBody>
          <a:bodyPr/>
          <a:lstStyle/>
          <a:p>
            <a:r>
              <a:rPr lang="en-GB" b="1" dirty="0">
                <a:solidFill>
                  <a:schemeClr val="accent6"/>
                </a:solidFill>
              </a:rPr>
              <a:t>Databases</a:t>
            </a:r>
          </a:p>
        </p:txBody>
      </p:sp>
      <p:pic>
        <p:nvPicPr>
          <p:cNvPr id="3" name="Content Placeholder 4">
            <a:extLst>
              <a:ext uri="{FF2B5EF4-FFF2-40B4-BE49-F238E27FC236}">
                <a16:creationId xmlns:a16="http://schemas.microsoft.com/office/drawing/2014/main" id="{21FDEDD3-11D3-8E49-B3D4-784141E868A2}"/>
              </a:ext>
            </a:extLst>
          </p:cNvPr>
          <p:cNvPicPr>
            <a:picLocks noChangeAspect="1"/>
          </p:cNvPicPr>
          <p:nvPr/>
        </p:nvPicPr>
        <p:blipFill>
          <a:blip r:embed="rId2"/>
          <a:stretch>
            <a:fillRect/>
          </a:stretch>
        </p:blipFill>
        <p:spPr>
          <a:xfrm>
            <a:off x="4613078" y="1690688"/>
            <a:ext cx="3262106" cy="3338861"/>
          </a:xfrm>
          <a:prstGeom prst="rect">
            <a:avLst/>
          </a:prstGeom>
        </p:spPr>
      </p:pic>
    </p:spTree>
    <p:extLst>
      <p:ext uri="{BB962C8B-B14F-4D97-AF65-F5344CB8AC3E}">
        <p14:creationId xmlns:p14="http://schemas.microsoft.com/office/powerpoint/2010/main" val="81831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6735-8BC6-5F4F-A1BB-C1DE1FD989D3}"/>
              </a:ext>
            </a:extLst>
          </p:cNvPr>
          <p:cNvSpPr>
            <a:spLocks noGrp="1"/>
          </p:cNvSpPr>
          <p:nvPr>
            <p:ph type="title"/>
          </p:nvPr>
        </p:nvSpPr>
        <p:spPr>
          <a:xfrm>
            <a:off x="261257" y="55845"/>
            <a:ext cx="9778092" cy="1325563"/>
          </a:xfrm>
        </p:spPr>
        <p:txBody>
          <a:bodyPr/>
          <a:lstStyle/>
          <a:p>
            <a:r>
              <a:rPr lang="en-GB" b="1" dirty="0">
                <a:solidFill>
                  <a:schemeClr val="accent6"/>
                </a:solidFill>
              </a:rPr>
              <a:t>Biology</a:t>
            </a:r>
          </a:p>
        </p:txBody>
      </p:sp>
      <p:pic>
        <p:nvPicPr>
          <p:cNvPr id="7" name="Content Placeholder 6">
            <a:extLst>
              <a:ext uri="{FF2B5EF4-FFF2-40B4-BE49-F238E27FC236}">
                <a16:creationId xmlns:a16="http://schemas.microsoft.com/office/drawing/2014/main" id="{7686E685-5EB9-1445-91C9-B8F940B691C6}"/>
              </a:ext>
            </a:extLst>
          </p:cNvPr>
          <p:cNvPicPr>
            <a:picLocks noGrp="1" noChangeAspect="1"/>
          </p:cNvPicPr>
          <p:nvPr>
            <p:ph idx="1"/>
          </p:nvPr>
        </p:nvPicPr>
        <p:blipFill>
          <a:blip r:embed="rId2"/>
          <a:stretch>
            <a:fillRect/>
          </a:stretch>
        </p:blipFill>
        <p:spPr>
          <a:xfrm>
            <a:off x="5397500" y="3366294"/>
            <a:ext cx="1397000" cy="1270000"/>
          </a:xfrm>
          <a:prstGeom prst="rect">
            <a:avLst/>
          </a:prstGeom>
        </p:spPr>
      </p:pic>
      <p:pic>
        <p:nvPicPr>
          <p:cNvPr id="3" name="Picture 2">
            <a:extLst>
              <a:ext uri="{FF2B5EF4-FFF2-40B4-BE49-F238E27FC236}">
                <a16:creationId xmlns:a16="http://schemas.microsoft.com/office/drawing/2014/main" id="{E66F8001-AB47-DD46-9398-C3D3CB1169C5}"/>
              </a:ext>
            </a:extLst>
          </p:cNvPr>
          <p:cNvPicPr>
            <a:picLocks noChangeAspect="1"/>
          </p:cNvPicPr>
          <p:nvPr/>
        </p:nvPicPr>
        <p:blipFill>
          <a:blip r:embed="rId3"/>
          <a:stretch>
            <a:fillRect/>
          </a:stretch>
        </p:blipFill>
        <p:spPr>
          <a:xfrm>
            <a:off x="3222438" y="1568823"/>
            <a:ext cx="5964369" cy="1712259"/>
          </a:xfrm>
          <a:prstGeom prst="rect">
            <a:avLst/>
          </a:prstGeom>
        </p:spPr>
      </p:pic>
    </p:spTree>
    <p:extLst>
      <p:ext uri="{BB962C8B-B14F-4D97-AF65-F5344CB8AC3E}">
        <p14:creationId xmlns:p14="http://schemas.microsoft.com/office/powerpoint/2010/main" val="48963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6735-8BC6-5F4F-A1BB-C1DE1FD989D3}"/>
              </a:ext>
            </a:extLst>
          </p:cNvPr>
          <p:cNvSpPr>
            <a:spLocks noGrp="1"/>
          </p:cNvSpPr>
          <p:nvPr>
            <p:ph type="title"/>
          </p:nvPr>
        </p:nvSpPr>
        <p:spPr>
          <a:xfrm>
            <a:off x="-27348" y="-208973"/>
            <a:ext cx="12046857" cy="1325563"/>
          </a:xfrm>
        </p:spPr>
        <p:txBody>
          <a:bodyPr>
            <a:normAutofit/>
          </a:bodyPr>
          <a:lstStyle/>
          <a:p>
            <a:r>
              <a:rPr lang="en-GB" sz="4000" b="1" dirty="0">
                <a:solidFill>
                  <a:schemeClr val="accent6"/>
                </a:solidFill>
              </a:rPr>
              <a:t>…to understand Biology we need to </a:t>
            </a:r>
            <a:r>
              <a:rPr lang="en-GB" sz="4000" b="1" dirty="0" err="1">
                <a:solidFill>
                  <a:schemeClr val="accent6"/>
                </a:solidFill>
              </a:rPr>
              <a:t>mesure</a:t>
            </a:r>
            <a:r>
              <a:rPr lang="en-GB" sz="4000" b="1" dirty="0">
                <a:solidFill>
                  <a:schemeClr val="accent6"/>
                </a:solidFill>
              </a:rPr>
              <a:t> things up…</a:t>
            </a:r>
          </a:p>
        </p:txBody>
      </p:sp>
      <p:pic>
        <p:nvPicPr>
          <p:cNvPr id="7" name="Content Placeholder 6">
            <a:extLst>
              <a:ext uri="{FF2B5EF4-FFF2-40B4-BE49-F238E27FC236}">
                <a16:creationId xmlns:a16="http://schemas.microsoft.com/office/drawing/2014/main" id="{7686E685-5EB9-1445-91C9-B8F940B691C6}"/>
              </a:ext>
            </a:extLst>
          </p:cNvPr>
          <p:cNvPicPr>
            <a:picLocks noGrp="1" noChangeAspect="1"/>
          </p:cNvPicPr>
          <p:nvPr>
            <p:ph idx="1"/>
          </p:nvPr>
        </p:nvPicPr>
        <p:blipFill>
          <a:blip r:embed="rId2"/>
          <a:stretch>
            <a:fillRect/>
          </a:stretch>
        </p:blipFill>
        <p:spPr>
          <a:xfrm>
            <a:off x="2152650" y="876472"/>
            <a:ext cx="1491879" cy="1356254"/>
          </a:xfrm>
          <a:prstGeom prst="rect">
            <a:avLst/>
          </a:prstGeom>
        </p:spPr>
      </p:pic>
      <p:pic>
        <p:nvPicPr>
          <p:cNvPr id="8" name="Picture 7">
            <a:extLst>
              <a:ext uri="{FF2B5EF4-FFF2-40B4-BE49-F238E27FC236}">
                <a16:creationId xmlns:a16="http://schemas.microsoft.com/office/drawing/2014/main" id="{1EAD256F-AF68-4649-996A-AF359503B86A}"/>
              </a:ext>
            </a:extLst>
          </p:cNvPr>
          <p:cNvPicPr>
            <a:picLocks noChangeAspect="1"/>
          </p:cNvPicPr>
          <p:nvPr/>
        </p:nvPicPr>
        <p:blipFill>
          <a:blip r:embed="rId3"/>
          <a:stretch>
            <a:fillRect/>
          </a:stretch>
        </p:blipFill>
        <p:spPr>
          <a:xfrm>
            <a:off x="5058993" y="1040337"/>
            <a:ext cx="2421591" cy="1203180"/>
          </a:xfrm>
          <a:prstGeom prst="rect">
            <a:avLst/>
          </a:prstGeom>
        </p:spPr>
      </p:pic>
      <p:sp>
        <p:nvSpPr>
          <p:cNvPr id="9" name="Right Arrow 8">
            <a:extLst>
              <a:ext uri="{FF2B5EF4-FFF2-40B4-BE49-F238E27FC236}">
                <a16:creationId xmlns:a16="http://schemas.microsoft.com/office/drawing/2014/main" id="{3CFA46F5-9356-F04E-BECF-EA4F53E534DA}"/>
              </a:ext>
            </a:extLst>
          </p:cNvPr>
          <p:cNvSpPr/>
          <p:nvPr/>
        </p:nvSpPr>
        <p:spPr>
          <a:xfrm>
            <a:off x="4079518" y="1613636"/>
            <a:ext cx="874059" cy="331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188B97E-6427-134F-B757-E87C4C356412}"/>
              </a:ext>
            </a:extLst>
          </p:cNvPr>
          <p:cNvSpPr txBox="1"/>
          <p:nvPr/>
        </p:nvSpPr>
        <p:spPr>
          <a:xfrm>
            <a:off x="2554251" y="2511668"/>
            <a:ext cx="774764" cy="369332"/>
          </a:xfrm>
          <a:prstGeom prst="rect">
            <a:avLst/>
          </a:prstGeom>
          <a:noFill/>
        </p:spPr>
        <p:txBody>
          <a:bodyPr wrap="none" rtlCol="0">
            <a:spAutoFit/>
          </a:bodyPr>
          <a:lstStyle/>
          <a:p>
            <a:r>
              <a:rPr lang="en-GB" dirty="0"/>
              <a:t>reality</a:t>
            </a:r>
          </a:p>
        </p:txBody>
      </p:sp>
      <p:sp>
        <p:nvSpPr>
          <p:cNvPr id="11" name="TextBox 10">
            <a:extLst>
              <a:ext uri="{FF2B5EF4-FFF2-40B4-BE49-F238E27FC236}">
                <a16:creationId xmlns:a16="http://schemas.microsoft.com/office/drawing/2014/main" id="{23C7F4B0-8ABF-E849-9C63-7E7FA19E6918}"/>
              </a:ext>
            </a:extLst>
          </p:cNvPr>
          <p:cNvSpPr txBox="1"/>
          <p:nvPr/>
        </p:nvSpPr>
        <p:spPr>
          <a:xfrm>
            <a:off x="5091925" y="2518428"/>
            <a:ext cx="1352486" cy="369332"/>
          </a:xfrm>
          <a:prstGeom prst="rect">
            <a:avLst/>
          </a:prstGeom>
          <a:noFill/>
        </p:spPr>
        <p:txBody>
          <a:bodyPr wrap="none" rtlCol="0">
            <a:spAutoFit/>
          </a:bodyPr>
          <a:lstStyle/>
          <a:p>
            <a:r>
              <a:rPr lang="en-GB" dirty="0"/>
              <a:t>experiments</a:t>
            </a:r>
          </a:p>
        </p:txBody>
      </p:sp>
      <p:sp>
        <p:nvSpPr>
          <p:cNvPr id="12" name="Right Arrow 11">
            <a:extLst>
              <a:ext uri="{FF2B5EF4-FFF2-40B4-BE49-F238E27FC236}">
                <a16:creationId xmlns:a16="http://schemas.microsoft.com/office/drawing/2014/main" id="{28D71E21-D9F7-7146-9674-30F89AA27342}"/>
              </a:ext>
            </a:extLst>
          </p:cNvPr>
          <p:cNvSpPr/>
          <p:nvPr/>
        </p:nvSpPr>
        <p:spPr>
          <a:xfrm>
            <a:off x="7781942" y="1499422"/>
            <a:ext cx="874059" cy="331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CEF1E2E-F31B-D747-BEC7-E1268F3115E1}"/>
              </a:ext>
            </a:extLst>
          </p:cNvPr>
          <p:cNvSpPr txBox="1"/>
          <p:nvPr/>
        </p:nvSpPr>
        <p:spPr>
          <a:xfrm>
            <a:off x="9392616" y="2527039"/>
            <a:ext cx="1272784" cy="369332"/>
          </a:xfrm>
          <a:prstGeom prst="rect">
            <a:avLst/>
          </a:prstGeom>
          <a:noFill/>
        </p:spPr>
        <p:txBody>
          <a:bodyPr wrap="none" rtlCol="0">
            <a:spAutoFit/>
          </a:bodyPr>
          <a:lstStyle/>
          <a:p>
            <a:r>
              <a:rPr lang="en-GB" dirty="0"/>
              <a:t>conclusions</a:t>
            </a:r>
          </a:p>
        </p:txBody>
      </p:sp>
      <p:sp>
        <p:nvSpPr>
          <p:cNvPr id="14" name="TextBox 13">
            <a:extLst>
              <a:ext uri="{FF2B5EF4-FFF2-40B4-BE49-F238E27FC236}">
                <a16:creationId xmlns:a16="http://schemas.microsoft.com/office/drawing/2014/main" id="{F1D56435-A072-F04F-976B-7162CA9D3D97}"/>
              </a:ext>
            </a:extLst>
          </p:cNvPr>
          <p:cNvSpPr txBox="1"/>
          <p:nvPr/>
        </p:nvSpPr>
        <p:spPr>
          <a:xfrm>
            <a:off x="9379916" y="1028842"/>
            <a:ext cx="2003236" cy="1200329"/>
          </a:xfrm>
          <a:prstGeom prst="rect">
            <a:avLst/>
          </a:prstGeom>
          <a:noFill/>
        </p:spPr>
        <p:txBody>
          <a:bodyPr wrap="square" rtlCol="0">
            <a:spAutoFit/>
          </a:bodyPr>
          <a:lstStyle/>
          <a:p>
            <a:r>
              <a:rPr lang="en-GB" dirty="0"/>
              <a:t>DEP-1 dephosphorylates and inactivates ERK2 </a:t>
            </a:r>
          </a:p>
        </p:txBody>
      </p:sp>
      <p:grpSp>
        <p:nvGrpSpPr>
          <p:cNvPr id="15" name="object 4">
            <a:extLst>
              <a:ext uri="{FF2B5EF4-FFF2-40B4-BE49-F238E27FC236}">
                <a16:creationId xmlns:a16="http://schemas.microsoft.com/office/drawing/2014/main" id="{8C7AD9F0-1EF7-B541-A573-8D3BFCF1CD95}"/>
              </a:ext>
            </a:extLst>
          </p:cNvPr>
          <p:cNvGrpSpPr/>
          <p:nvPr/>
        </p:nvGrpSpPr>
        <p:grpSpPr>
          <a:xfrm>
            <a:off x="6057240" y="4368800"/>
            <a:ext cx="1268730" cy="295910"/>
            <a:chOff x="6288090" y="2574530"/>
            <a:chExt cx="1268730" cy="295910"/>
          </a:xfrm>
        </p:grpSpPr>
        <p:sp>
          <p:nvSpPr>
            <p:cNvPr id="16" name="object 5">
              <a:extLst>
                <a:ext uri="{FF2B5EF4-FFF2-40B4-BE49-F238E27FC236}">
                  <a16:creationId xmlns:a16="http://schemas.microsoft.com/office/drawing/2014/main" id="{9BCBB0AA-1464-224B-BF08-E347137DCF41}"/>
                </a:ext>
              </a:extLst>
            </p:cNvPr>
            <p:cNvSpPr/>
            <p:nvPr/>
          </p:nvSpPr>
          <p:spPr>
            <a:xfrm>
              <a:off x="6300790" y="2587230"/>
              <a:ext cx="270510" cy="270510"/>
            </a:xfrm>
            <a:custGeom>
              <a:avLst/>
              <a:gdLst/>
              <a:ahLst/>
              <a:cxnLst/>
              <a:rect l="l" t="t" r="r" b="b"/>
              <a:pathLst>
                <a:path w="270509" h="270510">
                  <a:moveTo>
                    <a:pt x="135135" y="0"/>
                  </a:moveTo>
                  <a:lnTo>
                    <a:pt x="92422" y="6889"/>
                  </a:lnTo>
                  <a:lnTo>
                    <a:pt x="55325" y="26073"/>
                  </a:lnTo>
                  <a:lnTo>
                    <a:pt x="26073" y="55326"/>
                  </a:lnTo>
                  <a:lnTo>
                    <a:pt x="6889" y="92422"/>
                  </a:lnTo>
                  <a:lnTo>
                    <a:pt x="0" y="135135"/>
                  </a:lnTo>
                  <a:lnTo>
                    <a:pt x="6889" y="177849"/>
                  </a:lnTo>
                  <a:lnTo>
                    <a:pt x="26073" y="214945"/>
                  </a:lnTo>
                  <a:lnTo>
                    <a:pt x="55325" y="244198"/>
                  </a:lnTo>
                  <a:lnTo>
                    <a:pt x="92422" y="263383"/>
                  </a:lnTo>
                  <a:lnTo>
                    <a:pt x="135135" y="270272"/>
                  </a:lnTo>
                  <a:lnTo>
                    <a:pt x="177849" y="263383"/>
                  </a:lnTo>
                  <a:lnTo>
                    <a:pt x="214945" y="244198"/>
                  </a:lnTo>
                  <a:lnTo>
                    <a:pt x="244198" y="214945"/>
                  </a:lnTo>
                  <a:lnTo>
                    <a:pt x="263382" y="177849"/>
                  </a:lnTo>
                  <a:lnTo>
                    <a:pt x="270271" y="135135"/>
                  </a:lnTo>
                  <a:lnTo>
                    <a:pt x="263382" y="92422"/>
                  </a:lnTo>
                  <a:lnTo>
                    <a:pt x="244198" y="55326"/>
                  </a:lnTo>
                  <a:lnTo>
                    <a:pt x="214945" y="26073"/>
                  </a:lnTo>
                  <a:lnTo>
                    <a:pt x="177849" y="6889"/>
                  </a:lnTo>
                  <a:lnTo>
                    <a:pt x="135135" y="0"/>
                  </a:lnTo>
                  <a:close/>
                </a:path>
              </a:pathLst>
            </a:custGeom>
            <a:solidFill>
              <a:srgbClr val="953735"/>
            </a:solidFill>
          </p:spPr>
          <p:txBody>
            <a:bodyPr wrap="square" lIns="0" tIns="0" rIns="0" bIns="0" rtlCol="0"/>
            <a:lstStyle/>
            <a:p>
              <a:endParaRPr/>
            </a:p>
          </p:txBody>
        </p:sp>
        <p:sp>
          <p:nvSpPr>
            <p:cNvPr id="17" name="object 6">
              <a:extLst>
                <a:ext uri="{FF2B5EF4-FFF2-40B4-BE49-F238E27FC236}">
                  <a16:creationId xmlns:a16="http://schemas.microsoft.com/office/drawing/2014/main" id="{EA5FEC4B-B4D1-AF4F-BAAD-327724784D12}"/>
                </a:ext>
              </a:extLst>
            </p:cNvPr>
            <p:cNvSpPr/>
            <p:nvPr/>
          </p:nvSpPr>
          <p:spPr>
            <a:xfrm>
              <a:off x="6300790" y="2587230"/>
              <a:ext cx="270510" cy="270510"/>
            </a:xfrm>
            <a:custGeom>
              <a:avLst/>
              <a:gdLst/>
              <a:ahLst/>
              <a:cxnLst/>
              <a:rect l="l" t="t" r="r" b="b"/>
              <a:pathLst>
                <a:path w="270509" h="270510">
                  <a:moveTo>
                    <a:pt x="0" y="135136"/>
                  </a:moveTo>
                  <a:lnTo>
                    <a:pt x="6889" y="92422"/>
                  </a:lnTo>
                  <a:lnTo>
                    <a:pt x="26073" y="55326"/>
                  </a:lnTo>
                  <a:lnTo>
                    <a:pt x="55326" y="26073"/>
                  </a:lnTo>
                  <a:lnTo>
                    <a:pt x="92422" y="6889"/>
                  </a:lnTo>
                  <a:lnTo>
                    <a:pt x="135136" y="0"/>
                  </a:lnTo>
                  <a:lnTo>
                    <a:pt x="177849" y="6889"/>
                  </a:lnTo>
                  <a:lnTo>
                    <a:pt x="214945" y="26073"/>
                  </a:lnTo>
                  <a:lnTo>
                    <a:pt x="244198" y="55326"/>
                  </a:lnTo>
                  <a:lnTo>
                    <a:pt x="263382" y="92422"/>
                  </a:lnTo>
                  <a:lnTo>
                    <a:pt x="270272" y="135136"/>
                  </a:lnTo>
                  <a:lnTo>
                    <a:pt x="263382" y="177849"/>
                  </a:lnTo>
                  <a:lnTo>
                    <a:pt x="244198" y="214945"/>
                  </a:lnTo>
                  <a:lnTo>
                    <a:pt x="214945" y="244198"/>
                  </a:lnTo>
                  <a:lnTo>
                    <a:pt x="177849" y="263382"/>
                  </a:lnTo>
                  <a:lnTo>
                    <a:pt x="135136" y="270272"/>
                  </a:lnTo>
                  <a:lnTo>
                    <a:pt x="92422" y="263382"/>
                  </a:lnTo>
                  <a:lnTo>
                    <a:pt x="55326" y="244198"/>
                  </a:lnTo>
                  <a:lnTo>
                    <a:pt x="26073" y="214945"/>
                  </a:lnTo>
                  <a:lnTo>
                    <a:pt x="6889" y="177849"/>
                  </a:lnTo>
                  <a:lnTo>
                    <a:pt x="0" y="135136"/>
                  </a:lnTo>
                  <a:close/>
                </a:path>
              </a:pathLst>
            </a:custGeom>
            <a:ln w="25400">
              <a:solidFill>
                <a:srgbClr val="632523"/>
              </a:solidFill>
            </a:ln>
          </p:spPr>
          <p:txBody>
            <a:bodyPr wrap="square" lIns="0" tIns="0" rIns="0" bIns="0" rtlCol="0"/>
            <a:lstStyle/>
            <a:p>
              <a:endParaRPr/>
            </a:p>
          </p:txBody>
        </p:sp>
        <p:sp>
          <p:nvSpPr>
            <p:cNvPr id="18" name="object 7">
              <a:extLst>
                <a:ext uri="{FF2B5EF4-FFF2-40B4-BE49-F238E27FC236}">
                  <a16:creationId xmlns:a16="http://schemas.microsoft.com/office/drawing/2014/main" id="{9D9B52EF-1B79-0F44-A3A0-1579FC0EED72}"/>
                </a:ext>
              </a:extLst>
            </p:cNvPr>
            <p:cNvSpPr/>
            <p:nvPr/>
          </p:nvSpPr>
          <p:spPr>
            <a:xfrm>
              <a:off x="7273531" y="2587230"/>
              <a:ext cx="270510" cy="270510"/>
            </a:xfrm>
            <a:custGeom>
              <a:avLst/>
              <a:gdLst/>
              <a:ahLst/>
              <a:cxnLst/>
              <a:rect l="l" t="t" r="r" b="b"/>
              <a:pathLst>
                <a:path w="270509" h="270510">
                  <a:moveTo>
                    <a:pt x="135135" y="0"/>
                  </a:moveTo>
                  <a:lnTo>
                    <a:pt x="92422" y="6889"/>
                  </a:lnTo>
                  <a:lnTo>
                    <a:pt x="55325" y="26073"/>
                  </a:lnTo>
                  <a:lnTo>
                    <a:pt x="26073" y="55326"/>
                  </a:lnTo>
                  <a:lnTo>
                    <a:pt x="6889" y="92422"/>
                  </a:lnTo>
                  <a:lnTo>
                    <a:pt x="0" y="135135"/>
                  </a:lnTo>
                  <a:lnTo>
                    <a:pt x="6889" y="177849"/>
                  </a:lnTo>
                  <a:lnTo>
                    <a:pt x="26073" y="214945"/>
                  </a:lnTo>
                  <a:lnTo>
                    <a:pt x="55325" y="244198"/>
                  </a:lnTo>
                  <a:lnTo>
                    <a:pt x="92422" y="263383"/>
                  </a:lnTo>
                  <a:lnTo>
                    <a:pt x="135135" y="270272"/>
                  </a:lnTo>
                  <a:lnTo>
                    <a:pt x="177849" y="263383"/>
                  </a:lnTo>
                  <a:lnTo>
                    <a:pt x="214945" y="244198"/>
                  </a:lnTo>
                  <a:lnTo>
                    <a:pt x="244198" y="214945"/>
                  </a:lnTo>
                  <a:lnTo>
                    <a:pt x="263382" y="177849"/>
                  </a:lnTo>
                  <a:lnTo>
                    <a:pt x="270271" y="135135"/>
                  </a:lnTo>
                  <a:lnTo>
                    <a:pt x="263382" y="92422"/>
                  </a:lnTo>
                  <a:lnTo>
                    <a:pt x="244198" y="55326"/>
                  </a:lnTo>
                  <a:lnTo>
                    <a:pt x="214945" y="26073"/>
                  </a:lnTo>
                  <a:lnTo>
                    <a:pt x="177849" y="6889"/>
                  </a:lnTo>
                  <a:lnTo>
                    <a:pt x="135135" y="0"/>
                  </a:lnTo>
                  <a:close/>
                </a:path>
              </a:pathLst>
            </a:custGeom>
            <a:solidFill>
              <a:srgbClr val="B3A2C7"/>
            </a:solidFill>
          </p:spPr>
          <p:txBody>
            <a:bodyPr wrap="square" lIns="0" tIns="0" rIns="0" bIns="0" rtlCol="0"/>
            <a:lstStyle/>
            <a:p>
              <a:endParaRPr/>
            </a:p>
          </p:txBody>
        </p:sp>
        <p:sp>
          <p:nvSpPr>
            <p:cNvPr id="19" name="object 8">
              <a:extLst>
                <a:ext uri="{FF2B5EF4-FFF2-40B4-BE49-F238E27FC236}">
                  <a16:creationId xmlns:a16="http://schemas.microsoft.com/office/drawing/2014/main" id="{36B6E202-8472-5642-BF64-EF4AC37E76DC}"/>
                </a:ext>
              </a:extLst>
            </p:cNvPr>
            <p:cNvSpPr/>
            <p:nvPr/>
          </p:nvSpPr>
          <p:spPr>
            <a:xfrm>
              <a:off x="7273531" y="2587230"/>
              <a:ext cx="270510" cy="270510"/>
            </a:xfrm>
            <a:custGeom>
              <a:avLst/>
              <a:gdLst/>
              <a:ahLst/>
              <a:cxnLst/>
              <a:rect l="l" t="t" r="r" b="b"/>
              <a:pathLst>
                <a:path w="270509" h="270510">
                  <a:moveTo>
                    <a:pt x="0" y="135136"/>
                  </a:moveTo>
                  <a:lnTo>
                    <a:pt x="6889" y="92422"/>
                  </a:lnTo>
                  <a:lnTo>
                    <a:pt x="26073" y="55326"/>
                  </a:lnTo>
                  <a:lnTo>
                    <a:pt x="55326" y="26073"/>
                  </a:lnTo>
                  <a:lnTo>
                    <a:pt x="92422" y="6889"/>
                  </a:lnTo>
                  <a:lnTo>
                    <a:pt x="135136" y="0"/>
                  </a:lnTo>
                  <a:lnTo>
                    <a:pt x="177849" y="6889"/>
                  </a:lnTo>
                  <a:lnTo>
                    <a:pt x="214945" y="26073"/>
                  </a:lnTo>
                  <a:lnTo>
                    <a:pt x="244198" y="55326"/>
                  </a:lnTo>
                  <a:lnTo>
                    <a:pt x="263382" y="92422"/>
                  </a:lnTo>
                  <a:lnTo>
                    <a:pt x="270272" y="135136"/>
                  </a:lnTo>
                  <a:lnTo>
                    <a:pt x="263382" y="177849"/>
                  </a:lnTo>
                  <a:lnTo>
                    <a:pt x="244198" y="214945"/>
                  </a:lnTo>
                  <a:lnTo>
                    <a:pt x="214945" y="244198"/>
                  </a:lnTo>
                  <a:lnTo>
                    <a:pt x="177849" y="263382"/>
                  </a:lnTo>
                  <a:lnTo>
                    <a:pt x="135136" y="270272"/>
                  </a:lnTo>
                  <a:lnTo>
                    <a:pt x="92422" y="263382"/>
                  </a:lnTo>
                  <a:lnTo>
                    <a:pt x="55326" y="244198"/>
                  </a:lnTo>
                  <a:lnTo>
                    <a:pt x="26073" y="214945"/>
                  </a:lnTo>
                  <a:lnTo>
                    <a:pt x="6889" y="177849"/>
                  </a:lnTo>
                  <a:lnTo>
                    <a:pt x="0" y="135136"/>
                  </a:lnTo>
                  <a:close/>
                </a:path>
              </a:pathLst>
            </a:custGeom>
            <a:ln w="25400">
              <a:solidFill>
                <a:srgbClr val="7030A0"/>
              </a:solidFill>
            </a:ln>
          </p:spPr>
          <p:txBody>
            <a:bodyPr wrap="square" lIns="0" tIns="0" rIns="0" bIns="0" rtlCol="0"/>
            <a:lstStyle/>
            <a:p>
              <a:endParaRPr/>
            </a:p>
          </p:txBody>
        </p:sp>
        <p:sp>
          <p:nvSpPr>
            <p:cNvPr id="20" name="object 9">
              <a:extLst>
                <a:ext uri="{FF2B5EF4-FFF2-40B4-BE49-F238E27FC236}">
                  <a16:creationId xmlns:a16="http://schemas.microsoft.com/office/drawing/2014/main" id="{87A48967-3215-2941-A323-AC6D457D9AA8}"/>
                </a:ext>
              </a:extLst>
            </p:cNvPr>
            <p:cNvSpPr/>
            <p:nvPr/>
          </p:nvSpPr>
          <p:spPr>
            <a:xfrm>
              <a:off x="6571062" y="2666443"/>
              <a:ext cx="702945" cy="111125"/>
            </a:xfrm>
            <a:custGeom>
              <a:avLst/>
              <a:gdLst/>
              <a:ahLst/>
              <a:cxnLst/>
              <a:rect l="l" t="t" r="r" b="b"/>
              <a:pathLst>
                <a:path w="702945" h="111125">
                  <a:moveTo>
                    <a:pt x="664705" y="55328"/>
                  </a:moveTo>
                  <a:lnTo>
                    <a:pt x="598067" y="94200"/>
                  </a:lnTo>
                  <a:lnTo>
                    <a:pt x="596531" y="100034"/>
                  </a:lnTo>
                  <a:lnTo>
                    <a:pt x="601832" y="109120"/>
                  </a:lnTo>
                  <a:lnTo>
                    <a:pt x="607665" y="110656"/>
                  </a:lnTo>
                  <a:lnTo>
                    <a:pt x="686184" y="64852"/>
                  </a:lnTo>
                  <a:lnTo>
                    <a:pt x="683610" y="64852"/>
                  </a:lnTo>
                  <a:lnTo>
                    <a:pt x="683610" y="63555"/>
                  </a:lnTo>
                  <a:lnTo>
                    <a:pt x="678809" y="63555"/>
                  </a:lnTo>
                  <a:lnTo>
                    <a:pt x="664705" y="55328"/>
                  </a:lnTo>
                  <a:close/>
                </a:path>
                <a:path w="702945" h="111125">
                  <a:moveTo>
                    <a:pt x="648375" y="45802"/>
                  </a:moveTo>
                  <a:lnTo>
                    <a:pt x="0" y="45802"/>
                  </a:lnTo>
                  <a:lnTo>
                    <a:pt x="0" y="64852"/>
                  </a:lnTo>
                  <a:lnTo>
                    <a:pt x="648378" y="64852"/>
                  </a:lnTo>
                  <a:lnTo>
                    <a:pt x="664705" y="55328"/>
                  </a:lnTo>
                  <a:lnTo>
                    <a:pt x="648375" y="45802"/>
                  </a:lnTo>
                  <a:close/>
                </a:path>
                <a:path w="702945" h="111125">
                  <a:moveTo>
                    <a:pt x="686184" y="45802"/>
                  </a:moveTo>
                  <a:lnTo>
                    <a:pt x="683610" y="45802"/>
                  </a:lnTo>
                  <a:lnTo>
                    <a:pt x="683610" y="64852"/>
                  </a:lnTo>
                  <a:lnTo>
                    <a:pt x="686184" y="64852"/>
                  </a:lnTo>
                  <a:lnTo>
                    <a:pt x="702513" y="55327"/>
                  </a:lnTo>
                  <a:lnTo>
                    <a:pt x="686184" y="45802"/>
                  </a:lnTo>
                  <a:close/>
                </a:path>
                <a:path w="702945" h="111125">
                  <a:moveTo>
                    <a:pt x="678809" y="47100"/>
                  </a:moveTo>
                  <a:lnTo>
                    <a:pt x="664705" y="55328"/>
                  </a:lnTo>
                  <a:lnTo>
                    <a:pt x="678809" y="63555"/>
                  </a:lnTo>
                  <a:lnTo>
                    <a:pt x="678809" y="47100"/>
                  </a:lnTo>
                  <a:close/>
                </a:path>
                <a:path w="702945" h="111125">
                  <a:moveTo>
                    <a:pt x="683610" y="47100"/>
                  </a:moveTo>
                  <a:lnTo>
                    <a:pt x="678809" y="47100"/>
                  </a:lnTo>
                  <a:lnTo>
                    <a:pt x="678809" y="63555"/>
                  </a:lnTo>
                  <a:lnTo>
                    <a:pt x="683610" y="63555"/>
                  </a:lnTo>
                  <a:lnTo>
                    <a:pt x="683610" y="47100"/>
                  </a:lnTo>
                  <a:close/>
                </a:path>
                <a:path w="702945" h="111125">
                  <a:moveTo>
                    <a:pt x="607665" y="0"/>
                  </a:moveTo>
                  <a:lnTo>
                    <a:pt x="601832" y="1534"/>
                  </a:lnTo>
                  <a:lnTo>
                    <a:pt x="596531" y="10622"/>
                  </a:lnTo>
                  <a:lnTo>
                    <a:pt x="598067" y="16455"/>
                  </a:lnTo>
                  <a:lnTo>
                    <a:pt x="664706" y="55327"/>
                  </a:lnTo>
                  <a:lnTo>
                    <a:pt x="678809" y="47100"/>
                  </a:lnTo>
                  <a:lnTo>
                    <a:pt x="683610" y="47100"/>
                  </a:lnTo>
                  <a:lnTo>
                    <a:pt x="683610" y="45802"/>
                  </a:lnTo>
                  <a:lnTo>
                    <a:pt x="686184" y="45802"/>
                  </a:lnTo>
                  <a:lnTo>
                    <a:pt x="607665" y="0"/>
                  </a:lnTo>
                  <a:close/>
                </a:path>
              </a:pathLst>
            </a:custGeom>
            <a:solidFill>
              <a:srgbClr val="7030A0"/>
            </a:solidFill>
          </p:spPr>
          <p:txBody>
            <a:bodyPr wrap="square" lIns="0" tIns="0" rIns="0" bIns="0" rtlCol="0"/>
            <a:lstStyle/>
            <a:p>
              <a:endParaRPr/>
            </a:p>
          </p:txBody>
        </p:sp>
      </p:grpSp>
      <p:sp>
        <p:nvSpPr>
          <p:cNvPr id="22" name="Right Arrow 21">
            <a:extLst>
              <a:ext uri="{FF2B5EF4-FFF2-40B4-BE49-F238E27FC236}">
                <a16:creationId xmlns:a16="http://schemas.microsoft.com/office/drawing/2014/main" id="{C20EA694-8538-CB4E-B565-DD62F4BC3C1E}"/>
              </a:ext>
            </a:extLst>
          </p:cNvPr>
          <p:cNvSpPr/>
          <p:nvPr/>
        </p:nvSpPr>
        <p:spPr>
          <a:xfrm rot="5400000">
            <a:off x="10182146" y="3159850"/>
            <a:ext cx="874059" cy="331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03C713-F169-154E-97B2-321C6593616C}"/>
              </a:ext>
            </a:extLst>
          </p:cNvPr>
          <p:cNvSpPr txBox="1"/>
          <p:nvPr/>
        </p:nvSpPr>
        <p:spPr>
          <a:xfrm>
            <a:off x="6069940" y="4950862"/>
            <a:ext cx="1954170" cy="646331"/>
          </a:xfrm>
          <a:prstGeom prst="rect">
            <a:avLst/>
          </a:prstGeom>
          <a:noFill/>
        </p:spPr>
        <p:txBody>
          <a:bodyPr wrap="square" rtlCol="0">
            <a:spAutoFit/>
          </a:bodyPr>
          <a:lstStyle/>
          <a:p>
            <a:r>
              <a:rPr lang="en-GB" dirty="0"/>
              <a:t>information digitalization</a:t>
            </a:r>
          </a:p>
        </p:txBody>
      </p:sp>
      <p:sp>
        <p:nvSpPr>
          <p:cNvPr id="24" name="Right Arrow 23">
            <a:extLst>
              <a:ext uri="{FF2B5EF4-FFF2-40B4-BE49-F238E27FC236}">
                <a16:creationId xmlns:a16="http://schemas.microsoft.com/office/drawing/2014/main" id="{E0A6BEFB-E085-2149-8D23-004B32E774D7}"/>
              </a:ext>
            </a:extLst>
          </p:cNvPr>
          <p:cNvSpPr/>
          <p:nvPr/>
        </p:nvSpPr>
        <p:spPr>
          <a:xfrm rot="10800000">
            <a:off x="3973523" y="4320592"/>
            <a:ext cx="874059" cy="331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62D7C8A-56B7-0E42-A86F-E76C1143D107}"/>
              </a:ext>
            </a:extLst>
          </p:cNvPr>
          <p:cNvSpPr txBox="1"/>
          <p:nvPr/>
        </p:nvSpPr>
        <p:spPr>
          <a:xfrm>
            <a:off x="3682195" y="4941010"/>
            <a:ext cx="1954170" cy="646331"/>
          </a:xfrm>
          <a:prstGeom prst="rect">
            <a:avLst/>
          </a:prstGeom>
          <a:noFill/>
        </p:spPr>
        <p:txBody>
          <a:bodyPr wrap="square" rtlCol="0">
            <a:spAutoFit/>
          </a:bodyPr>
          <a:lstStyle/>
          <a:p>
            <a:r>
              <a:rPr lang="en-GB" dirty="0"/>
              <a:t>x thousands of publications</a:t>
            </a:r>
          </a:p>
        </p:txBody>
      </p:sp>
      <p:pic>
        <p:nvPicPr>
          <p:cNvPr id="26" name="object 3">
            <a:extLst>
              <a:ext uri="{FF2B5EF4-FFF2-40B4-BE49-F238E27FC236}">
                <a16:creationId xmlns:a16="http://schemas.microsoft.com/office/drawing/2014/main" id="{0895E489-90DE-BF47-A2A4-9573976EA424}"/>
              </a:ext>
            </a:extLst>
          </p:cNvPr>
          <p:cNvPicPr/>
          <p:nvPr/>
        </p:nvPicPr>
        <p:blipFill>
          <a:blip r:embed="rId4" cstate="print"/>
          <a:stretch>
            <a:fillRect/>
          </a:stretch>
        </p:blipFill>
        <p:spPr>
          <a:xfrm>
            <a:off x="211309" y="3682049"/>
            <a:ext cx="2850412" cy="2782314"/>
          </a:xfrm>
          <a:prstGeom prst="rect">
            <a:avLst/>
          </a:prstGeom>
        </p:spPr>
      </p:pic>
      <p:pic>
        <p:nvPicPr>
          <p:cNvPr id="28" name="Content Placeholder 4">
            <a:extLst>
              <a:ext uri="{FF2B5EF4-FFF2-40B4-BE49-F238E27FC236}">
                <a16:creationId xmlns:a16="http://schemas.microsoft.com/office/drawing/2014/main" id="{BE487C95-CCE3-A64E-822D-38A3AD899E8A}"/>
              </a:ext>
            </a:extLst>
          </p:cNvPr>
          <p:cNvPicPr>
            <a:picLocks noChangeAspect="1"/>
          </p:cNvPicPr>
          <p:nvPr/>
        </p:nvPicPr>
        <p:blipFill>
          <a:blip r:embed="rId5"/>
          <a:stretch>
            <a:fillRect/>
          </a:stretch>
        </p:blipFill>
        <p:spPr>
          <a:xfrm>
            <a:off x="7554043" y="5090766"/>
            <a:ext cx="1825873" cy="1868834"/>
          </a:xfrm>
          <a:prstGeom prst="rect">
            <a:avLst/>
          </a:prstGeom>
        </p:spPr>
      </p:pic>
      <p:sp>
        <p:nvSpPr>
          <p:cNvPr id="29" name="TextBox 28">
            <a:extLst>
              <a:ext uri="{FF2B5EF4-FFF2-40B4-BE49-F238E27FC236}">
                <a16:creationId xmlns:a16="http://schemas.microsoft.com/office/drawing/2014/main" id="{FA9FBB15-76FF-8140-AD76-A77CE2CACFCD}"/>
              </a:ext>
            </a:extLst>
          </p:cNvPr>
          <p:cNvSpPr txBox="1"/>
          <p:nvPr/>
        </p:nvSpPr>
        <p:spPr>
          <a:xfrm>
            <a:off x="10000390" y="5312942"/>
            <a:ext cx="1323567" cy="369332"/>
          </a:xfrm>
          <a:prstGeom prst="rect">
            <a:avLst/>
          </a:prstGeom>
          <a:noFill/>
        </p:spPr>
        <p:txBody>
          <a:bodyPr wrap="none" rtlCol="0">
            <a:spAutoFit/>
          </a:bodyPr>
          <a:lstStyle/>
          <a:p>
            <a:r>
              <a:rPr lang="en-GB" dirty="0"/>
              <a:t>publications</a:t>
            </a:r>
          </a:p>
        </p:txBody>
      </p:sp>
      <p:pic>
        <p:nvPicPr>
          <p:cNvPr id="30" name="Picture 29">
            <a:extLst>
              <a:ext uri="{FF2B5EF4-FFF2-40B4-BE49-F238E27FC236}">
                <a16:creationId xmlns:a16="http://schemas.microsoft.com/office/drawing/2014/main" id="{45405BD2-227D-3F45-8AD1-6F1C4E88BA01}"/>
              </a:ext>
            </a:extLst>
          </p:cNvPr>
          <p:cNvPicPr>
            <a:picLocks noChangeAspect="1"/>
          </p:cNvPicPr>
          <p:nvPr/>
        </p:nvPicPr>
        <p:blipFill>
          <a:blip r:embed="rId6"/>
          <a:stretch>
            <a:fillRect/>
          </a:stretch>
        </p:blipFill>
        <p:spPr>
          <a:xfrm>
            <a:off x="9366639" y="3902493"/>
            <a:ext cx="2505069" cy="1405622"/>
          </a:xfrm>
          <a:prstGeom prst="rect">
            <a:avLst/>
          </a:prstGeom>
        </p:spPr>
      </p:pic>
      <p:sp>
        <p:nvSpPr>
          <p:cNvPr id="32" name="Right Arrow 31">
            <a:extLst>
              <a:ext uri="{FF2B5EF4-FFF2-40B4-BE49-F238E27FC236}">
                <a16:creationId xmlns:a16="http://schemas.microsoft.com/office/drawing/2014/main" id="{2A7F3ACF-0FDB-4E46-83F3-D542D1D4B164}"/>
              </a:ext>
            </a:extLst>
          </p:cNvPr>
          <p:cNvSpPr/>
          <p:nvPr/>
        </p:nvSpPr>
        <p:spPr>
          <a:xfrm rot="10800000">
            <a:off x="7956868" y="4372476"/>
            <a:ext cx="874059" cy="331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609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74F811-F722-F04C-A406-9A2E4072BB25}"/>
              </a:ext>
            </a:extLst>
          </p:cNvPr>
          <p:cNvSpPr>
            <a:spLocks noGrp="1"/>
          </p:cNvSpPr>
          <p:nvPr>
            <p:ph type="title"/>
          </p:nvPr>
        </p:nvSpPr>
        <p:spPr>
          <a:xfrm>
            <a:off x="261526" y="151235"/>
            <a:ext cx="11422473" cy="593925"/>
          </a:xfrm>
        </p:spPr>
        <p:txBody>
          <a:bodyPr>
            <a:normAutofit fontScale="90000"/>
          </a:bodyPr>
          <a:lstStyle/>
          <a:p>
            <a:r>
              <a:rPr lang="it-IT" dirty="0">
                <a:solidFill>
                  <a:schemeClr val="accent6"/>
                </a:solidFill>
              </a:rPr>
              <a:t>How can I </a:t>
            </a:r>
            <a:r>
              <a:rPr lang="it-IT" dirty="0" err="1">
                <a:solidFill>
                  <a:schemeClr val="accent6"/>
                </a:solidFill>
              </a:rPr>
              <a:t>build</a:t>
            </a:r>
            <a:r>
              <a:rPr lang="it-IT" dirty="0">
                <a:solidFill>
                  <a:schemeClr val="accent6"/>
                </a:solidFill>
              </a:rPr>
              <a:t> a network to start with?</a:t>
            </a:r>
          </a:p>
        </p:txBody>
      </p:sp>
      <p:sp>
        <p:nvSpPr>
          <p:cNvPr id="3" name="Segnaposto contenuto 2">
            <a:extLst>
              <a:ext uri="{FF2B5EF4-FFF2-40B4-BE49-F238E27FC236}">
                <a16:creationId xmlns:a16="http://schemas.microsoft.com/office/drawing/2014/main" id="{A0A09C34-7A39-E94C-8270-718FDBB180F8}"/>
              </a:ext>
            </a:extLst>
          </p:cNvPr>
          <p:cNvSpPr>
            <a:spLocks noGrp="1"/>
          </p:cNvSpPr>
          <p:nvPr>
            <p:ph idx="1"/>
          </p:nvPr>
        </p:nvSpPr>
        <p:spPr>
          <a:xfrm>
            <a:off x="1524002" y="1150836"/>
            <a:ext cx="9143999" cy="3043151"/>
          </a:xfrm>
        </p:spPr>
        <p:txBody>
          <a:bodyPr>
            <a:noAutofit/>
          </a:bodyPr>
          <a:lstStyle/>
          <a:p>
            <a:pPr marL="0" indent="0">
              <a:buNone/>
            </a:pPr>
            <a:r>
              <a:rPr lang="it-IT" sz="2200" dirty="0" err="1"/>
              <a:t>Neworks</a:t>
            </a:r>
            <a:r>
              <a:rPr lang="it-IT" sz="2200" dirty="0"/>
              <a:t> can be </a:t>
            </a:r>
            <a:r>
              <a:rPr lang="it-IT" sz="2200" dirty="0" err="1"/>
              <a:t>retrieved</a:t>
            </a:r>
            <a:r>
              <a:rPr lang="it-IT" sz="2200" dirty="0"/>
              <a:t>:</a:t>
            </a:r>
          </a:p>
          <a:p>
            <a:pPr marL="0" indent="0">
              <a:buNone/>
            </a:pPr>
            <a:r>
              <a:rPr lang="it-IT" sz="2200" dirty="0"/>
              <a:t>1 )</a:t>
            </a:r>
            <a:r>
              <a:rPr lang="it-IT" sz="2200" dirty="0" err="1"/>
              <a:t>Manually</a:t>
            </a:r>
            <a:r>
              <a:rPr lang="it-IT" sz="2200" dirty="0"/>
              <a:t> -&gt; </a:t>
            </a:r>
            <a:r>
              <a:rPr lang="it-IT" sz="2200" dirty="0" err="1"/>
              <a:t>you</a:t>
            </a:r>
            <a:r>
              <a:rPr lang="it-IT" sz="2200" dirty="0"/>
              <a:t> can </a:t>
            </a:r>
            <a:r>
              <a:rPr lang="it-IT" sz="2200" dirty="0" err="1"/>
              <a:t>yourself</a:t>
            </a:r>
            <a:r>
              <a:rPr lang="it-IT" sz="2200" dirty="0"/>
              <a:t> annotate the </a:t>
            </a:r>
            <a:r>
              <a:rPr lang="it-IT" sz="2200" dirty="0" err="1"/>
              <a:t>interactions</a:t>
            </a:r>
            <a:r>
              <a:rPr lang="it-IT" sz="2200" dirty="0"/>
              <a:t> in a </a:t>
            </a:r>
            <a:r>
              <a:rPr lang="it-IT" sz="2200" dirty="0" err="1"/>
              <a:t>table</a:t>
            </a:r>
            <a:r>
              <a:rPr lang="it-IT" sz="2200" dirty="0"/>
              <a:t> and </a:t>
            </a:r>
            <a:r>
              <a:rPr lang="it-IT" sz="2200" dirty="0" err="1"/>
              <a:t>visualize</a:t>
            </a:r>
            <a:r>
              <a:rPr lang="it-IT" sz="2200" dirty="0"/>
              <a:t> </a:t>
            </a:r>
            <a:r>
              <a:rPr lang="it-IT" sz="2200" dirty="0" err="1"/>
              <a:t>them</a:t>
            </a:r>
            <a:r>
              <a:rPr lang="it-IT" sz="2200" dirty="0"/>
              <a:t> with appropriate </a:t>
            </a:r>
            <a:r>
              <a:rPr lang="it-IT" sz="2200" dirty="0" err="1"/>
              <a:t>tools</a:t>
            </a:r>
            <a:r>
              <a:rPr lang="it-IT" sz="2200" dirty="0"/>
              <a:t> (e.g. Cytoscape)… </a:t>
            </a:r>
            <a:r>
              <a:rPr lang="it-IT" sz="2200" dirty="0" err="1"/>
              <a:t>Good</a:t>
            </a:r>
            <a:r>
              <a:rPr lang="it-IT" sz="2200" dirty="0"/>
              <a:t> Luck!!</a:t>
            </a:r>
          </a:p>
          <a:p>
            <a:pPr marL="0" indent="0">
              <a:buNone/>
            </a:pPr>
            <a:endParaRPr lang="it-IT" sz="2200" dirty="0"/>
          </a:p>
          <a:p>
            <a:pPr marL="0" indent="0">
              <a:buNone/>
            </a:pPr>
            <a:endParaRPr lang="it-IT" sz="2200" dirty="0"/>
          </a:p>
          <a:p>
            <a:pPr marL="0" indent="0">
              <a:buNone/>
            </a:pPr>
            <a:endParaRPr lang="it-IT" sz="2200" dirty="0"/>
          </a:p>
          <a:p>
            <a:pPr marL="0" indent="0">
              <a:buNone/>
            </a:pPr>
            <a:r>
              <a:rPr lang="it-IT" sz="2200" dirty="0"/>
              <a:t>Use </a:t>
            </a:r>
            <a:r>
              <a:rPr lang="it-IT" sz="2200" dirty="0" err="1"/>
              <a:t>Biological</a:t>
            </a:r>
            <a:r>
              <a:rPr lang="it-IT" sz="2200" dirty="0"/>
              <a:t> </a:t>
            </a:r>
            <a:r>
              <a:rPr lang="it-IT" sz="2200" dirty="0" err="1"/>
              <a:t>databases</a:t>
            </a:r>
            <a:r>
              <a:rPr lang="it-IT" sz="2200" dirty="0"/>
              <a:t> -&gt; </a:t>
            </a:r>
            <a:r>
              <a:rPr lang="it-IT" sz="2200" dirty="0" err="1"/>
              <a:t>query</a:t>
            </a:r>
            <a:r>
              <a:rPr lang="it-IT" sz="2200" dirty="0"/>
              <a:t> a database </a:t>
            </a:r>
            <a:r>
              <a:rPr lang="it-IT" sz="2200" dirty="0" err="1"/>
              <a:t>that</a:t>
            </a:r>
            <a:r>
              <a:rPr lang="it-IT" sz="2200" dirty="0"/>
              <a:t> </a:t>
            </a:r>
            <a:r>
              <a:rPr lang="it-IT" sz="2200" dirty="0" err="1"/>
              <a:t>annotates</a:t>
            </a:r>
            <a:r>
              <a:rPr lang="it-IT" sz="2200" dirty="0"/>
              <a:t> </a:t>
            </a:r>
            <a:r>
              <a:rPr lang="it-IT" sz="2200" dirty="0" err="1"/>
              <a:t>interactions</a:t>
            </a:r>
            <a:endParaRPr lang="it-IT" sz="2200" dirty="0"/>
          </a:p>
        </p:txBody>
      </p:sp>
      <p:pic>
        <p:nvPicPr>
          <p:cNvPr id="10" name="Picture 9">
            <a:extLst>
              <a:ext uri="{FF2B5EF4-FFF2-40B4-BE49-F238E27FC236}">
                <a16:creationId xmlns:a16="http://schemas.microsoft.com/office/drawing/2014/main" id="{3D935287-C9B2-344D-9A9B-163E82E10F3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698377" y="4329954"/>
            <a:ext cx="4554071" cy="2147572"/>
          </a:xfrm>
          <a:prstGeom prst="rect">
            <a:avLst/>
          </a:prstGeom>
        </p:spPr>
      </p:pic>
      <p:pic>
        <p:nvPicPr>
          <p:cNvPr id="11" name="Picture 10">
            <a:extLst>
              <a:ext uri="{FF2B5EF4-FFF2-40B4-BE49-F238E27FC236}">
                <a16:creationId xmlns:a16="http://schemas.microsoft.com/office/drawing/2014/main" id="{49FED41F-22B4-664E-9EB7-A45C88BB2690}"/>
              </a:ext>
            </a:extLst>
          </p:cNvPr>
          <p:cNvPicPr>
            <a:picLocks noChangeAspect="1"/>
          </p:cNvPicPr>
          <p:nvPr/>
        </p:nvPicPr>
        <p:blipFill>
          <a:blip r:embed="rId3"/>
          <a:stretch>
            <a:fillRect/>
          </a:stretch>
        </p:blipFill>
        <p:spPr>
          <a:xfrm>
            <a:off x="3507440" y="6356693"/>
            <a:ext cx="840442" cy="513603"/>
          </a:xfrm>
          <a:prstGeom prst="rect">
            <a:avLst/>
          </a:prstGeom>
        </p:spPr>
      </p:pic>
      <p:pic>
        <p:nvPicPr>
          <p:cNvPr id="12" name="Picture 11">
            <a:extLst>
              <a:ext uri="{FF2B5EF4-FFF2-40B4-BE49-F238E27FC236}">
                <a16:creationId xmlns:a16="http://schemas.microsoft.com/office/drawing/2014/main" id="{961A6211-F4A8-564A-A9F6-08F6A239DB79}"/>
              </a:ext>
            </a:extLst>
          </p:cNvPr>
          <p:cNvPicPr>
            <a:picLocks noChangeAspect="1"/>
          </p:cNvPicPr>
          <p:nvPr/>
        </p:nvPicPr>
        <p:blipFill>
          <a:blip r:embed="rId4"/>
          <a:stretch>
            <a:fillRect/>
          </a:stretch>
        </p:blipFill>
        <p:spPr>
          <a:xfrm>
            <a:off x="4402550" y="6599536"/>
            <a:ext cx="754396" cy="241407"/>
          </a:xfrm>
          <a:prstGeom prst="rect">
            <a:avLst/>
          </a:prstGeom>
        </p:spPr>
      </p:pic>
      <p:sp>
        <p:nvSpPr>
          <p:cNvPr id="13" name="TextBox 12">
            <a:extLst>
              <a:ext uri="{FF2B5EF4-FFF2-40B4-BE49-F238E27FC236}">
                <a16:creationId xmlns:a16="http://schemas.microsoft.com/office/drawing/2014/main" id="{3BA062AF-1403-7143-B70D-AF2557037C79}"/>
              </a:ext>
            </a:extLst>
          </p:cNvPr>
          <p:cNvSpPr txBox="1"/>
          <p:nvPr/>
        </p:nvSpPr>
        <p:spPr>
          <a:xfrm>
            <a:off x="5285118" y="6468639"/>
            <a:ext cx="343364" cy="369332"/>
          </a:xfrm>
          <a:prstGeom prst="rect">
            <a:avLst/>
          </a:prstGeom>
          <a:noFill/>
        </p:spPr>
        <p:txBody>
          <a:bodyPr wrap="none" rtlCol="0">
            <a:spAutoFit/>
          </a:bodyPr>
          <a:lstStyle/>
          <a:p>
            <a:r>
              <a:rPr lang="en-GB" dirty="0"/>
              <a:t>…</a:t>
            </a:r>
          </a:p>
        </p:txBody>
      </p:sp>
      <p:pic>
        <p:nvPicPr>
          <p:cNvPr id="14" name="Picture 13">
            <a:extLst>
              <a:ext uri="{FF2B5EF4-FFF2-40B4-BE49-F238E27FC236}">
                <a16:creationId xmlns:a16="http://schemas.microsoft.com/office/drawing/2014/main" id="{8357F748-BE1B-2442-BE71-719AE8B7E40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032328" y="2339788"/>
            <a:ext cx="1422400" cy="1124230"/>
          </a:xfrm>
          <a:prstGeom prst="rect">
            <a:avLst/>
          </a:prstGeom>
        </p:spPr>
      </p:pic>
    </p:spTree>
    <p:extLst>
      <p:ext uri="{BB962C8B-B14F-4D97-AF65-F5344CB8AC3E}">
        <p14:creationId xmlns:p14="http://schemas.microsoft.com/office/powerpoint/2010/main" val="1679675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775520" y="60536"/>
            <a:ext cx="8229600" cy="535531"/>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0" hangingPunct="0"/>
            <a:r>
              <a:rPr lang="en-US" sz="3200" dirty="0">
                <a:solidFill>
                  <a:srgbClr val="72AD46"/>
                </a:solidFill>
                <a:latin typeface="Arial" panose="020B0604020202020204" pitchFamily="34" charset="0"/>
                <a:cs typeface="Arial" pitchFamily="34" charset="0"/>
              </a:rPr>
              <a:t>Molecular interaction resources</a:t>
            </a:r>
          </a:p>
        </p:txBody>
      </p:sp>
      <p:graphicFrame>
        <p:nvGraphicFramePr>
          <p:cNvPr id="7" name="Chart 6"/>
          <p:cNvGraphicFramePr/>
          <p:nvPr>
            <p:extLst/>
          </p:nvPr>
        </p:nvGraphicFramePr>
        <p:xfrm>
          <a:off x="1199456" y="836712"/>
          <a:ext cx="9324528" cy="406400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pathguide.gif"/>
          <p:cNvPicPr>
            <a:picLocks noChangeAspect="1"/>
          </p:cNvPicPr>
          <p:nvPr/>
        </p:nvPicPr>
        <p:blipFill>
          <a:blip r:embed="rId3"/>
          <a:stretch>
            <a:fillRect/>
          </a:stretch>
        </p:blipFill>
        <p:spPr>
          <a:xfrm>
            <a:off x="3071665" y="5721822"/>
            <a:ext cx="3514725" cy="371475"/>
          </a:xfrm>
          <a:prstGeom prst="rect">
            <a:avLst/>
          </a:prstGeom>
        </p:spPr>
      </p:pic>
      <p:sp>
        <p:nvSpPr>
          <p:cNvPr id="9" name="TextBox 8"/>
          <p:cNvSpPr txBox="1"/>
          <p:nvPr/>
        </p:nvSpPr>
        <p:spPr>
          <a:xfrm>
            <a:off x="6618108" y="5719474"/>
            <a:ext cx="2214196" cy="369332"/>
          </a:xfrm>
          <a:prstGeom prst="rect">
            <a:avLst/>
          </a:prstGeom>
          <a:noFill/>
        </p:spPr>
        <p:txBody>
          <a:bodyPr wrap="none" rtlCol="0">
            <a:spAutoFit/>
          </a:bodyPr>
          <a:lstStyle/>
          <a:p>
            <a:r>
              <a:rPr lang="en-GB" dirty="0">
                <a:cs typeface="Arial" panose="020B0604020202020204" pitchFamily="34" charset="0"/>
                <a:hlinkClick r:id="rId4"/>
              </a:rPr>
              <a:t>www.pathguide.org/</a:t>
            </a:r>
            <a:endParaRPr lang="en-GB" dirty="0">
              <a:cs typeface="Arial" panose="020B0604020202020204" pitchFamily="34" charset="0"/>
            </a:endParaRPr>
          </a:p>
        </p:txBody>
      </p:sp>
      <p:sp>
        <p:nvSpPr>
          <p:cNvPr id="10" name="TextBox 9"/>
          <p:cNvSpPr txBox="1"/>
          <p:nvPr/>
        </p:nvSpPr>
        <p:spPr>
          <a:xfrm>
            <a:off x="4727848" y="4860450"/>
            <a:ext cx="2669320" cy="584775"/>
          </a:xfrm>
          <a:prstGeom prst="rect">
            <a:avLst/>
          </a:prstGeom>
          <a:noFill/>
        </p:spPr>
        <p:txBody>
          <a:bodyPr wrap="none" rtlCol="0">
            <a:spAutoFit/>
          </a:bodyPr>
          <a:lstStyle/>
          <a:p>
            <a:r>
              <a:rPr lang="en-GB" sz="3200" b="1" dirty="0">
                <a:cs typeface="Arial" panose="020B0604020202020204" pitchFamily="34" charset="0"/>
              </a:rPr>
              <a:t>547 resources!</a:t>
            </a:r>
          </a:p>
        </p:txBody>
      </p:sp>
    </p:spTree>
    <p:extLst>
      <p:ext uri="{BB962C8B-B14F-4D97-AF65-F5344CB8AC3E}">
        <p14:creationId xmlns:p14="http://schemas.microsoft.com/office/powerpoint/2010/main" val="207129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9312-4508-FB40-83BE-B76079879AF6}"/>
              </a:ext>
            </a:extLst>
          </p:cNvPr>
          <p:cNvSpPr>
            <a:spLocks noGrp="1"/>
          </p:cNvSpPr>
          <p:nvPr>
            <p:ph type="title"/>
          </p:nvPr>
        </p:nvSpPr>
        <p:spPr>
          <a:xfrm>
            <a:off x="1041400" y="2527753"/>
            <a:ext cx="10515600" cy="1325563"/>
          </a:xfrm>
        </p:spPr>
        <p:txBody>
          <a:bodyPr/>
          <a:lstStyle/>
          <a:p>
            <a:r>
              <a:rPr lang="en-GB" dirty="0"/>
              <a:t>Molecular interaction resources</a:t>
            </a:r>
          </a:p>
        </p:txBody>
      </p:sp>
    </p:spTree>
    <p:extLst>
      <p:ext uri="{BB962C8B-B14F-4D97-AF65-F5344CB8AC3E}">
        <p14:creationId xmlns:p14="http://schemas.microsoft.com/office/powerpoint/2010/main" val="103467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7850" y="115889"/>
            <a:ext cx="7848600" cy="5847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A couple of definitions…</a:t>
            </a:r>
          </a:p>
        </p:txBody>
      </p:sp>
      <p:sp>
        <p:nvSpPr>
          <p:cNvPr id="3" name="TextBox 2"/>
          <p:cNvSpPr txBox="1"/>
          <p:nvPr/>
        </p:nvSpPr>
        <p:spPr>
          <a:xfrm>
            <a:off x="1874593" y="1052737"/>
            <a:ext cx="8424614" cy="1015663"/>
          </a:xfrm>
          <a:prstGeom prst="rect">
            <a:avLst/>
          </a:prstGeom>
          <a:noFill/>
        </p:spPr>
        <p:txBody>
          <a:bodyPr wrap="square" rtlCol="0">
            <a:spAutoFit/>
          </a:bodyPr>
          <a:lstStyle/>
          <a:p>
            <a:pPr algn="just"/>
            <a:r>
              <a:rPr lang="en-GB" sz="2000" b="1" dirty="0">
                <a:latin typeface="HelveticaNeueLT Pro 45 Lt" pitchFamily="34" charset="0"/>
              </a:rPr>
              <a:t>Protein-protein interactions (PPIs)</a:t>
            </a:r>
            <a:r>
              <a:rPr lang="en-GB" sz="2000" dirty="0">
                <a:latin typeface="HelveticaNeueLT Pro 45 Lt" pitchFamily="34" charset="0"/>
              </a:rPr>
              <a:t>: </a:t>
            </a:r>
            <a:r>
              <a:rPr lang="en-GB" sz="2000" b="1" dirty="0">
                <a:latin typeface="HelveticaNeueLT Pro 45 Lt" pitchFamily="34" charset="0"/>
              </a:rPr>
              <a:t>physical</a:t>
            </a:r>
            <a:r>
              <a:rPr lang="en-GB" sz="2000" dirty="0">
                <a:latin typeface="HelveticaNeueLT Pro 45 Lt" pitchFamily="34" charset="0"/>
              </a:rPr>
              <a:t> and </a:t>
            </a:r>
            <a:r>
              <a:rPr lang="en-GB" sz="2000" b="1" dirty="0">
                <a:latin typeface="HelveticaNeueLT Pro 45 Lt" pitchFamily="34" charset="0"/>
              </a:rPr>
              <a:t>selective</a:t>
            </a:r>
            <a:r>
              <a:rPr lang="en-GB" sz="2000" dirty="0">
                <a:latin typeface="HelveticaNeueLT Pro 45 Lt" pitchFamily="34" charset="0"/>
              </a:rPr>
              <a:t> contacts that happen between pairs of proteins, in </a:t>
            </a:r>
            <a:r>
              <a:rPr lang="en-GB" sz="2000" b="1" dirty="0">
                <a:latin typeface="HelveticaNeueLT Pro 45 Lt" pitchFamily="34" charset="0"/>
              </a:rPr>
              <a:t>certain molecular regions</a:t>
            </a:r>
            <a:r>
              <a:rPr lang="en-GB" sz="2000" dirty="0">
                <a:latin typeface="HelveticaNeueLT Pro 45 Lt" pitchFamily="34" charset="0"/>
              </a:rPr>
              <a:t> and in a </a:t>
            </a:r>
            <a:r>
              <a:rPr lang="en-GB" sz="2000" b="1" dirty="0">
                <a:latin typeface="HelveticaNeueLT Pro 45 Lt" pitchFamily="34" charset="0"/>
              </a:rPr>
              <a:t>defined biological context</a:t>
            </a:r>
            <a:r>
              <a:rPr lang="en-GB" sz="2000" dirty="0">
                <a:latin typeface="HelveticaNeueLT Pro 45 Lt" pitchFamily="34" charset="0"/>
              </a:rPr>
              <a:t>. </a:t>
            </a:r>
          </a:p>
        </p:txBody>
      </p:sp>
      <p:sp>
        <p:nvSpPr>
          <p:cNvPr id="4" name="TextBox 3"/>
          <p:cNvSpPr txBox="1"/>
          <p:nvPr/>
        </p:nvSpPr>
        <p:spPr>
          <a:xfrm>
            <a:off x="1874593" y="2204864"/>
            <a:ext cx="8424614" cy="707886"/>
          </a:xfrm>
          <a:prstGeom prst="rect">
            <a:avLst/>
          </a:prstGeom>
          <a:noFill/>
        </p:spPr>
        <p:txBody>
          <a:bodyPr wrap="square" rtlCol="0">
            <a:spAutoFit/>
          </a:bodyPr>
          <a:lstStyle/>
          <a:p>
            <a:pPr algn="just"/>
            <a:r>
              <a:rPr lang="en-GB" sz="2000" b="1" dirty="0">
                <a:latin typeface="HelveticaNeueLT Pro 45 Lt" pitchFamily="34" charset="0"/>
              </a:rPr>
              <a:t>Interactome</a:t>
            </a:r>
            <a:r>
              <a:rPr lang="en-GB" sz="2000" dirty="0">
                <a:latin typeface="HelveticaNeueLT Pro 45 Lt" pitchFamily="34" charset="0"/>
              </a:rPr>
              <a:t>: the </a:t>
            </a:r>
            <a:r>
              <a:rPr lang="en-GB" sz="2000" b="1" dirty="0">
                <a:latin typeface="HelveticaNeueLT Pro 45 Lt" pitchFamily="34" charset="0"/>
              </a:rPr>
              <a:t>totality</a:t>
            </a:r>
            <a:r>
              <a:rPr lang="en-GB" sz="2000" dirty="0">
                <a:latin typeface="HelveticaNeueLT Pro 45 Lt" pitchFamily="34" charset="0"/>
              </a:rPr>
              <a:t> of PPIs that happen in a cell / in an organism / in a specific biological context...</a:t>
            </a:r>
          </a:p>
        </p:txBody>
      </p:sp>
      <p:sp>
        <p:nvSpPr>
          <p:cNvPr id="5" name="TextBox 4"/>
          <p:cNvSpPr txBox="1"/>
          <p:nvPr/>
        </p:nvSpPr>
        <p:spPr>
          <a:xfrm>
            <a:off x="1874593" y="3068961"/>
            <a:ext cx="8424614" cy="1015663"/>
          </a:xfrm>
          <a:prstGeom prst="rect">
            <a:avLst/>
          </a:prstGeom>
          <a:noFill/>
        </p:spPr>
        <p:txBody>
          <a:bodyPr wrap="square" rtlCol="0">
            <a:spAutoFit/>
          </a:bodyPr>
          <a:lstStyle/>
          <a:p>
            <a:pPr algn="just"/>
            <a:r>
              <a:rPr lang="en-GB" sz="2000" b="1" dirty="0">
                <a:latin typeface="HelveticaNeueLT Pro 45 Lt" pitchFamily="34" charset="0"/>
              </a:rPr>
              <a:t>Protein-protein interaction network</a:t>
            </a:r>
            <a:r>
              <a:rPr lang="en-GB" sz="2000" dirty="0">
                <a:latin typeface="HelveticaNeueLT Pro 45 Lt" pitchFamily="34" charset="0"/>
              </a:rPr>
              <a:t>: </a:t>
            </a:r>
            <a:r>
              <a:rPr lang="en-GB" sz="2000" b="1" dirty="0">
                <a:latin typeface="HelveticaNeueLT Pro 45 Lt" pitchFamily="34" charset="0"/>
              </a:rPr>
              <a:t>Graphical representation </a:t>
            </a:r>
            <a:r>
              <a:rPr lang="en-GB" sz="2000" dirty="0">
                <a:latin typeface="HelveticaNeueLT Pro 45 Lt" pitchFamily="34" charset="0"/>
              </a:rPr>
              <a:t>of a group of PPIs in which proteins are represented as </a:t>
            </a:r>
            <a:r>
              <a:rPr lang="en-GB" sz="2000" b="1" dirty="0">
                <a:latin typeface="HelveticaNeueLT Pro 45 Lt" pitchFamily="34" charset="0"/>
              </a:rPr>
              <a:t>nodes</a:t>
            </a:r>
            <a:r>
              <a:rPr lang="en-GB" sz="2000" dirty="0">
                <a:latin typeface="HelveticaNeueLT Pro 45 Lt" pitchFamily="34" charset="0"/>
              </a:rPr>
              <a:t> and interactions as </a:t>
            </a:r>
            <a:r>
              <a:rPr lang="en-GB" sz="2000" b="1" dirty="0">
                <a:latin typeface="HelveticaNeueLT Pro 45 Lt" pitchFamily="34" charset="0"/>
              </a:rPr>
              <a:t>edges</a:t>
            </a:r>
            <a:r>
              <a:rPr lang="en-GB" sz="2000" dirty="0">
                <a:latin typeface="HelveticaNeueLT Pro 45 Lt" pitchFamily="34" charset="0"/>
              </a:rPr>
              <a:t>. </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7609" y="4306173"/>
            <a:ext cx="2430885" cy="2160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9976" y="4229452"/>
            <a:ext cx="2803638" cy="23136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72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 y="3814"/>
            <a:ext cx="10515600" cy="1325563"/>
          </a:xfrm>
        </p:spPr>
        <p:txBody>
          <a:bodyPr/>
          <a:lstStyle/>
          <a:p>
            <a:r>
              <a:rPr lang="en-GB" dirty="0">
                <a:latin typeface="HelveticaNeueLT Pro 45 Lt" pitchFamily="34" charset="0"/>
                <a:cs typeface="Arial" pitchFamily="34" charset="0"/>
              </a:rPr>
              <a:t>Why protein-protein interactions?</a:t>
            </a:r>
            <a:endParaRPr lang="en-GB" dirty="0"/>
          </a:p>
        </p:txBody>
      </p:sp>
      <p:sp>
        <p:nvSpPr>
          <p:cNvPr id="3" name="Content Placeholder 2"/>
          <p:cNvSpPr>
            <a:spLocks noGrp="1"/>
          </p:cNvSpPr>
          <p:nvPr>
            <p:ph idx="1"/>
          </p:nvPr>
        </p:nvSpPr>
        <p:spPr>
          <a:xfrm>
            <a:off x="2057400" y="4221088"/>
            <a:ext cx="8153400" cy="2065784"/>
          </a:xfrm>
        </p:spPr>
        <p:txBody>
          <a:bodyPr/>
          <a:lstStyle/>
          <a:p>
            <a:pPr marL="457200" lvl="1" indent="-457200" eaLnBrk="0" hangingPunct="0">
              <a:spcBef>
                <a:spcPct val="0"/>
              </a:spcBef>
              <a:spcAft>
                <a:spcPct val="0"/>
              </a:spcAft>
              <a:buFontTx/>
              <a:buAutoNum type="arabicPeriod"/>
              <a:defRPr/>
            </a:pPr>
            <a:r>
              <a:rPr lang="en-GB" sz="1800" dirty="0">
                <a:solidFill>
                  <a:srgbClr val="000000"/>
                </a:solidFill>
                <a:latin typeface="HelveticaNeueLT Pro 45 Lt" pitchFamily="34" charset="0"/>
                <a:ea typeface="Geneva" charset="-128"/>
                <a:cs typeface="Arial" pitchFamily="34" charset="0"/>
              </a:rPr>
              <a:t>To predict the biological function of a protein</a:t>
            </a:r>
          </a:p>
          <a:p>
            <a:pPr marL="914400" lvl="2" indent="-457200" eaLnBrk="0" hangingPunct="0">
              <a:spcBef>
                <a:spcPct val="0"/>
              </a:spcBef>
              <a:spcAft>
                <a:spcPct val="0"/>
              </a:spcAft>
              <a:defRPr/>
            </a:pPr>
            <a:r>
              <a:rPr lang="en-GB" sz="1800" dirty="0">
                <a:solidFill>
                  <a:srgbClr val="000000"/>
                </a:solidFill>
                <a:latin typeface="HelveticaNeueLT Pro 45 Lt" pitchFamily="34" charset="0"/>
                <a:ea typeface="Geneva" charset="-128"/>
                <a:cs typeface="Arial" pitchFamily="34" charset="0"/>
              </a:rPr>
              <a:t>proteins that cluster together should have similar functions</a:t>
            </a:r>
          </a:p>
          <a:p>
            <a:pPr marL="457200" lvl="2" indent="0" eaLnBrk="0" hangingPunct="0">
              <a:spcBef>
                <a:spcPct val="0"/>
              </a:spcBef>
              <a:spcAft>
                <a:spcPct val="0"/>
              </a:spcAft>
              <a:buNone/>
              <a:defRPr/>
            </a:pPr>
            <a:r>
              <a:rPr lang="en-GB" sz="1800" dirty="0">
                <a:solidFill>
                  <a:srgbClr val="000000"/>
                </a:solidFill>
                <a:latin typeface="HelveticaNeueLT Pro 45 Lt" pitchFamily="34" charset="0"/>
                <a:ea typeface="Geneva" charset="-128"/>
                <a:cs typeface="Arial" pitchFamily="34" charset="0"/>
                <a:sym typeface="Wingdings" panose="05000000000000000000" pitchFamily="2" charset="2"/>
              </a:rPr>
              <a:t>	</a:t>
            </a:r>
            <a:r>
              <a:rPr lang="en-GB" sz="1800" dirty="0">
                <a:solidFill>
                  <a:srgbClr val="000000"/>
                </a:solidFill>
                <a:latin typeface="HelveticaNeueLT Pro 45 Lt" pitchFamily="34" charset="0"/>
                <a:ea typeface="Geneva" charset="-128"/>
                <a:cs typeface="Arial" pitchFamily="34" charset="0"/>
              </a:rPr>
              <a:t>“guilt by association”</a:t>
            </a:r>
          </a:p>
          <a:p>
            <a:pPr marL="0" indent="0" eaLnBrk="0" hangingPunct="0">
              <a:spcBef>
                <a:spcPct val="0"/>
              </a:spcBef>
              <a:spcAft>
                <a:spcPct val="0"/>
              </a:spcAft>
              <a:buNone/>
              <a:defRPr/>
            </a:pPr>
            <a:endParaRPr lang="en-GB" sz="1800" dirty="0">
              <a:solidFill>
                <a:srgbClr val="000000"/>
              </a:solidFill>
              <a:latin typeface="HelveticaNeueLT Pro 45 Lt" pitchFamily="34" charset="0"/>
              <a:ea typeface="Geneva" charset="-128"/>
              <a:cs typeface="Arial" pitchFamily="34" charset="0"/>
            </a:endParaRPr>
          </a:p>
          <a:p>
            <a:pPr marL="457200" indent="-457200" eaLnBrk="0" hangingPunct="0">
              <a:spcBef>
                <a:spcPct val="0"/>
              </a:spcBef>
              <a:spcAft>
                <a:spcPct val="0"/>
              </a:spcAft>
              <a:buFontTx/>
              <a:buAutoNum type="arabicPeriod" startAt="2"/>
              <a:defRPr/>
            </a:pPr>
            <a:r>
              <a:rPr lang="en-GB" sz="1800" dirty="0">
                <a:solidFill>
                  <a:srgbClr val="000000"/>
                </a:solidFill>
                <a:latin typeface="HelveticaNeueLT Pro 45 Lt" pitchFamily="34" charset="0"/>
                <a:ea typeface="Geneva" charset="-128"/>
                <a:cs typeface="Arial" pitchFamily="34" charset="0"/>
              </a:rPr>
              <a:t>To improve characterization of protein complexes and pathways</a:t>
            </a:r>
          </a:p>
          <a:p>
            <a:pPr marL="914400" lvl="1" indent="-457200" eaLnBrk="0" hangingPunct="0">
              <a:spcBef>
                <a:spcPct val="0"/>
              </a:spcBef>
              <a:spcAft>
                <a:spcPct val="0"/>
              </a:spcAft>
              <a:buFont typeface="Arial"/>
              <a:buChar char="•"/>
              <a:defRPr/>
            </a:pPr>
            <a:r>
              <a:rPr lang="en-GB" sz="1800" dirty="0">
                <a:solidFill>
                  <a:srgbClr val="000000"/>
                </a:solidFill>
                <a:latin typeface="HelveticaNeueLT Pro 45 Lt" pitchFamily="34" charset="0"/>
                <a:ea typeface="Geneva" charset="-128"/>
                <a:cs typeface="Arial" pitchFamily="34" charset="0"/>
              </a:rPr>
              <a:t>interaction networks work as a draft map that brings detail to biological processes and pathways</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06656" y="1663665"/>
            <a:ext cx="1553840" cy="9462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8820" y="4023826"/>
            <a:ext cx="1261676" cy="773326"/>
          </a:xfrm>
          <a:prstGeom prst="rect">
            <a:avLst/>
          </a:prstGeom>
        </p:spPr>
      </p:pic>
      <p:sp>
        <p:nvSpPr>
          <p:cNvPr id="7" name="Freeform 7"/>
          <p:cNvSpPr>
            <a:spLocks noChangeAspect="1"/>
          </p:cNvSpPr>
          <p:nvPr/>
        </p:nvSpPr>
        <p:spPr bwMode="auto">
          <a:xfrm rot="17674032">
            <a:off x="4384757" y="2458685"/>
            <a:ext cx="1152819" cy="860122"/>
          </a:xfrm>
          <a:custGeom>
            <a:avLst/>
            <a:gdLst>
              <a:gd name="T0" fmla="*/ 817 w 915"/>
              <a:gd name="T1" fmla="*/ 151 h 598"/>
              <a:gd name="T2" fmla="*/ 499 w 915"/>
              <a:gd name="T3" fmla="*/ 15 h 598"/>
              <a:gd name="T4" fmla="*/ 136 w 915"/>
              <a:gd name="T5" fmla="*/ 61 h 598"/>
              <a:gd name="T6" fmla="*/ 0 w 915"/>
              <a:gd name="T7" fmla="*/ 333 h 598"/>
              <a:gd name="T8" fmla="*/ 136 w 915"/>
              <a:gd name="T9" fmla="*/ 560 h 598"/>
              <a:gd name="T10" fmla="*/ 318 w 915"/>
              <a:gd name="T11" fmla="*/ 560 h 598"/>
              <a:gd name="T12" fmla="*/ 363 w 915"/>
              <a:gd name="T13" fmla="*/ 423 h 598"/>
              <a:gd name="T14" fmla="*/ 454 w 915"/>
              <a:gd name="T15" fmla="*/ 287 h 598"/>
              <a:gd name="T16" fmla="*/ 590 w 915"/>
              <a:gd name="T17" fmla="*/ 378 h 598"/>
              <a:gd name="T18" fmla="*/ 771 w 915"/>
              <a:gd name="T19" fmla="*/ 423 h 598"/>
              <a:gd name="T20" fmla="*/ 907 w 915"/>
              <a:gd name="T21" fmla="*/ 287 h 598"/>
              <a:gd name="T22" fmla="*/ 817 w 915"/>
              <a:gd name="T23" fmla="*/ 151 h 5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5"/>
              <a:gd name="T37" fmla="*/ 0 h 598"/>
              <a:gd name="T38" fmla="*/ 915 w 915"/>
              <a:gd name="T39" fmla="*/ 598 h 5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5" h="598">
                <a:moveTo>
                  <a:pt x="817" y="151"/>
                </a:moveTo>
                <a:cubicBezTo>
                  <a:pt x="749" y="106"/>
                  <a:pt x="612" y="30"/>
                  <a:pt x="499" y="15"/>
                </a:cubicBezTo>
                <a:cubicBezTo>
                  <a:pt x="386" y="0"/>
                  <a:pt x="219" y="8"/>
                  <a:pt x="136" y="61"/>
                </a:cubicBezTo>
                <a:cubicBezTo>
                  <a:pt x="53" y="114"/>
                  <a:pt x="0" y="250"/>
                  <a:pt x="0" y="333"/>
                </a:cubicBezTo>
                <a:cubicBezTo>
                  <a:pt x="0" y="416"/>
                  <a:pt x="83" y="522"/>
                  <a:pt x="136" y="560"/>
                </a:cubicBezTo>
                <a:cubicBezTo>
                  <a:pt x="189" y="598"/>
                  <a:pt x="280" y="583"/>
                  <a:pt x="318" y="560"/>
                </a:cubicBezTo>
                <a:cubicBezTo>
                  <a:pt x="356" y="537"/>
                  <a:pt x="340" y="469"/>
                  <a:pt x="363" y="423"/>
                </a:cubicBezTo>
                <a:cubicBezTo>
                  <a:pt x="386" y="377"/>
                  <a:pt x="416" y="294"/>
                  <a:pt x="454" y="287"/>
                </a:cubicBezTo>
                <a:cubicBezTo>
                  <a:pt x="492" y="280"/>
                  <a:pt x="537" y="355"/>
                  <a:pt x="590" y="378"/>
                </a:cubicBezTo>
                <a:cubicBezTo>
                  <a:pt x="643" y="401"/>
                  <a:pt x="718" y="438"/>
                  <a:pt x="771" y="423"/>
                </a:cubicBezTo>
                <a:cubicBezTo>
                  <a:pt x="824" y="408"/>
                  <a:pt x="899" y="332"/>
                  <a:pt x="907" y="287"/>
                </a:cubicBezTo>
                <a:cubicBezTo>
                  <a:pt x="915" y="242"/>
                  <a:pt x="885" y="196"/>
                  <a:pt x="817" y="151"/>
                </a:cubicBezTo>
                <a:close/>
              </a:path>
            </a:pathLst>
          </a:custGeom>
          <a:solidFill>
            <a:srgbClr val="FFFF66"/>
          </a:solidFill>
          <a:ln w="9525">
            <a:solidFill>
              <a:srgbClr val="FFCC66"/>
            </a:solidFill>
            <a:round/>
            <a:headEnd/>
            <a:tailEnd/>
          </a:ln>
        </p:spPr>
        <p:txBody>
          <a:bodyPr/>
          <a:lstStyle/>
          <a:p>
            <a:endParaRPr lang="en-GB"/>
          </a:p>
        </p:txBody>
      </p:sp>
      <p:pic>
        <p:nvPicPr>
          <p:cNvPr id="8" name="Picture 2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63552" y="1946806"/>
            <a:ext cx="17145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4008464" y="2888746"/>
            <a:ext cx="287337" cy="0"/>
          </a:xfrm>
          <a:prstGeom prst="straightConnector1">
            <a:avLst/>
          </a:prstGeom>
          <a:ln w="57150" cap="sq">
            <a:solidFill>
              <a:schemeClr val="tx1"/>
            </a:solidFill>
            <a:round/>
            <a:tailEnd type="triangle" w="sm" len="sm"/>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94650" y="2888746"/>
            <a:ext cx="287337" cy="0"/>
          </a:xfrm>
          <a:prstGeom prst="straightConnector1">
            <a:avLst/>
          </a:prstGeom>
          <a:ln w="57150" cap="sq">
            <a:solidFill>
              <a:schemeClr val="tx1"/>
            </a:solidFill>
            <a:round/>
            <a:tailEnd type="triangle" w="sm" len="sm"/>
          </a:ln>
        </p:spPr>
        <p:style>
          <a:lnRef idx="1">
            <a:schemeClr val="accent1"/>
          </a:lnRef>
          <a:fillRef idx="0">
            <a:schemeClr val="accent1"/>
          </a:fillRef>
          <a:effectRef idx="0">
            <a:schemeClr val="accent1"/>
          </a:effectRef>
          <a:fontRef idx="minor">
            <a:schemeClr val="tx1"/>
          </a:fontRef>
        </p:style>
      </p:cxnSp>
      <p:grpSp>
        <p:nvGrpSpPr>
          <p:cNvPr id="11" name="Group 10"/>
          <p:cNvGrpSpPr>
            <a:grpSpLocks noChangeAspect="1"/>
          </p:cNvGrpSpPr>
          <p:nvPr/>
        </p:nvGrpSpPr>
        <p:grpSpPr>
          <a:xfrm>
            <a:off x="8328248" y="3375755"/>
            <a:ext cx="968732" cy="1171625"/>
            <a:chOff x="6535497" y="2591158"/>
            <a:chExt cx="1385500" cy="1675681"/>
          </a:xfrm>
        </p:grpSpPr>
        <p:sp>
          <p:nvSpPr>
            <p:cNvPr id="12" name="Freeform 8"/>
            <p:cNvSpPr>
              <a:spLocks noChangeAspect="1"/>
            </p:cNvSpPr>
            <p:nvPr/>
          </p:nvSpPr>
          <p:spPr bwMode="auto">
            <a:xfrm rot="17674032">
              <a:off x="7105187" y="3127766"/>
              <a:ext cx="379233" cy="510606"/>
            </a:xfrm>
            <a:custGeom>
              <a:avLst/>
              <a:gdLst>
                <a:gd name="T0" fmla="*/ 5081 w 235"/>
                <a:gd name="T1" fmla="*/ 15 h 355"/>
                <a:gd name="T2" fmla="*/ 0 w 235"/>
                <a:gd name="T3" fmla="*/ 196 h 355"/>
                <a:gd name="T4" fmla="*/ 5081 w 235"/>
                <a:gd name="T5" fmla="*/ 332 h 355"/>
                <a:gd name="T6" fmla="*/ 20017 w 235"/>
                <a:gd name="T7" fmla="*/ 332 h 355"/>
                <a:gd name="T8" fmla="*/ 25078 w 235"/>
                <a:gd name="T9" fmla="*/ 241 h 355"/>
                <a:gd name="T10" fmla="*/ 15010 w 235"/>
                <a:gd name="T11" fmla="*/ 105 h 355"/>
                <a:gd name="T12" fmla="*/ 5081 w 235"/>
                <a:gd name="T13" fmla="*/ 15 h 355"/>
                <a:gd name="T14" fmla="*/ 0 60000 65536"/>
                <a:gd name="T15" fmla="*/ 0 60000 65536"/>
                <a:gd name="T16" fmla="*/ 0 60000 65536"/>
                <a:gd name="T17" fmla="*/ 0 60000 65536"/>
                <a:gd name="T18" fmla="*/ 0 60000 65536"/>
                <a:gd name="T19" fmla="*/ 0 60000 65536"/>
                <a:gd name="T20" fmla="*/ 0 60000 65536"/>
                <a:gd name="T21" fmla="*/ 0 w 235"/>
                <a:gd name="T22" fmla="*/ 0 h 355"/>
                <a:gd name="T23" fmla="*/ 235 w 235"/>
                <a:gd name="T24" fmla="*/ 355 h 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 h="355">
                  <a:moveTo>
                    <a:pt x="46" y="15"/>
                  </a:moveTo>
                  <a:cubicBezTo>
                    <a:pt x="23" y="30"/>
                    <a:pt x="0" y="143"/>
                    <a:pt x="0" y="196"/>
                  </a:cubicBezTo>
                  <a:cubicBezTo>
                    <a:pt x="0" y="249"/>
                    <a:pt x="16" y="309"/>
                    <a:pt x="46" y="332"/>
                  </a:cubicBezTo>
                  <a:cubicBezTo>
                    <a:pt x="76" y="355"/>
                    <a:pt x="152" y="347"/>
                    <a:pt x="182" y="332"/>
                  </a:cubicBezTo>
                  <a:cubicBezTo>
                    <a:pt x="212" y="317"/>
                    <a:pt x="235" y="279"/>
                    <a:pt x="227" y="241"/>
                  </a:cubicBezTo>
                  <a:cubicBezTo>
                    <a:pt x="219" y="203"/>
                    <a:pt x="166" y="143"/>
                    <a:pt x="136" y="105"/>
                  </a:cubicBezTo>
                  <a:cubicBezTo>
                    <a:pt x="106" y="67"/>
                    <a:pt x="69" y="0"/>
                    <a:pt x="46" y="15"/>
                  </a:cubicBezTo>
                  <a:close/>
                </a:path>
              </a:pathLst>
            </a:custGeom>
            <a:solidFill>
              <a:srgbClr val="FF6600"/>
            </a:solidFill>
            <a:ln w="9525">
              <a:solidFill>
                <a:srgbClr val="CC3300"/>
              </a:solidFill>
              <a:round/>
              <a:headEnd/>
              <a:tailEnd/>
            </a:ln>
          </p:spPr>
          <p:txBody>
            <a:bodyPr/>
            <a:lstStyle/>
            <a:p>
              <a:endParaRPr lang="en-GB"/>
            </a:p>
          </p:txBody>
        </p:sp>
        <p:sp>
          <p:nvSpPr>
            <p:cNvPr id="13" name="Freeform 9"/>
            <p:cNvSpPr>
              <a:spLocks noChangeAspect="1"/>
            </p:cNvSpPr>
            <p:nvPr/>
          </p:nvSpPr>
          <p:spPr bwMode="auto">
            <a:xfrm rot="17674032">
              <a:off x="6643027" y="2988870"/>
              <a:ext cx="1675681" cy="880258"/>
            </a:xfrm>
            <a:custGeom>
              <a:avLst/>
              <a:gdLst>
                <a:gd name="T0" fmla="*/ 416 w 1330"/>
                <a:gd name="T1" fmla="*/ 272 h 612"/>
                <a:gd name="T2" fmla="*/ 280 w 1330"/>
                <a:gd name="T3" fmla="*/ 317 h 612"/>
                <a:gd name="T4" fmla="*/ 235 w 1330"/>
                <a:gd name="T5" fmla="*/ 272 h 612"/>
                <a:gd name="T6" fmla="*/ 99 w 1330"/>
                <a:gd name="T7" fmla="*/ 317 h 612"/>
                <a:gd name="T8" fmla="*/ 53 w 1330"/>
                <a:gd name="T9" fmla="*/ 499 h 612"/>
                <a:gd name="T10" fmla="*/ 416 w 1330"/>
                <a:gd name="T11" fmla="*/ 589 h 612"/>
                <a:gd name="T12" fmla="*/ 915 w 1330"/>
                <a:gd name="T13" fmla="*/ 589 h 612"/>
                <a:gd name="T14" fmla="*/ 1233 w 1330"/>
                <a:gd name="T15" fmla="*/ 453 h 612"/>
                <a:gd name="T16" fmla="*/ 1323 w 1330"/>
                <a:gd name="T17" fmla="*/ 317 h 612"/>
                <a:gd name="T18" fmla="*/ 1278 w 1330"/>
                <a:gd name="T19" fmla="*/ 181 h 612"/>
                <a:gd name="T20" fmla="*/ 1187 w 1330"/>
                <a:gd name="T21" fmla="*/ 45 h 612"/>
                <a:gd name="T22" fmla="*/ 1097 w 1330"/>
                <a:gd name="T23" fmla="*/ 0 h 612"/>
                <a:gd name="T24" fmla="*/ 1051 w 1330"/>
                <a:gd name="T25" fmla="*/ 45 h 612"/>
                <a:gd name="T26" fmla="*/ 961 w 1330"/>
                <a:gd name="T27" fmla="*/ 136 h 612"/>
                <a:gd name="T28" fmla="*/ 825 w 1330"/>
                <a:gd name="T29" fmla="*/ 136 h 612"/>
                <a:gd name="T30" fmla="*/ 779 w 1330"/>
                <a:gd name="T31" fmla="*/ 181 h 612"/>
                <a:gd name="T32" fmla="*/ 825 w 1330"/>
                <a:gd name="T33" fmla="*/ 272 h 612"/>
                <a:gd name="T34" fmla="*/ 825 w 1330"/>
                <a:gd name="T35" fmla="*/ 362 h 612"/>
                <a:gd name="T36" fmla="*/ 734 w 1330"/>
                <a:gd name="T37" fmla="*/ 362 h 612"/>
                <a:gd name="T38" fmla="*/ 598 w 1330"/>
                <a:gd name="T39" fmla="*/ 408 h 612"/>
                <a:gd name="T40" fmla="*/ 507 w 1330"/>
                <a:gd name="T41" fmla="*/ 362 h 612"/>
                <a:gd name="T42" fmla="*/ 462 w 1330"/>
                <a:gd name="T43" fmla="*/ 272 h 612"/>
                <a:gd name="T44" fmla="*/ 416 w 1330"/>
                <a:gd name="T45" fmla="*/ 272 h 6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30"/>
                <a:gd name="T70" fmla="*/ 0 h 612"/>
                <a:gd name="T71" fmla="*/ 1330 w 1330"/>
                <a:gd name="T72" fmla="*/ 612 h 6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30" h="612">
                  <a:moveTo>
                    <a:pt x="416" y="272"/>
                  </a:moveTo>
                  <a:cubicBezTo>
                    <a:pt x="386" y="279"/>
                    <a:pt x="310" y="317"/>
                    <a:pt x="280" y="317"/>
                  </a:cubicBezTo>
                  <a:cubicBezTo>
                    <a:pt x="250" y="317"/>
                    <a:pt x="265" y="272"/>
                    <a:pt x="235" y="272"/>
                  </a:cubicBezTo>
                  <a:cubicBezTo>
                    <a:pt x="205" y="272"/>
                    <a:pt x="129" y="279"/>
                    <a:pt x="99" y="317"/>
                  </a:cubicBezTo>
                  <a:cubicBezTo>
                    <a:pt x="69" y="355"/>
                    <a:pt x="0" y="454"/>
                    <a:pt x="53" y="499"/>
                  </a:cubicBezTo>
                  <a:cubicBezTo>
                    <a:pt x="106" y="544"/>
                    <a:pt x="272" y="574"/>
                    <a:pt x="416" y="589"/>
                  </a:cubicBezTo>
                  <a:cubicBezTo>
                    <a:pt x="560" y="604"/>
                    <a:pt x="779" y="612"/>
                    <a:pt x="915" y="589"/>
                  </a:cubicBezTo>
                  <a:cubicBezTo>
                    <a:pt x="1051" y="566"/>
                    <a:pt x="1165" y="498"/>
                    <a:pt x="1233" y="453"/>
                  </a:cubicBezTo>
                  <a:cubicBezTo>
                    <a:pt x="1301" y="408"/>
                    <a:pt x="1316" y="362"/>
                    <a:pt x="1323" y="317"/>
                  </a:cubicBezTo>
                  <a:cubicBezTo>
                    <a:pt x="1330" y="272"/>
                    <a:pt x="1301" y="226"/>
                    <a:pt x="1278" y="181"/>
                  </a:cubicBezTo>
                  <a:cubicBezTo>
                    <a:pt x="1255" y="136"/>
                    <a:pt x="1217" y="75"/>
                    <a:pt x="1187" y="45"/>
                  </a:cubicBezTo>
                  <a:cubicBezTo>
                    <a:pt x="1157" y="15"/>
                    <a:pt x="1120" y="0"/>
                    <a:pt x="1097" y="0"/>
                  </a:cubicBezTo>
                  <a:cubicBezTo>
                    <a:pt x="1074" y="0"/>
                    <a:pt x="1074" y="22"/>
                    <a:pt x="1051" y="45"/>
                  </a:cubicBezTo>
                  <a:cubicBezTo>
                    <a:pt x="1028" y="68"/>
                    <a:pt x="999" y="121"/>
                    <a:pt x="961" y="136"/>
                  </a:cubicBezTo>
                  <a:cubicBezTo>
                    <a:pt x="923" y="151"/>
                    <a:pt x="855" y="129"/>
                    <a:pt x="825" y="136"/>
                  </a:cubicBezTo>
                  <a:cubicBezTo>
                    <a:pt x="795" y="143"/>
                    <a:pt x="779" y="158"/>
                    <a:pt x="779" y="181"/>
                  </a:cubicBezTo>
                  <a:cubicBezTo>
                    <a:pt x="779" y="204"/>
                    <a:pt x="817" y="242"/>
                    <a:pt x="825" y="272"/>
                  </a:cubicBezTo>
                  <a:cubicBezTo>
                    <a:pt x="833" y="302"/>
                    <a:pt x="840" y="347"/>
                    <a:pt x="825" y="362"/>
                  </a:cubicBezTo>
                  <a:cubicBezTo>
                    <a:pt x="810" y="377"/>
                    <a:pt x="772" y="354"/>
                    <a:pt x="734" y="362"/>
                  </a:cubicBezTo>
                  <a:cubicBezTo>
                    <a:pt x="696" y="370"/>
                    <a:pt x="636" y="408"/>
                    <a:pt x="598" y="408"/>
                  </a:cubicBezTo>
                  <a:cubicBezTo>
                    <a:pt x="560" y="408"/>
                    <a:pt x="530" y="385"/>
                    <a:pt x="507" y="362"/>
                  </a:cubicBezTo>
                  <a:cubicBezTo>
                    <a:pt x="484" y="339"/>
                    <a:pt x="477" y="287"/>
                    <a:pt x="462" y="272"/>
                  </a:cubicBezTo>
                  <a:cubicBezTo>
                    <a:pt x="447" y="257"/>
                    <a:pt x="446" y="265"/>
                    <a:pt x="416" y="272"/>
                  </a:cubicBezTo>
                  <a:close/>
                </a:path>
              </a:pathLst>
            </a:custGeom>
            <a:solidFill>
              <a:srgbClr val="FFCC66"/>
            </a:solidFill>
            <a:ln w="9525">
              <a:solidFill>
                <a:srgbClr val="FF9900"/>
              </a:solidFill>
              <a:round/>
              <a:headEnd/>
              <a:tailEnd/>
            </a:ln>
          </p:spPr>
          <p:txBody>
            <a:bodyPr/>
            <a:lstStyle/>
            <a:p>
              <a:endParaRPr lang="en-GB"/>
            </a:p>
          </p:txBody>
        </p:sp>
        <p:sp>
          <p:nvSpPr>
            <p:cNvPr id="14" name="Freeform 7"/>
            <p:cNvSpPr>
              <a:spLocks noChangeAspect="1"/>
            </p:cNvSpPr>
            <p:nvPr/>
          </p:nvSpPr>
          <p:spPr bwMode="auto">
            <a:xfrm rot="17674032">
              <a:off x="6389148" y="2943979"/>
              <a:ext cx="1152819" cy="860122"/>
            </a:xfrm>
            <a:custGeom>
              <a:avLst/>
              <a:gdLst>
                <a:gd name="T0" fmla="*/ 817 w 915"/>
                <a:gd name="T1" fmla="*/ 151 h 598"/>
                <a:gd name="T2" fmla="*/ 499 w 915"/>
                <a:gd name="T3" fmla="*/ 15 h 598"/>
                <a:gd name="T4" fmla="*/ 136 w 915"/>
                <a:gd name="T5" fmla="*/ 61 h 598"/>
                <a:gd name="T6" fmla="*/ 0 w 915"/>
                <a:gd name="T7" fmla="*/ 333 h 598"/>
                <a:gd name="T8" fmla="*/ 136 w 915"/>
                <a:gd name="T9" fmla="*/ 560 h 598"/>
                <a:gd name="T10" fmla="*/ 318 w 915"/>
                <a:gd name="T11" fmla="*/ 560 h 598"/>
                <a:gd name="T12" fmla="*/ 363 w 915"/>
                <a:gd name="T13" fmla="*/ 423 h 598"/>
                <a:gd name="T14" fmla="*/ 454 w 915"/>
                <a:gd name="T15" fmla="*/ 287 h 598"/>
                <a:gd name="T16" fmla="*/ 590 w 915"/>
                <a:gd name="T17" fmla="*/ 378 h 598"/>
                <a:gd name="T18" fmla="*/ 771 w 915"/>
                <a:gd name="T19" fmla="*/ 423 h 598"/>
                <a:gd name="T20" fmla="*/ 907 w 915"/>
                <a:gd name="T21" fmla="*/ 287 h 598"/>
                <a:gd name="T22" fmla="*/ 817 w 915"/>
                <a:gd name="T23" fmla="*/ 151 h 5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5"/>
                <a:gd name="T37" fmla="*/ 0 h 598"/>
                <a:gd name="T38" fmla="*/ 915 w 915"/>
                <a:gd name="T39" fmla="*/ 598 h 5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5" h="598">
                  <a:moveTo>
                    <a:pt x="817" y="151"/>
                  </a:moveTo>
                  <a:cubicBezTo>
                    <a:pt x="749" y="106"/>
                    <a:pt x="612" y="30"/>
                    <a:pt x="499" y="15"/>
                  </a:cubicBezTo>
                  <a:cubicBezTo>
                    <a:pt x="386" y="0"/>
                    <a:pt x="219" y="8"/>
                    <a:pt x="136" y="61"/>
                  </a:cubicBezTo>
                  <a:cubicBezTo>
                    <a:pt x="53" y="114"/>
                    <a:pt x="0" y="250"/>
                    <a:pt x="0" y="333"/>
                  </a:cubicBezTo>
                  <a:cubicBezTo>
                    <a:pt x="0" y="416"/>
                    <a:pt x="83" y="522"/>
                    <a:pt x="136" y="560"/>
                  </a:cubicBezTo>
                  <a:cubicBezTo>
                    <a:pt x="189" y="598"/>
                    <a:pt x="280" y="583"/>
                    <a:pt x="318" y="560"/>
                  </a:cubicBezTo>
                  <a:cubicBezTo>
                    <a:pt x="356" y="537"/>
                    <a:pt x="340" y="469"/>
                    <a:pt x="363" y="423"/>
                  </a:cubicBezTo>
                  <a:cubicBezTo>
                    <a:pt x="386" y="377"/>
                    <a:pt x="416" y="294"/>
                    <a:pt x="454" y="287"/>
                  </a:cubicBezTo>
                  <a:cubicBezTo>
                    <a:pt x="492" y="280"/>
                    <a:pt x="537" y="355"/>
                    <a:pt x="590" y="378"/>
                  </a:cubicBezTo>
                  <a:cubicBezTo>
                    <a:pt x="643" y="401"/>
                    <a:pt x="718" y="438"/>
                    <a:pt x="771" y="423"/>
                  </a:cubicBezTo>
                  <a:cubicBezTo>
                    <a:pt x="824" y="408"/>
                    <a:pt x="899" y="332"/>
                    <a:pt x="907" y="287"/>
                  </a:cubicBezTo>
                  <a:cubicBezTo>
                    <a:pt x="915" y="242"/>
                    <a:pt x="885" y="196"/>
                    <a:pt x="817" y="151"/>
                  </a:cubicBezTo>
                  <a:close/>
                </a:path>
              </a:pathLst>
            </a:custGeom>
            <a:solidFill>
              <a:srgbClr val="FFFF66"/>
            </a:solidFill>
            <a:ln w="9525">
              <a:solidFill>
                <a:srgbClr val="FFCC66"/>
              </a:solidFill>
              <a:round/>
              <a:headEnd/>
              <a:tailEnd/>
            </a:ln>
          </p:spPr>
          <p:txBody>
            <a:bodyPr/>
            <a:lstStyle/>
            <a:p>
              <a:endParaRPr lang="en-GB"/>
            </a:p>
          </p:txBody>
        </p:sp>
      </p:grpSp>
      <p:grpSp>
        <p:nvGrpSpPr>
          <p:cNvPr id="15" name="Group 14"/>
          <p:cNvGrpSpPr>
            <a:grpSpLocks noChangeAspect="1"/>
          </p:cNvGrpSpPr>
          <p:nvPr/>
        </p:nvGrpSpPr>
        <p:grpSpPr>
          <a:xfrm>
            <a:off x="8308354" y="1063332"/>
            <a:ext cx="1172023" cy="1088287"/>
            <a:chOff x="6878706" y="823735"/>
            <a:chExt cx="1384487" cy="1285571"/>
          </a:xfrm>
        </p:grpSpPr>
        <p:sp>
          <p:nvSpPr>
            <p:cNvPr id="16" name="Freeform 9"/>
            <p:cNvSpPr>
              <a:spLocks noChangeAspect="1"/>
            </p:cNvSpPr>
            <p:nvPr/>
          </p:nvSpPr>
          <p:spPr bwMode="auto">
            <a:xfrm rot="17674032">
              <a:off x="7147142" y="738579"/>
              <a:ext cx="1030896" cy="1201207"/>
            </a:xfrm>
            <a:custGeom>
              <a:avLst/>
              <a:gdLst>
                <a:gd name="T0" fmla="*/ 416 w 1330"/>
                <a:gd name="T1" fmla="*/ 272 h 612"/>
                <a:gd name="T2" fmla="*/ 280 w 1330"/>
                <a:gd name="T3" fmla="*/ 317 h 612"/>
                <a:gd name="T4" fmla="*/ 235 w 1330"/>
                <a:gd name="T5" fmla="*/ 272 h 612"/>
                <a:gd name="T6" fmla="*/ 99 w 1330"/>
                <a:gd name="T7" fmla="*/ 317 h 612"/>
                <a:gd name="T8" fmla="*/ 53 w 1330"/>
                <a:gd name="T9" fmla="*/ 499 h 612"/>
                <a:gd name="T10" fmla="*/ 416 w 1330"/>
                <a:gd name="T11" fmla="*/ 589 h 612"/>
                <a:gd name="T12" fmla="*/ 915 w 1330"/>
                <a:gd name="T13" fmla="*/ 589 h 612"/>
                <a:gd name="T14" fmla="*/ 1233 w 1330"/>
                <a:gd name="T15" fmla="*/ 453 h 612"/>
                <a:gd name="T16" fmla="*/ 1323 w 1330"/>
                <a:gd name="T17" fmla="*/ 317 h 612"/>
                <a:gd name="T18" fmla="*/ 1278 w 1330"/>
                <a:gd name="T19" fmla="*/ 181 h 612"/>
                <a:gd name="T20" fmla="*/ 1187 w 1330"/>
                <a:gd name="T21" fmla="*/ 45 h 612"/>
                <a:gd name="T22" fmla="*/ 1097 w 1330"/>
                <a:gd name="T23" fmla="*/ 0 h 612"/>
                <a:gd name="T24" fmla="*/ 1051 w 1330"/>
                <a:gd name="T25" fmla="*/ 45 h 612"/>
                <a:gd name="T26" fmla="*/ 961 w 1330"/>
                <a:gd name="T27" fmla="*/ 136 h 612"/>
                <a:gd name="T28" fmla="*/ 825 w 1330"/>
                <a:gd name="T29" fmla="*/ 136 h 612"/>
                <a:gd name="T30" fmla="*/ 779 w 1330"/>
                <a:gd name="T31" fmla="*/ 181 h 612"/>
                <a:gd name="T32" fmla="*/ 825 w 1330"/>
                <a:gd name="T33" fmla="*/ 272 h 612"/>
                <a:gd name="T34" fmla="*/ 825 w 1330"/>
                <a:gd name="T35" fmla="*/ 362 h 612"/>
                <a:gd name="T36" fmla="*/ 734 w 1330"/>
                <a:gd name="T37" fmla="*/ 362 h 612"/>
                <a:gd name="T38" fmla="*/ 598 w 1330"/>
                <a:gd name="T39" fmla="*/ 408 h 612"/>
                <a:gd name="T40" fmla="*/ 507 w 1330"/>
                <a:gd name="T41" fmla="*/ 362 h 612"/>
                <a:gd name="T42" fmla="*/ 462 w 1330"/>
                <a:gd name="T43" fmla="*/ 272 h 612"/>
                <a:gd name="T44" fmla="*/ 416 w 1330"/>
                <a:gd name="T45" fmla="*/ 272 h 6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30"/>
                <a:gd name="T70" fmla="*/ 0 h 612"/>
                <a:gd name="T71" fmla="*/ 1330 w 1330"/>
                <a:gd name="T72" fmla="*/ 612 h 612"/>
                <a:gd name="connsiteX0" fmla="*/ 2876 w 9703"/>
                <a:gd name="connsiteY0" fmla="*/ 4444 h 9859"/>
                <a:gd name="connsiteX1" fmla="*/ 1853 w 9703"/>
                <a:gd name="connsiteY1" fmla="*/ 5180 h 9859"/>
                <a:gd name="connsiteX2" fmla="*/ 1515 w 9703"/>
                <a:gd name="connsiteY2" fmla="*/ 4444 h 9859"/>
                <a:gd name="connsiteX3" fmla="*/ 492 w 9703"/>
                <a:gd name="connsiteY3" fmla="*/ 5180 h 9859"/>
                <a:gd name="connsiteX4" fmla="*/ 146 w 9703"/>
                <a:gd name="connsiteY4" fmla="*/ 8154 h 9859"/>
                <a:gd name="connsiteX5" fmla="*/ 2876 w 9703"/>
                <a:gd name="connsiteY5" fmla="*/ 9624 h 9859"/>
                <a:gd name="connsiteX6" fmla="*/ 6628 w 9703"/>
                <a:gd name="connsiteY6" fmla="*/ 9624 h 9859"/>
                <a:gd name="connsiteX7" fmla="*/ 9019 w 9703"/>
                <a:gd name="connsiteY7" fmla="*/ 7402 h 9859"/>
                <a:gd name="connsiteX8" fmla="*/ 9695 w 9703"/>
                <a:gd name="connsiteY8" fmla="*/ 5180 h 9859"/>
                <a:gd name="connsiteX9" fmla="*/ 9357 w 9703"/>
                <a:gd name="connsiteY9" fmla="*/ 2958 h 9859"/>
                <a:gd name="connsiteX10" fmla="*/ 8673 w 9703"/>
                <a:gd name="connsiteY10" fmla="*/ 735 h 9859"/>
                <a:gd name="connsiteX11" fmla="*/ 7996 w 9703"/>
                <a:gd name="connsiteY11" fmla="*/ 0 h 9859"/>
                <a:gd name="connsiteX12" fmla="*/ 7650 w 9703"/>
                <a:gd name="connsiteY12" fmla="*/ 735 h 9859"/>
                <a:gd name="connsiteX13" fmla="*/ 6974 w 9703"/>
                <a:gd name="connsiteY13" fmla="*/ 2222 h 9859"/>
                <a:gd name="connsiteX14" fmla="*/ 5951 w 9703"/>
                <a:gd name="connsiteY14" fmla="*/ 2222 h 9859"/>
                <a:gd name="connsiteX15" fmla="*/ 5605 w 9703"/>
                <a:gd name="connsiteY15" fmla="*/ 2958 h 9859"/>
                <a:gd name="connsiteX16" fmla="*/ 5951 w 9703"/>
                <a:gd name="connsiteY16" fmla="*/ 4444 h 9859"/>
                <a:gd name="connsiteX17" fmla="*/ 5951 w 9703"/>
                <a:gd name="connsiteY17" fmla="*/ 5915 h 9859"/>
                <a:gd name="connsiteX18" fmla="*/ 4248 w 9703"/>
                <a:gd name="connsiteY18" fmla="*/ 2079 h 9859"/>
                <a:gd name="connsiteX19" fmla="*/ 4244 w 9703"/>
                <a:gd name="connsiteY19" fmla="*/ 6667 h 9859"/>
                <a:gd name="connsiteX20" fmla="*/ 3560 w 9703"/>
                <a:gd name="connsiteY20" fmla="*/ 5915 h 9859"/>
                <a:gd name="connsiteX21" fmla="*/ 3222 w 9703"/>
                <a:gd name="connsiteY21" fmla="*/ 4444 h 9859"/>
                <a:gd name="connsiteX22" fmla="*/ 2876 w 9703"/>
                <a:gd name="connsiteY22" fmla="*/ 4444 h 9859"/>
                <a:gd name="connsiteX0" fmla="*/ 2964 w 10000"/>
                <a:gd name="connsiteY0" fmla="*/ 4508 h 10000"/>
                <a:gd name="connsiteX1" fmla="*/ 1910 w 10000"/>
                <a:gd name="connsiteY1" fmla="*/ 5254 h 10000"/>
                <a:gd name="connsiteX2" fmla="*/ 1561 w 10000"/>
                <a:gd name="connsiteY2" fmla="*/ 4508 h 10000"/>
                <a:gd name="connsiteX3" fmla="*/ 507 w 10000"/>
                <a:gd name="connsiteY3" fmla="*/ 5254 h 10000"/>
                <a:gd name="connsiteX4" fmla="*/ 150 w 10000"/>
                <a:gd name="connsiteY4" fmla="*/ 8271 h 10000"/>
                <a:gd name="connsiteX5" fmla="*/ 2964 w 10000"/>
                <a:gd name="connsiteY5" fmla="*/ 9762 h 10000"/>
                <a:gd name="connsiteX6" fmla="*/ 6831 w 10000"/>
                <a:gd name="connsiteY6" fmla="*/ 9762 h 10000"/>
                <a:gd name="connsiteX7" fmla="*/ 9295 w 10000"/>
                <a:gd name="connsiteY7" fmla="*/ 7508 h 10000"/>
                <a:gd name="connsiteX8" fmla="*/ 9992 w 10000"/>
                <a:gd name="connsiteY8" fmla="*/ 5254 h 10000"/>
                <a:gd name="connsiteX9" fmla="*/ 9643 w 10000"/>
                <a:gd name="connsiteY9" fmla="*/ 3000 h 10000"/>
                <a:gd name="connsiteX10" fmla="*/ 8938 w 10000"/>
                <a:gd name="connsiteY10" fmla="*/ 746 h 10000"/>
                <a:gd name="connsiteX11" fmla="*/ 8241 w 10000"/>
                <a:gd name="connsiteY11" fmla="*/ 0 h 10000"/>
                <a:gd name="connsiteX12" fmla="*/ 7884 w 10000"/>
                <a:gd name="connsiteY12" fmla="*/ 746 h 10000"/>
                <a:gd name="connsiteX13" fmla="*/ 7187 w 10000"/>
                <a:gd name="connsiteY13" fmla="*/ 2254 h 10000"/>
                <a:gd name="connsiteX14" fmla="*/ 6133 w 10000"/>
                <a:gd name="connsiteY14" fmla="*/ 2254 h 10000"/>
                <a:gd name="connsiteX15" fmla="*/ 5777 w 10000"/>
                <a:gd name="connsiteY15" fmla="*/ 3000 h 10000"/>
                <a:gd name="connsiteX16" fmla="*/ 5287 w 10000"/>
                <a:gd name="connsiteY16" fmla="*/ 2908 h 10000"/>
                <a:gd name="connsiteX17" fmla="*/ 6133 w 10000"/>
                <a:gd name="connsiteY17" fmla="*/ 6000 h 10000"/>
                <a:gd name="connsiteX18" fmla="*/ 4378 w 10000"/>
                <a:gd name="connsiteY18" fmla="*/ 2109 h 10000"/>
                <a:gd name="connsiteX19" fmla="*/ 4374 w 10000"/>
                <a:gd name="connsiteY19" fmla="*/ 6762 h 10000"/>
                <a:gd name="connsiteX20" fmla="*/ 3669 w 10000"/>
                <a:gd name="connsiteY20" fmla="*/ 6000 h 10000"/>
                <a:gd name="connsiteX21" fmla="*/ 3321 w 10000"/>
                <a:gd name="connsiteY21" fmla="*/ 4508 h 10000"/>
                <a:gd name="connsiteX22" fmla="*/ 2964 w 10000"/>
                <a:gd name="connsiteY22" fmla="*/ 4508 h 10000"/>
                <a:gd name="connsiteX0" fmla="*/ 2964 w 10000"/>
                <a:gd name="connsiteY0" fmla="*/ 4508 h 10000"/>
                <a:gd name="connsiteX1" fmla="*/ 1910 w 10000"/>
                <a:gd name="connsiteY1" fmla="*/ 5254 h 10000"/>
                <a:gd name="connsiteX2" fmla="*/ 1561 w 10000"/>
                <a:gd name="connsiteY2" fmla="*/ 4508 h 10000"/>
                <a:gd name="connsiteX3" fmla="*/ 507 w 10000"/>
                <a:gd name="connsiteY3" fmla="*/ 5254 h 10000"/>
                <a:gd name="connsiteX4" fmla="*/ 150 w 10000"/>
                <a:gd name="connsiteY4" fmla="*/ 8271 h 10000"/>
                <a:gd name="connsiteX5" fmla="*/ 2964 w 10000"/>
                <a:gd name="connsiteY5" fmla="*/ 9762 h 10000"/>
                <a:gd name="connsiteX6" fmla="*/ 6831 w 10000"/>
                <a:gd name="connsiteY6" fmla="*/ 9762 h 10000"/>
                <a:gd name="connsiteX7" fmla="*/ 9295 w 10000"/>
                <a:gd name="connsiteY7" fmla="*/ 7508 h 10000"/>
                <a:gd name="connsiteX8" fmla="*/ 9992 w 10000"/>
                <a:gd name="connsiteY8" fmla="*/ 5254 h 10000"/>
                <a:gd name="connsiteX9" fmla="*/ 9643 w 10000"/>
                <a:gd name="connsiteY9" fmla="*/ 3000 h 10000"/>
                <a:gd name="connsiteX10" fmla="*/ 8938 w 10000"/>
                <a:gd name="connsiteY10" fmla="*/ 746 h 10000"/>
                <a:gd name="connsiteX11" fmla="*/ 8241 w 10000"/>
                <a:gd name="connsiteY11" fmla="*/ 0 h 10000"/>
                <a:gd name="connsiteX12" fmla="*/ 7884 w 10000"/>
                <a:gd name="connsiteY12" fmla="*/ 746 h 10000"/>
                <a:gd name="connsiteX13" fmla="*/ 7187 w 10000"/>
                <a:gd name="connsiteY13" fmla="*/ 2254 h 10000"/>
                <a:gd name="connsiteX14" fmla="*/ 6133 w 10000"/>
                <a:gd name="connsiteY14" fmla="*/ 2254 h 10000"/>
                <a:gd name="connsiteX15" fmla="*/ 5777 w 10000"/>
                <a:gd name="connsiteY15" fmla="*/ 3000 h 10000"/>
                <a:gd name="connsiteX16" fmla="*/ 5287 w 10000"/>
                <a:gd name="connsiteY16" fmla="*/ 2908 h 10000"/>
                <a:gd name="connsiteX17" fmla="*/ 4355 w 10000"/>
                <a:gd name="connsiteY17" fmla="*/ 787 h 10000"/>
                <a:gd name="connsiteX18" fmla="*/ 4378 w 10000"/>
                <a:gd name="connsiteY18" fmla="*/ 2109 h 10000"/>
                <a:gd name="connsiteX19" fmla="*/ 4374 w 10000"/>
                <a:gd name="connsiteY19" fmla="*/ 6762 h 10000"/>
                <a:gd name="connsiteX20" fmla="*/ 3669 w 10000"/>
                <a:gd name="connsiteY20" fmla="*/ 6000 h 10000"/>
                <a:gd name="connsiteX21" fmla="*/ 3321 w 10000"/>
                <a:gd name="connsiteY21" fmla="*/ 4508 h 10000"/>
                <a:gd name="connsiteX22" fmla="*/ 2964 w 10000"/>
                <a:gd name="connsiteY22" fmla="*/ 4508 h 10000"/>
                <a:gd name="connsiteX0" fmla="*/ 2964 w 10000"/>
                <a:gd name="connsiteY0" fmla="*/ 4508 h 10000"/>
                <a:gd name="connsiteX1" fmla="*/ 1910 w 10000"/>
                <a:gd name="connsiteY1" fmla="*/ 5254 h 10000"/>
                <a:gd name="connsiteX2" fmla="*/ 1561 w 10000"/>
                <a:gd name="connsiteY2" fmla="*/ 4508 h 10000"/>
                <a:gd name="connsiteX3" fmla="*/ 507 w 10000"/>
                <a:gd name="connsiteY3" fmla="*/ 5254 h 10000"/>
                <a:gd name="connsiteX4" fmla="*/ 150 w 10000"/>
                <a:gd name="connsiteY4" fmla="*/ 8271 h 10000"/>
                <a:gd name="connsiteX5" fmla="*/ 2964 w 10000"/>
                <a:gd name="connsiteY5" fmla="*/ 9762 h 10000"/>
                <a:gd name="connsiteX6" fmla="*/ 6831 w 10000"/>
                <a:gd name="connsiteY6" fmla="*/ 9762 h 10000"/>
                <a:gd name="connsiteX7" fmla="*/ 9295 w 10000"/>
                <a:gd name="connsiteY7" fmla="*/ 7508 h 10000"/>
                <a:gd name="connsiteX8" fmla="*/ 9992 w 10000"/>
                <a:gd name="connsiteY8" fmla="*/ 5254 h 10000"/>
                <a:gd name="connsiteX9" fmla="*/ 9643 w 10000"/>
                <a:gd name="connsiteY9" fmla="*/ 3000 h 10000"/>
                <a:gd name="connsiteX10" fmla="*/ 8938 w 10000"/>
                <a:gd name="connsiteY10" fmla="*/ 746 h 10000"/>
                <a:gd name="connsiteX11" fmla="*/ 8241 w 10000"/>
                <a:gd name="connsiteY11" fmla="*/ 0 h 10000"/>
                <a:gd name="connsiteX12" fmla="*/ 7884 w 10000"/>
                <a:gd name="connsiteY12" fmla="*/ 746 h 10000"/>
                <a:gd name="connsiteX13" fmla="*/ 7187 w 10000"/>
                <a:gd name="connsiteY13" fmla="*/ 2254 h 10000"/>
                <a:gd name="connsiteX14" fmla="*/ 6133 w 10000"/>
                <a:gd name="connsiteY14" fmla="*/ 2254 h 10000"/>
                <a:gd name="connsiteX15" fmla="*/ 5777 w 10000"/>
                <a:gd name="connsiteY15" fmla="*/ 3000 h 10000"/>
                <a:gd name="connsiteX16" fmla="*/ 5287 w 10000"/>
                <a:gd name="connsiteY16" fmla="*/ 2908 h 10000"/>
                <a:gd name="connsiteX17" fmla="*/ 4355 w 10000"/>
                <a:gd name="connsiteY17" fmla="*/ 787 h 10000"/>
                <a:gd name="connsiteX18" fmla="*/ 3845 w 10000"/>
                <a:gd name="connsiteY18" fmla="*/ 858 h 10000"/>
                <a:gd name="connsiteX19" fmla="*/ 4374 w 10000"/>
                <a:gd name="connsiteY19" fmla="*/ 6762 h 10000"/>
                <a:gd name="connsiteX20" fmla="*/ 3669 w 10000"/>
                <a:gd name="connsiteY20" fmla="*/ 6000 h 10000"/>
                <a:gd name="connsiteX21" fmla="*/ 3321 w 10000"/>
                <a:gd name="connsiteY21" fmla="*/ 4508 h 10000"/>
                <a:gd name="connsiteX22" fmla="*/ 2964 w 10000"/>
                <a:gd name="connsiteY22" fmla="*/ 4508 h 10000"/>
                <a:gd name="connsiteX0" fmla="*/ 2964 w 10000"/>
                <a:gd name="connsiteY0" fmla="*/ 4508 h 10000"/>
                <a:gd name="connsiteX1" fmla="*/ 1910 w 10000"/>
                <a:gd name="connsiteY1" fmla="*/ 5254 h 10000"/>
                <a:gd name="connsiteX2" fmla="*/ 1561 w 10000"/>
                <a:gd name="connsiteY2" fmla="*/ 4508 h 10000"/>
                <a:gd name="connsiteX3" fmla="*/ 507 w 10000"/>
                <a:gd name="connsiteY3" fmla="*/ 5254 h 10000"/>
                <a:gd name="connsiteX4" fmla="*/ 150 w 10000"/>
                <a:gd name="connsiteY4" fmla="*/ 8271 h 10000"/>
                <a:gd name="connsiteX5" fmla="*/ 2964 w 10000"/>
                <a:gd name="connsiteY5" fmla="*/ 9762 h 10000"/>
                <a:gd name="connsiteX6" fmla="*/ 6831 w 10000"/>
                <a:gd name="connsiteY6" fmla="*/ 9762 h 10000"/>
                <a:gd name="connsiteX7" fmla="*/ 9295 w 10000"/>
                <a:gd name="connsiteY7" fmla="*/ 7508 h 10000"/>
                <a:gd name="connsiteX8" fmla="*/ 9992 w 10000"/>
                <a:gd name="connsiteY8" fmla="*/ 5254 h 10000"/>
                <a:gd name="connsiteX9" fmla="*/ 9643 w 10000"/>
                <a:gd name="connsiteY9" fmla="*/ 3000 h 10000"/>
                <a:gd name="connsiteX10" fmla="*/ 8938 w 10000"/>
                <a:gd name="connsiteY10" fmla="*/ 746 h 10000"/>
                <a:gd name="connsiteX11" fmla="*/ 8241 w 10000"/>
                <a:gd name="connsiteY11" fmla="*/ 0 h 10000"/>
                <a:gd name="connsiteX12" fmla="*/ 7884 w 10000"/>
                <a:gd name="connsiteY12" fmla="*/ 746 h 10000"/>
                <a:gd name="connsiteX13" fmla="*/ 7187 w 10000"/>
                <a:gd name="connsiteY13" fmla="*/ 2254 h 10000"/>
                <a:gd name="connsiteX14" fmla="*/ 6133 w 10000"/>
                <a:gd name="connsiteY14" fmla="*/ 2254 h 10000"/>
                <a:gd name="connsiteX15" fmla="*/ 5777 w 10000"/>
                <a:gd name="connsiteY15" fmla="*/ 3000 h 10000"/>
                <a:gd name="connsiteX16" fmla="*/ 5287 w 10000"/>
                <a:gd name="connsiteY16" fmla="*/ 2908 h 10000"/>
                <a:gd name="connsiteX17" fmla="*/ 4355 w 10000"/>
                <a:gd name="connsiteY17" fmla="*/ 787 h 10000"/>
                <a:gd name="connsiteX18" fmla="*/ 3845 w 10000"/>
                <a:gd name="connsiteY18" fmla="*/ 858 h 10000"/>
                <a:gd name="connsiteX19" fmla="*/ 3365 w 10000"/>
                <a:gd name="connsiteY19" fmla="*/ 2835 h 10000"/>
                <a:gd name="connsiteX20" fmla="*/ 3669 w 10000"/>
                <a:gd name="connsiteY20" fmla="*/ 6000 h 10000"/>
                <a:gd name="connsiteX21" fmla="*/ 3321 w 10000"/>
                <a:gd name="connsiteY21" fmla="*/ 4508 h 10000"/>
                <a:gd name="connsiteX22" fmla="*/ 2964 w 10000"/>
                <a:gd name="connsiteY22" fmla="*/ 4508 h 10000"/>
                <a:gd name="connsiteX0" fmla="*/ 2964 w 10000"/>
                <a:gd name="connsiteY0" fmla="*/ 4508 h 10000"/>
                <a:gd name="connsiteX1" fmla="*/ 1910 w 10000"/>
                <a:gd name="connsiteY1" fmla="*/ 5254 h 10000"/>
                <a:gd name="connsiteX2" fmla="*/ 1561 w 10000"/>
                <a:gd name="connsiteY2" fmla="*/ 4508 h 10000"/>
                <a:gd name="connsiteX3" fmla="*/ 507 w 10000"/>
                <a:gd name="connsiteY3" fmla="*/ 5254 h 10000"/>
                <a:gd name="connsiteX4" fmla="*/ 150 w 10000"/>
                <a:gd name="connsiteY4" fmla="*/ 8271 h 10000"/>
                <a:gd name="connsiteX5" fmla="*/ 2964 w 10000"/>
                <a:gd name="connsiteY5" fmla="*/ 9762 h 10000"/>
                <a:gd name="connsiteX6" fmla="*/ 6831 w 10000"/>
                <a:gd name="connsiteY6" fmla="*/ 9762 h 10000"/>
                <a:gd name="connsiteX7" fmla="*/ 9295 w 10000"/>
                <a:gd name="connsiteY7" fmla="*/ 7508 h 10000"/>
                <a:gd name="connsiteX8" fmla="*/ 9992 w 10000"/>
                <a:gd name="connsiteY8" fmla="*/ 5254 h 10000"/>
                <a:gd name="connsiteX9" fmla="*/ 9643 w 10000"/>
                <a:gd name="connsiteY9" fmla="*/ 3000 h 10000"/>
                <a:gd name="connsiteX10" fmla="*/ 8938 w 10000"/>
                <a:gd name="connsiteY10" fmla="*/ 746 h 10000"/>
                <a:gd name="connsiteX11" fmla="*/ 8241 w 10000"/>
                <a:gd name="connsiteY11" fmla="*/ 0 h 10000"/>
                <a:gd name="connsiteX12" fmla="*/ 7884 w 10000"/>
                <a:gd name="connsiteY12" fmla="*/ 746 h 10000"/>
                <a:gd name="connsiteX13" fmla="*/ 7187 w 10000"/>
                <a:gd name="connsiteY13" fmla="*/ 2254 h 10000"/>
                <a:gd name="connsiteX14" fmla="*/ 6133 w 10000"/>
                <a:gd name="connsiteY14" fmla="*/ 2254 h 10000"/>
                <a:gd name="connsiteX15" fmla="*/ 5777 w 10000"/>
                <a:gd name="connsiteY15" fmla="*/ 3000 h 10000"/>
                <a:gd name="connsiteX16" fmla="*/ 5287 w 10000"/>
                <a:gd name="connsiteY16" fmla="*/ 2908 h 10000"/>
                <a:gd name="connsiteX17" fmla="*/ 4355 w 10000"/>
                <a:gd name="connsiteY17" fmla="*/ 787 h 10000"/>
                <a:gd name="connsiteX18" fmla="*/ 3845 w 10000"/>
                <a:gd name="connsiteY18" fmla="*/ 858 h 10000"/>
                <a:gd name="connsiteX19" fmla="*/ 3365 w 10000"/>
                <a:gd name="connsiteY19" fmla="*/ 2835 h 10000"/>
                <a:gd name="connsiteX20" fmla="*/ 3226 w 10000"/>
                <a:gd name="connsiteY20" fmla="*/ 3770 h 10000"/>
                <a:gd name="connsiteX21" fmla="*/ 3321 w 10000"/>
                <a:gd name="connsiteY21" fmla="*/ 4508 h 10000"/>
                <a:gd name="connsiteX22" fmla="*/ 2964 w 10000"/>
                <a:gd name="connsiteY22" fmla="*/ 4508 h 10000"/>
                <a:gd name="connsiteX0" fmla="*/ 2964 w 10000"/>
                <a:gd name="connsiteY0" fmla="*/ 4508 h 10000"/>
                <a:gd name="connsiteX1" fmla="*/ 1910 w 10000"/>
                <a:gd name="connsiteY1" fmla="*/ 5254 h 10000"/>
                <a:gd name="connsiteX2" fmla="*/ 1561 w 10000"/>
                <a:gd name="connsiteY2" fmla="*/ 4508 h 10000"/>
                <a:gd name="connsiteX3" fmla="*/ 507 w 10000"/>
                <a:gd name="connsiteY3" fmla="*/ 5254 h 10000"/>
                <a:gd name="connsiteX4" fmla="*/ 150 w 10000"/>
                <a:gd name="connsiteY4" fmla="*/ 8271 h 10000"/>
                <a:gd name="connsiteX5" fmla="*/ 2964 w 10000"/>
                <a:gd name="connsiteY5" fmla="*/ 9762 h 10000"/>
                <a:gd name="connsiteX6" fmla="*/ 6831 w 10000"/>
                <a:gd name="connsiteY6" fmla="*/ 9762 h 10000"/>
                <a:gd name="connsiteX7" fmla="*/ 9295 w 10000"/>
                <a:gd name="connsiteY7" fmla="*/ 7508 h 10000"/>
                <a:gd name="connsiteX8" fmla="*/ 9992 w 10000"/>
                <a:gd name="connsiteY8" fmla="*/ 5254 h 10000"/>
                <a:gd name="connsiteX9" fmla="*/ 9643 w 10000"/>
                <a:gd name="connsiteY9" fmla="*/ 3000 h 10000"/>
                <a:gd name="connsiteX10" fmla="*/ 8938 w 10000"/>
                <a:gd name="connsiteY10" fmla="*/ 746 h 10000"/>
                <a:gd name="connsiteX11" fmla="*/ 8241 w 10000"/>
                <a:gd name="connsiteY11" fmla="*/ 0 h 10000"/>
                <a:gd name="connsiteX12" fmla="*/ 7884 w 10000"/>
                <a:gd name="connsiteY12" fmla="*/ 746 h 10000"/>
                <a:gd name="connsiteX13" fmla="*/ 7187 w 10000"/>
                <a:gd name="connsiteY13" fmla="*/ 2254 h 10000"/>
                <a:gd name="connsiteX14" fmla="*/ 6133 w 10000"/>
                <a:gd name="connsiteY14" fmla="*/ 2254 h 10000"/>
                <a:gd name="connsiteX15" fmla="*/ 5777 w 10000"/>
                <a:gd name="connsiteY15" fmla="*/ 3000 h 10000"/>
                <a:gd name="connsiteX16" fmla="*/ 5287 w 10000"/>
                <a:gd name="connsiteY16" fmla="*/ 2908 h 10000"/>
                <a:gd name="connsiteX17" fmla="*/ 4355 w 10000"/>
                <a:gd name="connsiteY17" fmla="*/ 787 h 10000"/>
                <a:gd name="connsiteX18" fmla="*/ 3845 w 10000"/>
                <a:gd name="connsiteY18" fmla="*/ 858 h 10000"/>
                <a:gd name="connsiteX19" fmla="*/ 3365 w 10000"/>
                <a:gd name="connsiteY19" fmla="*/ 2835 h 10000"/>
                <a:gd name="connsiteX20" fmla="*/ 3226 w 10000"/>
                <a:gd name="connsiteY20" fmla="*/ 3770 h 10000"/>
                <a:gd name="connsiteX21" fmla="*/ 3153 w 10000"/>
                <a:gd name="connsiteY21" fmla="*/ 4130 h 10000"/>
                <a:gd name="connsiteX22" fmla="*/ 2964 w 10000"/>
                <a:gd name="connsiteY22" fmla="*/ 4508 h 10000"/>
                <a:gd name="connsiteX0" fmla="*/ 2964 w 10000"/>
                <a:gd name="connsiteY0" fmla="*/ 4508 h 10000"/>
                <a:gd name="connsiteX1" fmla="*/ 2784 w 10000"/>
                <a:gd name="connsiteY1" fmla="*/ 5929 h 10000"/>
                <a:gd name="connsiteX2" fmla="*/ 1561 w 10000"/>
                <a:gd name="connsiteY2" fmla="*/ 4508 h 10000"/>
                <a:gd name="connsiteX3" fmla="*/ 507 w 10000"/>
                <a:gd name="connsiteY3" fmla="*/ 5254 h 10000"/>
                <a:gd name="connsiteX4" fmla="*/ 150 w 10000"/>
                <a:gd name="connsiteY4" fmla="*/ 8271 h 10000"/>
                <a:gd name="connsiteX5" fmla="*/ 2964 w 10000"/>
                <a:gd name="connsiteY5" fmla="*/ 9762 h 10000"/>
                <a:gd name="connsiteX6" fmla="*/ 6831 w 10000"/>
                <a:gd name="connsiteY6" fmla="*/ 9762 h 10000"/>
                <a:gd name="connsiteX7" fmla="*/ 9295 w 10000"/>
                <a:gd name="connsiteY7" fmla="*/ 7508 h 10000"/>
                <a:gd name="connsiteX8" fmla="*/ 9992 w 10000"/>
                <a:gd name="connsiteY8" fmla="*/ 5254 h 10000"/>
                <a:gd name="connsiteX9" fmla="*/ 9643 w 10000"/>
                <a:gd name="connsiteY9" fmla="*/ 3000 h 10000"/>
                <a:gd name="connsiteX10" fmla="*/ 8938 w 10000"/>
                <a:gd name="connsiteY10" fmla="*/ 746 h 10000"/>
                <a:gd name="connsiteX11" fmla="*/ 8241 w 10000"/>
                <a:gd name="connsiteY11" fmla="*/ 0 h 10000"/>
                <a:gd name="connsiteX12" fmla="*/ 7884 w 10000"/>
                <a:gd name="connsiteY12" fmla="*/ 746 h 10000"/>
                <a:gd name="connsiteX13" fmla="*/ 7187 w 10000"/>
                <a:gd name="connsiteY13" fmla="*/ 2254 h 10000"/>
                <a:gd name="connsiteX14" fmla="*/ 6133 w 10000"/>
                <a:gd name="connsiteY14" fmla="*/ 2254 h 10000"/>
                <a:gd name="connsiteX15" fmla="*/ 5777 w 10000"/>
                <a:gd name="connsiteY15" fmla="*/ 3000 h 10000"/>
                <a:gd name="connsiteX16" fmla="*/ 5287 w 10000"/>
                <a:gd name="connsiteY16" fmla="*/ 2908 h 10000"/>
                <a:gd name="connsiteX17" fmla="*/ 4355 w 10000"/>
                <a:gd name="connsiteY17" fmla="*/ 787 h 10000"/>
                <a:gd name="connsiteX18" fmla="*/ 3845 w 10000"/>
                <a:gd name="connsiteY18" fmla="*/ 858 h 10000"/>
                <a:gd name="connsiteX19" fmla="*/ 3365 w 10000"/>
                <a:gd name="connsiteY19" fmla="*/ 2835 h 10000"/>
                <a:gd name="connsiteX20" fmla="*/ 3226 w 10000"/>
                <a:gd name="connsiteY20" fmla="*/ 3770 h 10000"/>
                <a:gd name="connsiteX21" fmla="*/ 3153 w 10000"/>
                <a:gd name="connsiteY21" fmla="*/ 4130 h 10000"/>
                <a:gd name="connsiteX22" fmla="*/ 2964 w 10000"/>
                <a:gd name="connsiteY22" fmla="*/ 4508 h 10000"/>
                <a:gd name="connsiteX0" fmla="*/ 3002 w 10038"/>
                <a:gd name="connsiteY0" fmla="*/ 4508 h 10000"/>
                <a:gd name="connsiteX1" fmla="*/ 2822 w 10038"/>
                <a:gd name="connsiteY1" fmla="*/ 5929 h 10000"/>
                <a:gd name="connsiteX2" fmla="*/ 2855 w 10038"/>
                <a:gd name="connsiteY2" fmla="*/ 8412 h 10000"/>
                <a:gd name="connsiteX3" fmla="*/ 545 w 10038"/>
                <a:gd name="connsiteY3" fmla="*/ 5254 h 10000"/>
                <a:gd name="connsiteX4" fmla="*/ 188 w 10038"/>
                <a:gd name="connsiteY4" fmla="*/ 8271 h 10000"/>
                <a:gd name="connsiteX5" fmla="*/ 3002 w 10038"/>
                <a:gd name="connsiteY5" fmla="*/ 9762 h 10000"/>
                <a:gd name="connsiteX6" fmla="*/ 6869 w 10038"/>
                <a:gd name="connsiteY6" fmla="*/ 9762 h 10000"/>
                <a:gd name="connsiteX7" fmla="*/ 9333 w 10038"/>
                <a:gd name="connsiteY7" fmla="*/ 7508 h 10000"/>
                <a:gd name="connsiteX8" fmla="*/ 10030 w 10038"/>
                <a:gd name="connsiteY8" fmla="*/ 5254 h 10000"/>
                <a:gd name="connsiteX9" fmla="*/ 9681 w 10038"/>
                <a:gd name="connsiteY9" fmla="*/ 3000 h 10000"/>
                <a:gd name="connsiteX10" fmla="*/ 8976 w 10038"/>
                <a:gd name="connsiteY10" fmla="*/ 746 h 10000"/>
                <a:gd name="connsiteX11" fmla="*/ 8279 w 10038"/>
                <a:gd name="connsiteY11" fmla="*/ 0 h 10000"/>
                <a:gd name="connsiteX12" fmla="*/ 7922 w 10038"/>
                <a:gd name="connsiteY12" fmla="*/ 746 h 10000"/>
                <a:gd name="connsiteX13" fmla="*/ 7225 w 10038"/>
                <a:gd name="connsiteY13" fmla="*/ 2254 h 10000"/>
                <a:gd name="connsiteX14" fmla="*/ 6171 w 10038"/>
                <a:gd name="connsiteY14" fmla="*/ 2254 h 10000"/>
                <a:gd name="connsiteX15" fmla="*/ 5815 w 10038"/>
                <a:gd name="connsiteY15" fmla="*/ 3000 h 10000"/>
                <a:gd name="connsiteX16" fmla="*/ 5325 w 10038"/>
                <a:gd name="connsiteY16" fmla="*/ 2908 h 10000"/>
                <a:gd name="connsiteX17" fmla="*/ 4393 w 10038"/>
                <a:gd name="connsiteY17" fmla="*/ 787 h 10000"/>
                <a:gd name="connsiteX18" fmla="*/ 3883 w 10038"/>
                <a:gd name="connsiteY18" fmla="*/ 858 h 10000"/>
                <a:gd name="connsiteX19" fmla="*/ 3403 w 10038"/>
                <a:gd name="connsiteY19" fmla="*/ 2835 h 10000"/>
                <a:gd name="connsiteX20" fmla="*/ 3264 w 10038"/>
                <a:gd name="connsiteY20" fmla="*/ 3770 h 10000"/>
                <a:gd name="connsiteX21" fmla="*/ 3191 w 10038"/>
                <a:gd name="connsiteY21" fmla="*/ 4130 h 10000"/>
                <a:gd name="connsiteX22" fmla="*/ 3002 w 10038"/>
                <a:gd name="connsiteY22" fmla="*/ 4508 h 10000"/>
                <a:gd name="connsiteX0" fmla="*/ 2815 w 9851"/>
                <a:gd name="connsiteY0" fmla="*/ 4508 h 10000"/>
                <a:gd name="connsiteX1" fmla="*/ 2635 w 9851"/>
                <a:gd name="connsiteY1" fmla="*/ 5929 h 10000"/>
                <a:gd name="connsiteX2" fmla="*/ 2668 w 9851"/>
                <a:gd name="connsiteY2" fmla="*/ 8412 h 10000"/>
                <a:gd name="connsiteX3" fmla="*/ 1 w 9851"/>
                <a:gd name="connsiteY3" fmla="*/ 8271 h 10000"/>
                <a:gd name="connsiteX4" fmla="*/ 2815 w 9851"/>
                <a:gd name="connsiteY4" fmla="*/ 9762 h 10000"/>
                <a:gd name="connsiteX5" fmla="*/ 6682 w 9851"/>
                <a:gd name="connsiteY5" fmla="*/ 9762 h 10000"/>
                <a:gd name="connsiteX6" fmla="*/ 9146 w 9851"/>
                <a:gd name="connsiteY6" fmla="*/ 7508 h 10000"/>
                <a:gd name="connsiteX7" fmla="*/ 9843 w 9851"/>
                <a:gd name="connsiteY7" fmla="*/ 5254 h 10000"/>
                <a:gd name="connsiteX8" fmla="*/ 9494 w 9851"/>
                <a:gd name="connsiteY8" fmla="*/ 3000 h 10000"/>
                <a:gd name="connsiteX9" fmla="*/ 8789 w 9851"/>
                <a:gd name="connsiteY9" fmla="*/ 746 h 10000"/>
                <a:gd name="connsiteX10" fmla="*/ 8092 w 9851"/>
                <a:gd name="connsiteY10" fmla="*/ 0 h 10000"/>
                <a:gd name="connsiteX11" fmla="*/ 7735 w 9851"/>
                <a:gd name="connsiteY11" fmla="*/ 746 h 10000"/>
                <a:gd name="connsiteX12" fmla="*/ 7038 w 9851"/>
                <a:gd name="connsiteY12" fmla="*/ 2254 h 10000"/>
                <a:gd name="connsiteX13" fmla="*/ 5984 w 9851"/>
                <a:gd name="connsiteY13" fmla="*/ 2254 h 10000"/>
                <a:gd name="connsiteX14" fmla="*/ 5628 w 9851"/>
                <a:gd name="connsiteY14" fmla="*/ 3000 h 10000"/>
                <a:gd name="connsiteX15" fmla="*/ 5138 w 9851"/>
                <a:gd name="connsiteY15" fmla="*/ 2908 h 10000"/>
                <a:gd name="connsiteX16" fmla="*/ 4206 w 9851"/>
                <a:gd name="connsiteY16" fmla="*/ 787 h 10000"/>
                <a:gd name="connsiteX17" fmla="*/ 3696 w 9851"/>
                <a:gd name="connsiteY17" fmla="*/ 858 h 10000"/>
                <a:gd name="connsiteX18" fmla="*/ 3216 w 9851"/>
                <a:gd name="connsiteY18" fmla="*/ 2835 h 10000"/>
                <a:gd name="connsiteX19" fmla="*/ 3077 w 9851"/>
                <a:gd name="connsiteY19" fmla="*/ 3770 h 10000"/>
                <a:gd name="connsiteX20" fmla="*/ 3004 w 9851"/>
                <a:gd name="connsiteY20" fmla="*/ 4130 h 10000"/>
                <a:gd name="connsiteX21" fmla="*/ 2815 w 9851"/>
                <a:gd name="connsiteY21" fmla="*/ 4508 h 10000"/>
                <a:gd name="connsiteX0" fmla="*/ 2858 w 10000"/>
                <a:gd name="connsiteY0" fmla="*/ 4508 h 10000"/>
                <a:gd name="connsiteX1" fmla="*/ 2675 w 10000"/>
                <a:gd name="connsiteY1" fmla="*/ 5929 h 10000"/>
                <a:gd name="connsiteX2" fmla="*/ 2708 w 10000"/>
                <a:gd name="connsiteY2" fmla="*/ 8412 h 10000"/>
                <a:gd name="connsiteX3" fmla="*/ 1 w 10000"/>
                <a:gd name="connsiteY3" fmla="*/ 8271 h 10000"/>
                <a:gd name="connsiteX4" fmla="*/ 2858 w 10000"/>
                <a:gd name="connsiteY4" fmla="*/ 9762 h 10000"/>
                <a:gd name="connsiteX5" fmla="*/ 6783 w 10000"/>
                <a:gd name="connsiteY5" fmla="*/ 9762 h 10000"/>
                <a:gd name="connsiteX6" fmla="*/ 9284 w 10000"/>
                <a:gd name="connsiteY6" fmla="*/ 7508 h 10000"/>
                <a:gd name="connsiteX7" fmla="*/ 9992 w 10000"/>
                <a:gd name="connsiteY7" fmla="*/ 5254 h 10000"/>
                <a:gd name="connsiteX8" fmla="*/ 9638 w 10000"/>
                <a:gd name="connsiteY8" fmla="*/ 3000 h 10000"/>
                <a:gd name="connsiteX9" fmla="*/ 8922 w 10000"/>
                <a:gd name="connsiteY9" fmla="*/ 746 h 10000"/>
                <a:gd name="connsiteX10" fmla="*/ 8214 w 10000"/>
                <a:gd name="connsiteY10" fmla="*/ 0 h 10000"/>
                <a:gd name="connsiteX11" fmla="*/ 7852 w 10000"/>
                <a:gd name="connsiteY11" fmla="*/ 746 h 10000"/>
                <a:gd name="connsiteX12" fmla="*/ 7144 w 10000"/>
                <a:gd name="connsiteY12" fmla="*/ 2254 h 10000"/>
                <a:gd name="connsiteX13" fmla="*/ 6075 w 10000"/>
                <a:gd name="connsiteY13" fmla="*/ 2254 h 10000"/>
                <a:gd name="connsiteX14" fmla="*/ 5713 w 10000"/>
                <a:gd name="connsiteY14" fmla="*/ 3000 h 10000"/>
                <a:gd name="connsiteX15" fmla="*/ 5216 w 10000"/>
                <a:gd name="connsiteY15" fmla="*/ 2908 h 10000"/>
                <a:gd name="connsiteX16" fmla="*/ 4270 w 10000"/>
                <a:gd name="connsiteY16" fmla="*/ 787 h 10000"/>
                <a:gd name="connsiteX17" fmla="*/ 3752 w 10000"/>
                <a:gd name="connsiteY17" fmla="*/ 858 h 10000"/>
                <a:gd name="connsiteX18" fmla="*/ 3265 w 10000"/>
                <a:gd name="connsiteY18" fmla="*/ 2835 h 10000"/>
                <a:gd name="connsiteX19" fmla="*/ 3049 w 10000"/>
                <a:gd name="connsiteY19" fmla="*/ 4130 h 10000"/>
                <a:gd name="connsiteX20" fmla="*/ 2858 w 10000"/>
                <a:gd name="connsiteY20" fmla="*/ 4508 h 10000"/>
                <a:gd name="connsiteX0" fmla="*/ 2858 w 10000"/>
                <a:gd name="connsiteY0" fmla="*/ 4508 h 10000"/>
                <a:gd name="connsiteX1" fmla="*/ 2675 w 10000"/>
                <a:gd name="connsiteY1" fmla="*/ 5929 h 10000"/>
                <a:gd name="connsiteX2" fmla="*/ 2708 w 10000"/>
                <a:gd name="connsiteY2" fmla="*/ 8412 h 10000"/>
                <a:gd name="connsiteX3" fmla="*/ 1 w 10000"/>
                <a:gd name="connsiteY3" fmla="*/ 8271 h 10000"/>
                <a:gd name="connsiteX4" fmla="*/ 2858 w 10000"/>
                <a:gd name="connsiteY4" fmla="*/ 9762 h 10000"/>
                <a:gd name="connsiteX5" fmla="*/ 6783 w 10000"/>
                <a:gd name="connsiteY5" fmla="*/ 9762 h 10000"/>
                <a:gd name="connsiteX6" fmla="*/ 9284 w 10000"/>
                <a:gd name="connsiteY6" fmla="*/ 7508 h 10000"/>
                <a:gd name="connsiteX7" fmla="*/ 9992 w 10000"/>
                <a:gd name="connsiteY7" fmla="*/ 5254 h 10000"/>
                <a:gd name="connsiteX8" fmla="*/ 9638 w 10000"/>
                <a:gd name="connsiteY8" fmla="*/ 3000 h 10000"/>
                <a:gd name="connsiteX9" fmla="*/ 8922 w 10000"/>
                <a:gd name="connsiteY9" fmla="*/ 746 h 10000"/>
                <a:gd name="connsiteX10" fmla="*/ 8214 w 10000"/>
                <a:gd name="connsiteY10" fmla="*/ 0 h 10000"/>
                <a:gd name="connsiteX11" fmla="*/ 7852 w 10000"/>
                <a:gd name="connsiteY11" fmla="*/ 746 h 10000"/>
                <a:gd name="connsiteX12" fmla="*/ 7144 w 10000"/>
                <a:gd name="connsiteY12" fmla="*/ 2254 h 10000"/>
                <a:gd name="connsiteX13" fmla="*/ 6075 w 10000"/>
                <a:gd name="connsiteY13" fmla="*/ 2254 h 10000"/>
                <a:gd name="connsiteX14" fmla="*/ 5713 w 10000"/>
                <a:gd name="connsiteY14" fmla="*/ 3000 h 10000"/>
                <a:gd name="connsiteX15" fmla="*/ 5216 w 10000"/>
                <a:gd name="connsiteY15" fmla="*/ 2908 h 10000"/>
                <a:gd name="connsiteX16" fmla="*/ 4270 w 10000"/>
                <a:gd name="connsiteY16" fmla="*/ 787 h 10000"/>
                <a:gd name="connsiteX17" fmla="*/ 3752 w 10000"/>
                <a:gd name="connsiteY17" fmla="*/ 858 h 10000"/>
                <a:gd name="connsiteX18" fmla="*/ 3265 w 10000"/>
                <a:gd name="connsiteY18" fmla="*/ 2835 h 10000"/>
                <a:gd name="connsiteX19" fmla="*/ 2858 w 10000"/>
                <a:gd name="connsiteY19" fmla="*/ 4508 h 10000"/>
                <a:gd name="connsiteX0" fmla="*/ 339 w 7481"/>
                <a:gd name="connsiteY0" fmla="*/ 4508 h 9992"/>
                <a:gd name="connsiteX1" fmla="*/ 156 w 7481"/>
                <a:gd name="connsiteY1" fmla="*/ 5929 h 9992"/>
                <a:gd name="connsiteX2" fmla="*/ 189 w 7481"/>
                <a:gd name="connsiteY2" fmla="*/ 8412 h 9992"/>
                <a:gd name="connsiteX3" fmla="*/ 339 w 7481"/>
                <a:gd name="connsiteY3" fmla="*/ 9762 h 9992"/>
                <a:gd name="connsiteX4" fmla="*/ 4264 w 7481"/>
                <a:gd name="connsiteY4" fmla="*/ 9762 h 9992"/>
                <a:gd name="connsiteX5" fmla="*/ 6765 w 7481"/>
                <a:gd name="connsiteY5" fmla="*/ 7508 h 9992"/>
                <a:gd name="connsiteX6" fmla="*/ 7473 w 7481"/>
                <a:gd name="connsiteY6" fmla="*/ 5254 h 9992"/>
                <a:gd name="connsiteX7" fmla="*/ 7119 w 7481"/>
                <a:gd name="connsiteY7" fmla="*/ 3000 h 9992"/>
                <a:gd name="connsiteX8" fmla="*/ 6403 w 7481"/>
                <a:gd name="connsiteY8" fmla="*/ 746 h 9992"/>
                <a:gd name="connsiteX9" fmla="*/ 5695 w 7481"/>
                <a:gd name="connsiteY9" fmla="*/ 0 h 9992"/>
                <a:gd name="connsiteX10" fmla="*/ 5333 w 7481"/>
                <a:gd name="connsiteY10" fmla="*/ 746 h 9992"/>
                <a:gd name="connsiteX11" fmla="*/ 4625 w 7481"/>
                <a:gd name="connsiteY11" fmla="*/ 2254 h 9992"/>
                <a:gd name="connsiteX12" fmla="*/ 3556 w 7481"/>
                <a:gd name="connsiteY12" fmla="*/ 2254 h 9992"/>
                <a:gd name="connsiteX13" fmla="*/ 3194 w 7481"/>
                <a:gd name="connsiteY13" fmla="*/ 3000 h 9992"/>
                <a:gd name="connsiteX14" fmla="*/ 2697 w 7481"/>
                <a:gd name="connsiteY14" fmla="*/ 2908 h 9992"/>
                <a:gd name="connsiteX15" fmla="*/ 1751 w 7481"/>
                <a:gd name="connsiteY15" fmla="*/ 787 h 9992"/>
                <a:gd name="connsiteX16" fmla="*/ 1233 w 7481"/>
                <a:gd name="connsiteY16" fmla="*/ 858 h 9992"/>
                <a:gd name="connsiteX17" fmla="*/ 746 w 7481"/>
                <a:gd name="connsiteY17" fmla="*/ 2835 h 9992"/>
                <a:gd name="connsiteX18" fmla="*/ 339 w 7481"/>
                <a:gd name="connsiteY18" fmla="*/ 4508 h 9992"/>
                <a:gd name="connsiteX0" fmla="*/ 573 w 10120"/>
                <a:gd name="connsiteY0" fmla="*/ 4512 h 10040"/>
                <a:gd name="connsiteX1" fmla="*/ 329 w 10120"/>
                <a:gd name="connsiteY1" fmla="*/ 5934 h 10040"/>
                <a:gd name="connsiteX2" fmla="*/ 111 w 10120"/>
                <a:gd name="connsiteY2" fmla="*/ 7730 h 10040"/>
                <a:gd name="connsiteX3" fmla="*/ 573 w 10120"/>
                <a:gd name="connsiteY3" fmla="*/ 9770 h 10040"/>
                <a:gd name="connsiteX4" fmla="*/ 5820 w 10120"/>
                <a:gd name="connsiteY4" fmla="*/ 9770 h 10040"/>
                <a:gd name="connsiteX5" fmla="*/ 9163 w 10120"/>
                <a:gd name="connsiteY5" fmla="*/ 7514 h 10040"/>
                <a:gd name="connsiteX6" fmla="*/ 10109 w 10120"/>
                <a:gd name="connsiteY6" fmla="*/ 5258 h 10040"/>
                <a:gd name="connsiteX7" fmla="*/ 9636 w 10120"/>
                <a:gd name="connsiteY7" fmla="*/ 3002 h 10040"/>
                <a:gd name="connsiteX8" fmla="*/ 8679 w 10120"/>
                <a:gd name="connsiteY8" fmla="*/ 747 h 10040"/>
                <a:gd name="connsiteX9" fmla="*/ 7733 w 10120"/>
                <a:gd name="connsiteY9" fmla="*/ 0 h 10040"/>
                <a:gd name="connsiteX10" fmla="*/ 7249 w 10120"/>
                <a:gd name="connsiteY10" fmla="*/ 747 h 10040"/>
                <a:gd name="connsiteX11" fmla="*/ 6302 w 10120"/>
                <a:gd name="connsiteY11" fmla="*/ 2256 h 10040"/>
                <a:gd name="connsiteX12" fmla="*/ 4873 w 10120"/>
                <a:gd name="connsiteY12" fmla="*/ 2256 h 10040"/>
                <a:gd name="connsiteX13" fmla="*/ 4389 w 10120"/>
                <a:gd name="connsiteY13" fmla="*/ 3002 h 10040"/>
                <a:gd name="connsiteX14" fmla="*/ 3725 w 10120"/>
                <a:gd name="connsiteY14" fmla="*/ 2910 h 10040"/>
                <a:gd name="connsiteX15" fmla="*/ 2461 w 10120"/>
                <a:gd name="connsiteY15" fmla="*/ 788 h 10040"/>
                <a:gd name="connsiteX16" fmla="*/ 1768 w 10120"/>
                <a:gd name="connsiteY16" fmla="*/ 859 h 10040"/>
                <a:gd name="connsiteX17" fmla="*/ 1117 w 10120"/>
                <a:gd name="connsiteY17" fmla="*/ 2837 h 10040"/>
                <a:gd name="connsiteX18" fmla="*/ 573 w 10120"/>
                <a:gd name="connsiteY18" fmla="*/ 4512 h 10040"/>
                <a:gd name="connsiteX0" fmla="*/ 503 w 10050"/>
                <a:gd name="connsiteY0" fmla="*/ 4512 h 9833"/>
                <a:gd name="connsiteX1" fmla="*/ 259 w 10050"/>
                <a:gd name="connsiteY1" fmla="*/ 5934 h 9833"/>
                <a:gd name="connsiteX2" fmla="*/ 41 w 10050"/>
                <a:gd name="connsiteY2" fmla="*/ 7730 h 9833"/>
                <a:gd name="connsiteX3" fmla="*/ 1135 w 10050"/>
                <a:gd name="connsiteY3" fmla="*/ 9086 h 9833"/>
                <a:gd name="connsiteX4" fmla="*/ 5750 w 10050"/>
                <a:gd name="connsiteY4" fmla="*/ 9770 h 9833"/>
                <a:gd name="connsiteX5" fmla="*/ 9093 w 10050"/>
                <a:gd name="connsiteY5" fmla="*/ 7514 h 9833"/>
                <a:gd name="connsiteX6" fmla="*/ 10039 w 10050"/>
                <a:gd name="connsiteY6" fmla="*/ 5258 h 9833"/>
                <a:gd name="connsiteX7" fmla="*/ 9566 w 10050"/>
                <a:gd name="connsiteY7" fmla="*/ 3002 h 9833"/>
                <a:gd name="connsiteX8" fmla="*/ 8609 w 10050"/>
                <a:gd name="connsiteY8" fmla="*/ 747 h 9833"/>
                <a:gd name="connsiteX9" fmla="*/ 7663 w 10050"/>
                <a:gd name="connsiteY9" fmla="*/ 0 h 9833"/>
                <a:gd name="connsiteX10" fmla="*/ 7179 w 10050"/>
                <a:gd name="connsiteY10" fmla="*/ 747 h 9833"/>
                <a:gd name="connsiteX11" fmla="*/ 6232 w 10050"/>
                <a:gd name="connsiteY11" fmla="*/ 2256 h 9833"/>
                <a:gd name="connsiteX12" fmla="*/ 4803 w 10050"/>
                <a:gd name="connsiteY12" fmla="*/ 2256 h 9833"/>
                <a:gd name="connsiteX13" fmla="*/ 4319 w 10050"/>
                <a:gd name="connsiteY13" fmla="*/ 3002 h 9833"/>
                <a:gd name="connsiteX14" fmla="*/ 3655 w 10050"/>
                <a:gd name="connsiteY14" fmla="*/ 2910 h 9833"/>
                <a:gd name="connsiteX15" fmla="*/ 2391 w 10050"/>
                <a:gd name="connsiteY15" fmla="*/ 788 h 9833"/>
                <a:gd name="connsiteX16" fmla="*/ 1698 w 10050"/>
                <a:gd name="connsiteY16" fmla="*/ 859 h 9833"/>
                <a:gd name="connsiteX17" fmla="*/ 1047 w 10050"/>
                <a:gd name="connsiteY17" fmla="*/ 2837 h 9833"/>
                <a:gd name="connsiteX18" fmla="*/ 503 w 10050"/>
                <a:gd name="connsiteY18" fmla="*/ 4512 h 9833"/>
                <a:gd name="connsiteX0" fmla="*/ 500 w 10000"/>
                <a:gd name="connsiteY0" fmla="*/ 4589 h 9253"/>
                <a:gd name="connsiteX1" fmla="*/ 258 w 10000"/>
                <a:gd name="connsiteY1" fmla="*/ 6035 h 9253"/>
                <a:gd name="connsiteX2" fmla="*/ 41 w 10000"/>
                <a:gd name="connsiteY2" fmla="*/ 7861 h 9253"/>
                <a:gd name="connsiteX3" fmla="*/ 1129 w 10000"/>
                <a:gd name="connsiteY3" fmla="*/ 9240 h 9253"/>
                <a:gd name="connsiteX4" fmla="*/ 4945 w 10000"/>
                <a:gd name="connsiteY4" fmla="*/ 7010 h 9253"/>
                <a:gd name="connsiteX5" fmla="*/ 9048 w 10000"/>
                <a:gd name="connsiteY5" fmla="*/ 7642 h 9253"/>
                <a:gd name="connsiteX6" fmla="*/ 9989 w 10000"/>
                <a:gd name="connsiteY6" fmla="*/ 5347 h 9253"/>
                <a:gd name="connsiteX7" fmla="*/ 9518 w 10000"/>
                <a:gd name="connsiteY7" fmla="*/ 3053 h 9253"/>
                <a:gd name="connsiteX8" fmla="*/ 8566 w 10000"/>
                <a:gd name="connsiteY8" fmla="*/ 760 h 9253"/>
                <a:gd name="connsiteX9" fmla="*/ 7625 w 10000"/>
                <a:gd name="connsiteY9" fmla="*/ 0 h 9253"/>
                <a:gd name="connsiteX10" fmla="*/ 7143 w 10000"/>
                <a:gd name="connsiteY10" fmla="*/ 760 h 9253"/>
                <a:gd name="connsiteX11" fmla="*/ 6201 w 10000"/>
                <a:gd name="connsiteY11" fmla="*/ 2294 h 9253"/>
                <a:gd name="connsiteX12" fmla="*/ 4779 w 10000"/>
                <a:gd name="connsiteY12" fmla="*/ 2294 h 9253"/>
                <a:gd name="connsiteX13" fmla="*/ 4298 w 10000"/>
                <a:gd name="connsiteY13" fmla="*/ 3053 h 9253"/>
                <a:gd name="connsiteX14" fmla="*/ 3637 w 10000"/>
                <a:gd name="connsiteY14" fmla="*/ 2959 h 9253"/>
                <a:gd name="connsiteX15" fmla="*/ 2379 w 10000"/>
                <a:gd name="connsiteY15" fmla="*/ 801 h 9253"/>
                <a:gd name="connsiteX16" fmla="*/ 1690 w 10000"/>
                <a:gd name="connsiteY16" fmla="*/ 874 h 9253"/>
                <a:gd name="connsiteX17" fmla="*/ 1042 w 10000"/>
                <a:gd name="connsiteY17" fmla="*/ 2885 h 9253"/>
                <a:gd name="connsiteX18" fmla="*/ 500 w 10000"/>
                <a:gd name="connsiteY18" fmla="*/ 4589 h 9253"/>
                <a:gd name="connsiteX0" fmla="*/ 500 w 10068"/>
                <a:gd name="connsiteY0" fmla="*/ 4959 h 10000"/>
                <a:gd name="connsiteX1" fmla="*/ 258 w 10068"/>
                <a:gd name="connsiteY1" fmla="*/ 6522 h 10000"/>
                <a:gd name="connsiteX2" fmla="*/ 41 w 10068"/>
                <a:gd name="connsiteY2" fmla="*/ 8496 h 10000"/>
                <a:gd name="connsiteX3" fmla="*/ 1129 w 10068"/>
                <a:gd name="connsiteY3" fmla="*/ 9986 h 10000"/>
                <a:gd name="connsiteX4" fmla="*/ 4945 w 10068"/>
                <a:gd name="connsiteY4" fmla="*/ 7576 h 10000"/>
                <a:gd name="connsiteX5" fmla="*/ 7874 w 10068"/>
                <a:gd name="connsiteY5" fmla="*/ 6052 h 10000"/>
                <a:gd name="connsiteX6" fmla="*/ 9989 w 10068"/>
                <a:gd name="connsiteY6" fmla="*/ 5779 h 10000"/>
                <a:gd name="connsiteX7" fmla="*/ 9518 w 10068"/>
                <a:gd name="connsiteY7" fmla="*/ 3299 h 10000"/>
                <a:gd name="connsiteX8" fmla="*/ 8566 w 10068"/>
                <a:gd name="connsiteY8" fmla="*/ 821 h 10000"/>
                <a:gd name="connsiteX9" fmla="*/ 7625 w 10068"/>
                <a:gd name="connsiteY9" fmla="*/ 0 h 10000"/>
                <a:gd name="connsiteX10" fmla="*/ 7143 w 10068"/>
                <a:gd name="connsiteY10" fmla="*/ 821 h 10000"/>
                <a:gd name="connsiteX11" fmla="*/ 6201 w 10068"/>
                <a:gd name="connsiteY11" fmla="*/ 2479 h 10000"/>
                <a:gd name="connsiteX12" fmla="*/ 4779 w 10068"/>
                <a:gd name="connsiteY12" fmla="*/ 2479 h 10000"/>
                <a:gd name="connsiteX13" fmla="*/ 4298 w 10068"/>
                <a:gd name="connsiteY13" fmla="*/ 3299 h 10000"/>
                <a:gd name="connsiteX14" fmla="*/ 3637 w 10068"/>
                <a:gd name="connsiteY14" fmla="*/ 3198 h 10000"/>
                <a:gd name="connsiteX15" fmla="*/ 2379 w 10068"/>
                <a:gd name="connsiteY15" fmla="*/ 866 h 10000"/>
                <a:gd name="connsiteX16" fmla="*/ 1690 w 10068"/>
                <a:gd name="connsiteY16" fmla="*/ 945 h 10000"/>
                <a:gd name="connsiteX17" fmla="*/ 1042 w 10068"/>
                <a:gd name="connsiteY17" fmla="*/ 3118 h 10000"/>
                <a:gd name="connsiteX18" fmla="*/ 500 w 10068"/>
                <a:gd name="connsiteY18" fmla="*/ 4959 h 10000"/>
                <a:gd name="connsiteX0" fmla="*/ 500 w 9518"/>
                <a:gd name="connsiteY0" fmla="*/ 4959 h 10000"/>
                <a:gd name="connsiteX1" fmla="*/ 258 w 9518"/>
                <a:gd name="connsiteY1" fmla="*/ 6522 h 10000"/>
                <a:gd name="connsiteX2" fmla="*/ 41 w 9518"/>
                <a:gd name="connsiteY2" fmla="*/ 8496 h 10000"/>
                <a:gd name="connsiteX3" fmla="*/ 1129 w 9518"/>
                <a:gd name="connsiteY3" fmla="*/ 9986 h 10000"/>
                <a:gd name="connsiteX4" fmla="*/ 4945 w 9518"/>
                <a:gd name="connsiteY4" fmla="*/ 7576 h 10000"/>
                <a:gd name="connsiteX5" fmla="*/ 7874 w 9518"/>
                <a:gd name="connsiteY5" fmla="*/ 6052 h 10000"/>
                <a:gd name="connsiteX6" fmla="*/ 8526 w 9518"/>
                <a:gd name="connsiteY6" fmla="*/ 4661 h 10000"/>
                <a:gd name="connsiteX7" fmla="*/ 9518 w 9518"/>
                <a:gd name="connsiteY7" fmla="*/ 3299 h 10000"/>
                <a:gd name="connsiteX8" fmla="*/ 8566 w 9518"/>
                <a:gd name="connsiteY8" fmla="*/ 821 h 10000"/>
                <a:gd name="connsiteX9" fmla="*/ 7625 w 9518"/>
                <a:gd name="connsiteY9" fmla="*/ 0 h 10000"/>
                <a:gd name="connsiteX10" fmla="*/ 7143 w 9518"/>
                <a:gd name="connsiteY10" fmla="*/ 821 h 10000"/>
                <a:gd name="connsiteX11" fmla="*/ 6201 w 9518"/>
                <a:gd name="connsiteY11" fmla="*/ 2479 h 10000"/>
                <a:gd name="connsiteX12" fmla="*/ 4779 w 9518"/>
                <a:gd name="connsiteY12" fmla="*/ 2479 h 10000"/>
                <a:gd name="connsiteX13" fmla="*/ 4298 w 9518"/>
                <a:gd name="connsiteY13" fmla="*/ 3299 h 10000"/>
                <a:gd name="connsiteX14" fmla="*/ 3637 w 9518"/>
                <a:gd name="connsiteY14" fmla="*/ 3198 h 10000"/>
                <a:gd name="connsiteX15" fmla="*/ 2379 w 9518"/>
                <a:gd name="connsiteY15" fmla="*/ 866 h 10000"/>
                <a:gd name="connsiteX16" fmla="*/ 1690 w 9518"/>
                <a:gd name="connsiteY16" fmla="*/ 945 h 10000"/>
                <a:gd name="connsiteX17" fmla="*/ 1042 w 9518"/>
                <a:gd name="connsiteY17" fmla="*/ 3118 h 10000"/>
                <a:gd name="connsiteX18" fmla="*/ 500 w 9518"/>
                <a:gd name="connsiteY18" fmla="*/ 4959 h 10000"/>
                <a:gd name="connsiteX0" fmla="*/ 525 w 9044"/>
                <a:gd name="connsiteY0" fmla="*/ 4959 h 10000"/>
                <a:gd name="connsiteX1" fmla="*/ 271 w 9044"/>
                <a:gd name="connsiteY1" fmla="*/ 6522 h 10000"/>
                <a:gd name="connsiteX2" fmla="*/ 43 w 9044"/>
                <a:gd name="connsiteY2" fmla="*/ 8496 h 10000"/>
                <a:gd name="connsiteX3" fmla="*/ 1186 w 9044"/>
                <a:gd name="connsiteY3" fmla="*/ 9986 h 10000"/>
                <a:gd name="connsiteX4" fmla="*/ 5195 w 9044"/>
                <a:gd name="connsiteY4" fmla="*/ 7576 h 10000"/>
                <a:gd name="connsiteX5" fmla="*/ 8273 w 9044"/>
                <a:gd name="connsiteY5" fmla="*/ 6052 h 10000"/>
                <a:gd name="connsiteX6" fmla="*/ 8958 w 9044"/>
                <a:gd name="connsiteY6" fmla="*/ 4661 h 10000"/>
                <a:gd name="connsiteX7" fmla="*/ 8883 w 9044"/>
                <a:gd name="connsiteY7" fmla="*/ 2945 h 10000"/>
                <a:gd name="connsiteX8" fmla="*/ 9000 w 9044"/>
                <a:gd name="connsiteY8" fmla="*/ 821 h 10000"/>
                <a:gd name="connsiteX9" fmla="*/ 8011 w 9044"/>
                <a:gd name="connsiteY9" fmla="*/ 0 h 10000"/>
                <a:gd name="connsiteX10" fmla="*/ 7505 w 9044"/>
                <a:gd name="connsiteY10" fmla="*/ 821 h 10000"/>
                <a:gd name="connsiteX11" fmla="*/ 6515 w 9044"/>
                <a:gd name="connsiteY11" fmla="*/ 2479 h 10000"/>
                <a:gd name="connsiteX12" fmla="*/ 5021 w 9044"/>
                <a:gd name="connsiteY12" fmla="*/ 2479 h 10000"/>
                <a:gd name="connsiteX13" fmla="*/ 4516 w 9044"/>
                <a:gd name="connsiteY13" fmla="*/ 3299 h 10000"/>
                <a:gd name="connsiteX14" fmla="*/ 3821 w 9044"/>
                <a:gd name="connsiteY14" fmla="*/ 3198 h 10000"/>
                <a:gd name="connsiteX15" fmla="*/ 2499 w 9044"/>
                <a:gd name="connsiteY15" fmla="*/ 866 h 10000"/>
                <a:gd name="connsiteX16" fmla="*/ 1776 w 9044"/>
                <a:gd name="connsiteY16" fmla="*/ 945 h 10000"/>
                <a:gd name="connsiteX17" fmla="*/ 1095 w 9044"/>
                <a:gd name="connsiteY17" fmla="*/ 3118 h 10000"/>
                <a:gd name="connsiteX18" fmla="*/ 525 w 9044"/>
                <a:gd name="connsiteY18" fmla="*/ 4959 h 10000"/>
                <a:gd name="connsiteX0" fmla="*/ 580 w 10049"/>
                <a:gd name="connsiteY0" fmla="*/ 7667 h 12708"/>
                <a:gd name="connsiteX1" fmla="*/ 300 w 10049"/>
                <a:gd name="connsiteY1" fmla="*/ 9230 h 12708"/>
                <a:gd name="connsiteX2" fmla="*/ 48 w 10049"/>
                <a:gd name="connsiteY2" fmla="*/ 11204 h 12708"/>
                <a:gd name="connsiteX3" fmla="*/ 1311 w 10049"/>
                <a:gd name="connsiteY3" fmla="*/ 12694 h 12708"/>
                <a:gd name="connsiteX4" fmla="*/ 5744 w 10049"/>
                <a:gd name="connsiteY4" fmla="*/ 10284 h 12708"/>
                <a:gd name="connsiteX5" fmla="*/ 9148 w 10049"/>
                <a:gd name="connsiteY5" fmla="*/ 8760 h 12708"/>
                <a:gd name="connsiteX6" fmla="*/ 9905 w 10049"/>
                <a:gd name="connsiteY6" fmla="*/ 7369 h 12708"/>
                <a:gd name="connsiteX7" fmla="*/ 9822 w 10049"/>
                <a:gd name="connsiteY7" fmla="*/ 5653 h 12708"/>
                <a:gd name="connsiteX8" fmla="*/ 9951 w 10049"/>
                <a:gd name="connsiteY8" fmla="*/ 3529 h 12708"/>
                <a:gd name="connsiteX9" fmla="*/ 8154 w 10049"/>
                <a:gd name="connsiteY9" fmla="*/ 0 h 12708"/>
                <a:gd name="connsiteX10" fmla="*/ 8298 w 10049"/>
                <a:gd name="connsiteY10" fmla="*/ 3529 h 12708"/>
                <a:gd name="connsiteX11" fmla="*/ 7204 w 10049"/>
                <a:gd name="connsiteY11" fmla="*/ 5187 h 12708"/>
                <a:gd name="connsiteX12" fmla="*/ 5552 w 10049"/>
                <a:gd name="connsiteY12" fmla="*/ 5187 h 12708"/>
                <a:gd name="connsiteX13" fmla="*/ 4993 w 10049"/>
                <a:gd name="connsiteY13" fmla="*/ 6007 h 12708"/>
                <a:gd name="connsiteX14" fmla="*/ 4225 w 10049"/>
                <a:gd name="connsiteY14" fmla="*/ 5906 h 12708"/>
                <a:gd name="connsiteX15" fmla="*/ 2763 w 10049"/>
                <a:gd name="connsiteY15" fmla="*/ 3574 h 12708"/>
                <a:gd name="connsiteX16" fmla="*/ 1964 w 10049"/>
                <a:gd name="connsiteY16" fmla="*/ 3653 h 12708"/>
                <a:gd name="connsiteX17" fmla="*/ 1211 w 10049"/>
                <a:gd name="connsiteY17" fmla="*/ 5826 h 12708"/>
                <a:gd name="connsiteX18" fmla="*/ 580 w 10049"/>
                <a:gd name="connsiteY18" fmla="*/ 7667 h 12708"/>
                <a:gd name="connsiteX0" fmla="*/ 580 w 9945"/>
                <a:gd name="connsiteY0" fmla="*/ 8151 h 13192"/>
                <a:gd name="connsiteX1" fmla="*/ 300 w 9945"/>
                <a:gd name="connsiteY1" fmla="*/ 9714 h 13192"/>
                <a:gd name="connsiteX2" fmla="*/ 48 w 9945"/>
                <a:gd name="connsiteY2" fmla="*/ 11688 h 13192"/>
                <a:gd name="connsiteX3" fmla="*/ 1311 w 9945"/>
                <a:gd name="connsiteY3" fmla="*/ 13178 h 13192"/>
                <a:gd name="connsiteX4" fmla="*/ 5744 w 9945"/>
                <a:gd name="connsiteY4" fmla="*/ 10768 h 13192"/>
                <a:gd name="connsiteX5" fmla="*/ 9148 w 9945"/>
                <a:gd name="connsiteY5" fmla="*/ 9244 h 13192"/>
                <a:gd name="connsiteX6" fmla="*/ 9905 w 9945"/>
                <a:gd name="connsiteY6" fmla="*/ 7853 h 13192"/>
                <a:gd name="connsiteX7" fmla="*/ 9822 w 9945"/>
                <a:gd name="connsiteY7" fmla="*/ 6137 h 13192"/>
                <a:gd name="connsiteX8" fmla="*/ 9653 w 9945"/>
                <a:gd name="connsiteY8" fmla="*/ 644 h 13192"/>
                <a:gd name="connsiteX9" fmla="*/ 8154 w 9945"/>
                <a:gd name="connsiteY9" fmla="*/ 484 h 13192"/>
                <a:gd name="connsiteX10" fmla="*/ 8298 w 9945"/>
                <a:gd name="connsiteY10" fmla="*/ 4013 h 13192"/>
                <a:gd name="connsiteX11" fmla="*/ 7204 w 9945"/>
                <a:gd name="connsiteY11" fmla="*/ 5671 h 13192"/>
                <a:gd name="connsiteX12" fmla="*/ 5552 w 9945"/>
                <a:gd name="connsiteY12" fmla="*/ 5671 h 13192"/>
                <a:gd name="connsiteX13" fmla="*/ 4993 w 9945"/>
                <a:gd name="connsiteY13" fmla="*/ 6491 h 13192"/>
                <a:gd name="connsiteX14" fmla="*/ 4225 w 9945"/>
                <a:gd name="connsiteY14" fmla="*/ 6390 h 13192"/>
                <a:gd name="connsiteX15" fmla="*/ 2763 w 9945"/>
                <a:gd name="connsiteY15" fmla="*/ 4058 h 13192"/>
                <a:gd name="connsiteX16" fmla="*/ 1964 w 9945"/>
                <a:gd name="connsiteY16" fmla="*/ 4137 h 13192"/>
                <a:gd name="connsiteX17" fmla="*/ 1211 w 9945"/>
                <a:gd name="connsiteY17" fmla="*/ 6310 h 13192"/>
                <a:gd name="connsiteX18" fmla="*/ 580 w 9945"/>
                <a:gd name="connsiteY18" fmla="*/ 8151 h 13192"/>
                <a:gd name="connsiteX0" fmla="*/ 583 w 10000"/>
                <a:gd name="connsiteY0" fmla="*/ 7045 h 10866"/>
                <a:gd name="connsiteX1" fmla="*/ 302 w 10000"/>
                <a:gd name="connsiteY1" fmla="*/ 8230 h 10866"/>
                <a:gd name="connsiteX2" fmla="*/ 48 w 10000"/>
                <a:gd name="connsiteY2" fmla="*/ 9726 h 10866"/>
                <a:gd name="connsiteX3" fmla="*/ 1318 w 10000"/>
                <a:gd name="connsiteY3" fmla="*/ 10855 h 10866"/>
                <a:gd name="connsiteX4" fmla="*/ 5776 w 10000"/>
                <a:gd name="connsiteY4" fmla="*/ 9029 h 10866"/>
                <a:gd name="connsiteX5" fmla="*/ 9199 w 10000"/>
                <a:gd name="connsiteY5" fmla="*/ 7873 h 10866"/>
                <a:gd name="connsiteX6" fmla="*/ 9960 w 10000"/>
                <a:gd name="connsiteY6" fmla="*/ 6819 h 10866"/>
                <a:gd name="connsiteX7" fmla="*/ 9876 w 10000"/>
                <a:gd name="connsiteY7" fmla="*/ 5518 h 10866"/>
                <a:gd name="connsiteX8" fmla="*/ 9706 w 10000"/>
                <a:gd name="connsiteY8" fmla="*/ 1354 h 10866"/>
                <a:gd name="connsiteX9" fmla="*/ 7686 w 10000"/>
                <a:gd name="connsiteY9" fmla="*/ 121 h 10866"/>
                <a:gd name="connsiteX10" fmla="*/ 8344 w 10000"/>
                <a:gd name="connsiteY10" fmla="*/ 3908 h 10866"/>
                <a:gd name="connsiteX11" fmla="*/ 7244 w 10000"/>
                <a:gd name="connsiteY11" fmla="*/ 5165 h 10866"/>
                <a:gd name="connsiteX12" fmla="*/ 5583 w 10000"/>
                <a:gd name="connsiteY12" fmla="*/ 5165 h 10866"/>
                <a:gd name="connsiteX13" fmla="*/ 5021 w 10000"/>
                <a:gd name="connsiteY13" fmla="*/ 5786 h 10866"/>
                <a:gd name="connsiteX14" fmla="*/ 4248 w 10000"/>
                <a:gd name="connsiteY14" fmla="*/ 5710 h 10866"/>
                <a:gd name="connsiteX15" fmla="*/ 2778 w 10000"/>
                <a:gd name="connsiteY15" fmla="*/ 3942 h 10866"/>
                <a:gd name="connsiteX16" fmla="*/ 1975 w 10000"/>
                <a:gd name="connsiteY16" fmla="*/ 4002 h 10866"/>
                <a:gd name="connsiteX17" fmla="*/ 1218 w 10000"/>
                <a:gd name="connsiteY17" fmla="*/ 5649 h 10866"/>
                <a:gd name="connsiteX18" fmla="*/ 583 w 10000"/>
                <a:gd name="connsiteY18" fmla="*/ 7045 h 10866"/>
                <a:gd name="connsiteX0" fmla="*/ 583 w 10000"/>
                <a:gd name="connsiteY0" fmla="*/ 7045 h 10866"/>
                <a:gd name="connsiteX1" fmla="*/ 302 w 10000"/>
                <a:gd name="connsiteY1" fmla="*/ 8230 h 10866"/>
                <a:gd name="connsiteX2" fmla="*/ 48 w 10000"/>
                <a:gd name="connsiteY2" fmla="*/ 9726 h 10866"/>
                <a:gd name="connsiteX3" fmla="*/ 1318 w 10000"/>
                <a:gd name="connsiteY3" fmla="*/ 10855 h 10866"/>
                <a:gd name="connsiteX4" fmla="*/ 5776 w 10000"/>
                <a:gd name="connsiteY4" fmla="*/ 9029 h 10866"/>
                <a:gd name="connsiteX5" fmla="*/ 9199 w 10000"/>
                <a:gd name="connsiteY5" fmla="*/ 7873 h 10866"/>
                <a:gd name="connsiteX6" fmla="*/ 9960 w 10000"/>
                <a:gd name="connsiteY6" fmla="*/ 6819 h 10866"/>
                <a:gd name="connsiteX7" fmla="*/ 9876 w 10000"/>
                <a:gd name="connsiteY7" fmla="*/ 5518 h 10866"/>
                <a:gd name="connsiteX8" fmla="*/ 9706 w 10000"/>
                <a:gd name="connsiteY8" fmla="*/ 1354 h 10866"/>
                <a:gd name="connsiteX9" fmla="*/ 7686 w 10000"/>
                <a:gd name="connsiteY9" fmla="*/ 121 h 10866"/>
                <a:gd name="connsiteX10" fmla="*/ 8263 w 10000"/>
                <a:gd name="connsiteY10" fmla="*/ 3905 h 10866"/>
                <a:gd name="connsiteX11" fmla="*/ 7244 w 10000"/>
                <a:gd name="connsiteY11" fmla="*/ 5165 h 10866"/>
                <a:gd name="connsiteX12" fmla="*/ 5583 w 10000"/>
                <a:gd name="connsiteY12" fmla="*/ 5165 h 10866"/>
                <a:gd name="connsiteX13" fmla="*/ 5021 w 10000"/>
                <a:gd name="connsiteY13" fmla="*/ 5786 h 10866"/>
                <a:gd name="connsiteX14" fmla="*/ 4248 w 10000"/>
                <a:gd name="connsiteY14" fmla="*/ 5710 h 10866"/>
                <a:gd name="connsiteX15" fmla="*/ 2778 w 10000"/>
                <a:gd name="connsiteY15" fmla="*/ 3942 h 10866"/>
                <a:gd name="connsiteX16" fmla="*/ 1975 w 10000"/>
                <a:gd name="connsiteY16" fmla="*/ 4002 h 10866"/>
                <a:gd name="connsiteX17" fmla="*/ 1218 w 10000"/>
                <a:gd name="connsiteY17" fmla="*/ 5649 h 10866"/>
                <a:gd name="connsiteX18" fmla="*/ 583 w 10000"/>
                <a:gd name="connsiteY18" fmla="*/ 7045 h 10866"/>
                <a:gd name="connsiteX0" fmla="*/ 583 w 10000"/>
                <a:gd name="connsiteY0" fmla="*/ 6931 h 10752"/>
                <a:gd name="connsiteX1" fmla="*/ 302 w 10000"/>
                <a:gd name="connsiteY1" fmla="*/ 8116 h 10752"/>
                <a:gd name="connsiteX2" fmla="*/ 48 w 10000"/>
                <a:gd name="connsiteY2" fmla="*/ 9612 h 10752"/>
                <a:gd name="connsiteX3" fmla="*/ 1318 w 10000"/>
                <a:gd name="connsiteY3" fmla="*/ 10741 h 10752"/>
                <a:gd name="connsiteX4" fmla="*/ 5776 w 10000"/>
                <a:gd name="connsiteY4" fmla="*/ 8915 h 10752"/>
                <a:gd name="connsiteX5" fmla="*/ 9199 w 10000"/>
                <a:gd name="connsiteY5" fmla="*/ 7759 h 10752"/>
                <a:gd name="connsiteX6" fmla="*/ 9960 w 10000"/>
                <a:gd name="connsiteY6" fmla="*/ 6705 h 10752"/>
                <a:gd name="connsiteX7" fmla="*/ 9876 w 10000"/>
                <a:gd name="connsiteY7" fmla="*/ 5404 h 10752"/>
                <a:gd name="connsiteX8" fmla="*/ 9706 w 10000"/>
                <a:gd name="connsiteY8" fmla="*/ 1240 h 10752"/>
                <a:gd name="connsiteX9" fmla="*/ 7686 w 10000"/>
                <a:gd name="connsiteY9" fmla="*/ 7 h 10752"/>
                <a:gd name="connsiteX10" fmla="*/ 7910 w 10000"/>
                <a:gd name="connsiteY10" fmla="*/ 1618 h 10752"/>
                <a:gd name="connsiteX11" fmla="*/ 8263 w 10000"/>
                <a:gd name="connsiteY11" fmla="*/ 3791 h 10752"/>
                <a:gd name="connsiteX12" fmla="*/ 7244 w 10000"/>
                <a:gd name="connsiteY12" fmla="*/ 5051 h 10752"/>
                <a:gd name="connsiteX13" fmla="*/ 5583 w 10000"/>
                <a:gd name="connsiteY13" fmla="*/ 5051 h 10752"/>
                <a:gd name="connsiteX14" fmla="*/ 5021 w 10000"/>
                <a:gd name="connsiteY14" fmla="*/ 5672 h 10752"/>
                <a:gd name="connsiteX15" fmla="*/ 4248 w 10000"/>
                <a:gd name="connsiteY15" fmla="*/ 5596 h 10752"/>
                <a:gd name="connsiteX16" fmla="*/ 2778 w 10000"/>
                <a:gd name="connsiteY16" fmla="*/ 3828 h 10752"/>
                <a:gd name="connsiteX17" fmla="*/ 1975 w 10000"/>
                <a:gd name="connsiteY17" fmla="*/ 3888 h 10752"/>
                <a:gd name="connsiteX18" fmla="*/ 1218 w 10000"/>
                <a:gd name="connsiteY18" fmla="*/ 5535 h 10752"/>
                <a:gd name="connsiteX19" fmla="*/ 583 w 10000"/>
                <a:gd name="connsiteY19" fmla="*/ 6931 h 10752"/>
                <a:gd name="connsiteX0" fmla="*/ 583 w 10045"/>
                <a:gd name="connsiteY0" fmla="*/ 7666 h 11487"/>
                <a:gd name="connsiteX1" fmla="*/ 302 w 10045"/>
                <a:gd name="connsiteY1" fmla="*/ 8851 h 11487"/>
                <a:gd name="connsiteX2" fmla="*/ 48 w 10045"/>
                <a:gd name="connsiteY2" fmla="*/ 10347 h 11487"/>
                <a:gd name="connsiteX3" fmla="*/ 1318 w 10045"/>
                <a:gd name="connsiteY3" fmla="*/ 11476 h 11487"/>
                <a:gd name="connsiteX4" fmla="*/ 5776 w 10045"/>
                <a:gd name="connsiteY4" fmla="*/ 9650 h 11487"/>
                <a:gd name="connsiteX5" fmla="*/ 9199 w 10045"/>
                <a:gd name="connsiteY5" fmla="*/ 8494 h 11487"/>
                <a:gd name="connsiteX6" fmla="*/ 9960 w 10045"/>
                <a:gd name="connsiteY6" fmla="*/ 7440 h 11487"/>
                <a:gd name="connsiteX7" fmla="*/ 9876 w 10045"/>
                <a:gd name="connsiteY7" fmla="*/ 6139 h 11487"/>
                <a:gd name="connsiteX8" fmla="*/ 9706 w 10045"/>
                <a:gd name="connsiteY8" fmla="*/ 1975 h 11487"/>
                <a:gd name="connsiteX9" fmla="*/ 5827 w 10045"/>
                <a:gd name="connsiteY9" fmla="*/ 2 h 11487"/>
                <a:gd name="connsiteX10" fmla="*/ 7910 w 10045"/>
                <a:gd name="connsiteY10" fmla="*/ 2353 h 11487"/>
                <a:gd name="connsiteX11" fmla="*/ 8263 w 10045"/>
                <a:gd name="connsiteY11" fmla="*/ 4526 h 11487"/>
                <a:gd name="connsiteX12" fmla="*/ 7244 w 10045"/>
                <a:gd name="connsiteY12" fmla="*/ 5786 h 11487"/>
                <a:gd name="connsiteX13" fmla="*/ 5583 w 10045"/>
                <a:gd name="connsiteY13" fmla="*/ 5786 h 11487"/>
                <a:gd name="connsiteX14" fmla="*/ 5021 w 10045"/>
                <a:gd name="connsiteY14" fmla="*/ 6407 h 11487"/>
                <a:gd name="connsiteX15" fmla="*/ 4248 w 10045"/>
                <a:gd name="connsiteY15" fmla="*/ 6331 h 11487"/>
                <a:gd name="connsiteX16" fmla="*/ 2778 w 10045"/>
                <a:gd name="connsiteY16" fmla="*/ 4563 h 11487"/>
                <a:gd name="connsiteX17" fmla="*/ 1975 w 10045"/>
                <a:gd name="connsiteY17" fmla="*/ 4623 h 11487"/>
                <a:gd name="connsiteX18" fmla="*/ 1218 w 10045"/>
                <a:gd name="connsiteY18" fmla="*/ 6270 h 11487"/>
                <a:gd name="connsiteX19" fmla="*/ 583 w 10045"/>
                <a:gd name="connsiteY19" fmla="*/ 7666 h 11487"/>
                <a:gd name="connsiteX0" fmla="*/ 583 w 10045"/>
                <a:gd name="connsiteY0" fmla="*/ 7714 h 11535"/>
                <a:gd name="connsiteX1" fmla="*/ 302 w 10045"/>
                <a:gd name="connsiteY1" fmla="*/ 8899 h 11535"/>
                <a:gd name="connsiteX2" fmla="*/ 48 w 10045"/>
                <a:gd name="connsiteY2" fmla="*/ 10395 h 11535"/>
                <a:gd name="connsiteX3" fmla="*/ 1318 w 10045"/>
                <a:gd name="connsiteY3" fmla="*/ 11524 h 11535"/>
                <a:gd name="connsiteX4" fmla="*/ 5776 w 10045"/>
                <a:gd name="connsiteY4" fmla="*/ 9698 h 11535"/>
                <a:gd name="connsiteX5" fmla="*/ 9199 w 10045"/>
                <a:gd name="connsiteY5" fmla="*/ 8542 h 11535"/>
                <a:gd name="connsiteX6" fmla="*/ 9960 w 10045"/>
                <a:gd name="connsiteY6" fmla="*/ 7488 h 11535"/>
                <a:gd name="connsiteX7" fmla="*/ 9876 w 10045"/>
                <a:gd name="connsiteY7" fmla="*/ 6187 h 11535"/>
                <a:gd name="connsiteX8" fmla="*/ 9706 w 10045"/>
                <a:gd name="connsiteY8" fmla="*/ 2023 h 11535"/>
                <a:gd name="connsiteX9" fmla="*/ 8207 w 10045"/>
                <a:gd name="connsiteY9" fmla="*/ 882 h 11535"/>
                <a:gd name="connsiteX10" fmla="*/ 5827 w 10045"/>
                <a:gd name="connsiteY10" fmla="*/ 50 h 11535"/>
                <a:gd name="connsiteX11" fmla="*/ 7910 w 10045"/>
                <a:gd name="connsiteY11" fmla="*/ 2401 h 11535"/>
                <a:gd name="connsiteX12" fmla="*/ 8263 w 10045"/>
                <a:gd name="connsiteY12" fmla="*/ 4574 h 11535"/>
                <a:gd name="connsiteX13" fmla="*/ 7244 w 10045"/>
                <a:gd name="connsiteY13" fmla="*/ 5834 h 11535"/>
                <a:gd name="connsiteX14" fmla="*/ 5583 w 10045"/>
                <a:gd name="connsiteY14" fmla="*/ 5834 h 11535"/>
                <a:gd name="connsiteX15" fmla="*/ 5021 w 10045"/>
                <a:gd name="connsiteY15" fmla="*/ 6455 h 11535"/>
                <a:gd name="connsiteX16" fmla="*/ 4248 w 10045"/>
                <a:gd name="connsiteY16" fmla="*/ 6379 h 11535"/>
                <a:gd name="connsiteX17" fmla="*/ 2778 w 10045"/>
                <a:gd name="connsiteY17" fmla="*/ 4611 h 11535"/>
                <a:gd name="connsiteX18" fmla="*/ 1975 w 10045"/>
                <a:gd name="connsiteY18" fmla="*/ 4671 h 11535"/>
                <a:gd name="connsiteX19" fmla="*/ 1218 w 10045"/>
                <a:gd name="connsiteY19" fmla="*/ 6318 h 11535"/>
                <a:gd name="connsiteX20" fmla="*/ 583 w 10045"/>
                <a:gd name="connsiteY20" fmla="*/ 7714 h 11535"/>
                <a:gd name="connsiteX0" fmla="*/ 583 w 10000"/>
                <a:gd name="connsiteY0" fmla="*/ 7869 h 11690"/>
                <a:gd name="connsiteX1" fmla="*/ 302 w 10000"/>
                <a:gd name="connsiteY1" fmla="*/ 9054 h 11690"/>
                <a:gd name="connsiteX2" fmla="*/ 48 w 10000"/>
                <a:gd name="connsiteY2" fmla="*/ 10550 h 11690"/>
                <a:gd name="connsiteX3" fmla="*/ 1318 w 10000"/>
                <a:gd name="connsiteY3" fmla="*/ 11679 h 11690"/>
                <a:gd name="connsiteX4" fmla="*/ 5776 w 10000"/>
                <a:gd name="connsiteY4" fmla="*/ 9853 h 11690"/>
                <a:gd name="connsiteX5" fmla="*/ 9199 w 10000"/>
                <a:gd name="connsiteY5" fmla="*/ 8697 h 11690"/>
                <a:gd name="connsiteX6" fmla="*/ 9960 w 10000"/>
                <a:gd name="connsiteY6" fmla="*/ 7643 h 11690"/>
                <a:gd name="connsiteX7" fmla="*/ 9876 w 10000"/>
                <a:gd name="connsiteY7" fmla="*/ 6342 h 11690"/>
                <a:gd name="connsiteX8" fmla="*/ 9706 w 10000"/>
                <a:gd name="connsiteY8" fmla="*/ 2178 h 11690"/>
                <a:gd name="connsiteX9" fmla="*/ 7646 w 10000"/>
                <a:gd name="connsiteY9" fmla="*/ 342 h 11690"/>
                <a:gd name="connsiteX10" fmla="*/ 5827 w 10000"/>
                <a:gd name="connsiteY10" fmla="*/ 205 h 11690"/>
                <a:gd name="connsiteX11" fmla="*/ 7910 w 10000"/>
                <a:gd name="connsiteY11" fmla="*/ 2556 h 11690"/>
                <a:gd name="connsiteX12" fmla="*/ 8263 w 10000"/>
                <a:gd name="connsiteY12" fmla="*/ 4729 h 11690"/>
                <a:gd name="connsiteX13" fmla="*/ 7244 w 10000"/>
                <a:gd name="connsiteY13" fmla="*/ 5989 h 11690"/>
                <a:gd name="connsiteX14" fmla="*/ 5583 w 10000"/>
                <a:gd name="connsiteY14" fmla="*/ 5989 h 11690"/>
                <a:gd name="connsiteX15" fmla="*/ 5021 w 10000"/>
                <a:gd name="connsiteY15" fmla="*/ 6610 h 11690"/>
                <a:gd name="connsiteX16" fmla="*/ 4248 w 10000"/>
                <a:gd name="connsiteY16" fmla="*/ 6534 h 11690"/>
                <a:gd name="connsiteX17" fmla="*/ 2778 w 10000"/>
                <a:gd name="connsiteY17" fmla="*/ 4766 h 11690"/>
                <a:gd name="connsiteX18" fmla="*/ 1975 w 10000"/>
                <a:gd name="connsiteY18" fmla="*/ 4826 h 11690"/>
                <a:gd name="connsiteX19" fmla="*/ 1218 w 10000"/>
                <a:gd name="connsiteY19" fmla="*/ 6473 h 11690"/>
                <a:gd name="connsiteX20" fmla="*/ 583 w 10000"/>
                <a:gd name="connsiteY20" fmla="*/ 7869 h 11690"/>
                <a:gd name="connsiteX0" fmla="*/ 583 w 10000"/>
                <a:gd name="connsiteY0" fmla="*/ 7882 h 11703"/>
                <a:gd name="connsiteX1" fmla="*/ 302 w 10000"/>
                <a:gd name="connsiteY1" fmla="*/ 9067 h 11703"/>
                <a:gd name="connsiteX2" fmla="*/ 48 w 10000"/>
                <a:gd name="connsiteY2" fmla="*/ 10563 h 11703"/>
                <a:gd name="connsiteX3" fmla="*/ 1318 w 10000"/>
                <a:gd name="connsiteY3" fmla="*/ 11692 h 11703"/>
                <a:gd name="connsiteX4" fmla="*/ 5776 w 10000"/>
                <a:gd name="connsiteY4" fmla="*/ 9866 h 11703"/>
                <a:gd name="connsiteX5" fmla="*/ 9199 w 10000"/>
                <a:gd name="connsiteY5" fmla="*/ 8710 h 11703"/>
                <a:gd name="connsiteX6" fmla="*/ 9960 w 10000"/>
                <a:gd name="connsiteY6" fmla="*/ 7656 h 11703"/>
                <a:gd name="connsiteX7" fmla="*/ 9876 w 10000"/>
                <a:gd name="connsiteY7" fmla="*/ 6355 h 11703"/>
                <a:gd name="connsiteX8" fmla="*/ 9706 w 10000"/>
                <a:gd name="connsiteY8" fmla="*/ 2191 h 11703"/>
                <a:gd name="connsiteX9" fmla="*/ 7646 w 10000"/>
                <a:gd name="connsiteY9" fmla="*/ 355 h 11703"/>
                <a:gd name="connsiteX10" fmla="*/ 5827 w 10000"/>
                <a:gd name="connsiteY10" fmla="*/ 218 h 11703"/>
                <a:gd name="connsiteX11" fmla="*/ 8067 w 10000"/>
                <a:gd name="connsiteY11" fmla="*/ 2735 h 11703"/>
                <a:gd name="connsiteX12" fmla="*/ 8263 w 10000"/>
                <a:gd name="connsiteY12" fmla="*/ 4742 h 11703"/>
                <a:gd name="connsiteX13" fmla="*/ 7244 w 10000"/>
                <a:gd name="connsiteY13" fmla="*/ 6002 h 11703"/>
                <a:gd name="connsiteX14" fmla="*/ 5583 w 10000"/>
                <a:gd name="connsiteY14" fmla="*/ 6002 h 11703"/>
                <a:gd name="connsiteX15" fmla="*/ 5021 w 10000"/>
                <a:gd name="connsiteY15" fmla="*/ 6623 h 11703"/>
                <a:gd name="connsiteX16" fmla="*/ 4248 w 10000"/>
                <a:gd name="connsiteY16" fmla="*/ 6547 h 11703"/>
                <a:gd name="connsiteX17" fmla="*/ 2778 w 10000"/>
                <a:gd name="connsiteY17" fmla="*/ 4779 h 11703"/>
                <a:gd name="connsiteX18" fmla="*/ 1975 w 10000"/>
                <a:gd name="connsiteY18" fmla="*/ 4839 h 11703"/>
                <a:gd name="connsiteX19" fmla="*/ 1218 w 10000"/>
                <a:gd name="connsiteY19" fmla="*/ 6486 h 11703"/>
                <a:gd name="connsiteX20" fmla="*/ 583 w 10000"/>
                <a:gd name="connsiteY20" fmla="*/ 7882 h 11703"/>
                <a:gd name="connsiteX0" fmla="*/ 583 w 10000"/>
                <a:gd name="connsiteY0" fmla="*/ 7720 h 11541"/>
                <a:gd name="connsiteX1" fmla="*/ 302 w 10000"/>
                <a:gd name="connsiteY1" fmla="*/ 8905 h 11541"/>
                <a:gd name="connsiteX2" fmla="*/ 48 w 10000"/>
                <a:gd name="connsiteY2" fmla="*/ 10401 h 11541"/>
                <a:gd name="connsiteX3" fmla="*/ 1318 w 10000"/>
                <a:gd name="connsiteY3" fmla="*/ 11530 h 11541"/>
                <a:gd name="connsiteX4" fmla="*/ 5776 w 10000"/>
                <a:gd name="connsiteY4" fmla="*/ 9704 h 11541"/>
                <a:gd name="connsiteX5" fmla="*/ 9199 w 10000"/>
                <a:gd name="connsiteY5" fmla="*/ 8548 h 11541"/>
                <a:gd name="connsiteX6" fmla="*/ 9960 w 10000"/>
                <a:gd name="connsiteY6" fmla="*/ 7494 h 11541"/>
                <a:gd name="connsiteX7" fmla="*/ 9876 w 10000"/>
                <a:gd name="connsiteY7" fmla="*/ 6193 h 11541"/>
                <a:gd name="connsiteX8" fmla="*/ 9706 w 10000"/>
                <a:gd name="connsiteY8" fmla="*/ 2029 h 11541"/>
                <a:gd name="connsiteX9" fmla="*/ 7646 w 10000"/>
                <a:gd name="connsiteY9" fmla="*/ 193 h 11541"/>
                <a:gd name="connsiteX10" fmla="*/ 5735 w 10000"/>
                <a:gd name="connsiteY10" fmla="*/ 375 h 11541"/>
                <a:gd name="connsiteX11" fmla="*/ 8067 w 10000"/>
                <a:gd name="connsiteY11" fmla="*/ 2573 h 11541"/>
                <a:gd name="connsiteX12" fmla="*/ 8263 w 10000"/>
                <a:gd name="connsiteY12" fmla="*/ 4580 h 11541"/>
                <a:gd name="connsiteX13" fmla="*/ 7244 w 10000"/>
                <a:gd name="connsiteY13" fmla="*/ 5840 h 11541"/>
                <a:gd name="connsiteX14" fmla="*/ 5583 w 10000"/>
                <a:gd name="connsiteY14" fmla="*/ 5840 h 11541"/>
                <a:gd name="connsiteX15" fmla="*/ 5021 w 10000"/>
                <a:gd name="connsiteY15" fmla="*/ 6461 h 11541"/>
                <a:gd name="connsiteX16" fmla="*/ 4248 w 10000"/>
                <a:gd name="connsiteY16" fmla="*/ 6385 h 11541"/>
                <a:gd name="connsiteX17" fmla="*/ 2778 w 10000"/>
                <a:gd name="connsiteY17" fmla="*/ 4617 h 11541"/>
                <a:gd name="connsiteX18" fmla="*/ 1975 w 10000"/>
                <a:gd name="connsiteY18" fmla="*/ 4677 h 11541"/>
                <a:gd name="connsiteX19" fmla="*/ 1218 w 10000"/>
                <a:gd name="connsiteY19" fmla="*/ 6324 h 11541"/>
                <a:gd name="connsiteX20" fmla="*/ 583 w 10000"/>
                <a:gd name="connsiteY20" fmla="*/ 7720 h 11541"/>
                <a:gd name="connsiteX0" fmla="*/ 583 w 10000"/>
                <a:gd name="connsiteY0" fmla="*/ 7720 h 11541"/>
                <a:gd name="connsiteX1" fmla="*/ 302 w 10000"/>
                <a:gd name="connsiteY1" fmla="*/ 8905 h 11541"/>
                <a:gd name="connsiteX2" fmla="*/ 48 w 10000"/>
                <a:gd name="connsiteY2" fmla="*/ 10401 h 11541"/>
                <a:gd name="connsiteX3" fmla="*/ 1318 w 10000"/>
                <a:gd name="connsiteY3" fmla="*/ 11530 h 11541"/>
                <a:gd name="connsiteX4" fmla="*/ 5776 w 10000"/>
                <a:gd name="connsiteY4" fmla="*/ 9704 h 11541"/>
                <a:gd name="connsiteX5" fmla="*/ 9199 w 10000"/>
                <a:gd name="connsiteY5" fmla="*/ 8548 h 11541"/>
                <a:gd name="connsiteX6" fmla="*/ 9960 w 10000"/>
                <a:gd name="connsiteY6" fmla="*/ 7494 h 11541"/>
                <a:gd name="connsiteX7" fmla="*/ 9876 w 10000"/>
                <a:gd name="connsiteY7" fmla="*/ 6193 h 11541"/>
                <a:gd name="connsiteX8" fmla="*/ 9706 w 10000"/>
                <a:gd name="connsiteY8" fmla="*/ 2029 h 11541"/>
                <a:gd name="connsiteX9" fmla="*/ 7646 w 10000"/>
                <a:gd name="connsiteY9" fmla="*/ 193 h 11541"/>
                <a:gd name="connsiteX10" fmla="*/ 5735 w 10000"/>
                <a:gd name="connsiteY10" fmla="*/ 375 h 11541"/>
                <a:gd name="connsiteX11" fmla="*/ 8067 w 10000"/>
                <a:gd name="connsiteY11" fmla="*/ 2573 h 11541"/>
                <a:gd name="connsiteX12" fmla="*/ 7925 w 10000"/>
                <a:gd name="connsiteY12" fmla="*/ 4021 h 11541"/>
                <a:gd name="connsiteX13" fmla="*/ 7244 w 10000"/>
                <a:gd name="connsiteY13" fmla="*/ 5840 h 11541"/>
                <a:gd name="connsiteX14" fmla="*/ 5583 w 10000"/>
                <a:gd name="connsiteY14" fmla="*/ 5840 h 11541"/>
                <a:gd name="connsiteX15" fmla="*/ 5021 w 10000"/>
                <a:gd name="connsiteY15" fmla="*/ 6461 h 11541"/>
                <a:gd name="connsiteX16" fmla="*/ 4248 w 10000"/>
                <a:gd name="connsiteY16" fmla="*/ 6385 h 11541"/>
                <a:gd name="connsiteX17" fmla="*/ 2778 w 10000"/>
                <a:gd name="connsiteY17" fmla="*/ 4617 h 11541"/>
                <a:gd name="connsiteX18" fmla="*/ 1975 w 10000"/>
                <a:gd name="connsiteY18" fmla="*/ 4677 h 11541"/>
                <a:gd name="connsiteX19" fmla="*/ 1218 w 10000"/>
                <a:gd name="connsiteY19" fmla="*/ 6324 h 11541"/>
                <a:gd name="connsiteX20" fmla="*/ 583 w 10000"/>
                <a:gd name="connsiteY20" fmla="*/ 7720 h 11541"/>
                <a:gd name="connsiteX0" fmla="*/ 583 w 10000"/>
                <a:gd name="connsiteY0" fmla="*/ 7720 h 11541"/>
                <a:gd name="connsiteX1" fmla="*/ 302 w 10000"/>
                <a:gd name="connsiteY1" fmla="*/ 8905 h 11541"/>
                <a:gd name="connsiteX2" fmla="*/ 48 w 10000"/>
                <a:gd name="connsiteY2" fmla="*/ 10401 h 11541"/>
                <a:gd name="connsiteX3" fmla="*/ 1318 w 10000"/>
                <a:gd name="connsiteY3" fmla="*/ 11530 h 11541"/>
                <a:gd name="connsiteX4" fmla="*/ 5776 w 10000"/>
                <a:gd name="connsiteY4" fmla="*/ 9704 h 11541"/>
                <a:gd name="connsiteX5" fmla="*/ 9199 w 10000"/>
                <a:gd name="connsiteY5" fmla="*/ 8548 h 11541"/>
                <a:gd name="connsiteX6" fmla="*/ 9960 w 10000"/>
                <a:gd name="connsiteY6" fmla="*/ 7494 h 11541"/>
                <a:gd name="connsiteX7" fmla="*/ 9876 w 10000"/>
                <a:gd name="connsiteY7" fmla="*/ 6193 h 11541"/>
                <a:gd name="connsiteX8" fmla="*/ 9706 w 10000"/>
                <a:gd name="connsiteY8" fmla="*/ 2029 h 11541"/>
                <a:gd name="connsiteX9" fmla="*/ 7646 w 10000"/>
                <a:gd name="connsiteY9" fmla="*/ 193 h 11541"/>
                <a:gd name="connsiteX10" fmla="*/ 5735 w 10000"/>
                <a:gd name="connsiteY10" fmla="*/ 375 h 11541"/>
                <a:gd name="connsiteX11" fmla="*/ 8067 w 10000"/>
                <a:gd name="connsiteY11" fmla="*/ 2573 h 11541"/>
                <a:gd name="connsiteX12" fmla="*/ 7925 w 10000"/>
                <a:gd name="connsiteY12" fmla="*/ 4021 h 11541"/>
                <a:gd name="connsiteX13" fmla="*/ 7068 w 10000"/>
                <a:gd name="connsiteY13" fmla="*/ 5287 h 11541"/>
                <a:gd name="connsiteX14" fmla="*/ 5583 w 10000"/>
                <a:gd name="connsiteY14" fmla="*/ 5840 h 11541"/>
                <a:gd name="connsiteX15" fmla="*/ 5021 w 10000"/>
                <a:gd name="connsiteY15" fmla="*/ 6461 h 11541"/>
                <a:gd name="connsiteX16" fmla="*/ 4248 w 10000"/>
                <a:gd name="connsiteY16" fmla="*/ 6385 h 11541"/>
                <a:gd name="connsiteX17" fmla="*/ 2778 w 10000"/>
                <a:gd name="connsiteY17" fmla="*/ 4617 h 11541"/>
                <a:gd name="connsiteX18" fmla="*/ 1975 w 10000"/>
                <a:gd name="connsiteY18" fmla="*/ 4677 h 11541"/>
                <a:gd name="connsiteX19" fmla="*/ 1218 w 10000"/>
                <a:gd name="connsiteY19" fmla="*/ 6324 h 11541"/>
                <a:gd name="connsiteX20" fmla="*/ 583 w 10000"/>
                <a:gd name="connsiteY20" fmla="*/ 7720 h 11541"/>
                <a:gd name="connsiteX0" fmla="*/ 583 w 10000"/>
                <a:gd name="connsiteY0" fmla="*/ 7720 h 11541"/>
                <a:gd name="connsiteX1" fmla="*/ 302 w 10000"/>
                <a:gd name="connsiteY1" fmla="*/ 8905 h 11541"/>
                <a:gd name="connsiteX2" fmla="*/ 48 w 10000"/>
                <a:gd name="connsiteY2" fmla="*/ 10401 h 11541"/>
                <a:gd name="connsiteX3" fmla="*/ 1318 w 10000"/>
                <a:gd name="connsiteY3" fmla="*/ 11530 h 11541"/>
                <a:gd name="connsiteX4" fmla="*/ 5776 w 10000"/>
                <a:gd name="connsiteY4" fmla="*/ 9704 h 11541"/>
                <a:gd name="connsiteX5" fmla="*/ 9199 w 10000"/>
                <a:gd name="connsiteY5" fmla="*/ 8548 h 11541"/>
                <a:gd name="connsiteX6" fmla="*/ 9960 w 10000"/>
                <a:gd name="connsiteY6" fmla="*/ 7494 h 11541"/>
                <a:gd name="connsiteX7" fmla="*/ 9876 w 10000"/>
                <a:gd name="connsiteY7" fmla="*/ 6193 h 11541"/>
                <a:gd name="connsiteX8" fmla="*/ 9706 w 10000"/>
                <a:gd name="connsiteY8" fmla="*/ 2029 h 11541"/>
                <a:gd name="connsiteX9" fmla="*/ 7646 w 10000"/>
                <a:gd name="connsiteY9" fmla="*/ 193 h 11541"/>
                <a:gd name="connsiteX10" fmla="*/ 5735 w 10000"/>
                <a:gd name="connsiteY10" fmla="*/ 375 h 11541"/>
                <a:gd name="connsiteX11" fmla="*/ 8067 w 10000"/>
                <a:gd name="connsiteY11" fmla="*/ 2573 h 11541"/>
                <a:gd name="connsiteX12" fmla="*/ 7925 w 10000"/>
                <a:gd name="connsiteY12" fmla="*/ 4021 h 11541"/>
                <a:gd name="connsiteX13" fmla="*/ 7068 w 10000"/>
                <a:gd name="connsiteY13" fmla="*/ 5287 h 11541"/>
                <a:gd name="connsiteX14" fmla="*/ 5583 w 10000"/>
                <a:gd name="connsiteY14" fmla="*/ 5840 h 11541"/>
                <a:gd name="connsiteX15" fmla="*/ 4536 w 10000"/>
                <a:gd name="connsiteY15" fmla="*/ 5929 h 11541"/>
                <a:gd name="connsiteX16" fmla="*/ 4248 w 10000"/>
                <a:gd name="connsiteY16" fmla="*/ 6385 h 11541"/>
                <a:gd name="connsiteX17" fmla="*/ 2778 w 10000"/>
                <a:gd name="connsiteY17" fmla="*/ 4617 h 11541"/>
                <a:gd name="connsiteX18" fmla="*/ 1975 w 10000"/>
                <a:gd name="connsiteY18" fmla="*/ 4677 h 11541"/>
                <a:gd name="connsiteX19" fmla="*/ 1218 w 10000"/>
                <a:gd name="connsiteY19" fmla="*/ 6324 h 11541"/>
                <a:gd name="connsiteX20" fmla="*/ 583 w 10000"/>
                <a:gd name="connsiteY20" fmla="*/ 7720 h 11541"/>
                <a:gd name="connsiteX0" fmla="*/ 583 w 10000"/>
                <a:gd name="connsiteY0" fmla="*/ 7720 h 11541"/>
                <a:gd name="connsiteX1" fmla="*/ 302 w 10000"/>
                <a:gd name="connsiteY1" fmla="*/ 8905 h 11541"/>
                <a:gd name="connsiteX2" fmla="*/ 48 w 10000"/>
                <a:gd name="connsiteY2" fmla="*/ 10401 h 11541"/>
                <a:gd name="connsiteX3" fmla="*/ 1318 w 10000"/>
                <a:gd name="connsiteY3" fmla="*/ 11530 h 11541"/>
                <a:gd name="connsiteX4" fmla="*/ 5776 w 10000"/>
                <a:gd name="connsiteY4" fmla="*/ 9704 h 11541"/>
                <a:gd name="connsiteX5" fmla="*/ 9199 w 10000"/>
                <a:gd name="connsiteY5" fmla="*/ 8548 h 11541"/>
                <a:gd name="connsiteX6" fmla="*/ 9960 w 10000"/>
                <a:gd name="connsiteY6" fmla="*/ 7494 h 11541"/>
                <a:gd name="connsiteX7" fmla="*/ 9876 w 10000"/>
                <a:gd name="connsiteY7" fmla="*/ 6193 h 11541"/>
                <a:gd name="connsiteX8" fmla="*/ 9706 w 10000"/>
                <a:gd name="connsiteY8" fmla="*/ 2029 h 11541"/>
                <a:gd name="connsiteX9" fmla="*/ 7646 w 10000"/>
                <a:gd name="connsiteY9" fmla="*/ 193 h 11541"/>
                <a:gd name="connsiteX10" fmla="*/ 5735 w 10000"/>
                <a:gd name="connsiteY10" fmla="*/ 375 h 11541"/>
                <a:gd name="connsiteX11" fmla="*/ 8067 w 10000"/>
                <a:gd name="connsiteY11" fmla="*/ 2573 h 11541"/>
                <a:gd name="connsiteX12" fmla="*/ 7925 w 10000"/>
                <a:gd name="connsiteY12" fmla="*/ 4021 h 11541"/>
                <a:gd name="connsiteX13" fmla="*/ 7068 w 10000"/>
                <a:gd name="connsiteY13" fmla="*/ 5287 h 11541"/>
                <a:gd name="connsiteX14" fmla="*/ 5583 w 10000"/>
                <a:gd name="connsiteY14" fmla="*/ 5840 h 11541"/>
                <a:gd name="connsiteX15" fmla="*/ 4536 w 10000"/>
                <a:gd name="connsiteY15" fmla="*/ 5929 h 11541"/>
                <a:gd name="connsiteX16" fmla="*/ 3921 w 10000"/>
                <a:gd name="connsiteY16" fmla="*/ 5505 h 11541"/>
                <a:gd name="connsiteX17" fmla="*/ 2778 w 10000"/>
                <a:gd name="connsiteY17" fmla="*/ 4617 h 11541"/>
                <a:gd name="connsiteX18" fmla="*/ 1975 w 10000"/>
                <a:gd name="connsiteY18" fmla="*/ 4677 h 11541"/>
                <a:gd name="connsiteX19" fmla="*/ 1218 w 10000"/>
                <a:gd name="connsiteY19" fmla="*/ 6324 h 11541"/>
                <a:gd name="connsiteX20" fmla="*/ 583 w 10000"/>
                <a:gd name="connsiteY20" fmla="*/ 7720 h 1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11541">
                  <a:moveTo>
                    <a:pt x="583" y="7720"/>
                  </a:moveTo>
                  <a:cubicBezTo>
                    <a:pt x="432" y="8150"/>
                    <a:pt x="390" y="8458"/>
                    <a:pt x="302" y="8905"/>
                  </a:cubicBezTo>
                  <a:cubicBezTo>
                    <a:pt x="211" y="9351"/>
                    <a:pt x="-122" y="9964"/>
                    <a:pt x="48" y="10401"/>
                  </a:cubicBezTo>
                  <a:cubicBezTo>
                    <a:pt x="217" y="10838"/>
                    <a:pt x="365" y="11646"/>
                    <a:pt x="1318" y="11530"/>
                  </a:cubicBezTo>
                  <a:cubicBezTo>
                    <a:pt x="2274" y="11414"/>
                    <a:pt x="4463" y="10201"/>
                    <a:pt x="5776" y="9704"/>
                  </a:cubicBezTo>
                  <a:cubicBezTo>
                    <a:pt x="7089" y="9206"/>
                    <a:pt x="8501" y="8917"/>
                    <a:pt x="9199" y="8548"/>
                  </a:cubicBezTo>
                  <a:cubicBezTo>
                    <a:pt x="9895" y="8180"/>
                    <a:pt x="9846" y="7887"/>
                    <a:pt x="9960" y="7494"/>
                  </a:cubicBezTo>
                  <a:cubicBezTo>
                    <a:pt x="10073" y="7101"/>
                    <a:pt x="9919" y="7103"/>
                    <a:pt x="9876" y="6193"/>
                  </a:cubicBezTo>
                  <a:cubicBezTo>
                    <a:pt x="9834" y="5283"/>
                    <a:pt x="10078" y="3029"/>
                    <a:pt x="9706" y="2029"/>
                  </a:cubicBezTo>
                  <a:cubicBezTo>
                    <a:pt x="9334" y="1029"/>
                    <a:pt x="8292" y="522"/>
                    <a:pt x="7646" y="193"/>
                  </a:cubicBezTo>
                  <a:cubicBezTo>
                    <a:pt x="7000" y="-136"/>
                    <a:pt x="5665" y="-22"/>
                    <a:pt x="5735" y="375"/>
                  </a:cubicBezTo>
                  <a:cubicBezTo>
                    <a:pt x="5805" y="772"/>
                    <a:pt x="7971" y="1942"/>
                    <a:pt x="8067" y="2573"/>
                  </a:cubicBezTo>
                  <a:cubicBezTo>
                    <a:pt x="8163" y="3204"/>
                    <a:pt x="8092" y="3569"/>
                    <a:pt x="7925" y="4021"/>
                  </a:cubicBezTo>
                  <a:cubicBezTo>
                    <a:pt x="7758" y="4473"/>
                    <a:pt x="7458" y="4984"/>
                    <a:pt x="7068" y="5287"/>
                  </a:cubicBezTo>
                  <a:cubicBezTo>
                    <a:pt x="6678" y="5590"/>
                    <a:pt x="6005" y="5733"/>
                    <a:pt x="5583" y="5840"/>
                  </a:cubicBezTo>
                  <a:cubicBezTo>
                    <a:pt x="5161" y="5947"/>
                    <a:pt x="4813" y="5985"/>
                    <a:pt x="4536" y="5929"/>
                  </a:cubicBezTo>
                  <a:cubicBezTo>
                    <a:pt x="4259" y="5873"/>
                    <a:pt x="4214" y="5724"/>
                    <a:pt x="3921" y="5505"/>
                  </a:cubicBezTo>
                  <a:cubicBezTo>
                    <a:pt x="3628" y="5286"/>
                    <a:pt x="3102" y="4755"/>
                    <a:pt x="2778" y="4617"/>
                  </a:cubicBezTo>
                  <a:cubicBezTo>
                    <a:pt x="2454" y="4479"/>
                    <a:pt x="2232" y="4391"/>
                    <a:pt x="1975" y="4677"/>
                  </a:cubicBezTo>
                  <a:cubicBezTo>
                    <a:pt x="1713" y="4960"/>
                    <a:pt x="1379" y="5920"/>
                    <a:pt x="1218" y="6324"/>
                  </a:cubicBezTo>
                  <a:cubicBezTo>
                    <a:pt x="986" y="6832"/>
                    <a:pt x="737" y="7289"/>
                    <a:pt x="583" y="7720"/>
                  </a:cubicBezTo>
                  <a:close/>
                </a:path>
              </a:pathLst>
            </a:custGeom>
            <a:solidFill>
              <a:schemeClr val="accent3">
                <a:lumMod val="40000"/>
                <a:lumOff val="60000"/>
              </a:schemeClr>
            </a:solidFill>
            <a:ln w="9525">
              <a:solidFill>
                <a:srgbClr val="92D050"/>
              </a:solidFill>
              <a:round/>
              <a:headEnd/>
              <a:tailEnd/>
            </a:ln>
          </p:spPr>
          <p:txBody>
            <a:bodyPr/>
            <a:lstStyle/>
            <a:p>
              <a:endParaRPr lang="en-GB"/>
            </a:p>
          </p:txBody>
        </p:sp>
        <p:sp>
          <p:nvSpPr>
            <p:cNvPr id="17" name="Freeform 7"/>
            <p:cNvSpPr>
              <a:spLocks noChangeAspect="1"/>
            </p:cNvSpPr>
            <p:nvPr/>
          </p:nvSpPr>
          <p:spPr bwMode="auto">
            <a:xfrm rot="17674032">
              <a:off x="6732357" y="1102836"/>
              <a:ext cx="1152819" cy="860122"/>
            </a:xfrm>
            <a:custGeom>
              <a:avLst/>
              <a:gdLst>
                <a:gd name="T0" fmla="*/ 817 w 915"/>
                <a:gd name="T1" fmla="*/ 151 h 598"/>
                <a:gd name="T2" fmla="*/ 499 w 915"/>
                <a:gd name="T3" fmla="*/ 15 h 598"/>
                <a:gd name="T4" fmla="*/ 136 w 915"/>
                <a:gd name="T5" fmla="*/ 61 h 598"/>
                <a:gd name="T6" fmla="*/ 0 w 915"/>
                <a:gd name="T7" fmla="*/ 333 h 598"/>
                <a:gd name="T8" fmla="*/ 136 w 915"/>
                <a:gd name="T9" fmla="*/ 560 h 598"/>
                <a:gd name="T10" fmla="*/ 318 w 915"/>
                <a:gd name="T11" fmla="*/ 560 h 598"/>
                <a:gd name="T12" fmla="*/ 363 w 915"/>
                <a:gd name="T13" fmla="*/ 423 h 598"/>
                <a:gd name="T14" fmla="*/ 454 w 915"/>
                <a:gd name="T15" fmla="*/ 287 h 598"/>
                <a:gd name="T16" fmla="*/ 590 w 915"/>
                <a:gd name="T17" fmla="*/ 378 h 598"/>
                <a:gd name="T18" fmla="*/ 771 w 915"/>
                <a:gd name="T19" fmla="*/ 423 h 598"/>
                <a:gd name="T20" fmla="*/ 907 w 915"/>
                <a:gd name="T21" fmla="*/ 287 h 598"/>
                <a:gd name="T22" fmla="*/ 817 w 915"/>
                <a:gd name="T23" fmla="*/ 151 h 5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5"/>
                <a:gd name="T37" fmla="*/ 0 h 598"/>
                <a:gd name="T38" fmla="*/ 915 w 915"/>
                <a:gd name="T39" fmla="*/ 598 h 5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5" h="598">
                  <a:moveTo>
                    <a:pt x="817" y="151"/>
                  </a:moveTo>
                  <a:cubicBezTo>
                    <a:pt x="749" y="106"/>
                    <a:pt x="612" y="30"/>
                    <a:pt x="499" y="15"/>
                  </a:cubicBezTo>
                  <a:cubicBezTo>
                    <a:pt x="386" y="0"/>
                    <a:pt x="219" y="8"/>
                    <a:pt x="136" y="61"/>
                  </a:cubicBezTo>
                  <a:cubicBezTo>
                    <a:pt x="53" y="114"/>
                    <a:pt x="0" y="250"/>
                    <a:pt x="0" y="333"/>
                  </a:cubicBezTo>
                  <a:cubicBezTo>
                    <a:pt x="0" y="416"/>
                    <a:pt x="83" y="522"/>
                    <a:pt x="136" y="560"/>
                  </a:cubicBezTo>
                  <a:cubicBezTo>
                    <a:pt x="189" y="598"/>
                    <a:pt x="280" y="583"/>
                    <a:pt x="318" y="560"/>
                  </a:cubicBezTo>
                  <a:cubicBezTo>
                    <a:pt x="356" y="537"/>
                    <a:pt x="340" y="469"/>
                    <a:pt x="363" y="423"/>
                  </a:cubicBezTo>
                  <a:cubicBezTo>
                    <a:pt x="386" y="377"/>
                    <a:pt x="416" y="294"/>
                    <a:pt x="454" y="287"/>
                  </a:cubicBezTo>
                  <a:cubicBezTo>
                    <a:pt x="492" y="280"/>
                    <a:pt x="537" y="355"/>
                    <a:pt x="590" y="378"/>
                  </a:cubicBezTo>
                  <a:cubicBezTo>
                    <a:pt x="643" y="401"/>
                    <a:pt x="718" y="438"/>
                    <a:pt x="771" y="423"/>
                  </a:cubicBezTo>
                  <a:cubicBezTo>
                    <a:pt x="824" y="408"/>
                    <a:pt x="899" y="332"/>
                    <a:pt x="907" y="287"/>
                  </a:cubicBezTo>
                  <a:cubicBezTo>
                    <a:pt x="915" y="242"/>
                    <a:pt x="885" y="196"/>
                    <a:pt x="817" y="151"/>
                  </a:cubicBezTo>
                  <a:close/>
                </a:path>
              </a:pathLst>
            </a:custGeom>
            <a:solidFill>
              <a:srgbClr val="FFFF66"/>
            </a:solidFill>
            <a:ln w="9525">
              <a:solidFill>
                <a:srgbClr val="FFCC66"/>
              </a:solidFill>
              <a:round/>
              <a:headEnd/>
              <a:tailEnd/>
            </a:ln>
          </p:spPr>
          <p:txBody>
            <a:bodyPr/>
            <a:lstStyle/>
            <a:p>
              <a:endParaRPr lang="en-GB"/>
            </a:p>
          </p:txBody>
        </p:sp>
      </p:grpSp>
      <p:sp>
        <p:nvSpPr>
          <p:cNvPr id="18" name="TextBox 17"/>
          <p:cNvSpPr txBox="1"/>
          <p:nvPr/>
        </p:nvSpPr>
        <p:spPr>
          <a:xfrm>
            <a:off x="2207568" y="1143506"/>
            <a:ext cx="1410964" cy="400110"/>
          </a:xfrm>
          <a:prstGeom prst="rect">
            <a:avLst/>
          </a:prstGeom>
          <a:noFill/>
        </p:spPr>
        <p:txBody>
          <a:bodyPr wrap="none" rtlCol="0">
            <a:spAutoFit/>
          </a:bodyPr>
          <a:lstStyle/>
          <a:p>
            <a:r>
              <a:rPr lang="en-GB" sz="2000" dirty="0">
                <a:latin typeface="HelveticaNeueLT Pro 45 Lt" pitchFamily="34" charset="0"/>
              </a:rPr>
              <a:t>Gene level</a:t>
            </a:r>
          </a:p>
        </p:txBody>
      </p:sp>
      <p:sp>
        <p:nvSpPr>
          <p:cNvPr id="19" name="TextBox 18"/>
          <p:cNvSpPr txBox="1"/>
          <p:nvPr/>
        </p:nvSpPr>
        <p:spPr>
          <a:xfrm>
            <a:off x="2063552" y="1603339"/>
            <a:ext cx="564578" cy="307777"/>
          </a:xfrm>
          <a:prstGeom prst="rect">
            <a:avLst/>
          </a:prstGeom>
          <a:noFill/>
        </p:spPr>
        <p:txBody>
          <a:bodyPr wrap="none" rtlCol="0">
            <a:spAutoFit/>
          </a:bodyPr>
          <a:lstStyle/>
          <a:p>
            <a:r>
              <a:rPr lang="en-GB" sz="1400" dirty="0">
                <a:latin typeface="HelveticaNeueLT Pro 45 Lt" pitchFamily="34" charset="0"/>
              </a:rPr>
              <a:t>DNA</a:t>
            </a:r>
          </a:p>
        </p:txBody>
      </p:sp>
      <p:sp>
        <p:nvSpPr>
          <p:cNvPr id="20" name="TextBox 19"/>
          <p:cNvSpPr txBox="1"/>
          <p:nvPr/>
        </p:nvSpPr>
        <p:spPr>
          <a:xfrm>
            <a:off x="3281418" y="1603339"/>
            <a:ext cx="564578" cy="307777"/>
          </a:xfrm>
          <a:prstGeom prst="rect">
            <a:avLst/>
          </a:prstGeom>
          <a:noFill/>
        </p:spPr>
        <p:txBody>
          <a:bodyPr wrap="none" rtlCol="0">
            <a:spAutoFit/>
          </a:bodyPr>
          <a:lstStyle/>
          <a:p>
            <a:r>
              <a:rPr lang="en-GB" sz="1400" dirty="0">
                <a:latin typeface="HelveticaNeueLT Pro 45 Lt" pitchFamily="34" charset="0"/>
              </a:rPr>
              <a:t>RNA</a:t>
            </a:r>
          </a:p>
        </p:txBody>
      </p:sp>
      <p:sp>
        <p:nvSpPr>
          <p:cNvPr id="21" name="TextBox 20"/>
          <p:cNvSpPr txBox="1"/>
          <p:nvPr/>
        </p:nvSpPr>
        <p:spPr>
          <a:xfrm>
            <a:off x="4151784" y="1148240"/>
            <a:ext cx="1596912" cy="400110"/>
          </a:xfrm>
          <a:prstGeom prst="rect">
            <a:avLst/>
          </a:prstGeom>
          <a:noFill/>
        </p:spPr>
        <p:txBody>
          <a:bodyPr wrap="none" rtlCol="0">
            <a:spAutoFit/>
          </a:bodyPr>
          <a:lstStyle/>
          <a:p>
            <a:r>
              <a:rPr lang="en-GB" sz="2000" dirty="0">
                <a:latin typeface="HelveticaNeueLT Pro 45 Lt" pitchFamily="34" charset="0"/>
              </a:rPr>
              <a:t>Protein level</a:t>
            </a:r>
          </a:p>
        </p:txBody>
      </p:sp>
      <p:cxnSp>
        <p:nvCxnSpPr>
          <p:cNvPr id="22" name="Straight Arrow Connector 21"/>
          <p:cNvCxnSpPr/>
          <p:nvPr/>
        </p:nvCxnSpPr>
        <p:spPr>
          <a:xfrm>
            <a:off x="5447929" y="2888746"/>
            <a:ext cx="287337" cy="0"/>
          </a:xfrm>
          <a:prstGeom prst="straightConnector1">
            <a:avLst/>
          </a:prstGeom>
          <a:ln w="57150" cap="sq">
            <a:solidFill>
              <a:schemeClr val="tx1"/>
            </a:solidFill>
            <a:round/>
            <a:tailEnd type="triangle" w="sm" len="sm"/>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6097988" y="2268181"/>
            <a:ext cx="1726204" cy="1241133"/>
          </a:xfrm>
          <a:prstGeom prst="roundRect">
            <a:avLst>
              <a:gd name="adj" fmla="val 5000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92500" lnSpcReduction="10000"/>
          </a:bodyPr>
          <a:lstStyle/>
          <a:p>
            <a:pPr algn="ctr"/>
            <a:r>
              <a:rPr lang="en-GB" sz="2000" b="1" dirty="0">
                <a:solidFill>
                  <a:schemeClr val="accent6">
                    <a:lumMod val="75000"/>
                  </a:schemeClr>
                </a:solidFill>
              </a:rPr>
              <a:t>1 protein </a:t>
            </a:r>
          </a:p>
          <a:p>
            <a:pPr algn="ctr"/>
            <a:r>
              <a:rPr lang="en-GB" sz="2000" b="1" dirty="0">
                <a:solidFill>
                  <a:schemeClr val="accent6">
                    <a:lumMod val="75000"/>
                  </a:schemeClr>
                </a:solidFill>
              </a:rPr>
              <a:t>= </a:t>
            </a:r>
          </a:p>
          <a:p>
            <a:pPr algn="ctr"/>
            <a:r>
              <a:rPr lang="en-GB" sz="2000" b="1" dirty="0">
                <a:solidFill>
                  <a:schemeClr val="accent6">
                    <a:lumMod val="75000"/>
                  </a:schemeClr>
                </a:solidFill>
              </a:rPr>
              <a:t>1 function</a:t>
            </a:r>
          </a:p>
          <a:p>
            <a:pPr algn="ctr"/>
            <a:endParaRPr lang="en-GB" sz="2000" b="1" dirty="0">
              <a:solidFill>
                <a:schemeClr val="accent6">
                  <a:lumMod val="75000"/>
                </a:schemeClr>
              </a:solidFill>
            </a:endParaRPr>
          </a:p>
        </p:txBody>
      </p:sp>
      <p:sp>
        <p:nvSpPr>
          <p:cNvPr id="24" name="Rounded Rectangle 23"/>
          <p:cNvSpPr/>
          <p:nvPr/>
        </p:nvSpPr>
        <p:spPr>
          <a:xfrm>
            <a:off x="5879977" y="1916524"/>
            <a:ext cx="1957191" cy="1963286"/>
          </a:xfrm>
          <a:prstGeom prst="roundRect">
            <a:avLst>
              <a:gd name="adj" fmla="val 41382"/>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85000" lnSpcReduction="10000"/>
          </a:bodyPr>
          <a:lstStyle/>
          <a:p>
            <a:pPr algn="ctr"/>
            <a:r>
              <a:rPr lang="en-GB" sz="2000" b="1" dirty="0">
                <a:solidFill>
                  <a:srgbClr val="00B050"/>
                </a:solidFill>
                <a:latin typeface="HelveticaNeueLT Pro 45 Lt" pitchFamily="34" charset="0"/>
              </a:rPr>
              <a:t>1 protein </a:t>
            </a:r>
          </a:p>
          <a:p>
            <a:pPr algn="ctr"/>
            <a:r>
              <a:rPr lang="en-GB" sz="2000" b="1" dirty="0">
                <a:solidFill>
                  <a:srgbClr val="00B050"/>
                </a:solidFill>
                <a:latin typeface="HelveticaNeueLT Pro 45 Lt" pitchFamily="34" charset="0"/>
              </a:rPr>
              <a:t>= </a:t>
            </a:r>
          </a:p>
          <a:p>
            <a:pPr algn="ctr"/>
            <a:r>
              <a:rPr lang="en-GB" sz="2000" b="1" dirty="0">
                <a:solidFill>
                  <a:srgbClr val="00B050"/>
                </a:solidFill>
                <a:latin typeface="HelveticaNeueLT Pro 45 Lt" pitchFamily="34" charset="0"/>
              </a:rPr>
              <a:t>n functions</a:t>
            </a:r>
          </a:p>
          <a:p>
            <a:pPr algn="ctr"/>
            <a:r>
              <a:rPr lang="en-GB" sz="2000" b="1" dirty="0">
                <a:solidFill>
                  <a:srgbClr val="00B050"/>
                </a:solidFill>
                <a:latin typeface="HelveticaNeueLT Pro 45 Lt" pitchFamily="34" charset="0"/>
              </a:rPr>
              <a:t>=</a:t>
            </a:r>
          </a:p>
          <a:p>
            <a:pPr algn="ctr"/>
            <a:r>
              <a:rPr lang="en-GB" sz="2000" b="1" dirty="0">
                <a:solidFill>
                  <a:srgbClr val="00B050"/>
                </a:solidFill>
                <a:latin typeface="HelveticaNeueLT Pro 45 Lt" pitchFamily="34" charset="0"/>
              </a:rPr>
              <a:t>n networks!</a:t>
            </a:r>
          </a:p>
          <a:p>
            <a:pPr algn="ctr"/>
            <a:endParaRPr lang="en-GB" sz="2000" b="1" dirty="0">
              <a:solidFill>
                <a:srgbClr val="00B050"/>
              </a:solidFill>
              <a:latin typeface="HelveticaNeueLT Pro 45 Lt" pitchFamily="34" charset="0"/>
            </a:endParaRPr>
          </a:p>
        </p:txBody>
      </p:sp>
      <p:cxnSp>
        <p:nvCxnSpPr>
          <p:cNvPr id="25" name="Straight Arrow Connector 24"/>
          <p:cNvCxnSpPr/>
          <p:nvPr/>
        </p:nvCxnSpPr>
        <p:spPr>
          <a:xfrm flipV="1">
            <a:off x="7850093" y="2098350"/>
            <a:ext cx="272726" cy="144016"/>
          </a:xfrm>
          <a:prstGeom prst="straightConnector1">
            <a:avLst/>
          </a:prstGeom>
          <a:ln w="57150" cap="sq">
            <a:solidFill>
              <a:schemeClr val="tx1"/>
            </a:solidFill>
            <a:round/>
            <a:tailEnd type="triangle" w="sm"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850093" y="3519770"/>
            <a:ext cx="272726" cy="144016"/>
          </a:xfrm>
          <a:prstGeom prst="straightConnector1">
            <a:avLst/>
          </a:prstGeom>
          <a:ln w="57150" cap="sq">
            <a:solidFill>
              <a:schemeClr val="tx1"/>
            </a:solidFill>
            <a:round/>
            <a:tailEnd type="triangle" w="sm" len="sm"/>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0173272" y="2132437"/>
            <a:ext cx="306280" cy="207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9397954" y="4238844"/>
            <a:ext cx="306280" cy="207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7558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HelveticaNeueLT Pro 45 Lt" pitchFamily="34" charset="0"/>
                <a:cs typeface="Arial" pitchFamily="34" charset="0"/>
              </a:rPr>
              <a:t>Guilt by association</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4686" y="1805182"/>
            <a:ext cx="4077539" cy="30639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72718" y="1835288"/>
            <a:ext cx="4211515" cy="3023204"/>
          </a:xfrm>
          <a:prstGeom prst="rect">
            <a:avLst/>
          </a:prstGeom>
        </p:spPr>
      </p:pic>
    </p:spTree>
    <p:extLst>
      <p:ext uri="{BB962C8B-B14F-4D97-AF65-F5344CB8AC3E}">
        <p14:creationId xmlns:p14="http://schemas.microsoft.com/office/powerpoint/2010/main" val="609724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0A03-07FF-4D40-8316-9A28D4F86545}"/>
              </a:ext>
            </a:extLst>
          </p:cNvPr>
          <p:cNvSpPr>
            <a:spLocks noGrp="1"/>
          </p:cNvSpPr>
          <p:nvPr>
            <p:ph type="title"/>
          </p:nvPr>
        </p:nvSpPr>
        <p:spPr/>
        <p:txBody>
          <a:bodyPr/>
          <a:lstStyle/>
          <a:p>
            <a:r>
              <a:rPr lang="en-GB" dirty="0"/>
              <a:t>Summary</a:t>
            </a:r>
          </a:p>
        </p:txBody>
      </p:sp>
      <p:sp>
        <p:nvSpPr>
          <p:cNvPr id="4" name="Rectangle 3">
            <a:extLst>
              <a:ext uri="{FF2B5EF4-FFF2-40B4-BE49-F238E27FC236}">
                <a16:creationId xmlns:a16="http://schemas.microsoft.com/office/drawing/2014/main" id="{FA49FFDA-3BE4-414F-A502-E6B485F090A1}"/>
              </a:ext>
            </a:extLst>
          </p:cNvPr>
          <p:cNvSpPr/>
          <p:nvPr/>
        </p:nvSpPr>
        <p:spPr>
          <a:xfrm>
            <a:off x="838200" y="2078703"/>
            <a:ext cx="6096000" cy="2805063"/>
          </a:xfrm>
          <a:prstGeom prst="rect">
            <a:avLst/>
          </a:prstGeom>
        </p:spPr>
        <p:txBody>
          <a:bodyPr>
            <a:spAutoFit/>
          </a:bodyPr>
          <a:lstStyle/>
          <a:p>
            <a:pPr>
              <a:lnSpc>
                <a:spcPct val="150000"/>
              </a:lnSpc>
            </a:pPr>
            <a:r>
              <a:rPr lang="en-GB" sz="2400" dirty="0">
                <a:cs typeface="Arial" panose="020B0604020202020204" pitchFamily="34" charset="0"/>
              </a:rPr>
              <a:t>PART 1: </a:t>
            </a:r>
          </a:p>
          <a:p>
            <a:pPr marL="342900" indent="-342900">
              <a:lnSpc>
                <a:spcPct val="150000"/>
              </a:lnSpc>
              <a:buFont typeface="Arial" panose="020B0604020202020204" pitchFamily="34" charset="0"/>
              <a:buChar char="•"/>
            </a:pPr>
            <a:r>
              <a:rPr lang="en-GB" sz="2400" dirty="0">
                <a:cs typeface="Arial" panose="020B0604020202020204" pitchFamily="34" charset="0"/>
              </a:rPr>
              <a:t>Intro to Systems Biology and Network representation </a:t>
            </a:r>
          </a:p>
          <a:p>
            <a:pPr marL="342900" indent="-342900">
              <a:lnSpc>
                <a:spcPct val="150000"/>
              </a:lnSpc>
              <a:buFont typeface="Arial" panose="020B0604020202020204" pitchFamily="34" charset="0"/>
              <a:buChar char="•"/>
            </a:pPr>
            <a:r>
              <a:rPr lang="en-GB" sz="2400" dirty="0">
                <a:cs typeface="Arial" panose="020B0604020202020204" pitchFamily="34" charset="0"/>
              </a:rPr>
              <a:t>Graph theory concepts</a:t>
            </a:r>
          </a:p>
          <a:p>
            <a:pPr marL="342900" indent="-342900">
              <a:lnSpc>
                <a:spcPct val="150000"/>
              </a:lnSpc>
              <a:buFont typeface="Arial" panose="020B0604020202020204" pitchFamily="34" charset="0"/>
              <a:buChar char="•"/>
            </a:pPr>
            <a:r>
              <a:rPr lang="en-GB" sz="2400" dirty="0">
                <a:cs typeface="Arial" panose="020B0604020202020204" pitchFamily="34" charset="0"/>
              </a:rPr>
              <a:t>Network analysis: a brief overview</a:t>
            </a:r>
          </a:p>
        </p:txBody>
      </p:sp>
    </p:spTree>
    <p:extLst>
      <p:ext uri="{BB962C8B-B14F-4D97-AF65-F5344CB8AC3E}">
        <p14:creationId xmlns:p14="http://schemas.microsoft.com/office/powerpoint/2010/main" val="2349606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5567"/>
            <a:ext cx="10515600" cy="1325563"/>
          </a:xfrm>
        </p:spPr>
        <p:txBody>
          <a:bodyPr/>
          <a:lstStyle/>
          <a:p>
            <a:r>
              <a:rPr lang="en-GB" dirty="0">
                <a:latin typeface="HelveticaNeueLT Pro 45 Lt" pitchFamily="34" charset="0"/>
                <a:cs typeface="Arial" pitchFamily="34" charset="0"/>
              </a:rPr>
              <a:t>Guilt by association</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4686" y="1805182"/>
            <a:ext cx="4077539" cy="30639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72718" y="1835288"/>
            <a:ext cx="4211515" cy="3023204"/>
          </a:xfrm>
          <a:prstGeom prst="rect">
            <a:avLst/>
          </a:prstGeom>
        </p:spPr>
      </p:pic>
      <p:sp>
        <p:nvSpPr>
          <p:cNvPr id="6" name="Rounded Rectangular Callout 5"/>
          <p:cNvSpPr/>
          <p:nvPr/>
        </p:nvSpPr>
        <p:spPr>
          <a:xfrm>
            <a:off x="1703512" y="1844824"/>
            <a:ext cx="4392488" cy="671344"/>
          </a:xfrm>
          <a:prstGeom prst="wedgeRoundRectCallout">
            <a:avLst>
              <a:gd name="adj1" fmla="val 32445"/>
              <a:gd name="adj2" fmla="val 107089"/>
              <a:gd name="adj3" fmla="val 16667"/>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latin typeface="HelveticaNeueLT Pro 45 Lt" pitchFamily="34" charset="0"/>
                <a:cs typeface="Arial" pitchFamily="34" charset="0"/>
              </a:rPr>
              <a:t>Histone </a:t>
            </a:r>
            <a:r>
              <a:rPr lang="en-GB" sz="1600" dirty="0" err="1">
                <a:solidFill>
                  <a:srgbClr val="C00000"/>
                </a:solidFill>
                <a:latin typeface="HelveticaNeueLT Pro 45 Lt" pitchFamily="34" charset="0"/>
                <a:cs typeface="Arial" pitchFamily="34" charset="0"/>
              </a:rPr>
              <a:t>methyltransferase</a:t>
            </a:r>
            <a:endParaRPr lang="en-GB" sz="1600" dirty="0">
              <a:solidFill>
                <a:srgbClr val="C00000"/>
              </a:solidFill>
              <a:latin typeface="HelveticaNeueLT Pro 45 Lt" pitchFamily="34" charset="0"/>
              <a:cs typeface="Arial" pitchFamily="34" charset="0"/>
            </a:endParaRPr>
          </a:p>
          <a:p>
            <a:r>
              <a:rPr lang="en-GB" sz="1600" dirty="0">
                <a:solidFill>
                  <a:srgbClr val="C00000"/>
                </a:solidFill>
                <a:latin typeface="HelveticaNeueLT Pro 45 Lt" pitchFamily="34" charset="0"/>
                <a:cs typeface="Arial" pitchFamily="34" charset="0"/>
              </a:rPr>
              <a:t>Role in early development and </a:t>
            </a:r>
            <a:r>
              <a:rPr lang="en-GB" sz="1600" dirty="0" err="1">
                <a:solidFill>
                  <a:srgbClr val="C00000"/>
                </a:solidFill>
                <a:latin typeface="HelveticaNeueLT Pro 45 Lt" pitchFamily="34" charset="0"/>
                <a:cs typeface="Arial" pitchFamily="34" charset="0"/>
              </a:rPr>
              <a:t>hematopoiesis</a:t>
            </a:r>
            <a:endParaRPr lang="en-GB" sz="1600" dirty="0">
              <a:solidFill>
                <a:srgbClr val="C00000"/>
              </a:solidFill>
              <a:latin typeface="HelveticaNeueLT Pro 45 Lt" pitchFamily="34" charset="0"/>
              <a:cs typeface="Arial" pitchFamily="34" charset="0"/>
            </a:endParaRPr>
          </a:p>
        </p:txBody>
      </p:sp>
      <p:sp>
        <p:nvSpPr>
          <p:cNvPr id="7" name="Rounded Rectangular Callout 6"/>
          <p:cNvSpPr/>
          <p:nvPr/>
        </p:nvSpPr>
        <p:spPr>
          <a:xfrm>
            <a:off x="3866431" y="930248"/>
            <a:ext cx="2088232" cy="729616"/>
          </a:xfrm>
          <a:prstGeom prst="wedgeRoundRectCallout">
            <a:avLst>
              <a:gd name="adj1" fmla="val 73876"/>
              <a:gd name="adj2" fmla="val 72828"/>
              <a:gd name="adj3" fmla="val 16667"/>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latin typeface="HelveticaNeueLT Pro 45 Lt" pitchFamily="34" charset="0"/>
                <a:cs typeface="Arial" pitchFamily="34" charset="0"/>
              </a:rPr>
              <a:t>Proto-oncogene</a:t>
            </a:r>
          </a:p>
          <a:p>
            <a:r>
              <a:rPr lang="en-GB" sz="1600" b="1" dirty="0">
                <a:solidFill>
                  <a:srgbClr val="C00000"/>
                </a:solidFill>
                <a:latin typeface="HelveticaNeueLT Pro 45 Lt" pitchFamily="34" charset="0"/>
                <a:cs typeface="Arial" pitchFamily="34" charset="0"/>
              </a:rPr>
              <a:t>Transcription factor</a:t>
            </a:r>
          </a:p>
        </p:txBody>
      </p:sp>
      <p:sp>
        <p:nvSpPr>
          <p:cNvPr id="8" name="Rounded Rectangular Callout 7"/>
          <p:cNvSpPr/>
          <p:nvPr/>
        </p:nvSpPr>
        <p:spPr>
          <a:xfrm>
            <a:off x="6173738" y="476672"/>
            <a:ext cx="2946598" cy="818384"/>
          </a:xfrm>
          <a:prstGeom prst="wedgeRoundRectCallout">
            <a:avLst>
              <a:gd name="adj1" fmla="val -15522"/>
              <a:gd name="adj2" fmla="val 159261"/>
              <a:gd name="adj3" fmla="val 16667"/>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a:solidFill>
                  <a:srgbClr val="C00000"/>
                </a:solidFill>
                <a:latin typeface="HelveticaNeueLT Pro 45 Lt" pitchFamily="34" charset="0"/>
                <a:cs typeface="Arial" pitchFamily="34" charset="0"/>
              </a:rPr>
              <a:t>Cyclin</a:t>
            </a:r>
            <a:r>
              <a:rPr lang="en-GB" sz="1600" dirty="0">
                <a:solidFill>
                  <a:srgbClr val="C00000"/>
                </a:solidFill>
                <a:latin typeface="HelveticaNeueLT Pro 45 Lt" pitchFamily="34" charset="0"/>
                <a:cs typeface="Arial" pitchFamily="34" charset="0"/>
              </a:rPr>
              <a:t>-dependent kinase</a:t>
            </a:r>
          </a:p>
          <a:p>
            <a:r>
              <a:rPr lang="en-GB" sz="1600" dirty="0">
                <a:solidFill>
                  <a:srgbClr val="C00000"/>
                </a:solidFill>
                <a:latin typeface="HelveticaNeueLT Pro 45 Lt" pitchFamily="34" charset="0"/>
                <a:cs typeface="Arial" pitchFamily="34" charset="0"/>
              </a:rPr>
              <a:t>Role in </a:t>
            </a:r>
            <a:r>
              <a:rPr lang="en-GB" sz="1600" b="1" dirty="0">
                <a:solidFill>
                  <a:srgbClr val="C00000"/>
                </a:solidFill>
                <a:latin typeface="HelveticaNeueLT Pro 45 Lt" pitchFamily="34" charset="0"/>
                <a:cs typeface="Arial" pitchFamily="34" charset="0"/>
              </a:rPr>
              <a:t>transcription</a:t>
            </a:r>
            <a:r>
              <a:rPr lang="en-GB" sz="1600" dirty="0">
                <a:solidFill>
                  <a:srgbClr val="C00000"/>
                </a:solidFill>
                <a:latin typeface="HelveticaNeueLT Pro 45 Lt" pitchFamily="34" charset="0"/>
                <a:cs typeface="Arial" pitchFamily="34" charset="0"/>
              </a:rPr>
              <a:t> regulation</a:t>
            </a:r>
          </a:p>
        </p:txBody>
      </p:sp>
      <p:sp>
        <p:nvSpPr>
          <p:cNvPr id="9" name="Rounded Rectangular Callout 8"/>
          <p:cNvSpPr/>
          <p:nvPr/>
        </p:nvSpPr>
        <p:spPr>
          <a:xfrm>
            <a:off x="8223868" y="1412776"/>
            <a:ext cx="2270350" cy="1368152"/>
          </a:xfrm>
          <a:prstGeom prst="wedgeRoundRectCallout">
            <a:avLst>
              <a:gd name="adj1" fmla="val -71957"/>
              <a:gd name="adj2" fmla="val 47661"/>
              <a:gd name="adj3" fmla="val 16667"/>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latin typeface="HelveticaNeueLT Pro 45 Lt" pitchFamily="34" charset="0"/>
                <a:cs typeface="Arial" pitchFamily="34" charset="0"/>
              </a:rPr>
              <a:t>Mediator of RNA polymerase </a:t>
            </a:r>
            <a:r>
              <a:rPr lang="en-GB" sz="1600" b="1" dirty="0">
                <a:solidFill>
                  <a:srgbClr val="C00000"/>
                </a:solidFill>
                <a:latin typeface="HelveticaNeueLT Pro 45 Lt" pitchFamily="34" charset="0"/>
                <a:cs typeface="Arial" pitchFamily="34" charset="0"/>
              </a:rPr>
              <a:t>transcription </a:t>
            </a:r>
            <a:r>
              <a:rPr lang="en-GB" sz="1600" dirty="0">
                <a:solidFill>
                  <a:srgbClr val="C00000"/>
                </a:solidFill>
                <a:latin typeface="HelveticaNeueLT Pro 45 Lt" pitchFamily="34" charset="0"/>
                <a:cs typeface="Arial" pitchFamily="34" charset="0"/>
              </a:rPr>
              <a:t>activity</a:t>
            </a:r>
          </a:p>
          <a:p>
            <a:r>
              <a:rPr lang="en-GB" sz="1600" dirty="0">
                <a:solidFill>
                  <a:srgbClr val="C00000"/>
                </a:solidFill>
                <a:latin typeface="HelveticaNeueLT Pro 45 Lt" pitchFamily="34" charset="0"/>
                <a:cs typeface="Arial" pitchFamily="34" charset="0"/>
              </a:rPr>
              <a:t>Role in </a:t>
            </a:r>
            <a:r>
              <a:rPr lang="en-GB" sz="1600" b="1" dirty="0">
                <a:solidFill>
                  <a:srgbClr val="C00000"/>
                </a:solidFill>
                <a:latin typeface="HelveticaNeueLT Pro 45 Lt" pitchFamily="34" charset="0"/>
                <a:cs typeface="Arial" pitchFamily="34" charset="0"/>
              </a:rPr>
              <a:t>transcription</a:t>
            </a:r>
            <a:r>
              <a:rPr lang="en-GB" sz="1600" dirty="0">
                <a:solidFill>
                  <a:srgbClr val="C00000"/>
                </a:solidFill>
                <a:latin typeface="HelveticaNeueLT Pro 45 Lt" pitchFamily="34" charset="0"/>
                <a:cs typeface="Arial" pitchFamily="34" charset="0"/>
              </a:rPr>
              <a:t> regulation</a:t>
            </a:r>
          </a:p>
        </p:txBody>
      </p:sp>
      <p:sp>
        <p:nvSpPr>
          <p:cNvPr id="10" name="Rounded Rectangular Callout 9"/>
          <p:cNvSpPr/>
          <p:nvPr/>
        </p:nvSpPr>
        <p:spPr>
          <a:xfrm>
            <a:off x="8157120" y="2924944"/>
            <a:ext cx="2403376" cy="1296144"/>
          </a:xfrm>
          <a:prstGeom prst="wedgeRoundRectCallout">
            <a:avLst>
              <a:gd name="adj1" fmla="val -61430"/>
              <a:gd name="adj2" fmla="val -5799"/>
              <a:gd name="adj3" fmla="val 16667"/>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latin typeface="HelveticaNeueLT Pro 45 Lt" pitchFamily="34" charset="0"/>
                <a:cs typeface="Arial" pitchFamily="34" charset="0"/>
              </a:rPr>
              <a:t>Transcriptional modulator</a:t>
            </a:r>
          </a:p>
          <a:p>
            <a:r>
              <a:rPr lang="en-GB" sz="1600" b="1" dirty="0">
                <a:solidFill>
                  <a:srgbClr val="C00000"/>
                </a:solidFill>
                <a:latin typeface="HelveticaNeueLT Pro 45 Lt" pitchFamily="34" charset="0"/>
                <a:cs typeface="Arial" pitchFamily="34" charset="0"/>
              </a:rPr>
              <a:t>Transcription</a:t>
            </a:r>
            <a:r>
              <a:rPr lang="en-GB" sz="1600" dirty="0">
                <a:solidFill>
                  <a:srgbClr val="C00000"/>
                </a:solidFill>
                <a:latin typeface="HelveticaNeueLT Pro 45 Lt" pitchFamily="34" charset="0"/>
                <a:cs typeface="Arial" pitchFamily="34" charset="0"/>
              </a:rPr>
              <a:t> regulation dependent on kinases</a:t>
            </a:r>
          </a:p>
        </p:txBody>
      </p:sp>
      <p:sp>
        <p:nvSpPr>
          <p:cNvPr id="11" name="Rounded Rectangular Callout 10"/>
          <p:cNvSpPr/>
          <p:nvPr/>
        </p:nvSpPr>
        <p:spPr>
          <a:xfrm>
            <a:off x="7176120" y="4509120"/>
            <a:ext cx="3339480" cy="1656184"/>
          </a:xfrm>
          <a:prstGeom prst="wedgeRoundRectCallout">
            <a:avLst>
              <a:gd name="adj1" fmla="val -27472"/>
              <a:gd name="adj2" fmla="val -59829"/>
              <a:gd name="adj3" fmla="val 16667"/>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latin typeface="HelveticaNeueLT Pro 45 Lt" pitchFamily="34" charset="0"/>
                <a:cs typeface="Arial" pitchFamily="34" charset="0"/>
              </a:rPr>
              <a:t>Receptor-activated transcription modulator</a:t>
            </a:r>
          </a:p>
          <a:p>
            <a:r>
              <a:rPr lang="en-GB" sz="1600" b="1" dirty="0">
                <a:solidFill>
                  <a:srgbClr val="C00000"/>
                </a:solidFill>
                <a:latin typeface="HelveticaNeueLT Pro 45 Lt" pitchFamily="34" charset="0"/>
                <a:cs typeface="Arial" pitchFamily="34" charset="0"/>
              </a:rPr>
              <a:t>Transcription</a:t>
            </a:r>
            <a:r>
              <a:rPr lang="en-GB" sz="1600" dirty="0">
                <a:solidFill>
                  <a:srgbClr val="C00000"/>
                </a:solidFill>
                <a:latin typeface="HelveticaNeueLT Pro 45 Lt" pitchFamily="34" charset="0"/>
                <a:cs typeface="Arial" pitchFamily="34" charset="0"/>
              </a:rPr>
              <a:t> modulation, signal transduction, activated by kinases.</a:t>
            </a:r>
          </a:p>
          <a:p>
            <a:r>
              <a:rPr lang="en-GB" sz="1600" dirty="0">
                <a:solidFill>
                  <a:srgbClr val="C00000"/>
                </a:solidFill>
                <a:latin typeface="HelveticaNeueLT Pro 45 Lt" pitchFamily="34" charset="0"/>
                <a:cs typeface="Arial" pitchFamily="34" charset="0"/>
              </a:rPr>
              <a:t>Role in inhibition of wound healing </a:t>
            </a:r>
          </a:p>
        </p:txBody>
      </p:sp>
      <p:sp>
        <p:nvSpPr>
          <p:cNvPr id="12" name="Rounded Rectangular Callout 11"/>
          <p:cNvSpPr/>
          <p:nvPr/>
        </p:nvSpPr>
        <p:spPr>
          <a:xfrm>
            <a:off x="4583832" y="5409393"/>
            <a:ext cx="2376264" cy="755911"/>
          </a:xfrm>
          <a:prstGeom prst="wedgeRoundRectCallout">
            <a:avLst>
              <a:gd name="adj1" fmla="val 32931"/>
              <a:gd name="adj2" fmla="val -144159"/>
              <a:gd name="adj3" fmla="val 16667"/>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latin typeface="HelveticaNeueLT Pro 45 Lt" pitchFamily="34" charset="0"/>
                <a:cs typeface="Arial" pitchFamily="34" charset="0"/>
              </a:rPr>
              <a:t>Putative </a:t>
            </a:r>
            <a:r>
              <a:rPr lang="en-GB" sz="1600" dirty="0" err="1">
                <a:solidFill>
                  <a:srgbClr val="C00000"/>
                </a:solidFill>
                <a:latin typeface="HelveticaNeueLT Pro 45 Lt" pitchFamily="34" charset="0"/>
                <a:cs typeface="Arial" pitchFamily="34" charset="0"/>
              </a:rPr>
              <a:t>oncoprotein</a:t>
            </a:r>
            <a:endParaRPr lang="en-GB" sz="1600" dirty="0">
              <a:solidFill>
                <a:srgbClr val="C00000"/>
              </a:solidFill>
              <a:latin typeface="HelveticaNeueLT Pro 45 Lt" pitchFamily="34" charset="0"/>
              <a:cs typeface="Arial" pitchFamily="34" charset="0"/>
            </a:endParaRPr>
          </a:p>
          <a:p>
            <a:r>
              <a:rPr lang="en-GB" sz="1600" b="1" dirty="0">
                <a:solidFill>
                  <a:srgbClr val="C00000"/>
                </a:solidFill>
                <a:latin typeface="HelveticaNeueLT Pro 45 Lt" pitchFamily="34" charset="0"/>
                <a:cs typeface="Arial" pitchFamily="34" charset="0"/>
              </a:rPr>
              <a:t>Transcription</a:t>
            </a:r>
            <a:r>
              <a:rPr lang="en-GB" sz="1600" dirty="0">
                <a:solidFill>
                  <a:srgbClr val="C00000"/>
                </a:solidFill>
                <a:latin typeface="HelveticaNeueLT Pro 45 Lt" pitchFamily="34" charset="0"/>
                <a:cs typeface="Arial" pitchFamily="34" charset="0"/>
              </a:rPr>
              <a:t> activation</a:t>
            </a:r>
          </a:p>
        </p:txBody>
      </p:sp>
      <p:sp>
        <p:nvSpPr>
          <p:cNvPr id="13" name="Rounded Rectangular Callout 12"/>
          <p:cNvSpPr/>
          <p:nvPr/>
        </p:nvSpPr>
        <p:spPr>
          <a:xfrm>
            <a:off x="1991544" y="5047422"/>
            <a:ext cx="2376264" cy="1117883"/>
          </a:xfrm>
          <a:prstGeom prst="wedgeRoundRectCallout">
            <a:avLst>
              <a:gd name="adj1" fmla="val 97949"/>
              <a:gd name="adj2" fmla="val -74179"/>
              <a:gd name="adj3" fmla="val 16667"/>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latin typeface="HelveticaNeueLT Pro 45 Lt" pitchFamily="34" charset="0"/>
                <a:cs typeface="Arial" pitchFamily="34" charset="0"/>
              </a:rPr>
              <a:t>Putative </a:t>
            </a:r>
            <a:r>
              <a:rPr lang="en-GB" sz="1600" dirty="0" err="1">
                <a:solidFill>
                  <a:srgbClr val="C00000"/>
                </a:solidFill>
                <a:latin typeface="HelveticaNeueLT Pro 45 Lt" pitchFamily="34" charset="0"/>
                <a:cs typeface="Arial" pitchFamily="34" charset="0"/>
              </a:rPr>
              <a:t>oncoprotein</a:t>
            </a:r>
            <a:endParaRPr lang="en-GB" sz="1600" dirty="0">
              <a:solidFill>
                <a:srgbClr val="C00000"/>
              </a:solidFill>
              <a:latin typeface="HelveticaNeueLT Pro 45 Lt" pitchFamily="34" charset="0"/>
              <a:cs typeface="Arial" pitchFamily="34" charset="0"/>
            </a:endParaRPr>
          </a:p>
          <a:p>
            <a:r>
              <a:rPr lang="en-GB" sz="1600" dirty="0">
                <a:solidFill>
                  <a:srgbClr val="C00000"/>
                </a:solidFill>
                <a:latin typeface="HelveticaNeueLT Pro 45 Lt" pitchFamily="34" charset="0"/>
                <a:cs typeface="Arial" pitchFamily="34" charset="0"/>
              </a:rPr>
              <a:t>Involved in </a:t>
            </a:r>
            <a:r>
              <a:rPr lang="en-GB" sz="1600" b="1" dirty="0">
                <a:solidFill>
                  <a:srgbClr val="C00000"/>
                </a:solidFill>
                <a:latin typeface="HelveticaNeueLT Pro 45 Lt" pitchFamily="34" charset="0"/>
                <a:cs typeface="Arial" pitchFamily="34" charset="0"/>
              </a:rPr>
              <a:t>transcription</a:t>
            </a:r>
            <a:r>
              <a:rPr lang="en-GB" sz="1600" dirty="0">
                <a:solidFill>
                  <a:srgbClr val="C00000"/>
                </a:solidFill>
                <a:latin typeface="HelveticaNeueLT Pro 45 Lt" pitchFamily="34" charset="0"/>
                <a:cs typeface="Arial" pitchFamily="34" charset="0"/>
              </a:rPr>
              <a:t> regulation</a:t>
            </a:r>
          </a:p>
        </p:txBody>
      </p:sp>
      <p:sp>
        <p:nvSpPr>
          <p:cNvPr id="14" name="Rounded Rectangular Callout 13"/>
          <p:cNvSpPr/>
          <p:nvPr/>
        </p:nvSpPr>
        <p:spPr>
          <a:xfrm>
            <a:off x="1703513" y="2636912"/>
            <a:ext cx="2331173" cy="1368152"/>
          </a:xfrm>
          <a:prstGeom prst="wedgeRoundRectCallout">
            <a:avLst>
              <a:gd name="adj1" fmla="val 119854"/>
              <a:gd name="adj2" fmla="val 23522"/>
              <a:gd name="adj3" fmla="val 16667"/>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a:solidFill>
                  <a:srgbClr val="C00000"/>
                </a:solidFill>
                <a:latin typeface="HelveticaNeueLT Pro 45 Lt" pitchFamily="34" charset="0"/>
                <a:cs typeface="Arial" pitchFamily="34" charset="0"/>
              </a:rPr>
              <a:t>Cyclin</a:t>
            </a:r>
            <a:endParaRPr lang="en-GB" sz="1600" dirty="0">
              <a:solidFill>
                <a:srgbClr val="C00000"/>
              </a:solidFill>
              <a:latin typeface="HelveticaNeueLT Pro 45 Lt" pitchFamily="34" charset="0"/>
              <a:cs typeface="Arial" pitchFamily="34" charset="0"/>
            </a:endParaRPr>
          </a:p>
          <a:p>
            <a:r>
              <a:rPr lang="en-GB" sz="1600" dirty="0">
                <a:solidFill>
                  <a:srgbClr val="C00000"/>
                </a:solidFill>
                <a:latin typeface="HelveticaNeueLT Pro 45 Lt" pitchFamily="34" charset="0"/>
                <a:cs typeface="Arial" pitchFamily="34" charset="0"/>
              </a:rPr>
              <a:t>Regulation of </a:t>
            </a:r>
            <a:r>
              <a:rPr lang="en-GB" sz="1600" dirty="0" err="1">
                <a:solidFill>
                  <a:srgbClr val="C00000"/>
                </a:solidFill>
                <a:latin typeface="HelveticaNeueLT Pro 45 Lt" pitchFamily="34" charset="0"/>
                <a:cs typeface="Arial" pitchFamily="34" charset="0"/>
              </a:rPr>
              <a:t>cyclin</a:t>
            </a:r>
            <a:r>
              <a:rPr lang="en-GB" sz="1600" dirty="0">
                <a:solidFill>
                  <a:srgbClr val="C00000"/>
                </a:solidFill>
                <a:latin typeface="HelveticaNeueLT Pro 45 Lt" pitchFamily="34" charset="0"/>
                <a:cs typeface="Arial" pitchFamily="34" charset="0"/>
              </a:rPr>
              <a:t> kinase, </a:t>
            </a:r>
            <a:r>
              <a:rPr lang="en-GB" sz="1600" b="1" dirty="0">
                <a:solidFill>
                  <a:srgbClr val="C00000"/>
                </a:solidFill>
                <a:latin typeface="HelveticaNeueLT Pro 45 Lt" pitchFamily="34" charset="0"/>
                <a:cs typeface="Arial" pitchFamily="34" charset="0"/>
              </a:rPr>
              <a:t>transcription</a:t>
            </a:r>
            <a:r>
              <a:rPr lang="en-GB" sz="1600" dirty="0">
                <a:solidFill>
                  <a:srgbClr val="C00000"/>
                </a:solidFill>
                <a:latin typeface="HelveticaNeueLT Pro 45 Lt" pitchFamily="34" charset="0"/>
                <a:cs typeface="Arial" pitchFamily="34" charset="0"/>
              </a:rPr>
              <a:t> regulation and </a:t>
            </a:r>
            <a:r>
              <a:rPr lang="en-GB" sz="1600" b="1" dirty="0">
                <a:solidFill>
                  <a:srgbClr val="C00000"/>
                </a:solidFill>
                <a:latin typeface="HelveticaNeueLT Pro 45 Lt" pitchFamily="34" charset="0"/>
                <a:cs typeface="Arial" pitchFamily="34" charset="0"/>
              </a:rPr>
              <a:t>cell cycle </a:t>
            </a:r>
            <a:r>
              <a:rPr lang="en-GB" sz="1600" dirty="0">
                <a:solidFill>
                  <a:srgbClr val="C00000"/>
                </a:solidFill>
                <a:latin typeface="HelveticaNeueLT Pro 45 Lt" pitchFamily="34" charset="0"/>
                <a:cs typeface="Arial" pitchFamily="34" charset="0"/>
              </a:rPr>
              <a:t>control</a:t>
            </a:r>
          </a:p>
        </p:txBody>
      </p:sp>
      <p:sp>
        <p:nvSpPr>
          <p:cNvPr id="15" name="Rounded Rectangular Callout 14"/>
          <p:cNvSpPr/>
          <p:nvPr/>
        </p:nvSpPr>
        <p:spPr>
          <a:xfrm>
            <a:off x="1652689" y="4099902"/>
            <a:ext cx="2381996" cy="841266"/>
          </a:xfrm>
          <a:prstGeom prst="wedgeRoundRectCallout">
            <a:avLst>
              <a:gd name="adj1" fmla="val 60601"/>
              <a:gd name="adj2" fmla="val -39653"/>
              <a:gd name="adj3" fmla="val 16667"/>
            </a:avLst>
          </a:prstGeom>
          <a:solidFill>
            <a:schemeClr val="accent3">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rgbClr val="00B050"/>
                </a:solidFill>
                <a:latin typeface="HelveticaNeueLT Pro 45 Lt" pitchFamily="34" charset="0"/>
                <a:cs typeface="Arial" pitchFamily="34" charset="0"/>
              </a:rPr>
              <a:t>Something to do with transcription and cell cycle control</a:t>
            </a:r>
          </a:p>
        </p:txBody>
      </p:sp>
    </p:spTree>
    <p:extLst>
      <p:ext uri="{BB962C8B-B14F-4D97-AF65-F5344CB8AC3E}">
        <p14:creationId xmlns:p14="http://schemas.microsoft.com/office/powerpoint/2010/main" val="388289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C6FCE-E774-124E-8730-45D86D2BE36E}"/>
              </a:ext>
            </a:extLst>
          </p:cNvPr>
          <p:cNvSpPr>
            <a:spLocks noGrp="1"/>
          </p:cNvSpPr>
          <p:nvPr>
            <p:ph type="title"/>
          </p:nvPr>
        </p:nvSpPr>
        <p:spPr>
          <a:xfrm>
            <a:off x="0" y="10800"/>
            <a:ext cx="10515600" cy="1325563"/>
          </a:xfrm>
        </p:spPr>
        <p:txBody>
          <a:bodyPr>
            <a:normAutofit/>
          </a:bodyPr>
          <a:lstStyle/>
          <a:p>
            <a:r>
              <a:rPr lang="en-GB" sz="3200" dirty="0"/>
              <a:t>Systems Medicine</a:t>
            </a:r>
          </a:p>
        </p:txBody>
      </p:sp>
      <p:pic>
        <p:nvPicPr>
          <p:cNvPr id="7" name="Picture 6">
            <a:extLst>
              <a:ext uri="{FF2B5EF4-FFF2-40B4-BE49-F238E27FC236}">
                <a16:creationId xmlns:a16="http://schemas.microsoft.com/office/drawing/2014/main" id="{29000CDD-C444-1846-BFD4-E30D3F5D7BF6}"/>
              </a:ext>
            </a:extLst>
          </p:cNvPr>
          <p:cNvPicPr>
            <a:picLocks noChangeAspect="1"/>
          </p:cNvPicPr>
          <p:nvPr/>
        </p:nvPicPr>
        <p:blipFill>
          <a:blip r:embed="rId3"/>
          <a:stretch>
            <a:fillRect/>
          </a:stretch>
        </p:blipFill>
        <p:spPr>
          <a:xfrm>
            <a:off x="9004136" y="5303911"/>
            <a:ext cx="1117600" cy="1117600"/>
          </a:xfrm>
          <a:prstGeom prst="rect">
            <a:avLst/>
          </a:prstGeom>
        </p:spPr>
      </p:pic>
      <p:pic>
        <p:nvPicPr>
          <p:cNvPr id="8" name="Picture 7">
            <a:extLst>
              <a:ext uri="{FF2B5EF4-FFF2-40B4-BE49-F238E27FC236}">
                <a16:creationId xmlns:a16="http://schemas.microsoft.com/office/drawing/2014/main" id="{FFFFEF67-FE36-7740-A087-02141B002C92}"/>
              </a:ext>
            </a:extLst>
          </p:cNvPr>
          <p:cNvPicPr>
            <a:picLocks noChangeAspect="1"/>
          </p:cNvPicPr>
          <p:nvPr/>
        </p:nvPicPr>
        <p:blipFill>
          <a:blip r:embed="rId4"/>
          <a:stretch>
            <a:fillRect/>
          </a:stretch>
        </p:blipFill>
        <p:spPr>
          <a:xfrm>
            <a:off x="486362" y="1690688"/>
            <a:ext cx="1422400" cy="1422400"/>
          </a:xfrm>
          <a:prstGeom prst="rect">
            <a:avLst/>
          </a:prstGeom>
        </p:spPr>
      </p:pic>
      <p:cxnSp>
        <p:nvCxnSpPr>
          <p:cNvPr id="10" name="Straight Arrow Connector 9">
            <a:extLst>
              <a:ext uri="{FF2B5EF4-FFF2-40B4-BE49-F238E27FC236}">
                <a16:creationId xmlns:a16="http://schemas.microsoft.com/office/drawing/2014/main" id="{4843D03F-CB14-1747-B0CD-82A17DE27A21}"/>
              </a:ext>
            </a:extLst>
          </p:cNvPr>
          <p:cNvCxnSpPr/>
          <p:nvPr/>
        </p:nvCxnSpPr>
        <p:spPr>
          <a:xfrm>
            <a:off x="2144683" y="3118608"/>
            <a:ext cx="6367549" cy="2916432"/>
          </a:xfrm>
          <a:prstGeom prst="straightConnector1">
            <a:avLst/>
          </a:prstGeom>
          <a:ln w="152400">
            <a:solidFill>
              <a:schemeClr val="accent3">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848AD53-E9BC-4F42-BA14-EC65DBE52365}"/>
              </a:ext>
            </a:extLst>
          </p:cNvPr>
          <p:cNvSpPr txBox="1"/>
          <p:nvPr/>
        </p:nvSpPr>
        <p:spPr>
          <a:xfrm>
            <a:off x="3971193" y="3355320"/>
            <a:ext cx="2085571" cy="369332"/>
          </a:xfrm>
          <a:prstGeom prst="rect">
            <a:avLst/>
          </a:prstGeom>
          <a:noFill/>
        </p:spPr>
        <p:txBody>
          <a:bodyPr wrap="none" rtlCol="0">
            <a:spAutoFit/>
          </a:bodyPr>
          <a:lstStyle/>
          <a:p>
            <a:r>
              <a:rPr lang="en-GB" dirty="0"/>
              <a:t>biomarker discovery</a:t>
            </a:r>
          </a:p>
        </p:txBody>
      </p:sp>
      <p:sp>
        <p:nvSpPr>
          <p:cNvPr id="13" name="TextBox 12">
            <a:extLst>
              <a:ext uri="{FF2B5EF4-FFF2-40B4-BE49-F238E27FC236}">
                <a16:creationId xmlns:a16="http://schemas.microsoft.com/office/drawing/2014/main" id="{3E87B157-0E9B-6644-A2FF-8B2F475CD73C}"/>
              </a:ext>
            </a:extLst>
          </p:cNvPr>
          <p:cNvSpPr txBox="1"/>
          <p:nvPr/>
        </p:nvSpPr>
        <p:spPr>
          <a:xfrm>
            <a:off x="5071244" y="3872386"/>
            <a:ext cx="2088970" cy="369332"/>
          </a:xfrm>
          <a:prstGeom prst="rect">
            <a:avLst/>
          </a:prstGeom>
          <a:noFill/>
        </p:spPr>
        <p:txBody>
          <a:bodyPr wrap="none" rtlCol="0">
            <a:spAutoFit/>
          </a:bodyPr>
          <a:lstStyle/>
          <a:p>
            <a:r>
              <a:rPr lang="en-GB" dirty="0"/>
              <a:t>patient stratification</a:t>
            </a:r>
          </a:p>
        </p:txBody>
      </p:sp>
      <p:sp>
        <p:nvSpPr>
          <p:cNvPr id="14" name="TextBox 13">
            <a:extLst>
              <a:ext uri="{FF2B5EF4-FFF2-40B4-BE49-F238E27FC236}">
                <a16:creationId xmlns:a16="http://schemas.microsoft.com/office/drawing/2014/main" id="{8AF508B8-9F0B-7E43-B239-3671DA6D5CDD}"/>
              </a:ext>
            </a:extLst>
          </p:cNvPr>
          <p:cNvSpPr txBox="1"/>
          <p:nvPr/>
        </p:nvSpPr>
        <p:spPr>
          <a:xfrm>
            <a:off x="6535190" y="4389453"/>
            <a:ext cx="2468946" cy="369332"/>
          </a:xfrm>
          <a:prstGeom prst="rect">
            <a:avLst/>
          </a:prstGeom>
          <a:noFill/>
        </p:spPr>
        <p:txBody>
          <a:bodyPr wrap="none" rtlCol="0">
            <a:spAutoFit/>
          </a:bodyPr>
          <a:lstStyle/>
          <a:p>
            <a:r>
              <a:rPr lang="en-GB" dirty="0"/>
              <a:t>personalised treatments</a:t>
            </a:r>
          </a:p>
        </p:txBody>
      </p:sp>
      <p:sp>
        <p:nvSpPr>
          <p:cNvPr id="15" name="TextBox 14">
            <a:extLst>
              <a:ext uri="{FF2B5EF4-FFF2-40B4-BE49-F238E27FC236}">
                <a16:creationId xmlns:a16="http://schemas.microsoft.com/office/drawing/2014/main" id="{22C8C075-7035-FA44-B131-53E33BB1B9CA}"/>
              </a:ext>
            </a:extLst>
          </p:cNvPr>
          <p:cNvSpPr txBox="1"/>
          <p:nvPr/>
        </p:nvSpPr>
        <p:spPr>
          <a:xfrm>
            <a:off x="2727055" y="2838254"/>
            <a:ext cx="2431628" cy="369332"/>
          </a:xfrm>
          <a:prstGeom prst="rect">
            <a:avLst/>
          </a:prstGeom>
          <a:noFill/>
        </p:spPr>
        <p:txBody>
          <a:bodyPr wrap="none" rtlCol="0">
            <a:spAutoFit/>
          </a:bodyPr>
          <a:lstStyle/>
          <a:p>
            <a:r>
              <a:rPr lang="en-GB" dirty="0"/>
              <a:t>mechanistic hypotheses</a:t>
            </a:r>
          </a:p>
        </p:txBody>
      </p:sp>
    </p:spTree>
    <p:extLst>
      <p:ext uri="{BB962C8B-B14F-4D97-AF65-F5344CB8AC3E}">
        <p14:creationId xmlns:p14="http://schemas.microsoft.com/office/powerpoint/2010/main" val="3340527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4593" y="188641"/>
            <a:ext cx="8541887" cy="5847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Why PPIs are important? Just few examples</a:t>
            </a:r>
          </a:p>
        </p:txBody>
      </p:sp>
      <p:sp>
        <p:nvSpPr>
          <p:cNvPr id="3" name="TextBox 2"/>
          <p:cNvSpPr txBox="1"/>
          <p:nvPr/>
        </p:nvSpPr>
        <p:spPr>
          <a:xfrm>
            <a:off x="1874593" y="1052737"/>
            <a:ext cx="8424614" cy="1323439"/>
          </a:xfrm>
          <a:prstGeom prst="rect">
            <a:avLst/>
          </a:prstGeom>
          <a:noFill/>
        </p:spPr>
        <p:txBody>
          <a:bodyPr wrap="square" rtlCol="0">
            <a:spAutoFit/>
          </a:bodyPr>
          <a:lstStyle/>
          <a:p>
            <a:r>
              <a:rPr lang="en-GB" sz="2000" b="1" dirty="0"/>
              <a:t>Diagnosis and Prognosis</a:t>
            </a:r>
            <a:r>
              <a:rPr lang="en-GB" sz="2000" dirty="0"/>
              <a:t>: High-throughput gene expression profiling technologies have allowed researchers to characterize molecular differences between healthy and disease states which has led to the identification of an increasing amount of disease related genes. </a:t>
            </a:r>
          </a:p>
        </p:txBody>
      </p:sp>
      <p:sp>
        <p:nvSpPr>
          <p:cNvPr id="10" name="Oval 9">
            <a:extLst>
              <a:ext uri="{FF2B5EF4-FFF2-40B4-BE49-F238E27FC236}">
                <a16:creationId xmlns:a16="http://schemas.microsoft.com/office/drawing/2014/main" id="{7C36FF9A-3D30-4944-A4BB-614113BCE319}"/>
              </a:ext>
            </a:extLst>
          </p:cNvPr>
          <p:cNvSpPr/>
          <p:nvPr/>
        </p:nvSpPr>
        <p:spPr>
          <a:xfrm>
            <a:off x="2207568" y="2924944"/>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AEAF26-D85A-CF45-B5C9-28794724D818}"/>
              </a:ext>
            </a:extLst>
          </p:cNvPr>
          <p:cNvSpPr/>
          <p:nvPr/>
        </p:nvSpPr>
        <p:spPr>
          <a:xfrm>
            <a:off x="3503712" y="2970017"/>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628B499-9F29-134B-A2DB-3D3493668F69}"/>
              </a:ext>
            </a:extLst>
          </p:cNvPr>
          <p:cNvSpPr/>
          <p:nvPr/>
        </p:nvSpPr>
        <p:spPr>
          <a:xfrm>
            <a:off x="2531604" y="3653733"/>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6EDE3C-8012-5248-B473-451F4AD9B9AA}"/>
              </a:ext>
            </a:extLst>
          </p:cNvPr>
          <p:cNvSpPr/>
          <p:nvPr/>
        </p:nvSpPr>
        <p:spPr>
          <a:xfrm>
            <a:off x="3393716" y="3923899"/>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6D4980-120F-4448-AA7D-579FAB62B7FA}"/>
              </a:ext>
            </a:extLst>
          </p:cNvPr>
          <p:cNvSpPr/>
          <p:nvPr/>
        </p:nvSpPr>
        <p:spPr>
          <a:xfrm>
            <a:off x="1919536" y="414908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1612303-8D88-0F46-93CF-0927970DC893}"/>
              </a:ext>
            </a:extLst>
          </p:cNvPr>
          <p:cNvCxnSpPr>
            <a:cxnSpLocks/>
            <a:stCxn id="10" idx="5"/>
            <a:endCxn id="12" idx="0"/>
          </p:cNvCxnSpPr>
          <p:nvPr/>
        </p:nvCxnSpPr>
        <p:spPr>
          <a:xfrm>
            <a:off x="2514882" y="3232257"/>
            <a:ext cx="196743" cy="4214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73838B0-2A66-2142-A63F-FD6565B43167}"/>
              </a:ext>
            </a:extLst>
          </p:cNvPr>
          <p:cNvCxnSpPr>
            <a:cxnSpLocks/>
            <a:stCxn id="11" idx="3"/>
            <a:endCxn id="12" idx="7"/>
          </p:cNvCxnSpPr>
          <p:nvPr/>
        </p:nvCxnSpPr>
        <p:spPr>
          <a:xfrm flipH="1">
            <a:off x="2838917" y="3277330"/>
            <a:ext cx="717522" cy="4291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DC21610-5756-5142-83A5-7A16EF2CA600}"/>
              </a:ext>
            </a:extLst>
          </p:cNvPr>
          <p:cNvCxnSpPr>
            <a:cxnSpLocks/>
            <a:stCxn id="13" idx="1"/>
            <a:endCxn id="12" idx="6"/>
          </p:cNvCxnSpPr>
          <p:nvPr/>
        </p:nvCxnSpPr>
        <p:spPr>
          <a:xfrm flipH="1" flipV="1">
            <a:off x="2891645" y="3833754"/>
            <a:ext cx="554799" cy="1428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A114AD6-0D6E-FA40-B1C4-DF8CF8BA1D24}"/>
              </a:ext>
            </a:extLst>
          </p:cNvPr>
          <p:cNvCxnSpPr>
            <a:cxnSpLocks/>
            <a:stCxn id="14" idx="7"/>
            <a:endCxn id="12" idx="3"/>
          </p:cNvCxnSpPr>
          <p:nvPr/>
        </p:nvCxnSpPr>
        <p:spPr>
          <a:xfrm flipV="1">
            <a:off x="2226849" y="3961047"/>
            <a:ext cx="357482" cy="2407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6048619-6B9B-AE4E-8AA4-25DE15BABCF2}"/>
              </a:ext>
            </a:extLst>
          </p:cNvPr>
          <p:cNvCxnSpPr>
            <a:cxnSpLocks/>
            <a:stCxn id="10" idx="3"/>
            <a:endCxn id="14" idx="0"/>
          </p:cNvCxnSpPr>
          <p:nvPr/>
        </p:nvCxnSpPr>
        <p:spPr>
          <a:xfrm flipH="1">
            <a:off x="2099557" y="3232258"/>
            <a:ext cx="160739" cy="91682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0866212-7BCE-F24F-8308-2F1889A7C807}"/>
              </a:ext>
            </a:extLst>
          </p:cNvPr>
          <p:cNvCxnSpPr>
            <a:cxnSpLocks/>
            <a:stCxn id="13" idx="0"/>
            <a:endCxn id="11" idx="4"/>
          </p:cNvCxnSpPr>
          <p:nvPr/>
        </p:nvCxnSpPr>
        <p:spPr>
          <a:xfrm flipV="1">
            <a:off x="3573736" y="3330057"/>
            <a:ext cx="109996" cy="59384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32AA846A-AC5A-4344-8C1B-088F71326BC9}"/>
              </a:ext>
            </a:extLst>
          </p:cNvPr>
          <p:cNvSpPr/>
          <p:nvPr/>
        </p:nvSpPr>
        <p:spPr>
          <a:xfrm>
            <a:off x="2876071" y="4444417"/>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33E2DBD4-7E0B-F24C-9494-3CD1CA71F425}"/>
              </a:ext>
            </a:extLst>
          </p:cNvPr>
          <p:cNvCxnSpPr>
            <a:cxnSpLocks/>
            <a:stCxn id="13" idx="3"/>
            <a:endCxn id="36" idx="7"/>
          </p:cNvCxnSpPr>
          <p:nvPr/>
        </p:nvCxnSpPr>
        <p:spPr>
          <a:xfrm flipH="1">
            <a:off x="3183385" y="4231212"/>
            <a:ext cx="263059" cy="2659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EDC0BBD-F4B8-9B4D-B784-003529AA4A43}"/>
              </a:ext>
            </a:extLst>
          </p:cNvPr>
          <p:cNvSpPr/>
          <p:nvPr/>
        </p:nvSpPr>
        <p:spPr>
          <a:xfrm>
            <a:off x="6096000" y="2568539"/>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5CDEDD1-B695-4F4D-A9A1-356E423B845D}"/>
              </a:ext>
            </a:extLst>
          </p:cNvPr>
          <p:cNvSpPr/>
          <p:nvPr/>
        </p:nvSpPr>
        <p:spPr>
          <a:xfrm>
            <a:off x="7392144" y="261361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04C5714-C141-8643-BC81-1E60C8207832}"/>
              </a:ext>
            </a:extLst>
          </p:cNvPr>
          <p:cNvSpPr/>
          <p:nvPr/>
        </p:nvSpPr>
        <p:spPr>
          <a:xfrm>
            <a:off x="6420036" y="3297328"/>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7F38332-BBAD-FC41-AD4E-9386795ED362}"/>
              </a:ext>
            </a:extLst>
          </p:cNvPr>
          <p:cNvSpPr/>
          <p:nvPr/>
        </p:nvSpPr>
        <p:spPr>
          <a:xfrm>
            <a:off x="7282148" y="3567494"/>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9EBEFD1-2A9D-8C4F-A225-F1A1549367A3}"/>
              </a:ext>
            </a:extLst>
          </p:cNvPr>
          <p:cNvSpPr/>
          <p:nvPr/>
        </p:nvSpPr>
        <p:spPr>
          <a:xfrm>
            <a:off x="5807968" y="3792675"/>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1FDB7E40-2BD4-8B48-95E2-41E8EDD151CD}"/>
              </a:ext>
            </a:extLst>
          </p:cNvPr>
          <p:cNvCxnSpPr>
            <a:cxnSpLocks/>
            <a:stCxn id="40" idx="5"/>
            <a:endCxn id="42" idx="0"/>
          </p:cNvCxnSpPr>
          <p:nvPr/>
        </p:nvCxnSpPr>
        <p:spPr>
          <a:xfrm>
            <a:off x="6403314" y="2875852"/>
            <a:ext cx="196743" cy="4214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9C4945-6DA9-3F4D-B26F-92A99528857E}"/>
              </a:ext>
            </a:extLst>
          </p:cNvPr>
          <p:cNvCxnSpPr>
            <a:cxnSpLocks/>
          </p:cNvCxnSpPr>
          <p:nvPr/>
        </p:nvCxnSpPr>
        <p:spPr>
          <a:xfrm flipV="1">
            <a:off x="7752184" y="2671343"/>
            <a:ext cx="360040" cy="881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3D11673-51D3-8040-85CC-1C85FCA38721}"/>
              </a:ext>
            </a:extLst>
          </p:cNvPr>
          <p:cNvCxnSpPr>
            <a:cxnSpLocks/>
            <a:stCxn id="43" idx="1"/>
            <a:endCxn id="42" idx="6"/>
          </p:cNvCxnSpPr>
          <p:nvPr/>
        </p:nvCxnSpPr>
        <p:spPr>
          <a:xfrm flipH="1" flipV="1">
            <a:off x="6780077" y="3477349"/>
            <a:ext cx="554799" cy="1428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BA9268C-3B46-444F-A6D8-C243DACE135C}"/>
              </a:ext>
            </a:extLst>
          </p:cNvPr>
          <p:cNvCxnSpPr>
            <a:cxnSpLocks/>
            <a:stCxn id="44" idx="7"/>
            <a:endCxn id="42" idx="3"/>
          </p:cNvCxnSpPr>
          <p:nvPr/>
        </p:nvCxnSpPr>
        <p:spPr>
          <a:xfrm flipV="1">
            <a:off x="6115281" y="3604642"/>
            <a:ext cx="357482" cy="2407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5A7D2E5-6C8D-B44F-8278-FE8B8B4F2E3D}"/>
              </a:ext>
            </a:extLst>
          </p:cNvPr>
          <p:cNvCxnSpPr>
            <a:cxnSpLocks/>
            <a:stCxn id="40" idx="3"/>
            <a:endCxn id="44" idx="0"/>
          </p:cNvCxnSpPr>
          <p:nvPr/>
        </p:nvCxnSpPr>
        <p:spPr>
          <a:xfrm flipH="1">
            <a:off x="5987989" y="2875853"/>
            <a:ext cx="160739" cy="9168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307E3557-9B21-EF4F-85ED-CDA9F5418984}"/>
              </a:ext>
            </a:extLst>
          </p:cNvPr>
          <p:cNvSpPr/>
          <p:nvPr/>
        </p:nvSpPr>
        <p:spPr>
          <a:xfrm>
            <a:off x="6764503" y="408801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150CE377-BF7B-F248-8A09-5F560F64661A}"/>
              </a:ext>
            </a:extLst>
          </p:cNvPr>
          <p:cNvCxnSpPr>
            <a:cxnSpLocks/>
            <a:stCxn id="43" idx="3"/>
            <a:endCxn id="51" idx="7"/>
          </p:cNvCxnSpPr>
          <p:nvPr/>
        </p:nvCxnSpPr>
        <p:spPr>
          <a:xfrm flipH="1">
            <a:off x="7071817" y="3874807"/>
            <a:ext cx="263059" cy="2659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6F7BA504-7775-9E49-B8F1-038F090D56CB}"/>
              </a:ext>
            </a:extLst>
          </p:cNvPr>
          <p:cNvSpPr/>
          <p:nvPr/>
        </p:nvSpPr>
        <p:spPr>
          <a:xfrm>
            <a:off x="6038731" y="4833623"/>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2A11DB9-4A0A-4F42-8E46-7841647935B0}"/>
              </a:ext>
            </a:extLst>
          </p:cNvPr>
          <p:cNvSpPr/>
          <p:nvPr/>
        </p:nvSpPr>
        <p:spPr>
          <a:xfrm>
            <a:off x="7334875" y="487869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6A326EE-448B-2140-A0E1-FBE7C09C5C96}"/>
              </a:ext>
            </a:extLst>
          </p:cNvPr>
          <p:cNvSpPr/>
          <p:nvPr/>
        </p:nvSpPr>
        <p:spPr>
          <a:xfrm>
            <a:off x="6362767" y="556241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E7BA5C9-1351-5A4E-950F-5C5FE017B199}"/>
              </a:ext>
            </a:extLst>
          </p:cNvPr>
          <p:cNvSpPr/>
          <p:nvPr/>
        </p:nvSpPr>
        <p:spPr>
          <a:xfrm>
            <a:off x="7224879" y="5832578"/>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BFF362F6-9C91-214B-913E-645DC5E2348C}"/>
              </a:ext>
            </a:extLst>
          </p:cNvPr>
          <p:cNvSpPr/>
          <p:nvPr/>
        </p:nvSpPr>
        <p:spPr>
          <a:xfrm>
            <a:off x="5750699" y="6057759"/>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4ABC5EFC-C26B-4B4F-AA09-A328C6FA99F8}"/>
              </a:ext>
            </a:extLst>
          </p:cNvPr>
          <p:cNvCxnSpPr>
            <a:cxnSpLocks/>
            <a:stCxn id="53" idx="5"/>
            <a:endCxn id="55" idx="0"/>
          </p:cNvCxnSpPr>
          <p:nvPr/>
        </p:nvCxnSpPr>
        <p:spPr>
          <a:xfrm>
            <a:off x="6346045" y="5140936"/>
            <a:ext cx="196743" cy="4214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A444F57-780F-6F44-ACFC-97B3761B585C}"/>
              </a:ext>
            </a:extLst>
          </p:cNvPr>
          <p:cNvCxnSpPr>
            <a:cxnSpLocks/>
            <a:stCxn id="54" idx="3"/>
            <a:endCxn id="55" idx="7"/>
          </p:cNvCxnSpPr>
          <p:nvPr/>
        </p:nvCxnSpPr>
        <p:spPr>
          <a:xfrm flipH="1">
            <a:off x="6670080" y="5186009"/>
            <a:ext cx="717522" cy="4291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C7146CA-ADD6-8A45-81A1-53AB07261B03}"/>
              </a:ext>
            </a:extLst>
          </p:cNvPr>
          <p:cNvCxnSpPr>
            <a:cxnSpLocks/>
            <a:stCxn id="56" idx="1"/>
            <a:endCxn id="55" idx="6"/>
          </p:cNvCxnSpPr>
          <p:nvPr/>
        </p:nvCxnSpPr>
        <p:spPr>
          <a:xfrm flipH="1" flipV="1">
            <a:off x="6722808" y="5742433"/>
            <a:ext cx="554799" cy="1428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0F9EC9E-8CF7-EE4E-91E3-A0A720234A68}"/>
              </a:ext>
            </a:extLst>
          </p:cNvPr>
          <p:cNvCxnSpPr>
            <a:cxnSpLocks/>
            <a:stCxn id="56" idx="0"/>
            <a:endCxn id="54" idx="4"/>
          </p:cNvCxnSpPr>
          <p:nvPr/>
        </p:nvCxnSpPr>
        <p:spPr>
          <a:xfrm flipV="1">
            <a:off x="7404899" y="5238736"/>
            <a:ext cx="109996" cy="59384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FE64ECB9-4911-D44A-9F53-60C50BE330D6}"/>
              </a:ext>
            </a:extLst>
          </p:cNvPr>
          <p:cNvSpPr/>
          <p:nvPr/>
        </p:nvSpPr>
        <p:spPr>
          <a:xfrm>
            <a:off x="6707234" y="635309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5AC8CBB0-24E9-FB41-A37C-471AC4EEEC95}"/>
              </a:ext>
            </a:extLst>
          </p:cNvPr>
          <p:cNvCxnSpPr>
            <a:cxnSpLocks/>
            <a:stCxn id="56" idx="3"/>
            <a:endCxn id="64" idx="7"/>
          </p:cNvCxnSpPr>
          <p:nvPr/>
        </p:nvCxnSpPr>
        <p:spPr>
          <a:xfrm flipH="1">
            <a:off x="7014548" y="6139891"/>
            <a:ext cx="263059" cy="2659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F71F9CC-E537-874F-BD24-9A2C61A4605C}"/>
              </a:ext>
            </a:extLst>
          </p:cNvPr>
          <p:cNvSpPr txBox="1"/>
          <p:nvPr/>
        </p:nvSpPr>
        <p:spPr>
          <a:xfrm>
            <a:off x="7428056" y="2617748"/>
            <a:ext cx="364202" cy="523220"/>
          </a:xfrm>
          <a:prstGeom prst="rect">
            <a:avLst/>
          </a:prstGeom>
          <a:noFill/>
        </p:spPr>
        <p:txBody>
          <a:bodyPr wrap="none" rtlCol="0">
            <a:spAutoFit/>
          </a:bodyPr>
          <a:lstStyle/>
          <a:p>
            <a:r>
              <a:rPr lang="en-US" sz="2800" b="1" dirty="0">
                <a:solidFill>
                  <a:srgbClr val="FFC000"/>
                </a:solidFill>
              </a:rPr>
              <a:t>*</a:t>
            </a:r>
          </a:p>
        </p:txBody>
      </p:sp>
      <p:sp>
        <p:nvSpPr>
          <p:cNvPr id="69" name="TextBox 68">
            <a:extLst>
              <a:ext uri="{FF2B5EF4-FFF2-40B4-BE49-F238E27FC236}">
                <a16:creationId xmlns:a16="http://schemas.microsoft.com/office/drawing/2014/main" id="{365369B9-7240-424B-8AE1-19395482D971}"/>
              </a:ext>
            </a:extLst>
          </p:cNvPr>
          <p:cNvSpPr txBox="1"/>
          <p:nvPr/>
        </p:nvSpPr>
        <p:spPr>
          <a:xfrm>
            <a:off x="5783435" y="6057759"/>
            <a:ext cx="364202" cy="523220"/>
          </a:xfrm>
          <a:prstGeom prst="rect">
            <a:avLst/>
          </a:prstGeom>
          <a:noFill/>
        </p:spPr>
        <p:txBody>
          <a:bodyPr wrap="none" rtlCol="0">
            <a:spAutoFit/>
          </a:bodyPr>
          <a:lstStyle/>
          <a:p>
            <a:r>
              <a:rPr lang="en-US" sz="2800" b="1" dirty="0">
                <a:solidFill>
                  <a:srgbClr val="FFC000"/>
                </a:solidFill>
              </a:rPr>
              <a:t>*</a:t>
            </a:r>
          </a:p>
        </p:txBody>
      </p:sp>
      <p:cxnSp>
        <p:nvCxnSpPr>
          <p:cNvPr id="70" name="Straight Connector 69">
            <a:extLst>
              <a:ext uri="{FF2B5EF4-FFF2-40B4-BE49-F238E27FC236}">
                <a16:creationId xmlns:a16="http://schemas.microsoft.com/office/drawing/2014/main" id="{31825DC3-F262-A147-ADBE-2F4A5CAEF290}"/>
              </a:ext>
            </a:extLst>
          </p:cNvPr>
          <p:cNvCxnSpPr>
            <a:cxnSpLocks/>
          </p:cNvCxnSpPr>
          <p:nvPr/>
        </p:nvCxnSpPr>
        <p:spPr>
          <a:xfrm flipV="1">
            <a:off x="6078860" y="5869726"/>
            <a:ext cx="357482" cy="24076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6A23D04-7668-8D4F-B3D4-08008CE53690}"/>
              </a:ext>
            </a:extLst>
          </p:cNvPr>
          <p:cNvSpPr txBox="1"/>
          <p:nvPr/>
        </p:nvSpPr>
        <p:spPr>
          <a:xfrm>
            <a:off x="1881827" y="5425943"/>
            <a:ext cx="1863972" cy="369332"/>
          </a:xfrm>
          <a:prstGeom prst="rect">
            <a:avLst/>
          </a:prstGeom>
          <a:noFill/>
        </p:spPr>
        <p:txBody>
          <a:bodyPr wrap="none" rtlCol="0">
            <a:spAutoFit/>
          </a:bodyPr>
          <a:lstStyle/>
          <a:p>
            <a:r>
              <a:rPr lang="en-US" dirty="0"/>
              <a:t>‘Healthy’ network</a:t>
            </a:r>
          </a:p>
        </p:txBody>
      </p:sp>
      <p:sp>
        <p:nvSpPr>
          <p:cNvPr id="72" name="TextBox 71">
            <a:extLst>
              <a:ext uri="{FF2B5EF4-FFF2-40B4-BE49-F238E27FC236}">
                <a16:creationId xmlns:a16="http://schemas.microsoft.com/office/drawing/2014/main" id="{FFA7A684-238A-C44E-B553-F4C2833CFD3A}"/>
              </a:ext>
            </a:extLst>
          </p:cNvPr>
          <p:cNvSpPr txBox="1"/>
          <p:nvPr/>
        </p:nvSpPr>
        <p:spPr>
          <a:xfrm>
            <a:off x="7958730" y="2970018"/>
            <a:ext cx="1851661" cy="646331"/>
          </a:xfrm>
          <a:prstGeom prst="rect">
            <a:avLst/>
          </a:prstGeom>
          <a:noFill/>
        </p:spPr>
        <p:txBody>
          <a:bodyPr wrap="none" rtlCol="0">
            <a:spAutoFit/>
          </a:bodyPr>
          <a:lstStyle/>
          <a:p>
            <a:r>
              <a:rPr lang="en-US" dirty="0"/>
              <a:t>‘Disease’ network</a:t>
            </a:r>
          </a:p>
          <a:p>
            <a:r>
              <a:rPr lang="en-US" dirty="0"/>
              <a:t>      -high risk-</a:t>
            </a:r>
          </a:p>
        </p:txBody>
      </p:sp>
      <p:sp>
        <p:nvSpPr>
          <p:cNvPr id="73" name="TextBox 72">
            <a:extLst>
              <a:ext uri="{FF2B5EF4-FFF2-40B4-BE49-F238E27FC236}">
                <a16:creationId xmlns:a16="http://schemas.microsoft.com/office/drawing/2014/main" id="{D36F8871-81BD-854D-9102-4BE7D19727AB}"/>
              </a:ext>
            </a:extLst>
          </p:cNvPr>
          <p:cNvSpPr txBox="1"/>
          <p:nvPr/>
        </p:nvSpPr>
        <p:spPr>
          <a:xfrm>
            <a:off x="7999506" y="5335752"/>
            <a:ext cx="1851661" cy="646331"/>
          </a:xfrm>
          <a:prstGeom prst="rect">
            <a:avLst/>
          </a:prstGeom>
          <a:noFill/>
        </p:spPr>
        <p:txBody>
          <a:bodyPr wrap="none" rtlCol="0">
            <a:spAutoFit/>
          </a:bodyPr>
          <a:lstStyle/>
          <a:p>
            <a:r>
              <a:rPr lang="en-US" dirty="0"/>
              <a:t>‘Disease’ network</a:t>
            </a:r>
          </a:p>
          <a:p>
            <a:r>
              <a:rPr lang="en-US" dirty="0"/>
              <a:t>      -low risk-</a:t>
            </a:r>
          </a:p>
        </p:txBody>
      </p:sp>
      <p:sp>
        <p:nvSpPr>
          <p:cNvPr id="76" name="Oval 75">
            <a:extLst>
              <a:ext uri="{FF2B5EF4-FFF2-40B4-BE49-F238E27FC236}">
                <a16:creationId xmlns:a16="http://schemas.microsoft.com/office/drawing/2014/main" id="{DA73EFED-04E1-4F4C-B43B-94100E1BEE35}"/>
              </a:ext>
            </a:extLst>
          </p:cNvPr>
          <p:cNvSpPr/>
          <p:nvPr/>
        </p:nvSpPr>
        <p:spPr>
          <a:xfrm>
            <a:off x="8076312" y="2465129"/>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8AADE351-710D-3D4E-891E-74CD9A00BD31}"/>
              </a:ext>
            </a:extLst>
          </p:cNvPr>
          <p:cNvCxnSpPr>
            <a:cxnSpLocks/>
          </p:cNvCxnSpPr>
          <p:nvPr/>
        </p:nvCxnSpPr>
        <p:spPr>
          <a:xfrm flipV="1">
            <a:off x="7462680" y="2974694"/>
            <a:ext cx="109996" cy="5938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52B9C5E-C0DB-AA4F-A3B8-63D1B54DA6EA}"/>
              </a:ext>
            </a:extLst>
          </p:cNvPr>
          <p:cNvCxnSpPr>
            <a:cxnSpLocks/>
          </p:cNvCxnSpPr>
          <p:nvPr/>
        </p:nvCxnSpPr>
        <p:spPr>
          <a:xfrm flipH="1">
            <a:off x="6742375" y="2912231"/>
            <a:ext cx="717522" cy="429130"/>
          </a:xfrm>
          <a:prstGeom prst="line">
            <a:avLst/>
          </a:prstGeom>
          <a:ln w="3810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3FE7541-016E-0848-81DB-0F9FFA3AC4B8}"/>
              </a:ext>
            </a:extLst>
          </p:cNvPr>
          <p:cNvCxnSpPr>
            <a:cxnSpLocks/>
          </p:cNvCxnSpPr>
          <p:nvPr/>
        </p:nvCxnSpPr>
        <p:spPr>
          <a:xfrm flipH="1">
            <a:off x="5948182" y="5156728"/>
            <a:ext cx="160739" cy="916823"/>
          </a:xfrm>
          <a:prstGeom prst="line">
            <a:avLst/>
          </a:prstGeom>
          <a:ln w="3810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54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4593" y="188641"/>
            <a:ext cx="8541887" cy="5847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Why PPIs are important? Just few examples</a:t>
            </a:r>
          </a:p>
        </p:txBody>
      </p:sp>
      <p:sp>
        <p:nvSpPr>
          <p:cNvPr id="3" name="TextBox 2"/>
          <p:cNvSpPr txBox="1"/>
          <p:nvPr/>
        </p:nvSpPr>
        <p:spPr>
          <a:xfrm>
            <a:off x="1874593" y="1052736"/>
            <a:ext cx="8424614" cy="707886"/>
          </a:xfrm>
          <a:prstGeom prst="rect">
            <a:avLst/>
          </a:prstGeom>
          <a:noFill/>
        </p:spPr>
        <p:txBody>
          <a:bodyPr wrap="square" rtlCol="0">
            <a:spAutoFit/>
          </a:bodyPr>
          <a:lstStyle/>
          <a:p>
            <a:r>
              <a:rPr lang="en-GB" sz="2000" b="1" dirty="0"/>
              <a:t>Drug discovery</a:t>
            </a:r>
            <a:r>
              <a:rPr lang="en-GB" sz="2000" dirty="0"/>
              <a:t>: Interaction map of a given disease can help in elucidating its mechanism and can suggest potential points for drug targets.</a:t>
            </a:r>
          </a:p>
        </p:txBody>
      </p:sp>
      <p:sp>
        <p:nvSpPr>
          <p:cNvPr id="18" name="Oval 17">
            <a:extLst>
              <a:ext uri="{FF2B5EF4-FFF2-40B4-BE49-F238E27FC236}">
                <a16:creationId xmlns:a16="http://schemas.microsoft.com/office/drawing/2014/main" id="{B0E6A70F-9FF4-3A4B-B703-457A2C9CD292}"/>
              </a:ext>
            </a:extLst>
          </p:cNvPr>
          <p:cNvSpPr/>
          <p:nvPr/>
        </p:nvSpPr>
        <p:spPr>
          <a:xfrm>
            <a:off x="4779425" y="3565711"/>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FC3D3F-30A1-7242-8003-F77EF281FE78}"/>
              </a:ext>
            </a:extLst>
          </p:cNvPr>
          <p:cNvSpPr/>
          <p:nvPr/>
        </p:nvSpPr>
        <p:spPr>
          <a:xfrm>
            <a:off x="6075569" y="3610784"/>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857F47-3AE3-4945-A4D1-299724F930A2}"/>
              </a:ext>
            </a:extLst>
          </p:cNvPr>
          <p:cNvSpPr/>
          <p:nvPr/>
        </p:nvSpPr>
        <p:spPr>
          <a:xfrm>
            <a:off x="5103461" y="429450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B912A0-5658-6F4D-91B8-60ABE2B26DFF}"/>
              </a:ext>
            </a:extLst>
          </p:cNvPr>
          <p:cNvSpPr/>
          <p:nvPr/>
        </p:nvSpPr>
        <p:spPr>
          <a:xfrm>
            <a:off x="5965573" y="456466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6751918-30A7-2541-8FC2-EA36A60BDE73}"/>
              </a:ext>
            </a:extLst>
          </p:cNvPr>
          <p:cNvSpPr/>
          <p:nvPr/>
        </p:nvSpPr>
        <p:spPr>
          <a:xfrm>
            <a:off x="4491393" y="4789847"/>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C6E0E22-7C24-B643-A911-28C92D49E793}"/>
              </a:ext>
            </a:extLst>
          </p:cNvPr>
          <p:cNvCxnSpPr>
            <a:cxnSpLocks/>
            <a:stCxn id="18" idx="5"/>
            <a:endCxn id="20" idx="0"/>
          </p:cNvCxnSpPr>
          <p:nvPr/>
        </p:nvCxnSpPr>
        <p:spPr>
          <a:xfrm>
            <a:off x="5086739" y="3873024"/>
            <a:ext cx="196743" cy="4214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8AEE5A2-DAF7-E74D-93AC-E4EB1D092C0C}"/>
              </a:ext>
            </a:extLst>
          </p:cNvPr>
          <p:cNvCxnSpPr>
            <a:cxnSpLocks/>
          </p:cNvCxnSpPr>
          <p:nvPr/>
        </p:nvCxnSpPr>
        <p:spPr>
          <a:xfrm flipV="1">
            <a:off x="6435609" y="3668515"/>
            <a:ext cx="360040" cy="881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740040-000D-6845-B0BC-7E44DEC741CC}"/>
              </a:ext>
            </a:extLst>
          </p:cNvPr>
          <p:cNvCxnSpPr>
            <a:cxnSpLocks/>
            <a:stCxn id="21" idx="1"/>
            <a:endCxn id="20" idx="6"/>
          </p:cNvCxnSpPr>
          <p:nvPr/>
        </p:nvCxnSpPr>
        <p:spPr>
          <a:xfrm flipH="1" flipV="1">
            <a:off x="5463502" y="4474521"/>
            <a:ext cx="554799" cy="1428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BB72D4-59AD-0B44-8617-5452F2C868CA}"/>
              </a:ext>
            </a:extLst>
          </p:cNvPr>
          <p:cNvCxnSpPr>
            <a:cxnSpLocks/>
            <a:stCxn id="22" idx="7"/>
            <a:endCxn id="20" idx="3"/>
          </p:cNvCxnSpPr>
          <p:nvPr/>
        </p:nvCxnSpPr>
        <p:spPr>
          <a:xfrm flipV="1">
            <a:off x="4798706" y="4601814"/>
            <a:ext cx="357482" cy="2407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1D9E19C-A435-FF48-8337-208757F3D64D}"/>
              </a:ext>
            </a:extLst>
          </p:cNvPr>
          <p:cNvCxnSpPr>
            <a:cxnSpLocks/>
            <a:stCxn id="18" idx="3"/>
            <a:endCxn id="22" idx="0"/>
          </p:cNvCxnSpPr>
          <p:nvPr/>
        </p:nvCxnSpPr>
        <p:spPr>
          <a:xfrm flipH="1">
            <a:off x="4671414" y="3873025"/>
            <a:ext cx="160739" cy="9168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ED8E8CFA-4357-924B-B041-5585A2BAF375}"/>
              </a:ext>
            </a:extLst>
          </p:cNvPr>
          <p:cNvSpPr/>
          <p:nvPr/>
        </p:nvSpPr>
        <p:spPr>
          <a:xfrm>
            <a:off x="5447928" y="5085184"/>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75F500E-8188-0D48-B2D6-A4D9071BF43E}"/>
              </a:ext>
            </a:extLst>
          </p:cNvPr>
          <p:cNvCxnSpPr>
            <a:cxnSpLocks/>
            <a:stCxn id="21" idx="3"/>
            <a:endCxn id="28" idx="7"/>
          </p:cNvCxnSpPr>
          <p:nvPr/>
        </p:nvCxnSpPr>
        <p:spPr>
          <a:xfrm flipH="1">
            <a:off x="5755242" y="4871979"/>
            <a:ext cx="263059" cy="2659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FE0EE4F-0F40-F741-BD54-0DA93C4CBF9F}"/>
              </a:ext>
            </a:extLst>
          </p:cNvPr>
          <p:cNvSpPr txBox="1"/>
          <p:nvPr/>
        </p:nvSpPr>
        <p:spPr>
          <a:xfrm>
            <a:off x="6111481" y="3614920"/>
            <a:ext cx="364202" cy="523220"/>
          </a:xfrm>
          <a:prstGeom prst="rect">
            <a:avLst/>
          </a:prstGeom>
          <a:noFill/>
        </p:spPr>
        <p:txBody>
          <a:bodyPr wrap="none" rtlCol="0">
            <a:spAutoFit/>
          </a:bodyPr>
          <a:lstStyle/>
          <a:p>
            <a:r>
              <a:rPr lang="en-US" sz="2800" b="1" dirty="0">
                <a:solidFill>
                  <a:srgbClr val="FFC000"/>
                </a:solidFill>
              </a:rPr>
              <a:t>*</a:t>
            </a:r>
          </a:p>
        </p:txBody>
      </p:sp>
      <p:sp>
        <p:nvSpPr>
          <p:cNvPr id="31" name="Oval 30">
            <a:extLst>
              <a:ext uri="{FF2B5EF4-FFF2-40B4-BE49-F238E27FC236}">
                <a16:creationId xmlns:a16="http://schemas.microsoft.com/office/drawing/2014/main" id="{F81FF500-E619-E44E-93CE-D2134D447290}"/>
              </a:ext>
            </a:extLst>
          </p:cNvPr>
          <p:cNvSpPr/>
          <p:nvPr/>
        </p:nvSpPr>
        <p:spPr>
          <a:xfrm>
            <a:off x="6759737" y="3462301"/>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B6E07768-660E-A64F-8114-17C275FD7686}"/>
              </a:ext>
            </a:extLst>
          </p:cNvPr>
          <p:cNvCxnSpPr>
            <a:cxnSpLocks/>
          </p:cNvCxnSpPr>
          <p:nvPr/>
        </p:nvCxnSpPr>
        <p:spPr>
          <a:xfrm flipV="1">
            <a:off x="6146105" y="3971866"/>
            <a:ext cx="109996" cy="5938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A73C7D9-EF18-7A49-8A81-F8F60292FDA8}"/>
              </a:ext>
            </a:extLst>
          </p:cNvPr>
          <p:cNvCxnSpPr>
            <a:cxnSpLocks/>
          </p:cNvCxnSpPr>
          <p:nvPr/>
        </p:nvCxnSpPr>
        <p:spPr>
          <a:xfrm flipH="1">
            <a:off x="5425800" y="3909403"/>
            <a:ext cx="717522" cy="429130"/>
          </a:xfrm>
          <a:prstGeom prst="line">
            <a:avLst/>
          </a:prstGeom>
          <a:ln w="3810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Lightning Bolt 33">
            <a:extLst>
              <a:ext uri="{FF2B5EF4-FFF2-40B4-BE49-F238E27FC236}">
                <a16:creationId xmlns:a16="http://schemas.microsoft.com/office/drawing/2014/main" id="{B12B2FCE-D604-C646-B515-67DFE474ABC8}"/>
              </a:ext>
            </a:extLst>
          </p:cNvPr>
          <p:cNvSpPr/>
          <p:nvPr/>
        </p:nvSpPr>
        <p:spPr>
          <a:xfrm>
            <a:off x="6325613" y="2780929"/>
            <a:ext cx="270238" cy="784783"/>
          </a:xfrm>
          <a:prstGeom prst="lightningBolt">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42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4593" y="188641"/>
            <a:ext cx="8541887" cy="5847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Why PPIs are important? Just few examples</a:t>
            </a:r>
          </a:p>
        </p:txBody>
      </p:sp>
      <p:sp>
        <p:nvSpPr>
          <p:cNvPr id="3" name="TextBox 2"/>
          <p:cNvSpPr txBox="1"/>
          <p:nvPr/>
        </p:nvSpPr>
        <p:spPr>
          <a:xfrm>
            <a:off x="1874593" y="1052737"/>
            <a:ext cx="8424614" cy="1015663"/>
          </a:xfrm>
          <a:prstGeom prst="rect">
            <a:avLst/>
          </a:prstGeom>
          <a:noFill/>
        </p:spPr>
        <p:txBody>
          <a:bodyPr wrap="square" rtlCol="0">
            <a:spAutoFit/>
          </a:bodyPr>
          <a:lstStyle/>
          <a:p>
            <a:r>
              <a:rPr lang="en-GB" sz="2000" b="1" dirty="0"/>
              <a:t>Biomarker identification and gene prioritization</a:t>
            </a:r>
            <a:r>
              <a:rPr lang="en-GB" sz="2000" dirty="0"/>
              <a:t>: Different studies have been performed on omics platforms at various levels to identify, predict or prioritize disease genes.</a:t>
            </a:r>
          </a:p>
        </p:txBody>
      </p:sp>
      <p:sp>
        <p:nvSpPr>
          <p:cNvPr id="4" name="TextBox 3">
            <a:extLst>
              <a:ext uri="{FF2B5EF4-FFF2-40B4-BE49-F238E27FC236}">
                <a16:creationId xmlns:a16="http://schemas.microsoft.com/office/drawing/2014/main" id="{834E7F2F-B455-F14C-B9C3-433A72E6E599}"/>
              </a:ext>
            </a:extLst>
          </p:cNvPr>
          <p:cNvSpPr txBox="1"/>
          <p:nvPr/>
        </p:nvSpPr>
        <p:spPr>
          <a:xfrm>
            <a:off x="2675574" y="3061645"/>
            <a:ext cx="763094" cy="369332"/>
          </a:xfrm>
          <a:prstGeom prst="rect">
            <a:avLst/>
          </a:prstGeom>
          <a:noFill/>
        </p:spPr>
        <p:txBody>
          <a:bodyPr wrap="none" rtlCol="0">
            <a:spAutoFit/>
          </a:bodyPr>
          <a:lstStyle/>
          <a:p>
            <a:r>
              <a:rPr lang="en-US" dirty="0"/>
              <a:t>GWAS</a:t>
            </a:r>
          </a:p>
        </p:txBody>
      </p:sp>
      <p:sp>
        <p:nvSpPr>
          <p:cNvPr id="5" name="Oval 4">
            <a:extLst>
              <a:ext uri="{FF2B5EF4-FFF2-40B4-BE49-F238E27FC236}">
                <a16:creationId xmlns:a16="http://schemas.microsoft.com/office/drawing/2014/main" id="{32E81C18-5A2A-AF4B-8ADD-9231E8E1EE51}"/>
              </a:ext>
            </a:extLst>
          </p:cNvPr>
          <p:cNvSpPr/>
          <p:nvPr/>
        </p:nvSpPr>
        <p:spPr>
          <a:xfrm>
            <a:off x="5159896" y="263691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3AAF126-7074-7545-8805-28E66278A797}"/>
              </a:ext>
            </a:extLst>
          </p:cNvPr>
          <p:cNvSpPr/>
          <p:nvPr/>
        </p:nvSpPr>
        <p:spPr>
          <a:xfrm>
            <a:off x="5312296" y="278931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C32EB02-FD60-B244-BA14-83312511850B}"/>
              </a:ext>
            </a:extLst>
          </p:cNvPr>
          <p:cNvSpPr/>
          <p:nvPr/>
        </p:nvSpPr>
        <p:spPr>
          <a:xfrm>
            <a:off x="5208830" y="298878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360791B-6823-5C44-A8BD-8F101F69DF2A}"/>
              </a:ext>
            </a:extLst>
          </p:cNvPr>
          <p:cNvSpPr/>
          <p:nvPr/>
        </p:nvSpPr>
        <p:spPr>
          <a:xfrm>
            <a:off x="5064814" y="283638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0F22BD7-037C-6742-A067-C7D03375BB2C}"/>
              </a:ext>
            </a:extLst>
          </p:cNvPr>
          <p:cNvSpPr/>
          <p:nvPr/>
        </p:nvSpPr>
        <p:spPr>
          <a:xfrm>
            <a:off x="5464696" y="294171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B766A60-45C7-0644-98AA-7A717C2B319F}"/>
              </a:ext>
            </a:extLst>
          </p:cNvPr>
          <p:cNvSpPr/>
          <p:nvPr/>
        </p:nvSpPr>
        <p:spPr>
          <a:xfrm>
            <a:off x="5559778" y="269237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9A467B9-57AF-CD41-BD4B-5504E519F562}"/>
              </a:ext>
            </a:extLst>
          </p:cNvPr>
          <p:cNvSpPr/>
          <p:nvPr/>
        </p:nvSpPr>
        <p:spPr>
          <a:xfrm>
            <a:off x="5552102" y="286110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4924BD-42F7-7747-A58D-78081520A24A}"/>
              </a:ext>
            </a:extLst>
          </p:cNvPr>
          <p:cNvSpPr/>
          <p:nvPr/>
        </p:nvSpPr>
        <p:spPr>
          <a:xfrm>
            <a:off x="5704502" y="301350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04C3C80-E8A1-274E-8841-B40FCE386D59}"/>
              </a:ext>
            </a:extLst>
          </p:cNvPr>
          <p:cNvSpPr/>
          <p:nvPr/>
        </p:nvSpPr>
        <p:spPr>
          <a:xfrm>
            <a:off x="5601036"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A7E75A-4F7E-1A40-BDD1-8AD9BD5A9902}"/>
              </a:ext>
            </a:extLst>
          </p:cNvPr>
          <p:cNvSpPr/>
          <p:nvPr/>
        </p:nvSpPr>
        <p:spPr>
          <a:xfrm>
            <a:off x="5457020" y="30605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C860F1-9A44-7248-801A-8EFE93D73BC8}"/>
              </a:ext>
            </a:extLst>
          </p:cNvPr>
          <p:cNvSpPr/>
          <p:nvPr/>
        </p:nvSpPr>
        <p:spPr>
          <a:xfrm>
            <a:off x="5856902" y="316590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3D3B19C-22F3-1549-9738-664E7B3F340C}"/>
              </a:ext>
            </a:extLst>
          </p:cNvPr>
          <p:cNvSpPr/>
          <p:nvPr/>
        </p:nvSpPr>
        <p:spPr>
          <a:xfrm>
            <a:off x="5951984" y="291656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CF92CF6-6DAC-E842-91D7-C54F7D0E7D2D}"/>
              </a:ext>
            </a:extLst>
          </p:cNvPr>
          <p:cNvSpPr/>
          <p:nvPr/>
        </p:nvSpPr>
        <p:spPr>
          <a:xfrm>
            <a:off x="4894938" y="322114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6137FC-F98D-9F49-B62C-2E9DF3E65F87}"/>
              </a:ext>
            </a:extLst>
          </p:cNvPr>
          <p:cNvSpPr/>
          <p:nvPr/>
        </p:nvSpPr>
        <p:spPr>
          <a:xfrm>
            <a:off x="5047338" y="337354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95FEBE6-B8CC-284F-B21F-376F607D5BC6}"/>
              </a:ext>
            </a:extLst>
          </p:cNvPr>
          <p:cNvSpPr/>
          <p:nvPr/>
        </p:nvSpPr>
        <p:spPr>
          <a:xfrm>
            <a:off x="4943872" y="357301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4955FB5-D8F7-6048-958B-3CA3702ECFE5}"/>
              </a:ext>
            </a:extLst>
          </p:cNvPr>
          <p:cNvSpPr/>
          <p:nvPr/>
        </p:nvSpPr>
        <p:spPr>
          <a:xfrm>
            <a:off x="4799856" y="342061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C1EF70-7FD5-FD46-8014-61CCCB2593EA}"/>
              </a:ext>
            </a:extLst>
          </p:cNvPr>
          <p:cNvSpPr/>
          <p:nvPr/>
        </p:nvSpPr>
        <p:spPr>
          <a:xfrm>
            <a:off x="5199738" y="352594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AED2F3C-D142-2D41-B2A2-B039F021F45D}"/>
              </a:ext>
            </a:extLst>
          </p:cNvPr>
          <p:cNvSpPr/>
          <p:nvPr/>
        </p:nvSpPr>
        <p:spPr>
          <a:xfrm>
            <a:off x="5294820" y="327660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F5021EC-1AAE-7A40-98D6-E8048B5ADFE2}"/>
              </a:ext>
            </a:extLst>
          </p:cNvPr>
          <p:cNvSpPr/>
          <p:nvPr/>
        </p:nvSpPr>
        <p:spPr>
          <a:xfrm>
            <a:off x="5552102" y="343716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5A89105-62A4-F24B-9C4E-CDA3F0E857BF}"/>
              </a:ext>
            </a:extLst>
          </p:cNvPr>
          <p:cNvSpPr/>
          <p:nvPr/>
        </p:nvSpPr>
        <p:spPr>
          <a:xfrm>
            <a:off x="5704502" y="358956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4772A7F-37BF-BD41-A407-BE8A9C922B14}"/>
              </a:ext>
            </a:extLst>
          </p:cNvPr>
          <p:cNvSpPr/>
          <p:nvPr/>
        </p:nvSpPr>
        <p:spPr>
          <a:xfrm>
            <a:off x="5601036" y="37890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B03D8DC-DC98-ED42-AC29-10EBEF70E985}"/>
              </a:ext>
            </a:extLst>
          </p:cNvPr>
          <p:cNvSpPr/>
          <p:nvPr/>
        </p:nvSpPr>
        <p:spPr>
          <a:xfrm>
            <a:off x="5457020" y="36366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FDC4665-49CA-AB46-BE15-D7BB5F206995}"/>
              </a:ext>
            </a:extLst>
          </p:cNvPr>
          <p:cNvSpPr/>
          <p:nvPr/>
        </p:nvSpPr>
        <p:spPr>
          <a:xfrm>
            <a:off x="5856902" y="374196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6F2353-B83D-B040-BE60-577487EA3AC6}"/>
              </a:ext>
            </a:extLst>
          </p:cNvPr>
          <p:cNvSpPr/>
          <p:nvPr/>
        </p:nvSpPr>
        <p:spPr>
          <a:xfrm>
            <a:off x="5951984" y="349262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063EA48-4264-4649-887F-4427F08193E8}"/>
              </a:ext>
            </a:extLst>
          </p:cNvPr>
          <p:cNvSpPr/>
          <p:nvPr/>
        </p:nvSpPr>
        <p:spPr>
          <a:xfrm>
            <a:off x="8904312" y="3085510"/>
            <a:ext cx="144016" cy="144016"/>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F5D400F-AA58-3C43-AAF4-ED68D2906326}"/>
              </a:ext>
            </a:extLst>
          </p:cNvPr>
          <p:cNvSpPr/>
          <p:nvPr/>
        </p:nvSpPr>
        <p:spPr>
          <a:xfrm>
            <a:off x="8800846" y="3284984"/>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9BF98AB-56D4-4C46-B5E9-3E5C6A0F8193}"/>
              </a:ext>
            </a:extLst>
          </p:cNvPr>
          <p:cNvSpPr/>
          <p:nvPr/>
        </p:nvSpPr>
        <p:spPr>
          <a:xfrm>
            <a:off x="8656830" y="3132584"/>
            <a:ext cx="144016" cy="144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89B126F-D59D-5347-BEAA-CE997BD587A5}"/>
              </a:ext>
            </a:extLst>
          </p:cNvPr>
          <p:cNvSpPr txBox="1"/>
          <p:nvPr/>
        </p:nvSpPr>
        <p:spPr>
          <a:xfrm>
            <a:off x="4272661" y="2189660"/>
            <a:ext cx="2504083" cy="369332"/>
          </a:xfrm>
          <a:prstGeom prst="rect">
            <a:avLst/>
          </a:prstGeom>
          <a:noFill/>
        </p:spPr>
        <p:txBody>
          <a:bodyPr wrap="none" rtlCol="0">
            <a:spAutoFit/>
          </a:bodyPr>
          <a:lstStyle/>
          <a:p>
            <a:r>
              <a:rPr lang="en-US" dirty="0"/>
              <a:t>Candidate disease-genes</a:t>
            </a:r>
          </a:p>
        </p:txBody>
      </p:sp>
      <p:sp>
        <p:nvSpPr>
          <p:cNvPr id="42" name="TextBox 41">
            <a:extLst>
              <a:ext uri="{FF2B5EF4-FFF2-40B4-BE49-F238E27FC236}">
                <a16:creationId xmlns:a16="http://schemas.microsoft.com/office/drawing/2014/main" id="{A290FB5E-E73E-8640-977C-045B6D7C6BD4}"/>
              </a:ext>
            </a:extLst>
          </p:cNvPr>
          <p:cNvSpPr txBox="1"/>
          <p:nvPr/>
        </p:nvSpPr>
        <p:spPr>
          <a:xfrm>
            <a:off x="7677054" y="2189660"/>
            <a:ext cx="2199641" cy="369332"/>
          </a:xfrm>
          <a:prstGeom prst="rect">
            <a:avLst/>
          </a:prstGeom>
          <a:noFill/>
        </p:spPr>
        <p:txBody>
          <a:bodyPr wrap="none" rtlCol="0">
            <a:spAutoFit/>
          </a:bodyPr>
          <a:lstStyle/>
          <a:p>
            <a:r>
              <a:rPr lang="en-US" dirty="0"/>
              <a:t>Known disease-genes</a:t>
            </a:r>
          </a:p>
        </p:txBody>
      </p:sp>
      <p:sp>
        <p:nvSpPr>
          <p:cNvPr id="45" name="Oval 44">
            <a:extLst>
              <a:ext uri="{FF2B5EF4-FFF2-40B4-BE49-F238E27FC236}">
                <a16:creationId xmlns:a16="http://schemas.microsoft.com/office/drawing/2014/main" id="{292B8725-9590-F34A-AE78-5A5EB2853BD5}"/>
              </a:ext>
            </a:extLst>
          </p:cNvPr>
          <p:cNvSpPr/>
          <p:nvPr/>
        </p:nvSpPr>
        <p:spPr>
          <a:xfrm>
            <a:off x="5159896" y="5589240"/>
            <a:ext cx="144016" cy="144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B68BF94-C516-6546-A7AF-EFC72D5C584B}"/>
              </a:ext>
            </a:extLst>
          </p:cNvPr>
          <p:cNvSpPr/>
          <p:nvPr/>
        </p:nvSpPr>
        <p:spPr>
          <a:xfrm>
            <a:off x="5294820" y="5119389"/>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B66C0FB-0096-A143-8F9D-FD38FF44BF01}"/>
              </a:ext>
            </a:extLst>
          </p:cNvPr>
          <p:cNvSpPr/>
          <p:nvPr/>
        </p:nvSpPr>
        <p:spPr>
          <a:xfrm>
            <a:off x="4226081" y="503976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9F5946D-B3D1-4547-B23F-8B5062A66819}"/>
              </a:ext>
            </a:extLst>
          </p:cNvPr>
          <p:cNvSpPr/>
          <p:nvPr/>
        </p:nvSpPr>
        <p:spPr>
          <a:xfrm>
            <a:off x="5555881" y="544862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04A7E01-2B66-844C-9D75-6E0F28C7F391}"/>
              </a:ext>
            </a:extLst>
          </p:cNvPr>
          <p:cNvSpPr/>
          <p:nvPr/>
        </p:nvSpPr>
        <p:spPr>
          <a:xfrm>
            <a:off x="4114890" y="546259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71816A5-74DD-FA4D-BA67-5C13DF486B56}"/>
              </a:ext>
            </a:extLst>
          </p:cNvPr>
          <p:cNvSpPr/>
          <p:nvPr/>
        </p:nvSpPr>
        <p:spPr>
          <a:xfrm>
            <a:off x="5392688" y="6446357"/>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565D338-04FA-374E-93C5-DC589FFF43B3}"/>
              </a:ext>
            </a:extLst>
          </p:cNvPr>
          <p:cNvSpPr/>
          <p:nvPr/>
        </p:nvSpPr>
        <p:spPr>
          <a:xfrm>
            <a:off x="4258906" y="59307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C7D9EBB-5B8E-8244-907B-543B0D2591BA}"/>
              </a:ext>
            </a:extLst>
          </p:cNvPr>
          <p:cNvSpPr/>
          <p:nvPr/>
        </p:nvSpPr>
        <p:spPr>
          <a:xfrm>
            <a:off x="4649631" y="55892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544294F-828F-B140-9FE5-F2BCABD7B32E}"/>
              </a:ext>
            </a:extLst>
          </p:cNvPr>
          <p:cNvSpPr/>
          <p:nvPr/>
        </p:nvSpPr>
        <p:spPr>
          <a:xfrm>
            <a:off x="5733850" y="5852571"/>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1FF34314-A145-1742-B414-298621E95E12}"/>
              </a:ext>
            </a:extLst>
          </p:cNvPr>
          <p:cNvCxnSpPr>
            <a:stCxn id="45" idx="0"/>
            <a:endCxn id="47" idx="4"/>
          </p:cNvCxnSpPr>
          <p:nvPr/>
        </p:nvCxnSpPr>
        <p:spPr>
          <a:xfrm flipV="1">
            <a:off x="5231904" y="5263406"/>
            <a:ext cx="134924" cy="325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CBDE12F-BEDD-E741-B0AA-8FFFE99B6587}"/>
              </a:ext>
            </a:extLst>
          </p:cNvPr>
          <p:cNvCxnSpPr>
            <a:cxnSpLocks/>
            <a:stCxn id="45" idx="6"/>
            <a:endCxn id="56" idx="3"/>
          </p:cNvCxnSpPr>
          <p:nvPr/>
        </p:nvCxnSpPr>
        <p:spPr>
          <a:xfrm flipV="1">
            <a:off x="5303912" y="5571548"/>
            <a:ext cx="273060" cy="89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4639504-EF34-A54B-8C3C-DF9246C10206}"/>
              </a:ext>
            </a:extLst>
          </p:cNvPr>
          <p:cNvCxnSpPr>
            <a:cxnSpLocks/>
            <a:endCxn id="60" idx="0"/>
          </p:cNvCxnSpPr>
          <p:nvPr/>
        </p:nvCxnSpPr>
        <p:spPr>
          <a:xfrm>
            <a:off x="4326827" y="5171428"/>
            <a:ext cx="394812" cy="417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EEE75C9-F7F6-C74E-8C33-4530EE382FBC}"/>
              </a:ext>
            </a:extLst>
          </p:cNvPr>
          <p:cNvCxnSpPr>
            <a:cxnSpLocks/>
            <a:stCxn id="60" idx="6"/>
            <a:endCxn id="45" idx="2"/>
          </p:cNvCxnSpPr>
          <p:nvPr/>
        </p:nvCxnSpPr>
        <p:spPr>
          <a:xfrm>
            <a:off x="4793648" y="5661248"/>
            <a:ext cx="366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91CB597-78D3-F04B-9E23-052ED80B5450}"/>
              </a:ext>
            </a:extLst>
          </p:cNvPr>
          <p:cNvCxnSpPr>
            <a:cxnSpLocks/>
            <a:stCxn id="60" idx="4"/>
            <a:endCxn id="59" idx="0"/>
          </p:cNvCxnSpPr>
          <p:nvPr/>
        </p:nvCxnSpPr>
        <p:spPr>
          <a:xfrm flipH="1">
            <a:off x="4330915" y="5733256"/>
            <a:ext cx="390725" cy="197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3BE661-D600-DA4F-87E5-0BAAC298B1AC}"/>
              </a:ext>
            </a:extLst>
          </p:cNvPr>
          <p:cNvCxnSpPr>
            <a:cxnSpLocks/>
            <a:stCxn id="57" idx="6"/>
            <a:endCxn id="60" idx="2"/>
          </p:cNvCxnSpPr>
          <p:nvPr/>
        </p:nvCxnSpPr>
        <p:spPr>
          <a:xfrm>
            <a:off x="4258907" y="5534604"/>
            <a:ext cx="390725" cy="12664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E9CE5B3-256C-B445-919C-84BD2BB6E82F}"/>
              </a:ext>
            </a:extLst>
          </p:cNvPr>
          <p:cNvCxnSpPr>
            <a:cxnSpLocks/>
            <a:stCxn id="45" idx="4"/>
            <a:endCxn id="58" idx="1"/>
          </p:cNvCxnSpPr>
          <p:nvPr/>
        </p:nvCxnSpPr>
        <p:spPr>
          <a:xfrm>
            <a:off x="5231905" y="5733256"/>
            <a:ext cx="181875" cy="734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88E0D3B-EA02-FA49-82C0-3E089A16FBD7}"/>
              </a:ext>
            </a:extLst>
          </p:cNvPr>
          <p:cNvCxnSpPr>
            <a:cxnSpLocks/>
            <a:stCxn id="58" idx="0"/>
            <a:endCxn id="64" idx="2"/>
          </p:cNvCxnSpPr>
          <p:nvPr/>
        </p:nvCxnSpPr>
        <p:spPr>
          <a:xfrm flipV="1">
            <a:off x="5464696" y="5924579"/>
            <a:ext cx="269154" cy="521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1C9F8C2-BC91-7A43-A0C4-2D64D62A4385}"/>
              </a:ext>
            </a:extLst>
          </p:cNvPr>
          <p:cNvCxnSpPr>
            <a:cxnSpLocks/>
            <a:stCxn id="64" idx="1"/>
            <a:endCxn id="45" idx="6"/>
          </p:cNvCxnSpPr>
          <p:nvPr/>
        </p:nvCxnSpPr>
        <p:spPr>
          <a:xfrm flipH="1" flipV="1">
            <a:off x="5303913" y="5661248"/>
            <a:ext cx="451029" cy="212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30FDD40-DC25-E24B-A71E-8DDDC855653D}"/>
              </a:ext>
            </a:extLst>
          </p:cNvPr>
          <p:cNvCxnSpPr>
            <a:cxnSpLocks/>
            <a:stCxn id="57" idx="2"/>
          </p:cNvCxnSpPr>
          <p:nvPr/>
        </p:nvCxnSpPr>
        <p:spPr>
          <a:xfrm flipH="1" flipV="1">
            <a:off x="3791744" y="5368731"/>
            <a:ext cx="323146" cy="165872"/>
          </a:xfrm>
          <a:prstGeom prst="line">
            <a:avLst/>
          </a:prstGeom>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440B80B3-D7A7-2245-AEE4-5BE5ECC3896D}"/>
              </a:ext>
            </a:extLst>
          </p:cNvPr>
          <p:cNvSpPr/>
          <p:nvPr/>
        </p:nvSpPr>
        <p:spPr>
          <a:xfrm>
            <a:off x="3627067" y="526340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23E78D28-D090-9F46-9F62-F3C25735BE36}"/>
              </a:ext>
            </a:extLst>
          </p:cNvPr>
          <p:cNvSpPr/>
          <p:nvPr/>
        </p:nvSpPr>
        <p:spPr>
          <a:xfrm>
            <a:off x="7052765" y="5779707"/>
            <a:ext cx="144016"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2D0C7604-1522-5D42-8C4A-2C0AA776146F}"/>
              </a:ext>
            </a:extLst>
          </p:cNvPr>
          <p:cNvSpPr/>
          <p:nvPr/>
        </p:nvSpPr>
        <p:spPr>
          <a:xfrm>
            <a:off x="7187689" y="530985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039C9F9-2597-184F-AAC8-885E2E9B0BCD}"/>
              </a:ext>
            </a:extLst>
          </p:cNvPr>
          <p:cNvSpPr/>
          <p:nvPr/>
        </p:nvSpPr>
        <p:spPr>
          <a:xfrm>
            <a:off x="6548709" y="522920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AEF3AF0D-E66B-C047-9BE0-6FEC93E779F1}"/>
              </a:ext>
            </a:extLst>
          </p:cNvPr>
          <p:cNvSpPr/>
          <p:nvPr/>
        </p:nvSpPr>
        <p:spPr>
          <a:xfrm>
            <a:off x="7448750" y="5639089"/>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1BDB393-3600-E247-912A-189D103EF2F0}"/>
              </a:ext>
            </a:extLst>
          </p:cNvPr>
          <p:cNvSpPr/>
          <p:nvPr/>
        </p:nvSpPr>
        <p:spPr>
          <a:xfrm>
            <a:off x="6007759" y="565306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423D2018-7728-914E-97ED-AC809CFA8472}"/>
              </a:ext>
            </a:extLst>
          </p:cNvPr>
          <p:cNvSpPr/>
          <p:nvPr/>
        </p:nvSpPr>
        <p:spPr>
          <a:xfrm>
            <a:off x="7285557" y="663682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8CC8AB31-7B52-2643-92D3-0EACE424CD8C}"/>
              </a:ext>
            </a:extLst>
          </p:cNvPr>
          <p:cNvSpPr/>
          <p:nvPr/>
        </p:nvSpPr>
        <p:spPr>
          <a:xfrm>
            <a:off x="6598205" y="618705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33126B9-1040-7844-AA1F-89E4946263E8}"/>
              </a:ext>
            </a:extLst>
          </p:cNvPr>
          <p:cNvSpPr/>
          <p:nvPr/>
        </p:nvSpPr>
        <p:spPr>
          <a:xfrm>
            <a:off x="6542500" y="5779707"/>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6E3E9A4B-0154-9E4C-908E-CECB677555D6}"/>
              </a:ext>
            </a:extLst>
          </p:cNvPr>
          <p:cNvSpPr/>
          <p:nvPr/>
        </p:nvSpPr>
        <p:spPr>
          <a:xfrm>
            <a:off x="7626719" y="604303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1DB6E852-14E6-424E-B98F-CFDA1D019C76}"/>
              </a:ext>
            </a:extLst>
          </p:cNvPr>
          <p:cNvCxnSpPr>
            <a:stCxn id="97" idx="0"/>
            <a:endCxn id="98" idx="4"/>
          </p:cNvCxnSpPr>
          <p:nvPr/>
        </p:nvCxnSpPr>
        <p:spPr>
          <a:xfrm flipV="1">
            <a:off x="7124773" y="5453873"/>
            <a:ext cx="134924" cy="325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CF87786-5476-4943-A76C-2E646B20C6D1}"/>
              </a:ext>
            </a:extLst>
          </p:cNvPr>
          <p:cNvCxnSpPr>
            <a:cxnSpLocks/>
            <a:stCxn id="97" idx="6"/>
            <a:endCxn id="100" idx="3"/>
          </p:cNvCxnSpPr>
          <p:nvPr/>
        </p:nvCxnSpPr>
        <p:spPr>
          <a:xfrm flipV="1">
            <a:off x="7196781" y="5762015"/>
            <a:ext cx="273060" cy="89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D3B1A-E47F-644A-8806-638AA9A57528}"/>
              </a:ext>
            </a:extLst>
          </p:cNvPr>
          <p:cNvCxnSpPr>
            <a:cxnSpLocks/>
            <a:endCxn id="104" idx="0"/>
          </p:cNvCxnSpPr>
          <p:nvPr/>
        </p:nvCxnSpPr>
        <p:spPr>
          <a:xfrm>
            <a:off x="6583824" y="5358467"/>
            <a:ext cx="30685" cy="421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37853FA-D435-174A-8D79-51AF43FE8CFD}"/>
              </a:ext>
            </a:extLst>
          </p:cNvPr>
          <p:cNvCxnSpPr>
            <a:cxnSpLocks/>
            <a:stCxn id="104" idx="6"/>
            <a:endCxn id="97" idx="2"/>
          </p:cNvCxnSpPr>
          <p:nvPr/>
        </p:nvCxnSpPr>
        <p:spPr>
          <a:xfrm>
            <a:off x="6686517" y="5851715"/>
            <a:ext cx="366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6F75FCF-D3B8-8743-835F-9D937020090A}"/>
              </a:ext>
            </a:extLst>
          </p:cNvPr>
          <p:cNvCxnSpPr>
            <a:cxnSpLocks/>
            <a:stCxn id="104" idx="4"/>
            <a:endCxn id="103" idx="0"/>
          </p:cNvCxnSpPr>
          <p:nvPr/>
        </p:nvCxnSpPr>
        <p:spPr>
          <a:xfrm>
            <a:off x="6614509" y="5923724"/>
            <a:ext cx="55705" cy="263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6CF7F13-83FD-7944-8AC7-31299AC7C60B}"/>
              </a:ext>
            </a:extLst>
          </p:cNvPr>
          <p:cNvCxnSpPr>
            <a:cxnSpLocks/>
            <a:stCxn id="101" idx="6"/>
            <a:endCxn id="104" idx="2"/>
          </p:cNvCxnSpPr>
          <p:nvPr/>
        </p:nvCxnSpPr>
        <p:spPr>
          <a:xfrm>
            <a:off x="6151776" y="5725071"/>
            <a:ext cx="390725" cy="1266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7A3AA98-949A-4F4D-BA72-DFB05EEEEBFE}"/>
              </a:ext>
            </a:extLst>
          </p:cNvPr>
          <p:cNvCxnSpPr>
            <a:cxnSpLocks/>
            <a:stCxn id="97" idx="4"/>
            <a:endCxn id="102" idx="1"/>
          </p:cNvCxnSpPr>
          <p:nvPr/>
        </p:nvCxnSpPr>
        <p:spPr>
          <a:xfrm>
            <a:off x="7124774" y="5923723"/>
            <a:ext cx="181875" cy="734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01622BA-A914-0D4F-A451-59B2C6272B22}"/>
              </a:ext>
            </a:extLst>
          </p:cNvPr>
          <p:cNvCxnSpPr>
            <a:cxnSpLocks/>
            <a:stCxn id="102" idx="0"/>
            <a:endCxn id="105" idx="2"/>
          </p:cNvCxnSpPr>
          <p:nvPr/>
        </p:nvCxnSpPr>
        <p:spPr>
          <a:xfrm flipV="1">
            <a:off x="7357565" y="6115046"/>
            <a:ext cx="269154" cy="521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962FCE6-FA2E-7448-9F58-BFE9D0329D98}"/>
              </a:ext>
            </a:extLst>
          </p:cNvPr>
          <p:cNvCxnSpPr>
            <a:cxnSpLocks/>
            <a:stCxn id="105" idx="1"/>
            <a:endCxn id="97" idx="6"/>
          </p:cNvCxnSpPr>
          <p:nvPr/>
        </p:nvCxnSpPr>
        <p:spPr>
          <a:xfrm flipH="1" flipV="1">
            <a:off x="7196782" y="5851715"/>
            <a:ext cx="451029" cy="212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9C5DE09-85ED-0644-BBF2-61B0BBAA3A3F}"/>
              </a:ext>
            </a:extLst>
          </p:cNvPr>
          <p:cNvCxnSpPr>
            <a:cxnSpLocks/>
            <a:stCxn id="101" idx="2"/>
          </p:cNvCxnSpPr>
          <p:nvPr/>
        </p:nvCxnSpPr>
        <p:spPr>
          <a:xfrm flipH="1" flipV="1">
            <a:off x="5684613" y="5559198"/>
            <a:ext cx="323146" cy="165872"/>
          </a:xfrm>
          <a:prstGeom prst="line">
            <a:avLst/>
          </a:prstGeom>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AB3902F8-FB26-3741-82B3-0CDAA1372982}"/>
              </a:ext>
            </a:extLst>
          </p:cNvPr>
          <p:cNvSpPr/>
          <p:nvPr/>
        </p:nvSpPr>
        <p:spPr>
          <a:xfrm>
            <a:off x="7628829" y="4908097"/>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54502304-431E-FB4B-A74B-1421E8521C9C}"/>
              </a:ext>
            </a:extLst>
          </p:cNvPr>
          <p:cNvSpPr/>
          <p:nvPr/>
        </p:nvSpPr>
        <p:spPr>
          <a:xfrm>
            <a:off x="7763753" y="443824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B6304178-4D56-E04B-93C1-91C1DDCE8BAA}"/>
              </a:ext>
            </a:extLst>
          </p:cNvPr>
          <p:cNvSpPr/>
          <p:nvPr/>
        </p:nvSpPr>
        <p:spPr>
          <a:xfrm>
            <a:off x="6686516" y="434670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FEDC7976-B435-2947-8962-A8CBB0C448F5}"/>
              </a:ext>
            </a:extLst>
          </p:cNvPr>
          <p:cNvSpPr/>
          <p:nvPr/>
        </p:nvSpPr>
        <p:spPr>
          <a:xfrm>
            <a:off x="8024814" y="4767479"/>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74097B55-234D-6541-9265-31201B7CC585}"/>
              </a:ext>
            </a:extLst>
          </p:cNvPr>
          <p:cNvSpPr/>
          <p:nvPr/>
        </p:nvSpPr>
        <p:spPr>
          <a:xfrm>
            <a:off x="6583823" y="47814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8D023515-5090-EC41-A74E-4D00A72BA174}"/>
              </a:ext>
            </a:extLst>
          </p:cNvPr>
          <p:cNvSpPr/>
          <p:nvPr/>
        </p:nvSpPr>
        <p:spPr>
          <a:xfrm>
            <a:off x="7880817" y="5358467"/>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C376D34C-45AF-574B-A5E3-A47D2FFA6715}"/>
              </a:ext>
            </a:extLst>
          </p:cNvPr>
          <p:cNvSpPr/>
          <p:nvPr/>
        </p:nvSpPr>
        <p:spPr>
          <a:xfrm>
            <a:off x="7118564" y="4908097"/>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9976D61C-2E10-914A-A442-45647AB3A9E6}"/>
              </a:ext>
            </a:extLst>
          </p:cNvPr>
          <p:cNvSpPr/>
          <p:nvPr/>
        </p:nvSpPr>
        <p:spPr>
          <a:xfrm>
            <a:off x="8202783" y="51714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id="{601E55E7-8608-2F45-A78C-59813BD4736E}"/>
              </a:ext>
            </a:extLst>
          </p:cNvPr>
          <p:cNvCxnSpPr>
            <a:stCxn id="117" idx="0"/>
            <a:endCxn id="118" idx="4"/>
          </p:cNvCxnSpPr>
          <p:nvPr/>
        </p:nvCxnSpPr>
        <p:spPr>
          <a:xfrm flipV="1">
            <a:off x="7700837" y="4582263"/>
            <a:ext cx="134924" cy="325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2F92FF6-5F86-7A4D-BC03-95EC862A52DC}"/>
              </a:ext>
            </a:extLst>
          </p:cNvPr>
          <p:cNvCxnSpPr>
            <a:cxnSpLocks/>
            <a:stCxn id="117" idx="6"/>
            <a:endCxn id="120" idx="3"/>
          </p:cNvCxnSpPr>
          <p:nvPr/>
        </p:nvCxnSpPr>
        <p:spPr>
          <a:xfrm flipV="1">
            <a:off x="7772845" y="4890405"/>
            <a:ext cx="273060" cy="89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7CBCCE2-D199-3B4A-A0C1-066B1CBF6F95}"/>
              </a:ext>
            </a:extLst>
          </p:cNvPr>
          <p:cNvCxnSpPr>
            <a:cxnSpLocks/>
            <a:stCxn id="119" idx="5"/>
            <a:endCxn id="124" idx="0"/>
          </p:cNvCxnSpPr>
          <p:nvPr/>
        </p:nvCxnSpPr>
        <p:spPr>
          <a:xfrm>
            <a:off x="6809442" y="4469631"/>
            <a:ext cx="381131" cy="438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FD1A2C3-F524-CE4A-A7E4-A65331CF95D6}"/>
              </a:ext>
            </a:extLst>
          </p:cNvPr>
          <p:cNvCxnSpPr>
            <a:cxnSpLocks/>
            <a:stCxn id="124" idx="6"/>
            <a:endCxn id="117" idx="2"/>
          </p:cNvCxnSpPr>
          <p:nvPr/>
        </p:nvCxnSpPr>
        <p:spPr>
          <a:xfrm>
            <a:off x="7262581" y="4980105"/>
            <a:ext cx="366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3549151-1BE9-B841-8D4E-CB4C4F59F3B8}"/>
              </a:ext>
            </a:extLst>
          </p:cNvPr>
          <p:cNvCxnSpPr>
            <a:cxnSpLocks/>
            <a:stCxn id="124" idx="4"/>
          </p:cNvCxnSpPr>
          <p:nvPr/>
        </p:nvCxnSpPr>
        <p:spPr>
          <a:xfrm>
            <a:off x="7190573" y="5052114"/>
            <a:ext cx="55705" cy="263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7168B96-2ED8-9F40-872D-C51F07EAD7B4}"/>
              </a:ext>
            </a:extLst>
          </p:cNvPr>
          <p:cNvCxnSpPr>
            <a:cxnSpLocks/>
            <a:stCxn id="121" idx="6"/>
            <a:endCxn id="124" idx="2"/>
          </p:cNvCxnSpPr>
          <p:nvPr/>
        </p:nvCxnSpPr>
        <p:spPr>
          <a:xfrm>
            <a:off x="6727840" y="4853461"/>
            <a:ext cx="390725" cy="1266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B6E12A5-FA42-F844-940E-2BC95BFFD958}"/>
              </a:ext>
            </a:extLst>
          </p:cNvPr>
          <p:cNvCxnSpPr>
            <a:cxnSpLocks/>
            <a:stCxn id="117" idx="4"/>
            <a:endCxn id="122" idx="1"/>
          </p:cNvCxnSpPr>
          <p:nvPr/>
        </p:nvCxnSpPr>
        <p:spPr>
          <a:xfrm>
            <a:off x="7700838" y="5052114"/>
            <a:ext cx="201071" cy="327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000614A-7E34-9B40-8167-E7AAEC2772A2}"/>
              </a:ext>
            </a:extLst>
          </p:cNvPr>
          <p:cNvCxnSpPr>
            <a:cxnSpLocks/>
            <a:stCxn id="122" idx="0"/>
            <a:endCxn id="125" idx="2"/>
          </p:cNvCxnSpPr>
          <p:nvPr/>
        </p:nvCxnSpPr>
        <p:spPr>
          <a:xfrm flipV="1">
            <a:off x="7952825" y="5243437"/>
            <a:ext cx="249958" cy="115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08F697B-D585-2D4D-AF2A-8143CBE79A76}"/>
              </a:ext>
            </a:extLst>
          </p:cNvPr>
          <p:cNvCxnSpPr>
            <a:cxnSpLocks/>
            <a:stCxn id="125" idx="1"/>
            <a:endCxn id="117" idx="6"/>
          </p:cNvCxnSpPr>
          <p:nvPr/>
        </p:nvCxnSpPr>
        <p:spPr>
          <a:xfrm flipH="1" flipV="1">
            <a:off x="7772846" y="4980105"/>
            <a:ext cx="451029" cy="212414"/>
          </a:xfrm>
          <a:prstGeom prst="line">
            <a:avLst/>
          </a:prstGeom>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EC602149-218B-F94C-B725-4329C6F82096}"/>
              </a:ext>
            </a:extLst>
          </p:cNvPr>
          <p:cNvSpPr/>
          <p:nvPr/>
        </p:nvSpPr>
        <p:spPr>
          <a:xfrm>
            <a:off x="5985300" y="502149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61183FEB-27A1-5648-A563-0C10624CD5CB}"/>
              </a:ext>
            </a:extLst>
          </p:cNvPr>
          <p:cNvCxnSpPr>
            <a:cxnSpLocks/>
            <a:stCxn id="101" idx="0"/>
          </p:cNvCxnSpPr>
          <p:nvPr/>
        </p:nvCxnSpPr>
        <p:spPr>
          <a:xfrm flipH="1" flipV="1">
            <a:off x="6040099" y="5160478"/>
            <a:ext cx="39668" cy="492584"/>
          </a:xfrm>
          <a:prstGeom prst="line">
            <a:avLst/>
          </a:prstGeom>
        </p:spPr>
        <p:style>
          <a:lnRef idx="1">
            <a:schemeClr val="accent1"/>
          </a:lnRef>
          <a:fillRef idx="0">
            <a:schemeClr val="accent1"/>
          </a:fillRef>
          <a:effectRef idx="0">
            <a:schemeClr val="accent1"/>
          </a:effectRef>
          <a:fontRef idx="minor">
            <a:schemeClr val="tx1"/>
          </a:fontRef>
        </p:style>
      </p:cxnSp>
      <p:sp>
        <p:nvSpPr>
          <p:cNvPr id="140" name="Oval 139">
            <a:extLst>
              <a:ext uri="{FF2B5EF4-FFF2-40B4-BE49-F238E27FC236}">
                <a16:creationId xmlns:a16="http://schemas.microsoft.com/office/drawing/2014/main" id="{6123BDE3-B7FA-684A-83D3-7C2C5B82397A}"/>
              </a:ext>
            </a:extLst>
          </p:cNvPr>
          <p:cNvSpPr/>
          <p:nvPr/>
        </p:nvSpPr>
        <p:spPr>
          <a:xfrm rot="18593241">
            <a:off x="7211401" y="4054493"/>
            <a:ext cx="1081072" cy="1724582"/>
          </a:xfrm>
          <a:prstGeom prst="ellipse">
            <a:avLst/>
          </a:prstGeom>
          <a:solidFill>
            <a:srgbClr val="FF00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7425FDA2-7E1E-9941-9871-3AD4143B7C0F}"/>
              </a:ext>
            </a:extLst>
          </p:cNvPr>
          <p:cNvSpPr/>
          <p:nvPr/>
        </p:nvSpPr>
        <p:spPr>
          <a:xfrm rot="15735007">
            <a:off x="4372609" y="5270547"/>
            <a:ext cx="1765275" cy="1183900"/>
          </a:xfrm>
          <a:prstGeom prst="ellipse">
            <a:avLst/>
          </a:prstGeom>
          <a:solidFill>
            <a:srgbClr val="00B05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CEE521A3-B694-E443-92A8-7710BCAD3BD4}"/>
              </a:ext>
            </a:extLst>
          </p:cNvPr>
          <p:cNvSpPr/>
          <p:nvPr/>
        </p:nvSpPr>
        <p:spPr>
          <a:xfrm rot="15735007">
            <a:off x="5925791" y="5221726"/>
            <a:ext cx="1328282" cy="1183900"/>
          </a:xfrm>
          <a:prstGeom prst="ellipse">
            <a:avLst/>
          </a:prstGeom>
          <a:solidFill>
            <a:srgbClr val="FFC0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11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8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8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9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0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0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0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0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0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07"/>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0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09"/>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11"/>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12"/>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1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14"/>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15"/>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17"/>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1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19"/>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20"/>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2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2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24"/>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25"/>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26"/>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27"/>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28"/>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29"/>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30"/>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31"/>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32"/>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33"/>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34"/>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36"/>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37"/>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144"/>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40"/>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41" grpId="0"/>
      <p:bldP spid="42" grpId="0"/>
      <p:bldP spid="45" grpId="0" animBg="1"/>
      <p:bldP spid="47" grpId="0" animBg="1"/>
      <p:bldP spid="48" grpId="0" animBg="1"/>
      <p:bldP spid="56" grpId="0" animBg="1"/>
      <p:bldP spid="57" grpId="0" animBg="1"/>
      <p:bldP spid="58" grpId="0" animBg="1"/>
      <p:bldP spid="59" grpId="0" animBg="1"/>
      <p:bldP spid="60" grpId="0" animBg="1"/>
      <p:bldP spid="64"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17" grpId="0" animBg="1"/>
      <p:bldP spid="118" grpId="0" animBg="1"/>
      <p:bldP spid="119" grpId="0" animBg="1"/>
      <p:bldP spid="120" grpId="0" animBg="1"/>
      <p:bldP spid="121" grpId="0" animBg="1"/>
      <p:bldP spid="122" grpId="0" animBg="1"/>
      <p:bldP spid="124" grpId="0" animBg="1"/>
      <p:bldP spid="125" grpId="0" animBg="1"/>
      <p:bldP spid="136" grpId="0" animBg="1"/>
      <p:bldP spid="140" grpId="0" animBg="1"/>
      <p:bldP spid="144" grpId="0" animBg="1"/>
      <p:bldP spid="1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1505" y="6505600"/>
            <a:ext cx="6661941" cy="307777"/>
          </a:xfrm>
          <a:prstGeom prst="rect">
            <a:avLst/>
          </a:prstGeom>
          <a:noFill/>
        </p:spPr>
        <p:txBody>
          <a:bodyPr wrap="square" rtlCol="0">
            <a:spAutoFit/>
          </a:bodyPr>
          <a:lstStyle/>
          <a:p>
            <a:r>
              <a:rPr lang="en-GB" sz="1400" dirty="0">
                <a:solidFill>
                  <a:schemeClr val="accent1"/>
                </a:solidFill>
              </a:rPr>
              <a:t>De Las Rivas &amp; </a:t>
            </a:r>
            <a:r>
              <a:rPr lang="en-GB" sz="1400" dirty="0" err="1">
                <a:solidFill>
                  <a:schemeClr val="accent1"/>
                </a:solidFill>
              </a:rPr>
              <a:t>Fontanillo</a:t>
            </a:r>
            <a:r>
              <a:rPr lang="en-GB" sz="1400" dirty="0">
                <a:solidFill>
                  <a:schemeClr val="accent1"/>
                </a:solidFill>
              </a:rPr>
              <a:t>, </a:t>
            </a:r>
            <a:r>
              <a:rPr lang="en-GB" sz="1400" dirty="0" err="1">
                <a:solidFill>
                  <a:schemeClr val="accent1"/>
                </a:solidFill>
              </a:rPr>
              <a:t>PLoS</a:t>
            </a:r>
            <a:r>
              <a:rPr lang="en-GB" sz="1400" dirty="0">
                <a:solidFill>
                  <a:schemeClr val="accent1"/>
                </a:solidFill>
              </a:rPr>
              <a:t> Computational biology, PMID: 20589078. </a:t>
            </a:r>
          </a:p>
        </p:txBody>
      </p:sp>
      <p:sp>
        <p:nvSpPr>
          <p:cNvPr id="4" name="TextBox 3"/>
          <p:cNvSpPr txBox="1"/>
          <p:nvPr/>
        </p:nvSpPr>
        <p:spPr>
          <a:xfrm>
            <a:off x="1847850" y="115888"/>
            <a:ext cx="7848600" cy="584200"/>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Interactions databases: types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5171" y="862735"/>
            <a:ext cx="996463" cy="517164"/>
          </a:xfrm>
          <a:prstGeom prst="rect">
            <a:avLst/>
          </a:prstGeom>
        </p:spPr>
      </p:pic>
      <p:grpSp>
        <p:nvGrpSpPr>
          <p:cNvPr id="6" name="Group 5"/>
          <p:cNvGrpSpPr>
            <a:grpSpLocks noChangeAspect="1"/>
          </p:cNvGrpSpPr>
          <p:nvPr/>
        </p:nvGrpSpPr>
        <p:grpSpPr>
          <a:xfrm>
            <a:off x="2663402" y="1616808"/>
            <a:ext cx="1332196" cy="368602"/>
            <a:chOff x="1403648" y="2217318"/>
            <a:chExt cx="1397496" cy="386670"/>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34344" y="2222988"/>
              <a:ext cx="10668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03648" y="2217318"/>
              <a:ext cx="3810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9"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61122" y="851209"/>
            <a:ext cx="463492" cy="463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69828" y="1652473"/>
            <a:ext cx="679788" cy="308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2" name="Group 11"/>
          <p:cNvGrpSpPr>
            <a:grpSpLocks noChangeAspect="1"/>
          </p:cNvGrpSpPr>
          <p:nvPr/>
        </p:nvGrpSpPr>
        <p:grpSpPr>
          <a:xfrm>
            <a:off x="8906101" y="1538581"/>
            <a:ext cx="1320351" cy="268388"/>
            <a:chOff x="941999" y="4288780"/>
            <a:chExt cx="1615166" cy="328315"/>
          </a:xfrm>
        </p:grpSpPr>
        <p:pic>
          <p:nvPicPr>
            <p:cNvPr id="1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41999" y="4289822"/>
              <a:ext cx="326231" cy="326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263218" y="4288780"/>
              <a:ext cx="1293947" cy="328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5"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293856" y="903912"/>
            <a:ext cx="956589" cy="434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1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320136" y="980728"/>
            <a:ext cx="735040" cy="24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12"/>
          <a:stretch>
            <a:fillRect/>
          </a:stretch>
        </p:blipFill>
        <p:spPr>
          <a:xfrm>
            <a:off x="9624392" y="836712"/>
            <a:ext cx="432048" cy="443126"/>
          </a:xfrm>
          <a:prstGeom prst="rect">
            <a:avLst/>
          </a:prstGeom>
          <a:noFill/>
          <a:ln>
            <a:noFill/>
          </a:ln>
          <a:effectLst/>
        </p:spPr>
      </p:pic>
      <p:sp>
        <p:nvSpPr>
          <p:cNvPr id="20" name="TextBox 19"/>
          <p:cNvSpPr txBox="1"/>
          <p:nvPr/>
        </p:nvSpPr>
        <p:spPr>
          <a:xfrm>
            <a:off x="7070577" y="2492896"/>
            <a:ext cx="2109021" cy="400110"/>
          </a:xfrm>
          <a:prstGeom prst="rect">
            <a:avLst/>
          </a:prstGeom>
          <a:noFill/>
        </p:spPr>
        <p:txBody>
          <a:bodyPr wrap="square" rtlCol="0">
            <a:spAutoFit/>
          </a:bodyPr>
          <a:lstStyle>
            <a:defPPr>
              <a:defRPr lang="de-DE"/>
            </a:defPPr>
            <a:lvl1pPr algn="ctr">
              <a:defRPr sz="2000" b="1">
                <a:solidFill>
                  <a:srgbClr val="0000FF"/>
                </a:solidFill>
              </a:defRPr>
            </a:lvl1pPr>
          </a:lstStyle>
          <a:p>
            <a:r>
              <a:rPr lang="en-US" dirty="0">
                <a:solidFill>
                  <a:schemeClr val="accent4">
                    <a:lumMod val="75000"/>
                  </a:schemeClr>
                </a:solidFill>
              </a:rPr>
              <a:t>Meta-databases</a:t>
            </a:r>
          </a:p>
        </p:txBody>
      </p:sp>
      <p:sp>
        <p:nvSpPr>
          <p:cNvPr id="21" name="TextBox 20"/>
          <p:cNvSpPr txBox="1"/>
          <p:nvPr/>
        </p:nvSpPr>
        <p:spPr>
          <a:xfrm>
            <a:off x="5630416" y="5445224"/>
            <a:ext cx="2033706" cy="707886"/>
          </a:xfrm>
          <a:prstGeom prst="rect">
            <a:avLst/>
          </a:prstGeom>
          <a:noFill/>
        </p:spPr>
        <p:txBody>
          <a:bodyPr wrap="square" rtlCol="0">
            <a:spAutoFit/>
          </a:bodyPr>
          <a:lstStyle>
            <a:defPPr>
              <a:defRPr lang="de-DE"/>
            </a:defPPr>
            <a:lvl1pPr algn="ctr">
              <a:defRPr sz="2000" b="1">
                <a:solidFill>
                  <a:srgbClr val="0000FF"/>
                </a:solidFill>
              </a:defRPr>
            </a:lvl1pPr>
          </a:lstStyle>
          <a:p>
            <a:r>
              <a:rPr lang="en-US" dirty="0">
                <a:solidFill>
                  <a:schemeClr val="accent2">
                    <a:lumMod val="75000"/>
                  </a:schemeClr>
                </a:solidFill>
              </a:rPr>
              <a:t>Predictive databases</a:t>
            </a:r>
          </a:p>
        </p:txBody>
      </p:sp>
      <p:grpSp>
        <p:nvGrpSpPr>
          <p:cNvPr id="3076" name="Group 3075"/>
          <p:cNvGrpSpPr/>
          <p:nvPr/>
        </p:nvGrpSpPr>
        <p:grpSpPr>
          <a:xfrm>
            <a:off x="2606081" y="2420888"/>
            <a:ext cx="1848235" cy="1803340"/>
            <a:chOff x="1082080" y="2420888"/>
            <a:chExt cx="1848235" cy="1803340"/>
          </a:xfrm>
        </p:grpSpPr>
        <p:sp>
          <p:nvSpPr>
            <p:cNvPr id="19" name="TextBox 18"/>
            <p:cNvSpPr txBox="1"/>
            <p:nvPr/>
          </p:nvSpPr>
          <p:spPr>
            <a:xfrm>
              <a:off x="1082080" y="2420888"/>
              <a:ext cx="1673726" cy="707886"/>
            </a:xfrm>
            <a:prstGeom prst="rect">
              <a:avLst/>
            </a:prstGeom>
            <a:noFill/>
          </p:spPr>
          <p:txBody>
            <a:bodyPr wrap="square" rtlCol="0">
              <a:spAutoFit/>
            </a:bodyPr>
            <a:lstStyle/>
            <a:p>
              <a:pPr algn="ctr"/>
              <a:r>
                <a:rPr lang="en-US" sz="2000" b="1" dirty="0">
                  <a:solidFill>
                    <a:srgbClr val="558ED5"/>
                  </a:solidFill>
                </a:rPr>
                <a:t>Primary databases</a:t>
              </a:r>
            </a:p>
          </p:txBody>
        </p:sp>
        <p:grpSp>
          <p:nvGrpSpPr>
            <p:cNvPr id="3075" name="Group 3074"/>
            <p:cNvGrpSpPr/>
            <p:nvPr/>
          </p:nvGrpSpPr>
          <p:grpSpPr>
            <a:xfrm>
              <a:off x="1638286" y="3212976"/>
              <a:ext cx="1292029" cy="1011252"/>
              <a:chOff x="1638286" y="3212976"/>
              <a:chExt cx="1292029" cy="1011252"/>
            </a:xfrm>
          </p:grpSpPr>
          <p:pic>
            <p:nvPicPr>
              <p:cNvPr id="23" name="Picture 9" descr="produktbilde_science_journals.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2162200" y="3212976"/>
                <a:ext cx="768115"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 name="Group 1042"/>
              <p:cNvGrpSpPr>
                <a:grpSpLocks/>
              </p:cNvGrpSpPr>
              <p:nvPr/>
            </p:nvGrpSpPr>
            <p:grpSpPr bwMode="auto">
              <a:xfrm>
                <a:off x="1638286" y="3387204"/>
                <a:ext cx="1099978" cy="837024"/>
                <a:chOff x="323528" y="1991503"/>
                <a:chExt cx="2432256" cy="2445609"/>
              </a:xfrm>
            </p:grpSpPr>
            <p:pic>
              <p:nvPicPr>
                <p:cNvPr id="25" name="Picture 5"/>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23528" y="1991503"/>
                  <a:ext cx="1756232" cy="2320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9"/>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386599" y="3847291"/>
                  <a:ext cx="1296936" cy="589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845562" y="3368823"/>
                  <a:ext cx="910222" cy="103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4" descr="UbiqFireOut.jp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1362001" y="2473613"/>
                  <a:ext cx="1280760" cy="625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pic>
        <p:nvPicPr>
          <p:cNvPr id="29" name="Picture 28"/>
          <p:cNvPicPr>
            <a:picLocks noChangeAspect="1"/>
          </p:cNvPicPr>
          <p:nvPr/>
        </p:nvPicPr>
        <p:blipFill>
          <a:blip r:embed="rId18"/>
          <a:stretch>
            <a:fillRect/>
          </a:stretch>
        </p:blipFill>
        <p:spPr>
          <a:xfrm>
            <a:off x="6384032" y="1484785"/>
            <a:ext cx="1459880" cy="456213"/>
          </a:xfrm>
          <a:prstGeom prst="rect">
            <a:avLst/>
          </a:prstGeom>
        </p:spPr>
      </p:pic>
      <p:pic>
        <p:nvPicPr>
          <p:cNvPr id="31" name="Picture 30"/>
          <p:cNvPicPr>
            <a:picLocks noChangeAspect="1"/>
          </p:cNvPicPr>
          <p:nvPr/>
        </p:nvPicPr>
        <p:blipFill>
          <a:blip r:embed="rId19"/>
          <a:stretch>
            <a:fillRect/>
          </a:stretch>
        </p:blipFill>
        <p:spPr>
          <a:xfrm>
            <a:off x="9840416" y="5445224"/>
            <a:ext cx="609600" cy="609600"/>
          </a:xfrm>
          <a:prstGeom prst="rect">
            <a:avLst/>
          </a:prstGeom>
        </p:spPr>
      </p:pic>
      <p:pic>
        <p:nvPicPr>
          <p:cNvPr id="3073" name="Picture 3072"/>
          <p:cNvPicPr>
            <a:picLocks noChangeAspect="1"/>
          </p:cNvPicPr>
          <p:nvPr/>
        </p:nvPicPr>
        <p:blipFill>
          <a:blip r:embed="rId20"/>
          <a:stretch>
            <a:fillRect/>
          </a:stretch>
        </p:blipFill>
        <p:spPr>
          <a:xfrm rot="16747586">
            <a:off x="4938485" y="3549508"/>
            <a:ext cx="1522992" cy="1500735"/>
          </a:xfrm>
          <a:prstGeom prst="rect">
            <a:avLst/>
          </a:prstGeom>
        </p:spPr>
      </p:pic>
      <p:pic>
        <p:nvPicPr>
          <p:cNvPr id="3077" name="Picture 3076"/>
          <p:cNvPicPr>
            <a:picLocks noChangeAspect="1"/>
          </p:cNvPicPr>
          <p:nvPr/>
        </p:nvPicPr>
        <p:blipFill>
          <a:blip r:embed="rId21"/>
          <a:stretch>
            <a:fillRect/>
          </a:stretch>
        </p:blipFill>
        <p:spPr>
          <a:xfrm>
            <a:off x="8472264" y="764704"/>
            <a:ext cx="568964" cy="512068"/>
          </a:xfrm>
          <a:prstGeom prst="rect">
            <a:avLst/>
          </a:prstGeom>
        </p:spPr>
      </p:pic>
    </p:spTree>
    <p:extLst>
      <p:ext uri="{BB962C8B-B14F-4D97-AF65-F5344CB8AC3E}">
        <p14:creationId xmlns:p14="http://schemas.microsoft.com/office/powerpoint/2010/main" val="204030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3077"/>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76"/>
                                        </p:tgtEl>
                                        <p:attrNameLst>
                                          <p:attrName>style.visibility</p:attrName>
                                        </p:attrNameLst>
                                      </p:cBhvr>
                                      <p:to>
                                        <p:strVal val="visible"/>
                                      </p:to>
                                    </p:set>
                                    <p:animEffect transition="in" filter="fade">
                                      <p:cBhvr>
                                        <p:cTn id="38" dur="500"/>
                                        <p:tgtEl>
                                          <p:spTgt spid="3076"/>
                                        </p:tgtEl>
                                      </p:cBhvr>
                                    </p:animEffect>
                                  </p:child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0.06301 0.00301 L -1.14043E-6 0.49607 " pathEditMode="relative" rAng="0" ptsTypes="AA">
                                      <p:cBhvr>
                                        <p:cTn id="41" dur="2000" fill="hold"/>
                                        <p:tgtEl>
                                          <p:spTgt spid="5"/>
                                        </p:tgtEl>
                                        <p:attrNameLst>
                                          <p:attrName>ppt_x</p:attrName>
                                          <p:attrName>ppt_y</p:attrName>
                                        </p:attrNameLst>
                                      </p:cBhvr>
                                      <p:rCtr x="-3159" y="24641"/>
                                    </p:animMotion>
                                  </p:childTnLst>
                                </p:cTn>
                              </p:par>
                              <p:par>
                                <p:cTn id="42" presetID="0" presetClass="path" presetSubtype="0" accel="50000" decel="50000" fill="hold" nodeType="withEffect">
                                  <p:stCondLst>
                                    <p:cond delay="0"/>
                                  </p:stCondLst>
                                  <p:childTnLst>
                                    <p:animMotion origin="layout" path="M 0.06301 0.00301 L 0.0585 0.41879 " pathEditMode="relative" rAng="0" ptsTypes="AA">
                                      <p:cBhvr>
                                        <p:cTn id="43" dur="2000" fill="hold"/>
                                        <p:tgtEl>
                                          <p:spTgt spid="6"/>
                                        </p:tgtEl>
                                        <p:attrNameLst>
                                          <p:attrName>ppt_x</p:attrName>
                                          <p:attrName>ppt_y</p:attrName>
                                        </p:attrNameLst>
                                      </p:cBhvr>
                                      <p:rCtr x="-226" y="20777"/>
                                    </p:animMotion>
                                  </p:childTnLst>
                                </p:cTn>
                              </p:par>
                              <p:par>
                                <p:cTn id="44" presetID="0" presetClass="path" presetSubtype="0" accel="50000" decel="50000" fill="hold" nodeType="withEffect">
                                  <p:stCondLst>
                                    <p:cond delay="0"/>
                                  </p:stCondLst>
                                  <p:childTnLst>
                                    <p:animMotion origin="layout" path="M 0.06301 0.00301 L -0.24336 0.51227 " pathEditMode="relative" rAng="0" ptsTypes="AA">
                                      <p:cBhvr>
                                        <p:cTn id="45" dur="2000" fill="hold"/>
                                        <p:tgtEl>
                                          <p:spTgt spid="10"/>
                                        </p:tgtEl>
                                        <p:attrNameLst>
                                          <p:attrName>ppt_x</p:attrName>
                                          <p:attrName>ppt_y</p:attrName>
                                        </p:attrNameLst>
                                      </p:cBhvr>
                                      <p:rCtr x="-15327" y="25451"/>
                                    </p:animMotion>
                                  </p:childTnLst>
                                </p:cTn>
                              </p:par>
                              <p:par>
                                <p:cTn id="46" presetID="0" presetClass="path" presetSubtype="0" accel="50000" decel="50000" fill="hold" nodeType="withEffect">
                                  <p:stCondLst>
                                    <p:cond delay="0"/>
                                  </p:stCondLst>
                                  <p:childTnLst>
                                    <p:animMotion origin="layout" path="M 0.06301 0.00301 L -0.16195 0.38686 " pathEditMode="relative" rAng="0" ptsTypes="AA">
                                      <p:cBhvr>
                                        <p:cTn id="47" dur="2000" fill="hold"/>
                                        <p:tgtEl>
                                          <p:spTgt spid="9"/>
                                        </p:tgtEl>
                                        <p:attrNameLst>
                                          <p:attrName>ppt_x</p:attrName>
                                          <p:attrName>ppt_y</p:attrName>
                                        </p:attrNameLst>
                                      </p:cBhvr>
                                      <p:rCtr x="-11248" y="19181"/>
                                    </p:animMotion>
                                  </p:childTnLst>
                                </p:cTn>
                              </p:par>
                              <p:par>
                                <p:cTn id="48" presetID="0" presetClass="path" presetSubtype="0" accel="50000" decel="50000" fill="hold" nodeType="withEffect">
                                  <p:stCondLst>
                                    <p:cond delay="0"/>
                                  </p:stCondLst>
                                  <p:childTnLst>
                                    <p:animMotion origin="layout" path="M 0.06301 0.00301 L -0.22444 0.61222 " pathEditMode="relative" rAng="0" ptsTypes="AA">
                                      <p:cBhvr>
                                        <p:cTn id="49" dur="2000" fill="hold"/>
                                        <p:tgtEl>
                                          <p:spTgt spid="15"/>
                                        </p:tgtEl>
                                        <p:attrNameLst>
                                          <p:attrName>ppt_x</p:attrName>
                                          <p:attrName>ppt_y</p:attrName>
                                        </p:attrNameLst>
                                      </p:cBhvr>
                                      <p:rCtr x="-14373" y="30449"/>
                                    </p:animMotion>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073"/>
                                        </p:tgtEl>
                                        <p:attrNameLst>
                                          <p:attrName>style.visibility</p:attrName>
                                        </p:attrNameLst>
                                      </p:cBhvr>
                                      <p:to>
                                        <p:strVal val="visible"/>
                                      </p:to>
                                    </p:set>
                                    <p:animEffect transition="in" filter="wipe(left)">
                                      <p:cBhvr>
                                        <p:cTn id="54" dur="500"/>
                                        <p:tgtEl>
                                          <p:spTgt spid="3073"/>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par>
                          <p:cTn id="59" fill="hold">
                            <p:stCondLst>
                              <p:cond delay="1000"/>
                            </p:stCondLst>
                            <p:childTnLst>
                              <p:par>
                                <p:cTn id="60" presetID="0" presetClass="path" presetSubtype="0" accel="50000" decel="50000" fill="hold" nodeType="afterEffect">
                                  <p:stCondLst>
                                    <p:cond delay="0"/>
                                  </p:stCondLst>
                                  <p:childTnLst>
                                    <p:animMotion origin="layout" path="M 0.06301 0.00301 L 0.05416 0.23971 " pathEditMode="relative" rAng="0" ptsTypes="AA">
                                      <p:cBhvr>
                                        <p:cTn id="61" dur="2000" fill="hold"/>
                                        <p:tgtEl>
                                          <p:spTgt spid="29"/>
                                        </p:tgtEl>
                                        <p:attrNameLst>
                                          <p:attrName>ppt_x</p:attrName>
                                          <p:attrName>ppt_y</p:attrName>
                                        </p:attrNameLst>
                                      </p:cBhvr>
                                      <p:rCtr x="-451" y="11823"/>
                                    </p:animMotion>
                                  </p:childTnLst>
                                </p:cTn>
                              </p:par>
                              <p:par>
                                <p:cTn id="62" presetID="0" presetClass="path" presetSubtype="0" accel="50000" decel="50000" fill="hold" nodeType="withEffect">
                                  <p:stCondLst>
                                    <p:cond delay="0"/>
                                  </p:stCondLst>
                                  <p:childTnLst>
                                    <p:animMotion origin="layout" path="M 0.0236 0.09671 L -0.06301 0.33526 " pathEditMode="relative" rAng="0" ptsTypes="AA">
                                      <p:cBhvr>
                                        <p:cTn id="63" dur="2000" fill="hold"/>
                                        <p:tgtEl>
                                          <p:spTgt spid="18"/>
                                        </p:tgtEl>
                                        <p:attrNameLst>
                                          <p:attrName>ppt_x</p:attrName>
                                          <p:attrName>ppt_y</p:attrName>
                                        </p:attrNameLst>
                                      </p:cBhvr>
                                      <p:rCtr x="-4340" y="11916"/>
                                    </p:animMotion>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par>
                          <p:cTn id="68" fill="hold">
                            <p:stCondLst>
                              <p:cond delay="3500"/>
                            </p:stCondLst>
                            <p:childTnLst>
                              <p:par>
                                <p:cTn id="69" presetID="0" presetClass="path" presetSubtype="0" accel="50000" decel="50000" fill="hold" nodeType="afterEffect">
                                  <p:stCondLst>
                                    <p:cond delay="0"/>
                                  </p:stCondLst>
                                  <p:childTnLst>
                                    <p:animMotion origin="layout" path="M 0.06301 0.003 L 0.06232 0.64599 " pathEditMode="relative" rAng="0" ptsTypes="AA">
                                      <p:cBhvr>
                                        <p:cTn id="70" dur="2000" fill="hold"/>
                                        <p:tgtEl>
                                          <p:spTgt spid="16"/>
                                        </p:tgtEl>
                                        <p:attrNameLst>
                                          <p:attrName>ppt_x</p:attrName>
                                          <p:attrName>ppt_y</p:attrName>
                                        </p:attrNameLst>
                                      </p:cBhvr>
                                      <p:rCtr x="-35" y="32138"/>
                                    </p:animMotion>
                                  </p:childTnLst>
                                </p:cTn>
                              </p:par>
                              <p:par>
                                <p:cTn id="71" presetID="0" presetClass="path" presetSubtype="0" accel="50000" decel="50000" fill="hold" nodeType="withEffect">
                                  <p:stCondLst>
                                    <p:cond delay="0"/>
                                  </p:stCondLst>
                                  <p:childTnLst>
                                    <p:animMotion origin="layout" path="M 0.06301 0.00301 L -0.13539 0.63697 " pathEditMode="relative" rAng="0" ptsTypes="AA">
                                      <p:cBhvr>
                                        <p:cTn id="72" dur="2000" fill="hold"/>
                                        <p:tgtEl>
                                          <p:spTgt spid="12"/>
                                        </p:tgtEl>
                                        <p:attrNameLst>
                                          <p:attrName>ppt_x</p:attrName>
                                          <p:attrName>ppt_y</p:attrName>
                                        </p:attrNameLst>
                                      </p:cBhvr>
                                      <p:rCtr x="-9929" y="31698"/>
                                    </p:animMotion>
                                  </p:childTnLst>
                                </p:cTn>
                              </p:par>
                              <p:par>
                                <p:cTn id="73" presetID="0" presetClass="path" presetSubtype="0" accel="50000" decel="50000" fill="hold" nodeType="withEffect">
                                  <p:stCondLst>
                                    <p:cond delay="0"/>
                                  </p:stCondLst>
                                  <p:childTnLst>
                                    <p:animMotion origin="layout" path="M -4.71976E-7 -1.53312E-6 L 0.06334 0.68759 " pathEditMode="relative" rAng="0" ptsTypes="AA">
                                      <p:cBhvr>
                                        <p:cTn id="74" dur="2000" fill="hold"/>
                                        <p:tgtEl>
                                          <p:spTgt spid="3077"/>
                                        </p:tgtEl>
                                        <p:attrNameLst>
                                          <p:attrName>ppt_x</p:attrName>
                                          <p:attrName>ppt_y</p:attrName>
                                        </p:attrNameLst>
                                      </p:cBhvr>
                                      <p:rCtr x="3158" y="34368"/>
                                    </p:animMotion>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ChangeArrowheads="1"/>
          </p:cNvSpPr>
          <p:nvPr/>
        </p:nvSpPr>
        <p:spPr bwMode="auto">
          <a:xfrm>
            <a:off x="1524000" y="3157192"/>
            <a:ext cx="9144000" cy="2071687"/>
          </a:xfrm>
          <a:prstGeom prst="rect">
            <a:avLst/>
          </a:prstGeom>
          <a:solidFill>
            <a:srgbClr val="EAEAEA"/>
          </a:solidFill>
          <a:ln w="9525">
            <a:solidFill>
              <a:srgbClr val="C0C0C0"/>
            </a:solidFill>
            <a:miter lim="800000"/>
            <a:headEnd/>
            <a:tailEnd/>
          </a:ln>
        </p:spPr>
        <p:txBody>
          <a:bodyPr wrap="none" anchor="ctr"/>
          <a:lstStyle/>
          <a:p>
            <a:endParaRPr lang="en-US">
              <a:cs typeface="Arial" panose="020B0604020202020204" pitchFamily="34" charset="0"/>
            </a:endParaRPr>
          </a:p>
        </p:txBody>
      </p:sp>
      <p:sp>
        <p:nvSpPr>
          <p:cNvPr id="33794" name="Rectangle 6"/>
          <p:cNvSpPr>
            <a:spLocks noChangeArrowheads="1"/>
          </p:cNvSpPr>
          <p:nvPr/>
        </p:nvSpPr>
        <p:spPr bwMode="auto">
          <a:xfrm>
            <a:off x="1524000" y="980728"/>
            <a:ext cx="9144000" cy="1506538"/>
          </a:xfrm>
          <a:prstGeom prst="rect">
            <a:avLst/>
          </a:prstGeom>
          <a:solidFill>
            <a:srgbClr val="EAEAEA"/>
          </a:solidFill>
          <a:ln w="9525">
            <a:solidFill>
              <a:srgbClr val="C0C0C0"/>
            </a:solidFill>
            <a:miter lim="800000"/>
            <a:headEnd/>
            <a:tailEnd/>
          </a:ln>
        </p:spPr>
        <p:txBody>
          <a:bodyPr wrap="none" anchor="ctr"/>
          <a:lstStyle/>
          <a:p>
            <a:endParaRPr lang="en-US">
              <a:cs typeface="Arial" panose="020B0604020202020204" pitchFamily="34" charset="0"/>
            </a:endParaRPr>
          </a:p>
        </p:txBody>
      </p:sp>
      <p:sp>
        <p:nvSpPr>
          <p:cNvPr id="33795" name="Rectangle 7"/>
          <p:cNvSpPr>
            <a:spLocks noChangeArrowheads="1"/>
          </p:cNvSpPr>
          <p:nvPr/>
        </p:nvSpPr>
        <p:spPr bwMode="auto">
          <a:xfrm>
            <a:off x="1524000" y="2487266"/>
            <a:ext cx="9144000" cy="666750"/>
          </a:xfrm>
          <a:prstGeom prst="rect">
            <a:avLst/>
          </a:prstGeom>
          <a:solidFill>
            <a:srgbClr val="F8F8F8"/>
          </a:solidFill>
          <a:ln w="9525">
            <a:solidFill>
              <a:srgbClr val="C0C0C0"/>
            </a:solidFill>
            <a:miter lim="800000"/>
            <a:headEnd/>
            <a:tailEnd/>
          </a:ln>
        </p:spPr>
        <p:txBody>
          <a:bodyPr wrap="none" anchor="ctr"/>
          <a:lstStyle/>
          <a:p>
            <a:endParaRPr lang="en-US">
              <a:cs typeface="Arial" panose="020B0604020202020204" pitchFamily="34" charset="0"/>
            </a:endParaRPr>
          </a:p>
        </p:txBody>
      </p:sp>
      <p:sp>
        <p:nvSpPr>
          <p:cNvPr id="33796" name="Title 1"/>
          <p:cNvSpPr>
            <a:spLocks noGrp="1"/>
          </p:cNvSpPr>
          <p:nvPr>
            <p:ph type="title"/>
          </p:nvPr>
        </p:nvSpPr>
        <p:spPr>
          <a:xfrm>
            <a:off x="1775520" y="60536"/>
            <a:ext cx="8229600" cy="535531"/>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0" hangingPunct="0"/>
            <a:r>
              <a:rPr lang="en-GB" sz="3200" dirty="0">
                <a:solidFill>
                  <a:srgbClr val="72AD46"/>
                </a:solidFill>
                <a:latin typeface="Arial" panose="020B0604020202020204" pitchFamily="34" charset="0"/>
                <a:cs typeface="Arial" pitchFamily="34" charset="0"/>
              </a:rPr>
              <a:t>Data integration problems</a:t>
            </a:r>
          </a:p>
        </p:txBody>
      </p:sp>
      <p:sp>
        <p:nvSpPr>
          <p:cNvPr id="33797" name="Rectangle 2"/>
          <p:cNvSpPr>
            <a:spLocks noChangeArrowheads="1"/>
          </p:cNvSpPr>
          <p:nvPr/>
        </p:nvSpPr>
        <p:spPr bwMode="auto">
          <a:xfrm>
            <a:off x="1524000" y="5229201"/>
            <a:ext cx="9144000" cy="1655788"/>
          </a:xfrm>
          <a:prstGeom prst="rect">
            <a:avLst/>
          </a:prstGeom>
          <a:solidFill>
            <a:srgbClr val="F8F8F8"/>
          </a:solidFill>
          <a:ln w="9525">
            <a:solidFill>
              <a:srgbClr val="C0C0C0"/>
            </a:solidFill>
            <a:miter lim="800000"/>
            <a:headEnd/>
            <a:tailEnd/>
          </a:ln>
        </p:spPr>
        <p:txBody>
          <a:bodyPr wrap="none" anchor="ctr"/>
          <a:lstStyle/>
          <a:p>
            <a:pPr algn="ctr"/>
            <a:endParaRPr lang="en-US">
              <a:cs typeface="Arial" panose="020B0604020202020204" pitchFamily="34" charset="0"/>
            </a:endParaRPr>
          </a:p>
        </p:txBody>
      </p:sp>
      <p:grpSp>
        <p:nvGrpSpPr>
          <p:cNvPr id="2" name="Group 9"/>
          <p:cNvGrpSpPr>
            <a:grpSpLocks/>
          </p:cNvGrpSpPr>
          <p:nvPr/>
        </p:nvGrpSpPr>
        <p:grpSpPr bwMode="auto">
          <a:xfrm>
            <a:off x="2998341" y="1133128"/>
            <a:ext cx="449263" cy="615950"/>
            <a:chOff x="1680" y="3168"/>
            <a:chExt cx="768" cy="1056"/>
          </a:xfrm>
        </p:grpSpPr>
        <p:sp>
          <p:nvSpPr>
            <p:cNvPr id="33831" name="AutoShape 10"/>
            <p:cNvSpPr>
              <a:spLocks noChangeArrowheads="1"/>
            </p:cNvSpPr>
            <p:nvPr/>
          </p:nvSpPr>
          <p:spPr bwMode="auto">
            <a:xfrm>
              <a:off x="1680" y="3840"/>
              <a:ext cx="768" cy="384"/>
            </a:xfrm>
            <a:prstGeom prst="can">
              <a:avLst>
                <a:gd name="adj" fmla="val 25000"/>
              </a:avLst>
            </a:prstGeom>
            <a:solidFill>
              <a:srgbClr val="FF6600">
                <a:alpha val="63136"/>
              </a:srgbClr>
            </a:solidFill>
            <a:ln w="9525">
              <a:solidFill>
                <a:schemeClr val="tx1"/>
              </a:solidFill>
              <a:round/>
              <a:headEnd/>
              <a:tailEnd/>
            </a:ln>
          </p:spPr>
          <p:txBody>
            <a:bodyPr wrap="none" anchor="ctr"/>
            <a:lstStyle/>
            <a:p>
              <a:endParaRPr lang="en-US">
                <a:cs typeface="Arial" panose="020B0604020202020204" pitchFamily="34" charset="0"/>
              </a:endParaRPr>
            </a:p>
          </p:txBody>
        </p:sp>
        <p:sp>
          <p:nvSpPr>
            <p:cNvPr id="33832" name="AutoShape 11"/>
            <p:cNvSpPr>
              <a:spLocks noChangeArrowheads="1"/>
            </p:cNvSpPr>
            <p:nvPr/>
          </p:nvSpPr>
          <p:spPr bwMode="auto">
            <a:xfrm>
              <a:off x="1680" y="3504"/>
              <a:ext cx="768" cy="384"/>
            </a:xfrm>
            <a:prstGeom prst="can">
              <a:avLst>
                <a:gd name="adj" fmla="val 25000"/>
              </a:avLst>
            </a:prstGeom>
            <a:solidFill>
              <a:srgbClr val="FF660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endParaRPr lang="en-US">
                <a:solidFill>
                  <a:schemeClr val="bg1"/>
                </a:solidFill>
                <a:cs typeface="Arial" panose="020B0604020202020204" pitchFamily="34" charset="0"/>
              </a:endParaRPr>
            </a:p>
          </p:txBody>
        </p:sp>
        <p:sp>
          <p:nvSpPr>
            <p:cNvPr id="33833" name="AutoShape 12"/>
            <p:cNvSpPr>
              <a:spLocks noChangeArrowheads="1"/>
            </p:cNvSpPr>
            <p:nvPr/>
          </p:nvSpPr>
          <p:spPr bwMode="auto">
            <a:xfrm>
              <a:off x="1680" y="3168"/>
              <a:ext cx="768" cy="384"/>
            </a:xfrm>
            <a:prstGeom prst="can">
              <a:avLst>
                <a:gd name="adj" fmla="val 25000"/>
              </a:avLst>
            </a:prstGeom>
            <a:solidFill>
              <a:srgbClr val="FF6600">
                <a:alpha val="63136"/>
              </a:srgbClr>
            </a:solidFill>
            <a:ln w="9525">
              <a:solidFill>
                <a:schemeClr val="tx1"/>
              </a:solidFill>
              <a:round/>
              <a:headEnd/>
              <a:tailEnd/>
            </a:ln>
          </p:spPr>
          <p:txBody>
            <a:bodyPr wrap="none" anchor="ctr"/>
            <a:lstStyle/>
            <a:p>
              <a:endParaRPr lang="en-US">
                <a:cs typeface="Arial" panose="020B0604020202020204" pitchFamily="34" charset="0"/>
              </a:endParaRPr>
            </a:p>
          </p:txBody>
        </p:sp>
      </p:grpSp>
      <p:grpSp>
        <p:nvGrpSpPr>
          <p:cNvPr id="3" name="Group 13"/>
          <p:cNvGrpSpPr>
            <a:grpSpLocks/>
          </p:cNvGrpSpPr>
          <p:nvPr/>
        </p:nvGrpSpPr>
        <p:grpSpPr bwMode="auto">
          <a:xfrm>
            <a:off x="3809553" y="1133128"/>
            <a:ext cx="449262" cy="615950"/>
            <a:chOff x="1680" y="3168"/>
            <a:chExt cx="768" cy="1056"/>
          </a:xfrm>
        </p:grpSpPr>
        <p:sp>
          <p:nvSpPr>
            <p:cNvPr id="33828" name="AutoShape 14"/>
            <p:cNvSpPr>
              <a:spLocks noChangeArrowheads="1"/>
            </p:cNvSpPr>
            <p:nvPr/>
          </p:nvSpPr>
          <p:spPr bwMode="auto">
            <a:xfrm>
              <a:off x="1680" y="3840"/>
              <a:ext cx="768" cy="384"/>
            </a:xfrm>
            <a:prstGeom prst="can">
              <a:avLst>
                <a:gd name="adj" fmla="val 25000"/>
              </a:avLst>
            </a:prstGeom>
            <a:solidFill>
              <a:srgbClr val="008000">
                <a:alpha val="63136"/>
              </a:srgbClr>
            </a:solidFill>
            <a:ln w="9525">
              <a:solidFill>
                <a:schemeClr val="tx1"/>
              </a:solidFill>
              <a:round/>
              <a:headEnd/>
              <a:tailEnd/>
            </a:ln>
          </p:spPr>
          <p:txBody>
            <a:bodyPr wrap="none" anchor="ctr"/>
            <a:lstStyle/>
            <a:p>
              <a:endParaRPr lang="en-US">
                <a:cs typeface="Arial" panose="020B0604020202020204" pitchFamily="34" charset="0"/>
              </a:endParaRPr>
            </a:p>
          </p:txBody>
        </p:sp>
        <p:sp>
          <p:nvSpPr>
            <p:cNvPr id="33829" name="AutoShape 15"/>
            <p:cNvSpPr>
              <a:spLocks noChangeArrowheads="1"/>
            </p:cNvSpPr>
            <p:nvPr/>
          </p:nvSpPr>
          <p:spPr bwMode="auto">
            <a:xfrm>
              <a:off x="1680" y="3504"/>
              <a:ext cx="768" cy="384"/>
            </a:xfrm>
            <a:prstGeom prst="can">
              <a:avLst>
                <a:gd name="adj" fmla="val 25000"/>
              </a:avLst>
            </a:prstGeom>
            <a:solidFill>
              <a:srgbClr val="00800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endParaRPr lang="en-US">
                <a:solidFill>
                  <a:schemeClr val="bg1"/>
                </a:solidFill>
                <a:cs typeface="Arial" panose="020B0604020202020204" pitchFamily="34" charset="0"/>
              </a:endParaRPr>
            </a:p>
          </p:txBody>
        </p:sp>
        <p:sp>
          <p:nvSpPr>
            <p:cNvPr id="33830" name="AutoShape 16"/>
            <p:cNvSpPr>
              <a:spLocks noChangeArrowheads="1"/>
            </p:cNvSpPr>
            <p:nvPr/>
          </p:nvSpPr>
          <p:spPr bwMode="auto">
            <a:xfrm>
              <a:off x="1680" y="3168"/>
              <a:ext cx="768" cy="384"/>
            </a:xfrm>
            <a:prstGeom prst="can">
              <a:avLst>
                <a:gd name="adj" fmla="val 25000"/>
              </a:avLst>
            </a:prstGeom>
            <a:solidFill>
              <a:srgbClr val="008000">
                <a:alpha val="63136"/>
              </a:srgbClr>
            </a:solidFill>
            <a:ln w="9525">
              <a:solidFill>
                <a:schemeClr val="tx1"/>
              </a:solidFill>
              <a:round/>
              <a:headEnd/>
              <a:tailEnd/>
            </a:ln>
          </p:spPr>
          <p:txBody>
            <a:bodyPr wrap="none" anchor="ctr"/>
            <a:lstStyle/>
            <a:p>
              <a:endParaRPr lang="en-US">
                <a:cs typeface="Arial" panose="020B0604020202020204" pitchFamily="34" charset="0"/>
              </a:endParaRPr>
            </a:p>
          </p:txBody>
        </p:sp>
      </p:grpSp>
      <p:grpSp>
        <p:nvGrpSpPr>
          <p:cNvPr id="4" name="Group 17"/>
          <p:cNvGrpSpPr>
            <a:grpSpLocks/>
          </p:cNvGrpSpPr>
          <p:nvPr/>
        </p:nvGrpSpPr>
        <p:grpSpPr bwMode="auto">
          <a:xfrm>
            <a:off x="4598541" y="1133128"/>
            <a:ext cx="449263" cy="615950"/>
            <a:chOff x="1680" y="3168"/>
            <a:chExt cx="768" cy="1056"/>
          </a:xfrm>
        </p:grpSpPr>
        <p:sp>
          <p:nvSpPr>
            <p:cNvPr id="33825" name="AutoShape 18"/>
            <p:cNvSpPr>
              <a:spLocks noChangeArrowheads="1"/>
            </p:cNvSpPr>
            <p:nvPr/>
          </p:nvSpPr>
          <p:spPr bwMode="auto">
            <a:xfrm>
              <a:off x="1680" y="3840"/>
              <a:ext cx="768" cy="384"/>
            </a:xfrm>
            <a:prstGeom prst="can">
              <a:avLst>
                <a:gd name="adj" fmla="val 25000"/>
              </a:avLst>
            </a:prstGeom>
            <a:solidFill>
              <a:srgbClr val="800080">
                <a:alpha val="63136"/>
              </a:srgbClr>
            </a:solidFill>
            <a:ln w="9525">
              <a:solidFill>
                <a:schemeClr val="tx1"/>
              </a:solidFill>
              <a:round/>
              <a:headEnd/>
              <a:tailEnd/>
            </a:ln>
          </p:spPr>
          <p:txBody>
            <a:bodyPr wrap="none" anchor="ctr"/>
            <a:lstStyle/>
            <a:p>
              <a:endParaRPr lang="en-US">
                <a:cs typeface="Arial" panose="020B0604020202020204" pitchFamily="34" charset="0"/>
              </a:endParaRPr>
            </a:p>
          </p:txBody>
        </p:sp>
        <p:sp>
          <p:nvSpPr>
            <p:cNvPr id="33826" name="AutoShape 19"/>
            <p:cNvSpPr>
              <a:spLocks noChangeArrowheads="1"/>
            </p:cNvSpPr>
            <p:nvPr/>
          </p:nvSpPr>
          <p:spPr bwMode="auto">
            <a:xfrm>
              <a:off x="1680" y="3504"/>
              <a:ext cx="768" cy="384"/>
            </a:xfrm>
            <a:prstGeom prst="can">
              <a:avLst>
                <a:gd name="adj" fmla="val 25000"/>
              </a:avLst>
            </a:prstGeom>
            <a:solidFill>
              <a:srgbClr val="80008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endParaRPr lang="en-US">
                <a:solidFill>
                  <a:schemeClr val="bg1"/>
                </a:solidFill>
                <a:cs typeface="Arial" panose="020B0604020202020204" pitchFamily="34" charset="0"/>
              </a:endParaRPr>
            </a:p>
          </p:txBody>
        </p:sp>
        <p:sp>
          <p:nvSpPr>
            <p:cNvPr id="33827" name="AutoShape 20"/>
            <p:cNvSpPr>
              <a:spLocks noChangeArrowheads="1"/>
            </p:cNvSpPr>
            <p:nvPr/>
          </p:nvSpPr>
          <p:spPr bwMode="auto">
            <a:xfrm>
              <a:off x="1680" y="3168"/>
              <a:ext cx="768" cy="384"/>
            </a:xfrm>
            <a:prstGeom prst="can">
              <a:avLst>
                <a:gd name="adj" fmla="val 25000"/>
              </a:avLst>
            </a:prstGeom>
            <a:solidFill>
              <a:srgbClr val="800080">
                <a:alpha val="63136"/>
              </a:srgbClr>
            </a:solidFill>
            <a:ln w="9525">
              <a:solidFill>
                <a:schemeClr val="tx1"/>
              </a:solidFill>
              <a:round/>
              <a:headEnd/>
              <a:tailEnd/>
            </a:ln>
          </p:spPr>
          <p:txBody>
            <a:bodyPr wrap="none" anchor="ctr"/>
            <a:lstStyle/>
            <a:p>
              <a:endParaRPr lang="en-US">
                <a:cs typeface="Arial" panose="020B0604020202020204" pitchFamily="34" charset="0"/>
              </a:endParaRPr>
            </a:p>
          </p:txBody>
        </p:sp>
      </p:grpSp>
      <p:grpSp>
        <p:nvGrpSpPr>
          <p:cNvPr id="5" name="Group 21"/>
          <p:cNvGrpSpPr>
            <a:grpSpLocks/>
          </p:cNvGrpSpPr>
          <p:nvPr/>
        </p:nvGrpSpPr>
        <p:grpSpPr bwMode="auto">
          <a:xfrm>
            <a:off x="5409753" y="1133128"/>
            <a:ext cx="449262" cy="615950"/>
            <a:chOff x="1680" y="3168"/>
            <a:chExt cx="768" cy="1056"/>
          </a:xfrm>
        </p:grpSpPr>
        <p:sp>
          <p:nvSpPr>
            <p:cNvPr id="33822" name="AutoShape 22"/>
            <p:cNvSpPr>
              <a:spLocks noChangeArrowheads="1"/>
            </p:cNvSpPr>
            <p:nvPr/>
          </p:nvSpPr>
          <p:spPr bwMode="auto">
            <a:xfrm>
              <a:off x="1680" y="3840"/>
              <a:ext cx="768" cy="384"/>
            </a:xfrm>
            <a:prstGeom prst="can">
              <a:avLst>
                <a:gd name="adj" fmla="val 25000"/>
              </a:avLst>
            </a:prstGeom>
            <a:solidFill>
              <a:srgbClr val="808000">
                <a:alpha val="63136"/>
              </a:srgbClr>
            </a:solidFill>
            <a:ln w="9525">
              <a:solidFill>
                <a:schemeClr val="tx1"/>
              </a:solidFill>
              <a:round/>
              <a:headEnd/>
              <a:tailEnd/>
            </a:ln>
          </p:spPr>
          <p:txBody>
            <a:bodyPr wrap="none" anchor="ctr"/>
            <a:lstStyle/>
            <a:p>
              <a:endParaRPr lang="en-US">
                <a:cs typeface="Arial" panose="020B0604020202020204" pitchFamily="34" charset="0"/>
              </a:endParaRPr>
            </a:p>
          </p:txBody>
        </p:sp>
        <p:sp>
          <p:nvSpPr>
            <p:cNvPr id="33823" name="AutoShape 23"/>
            <p:cNvSpPr>
              <a:spLocks noChangeArrowheads="1"/>
            </p:cNvSpPr>
            <p:nvPr/>
          </p:nvSpPr>
          <p:spPr bwMode="auto">
            <a:xfrm>
              <a:off x="1680" y="3504"/>
              <a:ext cx="768" cy="384"/>
            </a:xfrm>
            <a:prstGeom prst="can">
              <a:avLst>
                <a:gd name="adj" fmla="val 25000"/>
              </a:avLst>
            </a:prstGeom>
            <a:solidFill>
              <a:srgbClr val="80800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endParaRPr lang="en-US">
                <a:solidFill>
                  <a:schemeClr val="bg1"/>
                </a:solidFill>
                <a:cs typeface="Arial" panose="020B0604020202020204" pitchFamily="34" charset="0"/>
              </a:endParaRPr>
            </a:p>
          </p:txBody>
        </p:sp>
        <p:sp>
          <p:nvSpPr>
            <p:cNvPr id="33824" name="AutoShape 24"/>
            <p:cNvSpPr>
              <a:spLocks noChangeArrowheads="1"/>
            </p:cNvSpPr>
            <p:nvPr/>
          </p:nvSpPr>
          <p:spPr bwMode="auto">
            <a:xfrm>
              <a:off x="1680" y="3168"/>
              <a:ext cx="768" cy="384"/>
            </a:xfrm>
            <a:prstGeom prst="can">
              <a:avLst>
                <a:gd name="adj" fmla="val 25000"/>
              </a:avLst>
            </a:prstGeom>
            <a:solidFill>
              <a:srgbClr val="808000">
                <a:alpha val="63136"/>
              </a:srgbClr>
            </a:solidFill>
            <a:ln w="9525">
              <a:solidFill>
                <a:schemeClr val="tx1"/>
              </a:solidFill>
              <a:round/>
              <a:headEnd/>
              <a:tailEnd/>
            </a:ln>
          </p:spPr>
          <p:txBody>
            <a:bodyPr wrap="none" anchor="ctr"/>
            <a:lstStyle/>
            <a:p>
              <a:endParaRPr lang="en-US">
                <a:cs typeface="Arial" panose="020B0604020202020204" pitchFamily="34" charset="0"/>
              </a:endParaRPr>
            </a:p>
          </p:txBody>
        </p:sp>
      </p:grpSp>
      <p:grpSp>
        <p:nvGrpSpPr>
          <p:cNvPr id="6" name="Group 69"/>
          <p:cNvGrpSpPr>
            <a:grpSpLocks/>
          </p:cNvGrpSpPr>
          <p:nvPr/>
        </p:nvGrpSpPr>
        <p:grpSpPr bwMode="auto">
          <a:xfrm>
            <a:off x="3222060" y="1751337"/>
            <a:ext cx="2411413" cy="2819401"/>
            <a:chOff x="1699667" y="1742714"/>
            <a:chExt cx="2411412" cy="2902372"/>
          </a:xfrm>
        </p:grpSpPr>
        <p:cxnSp>
          <p:nvCxnSpPr>
            <p:cNvPr id="33818" name="AutoShape 28"/>
            <p:cNvCxnSpPr>
              <a:cxnSpLocks noChangeShapeType="1"/>
              <a:stCxn id="33828" idx="3"/>
            </p:cNvCxnSpPr>
            <p:nvPr/>
          </p:nvCxnSpPr>
          <p:spPr bwMode="auto">
            <a:xfrm>
              <a:off x="2510879" y="1742715"/>
              <a:ext cx="0" cy="2831828"/>
            </a:xfrm>
            <a:prstGeom prst="straightConnector1">
              <a:avLst/>
            </a:prstGeom>
            <a:noFill/>
            <a:ln w="9525">
              <a:solidFill>
                <a:schemeClr val="tx1"/>
              </a:solidFill>
              <a:round/>
              <a:headEnd/>
              <a:tailEnd/>
            </a:ln>
          </p:spPr>
        </p:cxnSp>
        <p:cxnSp>
          <p:nvCxnSpPr>
            <p:cNvPr id="33819" name="AutoShape 26"/>
            <p:cNvCxnSpPr>
              <a:cxnSpLocks noChangeShapeType="1"/>
              <a:stCxn id="33831" idx="3"/>
            </p:cNvCxnSpPr>
            <p:nvPr/>
          </p:nvCxnSpPr>
          <p:spPr bwMode="auto">
            <a:xfrm>
              <a:off x="1699667" y="1742714"/>
              <a:ext cx="0" cy="2896024"/>
            </a:xfrm>
            <a:prstGeom prst="straightConnector1">
              <a:avLst/>
            </a:prstGeom>
            <a:noFill/>
            <a:ln w="9525">
              <a:solidFill>
                <a:schemeClr val="tx1"/>
              </a:solidFill>
              <a:round/>
              <a:headEnd/>
              <a:tailEnd/>
            </a:ln>
          </p:spPr>
        </p:cxnSp>
        <p:cxnSp>
          <p:nvCxnSpPr>
            <p:cNvPr id="33820" name="AutoShape 28"/>
            <p:cNvCxnSpPr>
              <a:cxnSpLocks noChangeShapeType="1"/>
              <a:stCxn id="33825" idx="3"/>
            </p:cNvCxnSpPr>
            <p:nvPr/>
          </p:nvCxnSpPr>
          <p:spPr bwMode="auto">
            <a:xfrm>
              <a:off x="3299867" y="1742715"/>
              <a:ext cx="0" cy="2902371"/>
            </a:xfrm>
            <a:prstGeom prst="straightConnector1">
              <a:avLst/>
            </a:prstGeom>
            <a:noFill/>
            <a:ln w="9525">
              <a:solidFill>
                <a:schemeClr val="tx1"/>
              </a:solidFill>
              <a:round/>
              <a:headEnd/>
              <a:tailEnd/>
            </a:ln>
          </p:spPr>
        </p:cxnSp>
        <p:cxnSp>
          <p:nvCxnSpPr>
            <p:cNvPr id="33821" name="AutoShape 29"/>
            <p:cNvCxnSpPr>
              <a:cxnSpLocks noChangeShapeType="1"/>
              <a:stCxn id="33822" idx="3"/>
            </p:cNvCxnSpPr>
            <p:nvPr/>
          </p:nvCxnSpPr>
          <p:spPr bwMode="auto">
            <a:xfrm>
              <a:off x="4111079" y="1742715"/>
              <a:ext cx="0" cy="2831827"/>
            </a:xfrm>
            <a:prstGeom prst="straightConnector1">
              <a:avLst/>
            </a:prstGeom>
            <a:noFill/>
            <a:ln w="9525">
              <a:solidFill>
                <a:schemeClr val="tx1"/>
              </a:solidFill>
              <a:round/>
              <a:headEnd/>
              <a:tailEnd/>
            </a:ln>
          </p:spPr>
        </p:cxnSp>
      </p:grpSp>
      <p:sp>
        <p:nvSpPr>
          <p:cNvPr id="33803" name="Oval 30"/>
          <p:cNvSpPr>
            <a:spLocks noChangeArrowheads="1"/>
          </p:cNvSpPr>
          <p:nvPr/>
        </p:nvSpPr>
        <p:spPr bwMode="auto">
          <a:xfrm>
            <a:off x="3888928" y="2699991"/>
            <a:ext cx="304800" cy="304800"/>
          </a:xfrm>
          <a:prstGeom prst="ellipse">
            <a:avLst/>
          </a:prstGeom>
          <a:solidFill>
            <a:srgbClr val="008000"/>
          </a:solidFill>
          <a:ln w="9525">
            <a:solidFill>
              <a:schemeClr val="tx1"/>
            </a:solidFill>
            <a:round/>
            <a:headEnd/>
            <a:tailEnd/>
          </a:ln>
        </p:spPr>
        <p:txBody>
          <a:bodyPr wrap="none" anchor="ctr"/>
          <a:lstStyle/>
          <a:p>
            <a:endParaRPr lang="en-US">
              <a:cs typeface="Arial" panose="020B0604020202020204" pitchFamily="34" charset="0"/>
            </a:endParaRPr>
          </a:p>
        </p:txBody>
      </p:sp>
      <p:sp>
        <p:nvSpPr>
          <p:cNvPr id="33804" name="Oval 31"/>
          <p:cNvSpPr>
            <a:spLocks noChangeArrowheads="1"/>
          </p:cNvSpPr>
          <p:nvPr/>
        </p:nvSpPr>
        <p:spPr bwMode="auto">
          <a:xfrm>
            <a:off x="3076128" y="2699991"/>
            <a:ext cx="304800" cy="304800"/>
          </a:xfrm>
          <a:prstGeom prst="ellipse">
            <a:avLst/>
          </a:prstGeom>
          <a:solidFill>
            <a:srgbClr val="FF6600"/>
          </a:solidFill>
          <a:ln w="9525">
            <a:solidFill>
              <a:schemeClr val="tx1"/>
            </a:solidFill>
            <a:round/>
            <a:headEnd/>
            <a:tailEnd/>
          </a:ln>
        </p:spPr>
        <p:txBody>
          <a:bodyPr wrap="none" anchor="ctr"/>
          <a:lstStyle/>
          <a:p>
            <a:endParaRPr lang="en-US">
              <a:cs typeface="Arial" panose="020B0604020202020204" pitchFamily="34" charset="0"/>
            </a:endParaRPr>
          </a:p>
        </p:txBody>
      </p:sp>
      <p:sp>
        <p:nvSpPr>
          <p:cNvPr id="33805" name="Oval 32"/>
          <p:cNvSpPr>
            <a:spLocks noChangeArrowheads="1"/>
          </p:cNvSpPr>
          <p:nvPr/>
        </p:nvSpPr>
        <p:spPr bwMode="auto">
          <a:xfrm>
            <a:off x="5479603" y="2699991"/>
            <a:ext cx="304800" cy="304800"/>
          </a:xfrm>
          <a:prstGeom prst="ellipse">
            <a:avLst/>
          </a:prstGeom>
          <a:solidFill>
            <a:srgbClr val="808000"/>
          </a:solidFill>
          <a:ln w="9525">
            <a:solidFill>
              <a:schemeClr val="tx1"/>
            </a:solidFill>
            <a:round/>
            <a:headEnd/>
            <a:tailEnd/>
          </a:ln>
        </p:spPr>
        <p:txBody>
          <a:bodyPr wrap="none" anchor="ctr"/>
          <a:lstStyle/>
          <a:p>
            <a:endParaRPr lang="en-US">
              <a:cs typeface="Arial" panose="020B0604020202020204" pitchFamily="34" charset="0"/>
            </a:endParaRPr>
          </a:p>
        </p:txBody>
      </p:sp>
      <p:sp>
        <p:nvSpPr>
          <p:cNvPr id="33806" name="Oval 33"/>
          <p:cNvSpPr>
            <a:spLocks noChangeArrowheads="1"/>
          </p:cNvSpPr>
          <p:nvPr/>
        </p:nvSpPr>
        <p:spPr bwMode="auto">
          <a:xfrm>
            <a:off x="4676328" y="2699991"/>
            <a:ext cx="304800" cy="304800"/>
          </a:xfrm>
          <a:prstGeom prst="ellipse">
            <a:avLst/>
          </a:prstGeom>
          <a:solidFill>
            <a:srgbClr val="800080"/>
          </a:solidFill>
          <a:ln w="9525">
            <a:solidFill>
              <a:schemeClr val="tx1"/>
            </a:solidFill>
            <a:round/>
            <a:headEnd/>
            <a:tailEnd/>
          </a:ln>
        </p:spPr>
        <p:txBody>
          <a:bodyPr wrap="none" anchor="ctr"/>
          <a:lstStyle/>
          <a:p>
            <a:endParaRPr lang="en-US">
              <a:cs typeface="Arial" panose="020B0604020202020204" pitchFamily="34" charset="0"/>
            </a:endParaRPr>
          </a:p>
        </p:txBody>
      </p:sp>
      <p:sp>
        <p:nvSpPr>
          <p:cNvPr id="36" name="Text Box 35"/>
          <p:cNvSpPr txBox="1">
            <a:spLocks noChangeArrowheads="1"/>
          </p:cNvSpPr>
          <p:nvPr/>
        </p:nvSpPr>
        <p:spPr bwMode="auto">
          <a:xfrm>
            <a:off x="6024116" y="980728"/>
            <a:ext cx="4824413" cy="1446550"/>
          </a:xfrm>
          <a:prstGeom prst="rect">
            <a:avLst/>
          </a:prstGeom>
          <a:no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dirty="0">
                <a:latin typeface="Arial" panose="020B0604020202020204" pitchFamily="34" charset="0"/>
                <a:cs typeface="Arial" panose="020B0604020202020204" pitchFamily="34" charset="0"/>
              </a:rPr>
              <a:t>Many </a:t>
            </a:r>
            <a:r>
              <a:rPr lang="en-US" b="1" dirty="0">
                <a:latin typeface="Arial" panose="020B0604020202020204" pitchFamily="34" charset="0"/>
                <a:cs typeface="Arial" panose="020B0604020202020204" pitchFamily="34" charset="0"/>
              </a:rPr>
              <a:t>data resources</a:t>
            </a:r>
          </a:p>
          <a:p>
            <a:pPr marL="285750">
              <a:buFont typeface="Arial" pitchFamily="34" charset="0"/>
              <a:buChar char="•"/>
              <a:defRPr/>
            </a:pPr>
            <a:r>
              <a:rPr lang="en-US" sz="1600"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Many to maintain</a:t>
            </a:r>
          </a:p>
          <a:p>
            <a:pPr marL="285750">
              <a:buFont typeface="Arial" pitchFamily="34" charset="0"/>
              <a:buChar char="•"/>
              <a:defRPr/>
            </a:pPr>
            <a:r>
              <a:rPr lang="en-US" sz="1600" dirty="0">
                <a:latin typeface="Arial" panose="020B0604020202020204" pitchFamily="34" charset="0"/>
                <a:cs typeface="Arial" panose="020B0604020202020204" pitchFamily="34" charset="0"/>
              </a:rPr>
              <a:t> New appearing</a:t>
            </a:r>
          </a:p>
          <a:p>
            <a:pPr marL="285750">
              <a:buFont typeface="Arial" pitchFamily="34" charset="0"/>
              <a:buChar char="•"/>
              <a:defRPr/>
            </a:pPr>
            <a:r>
              <a:rPr lang="en-US" sz="1600" dirty="0">
                <a:latin typeface="Arial" panose="020B0604020202020204" pitchFamily="34" charset="0"/>
                <a:cs typeface="Arial" panose="020B0604020202020204" pitchFamily="34" charset="0"/>
              </a:rPr>
              <a:t> Just 20% has a sustained future*</a:t>
            </a:r>
          </a:p>
          <a:p>
            <a:pPr marL="285750">
              <a:buFont typeface="Arial" pitchFamily="34" charset="0"/>
              <a:buChar char="•"/>
              <a:defRPr/>
            </a:pPr>
            <a:r>
              <a:rPr lang="en-US" sz="1600" dirty="0">
                <a:latin typeface="Arial" panose="020B0604020202020204" pitchFamily="34" charset="0"/>
                <a:cs typeface="Arial" panose="020B0604020202020204" pitchFamily="34" charset="0"/>
              </a:rPr>
              <a:t> Not easy to find them</a:t>
            </a:r>
          </a:p>
        </p:txBody>
      </p:sp>
      <p:sp>
        <p:nvSpPr>
          <p:cNvPr id="33808" name="Text Box 37"/>
          <p:cNvSpPr txBox="1">
            <a:spLocks noChangeArrowheads="1"/>
          </p:cNvSpPr>
          <p:nvPr/>
        </p:nvSpPr>
        <p:spPr bwMode="auto">
          <a:xfrm>
            <a:off x="6024115" y="2634903"/>
            <a:ext cx="2610010" cy="369332"/>
          </a:xfrm>
          <a:prstGeom prst="rect">
            <a:avLst/>
          </a:prstGeom>
          <a:noFill/>
          <a:ln w="9525">
            <a:noFill/>
            <a:miter lim="800000"/>
            <a:headEnd/>
            <a:tailEnd/>
          </a:ln>
        </p:spPr>
        <p:txBody>
          <a:bodyPr wrap="none">
            <a:spAutoFit/>
          </a:bodyPr>
          <a:lstStyle/>
          <a:p>
            <a:r>
              <a:rPr lang="en-US" dirty="0">
                <a:cs typeface="Arial" panose="020B0604020202020204" pitchFamily="34" charset="0"/>
              </a:rPr>
              <a:t>Different </a:t>
            </a:r>
            <a:r>
              <a:rPr lang="en-US" b="1" dirty="0">
                <a:cs typeface="Arial" panose="020B0604020202020204" pitchFamily="34" charset="0"/>
              </a:rPr>
              <a:t>query interfaces</a:t>
            </a:r>
          </a:p>
        </p:txBody>
      </p:sp>
      <p:sp>
        <p:nvSpPr>
          <p:cNvPr id="33809" name="AutoShape 39"/>
          <p:cNvSpPr>
            <a:spLocks noChangeArrowheads="1"/>
          </p:cNvSpPr>
          <p:nvPr/>
        </p:nvSpPr>
        <p:spPr bwMode="auto">
          <a:xfrm>
            <a:off x="2991990" y="4357342"/>
            <a:ext cx="457200" cy="434975"/>
          </a:xfrm>
          <a:prstGeom prst="pentagon">
            <a:avLst/>
          </a:prstGeom>
          <a:solidFill>
            <a:schemeClr val="bg1"/>
          </a:solidFill>
          <a:ln w="63500">
            <a:solidFill>
              <a:srgbClr val="FF6600"/>
            </a:solidFill>
            <a:miter lim="800000"/>
            <a:headEnd/>
            <a:tailEnd/>
          </a:ln>
        </p:spPr>
        <p:txBody>
          <a:bodyPr wrap="none" anchor="ctr"/>
          <a:lstStyle/>
          <a:p>
            <a:pPr algn="ctr"/>
            <a:endParaRPr lang="en-US">
              <a:cs typeface="Arial" panose="020B0604020202020204" pitchFamily="34" charset="0"/>
            </a:endParaRPr>
          </a:p>
        </p:txBody>
      </p:sp>
      <p:sp>
        <p:nvSpPr>
          <p:cNvPr id="33810" name="Text Box 40"/>
          <p:cNvSpPr txBox="1">
            <a:spLocks noChangeArrowheads="1"/>
          </p:cNvSpPr>
          <p:nvPr/>
        </p:nvSpPr>
        <p:spPr bwMode="auto">
          <a:xfrm>
            <a:off x="3129030" y="6351711"/>
            <a:ext cx="1821332" cy="369332"/>
          </a:xfrm>
          <a:prstGeom prst="rect">
            <a:avLst/>
          </a:prstGeom>
          <a:noFill/>
          <a:ln w="9525">
            <a:noFill/>
            <a:miter lim="800000"/>
            <a:headEnd/>
            <a:tailEnd/>
          </a:ln>
        </p:spPr>
        <p:txBody>
          <a:bodyPr wrap="none">
            <a:spAutoFit/>
          </a:bodyPr>
          <a:lstStyle/>
          <a:p>
            <a:r>
              <a:rPr lang="en-US" b="1" dirty="0">
                <a:cs typeface="Arial" panose="020B0604020202020204" pitchFamily="34" charset="0"/>
              </a:rPr>
              <a:t>data integration?</a:t>
            </a:r>
          </a:p>
        </p:txBody>
      </p:sp>
      <p:sp>
        <p:nvSpPr>
          <p:cNvPr id="12308" name="AutoShape 41"/>
          <p:cNvSpPr>
            <a:spLocks/>
          </p:cNvSpPr>
          <p:nvPr/>
        </p:nvSpPr>
        <p:spPr bwMode="auto">
          <a:xfrm rot="-5400000">
            <a:off x="4317553" y="3927128"/>
            <a:ext cx="152400" cy="2971800"/>
          </a:xfrm>
          <a:prstGeom prst="leftBrace">
            <a:avLst>
              <a:gd name="adj1" fmla="val 93708"/>
              <a:gd name="adj2" fmla="val 49944"/>
            </a:avLst>
          </a:prstGeom>
          <a:noFill/>
          <a:ln w="25400">
            <a:solidFill>
              <a:schemeClr val="tx1"/>
            </a:solidFill>
            <a:round/>
            <a:headEnd/>
            <a:tailEnd/>
          </a:ln>
          <a:effectLst>
            <a:outerShdw dist="12700" dir="8100000" algn="ctr" rotWithShape="0">
              <a:srgbClr val="FFFFFF">
                <a:alpha val="75000"/>
              </a:srgbClr>
            </a:outerShdw>
          </a:effectLst>
        </p:spPr>
        <p:txBody>
          <a:bodyPr wrap="none" anchor="ctr"/>
          <a:lstStyle/>
          <a:p>
            <a:pPr>
              <a:defRPr/>
            </a:pPr>
            <a:endParaRPr lang="en-US">
              <a:cs typeface="Arial" panose="020B0604020202020204" pitchFamily="34" charset="0"/>
            </a:endParaRPr>
          </a:p>
        </p:txBody>
      </p:sp>
      <p:sp>
        <p:nvSpPr>
          <p:cNvPr id="33812" name="AutoShape 45"/>
          <p:cNvSpPr>
            <a:spLocks noChangeArrowheads="1"/>
          </p:cNvSpPr>
          <p:nvPr/>
        </p:nvSpPr>
        <p:spPr bwMode="auto">
          <a:xfrm>
            <a:off x="3792091" y="4360516"/>
            <a:ext cx="504825" cy="436562"/>
          </a:xfrm>
          <a:prstGeom prst="hexagon">
            <a:avLst>
              <a:gd name="adj" fmla="val 28909"/>
              <a:gd name="vf" fmla="val 115470"/>
            </a:avLst>
          </a:prstGeom>
          <a:solidFill>
            <a:schemeClr val="bg1"/>
          </a:solidFill>
          <a:ln w="63500">
            <a:solidFill>
              <a:srgbClr val="008000"/>
            </a:solidFill>
            <a:miter lim="800000"/>
            <a:headEnd/>
            <a:tailEnd/>
          </a:ln>
        </p:spPr>
        <p:txBody>
          <a:bodyPr wrap="none" anchor="ctr"/>
          <a:lstStyle/>
          <a:p>
            <a:endParaRPr lang="en-US">
              <a:cs typeface="Arial" panose="020B0604020202020204" pitchFamily="34" charset="0"/>
            </a:endParaRPr>
          </a:p>
        </p:txBody>
      </p:sp>
      <p:sp>
        <p:nvSpPr>
          <p:cNvPr id="33813" name="AutoShape 46"/>
          <p:cNvSpPr>
            <a:spLocks noChangeArrowheads="1"/>
          </p:cNvSpPr>
          <p:nvPr/>
        </p:nvSpPr>
        <p:spPr bwMode="auto">
          <a:xfrm>
            <a:off x="4604890" y="4352578"/>
            <a:ext cx="433388" cy="433388"/>
          </a:xfrm>
          <a:prstGeom prst="roundRect">
            <a:avLst>
              <a:gd name="adj" fmla="val 16667"/>
            </a:avLst>
          </a:prstGeom>
          <a:solidFill>
            <a:schemeClr val="bg1"/>
          </a:solidFill>
          <a:ln w="63500">
            <a:solidFill>
              <a:srgbClr val="800080"/>
            </a:solidFill>
            <a:round/>
            <a:headEnd/>
            <a:tailEnd/>
          </a:ln>
        </p:spPr>
        <p:txBody>
          <a:bodyPr wrap="none" anchor="ctr"/>
          <a:lstStyle/>
          <a:p>
            <a:endParaRPr lang="en-US">
              <a:cs typeface="Arial" panose="020B0604020202020204" pitchFamily="34" charset="0"/>
            </a:endParaRPr>
          </a:p>
        </p:txBody>
      </p:sp>
      <p:sp>
        <p:nvSpPr>
          <p:cNvPr id="33814" name="AutoShape 47"/>
          <p:cNvSpPr>
            <a:spLocks noChangeArrowheads="1"/>
          </p:cNvSpPr>
          <p:nvPr/>
        </p:nvSpPr>
        <p:spPr bwMode="auto">
          <a:xfrm>
            <a:off x="5411340" y="4352578"/>
            <a:ext cx="431800" cy="431800"/>
          </a:xfrm>
          <a:prstGeom prst="octagon">
            <a:avLst>
              <a:gd name="adj" fmla="val 29287"/>
            </a:avLst>
          </a:prstGeom>
          <a:solidFill>
            <a:schemeClr val="bg1"/>
          </a:solidFill>
          <a:ln w="63500">
            <a:solidFill>
              <a:srgbClr val="808000"/>
            </a:solidFill>
            <a:miter lim="800000"/>
            <a:headEnd/>
            <a:tailEnd/>
          </a:ln>
        </p:spPr>
        <p:txBody>
          <a:bodyPr wrap="none" anchor="ctr"/>
          <a:lstStyle/>
          <a:p>
            <a:endParaRPr lang="en-US">
              <a:cs typeface="Arial" panose="020B0604020202020204" pitchFamily="34" charset="0"/>
            </a:endParaRPr>
          </a:p>
        </p:txBody>
      </p:sp>
      <p:sp>
        <p:nvSpPr>
          <p:cNvPr id="48" name="Text Box 35"/>
          <p:cNvSpPr txBox="1">
            <a:spLocks noChangeArrowheads="1"/>
          </p:cNvSpPr>
          <p:nvPr/>
        </p:nvSpPr>
        <p:spPr bwMode="auto">
          <a:xfrm>
            <a:off x="6024116" y="3422610"/>
            <a:ext cx="3485249" cy="1446550"/>
          </a:xfrm>
          <a:prstGeom prst="rect">
            <a:avLst/>
          </a:prstGeom>
          <a:noFill/>
          <a:ln>
            <a:noFill/>
          </a:ln>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dirty="0">
                <a:latin typeface="Arial" panose="020B0604020202020204" pitchFamily="34" charset="0"/>
                <a:cs typeface="Arial" panose="020B0604020202020204" pitchFamily="34" charset="0"/>
              </a:rPr>
              <a:t>Variable </a:t>
            </a:r>
            <a:r>
              <a:rPr lang="en-US" b="1" dirty="0">
                <a:latin typeface="Arial" panose="020B0604020202020204" pitchFamily="34" charset="0"/>
                <a:cs typeface="Arial" panose="020B0604020202020204" pitchFamily="34" charset="0"/>
              </a:rPr>
              <a:t>results</a:t>
            </a:r>
          </a:p>
          <a:p>
            <a:pPr marL="285750">
              <a:buFont typeface="Arial" pitchFamily="34" charset="0"/>
              <a:buChar char="•"/>
              <a:defRPr/>
            </a:pPr>
            <a:r>
              <a:rPr lang="en-US" sz="1600"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Formats</a:t>
            </a:r>
          </a:p>
          <a:p>
            <a:pPr marL="285750">
              <a:buFont typeface="Arial" pitchFamily="34" charset="0"/>
              <a:buChar char="•"/>
              <a:defRPr/>
            </a:pPr>
            <a:r>
              <a:rPr lang="en-US" sz="1600" dirty="0">
                <a:latin typeface="Arial" panose="020B0604020202020204" pitchFamily="34" charset="0"/>
                <a:cs typeface="Arial" panose="020B0604020202020204" pitchFamily="34" charset="0"/>
              </a:rPr>
              <a:t> Schemas</a:t>
            </a:r>
          </a:p>
          <a:p>
            <a:pPr marL="285750">
              <a:buFont typeface="Arial" pitchFamily="34" charset="0"/>
              <a:buChar char="•"/>
              <a:defRPr/>
            </a:pPr>
            <a:r>
              <a:rPr lang="en-US" sz="1600" dirty="0">
                <a:latin typeface="Arial" panose="020B0604020202020204" pitchFamily="34" charset="0"/>
                <a:cs typeface="Arial" panose="020B0604020202020204" pitchFamily="34" charset="0"/>
              </a:rPr>
              <a:t> Controlled vocabularies</a:t>
            </a:r>
          </a:p>
          <a:p>
            <a:pPr marL="285750">
              <a:buFont typeface="Arial" pitchFamily="34" charset="0"/>
              <a:buChar char="•"/>
              <a:defRPr/>
            </a:pPr>
            <a:r>
              <a:rPr lang="en-US" sz="1600" dirty="0">
                <a:latin typeface="Arial" panose="020B0604020202020204" pitchFamily="34" charset="0"/>
                <a:cs typeface="Arial" panose="020B0604020202020204" pitchFamily="34" charset="0"/>
              </a:rPr>
              <a:t> Minimum information guidelines</a:t>
            </a:r>
          </a:p>
        </p:txBody>
      </p:sp>
      <p:sp>
        <p:nvSpPr>
          <p:cNvPr id="33816" name="AutoShape 1039"/>
          <p:cNvSpPr>
            <a:spLocks noChangeArrowheads="1"/>
          </p:cNvSpPr>
          <p:nvPr/>
        </p:nvSpPr>
        <p:spPr bwMode="auto">
          <a:xfrm>
            <a:off x="4079428" y="5682904"/>
            <a:ext cx="627062" cy="625475"/>
          </a:xfrm>
          <a:prstGeom prst="smileyFace">
            <a:avLst>
              <a:gd name="adj" fmla="val -4653"/>
            </a:avLst>
          </a:prstGeom>
          <a:solidFill>
            <a:srgbClr val="FF99CC"/>
          </a:solidFill>
          <a:ln w="9525">
            <a:solidFill>
              <a:schemeClr val="tx1"/>
            </a:solidFill>
            <a:round/>
            <a:headEnd/>
            <a:tailEnd/>
          </a:ln>
        </p:spPr>
        <p:txBody>
          <a:bodyPr wrap="none" anchor="ctr"/>
          <a:lstStyle/>
          <a:p>
            <a:pPr eaLnBrk="0" hangingPunct="0"/>
            <a:endParaRPr lang="en-US" sz="2400">
              <a:cs typeface="Arial" panose="020B0604020202020204" pitchFamily="34" charset="0"/>
            </a:endParaRPr>
          </a:p>
        </p:txBody>
      </p:sp>
      <p:sp>
        <p:nvSpPr>
          <p:cNvPr id="33817" name="TextBox 72"/>
          <p:cNvSpPr txBox="1">
            <a:spLocks noChangeArrowheads="1"/>
          </p:cNvSpPr>
          <p:nvPr/>
        </p:nvSpPr>
        <p:spPr bwMode="auto">
          <a:xfrm>
            <a:off x="7536160" y="6623774"/>
            <a:ext cx="3136552" cy="261610"/>
          </a:xfrm>
          <a:prstGeom prst="rect">
            <a:avLst/>
          </a:prstGeom>
          <a:noFill/>
        </p:spPr>
        <p:txBody>
          <a:bodyPr wrap="square" rtlCol="0">
            <a:spAutoFit/>
          </a:bodyPr>
          <a:lstStyle>
            <a:defPPr>
              <a:defRPr lang="de-DE"/>
            </a:defPPr>
            <a:lvl1pPr>
              <a:defRPr sz="1400">
                <a:solidFill>
                  <a:schemeClr val="accent1"/>
                </a:solidFill>
              </a:defRPr>
            </a:lvl1pPr>
          </a:lstStyle>
          <a:p>
            <a:r>
              <a:rPr lang="en-US" sz="1100" dirty="0">
                <a:cs typeface="Arial" panose="020B0604020202020204" pitchFamily="34" charset="0"/>
              </a:rPr>
              <a:t>* </a:t>
            </a:r>
            <a:r>
              <a:rPr lang="en-US" sz="1100" dirty="0" err="1">
                <a:cs typeface="Arial" panose="020B0604020202020204" pitchFamily="34" charset="0"/>
              </a:rPr>
              <a:t>Merali</a:t>
            </a:r>
            <a:r>
              <a:rPr lang="en-US" sz="1100" dirty="0">
                <a:cs typeface="Arial" panose="020B0604020202020204" pitchFamily="34" charset="0"/>
              </a:rPr>
              <a:t> </a:t>
            </a:r>
            <a:r>
              <a:rPr lang="en-US" sz="1100" i="1" dirty="0">
                <a:cs typeface="Arial" panose="020B0604020202020204" pitchFamily="34" charset="0"/>
              </a:rPr>
              <a:t>et al</a:t>
            </a:r>
            <a:r>
              <a:rPr lang="en-US" sz="1100" dirty="0">
                <a:cs typeface="Arial" panose="020B0604020202020204" pitchFamily="34" charset="0"/>
              </a:rPr>
              <a:t>., 2005, Nature, </a:t>
            </a:r>
            <a:r>
              <a:rPr lang="en-GB" sz="1100" dirty="0">
                <a:cs typeface="Arial" panose="020B0604020202020204" pitchFamily="34" charset="0"/>
              </a:rPr>
              <a:t>PMID: 15973369</a:t>
            </a:r>
            <a:r>
              <a:rPr lang="en-US" sz="1100" dirty="0">
                <a:cs typeface="Arial" panose="020B0604020202020204" pitchFamily="34" charset="0"/>
              </a:rPr>
              <a:t>. </a:t>
            </a:r>
            <a:endParaRPr lang="en-GB" sz="1100" dirty="0">
              <a:cs typeface="Arial" panose="020B0604020202020204" pitchFamily="34" charset="0"/>
            </a:endParaRPr>
          </a:p>
        </p:txBody>
      </p:sp>
      <p:sp>
        <p:nvSpPr>
          <p:cNvPr id="43" name="Text Box 35"/>
          <p:cNvSpPr txBox="1">
            <a:spLocks noChangeArrowheads="1"/>
          </p:cNvSpPr>
          <p:nvPr/>
        </p:nvSpPr>
        <p:spPr bwMode="auto">
          <a:xfrm>
            <a:off x="6023993" y="5445225"/>
            <a:ext cx="1845377" cy="830997"/>
          </a:xfrm>
          <a:prstGeom prst="rect">
            <a:avLst/>
          </a:prstGeom>
          <a:noFill/>
          <a:ln>
            <a:noFill/>
          </a:ln>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en-US" sz="1600" dirty="0">
              <a:latin typeface="Arial" panose="020B0604020202020204" pitchFamily="34" charset="0"/>
              <a:cs typeface="Arial" panose="020B0604020202020204" pitchFamily="34" charset="0"/>
            </a:endParaRPr>
          </a:p>
          <a:p>
            <a:pPr marL="285750">
              <a:buFont typeface="Arial" pitchFamily="34" charset="0"/>
              <a:buChar char="•"/>
              <a:defRPr/>
            </a:pPr>
            <a:r>
              <a:rPr lang="en-US" sz="1600" dirty="0">
                <a:latin typeface="Arial" panose="020B0604020202020204" pitchFamily="34" charset="0"/>
                <a:cs typeface="Arial" panose="020B0604020202020204" pitchFamily="34" charset="0"/>
              </a:rPr>
              <a:t> Redundancy</a:t>
            </a:r>
          </a:p>
          <a:p>
            <a:pPr marL="285750">
              <a:buFont typeface="Arial" pitchFamily="34" charset="0"/>
              <a:buChar char="•"/>
              <a:defRPr/>
            </a:pPr>
            <a:r>
              <a:rPr lang="en-US" sz="1600" dirty="0">
                <a:latin typeface="Arial" panose="020B0604020202020204" pitchFamily="34" charset="0"/>
                <a:cs typeface="Arial" panose="020B0604020202020204" pitchFamily="34" charset="0"/>
              </a:rPr>
              <a:t> Inconsistency</a:t>
            </a:r>
          </a:p>
        </p:txBody>
      </p:sp>
    </p:spTree>
    <p:extLst>
      <p:ext uri="{BB962C8B-B14F-4D97-AF65-F5344CB8AC3E}">
        <p14:creationId xmlns:p14="http://schemas.microsoft.com/office/powerpoint/2010/main" val="19502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bwMode="auto">
          <a:xfrm>
            <a:off x="1524000" y="6165304"/>
            <a:ext cx="9144000" cy="6926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ea typeface="Geneva" pitchFamily="-112" charset="0"/>
              <a:cs typeface="Arial" pitchFamily="34" charset="0"/>
            </a:endParaRPr>
          </a:p>
        </p:txBody>
      </p:sp>
      <p:sp>
        <p:nvSpPr>
          <p:cNvPr id="2" name="Title 1"/>
          <p:cNvSpPr>
            <a:spLocks noGrp="1"/>
          </p:cNvSpPr>
          <p:nvPr>
            <p:ph type="title"/>
          </p:nvPr>
        </p:nvSpPr>
        <p:spPr>
          <a:xfrm>
            <a:off x="1847528" y="69246"/>
            <a:ext cx="8677568" cy="535531"/>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0" hangingPunct="0"/>
            <a:r>
              <a:rPr lang="en-GB" sz="3200" dirty="0">
                <a:solidFill>
                  <a:srgbClr val="72AD46"/>
                </a:solidFill>
                <a:latin typeface="Arial" panose="020B0604020202020204" pitchFamily="34" charset="0"/>
                <a:cs typeface="Arial" pitchFamily="34" charset="0"/>
              </a:rPr>
              <a:t>Data integration</a:t>
            </a:r>
          </a:p>
        </p:txBody>
      </p:sp>
      <p:sp>
        <p:nvSpPr>
          <p:cNvPr id="6" name="Rectangle 4"/>
          <p:cNvSpPr>
            <a:spLocks noChangeArrowheads="1"/>
          </p:cNvSpPr>
          <p:nvPr/>
        </p:nvSpPr>
        <p:spPr bwMode="auto">
          <a:xfrm>
            <a:off x="4007768" y="2356570"/>
            <a:ext cx="3240360" cy="3810000"/>
          </a:xfrm>
          <a:prstGeom prst="rect">
            <a:avLst/>
          </a:prstGeom>
          <a:solidFill>
            <a:srgbClr val="C0C0C0">
              <a:alpha val="30196"/>
            </a:srgbClr>
          </a:solidFill>
          <a:ln w="9525">
            <a:noFill/>
            <a:miter lim="800000"/>
            <a:headEnd/>
            <a:tailEnd/>
          </a:ln>
        </p:spPr>
        <p:txBody>
          <a:bodyPr wrap="none" anchor="ctr"/>
          <a:lstStyle/>
          <a:p>
            <a:endParaRPr lang="en-US">
              <a:cs typeface="Arial" pitchFamily="34" charset="0"/>
            </a:endParaRPr>
          </a:p>
        </p:txBody>
      </p:sp>
      <p:sp>
        <p:nvSpPr>
          <p:cNvPr id="35" name="Rectangle 44"/>
          <p:cNvSpPr>
            <a:spLocks noChangeArrowheads="1"/>
          </p:cNvSpPr>
          <p:nvPr/>
        </p:nvSpPr>
        <p:spPr bwMode="auto">
          <a:xfrm>
            <a:off x="1524000" y="2356570"/>
            <a:ext cx="2555776" cy="3810000"/>
          </a:xfrm>
          <a:prstGeom prst="rect">
            <a:avLst/>
          </a:prstGeom>
          <a:solidFill>
            <a:srgbClr val="C0C0C0">
              <a:alpha val="10196"/>
            </a:srgbClr>
          </a:solidFill>
          <a:ln w="9525">
            <a:noFill/>
            <a:miter lim="800000"/>
            <a:headEnd/>
            <a:tailEnd/>
          </a:ln>
        </p:spPr>
        <p:txBody>
          <a:bodyPr wrap="none" anchor="ctr"/>
          <a:lstStyle/>
          <a:p>
            <a:endParaRPr lang="en-US">
              <a:cs typeface="Arial" pitchFamily="34" charset="0"/>
            </a:endParaRPr>
          </a:p>
        </p:txBody>
      </p:sp>
      <p:sp>
        <p:nvSpPr>
          <p:cNvPr id="36" name="Line 50"/>
          <p:cNvSpPr>
            <a:spLocks noChangeShapeType="1"/>
          </p:cNvSpPr>
          <p:nvPr/>
        </p:nvSpPr>
        <p:spPr bwMode="auto">
          <a:xfrm>
            <a:off x="4007768" y="2015258"/>
            <a:ext cx="0" cy="4151313"/>
          </a:xfrm>
          <a:prstGeom prst="line">
            <a:avLst/>
          </a:prstGeom>
          <a:noFill/>
          <a:ln w="9525">
            <a:solidFill>
              <a:schemeClr val="bg2"/>
            </a:solidFill>
            <a:round/>
            <a:headEnd/>
            <a:tailEnd/>
          </a:ln>
        </p:spPr>
        <p:txBody>
          <a:bodyPr wrap="none" anchor="ctr"/>
          <a:lstStyle/>
          <a:p>
            <a:endParaRPr lang="en-GB">
              <a:cs typeface="Arial" pitchFamily="34" charset="0"/>
            </a:endParaRPr>
          </a:p>
        </p:txBody>
      </p:sp>
      <p:grpSp>
        <p:nvGrpSpPr>
          <p:cNvPr id="85" name="Group 84"/>
          <p:cNvGrpSpPr/>
          <p:nvPr/>
        </p:nvGrpSpPr>
        <p:grpSpPr>
          <a:xfrm>
            <a:off x="4295800" y="2935099"/>
            <a:ext cx="2646914" cy="2866147"/>
            <a:chOff x="838200" y="2615332"/>
            <a:chExt cx="3124200" cy="3382963"/>
          </a:xfrm>
        </p:grpSpPr>
        <p:sp>
          <p:nvSpPr>
            <p:cNvPr id="37" name="Rectangle 52"/>
            <p:cNvSpPr>
              <a:spLocks noChangeArrowheads="1"/>
            </p:cNvSpPr>
            <p:nvPr/>
          </p:nvSpPr>
          <p:spPr bwMode="auto">
            <a:xfrm>
              <a:off x="838200" y="2615332"/>
              <a:ext cx="712788" cy="760413"/>
            </a:xfrm>
            <a:prstGeom prst="rect">
              <a:avLst/>
            </a:prstGeom>
            <a:solidFill>
              <a:srgbClr val="FF6600">
                <a:alpha val="10196"/>
              </a:srgbClr>
            </a:solidFill>
            <a:ln w="9525">
              <a:solidFill>
                <a:schemeClr val="tx1"/>
              </a:solidFill>
              <a:miter lim="800000"/>
              <a:headEnd/>
              <a:tailEnd/>
            </a:ln>
          </p:spPr>
          <p:txBody>
            <a:bodyPr wrap="none" anchor="ctr"/>
            <a:lstStyle/>
            <a:p>
              <a:endParaRPr lang="en-US">
                <a:cs typeface="Arial" pitchFamily="34" charset="0"/>
              </a:endParaRPr>
            </a:p>
          </p:txBody>
        </p:sp>
        <p:grpSp>
          <p:nvGrpSpPr>
            <p:cNvPr id="38" name="Group 53"/>
            <p:cNvGrpSpPr>
              <a:grpSpLocks/>
            </p:cNvGrpSpPr>
            <p:nvPr/>
          </p:nvGrpSpPr>
          <p:grpSpPr bwMode="auto">
            <a:xfrm>
              <a:off x="973138" y="2691532"/>
              <a:ext cx="449262" cy="615950"/>
              <a:chOff x="1680" y="3168"/>
              <a:chExt cx="768" cy="1056"/>
            </a:xfrm>
          </p:grpSpPr>
          <p:sp>
            <p:nvSpPr>
              <p:cNvPr id="39" name="AutoShape 54"/>
              <p:cNvSpPr>
                <a:spLocks noChangeArrowheads="1"/>
              </p:cNvSpPr>
              <p:nvPr/>
            </p:nvSpPr>
            <p:spPr bwMode="auto">
              <a:xfrm>
                <a:off x="1680" y="3840"/>
                <a:ext cx="768" cy="384"/>
              </a:xfrm>
              <a:prstGeom prst="can">
                <a:avLst>
                  <a:gd name="adj" fmla="val 25000"/>
                </a:avLst>
              </a:prstGeom>
              <a:solidFill>
                <a:srgbClr val="FF6600">
                  <a:alpha val="63136"/>
                </a:srgbClr>
              </a:solidFill>
              <a:ln w="9525">
                <a:solidFill>
                  <a:schemeClr val="tx1"/>
                </a:solidFill>
                <a:round/>
                <a:headEnd/>
                <a:tailEnd/>
              </a:ln>
            </p:spPr>
            <p:txBody>
              <a:bodyPr wrap="none" anchor="ctr"/>
              <a:lstStyle/>
              <a:p>
                <a:endParaRPr lang="en-US" sz="1400">
                  <a:cs typeface="Arial" pitchFamily="34" charset="0"/>
                </a:endParaRPr>
              </a:p>
            </p:txBody>
          </p:sp>
          <p:sp>
            <p:nvSpPr>
              <p:cNvPr id="40" name="AutoShape 55"/>
              <p:cNvSpPr>
                <a:spLocks noChangeArrowheads="1"/>
              </p:cNvSpPr>
              <p:nvPr/>
            </p:nvSpPr>
            <p:spPr bwMode="auto">
              <a:xfrm>
                <a:off x="1680" y="3504"/>
                <a:ext cx="768" cy="384"/>
              </a:xfrm>
              <a:prstGeom prst="can">
                <a:avLst>
                  <a:gd name="adj" fmla="val 25000"/>
                </a:avLst>
              </a:prstGeom>
              <a:solidFill>
                <a:srgbClr val="FF660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400">
                    <a:solidFill>
                      <a:schemeClr val="bg1"/>
                    </a:solidFill>
                    <a:cs typeface="Arial" pitchFamily="34" charset="0"/>
                  </a:rPr>
                  <a:t>DB</a:t>
                </a:r>
              </a:p>
            </p:txBody>
          </p:sp>
          <p:sp>
            <p:nvSpPr>
              <p:cNvPr id="41" name="AutoShape 56"/>
              <p:cNvSpPr>
                <a:spLocks noChangeArrowheads="1"/>
              </p:cNvSpPr>
              <p:nvPr/>
            </p:nvSpPr>
            <p:spPr bwMode="auto">
              <a:xfrm>
                <a:off x="1680" y="3168"/>
                <a:ext cx="768" cy="384"/>
              </a:xfrm>
              <a:prstGeom prst="can">
                <a:avLst>
                  <a:gd name="adj" fmla="val 25000"/>
                </a:avLst>
              </a:prstGeom>
              <a:solidFill>
                <a:srgbClr val="FF6600">
                  <a:alpha val="63136"/>
                </a:srgbClr>
              </a:solidFill>
              <a:ln w="9525">
                <a:solidFill>
                  <a:schemeClr val="tx1"/>
                </a:solidFill>
                <a:round/>
                <a:headEnd/>
                <a:tailEnd/>
              </a:ln>
            </p:spPr>
            <p:txBody>
              <a:bodyPr wrap="none" anchor="ctr"/>
              <a:lstStyle/>
              <a:p>
                <a:endParaRPr lang="en-US" sz="1400">
                  <a:cs typeface="Arial" pitchFamily="34" charset="0"/>
                </a:endParaRPr>
              </a:p>
            </p:txBody>
          </p:sp>
        </p:grpSp>
        <p:sp>
          <p:nvSpPr>
            <p:cNvPr id="42" name="AutoShape 57"/>
            <p:cNvSpPr>
              <a:spLocks noChangeArrowheads="1"/>
            </p:cNvSpPr>
            <p:nvPr/>
          </p:nvSpPr>
          <p:spPr bwMode="auto">
            <a:xfrm>
              <a:off x="879475" y="3917082"/>
              <a:ext cx="633413" cy="633413"/>
            </a:xfrm>
            <a:prstGeom prst="roundRect">
              <a:avLst>
                <a:gd name="adj" fmla="val 16667"/>
              </a:avLst>
            </a:prstGeom>
            <a:solidFill>
              <a:srgbClr val="FF6600"/>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300" dirty="0">
                  <a:solidFill>
                    <a:schemeClr val="bg1"/>
                  </a:solidFill>
                  <a:cs typeface="Arial" pitchFamily="34" charset="0"/>
                </a:rPr>
                <a:t>I</a:t>
              </a:r>
            </a:p>
          </p:txBody>
        </p:sp>
        <p:cxnSp>
          <p:nvCxnSpPr>
            <p:cNvPr id="43" name="AutoShape 58"/>
            <p:cNvCxnSpPr>
              <a:cxnSpLocks noChangeShapeType="1"/>
              <a:stCxn id="37" idx="2"/>
              <a:endCxn id="42" idx="0"/>
            </p:cNvCxnSpPr>
            <p:nvPr/>
          </p:nvCxnSpPr>
          <p:spPr bwMode="auto">
            <a:xfrm>
              <a:off x="1195388" y="3375745"/>
              <a:ext cx="1587" cy="541337"/>
            </a:xfrm>
            <a:prstGeom prst="straightConnector1">
              <a:avLst/>
            </a:prstGeom>
            <a:noFill/>
            <a:ln w="9525">
              <a:solidFill>
                <a:schemeClr val="tx1"/>
              </a:solidFill>
              <a:round/>
              <a:headEnd/>
              <a:tailEnd/>
            </a:ln>
          </p:spPr>
        </p:cxnSp>
        <p:sp>
          <p:nvSpPr>
            <p:cNvPr id="44" name="AutoShape 59"/>
            <p:cNvSpPr>
              <a:spLocks noChangeArrowheads="1"/>
            </p:cNvSpPr>
            <p:nvPr/>
          </p:nvSpPr>
          <p:spPr bwMode="auto">
            <a:xfrm>
              <a:off x="2209800" y="5541095"/>
              <a:ext cx="457200" cy="457200"/>
            </a:xfrm>
            <a:prstGeom prst="smileyFace">
              <a:avLst>
                <a:gd name="adj" fmla="val 4653"/>
              </a:avLst>
            </a:prstGeom>
            <a:solidFill>
              <a:srgbClr val="FFEBE8"/>
            </a:solidFill>
            <a:ln w="9525">
              <a:solidFill>
                <a:schemeClr val="tx1"/>
              </a:solidFill>
              <a:round/>
              <a:headEnd/>
              <a:tailEnd/>
            </a:ln>
          </p:spPr>
          <p:txBody>
            <a:bodyPr wrap="none" anchor="ctr"/>
            <a:lstStyle/>
            <a:p>
              <a:endParaRPr lang="en-US">
                <a:cs typeface="Arial" pitchFamily="34" charset="0"/>
              </a:endParaRPr>
            </a:p>
          </p:txBody>
        </p:sp>
        <p:cxnSp>
          <p:nvCxnSpPr>
            <p:cNvPr id="45" name="AutoShape 60"/>
            <p:cNvCxnSpPr>
              <a:cxnSpLocks noChangeShapeType="1"/>
              <a:stCxn id="44" idx="0"/>
              <a:endCxn id="42" idx="2"/>
            </p:cNvCxnSpPr>
            <p:nvPr/>
          </p:nvCxnSpPr>
          <p:spPr bwMode="auto">
            <a:xfrm flipH="1" flipV="1">
              <a:off x="1196975" y="4550495"/>
              <a:ext cx="1241425" cy="990600"/>
            </a:xfrm>
            <a:prstGeom prst="straightConnector1">
              <a:avLst/>
            </a:prstGeom>
            <a:noFill/>
            <a:ln w="9525">
              <a:solidFill>
                <a:schemeClr val="tx1"/>
              </a:solidFill>
              <a:round/>
              <a:headEnd/>
              <a:tailEnd type="triangle" w="lg" len="lg"/>
            </a:ln>
          </p:spPr>
        </p:cxnSp>
        <p:sp>
          <p:nvSpPr>
            <p:cNvPr id="46" name="Rectangle 61"/>
            <p:cNvSpPr>
              <a:spLocks noChangeArrowheads="1"/>
            </p:cNvSpPr>
            <p:nvPr/>
          </p:nvSpPr>
          <p:spPr bwMode="auto">
            <a:xfrm>
              <a:off x="1649413" y="2615332"/>
              <a:ext cx="712787" cy="760413"/>
            </a:xfrm>
            <a:prstGeom prst="rect">
              <a:avLst/>
            </a:prstGeom>
            <a:solidFill>
              <a:srgbClr val="008000">
                <a:alpha val="10196"/>
              </a:srgbClr>
            </a:solidFill>
            <a:ln w="9525">
              <a:solidFill>
                <a:schemeClr val="tx1"/>
              </a:solidFill>
              <a:miter lim="800000"/>
              <a:headEnd/>
              <a:tailEnd/>
            </a:ln>
          </p:spPr>
          <p:txBody>
            <a:bodyPr wrap="none" anchor="ctr"/>
            <a:lstStyle/>
            <a:p>
              <a:endParaRPr lang="en-US">
                <a:cs typeface="Arial" pitchFamily="34" charset="0"/>
              </a:endParaRPr>
            </a:p>
          </p:txBody>
        </p:sp>
        <p:grpSp>
          <p:nvGrpSpPr>
            <p:cNvPr id="47" name="Group 62"/>
            <p:cNvGrpSpPr>
              <a:grpSpLocks/>
            </p:cNvGrpSpPr>
            <p:nvPr/>
          </p:nvGrpSpPr>
          <p:grpSpPr bwMode="auto">
            <a:xfrm>
              <a:off x="1784350" y="2691532"/>
              <a:ext cx="449263" cy="615950"/>
              <a:chOff x="1680" y="3168"/>
              <a:chExt cx="768" cy="1056"/>
            </a:xfrm>
          </p:grpSpPr>
          <p:sp>
            <p:nvSpPr>
              <p:cNvPr id="48" name="AutoShape 63"/>
              <p:cNvSpPr>
                <a:spLocks noChangeArrowheads="1"/>
              </p:cNvSpPr>
              <p:nvPr/>
            </p:nvSpPr>
            <p:spPr bwMode="auto">
              <a:xfrm>
                <a:off x="1680" y="3840"/>
                <a:ext cx="768" cy="384"/>
              </a:xfrm>
              <a:prstGeom prst="can">
                <a:avLst>
                  <a:gd name="adj" fmla="val 25000"/>
                </a:avLst>
              </a:prstGeom>
              <a:solidFill>
                <a:srgbClr val="008000">
                  <a:alpha val="63136"/>
                </a:srgbClr>
              </a:solidFill>
              <a:ln w="9525">
                <a:solidFill>
                  <a:schemeClr val="tx1"/>
                </a:solidFill>
                <a:round/>
                <a:headEnd/>
                <a:tailEnd/>
              </a:ln>
            </p:spPr>
            <p:txBody>
              <a:bodyPr wrap="none" anchor="ctr"/>
              <a:lstStyle/>
              <a:p>
                <a:endParaRPr lang="en-US" sz="1400">
                  <a:cs typeface="Arial" pitchFamily="34" charset="0"/>
                </a:endParaRPr>
              </a:p>
            </p:txBody>
          </p:sp>
          <p:sp>
            <p:nvSpPr>
              <p:cNvPr id="49" name="AutoShape 64"/>
              <p:cNvSpPr>
                <a:spLocks noChangeArrowheads="1"/>
              </p:cNvSpPr>
              <p:nvPr/>
            </p:nvSpPr>
            <p:spPr bwMode="auto">
              <a:xfrm>
                <a:off x="1680" y="3504"/>
                <a:ext cx="768" cy="384"/>
              </a:xfrm>
              <a:prstGeom prst="can">
                <a:avLst>
                  <a:gd name="adj" fmla="val 25000"/>
                </a:avLst>
              </a:prstGeom>
              <a:solidFill>
                <a:srgbClr val="00800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400">
                    <a:solidFill>
                      <a:schemeClr val="bg1"/>
                    </a:solidFill>
                    <a:cs typeface="Arial" pitchFamily="34" charset="0"/>
                  </a:rPr>
                  <a:t>DB</a:t>
                </a:r>
              </a:p>
            </p:txBody>
          </p:sp>
          <p:sp>
            <p:nvSpPr>
              <p:cNvPr id="50" name="AutoShape 65"/>
              <p:cNvSpPr>
                <a:spLocks noChangeArrowheads="1"/>
              </p:cNvSpPr>
              <p:nvPr/>
            </p:nvSpPr>
            <p:spPr bwMode="auto">
              <a:xfrm>
                <a:off x="1680" y="3168"/>
                <a:ext cx="768" cy="384"/>
              </a:xfrm>
              <a:prstGeom prst="can">
                <a:avLst>
                  <a:gd name="adj" fmla="val 25000"/>
                </a:avLst>
              </a:prstGeom>
              <a:solidFill>
                <a:srgbClr val="008000">
                  <a:alpha val="63136"/>
                </a:srgbClr>
              </a:solidFill>
              <a:ln w="9525">
                <a:solidFill>
                  <a:schemeClr val="tx1"/>
                </a:solidFill>
                <a:round/>
                <a:headEnd/>
                <a:tailEnd/>
              </a:ln>
            </p:spPr>
            <p:txBody>
              <a:bodyPr wrap="none" anchor="ctr"/>
              <a:lstStyle/>
              <a:p>
                <a:endParaRPr lang="en-US" sz="1400">
                  <a:cs typeface="Arial" pitchFamily="34" charset="0"/>
                </a:endParaRPr>
              </a:p>
            </p:txBody>
          </p:sp>
        </p:grpSp>
        <p:sp>
          <p:nvSpPr>
            <p:cNvPr id="51" name="AutoShape 66"/>
            <p:cNvSpPr>
              <a:spLocks noChangeArrowheads="1"/>
            </p:cNvSpPr>
            <p:nvPr/>
          </p:nvSpPr>
          <p:spPr bwMode="auto">
            <a:xfrm>
              <a:off x="1690688" y="3917082"/>
              <a:ext cx="633412" cy="633413"/>
            </a:xfrm>
            <a:prstGeom prst="roundRect">
              <a:avLst>
                <a:gd name="adj" fmla="val 16667"/>
              </a:avLst>
            </a:prstGeom>
            <a:solidFill>
              <a:srgbClr val="008000"/>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300" dirty="0">
                  <a:solidFill>
                    <a:schemeClr val="bg1"/>
                  </a:solidFill>
                  <a:cs typeface="Arial" pitchFamily="34" charset="0"/>
                </a:rPr>
                <a:t>I</a:t>
              </a:r>
            </a:p>
          </p:txBody>
        </p:sp>
        <p:cxnSp>
          <p:nvCxnSpPr>
            <p:cNvPr id="52" name="AutoShape 67"/>
            <p:cNvCxnSpPr>
              <a:cxnSpLocks noChangeShapeType="1"/>
              <a:stCxn id="46" idx="2"/>
              <a:endCxn id="51" idx="0"/>
            </p:cNvCxnSpPr>
            <p:nvPr/>
          </p:nvCxnSpPr>
          <p:spPr bwMode="auto">
            <a:xfrm>
              <a:off x="2006600" y="3375745"/>
              <a:ext cx="1588" cy="541337"/>
            </a:xfrm>
            <a:prstGeom prst="straightConnector1">
              <a:avLst/>
            </a:prstGeom>
            <a:noFill/>
            <a:ln w="9525">
              <a:solidFill>
                <a:schemeClr val="tx1"/>
              </a:solidFill>
              <a:round/>
              <a:headEnd/>
              <a:tailEnd/>
            </a:ln>
          </p:spPr>
        </p:cxnSp>
        <p:sp>
          <p:nvSpPr>
            <p:cNvPr id="53" name="Rectangle 68"/>
            <p:cNvSpPr>
              <a:spLocks noChangeArrowheads="1"/>
            </p:cNvSpPr>
            <p:nvPr/>
          </p:nvSpPr>
          <p:spPr bwMode="auto">
            <a:xfrm>
              <a:off x="2438400" y="2615332"/>
              <a:ext cx="712788" cy="760413"/>
            </a:xfrm>
            <a:prstGeom prst="rect">
              <a:avLst/>
            </a:prstGeom>
            <a:solidFill>
              <a:srgbClr val="800080">
                <a:alpha val="10196"/>
              </a:srgbClr>
            </a:solidFill>
            <a:ln w="9525">
              <a:solidFill>
                <a:schemeClr val="tx1"/>
              </a:solidFill>
              <a:miter lim="800000"/>
              <a:headEnd/>
              <a:tailEnd/>
            </a:ln>
          </p:spPr>
          <p:txBody>
            <a:bodyPr wrap="none" anchor="ctr"/>
            <a:lstStyle/>
            <a:p>
              <a:endParaRPr lang="en-US">
                <a:cs typeface="Arial" pitchFamily="34" charset="0"/>
              </a:endParaRPr>
            </a:p>
          </p:txBody>
        </p:sp>
        <p:grpSp>
          <p:nvGrpSpPr>
            <p:cNvPr id="54" name="Group 69"/>
            <p:cNvGrpSpPr>
              <a:grpSpLocks/>
            </p:cNvGrpSpPr>
            <p:nvPr/>
          </p:nvGrpSpPr>
          <p:grpSpPr bwMode="auto">
            <a:xfrm>
              <a:off x="2573338" y="2691532"/>
              <a:ext cx="449262" cy="615950"/>
              <a:chOff x="1680" y="3168"/>
              <a:chExt cx="768" cy="1056"/>
            </a:xfrm>
          </p:grpSpPr>
          <p:sp>
            <p:nvSpPr>
              <p:cNvPr id="55" name="AutoShape 70"/>
              <p:cNvSpPr>
                <a:spLocks noChangeArrowheads="1"/>
              </p:cNvSpPr>
              <p:nvPr/>
            </p:nvSpPr>
            <p:spPr bwMode="auto">
              <a:xfrm>
                <a:off x="1680" y="3840"/>
                <a:ext cx="768" cy="384"/>
              </a:xfrm>
              <a:prstGeom prst="can">
                <a:avLst>
                  <a:gd name="adj" fmla="val 25000"/>
                </a:avLst>
              </a:prstGeom>
              <a:solidFill>
                <a:srgbClr val="800080">
                  <a:alpha val="63136"/>
                </a:srgbClr>
              </a:solidFill>
              <a:ln w="9525">
                <a:solidFill>
                  <a:schemeClr val="tx1"/>
                </a:solidFill>
                <a:round/>
                <a:headEnd/>
                <a:tailEnd/>
              </a:ln>
            </p:spPr>
            <p:txBody>
              <a:bodyPr wrap="none" anchor="ctr"/>
              <a:lstStyle/>
              <a:p>
                <a:endParaRPr lang="en-US" sz="1400">
                  <a:cs typeface="Arial" pitchFamily="34" charset="0"/>
                </a:endParaRPr>
              </a:p>
            </p:txBody>
          </p:sp>
          <p:sp>
            <p:nvSpPr>
              <p:cNvPr id="56" name="AutoShape 71"/>
              <p:cNvSpPr>
                <a:spLocks noChangeArrowheads="1"/>
              </p:cNvSpPr>
              <p:nvPr/>
            </p:nvSpPr>
            <p:spPr bwMode="auto">
              <a:xfrm>
                <a:off x="1680" y="3504"/>
                <a:ext cx="768" cy="384"/>
              </a:xfrm>
              <a:prstGeom prst="can">
                <a:avLst>
                  <a:gd name="adj" fmla="val 25000"/>
                </a:avLst>
              </a:prstGeom>
              <a:solidFill>
                <a:srgbClr val="80008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400">
                    <a:solidFill>
                      <a:schemeClr val="bg1"/>
                    </a:solidFill>
                    <a:cs typeface="Arial" pitchFamily="34" charset="0"/>
                  </a:rPr>
                  <a:t>DB</a:t>
                </a:r>
              </a:p>
            </p:txBody>
          </p:sp>
          <p:sp>
            <p:nvSpPr>
              <p:cNvPr id="57" name="AutoShape 72"/>
              <p:cNvSpPr>
                <a:spLocks noChangeArrowheads="1"/>
              </p:cNvSpPr>
              <p:nvPr/>
            </p:nvSpPr>
            <p:spPr bwMode="auto">
              <a:xfrm>
                <a:off x="1680" y="3168"/>
                <a:ext cx="768" cy="384"/>
              </a:xfrm>
              <a:prstGeom prst="can">
                <a:avLst>
                  <a:gd name="adj" fmla="val 25000"/>
                </a:avLst>
              </a:prstGeom>
              <a:solidFill>
                <a:srgbClr val="800080">
                  <a:alpha val="63136"/>
                </a:srgbClr>
              </a:solidFill>
              <a:ln w="9525">
                <a:solidFill>
                  <a:schemeClr val="tx1"/>
                </a:solidFill>
                <a:round/>
                <a:headEnd/>
                <a:tailEnd/>
              </a:ln>
            </p:spPr>
            <p:txBody>
              <a:bodyPr wrap="none" anchor="ctr"/>
              <a:lstStyle/>
              <a:p>
                <a:endParaRPr lang="en-US" sz="1400">
                  <a:cs typeface="Arial" pitchFamily="34" charset="0"/>
                </a:endParaRPr>
              </a:p>
            </p:txBody>
          </p:sp>
        </p:grpSp>
        <p:sp>
          <p:nvSpPr>
            <p:cNvPr id="58" name="AutoShape 73"/>
            <p:cNvSpPr>
              <a:spLocks noChangeArrowheads="1"/>
            </p:cNvSpPr>
            <p:nvPr/>
          </p:nvSpPr>
          <p:spPr bwMode="auto">
            <a:xfrm>
              <a:off x="2479675" y="3917082"/>
              <a:ext cx="633413" cy="633413"/>
            </a:xfrm>
            <a:prstGeom prst="roundRect">
              <a:avLst>
                <a:gd name="adj" fmla="val 16667"/>
              </a:avLst>
            </a:prstGeom>
            <a:solidFill>
              <a:srgbClr val="800080"/>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300" dirty="0">
                  <a:solidFill>
                    <a:schemeClr val="bg1"/>
                  </a:solidFill>
                  <a:cs typeface="Arial" pitchFamily="34" charset="0"/>
                </a:rPr>
                <a:t>I</a:t>
              </a:r>
            </a:p>
          </p:txBody>
        </p:sp>
        <p:cxnSp>
          <p:nvCxnSpPr>
            <p:cNvPr id="59" name="AutoShape 74"/>
            <p:cNvCxnSpPr>
              <a:cxnSpLocks noChangeShapeType="1"/>
              <a:stCxn id="53" idx="2"/>
              <a:endCxn id="58" idx="0"/>
            </p:cNvCxnSpPr>
            <p:nvPr/>
          </p:nvCxnSpPr>
          <p:spPr bwMode="auto">
            <a:xfrm>
              <a:off x="2795588" y="3375745"/>
              <a:ext cx="1587" cy="541337"/>
            </a:xfrm>
            <a:prstGeom prst="straightConnector1">
              <a:avLst/>
            </a:prstGeom>
            <a:noFill/>
            <a:ln w="9525">
              <a:solidFill>
                <a:schemeClr val="tx1"/>
              </a:solidFill>
              <a:round/>
              <a:headEnd/>
              <a:tailEnd/>
            </a:ln>
          </p:spPr>
        </p:cxnSp>
        <p:sp>
          <p:nvSpPr>
            <p:cNvPr id="60" name="Rectangle 75"/>
            <p:cNvSpPr>
              <a:spLocks noChangeArrowheads="1"/>
            </p:cNvSpPr>
            <p:nvPr/>
          </p:nvSpPr>
          <p:spPr bwMode="auto">
            <a:xfrm>
              <a:off x="3249613" y="2615332"/>
              <a:ext cx="712787" cy="760413"/>
            </a:xfrm>
            <a:prstGeom prst="rect">
              <a:avLst/>
            </a:prstGeom>
            <a:solidFill>
              <a:srgbClr val="808000">
                <a:alpha val="10196"/>
              </a:srgbClr>
            </a:solidFill>
            <a:ln w="9525">
              <a:solidFill>
                <a:schemeClr val="tx1"/>
              </a:solidFill>
              <a:miter lim="800000"/>
              <a:headEnd/>
              <a:tailEnd/>
            </a:ln>
          </p:spPr>
          <p:txBody>
            <a:bodyPr wrap="none" anchor="ctr"/>
            <a:lstStyle/>
            <a:p>
              <a:endParaRPr lang="en-US">
                <a:cs typeface="Arial" pitchFamily="34" charset="0"/>
              </a:endParaRPr>
            </a:p>
          </p:txBody>
        </p:sp>
        <p:grpSp>
          <p:nvGrpSpPr>
            <p:cNvPr id="61" name="Group 76"/>
            <p:cNvGrpSpPr>
              <a:grpSpLocks/>
            </p:cNvGrpSpPr>
            <p:nvPr/>
          </p:nvGrpSpPr>
          <p:grpSpPr bwMode="auto">
            <a:xfrm>
              <a:off x="3384550" y="2691532"/>
              <a:ext cx="449263" cy="615950"/>
              <a:chOff x="1680" y="3168"/>
              <a:chExt cx="768" cy="1056"/>
            </a:xfrm>
          </p:grpSpPr>
          <p:sp>
            <p:nvSpPr>
              <p:cNvPr id="62" name="AutoShape 77"/>
              <p:cNvSpPr>
                <a:spLocks noChangeArrowheads="1"/>
              </p:cNvSpPr>
              <p:nvPr/>
            </p:nvSpPr>
            <p:spPr bwMode="auto">
              <a:xfrm>
                <a:off x="1680" y="3840"/>
                <a:ext cx="768" cy="384"/>
              </a:xfrm>
              <a:prstGeom prst="can">
                <a:avLst>
                  <a:gd name="adj" fmla="val 25000"/>
                </a:avLst>
              </a:prstGeom>
              <a:solidFill>
                <a:srgbClr val="808000">
                  <a:alpha val="63136"/>
                </a:srgbClr>
              </a:solidFill>
              <a:ln w="9525">
                <a:solidFill>
                  <a:schemeClr val="tx1"/>
                </a:solidFill>
                <a:round/>
                <a:headEnd/>
                <a:tailEnd/>
              </a:ln>
            </p:spPr>
            <p:txBody>
              <a:bodyPr wrap="none" anchor="ctr"/>
              <a:lstStyle/>
              <a:p>
                <a:endParaRPr lang="en-US" sz="1400">
                  <a:cs typeface="Arial" pitchFamily="34" charset="0"/>
                </a:endParaRPr>
              </a:p>
            </p:txBody>
          </p:sp>
          <p:sp>
            <p:nvSpPr>
              <p:cNvPr id="63" name="AutoShape 78"/>
              <p:cNvSpPr>
                <a:spLocks noChangeArrowheads="1"/>
              </p:cNvSpPr>
              <p:nvPr/>
            </p:nvSpPr>
            <p:spPr bwMode="auto">
              <a:xfrm>
                <a:off x="1680" y="3504"/>
                <a:ext cx="768" cy="384"/>
              </a:xfrm>
              <a:prstGeom prst="can">
                <a:avLst>
                  <a:gd name="adj" fmla="val 25000"/>
                </a:avLst>
              </a:prstGeom>
              <a:solidFill>
                <a:srgbClr val="80800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400">
                    <a:solidFill>
                      <a:schemeClr val="bg1"/>
                    </a:solidFill>
                    <a:cs typeface="Arial" pitchFamily="34" charset="0"/>
                  </a:rPr>
                  <a:t>DB</a:t>
                </a:r>
              </a:p>
            </p:txBody>
          </p:sp>
          <p:sp>
            <p:nvSpPr>
              <p:cNvPr id="64" name="AutoShape 79"/>
              <p:cNvSpPr>
                <a:spLocks noChangeArrowheads="1"/>
              </p:cNvSpPr>
              <p:nvPr/>
            </p:nvSpPr>
            <p:spPr bwMode="auto">
              <a:xfrm>
                <a:off x="1680" y="3168"/>
                <a:ext cx="768" cy="384"/>
              </a:xfrm>
              <a:prstGeom prst="can">
                <a:avLst>
                  <a:gd name="adj" fmla="val 25000"/>
                </a:avLst>
              </a:prstGeom>
              <a:solidFill>
                <a:srgbClr val="808000">
                  <a:alpha val="63136"/>
                </a:srgbClr>
              </a:solidFill>
              <a:ln w="9525">
                <a:solidFill>
                  <a:schemeClr val="tx1"/>
                </a:solidFill>
                <a:round/>
                <a:headEnd/>
                <a:tailEnd/>
              </a:ln>
            </p:spPr>
            <p:txBody>
              <a:bodyPr wrap="none" anchor="ctr"/>
              <a:lstStyle/>
              <a:p>
                <a:endParaRPr lang="en-US" sz="1400">
                  <a:cs typeface="Arial" pitchFamily="34" charset="0"/>
                </a:endParaRPr>
              </a:p>
            </p:txBody>
          </p:sp>
        </p:grpSp>
        <p:sp>
          <p:nvSpPr>
            <p:cNvPr id="65" name="AutoShape 80"/>
            <p:cNvSpPr>
              <a:spLocks noChangeArrowheads="1"/>
            </p:cNvSpPr>
            <p:nvPr/>
          </p:nvSpPr>
          <p:spPr bwMode="auto">
            <a:xfrm>
              <a:off x="3290888" y="3917082"/>
              <a:ext cx="633412" cy="633413"/>
            </a:xfrm>
            <a:prstGeom prst="roundRect">
              <a:avLst>
                <a:gd name="adj" fmla="val 16667"/>
              </a:avLst>
            </a:prstGeom>
            <a:solidFill>
              <a:srgbClr val="808000"/>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300" dirty="0">
                  <a:solidFill>
                    <a:schemeClr val="bg1"/>
                  </a:solidFill>
                  <a:cs typeface="Arial" pitchFamily="34" charset="0"/>
                </a:rPr>
                <a:t>I</a:t>
              </a:r>
              <a:endParaRPr lang="en-US" dirty="0">
                <a:solidFill>
                  <a:schemeClr val="bg1"/>
                </a:solidFill>
                <a:cs typeface="Arial" pitchFamily="34" charset="0"/>
              </a:endParaRPr>
            </a:p>
          </p:txBody>
        </p:sp>
        <p:cxnSp>
          <p:nvCxnSpPr>
            <p:cNvPr id="66" name="AutoShape 81"/>
            <p:cNvCxnSpPr>
              <a:cxnSpLocks noChangeShapeType="1"/>
              <a:stCxn id="60" idx="2"/>
              <a:endCxn id="65" idx="0"/>
            </p:cNvCxnSpPr>
            <p:nvPr/>
          </p:nvCxnSpPr>
          <p:spPr bwMode="auto">
            <a:xfrm>
              <a:off x="3606800" y="3375745"/>
              <a:ext cx="1588" cy="541337"/>
            </a:xfrm>
            <a:prstGeom prst="straightConnector1">
              <a:avLst/>
            </a:prstGeom>
            <a:noFill/>
            <a:ln w="9525">
              <a:solidFill>
                <a:schemeClr val="tx1"/>
              </a:solidFill>
              <a:round/>
              <a:headEnd/>
              <a:tailEnd/>
            </a:ln>
          </p:spPr>
        </p:cxnSp>
        <p:cxnSp>
          <p:nvCxnSpPr>
            <p:cNvPr id="67" name="AutoShape 82"/>
            <p:cNvCxnSpPr>
              <a:cxnSpLocks noChangeShapeType="1"/>
              <a:stCxn id="44" idx="0"/>
              <a:endCxn id="51" idx="2"/>
            </p:cNvCxnSpPr>
            <p:nvPr/>
          </p:nvCxnSpPr>
          <p:spPr bwMode="auto">
            <a:xfrm flipH="1" flipV="1">
              <a:off x="2008188" y="4550495"/>
              <a:ext cx="430212" cy="990600"/>
            </a:xfrm>
            <a:prstGeom prst="straightConnector1">
              <a:avLst/>
            </a:prstGeom>
            <a:noFill/>
            <a:ln w="9525">
              <a:solidFill>
                <a:schemeClr val="tx1"/>
              </a:solidFill>
              <a:round/>
              <a:headEnd/>
              <a:tailEnd type="triangle" w="lg" len="lg"/>
            </a:ln>
          </p:spPr>
        </p:cxnSp>
        <p:cxnSp>
          <p:nvCxnSpPr>
            <p:cNvPr id="68" name="AutoShape 83"/>
            <p:cNvCxnSpPr>
              <a:cxnSpLocks noChangeShapeType="1"/>
              <a:stCxn id="44" idx="0"/>
              <a:endCxn id="58" idx="2"/>
            </p:cNvCxnSpPr>
            <p:nvPr/>
          </p:nvCxnSpPr>
          <p:spPr bwMode="auto">
            <a:xfrm flipV="1">
              <a:off x="2438400" y="4550495"/>
              <a:ext cx="358775" cy="990600"/>
            </a:xfrm>
            <a:prstGeom prst="straightConnector1">
              <a:avLst/>
            </a:prstGeom>
            <a:noFill/>
            <a:ln w="9525">
              <a:solidFill>
                <a:schemeClr val="tx1"/>
              </a:solidFill>
              <a:round/>
              <a:headEnd/>
              <a:tailEnd type="triangle" w="lg" len="lg"/>
            </a:ln>
          </p:spPr>
        </p:cxnSp>
        <p:cxnSp>
          <p:nvCxnSpPr>
            <p:cNvPr id="69" name="AutoShape 84"/>
            <p:cNvCxnSpPr>
              <a:cxnSpLocks noChangeShapeType="1"/>
              <a:stCxn id="44" idx="0"/>
              <a:endCxn id="65" idx="2"/>
            </p:cNvCxnSpPr>
            <p:nvPr/>
          </p:nvCxnSpPr>
          <p:spPr bwMode="auto">
            <a:xfrm flipV="1">
              <a:off x="2438400" y="4550495"/>
              <a:ext cx="1169988" cy="990600"/>
            </a:xfrm>
            <a:prstGeom prst="straightConnector1">
              <a:avLst/>
            </a:prstGeom>
            <a:noFill/>
            <a:ln w="9525">
              <a:solidFill>
                <a:schemeClr val="tx1"/>
              </a:solidFill>
              <a:round/>
              <a:headEnd/>
              <a:tailEnd type="triangle" w="lg" len="lg"/>
            </a:ln>
          </p:spPr>
        </p:cxnSp>
      </p:grpSp>
      <p:sp>
        <p:nvSpPr>
          <p:cNvPr id="70" name="Text Box 89"/>
          <p:cNvSpPr txBox="1">
            <a:spLocks noChangeArrowheads="1"/>
          </p:cNvSpPr>
          <p:nvPr/>
        </p:nvSpPr>
        <p:spPr bwMode="auto">
          <a:xfrm>
            <a:off x="1632392" y="1934296"/>
            <a:ext cx="2304256" cy="444417"/>
          </a:xfrm>
          <a:prstGeom prst="rect">
            <a:avLst/>
          </a:prstGeom>
          <a:noFill/>
          <a:ln w="9525">
            <a:noFill/>
            <a:miter lim="800000"/>
            <a:headEnd/>
            <a:tailEnd/>
          </a:ln>
        </p:spPr>
        <p:txBody>
          <a:bodyPr wrap="square">
            <a:spAutoFit/>
          </a:bodyPr>
          <a:lstStyle/>
          <a:p>
            <a:pPr algn="ctr">
              <a:lnSpc>
                <a:spcPct val="104000"/>
              </a:lnSpc>
              <a:buClr>
                <a:srgbClr val="000000"/>
              </a:buClr>
              <a:buSzPct val="45000"/>
              <a:buFont typeface="Wingdings" pitchFamily="2" charset="2"/>
              <a:buNone/>
            </a:pPr>
            <a:r>
              <a:rPr lang="en-US" sz="2200" dirty="0">
                <a:cs typeface="Arial" pitchFamily="34" charset="0"/>
              </a:rPr>
              <a:t>Ideally</a:t>
            </a:r>
          </a:p>
        </p:txBody>
      </p:sp>
      <p:sp>
        <p:nvSpPr>
          <p:cNvPr id="71" name="Text Box 90"/>
          <p:cNvSpPr txBox="1">
            <a:spLocks noChangeArrowheads="1"/>
          </p:cNvSpPr>
          <p:nvPr/>
        </p:nvSpPr>
        <p:spPr bwMode="auto">
          <a:xfrm>
            <a:off x="7320136" y="1916833"/>
            <a:ext cx="3276600" cy="444417"/>
          </a:xfrm>
          <a:prstGeom prst="rect">
            <a:avLst/>
          </a:prstGeom>
          <a:noFill/>
          <a:ln w="9525">
            <a:noFill/>
            <a:miter lim="800000"/>
            <a:headEnd/>
            <a:tailEnd/>
          </a:ln>
        </p:spPr>
        <p:txBody>
          <a:bodyPr>
            <a:spAutoFit/>
          </a:bodyPr>
          <a:lstStyle/>
          <a:p>
            <a:pPr algn="ctr">
              <a:lnSpc>
                <a:spcPct val="104000"/>
              </a:lnSpc>
              <a:buClr>
                <a:srgbClr val="000000"/>
              </a:buClr>
              <a:buSzPct val="45000"/>
              <a:buFont typeface="Wingdings" pitchFamily="2" charset="2"/>
              <a:buNone/>
            </a:pPr>
            <a:r>
              <a:rPr lang="en-US" sz="2200" dirty="0">
                <a:cs typeface="Arial" pitchFamily="34" charset="0"/>
              </a:rPr>
              <a:t>Compromise</a:t>
            </a:r>
          </a:p>
        </p:txBody>
      </p:sp>
      <p:sp>
        <p:nvSpPr>
          <p:cNvPr id="72" name="Line 91"/>
          <p:cNvSpPr>
            <a:spLocks noChangeShapeType="1"/>
          </p:cNvSpPr>
          <p:nvPr/>
        </p:nvSpPr>
        <p:spPr bwMode="auto">
          <a:xfrm>
            <a:off x="1524000" y="6166570"/>
            <a:ext cx="9144000" cy="0"/>
          </a:xfrm>
          <a:prstGeom prst="line">
            <a:avLst/>
          </a:prstGeom>
          <a:noFill/>
          <a:ln w="9525">
            <a:solidFill>
              <a:schemeClr val="bg2"/>
            </a:solidFill>
            <a:round/>
            <a:headEnd/>
            <a:tailEnd/>
          </a:ln>
        </p:spPr>
        <p:txBody>
          <a:bodyPr wrap="none" anchor="ctr"/>
          <a:lstStyle/>
          <a:p>
            <a:endParaRPr lang="en-GB">
              <a:cs typeface="Arial" pitchFamily="34" charset="0"/>
            </a:endParaRPr>
          </a:p>
        </p:txBody>
      </p:sp>
      <p:sp>
        <p:nvSpPr>
          <p:cNvPr id="73" name="Text Box 94"/>
          <p:cNvSpPr txBox="1">
            <a:spLocks noChangeArrowheads="1"/>
          </p:cNvSpPr>
          <p:nvPr/>
        </p:nvSpPr>
        <p:spPr bwMode="auto">
          <a:xfrm>
            <a:off x="2021508" y="6373813"/>
            <a:ext cx="978153" cy="338554"/>
          </a:xfrm>
          <a:prstGeom prst="rect">
            <a:avLst/>
          </a:prstGeom>
          <a:noFill/>
          <a:ln w="9525">
            <a:noFill/>
            <a:miter lim="800000"/>
            <a:headEnd/>
            <a:tailEnd/>
          </a:ln>
        </p:spPr>
        <p:txBody>
          <a:bodyPr wrap="none">
            <a:spAutoFit/>
          </a:bodyPr>
          <a:lstStyle/>
          <a:p>
            <a:pPr>
              <a:lnSpc>
                <a:spcPct val="104000"/>
              </a:lnSpc>
              <a:buClr>
                <a:srgbClr val="000000"/>
              </a:buClr>
              <a:buSzPct val="45000"/>
              <a:buFont typeface="Wingdings" pitchFamily="2" charset="2"/>
              <a:buNone/>
            </a:pPr>
            <a:r>
              <a:rPr lang="en-US" sz="1600" i="1" dirty="0">
                <a:cs typeface="Arial" pitchFamily="34" charset="0"/>
              </a:rPr>
              <a:t>Database</a:t>
            </a:r>
          </a:p>
        </p:txBody>
      </p:sp>
      <p:grpSp>
        <p:nvGrpSpPr>
          <p:cNvPr id="74" name="Group 95"/>
          <p:cNvGrpSpPr>
            <a:grpSpLocks/>
          </p:cNvGrpSpPr>
          <p:nvPr/>
        </p:nvGrpSpPr>
        <p:grpSpPr bwMode="auto">
          <a:xfrm>
            <a:off x="1729408" y="6345239"/>
            <a:ext cx="288925" cy="396875"/>
            <a:chOff x="1680" y="3168"/>
            <a:chExt cx="768" cy="1056"/>
          </a:xfrm>
        </p:grpSpPr>
        <p:sp>
          <p:nvSpPr>
            <p:cNvPr id="75" name="AutoShape 96"/>
            <p:cNvSpPr>
              <a:spLocks noChangeArrowheads="1"/>
            </p:cNvSpPr>
            <p:nvPr/>
          </p:nvSpPr>
          <p:spPr bwMode="auto">
            <a:xfrm>
              <a:off x="1680" y="3840"/>
              <a:ext cx="768" cy="384"/>
            </a:xfrm>
            <a:prstGeom prst="can">
              <a:avLst>
                <a:gd name="adj" fmla="val 25000"/>
              </a:avLst>
            </a:prstGeom>
            <a:solidFill>
              <a:srgbClr val="969696"/>
            </a:solidFill>
            <a:ln w="9525">
              <a:solidFill>
                <a:schemeClr val="tx1"/>
              </a:solidFill>
              <a:round/>
              <a:headEnd/>
              <a:tailEnd/>
            </a:ln>
          </p:spPr>
          <p:txBody>
            <a:bodyPr wrap="none" anchor="ctr"/>
            <a:lstStyle/>
            <a:p>
              <a:endParaRPr lang="en-US">
                <a:cs typeface="Arial" pitchFamily="34" charset="0"/>
              </a:endParaRPr>
            </a:p>
          </p:txBody>
        </p:sp>
        <p:sp>
          <p:nvSpPr>
            <p:cNvPr id="76" name="AutoShape 97"/>
            <p:cNvSpPr>
              <a:spLocks noChangeArrowheads="1"/>
            </p:cNvSpPr>
            <p:nvPr/>
          </p:nvSpPr>
          <p:spPr bwMode="auto">
            <a:xfrm>
              <a:off x="1680" y="3504"/>
              <a:ext cx="768" cy="384"/>
            </a:xfrm>
            <a:prstGeom prst="can">
              <a:avLst>
                <a:gd name="adj" fmla="val 25000"/>
              </a:avLst>
            </a:prstGeom>
            <a:solidFill>
              <a:srgbClr val="969696"/>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endParaRPr lang="en-US">
                <a:solidFill>
                  <a:schemeClr val="bg1"/>
                </a:solidFill>
                <a:cs typeface="Arial" pitchFamily="34" charset="0"/>
              </a:endParaRPr>
            </a:p>
          </p:txBody>
        </p:sp>
        <p:sp>
          <p:nvSpPr>
            <p:cNvPr id="77" name="AutoShape 98"/>
            <p:cNvSpPr>
              <a:spLocks noChangeArrowheads="1"/>
            </p:cNvSpPr>
            <p:nvPr/>
          </p:nvSpPr>
          <p:spPr bwMode="auto">
            <a:xfrm>
              <a:off x="1680" y="3168"/>
              <a:ext cx="768" cy="384"/>
            </a:xfrm>
            <a:prstGeom prst="can">
              <a:avLst>
                <a:gd name="adj" fmla="val 25000"/>
              </a:avLst>
            </a:prstGeom>
            <a:solidFill>
              <a:srgbClr val="969696"/>
            </a:solidFill>
            <a:ln w="9525">
              <a:solidFill>
                <a:schemeClr val="tx1"/>
              </a:solidFill>
              <a:round/>
              <a:headEnd/>
              <a:tailEnd/>
            </a:ln>
          </p:spPr>
          <p:txBody>
            <a:bodyPr wrap="none" anchor="ctr"/>
            <a:lstStyle/>
            <a:p>
              <a:endParaRPr lang="en-US">
                <a:cs typeface="Arial" pitchFamily="34" charset="0"/>
              </a:endParaRPr>
            </a:p>
          </p:txBody>
        </p:sp>
      </p:grpSp>
      <p:sp>
        <p:nvSpPr>
          <p:cNvPr id="78" name="Text Box 99"/>
          <p:cNvSpPr txBox="1">
            <a:spLocks noChangeArrowheads="1"/>
          </p:cNvSpPr>
          <p:nvPr/>
        </p:nvSpPr>
        <p:spPr bwMode="auto">
          <a:xfrm>
            <a:off x="3583608" y="6373813"/>
            <a:ext cx="920445" cy="338554"/>
          </a:xfrm>
          <a:prstGeom prst="rect">
            <a:avLst/>
          </a:prstGeom>
          <a:noFill/>
          <a:ln w="9525">
            <a:noFill/>
            <a:miter lim="800000"/>
            <a:headEnd/>
            <a:tailEnd/>
          </a:ln>
        </p:spPr>
        <p:txBody>
          <a:bodyPr wrap="none">
            <a:spAutoFit/>
          </a:bodyPr>
          <a:lstStyle/>
          <a:p>
            <a:pPr>
              <a:lnSpc>
                <a:spcPct val="104000"/>
              </a:lnSpc>
              <a:buClr>
                <a:srgbClr val="000000"/>
              </a:buClr>
              <a:buSzPct val="45000"/>
              <a:buFont typeface="Wingdings" pitchFamily="2" charset="2"/>
              <a:buNone/>
            </a:pPr>
            <a:r>
              <a:rPr lang="en-US" sz="1600" i="1" dirty="0">
                <a:cs typeface="Arial" pitchFamily="34" charset="0"/>
              </a:rPr>
              <a:t>Interface</a:t>
            </a:r>
          </a:p>
        </p:txBody>
      </p:sp>
      <p:sp>
        <p:nvSpPr>
          <p:cNvPr id="79" name="AutoShape 100"/>
          <p:cNvSpPr>
            <a:spLocks noChangeArrowheads="1"/>
          </p:cNvSpPr>
          <p:nvPr/>
        </p:nvSpPr>
        <p:spPr bwMode="auto">
          <a:xfrm>
            <a:off x="3281983" y="6373813"/>
            <a:ext cx="328613" cy="328612"/>
          </a:xfrm>
          <a:prstGeom prst="roundRect">
            <a:avLst>
              <a:gd name="adj" fmla="val 16667"/>
            </a:avLst>
          </a:prstGeom>
          <a:solidFill>
            <a:srgbClr val="808080"/>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000" dirty="0">
                <a:solidFill>
                  <a:schemeClr val="bg1"/>
                </a:solidFill>
                <a:cs typeface="Arial" pitchFamily="34" charset="0"/>
              </a:rPr>
              <a:t>I</a:t>
            </a:r>
          </a:p>
        </p:txBody>
      </p:sp>
      <p:sp>
        <p:nvSpPr>
          <p:cNvPr id="80" name="AutoShape 101"/>
          <p:cNvSpPr>
            <a:spLocks noChangeArrowheads="1"/>
          </p:cNvSpPr>
          <p:nvPr/>
        </p:nvSpPr>
        <p:spPr bwMode="auto">
          <a:xfrm>
            <a:off x="4744789" y="6365875"/>
            <a:ext cx="304800" cy="304800"/>
          </a:xfrm>
          <a:prstGeom prst="smileyFace">
            <a:avLst>
              <a:gd name="adj" fmla="val 4653"/>
            </a:avLst>
          </a:prstGeom>
          <a:solidFill>
            <a:srgbClr val="C0C0C0">
              <a:alpha val="23921"/>
            </a:srgbClr>
          </a:solidFill>
          <a:ln w="9525">
            <a:solidFill>
              <a:schemeClr val="tx1"/>
            </a:solidFill>
            <a:round/>
            <a:headEnd/>
            <a:tailEnd/>
          </a:ln>
        </p:spPr>
        <p:txBody>
          <a:bodyPr wrap="none" anchor="ctr"/>
          <a:lstStyle/>
          <a:p>
            <a:endParaRPr lang="en-US">
              <a:cs typeface="Arial" pitchFamily="34" charset="0"/>
            </a:endParaRPr>
          </a:p>
        </p:txBody>
      </p:sp>
      <p:sp>
        <p:nvSpPr>
          <p:cNvPr id="81" name="Text Box 102"/>
          <p:cNvSpPr txBox="1">
            <a:spLocks noChangeArrowheads="1"/>
          </p:cNvSpPr>
          <p:nvPr/>
        </p:nvSpPr>
        <p:spPr bwMode="auto">
          <a:xfrm>
            <a:off x="5051177" y="6373813"/>
            <a:ext cx="564578" cy="338554"/>
          </a:xfrm>
          <a:prstGeom prst="rect">
            <a:avLst/>
          </a:prstGeom>
          <a:noFill/>
          <a:ln w="9525">
            <a:noFill/>
            <a:miter lim="800000"/>
            <a:headEnd/>
            <a:tailEnd/>
          </a:ln>
        </p:spPr>
        <p:txBody>
          <a:bodyPr wrap="none">
            <a:spAutoFit/>
          </a:bodyPr>
          <a:lstStyle/>
          <a:p>
            <a:pPr>
              <a:lnSpc>
                <a:spcPct val="104000"/>
              </a:lnSpc>
              <a:buClr>
                <a:srgbClr val="000000"/>
              </a:buClr>
              <a:buSzPct val="45000"/>
              <a:buFont typeface="Wingdings" pitchFamily="2" charset="2"/>
              <a:buNone/>
            </a:pPr>
            <a:r>
              <a:rPr lang="en-US" sz="1600" i="1">
                <a:cs typeface="Arial" pitchFamily="34" charset="0"/>
              </a:rPr>
              <a:t>User</a:t>
            </a:r>
          </a:p>
        </p:txBody>
      </p:sp>
      <p:sp>
        <p:nvSpPr>
          <p:cNvPr id="82" name="Line 105"/>
          <p:cNvSpPr>
            <a:spLocks noChangeShapeType="1"/>
          </p:cNvSpPr>
          <p:nvPr/>
        </p:nvSpPr>
        <p:spPr bwMode="auto">
          <a:xfrm>
            <a:off x="1524000" y="2356570"/>
            <a:ext cx="9144000" cy="0"/>
          </a:xfrm>
          <a:prstGeom prst="line">
            <a:avLst/>
          </a:prstGeom>
          <a:noFill/>
          <a:ln w="9525">
            <a:solidFill>
              <a:schemeClr val="bg2"/>
            </a:solidFill>
            <a:round/>
            <a:headEnd/>
            <a:tailEnd/>
          </a:ln>
        </p:spPr>
        <p:txBody>
          <a:bodyPr wrap="none" anchor="ctr"/>
          <a:lstStyle/>
          <a:p>
            <a:endParaRPr lang="en-GB">
              <a:cs typeface="Arial" pitchFamily="34" charset="0"/>
            </a:endParaRPr>
          </a:p>
        </p:txBody>
      </p:sp>
      <p:sp>
        <p:nvSpPr>
          <p:cNvPr id="83" name="Rectangle 6"/>
          <p:cNvSpPr>
            <a:spLocks noChangeArrowheads="1"/>
          </p:cNvSpPr>
          <p:nvPr/>
        </p:nvSpPr>
        <p:spPr bwMode="auto">
          <a:xfrm>
            <a:off x="1879600" y="764705"/>
            <a:ext cx="8464550" cy="1144929"/>
          </a:xfrm>
          <a:prstGeom prst="rect">
            <a:avLst/>
          </a:prstGeom>
          <a:noFill/>
          <a:ln w="9525">
            <a:noFill/>
            <a:miter lim="800000"/>
            <a:headEnd/>
            <a:tailEnd/>
          </a:ln>
        </p:spPr>
        <p:txBody>
          <a:bodyPr>
            <a:spAutoFit/>
          </a:bodyPr>
          <a:lstStyle/>
          <a:p>
            <a:pPr algn="ctr">
              <a:lnSpc>
                <a:spcPct val="90000"/>
              </a:lnSpc>
              <a:spcBef>
                <a:spcPct val="20000"/>
              </a:spcBef>
            </a:pPr>
            <a:r>
              <a:rPr lang="en-US" b="1" dirty="0">
                <a:cs typeface="Arial" pitchFamily="34" charset="0"/>
              </a:rPr>
              <a:t>Combining </a:t>
            </a:r>
            <a:r>
              <a:rPr lang="en-US" sz="3200" b="1" dirty="0">
                <a:cs typeface="Arial" pitchFamily="34" charset="0"/>
              </a:rPr>
              <a:t>data</a:t>
            </a:r>
            <a:r>
              <a:rPr lang="en-US" dirty="0">
                <a:cs typeface="Arial" pitchFamily="34" charset="0"/>
              </a:rPr>
              <a:t> residing in </a:t>
            </a:r>
            <a:r>
              <a:rPr lang="en-US" b="1" dirty="0">
                <a:cs typeface="Arial" pitchFamily="34" charset="0"/>
              </a:rPr>
              <a:t>different sources</a:t>
            </a:r>
            <a:endParaRPr lang="en-US" dirty="0">
              <a:cs typeface="Arial" pitchFamily="34" charset="0"/>
            </a:endParaRPr>
          </a:p>
          <a:p>
            <a:pPr algn="ctr">
              <a:lnSpc>
                <a:spcPct val="90000"/>
              </a:lnSpc>
              <a:spcBef>
                <a:spcPct val="20000"/>
              </a:spcBef>
            </a:pPr>
            <a:r>
              <a:rPr lang="en-US" dirty="0">
                <a:cs typeface="Arial" pitchFamily="34" charset="0"/>
              </a:rPr>
              <a:t>… providing users with a </a:t>
            </a:r>
            <a:r>
              <a:rPr lang="en-US" b="1" dirty="0">
                <a:cs typeface="Arial" pitchFamily="34" charset="0"/>
              </a:rPr>
              <a:t>unified view</a:t>
            </a:r>
            <a:r>
              <a:rPr lang="en-US" dirty="0">
                <a:cs typeface="Arial" pitchFamily="34" charset="0"/>
              </a:rPr>
              <a:t> of these data.</a:t>
            </a:r>
            <a:endParaRPr lang="en-US" sz="2000" dirty="0">
              <a:cs typeface="Arial" pitchFamily="34" charset="0"/>
            </a:endParaRPr>
          </a:p>
          <a:p>
            <a:pPr algn="ctr">
              <a:lnSpc>
                <a:spcPct val="90000"/>
              </a:lnSpc>
              <a:spcBef>
                <a:spcPct val="20000"/>
              </a:spcBef>
            </a:pPr>
            <a:endParaRPr lang="en-US" dirty="0">
              <a:cs typeface="Arial" pitchFamily="34" charset="0"/>
            </a:endParaRPr>
          </a:p>
        </p:txBody>
      </p:sp>
      <p:grpSp>
        <p:nvGrpSpPr>
          <p:cNvPr id="86" name="Group 85"/>
          <p:cNvGrpSpPr/>
          <p:nvPr/>
        </p:nvGrpSpPr>
        <p:grpSpPr>
          <a:xfrm>
            <a:off x="7464152" y="2777929"/>
            <a:ext cx="2988539" cy="3003334"/>
            <a:chOff x="5138738" y="2469282"/>
            <a:chExt cx="3527425" cy="3544888"/>
          </a:xfrm>
        </p:grpSpPr>
        <p:sp>
          <p:nvSpPr>
            <p:cNvPr id="7" name="Rectangle 75"/>
            <p:cNvSpPr>
              <a:spLocks noChangeArrowheads="1"/>
            </p:cNvSpPr>
            <p:nvPr/>
          </p:nvSpPr>
          <p:spPr bwMode="auto">
            <a:xfrm>
              <a:off x="5138738" y="2469282"/>
              <a:ext cx="3527425" cy="1104900"/>
            </a:xfrm>
            <a:prstGeom prst="rect">
              <a:avLst/>
            </a:prstGeom>
            <a:solidFill>
              <a:schemeClr val="bg1"/>
            </a:solidFill>
            <a:ln w="12700">
              <a:solidFill>
                <a:schemeClr val="tx1"/>
              </a:solidFill>
              <a:prstDash val="sysDot"/>
              <a:miter lim="800000"/>
              <a:headEnd/>
              <a:tailEnd/>
            </a:ln>
          </p:spPr>
          <p:txBody>
            <a:bodyPr wrap="none" anchor="ctr"/>
            <a:lstStyle/>
            <a:p>
              <a:endParaRPr lang="en-US">
                <a:cs typeface="Arial" pitchFamily="34" charset="0"/>
              </a:endParaRPr>
            </a:p>
          </p:txBody>
        </p:sp>
        <p:grpSp>
          <p:nvGrpSpPr>
            <p:cNvPr id="11" name="Group 8"/>
            <p:cNvGrpSpPr>
              <a:grpSpLocks/>
            </p:cNvGrpSpPr>
            <p:nvPr/>
          </p:nvGrpSpPr>
          <p:grpSpPr bwMode="auto">
            <a:xfrm>
              <a:off x="5334000" y="2623270"/>
              <a:ext cx="3124200" cy="3390900"/>
              <a:chOff x="5334000" y="2740868"/>
              <a:chExt cx="3124200" cy="3390900"/>
            </a:xfrm>
          </p:grpSpPr>
          <p:sp>
            <p:nvSpPr>
              <p:cNvPr id="12" name="Rectangle 9"/>
              <p:cNvSpPr>
                <a:spLocks noChangeArrowheads="1"/>
              </p:cNvSpPr>
              <p:nvPr/>
            </p:nvSpPr>
            <p:spPr bwMode="auto">
              <a:xfrm>
                <a:off x="5334000" y="2748806"/>
                <a:ext cx="712788" cy="760412"/>
              </a:xfrm>
              <a:prstGeom prst="rect">
                <a:avLst/>
              </a:prstGeom>
              <a:solidFill>
                <a:srgbClr val="FF6600">
                  <a:alpha val="10196"/>
                </a:srgbClr>
              </a:solidFill>
              <a:ln w="9525">
                <a:solidFill>
                  <a:schemeClr val="tx1"/>
                </a:solidFill>
                <a:miter lim="800000"/>
                <a:headEnd/>
                <a:tailEnd/>
              </a:ln>
            </p:spPr>
            <p:txBody>
              <a:bodyPr wrap="none" anchor="ctr"/>
              <a:lstStyle/>
              <a:p>
                <a:endParaRPr lang="en-US">
                  <a:cs typeface="Arial" pitchFamily="34" charset="0"/>
                </a:endParaRPr>
              </a:p>
            </p:txBody>
          </p:sp>
          <p:grpSp>
            <p:nvGrpSpPr>
              <p:cNvPr id="13" name="Group 10"/>
              <p:cNvGrpSpPr>
                <a:grpSpLocks/>
              </p:cNvGrpSpPr>
              <p:nvPr/>
            </p:nvGrpSpPr>
            <p:grpSpPr bwMode="auto">
              <a:xfrm>
                <a:off x="5468938" y="2825006"/>
                <a:ext cx="449262" cy="615950"/>
                <a:chOff x="1680" y="3168"/>
                <a:chExt cx="768" cy="1056"/>
              </a:xfrm>
            </p:grpSpPr>
            <p:sp>
              <p:nvSpPr>
                <p:cNvPr id="32" name="AutoShape 11"/>
                <p:cNvSpPr>
                  <a:spLocks noChangeArrowheads="1"/>
                </p:cNvSpPr>
                <p:nvPr/>
              </p:nvSpPr>
              <p:spPr bwMode="auto">
                <a:xfrm>
                  <a:off x="1680" y="3840"/>
                  <a:ext cx="768" cy="384"/>
                </a:xfrm>
                <a:prstGeom prst="can">
                  <a:avLst>
                    <a:gd name="adj" fmla="val 25000"/>
                  </a:avLst>
                </a:prstGeom>
                <a:solidFill>
                  <a:srgbClr val="FF6600">
                    <a:alpha val="63136"/>
                  </a:srgbClr>
                </a:solidFill>
                <a:ln w="9525">
                  <a:solidFill>
                    <a:schemeClr val="tx1"/>
                  </a:solidFill>
                  <a:round/>
                  <a:headEnd/>
                  <a:tailEnd/>
                </a:ln>
              </p:spPr>
              <p:txBody>
                <a:bodyPr wrap="none" anchor="ctr"/>
                <a:lstStyle/>
                <a:p>
                  <a:endParaRPr lang="en-US" sz="1400">
                    <a:cs typeface="Arial" pitchFamily="34" charset="0"/>
                  </a:endParaRPr>
                </a:p>
              </p:txBody>
            </p:sp>
            <p:sp>
              <p:nvSpPr>
                <p:cNvPr id="33" name="AutoShape 12"/>
                <p:cNvSpPr>
                  <a:spLocks noChangeArrowheads="1"/>
                </p:cNvSpPr>
                <p:nvPr/>
              </p:nvSpPr>
              <p:spPr bwMode="auto">
                <a:xfrm>
                  <a:off x="1680" y="3504"/>
                  <a:ext cx="768" cy="384"/>
                </a:xfrm>
                <a:prstGeom prst="can">
                  <a:avLst>
                    <a:gd name="adj" fmla="val 25000"/>
                  </a:avLst>
                </a:prstGeom>
                <a:solidFill>
                  <a:srgbClr val="FF660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400">
                      <a:solidFill>
                        <a:schemeClr val="bg1"/>
                      </a:solidFill>
                      <a:cs typeface="Arial" pitchFamily="34" charset="0"/>
                    </a:rPr>
                    <a:t>DB</a:t>
                  </a:r>
                </a:p>
              </p:txBody>
            </p:sp>
            <p:sp>
              <p:nvSpPr>
                <p:cNvPr id="34" name="AutoShape 13"/>
                <p:cNvSpPr>
                  <a:spLocks noChangeArrowheads="1"/>
                </p:cNvSpPr>
                <p:nvPr/>
              </p:nvSpPr>
              <p:spPr bwMode="auto">
                <a:xfrm>
                  <a:off x="1680" y="3168"/>
                  <a:ext cx="768" cy="384"/>
                </a:xfrm>
                <a:prstGeom prst="can">
                  <a:avLst>
                    <a:gd name="adj" fmla="val 25000"/>
                  </a:avLst>
                </a:prstGeom>
                <a:solidFill>
                  <a:srgbClr val="FF6600">
                    <a:alpha val="63136"/>
                  </a:srgbClr>
                </a:solidFill>
                <a:ln w="9525">
                  <a:solidFill>
                    <a:schemeClr val="tx1"/>
                  </a:solidFill>
                  <a:round/>
                  <a:headEnd/>
                  <a:tailEnd/>
                </a:ln>
              </p:spPr>
              <p:txBody>
                <a:bodyPr wrap="none" anchor="ctr"/>
                <a:lstStyle/>
                <a:p>
                  <a:endParaRPr lang="en-US" sz="1400">
                    <a:cs typeface="Arial" pitchFamily="34" charset="0"/>
                  </a:endParaRPr>
                </a:p>
              </p:txBody>
            </p:sp>
          </p:grpSp>
          <p:sp>
            <p:nvSpPr>
              <p:cNvPr id="14" name="AutoShape 14"/>
              <p:cNvSpPr>
                <a:spLocks noChangeArrowheads="1"/>
              </p:cNvSpPr>
              <p:nvPr/>
            </p:nvSpPr>
            <p:spPr bwMode="auto">
              <a:xfrm>
                <a:off x="6550124" y="4431556"/>
                <a:ext cx="709612" cy="709612"/>
              </a:xfrm>
              <a:prstGeom prst="roundRect">
                <a:avLst>
                  <a:gd name="adj" fmla="val 16667"/>
                </a:avLst>
              </a:prstGeom>
              <a:solidFill>
                <a:srgbClr val="800000"/>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300" dirty="0">
                    <a:solidFill>
                      <a:schemeClr val="bg1"/>
                    </a:solidFill>
                    <a:cs typeface="Arial" pitchFamily="34" charset="0"/>
                  </a:rPr>
                  <a:t>I</a:t>
                </a:r>
              </a:p>
            </p:txBody>
          </p:sp>
          <p:sp>
            <p:nvSpPr>
              <p:cNvPr id="15" name="AutoShape 16"/>
              <p:cNvSpPr>
                <a:spLocks noChangeArrowheads="1"/>
              </p:cNvSpPr>
              <p:nvPr/>
            </p:nvSpPr>
            <p:spPr bwMode="auto">
              <a:xfrm>
                <a:off x="6672361" y="5674568"/>
                <a:ext cx="457200" cy="457200"/>
              </a:xfrm>
              <a:prstGeom prst="smileyFace">
                <a:avLst>
                  <a:gd name="adj" fmla="val 4653"/>
                </a:avLst>
              </a:prstGeom>
              <a:solidFill>
                <a:srgbClr val="FFEBE8"/>
              </a:solidFill>
              <a:ln w="9525">
                <a:solidFill>
                  <a:schemeClr val="tx1"/>
                </a:solidFill>
                <a:round/>
                <a:headEnd/>
                <a:tailEnd/>
              </a:ln>
            </p:spPr>
            <p:txBody>
              <a:bodyPr wrap="none" anchor="ctr"/>
              <a:lstStyle/>
              <a:p>
                <a:endParaRPr lang="en-US">
                  <a:cs typeface="Arial" pitchFamily="34" charset="0"/>
                </a:endParaRPr>
              </a:p>
            </p:txBody>
          </p:sp>
          <p:cxnSp>
            <p:nvCxnSpPr>
              <p:cNvPr id="16" name="AutoShape 17"/>
              <p:cNvCxnSpPr>
                <a:cxnSpLocks noChangeShapeType="1"/>
                <a:stCxn id="15" idx="0"/>
                <a:endCxn id="14" idx="2"/>
              </p:cNvCxnSpPr>
              <p:nvPr/>
            </p:nvCxnSpPr>
            <p:spPr bwMode="auto">
              <a:xfrm flipV="1">
                <a:off x="6900961" y="5141168"/>
                <a:ext cx="4763" cy="533400"/>
              </a:xfrm>
              <a:prstGeom prst="straightConnector1">
                <a:avLst/>
              </a:prstGeom>
              <a:noFill/>
              <a:ln w="9525">
                <a:solidFill>
                  <a:schemeClr val="tx1"/>
                </a:solidFill>
                <a:round/>
                <a:headEnd/>
                <a:tailEnd type="triangle" w="lg" len="lg"/>
              </a:ln>
            </p:spPr>
          </p:cxnSp>
          <p:sp>
            <p:nvSpPr>
              <p:cNvPr id="17" name="Rectangle 18"/>
              <p:cNvSpPr>
                <a:spLocks noChangeArrowheads="1"/>
              </p:cNvSpPr>
              <p:nvPr/>
            </p:nvSpPr>
            <p:spPr bwMode="auto">
              <a:xfrm>
                <a:off x="6145213" y="2740868"/>
                <a:ext cx="712787" cy="760413"/>
              </a:xfrm>
              <a:prstGeom prst="rect">
                <a:avLst/>
              </a:prstGeom>
              <a:solidFill>
                <a:srgbClr val="008000">
                  <a:alpha val="10196"/>
                </a:srgbClr>
              </a:solidFill>
              <a:ln w="9525">
                <a:solidFill>
                  <a:schemeClr val="tx1"/>
                </a:solidFill>
                <a:miter lim="800000"/>
                <a:headEnd/>
                <a:tailEnd/>
              </a:ln>
            </p:spPr>
            <p:txBody>
              <a:bodyPr wrap="none" anchor="ctr"/>
              <a:lstStyle/>
              <a:p>
                <a:endParaRPr lang="en-US">
                  <a:cs typeface="Arial" pitchFamily="34" charset="0"/>
                </a:endParaRPr>
              </a:p>
            </p:txBody>
          </p:sp>
          <p:grpSp>
            <p:nvGrpSpPr>
              <p:cNvPr id="18" name="Group 19"/>
              <p:cNvGrpSpPr>
                <a:grpSpLocks/>
              </p:cNvGrpSpPr>
              <p:nvPr/>
            </p:nvGrpSpPr>
            <p:grpSpPr bwMode="auto">
              <a:xfrm>
                <a:off x="6280150" y="2807544"/>
                <a:ext cx="449263" cy="625283"/>
                <a:chOff x="1680" y="3168"/>
                <a:chExt cx="768" cy="1072"/>
              </a:xfrm>
            </p:grpSpPr>
            <p:sp>
              <p:nvSpPr>
                <p:cNvPr id="29" name="AutoShape 20"/>
                <p:cNvSpPr>
                  <a:spLocks noChangeArrowheads="1"/>
                </p:cNvSpPr>
                <p:nvPr/>
              </p:nvSpPr>
              <p:spPr bwMode="auto">
                <a:xfrm>
                  <a:off x="1680" y="3856"/>
                  <a:ext cx="768" cy="384"/>
                </a:xfrm>
                <a:prstGeom prst="can">
                  <a:avLst>
                    <a:gd name="adj" fmla="val 25000"/>
                  </a:avLst>
                </a:prstGeom>
                <a:solidFill>
                  <a:srgbClr val="008000">
                    <a:alpha val="63136"/>
                  </a:srgbClr>
                </a:solidFill>
                <a:ln w="9525">
                  <a:solidFill>
                    <a:schemeClr val="tx1"/>
                  </a:solidFill>
                  <a:round/>
                  <a:headEnd/>
                  <a:tailEnd/>
                </a:ln>
              </p:spPr>
              <p:txBody>
                <a:bodyPr wrap="none" anchor="ctr"/>
                <a:lstStyle/>
                <a:p>
                  <a:endParaRPr lang="en-US" sz="1400">
                    <a:cs typeface="Arial" pitchFamily="34" charset="0"/>
                  </a:endParaRPr>
                </a:p>
              </p:txBody>
            </p:sp>
            <p:sp>
              <p:nvSpPr>
                <p:cNvPr id="30" name="AutoShape 21"/>
                <p:cNvSpPr>
                  <a:spLocks noChangeArrowheads="1"/>
                </p:cNvSpPr>
                <p:nvPr/>
              </p:nvSpPr>
              <p:spPr bwMode="auto">
                <a:xfrm>
                  <a:off x="1680" y="3520"/>
                  <a:ext cx="768" cy="384"/>
                </a:xfrm>
                <a:prstGeom prst="can">
                  <a:avLst>
                    <a:gd name="adj" fmla="val 25000"/>
                  </a:avLst>
                </a:prstGeom>
                <a:solidFill>
                  <a:srgbClr val="00800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400">
                      <a:solidFill>
                        <a:schemeClr val="bg1"/>
                      </a:solidFill>
                      <a:cs typeface="Arial" pitchFamily="34" charset="0"/>
                    </a:rPr>
                    <a:t>DB</a:t>
                  </a:r>
                </a:p>
              </p:txBody>
            </p:sp>
            <p:sp>
              <p:nvSpPr>
                <p:cNvPr id="31" name="AutoShape 22"/>
                <p:cNvSpPr>
                  <a:spLocks noChangeArrowheads="1"/>
                </p:cNvSpPr>
                <p:nvPr/>
              </p:nvSpPr>
              <p:spPr bwMode="auto">
                <a:xfrm>
                  <a:off x="1680" y="3168"/>
                  <a:ext cx="768" cy="384"/>
                </a:xfrm>
                <a:prstGeom prst="can">
                  <a:avLst>
                    <a:gd name="adj" fmla="val 25000"/>
                  </a:avLst>
                </a:prstGeom>
                <a:solidFill>
                  <a:srgbClr val="008000">
                    <a:alpha val="63136"/>
                  </a:srgbClr>
                </a:solidFill>
                <a:ln w="9525">
                  <a:solidFill>
                    <a:schemeClr val="tx1"/>
                  </a:solidFill>
                  <a:round/>
                  <a:headEnd/>
                  <a:tailEnd/>
                </a:ln>
              </p:spPr>
              <p:txBody>
                <a:bodyPr wrap="none" anchor="ctr"/>
                <a:lstStyle/>
                <a:p>
                  <a:endParaRPr lang="en-US" sz="1400">
                    <a:cs typeface="Arial" pitchFamily="34" charset="0"/>
                  </a:endParaRPr>
                </a:p>
              </p:txBody>
            </p:sp>
          </p:grpSp>
          <p:sp>
            <p:nvSpPr>
              <p:cNvPr id="19" name="Rectangle 24"/>
              <p:cNvSpPr>
                <a:spLocks noChangeArrowheads="1"/>
              </p:cNvSpPr>
              <p:nvPr/>
            </p:nvSpPr>
            <p:spPr bwMode="auto">
              <a:xfrm>
                <a:off x="6934200" y="2748806"/>
                <a:ext cx="712788" cy="760412"/>
              </a:xfrm>
              <a:prstGeom prst="rect">
                <a:avLst/>
              </a:prstGeom>
              <a:solidFill>
                <a:srgbClr val="800080">
                  <a:alpha val="10196"/>
                </a:srgbClr>
              </a:solidFill>
              <a:ln w="9525">
                <a:solidFill>
                  <a:schemeClr val="tx1"/>
                </a:solidFill>
                <a:miter lim="800000"/>
                <a:headEnd/>
                <a:tailEnd/>
              </a:ln>
            </p:spPr>
            <p:txBody>
              <a:bodyPr wrap="none" anchor="ctr"/>
              <a:lstStyle/>
              <a:p>
                <a:endParaRPr lang="en-US">
                  <a:cs typeface="Arial" pitchFamily="34" charset="0"/>
                </a:endParaRPr>
              </a:p>
            </p:txBody>
          </p:sp>
          <p:grpSp>
            <p:nvGrpSpPr>
              <p:cNvPr id="20" name="Group 25"/>
              <p:cNvGrpSpPr>
                <a:grpSpLocks/>
              </p:cNvGrpSpPr>
              <p:nvPr/>
            </p:nvGrpSpPr>
            <p:grpSpPr bwMode="auto">
              <a:xfrm>
                <a:off x="7069138" y="2825006"/>
                <a:ext cx="449262" cy="615950"/>
                <a:chOff x="1680" y="3168"/>
                <a:chExt cx="768" cy="1056"/>
              </a:xfrm>
            </p:grpSpPr>
            <p:sp>
              <p:nvSpPr>
                <p:cNvPr id="26" name="AutoShape 26"/>
                <p:cNvSpPr>
                  <a:spLocks noChangeArrowheads="1"/>
                </p:cNvSpPr>
                <p:nvPr/>
              </p:nvSpPr>
              <p:spPr bwMode="auto">
                <a:xfrm>
                  <a:off x="1680" y="3840"/>
                  <a:ext cx="768" cy="384"/>
                </a:xfrm>
                <a:prstGeom prst="can">
                  <a:avLst>
                    <a:gd name="adj" fmla="val 25000"/>
                  </a:avLst>
                </a:prstGeom>
                <a:solidFill>
                  <a:srgbClr val="800080">
                    <a:alpha val="63136"/>
                  </a:srgbClr>
                </a:solidFill>
                <a:ln w="9525">
                  <a:solidFill>
                    <a:schemeClr val="tx1"/>
                  </a:solidFill>
                  <a:round/>
                  <a:headEnd/>
                  <a:tailEnd/>
                </a:ln>
              </p:spPr>
              <p:txBody>
                <a:bodyPr wrap="none" anchor="ctr"/>
                <a:lstStyle/>
                <a:p>
                  <a:endParaRPr lang="en-US" sz="1400">
                    <a:cs typeface="Arial" pitchFamily="34" charset="0"/>
                  </a:endParaRPr>
                </a:p>
              </p:txBody>
            </p:sp>
            <p:sp>
              <p:nvSpPr>
                <p:cNvPr id="27" name="AutoShape 27"/>
                <p:cNvSpPr>
                  <a:spLocks noChangeArrowheads="1"/>
                </p:cNvSpPr>
                <p:nvPr/>
              </p:nvSpPr>
              <p:spPr bwMode="auto">
                <a:xfrm>
                  <a:off x="1680" y="3504"/>
                  <a:ext cx="768" cy="384"/>
                </a:xfrm>
                <a:prstGeom prst="can">
                  <a:avLst>
                    <a:gd name="adj" fmla="val 25000"/>
                  </a:avLst>
                </a:prstGeom>
                <a:solidFill>
                  <a:srgbClr val="80008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400">
                      <a:solidFill>
                        <a:schemeClr val="bg1"/>
                      </a:solidFill>
                      <a:cs typeface="Arial" pitchFamily="34" charset="0"/>
                    </a:rPr>
                    <a:t>DB</a:t>
                  </a:r>
                </a:p>
              </p:txBody>
            </p:sp>
            <p:sp>
              <p:nvSpPr>
                <p:cNvPr id="28" name="AutoShape 28"/>
                <p:cNvSpPr>
                  <a:spLocks noChangeArrowheads="1"/>
                </p:cNvSpPr>
                <p:nvPr/>
              </p:nvSpPr>
              <p:spPr bwMode="auto">
                <a:xfrm>
                  <a:off x="1680" y="3168"/>
                  <a:ext cx="768" cy="384"/>
                </a:xfrm>
                <a:prstGeom prst="can">
                  <a:avLst>
                    <a:gd name="adj" fmla="val 25000"/>
                  </a:avLst>
                </a:prstGeom>
                <a:solidFill>
                  <a:srgbClr val="800080">
                    <a:alpha val="63136"/>
                  </a:srgbClr>
                </a:solidFill>
                <a:ln w="9525">
                  <a:solidFill>
                    <a:schemeClr val="tx1"/>
                  </a:solidFill>
                  <a:round/>
                  <a:headEnd/>
                  <a:tailEnd/>
                </a:ln>
              </p:spPr>
              <p:txBody>
                <a:bodyPr wrap="none" anchor="ctr"/>
                <a:lstStyle/>
                <a:p>
                  <a:endParaRPr lang="en-US" sz="1400">
                    <a:cs typeface="Arial" pitchFamily="34" charset="0"/>
                  </a:endParaRPr>
                </a:p>
              </p:txBody>
            </p:sp>
          </p:grpSp>
          <p:sp>
            <p:nvSpPr>
              <p:cNvPr id="21" name="Rectangle 30"/>
              <p:cNvSpPr>
                <a:spLocks noChangeArrowheads="1"/>
              </p:cNvSpPr>
              <p:nvPr/>
            </p:nvSpPr>
            <p:spPr bwMode="auto">
              <a:xfrm>
                <a:off x="7745413" y="2748806"/>
                <a:ext cx="712787" cy="760412"/>
              </a:xfrm>
              <a:prstGeom prst="rect">
                <a:avLst/>
              </a:prstGeom>
              <a:solidFill>
                <a:srgbClr val="808000">
                  <a:alpha val="10196"/>
                </a:srgbClr>
              </a:solidFill>
              <a:ln w="9525">
                <a:solidFill>
                  <a:schemeClr val="tx1"/>
                </a:solidFill>
                <a:miter lim="800000"/>
                <a:headEnd/>
                <a:tailEnd/>
              </a:ln>
            </p:spPr>
            <p:txBody>
              <a:bodyPr wrap="none" anchor="ctr"/>
              <a:lstStyle/>
              <a:p>
                <a:endParaRPr lang="en-US">
                  <a:cs typeface="Arial" pitchFamily="34" charset="0"/>
                </a:endParaRPr>
              </a:p>
            </p:txBody>
          </p:sp>
          <p:grpSp>
            <p:nvGrpSpPr>
              <p:cNvPr id="22" name="Group 31"/>
              <p:cNvGrpSpPr>
                <a:grpSpLocks/>
              </p:cNvGrpSpPr>
              <p:nvPr/>
            </p:nvGrpSpPr>
            <p:grpSpPr bwMode="auto">
              <a:xfrm>
                <a:off x="7880350" y="2825006"/>
                <a:ext cx="449263" cy="615950"/>
                <a:chOff x="1680" y="3168"/>
                <a:chExt cx="768" cy="1056"/>
              </a:xfrm>
            </p:grpSpPr>
            <p:sp>
              <p:nvSpPr>
                <p:cNvPr id="23" name="AutoShape 32"/>
                <p:cNvSpPr>
                  <a:spLocks noChangeArrowheads="1"/>
                </p:cNvSpPr>
                <p:nvPr/>
              </p:nvSpPr>
              <p:spPr bwMode="auto">
                <a:xfrm>
                  <a:off x="1680" y="3840"/>
                  <a:ext cx="768" cy="384"/>
                </a:xfrm>
                <a:prstGeom prst="can">
                  <a:avLst>
                    <a:gd name="adj" fmla="val 25000"/>
                  </a:avLst>
                </a:prstGeom>
                <a:solidFill>
                  <a:srgbClr val="808000">
                    <a:alpha val="63136"/>
                  </a:srgbClr>
                </a:solidFill>
                <a:ln w="9525">
                  <a:solidFill>
                    <a:schemeClr val="tx1"/>
                  </a:solidFill>
                  <a:round/>
                  <a:headEnd/>
                  <a:tailEnd/>
                </a:ln>
              </p:spPr>
              <p:txBody>
                <a:bodyPr wrap="none" anchor="ctr"/>
                <a:lstStyle/>
                <a:p>
                  <a:endParaRPr lang="en-US" sz="1400">
                    <a:cs typeface="Arial" pitchFamily="34" charset="0"/>
                  </a:endParaRPr>
                </a:p>
              </p:txBody>
            </p:sp>
            <p:sp>
              <p:nvSpPr>
                <p:cNvPr id="24" name="AutoShape 33"/>
                <p:cNvSpPr>
                  <a:spLocks noChangeArrowheads="1"/>
                </p:cNvSpPr>
                <p:nvPr/>
              </p:nvSpPr>
              <p:spPr bwMode="auto">
                <a:xfrm>
                  <a:off x="1680" y="3504"/>
                  <a:ext cx="768" cy="384"/>
                </a:xfrm>
                <a:prstGeom prst="can">
                  <a:avLst>
                    <a:gd name="adj" fmla="val 25000"/>
                  </a:avLst>
                </a:prstGeom>
                <a:solidFill>
                  <a:srgbClr val="808000">
                    <a:alpha val="63136"/>
                  </a:srgbClr>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400">
                      <a:solidFill>
                        <a:schemeClr val="bg1"/>
                      </a:solidFill>
                      <a:cs typeface="Arial" pitchFamily="34" charset="0"/>
                    </a:rPr>
                    <a:t>DB</a:t>
                  </a:r>
                </a:p>
              </p:txBody>
            </p:sp>
            <p:sp>
              <p:nvSpPr>
                <p:cNvPr id="25" name="AutoShape 34"/>
                <p:cNvSpPr>
                  <a:spLocks noChangeArrowheads="1"/>
                </p:cNvSpPr>
                <p:nvPr/>
              </p:nvSpPr>
              <p:spPr bwMode="auto">
                <a:xfrm>
                  <a:off x="1680" y="3168"/>
                  <a:ext cx="768" cy="384"/>
                </a:xfrm>
                <a:prstGeom prst="can">
                  <a:avLst>
                    <a:gd name="adj" fmla="val 25000"/>
                  </a:avLst>
                </a:prstGeom>
                <a:solidFill>
                  <a:srgbClr val="808000">
                    <a:alpha val="63136"/>
                  </a:srgbClr>
                </a:solidFill>
                <a:ln w="9525">
                  <a:solidFill>
                    <a:schemeClr val="tx1"/>
                  </a:solidFill>
                  <a:round/>
                  <a:headEnd/>
                  <a:tailEnd/>
                </a:ln>
              </p:spPr>
              <p:txBody>
                <a:bodyPr wrap="none" anchor="ctr"/>
                <a:lstStyle/>
                <a:p>
                  <a:endParaRPr lang="en-US" sz="1400">
                    <a:cs typeface="Arial" pitchFamily="34" charset="0"/>
                  </a:endParaRPr>
                </a:p>
              </p:txBody>
            </p:sp>
          </p:grpSp>
        </p:grpSp>
        <p:cxnSp>
          <p:nvCxnSpPr>
            <p:cNvPr id="84" name="AutoShape 81"/>
            <p:cNvCxnSpPr>
              <a:cxnSpLocks noChangeShapeType="1"/>
              <a:stCxn id="7" idx="2"/>
              <a:endCxn id="14" idx="0"/>
            </p:cNvCxnSpPr>
            <p:nvPr/>
          </p:nvCxnSpPr>
          <p:spPr bwMode="auto">
            <a:xfrm>
              <a:off x="6902450" y="3574182"/>
              <a:ext cx="3175" cy="739775"/>
            </a:xfrm>
            <a:prstGeom prst="straightConnector1">
              <a:avLst/>
            </a:prstGeom>
            <a:noFill/>
            <a:ln w="9525">
              <a:solidFill>
                <a:schemeClr val="tx1"/>
              </a:solidFill>
              <a:round/>
              <a:headEnd/>
              <a:tailEnd/>
            </a:ln>
          </p:spPr>
        </p:cxnSp>
      </p:grpSp>
      <p:grpSp>
        <p:nvGrpSpPr>
          <p:cNvPr id="87" name="Group 86"/>
          <p:cNvGrpSpPr/>
          <p:nvPr/>
        </p:nvGrpSpPr>
        <p:grpSpPr>
          <a:xfrm>
            <a:off x="1847528" y="2850350"/>
            <a:ext cx="1872208" cy="2954914"/>
            <a:chOff x="1065213" y="2537778"/>
            <a:chExt cx="2209800" cy="3487737"/>
          </a:xfrm>
        </p:grpSpPr>
        <p:sp>
          <p:nvSpPr>
            <p:cNvPr id="88" name="Rectangle 1028"/>
            <p:cNvSpPr>
              <a:spLocks noChangeArrowheads="1"/>
            </p:cNvSpPr>
            <p:nvPr/>
          </p:nvSpPr>
          <p:spPr bwMode="auto">
            <a:xfrm>
              <a:off x="1065213" y="2537778"/>
              <a:ext cx="2209800" cy="1524000"/>
            </a:xfrm>
            <a:prstGeom prst="rect">
              <a:avLst/>
            </a:prstGeom>
            <a:solidFill>
              <a:srgbClr val="000080">
                <a:alpha val="10196"/>
              </a:srgbClr>
            </a:solidFill>
            <a:ln w="9525">
              <a:solidFill>
                <a:schemeClr val="tx1"/>
              </a:solidFill>
              <a:miter lim="800000"/>
              <a:headEnd/>
              <a:tailEnd/>
            </a:ln>
          </p:spPr>
          <p:txBody>
            <a:bodyPr wrap="none" anchor="ctr"/>
            <a:lstStyle/>
            <a:p>
              <a:endParaRPr lang="en-US">
                <a:cs typeface="Arial" pitchFamily="34" charset="0"/>
              </a:endParaRPr>
            </a:p>
          </p:txBody>
        </p:sp>
        <p:grpSp>
          <p:nvGrpSpPr>
            <p:cNvPr id="89" name="Group 1029"/>
            <p:cNvGrpSpPr>
              <a:grpSpLocks/>
            </p:cNvGrpSpPr>
            <p:nvPr/>
          </p:nvGrpSpPr>
          <p:grpSpPr bwMode="auto">
            <a:xfrm>
              <a:off x="1827213" y="2852936"/>
              <a:ext cx="720725" cy="990600"/>
              <a:chOff x="1680" y="3168"/>
              <a:chExt cx="768" cy="1056"/>
            </a:xfrm>
          </p:grpSpPr>
          <p:sp>
            <p:nvSpPr>
              <p:cNvPr id="102" name="AutoShape 1030"/>
              <p:cNvSpPr>
                <a:spLocks noChangeArrowheads="1"/>
              </p:cNvSpPr>
              <p:nvPr/>
            </p:nvSpPr>
            <p:spPr bwMode="auto">
              <a:xfrm>
                <a:off x="1680" y="3840"/>
                <a:ext cx="768" cy="384"/>
              </a:xfrm>
              <a:prstGeom prst="can">
                <a:avLst>
                  <a:gd name="adj" fmla="val 25000"/>
                </a:avLst>
              </a:prstGeom>
              <a:solidFill>
                <a:srgbClr val="5859A8"/>
              </a:solidFill>
              <a:ln w="9525">
                <a:solidFill>
                  <a:schemeClr val="tx1"/>
                </a:solidFill>
                <a:round/>
                <a:headEnd/>
                <a:tailEnd/>
              </a:ln>
            </p:spPr>
            <p:txBody>
              <a:bodyPr wrap="none" anchor="ctr"/>
              <a:lstStyle/>
              <a:p>
                <a:endParaRPr lang="en-US" sz="1600">
                  <a:cs typeface="Arial" pitchFamily="34" charset="0"/>
                </a:endParaRPr>
              </a:p>
            </p:txBody>
          </p:sp>
          <p:sp>
            <p:nvSpPr>
              <p:cNvPr id="103" name="AutoShape 1031"/>
              <p:cNvSpPr>
                <a:spLocks noChangeArrowheads="1"/>
              </p:cNvSpPr>
              <p:nvPr/>
            </p:nvSpPr>
            <p:spPr bwMode="auto">
              <a:xfrm>
                <a:off x="1680" y="3504"/>
                <a:ext cx="768" cy="384"/>
              </a:xfrm>
              <a:prstGeom prst="can">
                <a:avLst>
                  <a:gd name="adj" fmla="val 25000"/>
                </a:avLst>
              </a:prstGeom>
              <a:solidFill>
                <a:srgbClr val="5859A8"/>
              </a:solidFill>
              <a:ln w="9525">
                <a:solidFill>
                  <a:schemeClr val="tx1"/>
                </a:solidFill>
                <a:round/>
                <a:headEnd/>
                <a:tailEnd/>
              </a:ln>
            </p:spPr>
            <p:txBody>
              <a:bodyPr wrap="none" anchor="ctr"/>
              <a:lstStyle/>
              <a:p>
                <a:pPr algn="ctr">
                  <a:lnSpc>
                    <a:spcPct val="104000"/>
                  </a:lnSpc>
                  <a:buClr>
                    <a:srgbClr val="000000"/>
                  </a:buClr>
                  <a:buSzPct val="45000"/>
                  <a:buFont typeface="Wingdings" pitchFamily="2" charset="2"/>
                  <a:buNone/>
                </a:pPr>
                <a:r>
                  <a:rPr lang="en-US" sz="1600" dirty="0">
                    <a:solidFill>
                      <a:schemeClr val="bg1"/>
                    </a:solidFill>
                    <a:cs typeface="Arial" pitchFamily="34" charset="0"/>
                  </a:rPr>
                  <a:t>DB</a:t>
                </a:r>
              </a:p>
            </p:txBody>
          </p:sp>
          <p:sp>
            <p:nvSpPr>
              <p:cNvPr id="104" name="AutoShape 1032"/>
              <p:cNvSpPr>
                <a:spLocks noChangeArrowheads="1"/>
              </p:cNvSpPr>
              <p:nvPr/>
            </p:nvSpPr>
            <p:spPr bwMode="auto">
              <a:xfrm>
                <a:off x="1680" y="3168"/>
                <a:ext cx="768" cy="384"/>
              </a:xfrm>
              <a:prstGeom prst="can">
                <a:avLst>
                  <a:gd name="adj" fmla="val 25000"/>
                </a:avLst>
              </a:prstGeom>
              <a:solidFill>
                <a:srgbClr val="5859A8"/>
              </a:solidFill>
              <a:ln w="9525">
                <a:solidFill>
                  <a:schemeClr val="tx1"/>
                </a:solidFill>
                <a:round/>
                <a:headEnd/>
                <a:tailEnd/>
              </a:ln>
            </p:spPr>
            <p:txBody>
              <a:bodyPr wrap="none" anchor="ctr"/>
              <a:lstStyle/>
              <a:p>
                <a:endParaRPr lang="en-US" sz="1600">
                  <a:cs typeface="Arial" pitchFamily="34" charset="0"/>
                </a:endParaRPr>
              </a:p>
            </p:txBody>
          </p:sp>
        </p:grpSp>
        <p:sp>
          <p:nvSpPr>
            <p:cNvPr id="94" name="AutoShape 1037"/>
            <p:cNvSpPr>
              <a:spLocks noChangeArrowheads="1"/>
            </p:cNvSpPr>
            <p:nvPr/>
          </p:nvSpPr>
          <p:spPr bwMode="auto">
            <a:xfrm>
              <a:off x="1792288" y="4272915"/>
              <a:ext cx="762000" cy="762000"/>
            </a:xfrm>
            <a:prstGeom prst="roundRect">
              <a:avLst>
                <a:gd name="adj" fmla="val 16667"/>
              </a:avLst>
            </a:prstGeom>
            <a:solidFill>
              <a:srgbClr val="800000"/>
            </a:solidFill>
            <a:ln w="9525">
              <a:solidFill>
                <a:schemeClr val="tx1"/>
              </a:solidFill>
              <a:round/>
              <a:headEnd/>
              <a:tailEnd/>
            </a:ln>
          </p:spPr>
          <p:txBody>
            <a:bodyPr wrap="none" anchor="ctr"/>
            <a:lstStyle/>
            <a:p>
              <a:pPr algn="ctr"/>
              <a:r>
                <a:rPr lang="en-US" sz="1600" dirty="0">
                  <a:solidFill>
                    <a:schemeClr val="bg1"/>
                  </a:solidFill>
                  <a:cs typeface="Arial" pitchFamily="34" charset="0"/>
                </a:rPr>
                <a:t>I</a:t>
              </a:r>
            </a:p>
          </p:txBody>
        </p:sp>
        <p:cxnSp>
          <p:nvCxnSpPr>
            <p:cNvPr id="95" name="AutoShape 1038"/>
            <p:cNvCxnSpPr>
              <a:cxnSpLocks noChangeShapeType="1"/>
              <a:stCxn id="88" idx="2"/>
              <a:endCxn id="94" idx="0"/>
            </p:cNvCxnSpPr>
            <p:nvPr/>
          </p:nvCxnSpPr>
          <p:spPr bwMode="auto">
            <a:xfrm>
              <a:off x="2170113" y="4061778"/>
              <a:ext cx="3175" cy="211137"/>
            </a:xfrm>
            <a:prstGeom prst="straightConnector1">
              <a:avLst/>
            </a:prstGeom>
            <a:noFill/>
            <a:ln w="9525">
              <a:solidFill>
                <a:schemeClr val="tx1"/>
              </a:solidFill>
              <a:round/>
              <a:headEnd/>
              <a:tailEnd/>
            </a:ln>
          </p:spPr>
        </p:cxnSp>
        <p:sp>
          <p:nvSpPr>
            <p:cNvPr id="96" name="AutoShape 1039"/>
            <p:cNvSpPr>
              <a:spLocks noChangeArrowheads="1"/>
            </p:cNvSpPr>
            <p:nvPr/>
          </p:nvSpPr>
          <p:spPr bwMode="auto">
            <a:xfrm>
              <a:off x="1944688" y="5568315"/>
              <a:ext cx="457200" cy="457200"/>
            </a:xfrm>
            <a:prstGeom prst="smileyFace">
              <a:avLst>
                <a:gd name="adj" fmla="val 4653"/>
              </a:avLst>
            </a:prstGeom>
            <a:solidFill>
              <a:srgbClr val="FFEBE8"/>
            </a:solidFill>
            <a:ln w="9525">
              <a:solidFill>
                <a:schemeClr val="tx1"/>
              </a:solidFill>
              <a:round/>
              <a:headEnd/>
              <a:tailEnd/>
            </a:ln>
          </p:spPr>
          <p:txBody>
            <a:bodyPr wrap="none" anchor="ctr"/>
            <a:lstStyle/>
            <a:p>
              <a:endParaRPr lang="en-US">
                <a:cs typeface="Arial" pitchFamily="34" charset="0"/>
              </a:endParaRPr>
            </a:p>
          </p:txBody>
        </p:sp>
        <p:cxnSp>
          <p:nvCxnSpPr>
            <p:cNvPr id="97" name="AutoShape 1040"/>
            <p:cNvCxnSpPr>
              <a:cxnSpLocks noChangeShapeType="1"/>
              <a:stCxn id="96" idx="0"/>
              <a:endCxn id="94" idx="2"/>
            </p:cNvCxnSpPr>
            <p:nvPr/>
          </p:nvCxnSpPr>
          <p:spPr bwMode="auto">
            <a:xfrm flipV="1">
              <a:off x="2173288" y="5034915"/>
              <a:ext cx="0" cy="533400"/>
            </a:xfrm>
            <a:prstGeom prst="straightConnector1">
              <a:avLst/>
            </a:prstGeom>
            <a:noFill/>
            <a:ln w="9525">
              <a:solidFill>
                <a:schemeClr val="tx1"/>
              </a:solidFill>
              <a:round/>
              <a:headEnd/>
              <a:tailEnd type="triangle" w="lg" len="lg"/>
            </a:ln>
          </p:spPr>
        </p:cxnSp>
      </p:grpSp>
      <p:sp>
        <p:nvSpPr>
          <p:cNvPr id="105" name="Rectangle 44"/>
          <p:cNvSpPr>
            <a:spLocks noChangeArrowheads="1"/>
          </p:cNvSpPr>
          <p:nvPr/>
        </p:nvSpPr>
        <p:spPr bwMode="auto">
          <a:xfrm>
            <a:off x="7248128" y="2348880"/>
            <a:ext cx="3419872" cy="3810000"/>
          </a:xfrm>
          <a:prstGeom prst="rect">
            <a:avLst/>
          </a:prstGeom>
          <a:solidFill>
            <a:srgbClr val="C0C0C0">
              <a:alpha val="10196"/>
            </a:srgbClr>
          </a:solidFill>
          <a:ln w="9525">
            <a:noFill/>
            <a:miter lim="800000"/>
            <a:headEnd/>
            <a:tailEnd/>
          </a:ln>
        </p:spPr>
        <p:txBody>
          <a:bodyPr wrap="none" anchor="ctr"/>
          <a:lstStyle/>
          <a:p>
            <a:endParaRPr lang="en-US">
              <a:cs typeface="Arial" pitchFamily="34" charset="0"/>
            </a:endParaRPr>
          </a:p>
        </p:txBody>
      </p:sp>
      <p:sp>
        <p:nvSpPr>
          <p:cNvPr id="106" name="Text Box 89"/>
          <p:cNvSpPr txBox="1">
            <a:spLocks noChangeArrowheads="1"/>
          </p:cNvSpPr>
          <p:nvPr/>
        </p:nvSpPr>
        <p:spPr bwMode="auto">
          <a:xfrm>
            <a:off x="4511824" y="1937153"/>
            <a:ext cx="2304256" cy="444417"/>
          </a:xfrm>
          <a:prstGeom prst="rect">
            <a:avLst/>
          </a:prstGeom>
          <a:noFill/>
          <a:ln w="9525">
            <a:noFill/>
            <a:miter lim="800000"/>
            <a:headEnd/>
            <a:tailEnd/>
          </a:ln>
        </p:spPr>
        <p:txBody>
          <a:bodyPr wrap="square">
            <a:spAutoFit/>
          </a:bodyPr>
          <a:lstStyle/>
          <a:p>
            <a:pPr algn="ctr">
              <a:lnSpc>
                <a:spcPct val="104000"/>
              </a:lnSpc>
              <a:buClr>
                <a:srgbClr val="000000"/>
              </a:buClr>
              <a:buSzPct val="45000"/>
              <a:buFont typeface="Wingdings" pitchFamily="2" charset="2"/>
              <a:buNone/>
            </a:pPr>
            <a:r>
              <a:rPr lang="en-US" sz="2200" dirty="0">
                <a:cs typeface="Arial" pitchFamily="34" charset="0"/>
              </a:rPr>
              <a:t>Reality</a:t>
            </a:r>
          </a:p>
        </p:txBody>
      </p:sp>
      <p:sp>
        <p:nvSpPr>
          <p:cNvPr id="107" name="Line 50"/>
          <p:cNvSpPr>
            <a:spLocks noChangeShapeType="1"/>
          </p:cNvSpPr>
          <p:nvPr/>
        </p:nvSpPr>
        <p:spPr bwMode="auto">
          <a:xfrm>
            <a:off x="7248128" y="2060849"/>
            <a:ext cx="0" cy="4151313"/>
          </a:xfrm>
          <a:prstGeom prst="line">
            <a:avLst/>
          </a:prstGeom>
          <a:noFill/>
          <a:ln w="9525">
            <a:solidFill>
              <a:schemeClr val="bg2"/>
            </a:solidFill>
            <a:round/>
            <a:headEnd/>
            <a:tailEnd/>
          </a:ln>
        </p:spPr>
        <p:txBody>
          <a:bodyPr wrap="none" anchor="ctr"/>
          <a:lstStyle/>
          <a:p>
            <a:endParaRPr lang="en-GB">
              <a:cs typeface="Arial" pitchFamily="34" charset="0"/>
            </a:endParaRPr>
          </a:p>
        </p:txBody>
      </p:sp>
      <p:sp>
        <p:nvSpPr>
          <p:cNvPr id="3" name="Rectangle 2"/>
          <p:cNvSpPr/>
          <p:nvPr/>
        </p:nvSpPr>
        <p:spPr>
          <a:xfrm rot="20789675">
            <a:off x="7501752" y="4305438"/>
            <a:ext cx="2985744" cy="6755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rPr>
              <a:t>STANDARDS AND ONTOLOGIES</a:t>
            </a:r>
          </a:p>
        </p:txBody>
      </p:sp>
    </p:spTree>
    <p:extLst>
      <p:ext uri="{BB962C8B-B14F-4D97-AF65-F5344CB8AC3E}">
        <p14:creationId xmlns:p14="http://schemas.microsoft.com/office/powerpoint/2010/main" val="411077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47659" y="1599620"/>
            <a:ext cx="4484370" cy="4347845"/>
            <a:chOff x="4523659" y="1599619"/>
            <a:chExt cx="4484370" cy="4347845"/>
          </a:xfrm>
        </p:grpSpPr>
        <p:pic>
          <p:nvPicPr>
            <p:cNvPr id="3" name="object 3"/>
            <p:cNvPicPr/>
            <p:nvPr/>
          </p:nvPicPr>
          <p:blipFill>
            <a:blip r:embed="rId2" cstate="print"/>
            <a:stretch>
              <a:fillRect/>
            </a:stretch>
          </p:blipFill>
          <p:spPr>
            <a:xfrm>
              <a:off x="4533184" y="1609145"/>
              <a:ext cx="4464876" cy="4328604"/>
            </a:xfrm>
            <a:prstGeom prst="rect">
              <a:avLst/>
            </a:prstGeom>
          </p:spPr>
        </p:pic>
        <p:sp>
          <p:nvSpPr>
            <p:cNvPr id="4" name="object 4"/>
            <p:cNvSpPr/>
            <p:nvPr/>
          </p:nvSpPr>
          <p:spPr>
            <a:xfrm>
              <a:off x="4528422" y="1604382"/>
              <a:ext cx="4474845" cy="4338320"/>
            </a:xfrm>
            <a:custGeom>
              <a:avLst/>
              <a:gdLst/>
              <a:ahLst/>
              <a:cxnLst/>
              <a:rect l="l" t="t" r="r" b="b"/>
              <a:pathLst>
                <a:path w="4474845" h="4338320">
                  <a:moveTo>
                    <a:pt x="0" y="0"/>
                  </a:moveTo>
                  <a:lnTo>
                    <a:pt x="4474402" y="0"/>
                  </a:lnTo>
                  <a:lnTo>
                    <a:pt x="4474402" y="4338130"/>
                  </a:lnTo>
                  <a:lnTo>
                    <a:pt x="0" y="4338130"/>
                  </a:lnTo>
                  <a:lnTo>
                    <a:pt x="0" y="0"/>
                  </a:lnTo>
                  <a:close/>
                </a:path>
              </a:pathLst>
            </a:custGeom>
            <a:ln w="9525">
              <a:solidFill>
                <a:srgbClr val="000000"/>
              </a:solidFill>
            </a:ln>
          </p:spPr>
          <p:txBody>
            <a:bodyPr wrap="square" lIns="0" tIns="0" rIns="0" bIns="0" rtlCol="0"/>
            <a:lstStyle/>
            <a:p>
              <a:endParaRPr/>
            </a:p>
          </p:txBody>
        </p:sp>
      </p:grpSp>
      <p:sp>
        <p:nvSpPr>
          <p:cNvPr id="5" name="object 5"/>
          <p:cNvSpPr txBox="1"/>
          <p:nvPr/>
        </p:nvSpPr>
        <p:spPr>
          <a:xfrm>
            <a:off x="723008" y="1931633"/>
            <a:ext cx="4161790" cy="3155351"/>
          </a:xfrm>
          <a:prstGeom prst="rect">
            <a:avLst/>
          </a:prstGeom>
        </p:spPr>
        <p:txBody>
          <a:bodyPr vert="horz" wrap="square" lIns="0" tIns="64135" rIns="0" bIns="0" rtlCol="0">
            <a:spAutoFit/>
          </a:bodyPr>
          <a:lstStyle/>
          <a:p>
            <a:pPr marL="12700">
              <a:spcBef>
                <a:spcPts val="505"/>
              </a:spcBef>
            </a:pPr>
            <a:r>
              <a:rPr lang="it-IT" sz="2000" dirty="0"/>
              <a:t>IMEx </a:t>
            </a:r>
            <a:r>
              <a:rPr lang="it-IT" sz="2000" dirty="0" err="1"/>
              <a:t>Members</a:t>
            </a:r>
            <a:r>
              <a:rPr lang="it-IT" sz="2000" dirty="0"/>
              <a:t>: </a:t>
            </a:r>
          </a:p>
          <a:p>
            <a:pPr marL="355600" indent="-342900">
              <a:spcBef>
                <a:spcPts val="505"/>
              </a:spcBef>
              <a:buFont typeface="Arial" panose="020B0604020202020204" pitchFamily="34" charset="0"/>
              <a:buChar char="•"/>
            </a:pPr>
            <a:r>
              <a:rPr lang="it-IT" sz="2000" dirty="0" err="1"/>
              <a:t>They</a:t>
            </a:r>
            <a:r>
              <a:rPr lang="it-IT" sz="2000" dirty="0"/>
              <a:t> share the </a:t>
            </a:r>
            <a:r>
              <a:rPr lang="it-IT" sz="2000" dirty="0" err="1"/>
              <a:t>curation</a:t>
            </a:r>
            <a:r>
              <a:rPr lang="it-IT" sz="2000" dirty="0"/>
              <a:t> </a:t>
            </a:r>
            <a:r>
              <a:rPr lang="it-IT" sz="2000" dirty="0" err="1"/>
              <a:t>effort</a:t>
            </a:r>
            <a:r>
              <a:rPr lang="it-IT" sz="2000" dirty="0"/>
              <a:t> (</a:t>
            </a:r>
            <a:r>
              <a:rPr lang="it-IT" sz="2000" dirty="0" err="1"/>
              <a:t>not</a:t>
            </a:r>
            <a:r>
              <a:rPr lang="it-IT" sz="2000" dirty="0"/>
              <a:t> </a:t>
            </a:r>
            <a:r>
              <a:rPr lang="it-IT" sz="2000" dirty="0" err="1"/>
              <a:t>redundant</a:t>
            </a:r>
            <a:r>
              <a:rPr lang="it-IT" sz="2000" dirty="0"/>
              <a:t>)</a:t>
            </a:r>
          </a:p>
          <a:p>
            <a:pPr marL="355600" indent="-342900">
              <a:spcBef>
                <a:spcPts val="505"/>
              </a:spcBef>
              <a:buFont typeface="Arial" panose="020B0604020202020204" pitchFamily="34" charset="0"/>
              <a:buChar char="•"/>
            </a:pPr>
            <a:r>
              <a:rPr lang="it-IT" sz="2000" dirty="0" err="1"/>
              <a:t>They</a:t>
            </a:r>
            <a:r>
              <a:rPr lang="it-IT" sz="2000" dirty="0"/>
              <a:t> use the </a:t>
            </a:r>
            <a:r>
              <a:rPr lang="it-IT" sz="2000" dirty="0" err="1"/>
              <a:t>same</a:t>
            </a:r>
            <a:r>
              <a:rPr lang="it-IT" sz="2000" dirty="0"/>
              <a:t> </a:t>
            </a:r>
            <a:r>
              <a:rPr lang="it-IT" sz="2000" dirty="0" err="1"/>
              <a:t>detailed</a:t>
            </a:r>
            <a:r>
              <a:rPr lang="it-IT" sz="2000" dirty="0"/>
              <a:t> </a:t>
            </a:r>
            <a:r>
              <a:rPr lang="it-IT" sz="2000" dirty="0" err="1"/>
              <a:t>curation</a:t>
            </a:r>
            <a:r>
              <a:rPr lang="it-IT" sz="2000" dirty="0"/>
              <a:t> model </a:t>
            </a:r>
          </a:p>
          <a:p>
            <a:pPr marL="355600" indent="-342900">
              <a:spcBef>
                <a:spcPts val="505"/>
              </a:spcBef>
              <a:buFont typeface="Arial" panose="020B0604020202020204" pitchFamily="34" charset="0"/>
              <a:buChar char="•"/>
            </a:pPr>
            <a:r>
              <a:rPr lang="it-IT" sz="2000" dirty="0"/>
              <a:t>Common </a:t>
            </a:r>
            <a:r>
              <a:rPr lang="it-IT" sz="2000" dirty="0" err="1"/>
              <a:t>rules</a:t>
            </a:r>
            <a:r>
              <a:rPr lang="it-IT" sz="2000" dirty="0"/>
              <a:t> of </a:t>
            </a:r>
            <a:r>
              <a:rPr lang="it-IT" sz="2000" dirty="0" err="1"/>
              <a:t>curation</a:t>
            </a:r>
            <a:r>
              <a:rPr lang="it-IT" sz="2000" dirty="0"/>
              <a:t> (high </a:t>
            </a:r>
            <a:r>
              <a:rPr lang="it-IT" sz="2000" dirty="0" err="1"/>
              <a:t>precision</a:t>
            </a:r>
            <a:r>
              <a:rPr lang="it-IT" sz="2000" dirty="0"/>
              <a:t> and </a:t>
            </a:r>
            <a:r>
              <a:rPr lang="it-IT" sz="2000" dirty="0" err="1"/>
              <a:t>quality</a:t>
            </a:r>
            <a:r>
              <a:rPr lang="it-IT" sz="2000" dirty="0"/>
              <a:t> control) </a:t>
            </a:r>
          </a:p>
          <a:p>
            <a:pPr marL="355600" indent="-342900">
              <a:spcBef>
                <a:spcPts val="505"/>
              </a:spcBef>
              <a:buFont typeface="Arial" panose="020B0604020202020204" pitchFamily="34" charset="0"/>
              <a:buChar char="•"/>
            </a:pPr>
            <a:r>
              <a:rPr lang="it-IT" sz="2000" dirty="0"/>
              <a:t>Common export format </a:t>
            </a:r>
          </a:p>
          <a:p>
            <a:pPr marL="355600" indent="-342900">
              <a:spcBef>
                <a:spcPts val="505"/>
              </a:spcBef>
              <a:buFont typeface="Arial" panose="020B0604020202020204" pitchFamily="34" charset="0"/>
              <a:buChar char="•"/>
            </a:pPr>
            <a:r>
              <a:rPr lang="it-IT" sz="2000" dirty="0"/>
              <a:t>Single </a:t>
            </a:r>
            <a:r>
              <a:rPr lang="it-IT" sz="2000" dirty="0" err="1"/>
              <a:t>dataset</a:t>
            </a:r>
            <a:endParaRPr sz="2000" dirty="0">
              <a:latin typeface="Calibri"/>
              <a:cs typeface="Calibri"/>
            </a:endParaRPr>
          </a:p>
        </p:txBody>
      </p:sp>
      <p:sp>
        <p:nvSpPr>
          <p:cNvPr id="6" name="object 6"/>
          <p:cNvSpPr txBox="1">
            <a:spLocks noGrp="1"/>
          </p:cNvSpPr>
          <p:nvPr>
            <p:ph type="title"/>
          </p:nvPr>
        </p:nvSpPr>
        <p:spPr>
          <a:xfrm>
            <a:off x="385370" y="341883"/>
            <a:ext cx="2933700" cy="513080"/>
          </a:xfrm>
          <a:prstGeom prst="rect">
            <a:avLst/>
          </a:prstGeom>
        </p:spPr>
        <p:txBody>
          <a:bodyPr vert="horz" wrap="square" lIns="0" tIns="12700" rIns="0" bIns="0" rtlCol="0" anchor="ctr">
            <a:spAutoFit/>
          </a:bodyPr>
          <a:lstStyle/>
          <a:p>
            <a:pPr marL="12700">
              <a:lnSpc>
                <a:spcPct val="100000"/>
              </a:lnSpc>
              <a:spcBef>
                <a:spcPts val="100"/>
              </a:spcBef>
            </a:pPr>
            <a:r>
              <a:rPr sz="3200" b="1" dirty="0">
                <a:solidFill>
                  <a:schemeClr val="accent6"/>
                </a:solidFill>
              </a:rPr>
              <a:t>IMEx </a:t>
            </a:r>
            <a:r>
              <a:rPr sz="3200" b="1" spc="-10" dirty="0">
                <a:solidFill>
                  <a:schemeClr val="accent6"/>
                </a:solidFill>
              </a:rPr>
              <a:t>Consortium</a:t>
            </a:r>
            <a:endParaRPr sz="3200" b="1" dirty="0">
              <a:solidFill>
                <a:schemeClr val="accent6"/>
              </a:solidFill>
            </a:endParaRPr>
          </a:p>
        </p:txBody>
      </p:sp>
    </p:spTree>
    <p:extLst>
      <p:ext uri="{BB962C8B-B14F-4D97-AF65-F5344CB8AC3E}">
        <p14:creationId xmlns:p14="http://schemas.microsoft.com/office/powerpoint/2010/main" val="2863151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6795" y="2044483"/>
            <a:ext cx="3475354" cy="2407839"/>
          </a:xfrm>
          <a:prstGeom prst="rect">
            <a:avLst/>
          </a:prstGeom>
        </p:spPr>
        <p:txBody>
          <a:bodyPr vert="horz" wrap="square" lIns="0" tIns="12700" rIns="0" bIns="0" rtlCol="0">
            <a:spAutoFit/>
          </a:bodyPr>
          <a:lstStyle/>
          <a:p>
            <a:pPr marL="12700" marR="5080">
              <a:lnSpc>
                <a:spcPct val="144000"/>
              </a:lnSpc>
              <a:spcBef>
                <a:spcPts val="100"/>
              </a:spcBef>
            </a:pPr>
            <a:r>
              <a:rPr sz="1500" dirty="0">
                <a:latin typeface="Arial"/>
                <a:cs typeface="Arial"/>
              </a:rPr>
              <a:t>Publicly</a:t>
            </a:r>
            <a:r>
              <a:rPr sz="1500" spc="-10" dirty="0">
                <a:latin typeface="Arial"/>
                <a:cs typeface="Arial"/>
              </a:rPr>
              <a:t> </a:t>
            </a:r>
            <a:r>
              <a:rPr sz="1500" dirty="0">
                <a:latin typeface="Arial"/>
                <a:cs typeface="Arial"/>
              </a:rPr>
              <a:t>available</a:t>
            </a:r>
            <a:r>
              <a:rPr sz="1500" spc="-5" dirty="0">
                <a:latin typeface="Arial"/>
                <a:cs typeface="Arial"/>
              </a:rPr>
              <a:t> </a:t>
            </a:r>
            <a:r>
              <a:rPr sz="1500" dirty="0">
                <a:latin typeface="Arial"/>
                <a:cs typeface="Arial"/>
              </a:rPr>
              <a:t>repository</a:t>
            </a:r>
            <a:r>
              <a:rPr sz="1500" spc="-10" dirty="0">
                <a:latin typeface="Arial"/>
                <a:cs typeface="Arial"/>
              </a:rPr>
              <a:t> </a:t>
            </a:r>
            <a:r>
              <a:rPr sz="1500" dirty="0">
                <a:latin typeface="Arial"/>
                <a:cs typeface="Arial"/>
              </a:rPr>
              <a:t>of</a:t>
            </a:r>
            <a:r>
              <a:rPr sz="1500" spc="-10" dirty="0">
                <a:latin typeface="Arial"/>
                <a:cs typeface="Arial"/>
              </a:rPr>
              <a:t> molecular </a:t>
            </a:r>
            <a:r>
              <a:rPr sz="1500" dirty="0">
                <a:latin typeface="Arial"/>
                <a:cs typeface="Arial"/>
              </a:rPr>
              <a:t>interactions</a:t>
            </a:r>
            <a:r>
              <a:rPr sz="1500" spc="-20" dirty="0">
                <a:latin typeface="Arial"/>
                <a:cs typeface="Arial"/>
              </a:rPr>
              <a:t> </a:t>
            </a:r>
            <a:r>
              <a:rPr sz="1500" dirty="0">
                <a:latin typeface="Arial"/>
                <a:cs typeface="Arial"/>
              </a:rPr>
              <a:t>(mainly</a:t>
            </a:r>
            <a:r>
              <a:rPr sz="1500" spc="-10" dirty="0">
                <a:latin typeface="Arial"/>
                <a:cs typeface="Arial"/>
              </a:rPr>
              <a:t> PPIs).</a:t>
            </a:r>
            <a:endParaRPr lang="it-IT" sz="1500" spc="-10" dirty="0">
              <a:latin typeface="Arial"/>
              <a:cs typeface="Arial"/>
            </a:endParaRPr>
          </a:p>
          <a:p>
            <a:pPr marL="12700" marR="5080">
              <a:lnSpc>
                <a:spcPct val="144000"/>
              </a:lnSpc>
              <a:spcBef>
                <a:spcPts val="100"/>
              </a:spcBef>
            </a:pPr>
            <a:endParaRPr sz="1500" dirty="0">
              <a:latin typeface="Arial"/>
              <a:cs typeface="Arial"/>
            </a:endParaRPr>
          </a:p>
          <a:p>
            <a:r>
              <a:rPr lang="it-IT" dirty="0"/>
              <a:t> Release 243 - </a:t>
            </a:r>
            <a:r>
              <a:rPr lang="it-IT" dirty="0" err="1"/>
              <a:t>July</a:t>
            </a:r>
            <a:r>
              <a:rPr lang="it-IT" dirty="0"/>
              <a:t> 2022</a:t>
            </a:r>
          </a:p>
          <a:p>
            <a:r>
              <a:rPr lang="it-IT" dirty="0"/>
              <a:t>Publications : 22,954</a:t>
            </a:r>
          </a:p>
          <a:p>
            <a:r>
              <a:rPr lang="it-IT" dirty="0" err="1"/>
              <a:t>Interactors</a:t>
            </a:r>
            <a:r>
              <a:rPr lang="it-IT" dirty="0"/>
              <a:t> : 118,924</a:t>
            </a:r>
          </a:p>
          <a:p>
            <a:r>
              <a:rPr lang="it-IT" dirty="0" err="1"/>
              <a:t>Interactions</a:t>
            </a:r>
            <a:r>
              <a:rPr lang="it-IT" dirty="0"/>
              <a:t> : 750,480</a:t>
            </a:r>
          </a:p>
          <a:p>
            <a:r>
              <a:rPr lang="it-IT" dirty="0" err="1"/>
              <a:t>Binary</a:t>
            </a:r>
            <a:r>
              <a:rPr lang="it-IT" dirty="0"/>
              <a:t> </a:t>
            </a:r>
            <a:r>
              <a:rPr lang="it-IT" dirty="0" err="1"/>
              <a:t>Interactions</a:t>
            </a:r>
            <a:r>
              <a:rPr lang="it-IT" dirty="0"/>
              <a:t> : 1,194,594</a:t>
            </a:r>
          </a:p>
        </p:txBody>
      </p:sp>
      <p:sp>
        <p:nvSpPr>
          <p:cNvPr id="4" name="object 4"/>
          <p:cNvSpPr txBox="1">
            <a:spLocks noGrp="1"/>
          </p:cNvSpPr>
          <p:nvPr>
            <p:ph type="title"/>
          </p:nvPr>
        </p:nvSpPr>
        <p:spPr>
          <a:xfrm>
            <a:off x="389792" y="432598"/>
            <a:ext cx="2935605" cy="513080"/>
          </a:xfrm>
          <a:prstGeom prst="rect">
            <a:avLst/>
          </a:prstGeom>
        </p:spPr>
        <p:txBody>
          <a:bodyPr vert="horz" wrap="square" lIns="0" tIns="12700" rIns="0" bIns="0" rtlCol="0" anchor="ctr">
            <a:spAutoFit/>
          </a:bodyPr>
          <a:lstStyle/>
          <a:p>
            <a:pPr marL="12700">
              <a:lnSpc>
                <a:spcPct val="100000"/>
              </a:lnSpc>
              <a:spcBef>
                <a:spcPts val="100"/>
              </a:spcBef>
            </a:pPr>
            <a:r>
              <a:rPr sz="3200" b="1" dirty="0">
                <a:solidFill>
                  <a:schemeClr val="accent6"/>
                </a:solidFill>
              </a:rPr>
              <a:t>IMEx </a:t>
            </a:r>
            <a:r>
              <a:rPr sz="3200" b="1" spc="-10" dirty="0">
                <a:solidFill>
                  <a:schemeClr val="accent6"/>
                </a:solidFill>
              </a:rPr>
              <a:t>Consortium</a:t>
            </a:r>
            <a:endParaRPr sz="3200" b="1" dirty="0">
              <a:solidFill>
                <a:schemeClr val="accent6"/>
              </a:solidFill>
            </a:endParaRPr>
          </a:p>
        </p:txBody>
      </p:sp>
      <p:pic>
        <p:nvPicPr>
          <p:cNvPr id="6" name="object 6"/>
          <p:cNvPicPr/>
          <p:nvPr/>
        </p:nvPicPr>
        <p:blipFill>
          <a:blip r:embed="rId2" cstate="print"/>
          <a:stretch>
            <a:fillRect/>
          </a:stretch>
        </p:blipFill>
        <p:spPr>
          <a:xfrm>
            <a:off x="5430126" y="1589062"/>
            <a:ext cx="6239360" cy="3698348"/>
          </a:xfrm>
          <a:prstGeom prst="rect">
            <a:avLst/>
          </a:prstGeom>
        </p:spPr>
      </p:pic>
    </p:spTree>
    <p:extLst>
      <p:ext uri="{BB962C8B-B14F-4D97-AF65-F5344CB8AC3E}">
        <p14:creationId xmlns:p14="http://schemas.microsoft.com/office/powerpoint/2010/main" val="1226447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0CD8-AE94-2C48-A3EE-08C73007BA0B}"/>
              </a:ext>
            </a:extLst>
          </p:cNvPr>
          <p:cNvSpPr>
            <a:spLocks noGrp="1"/>
          </p:cNvSpPr>
          <p:nvPr>
            <p:ph type="title"/>
          </p:nvPr>
        </p:nvSpPr>
        <p:spPr/>
        <p:txBody>
          <a:bodyPr/>
          <a:lstStyle/>
          <a:p>
            <a:r>
              <a:rPr lang="en-GB" dirty="0"/>
              <a:t>what’s next…</a:t>
            </a:r>
          </a:p>
        </p:txBody>
      </p:sp>
      <p:sp>
        <p:nvSpPr>
          <p:cNvPr id="3" name="Content Placeholder 2">
            <a:extLst>
              <a:ext uri="{FF2B5EF4-FFF2-40B4-BE49-F238E27FC236}">
                <a16:creationId xmlns:a16="http://schemas.microsoft.com/office/drawing/2014/main" id="{791A479E-FF9F-9840-86F2-1708209416F4}"/>
              </a:ext>
            </a:extLst>
          </p:cNvPr>
          <p:cNvSpPr>
            <a:spLocks noGrp="1"/>
          </p:cNvSpPr>
          <p:nvPr>
            <p:ph idx="1"/>
          </p:nvPr>
        </p:nvSpPr>
        <p:spPr/>
        <p:txBody>
          <a:bodyPr>
            <a:normAutofit/>
          </a:bodyPr>
          <a:lstStyle/>
          <a:p>
            <a:pPr>
              <a:lnSpc>
                <a:spcPct val="150000"/>
              </a:lnSpc>
            </a:pPr>
            <a:r>
              <a:rPr lang="en-GB" dirty="0">
                <a:cs typeface="Arial" panose="020B0604020202020204" pitchFamily="34" charset="0"/>
              </a:rPr>
              <a:t>PART 2: </a:t>
            </a:r>
          </a:p>
          <a:p>
            <a:pPr marL="342900" indent="-342900">
              <a:lnSpc>
                <a:spcPct val="150000"/>
              </a:lnSpc>
            </a:pPr>
            <a:r>
              <a:rPr lang="en-GB" dirty="0">
                <a:cs typeface="Arial" panose="020B0604020202020204" pitchFamily="34" charset="0"/>
              </a:rPr>
              <a:t>Intro to Cytoscape</a:t>
            </a:r>
          </a:p>
          <a:p>
            <a:pPr marL="342900" indent="-342900">
              <a:lnSpc>
                <a:spcPct val="150000"/>
              </a:lnSpc>
            </a:pPr>
            <a:r>
              <a:rPr lang="en-GB" dirty="0">
                <a:cs typeface="Arial" panose="020B0604020202020204" pitchFamily="34" charset="0"/>
              </a:rPr>
              <a:t>Molecular Interaction Databases</a:t>
            </a:r>
          </a:p>
          <a:p>
            <a:pPr marL="342900" indent="-342900">
              <a:lnSpc>
                <a:spcPct val="150000"/>
              </a:lnSpc>
            </a:pPr>
            <a:r>
              <a:rPr lang="en-GB" dirty="0">
                <a:cs typeface="Arial" panose="020B0604020202020204" pitchFamily="34" charset="0"/>
              </a:rPr>
              <a:t>Protein-protein interaction (PPI) resources: IMEx/</a:t>
            </a:r>
            <a:r>
              <a:rPr lang="en-GB" dirty="0" err="1">
                <a:cs typeface="Arial" panose="020B0604020202020204" pitchFamily="34" charset="0"/>
              </a:rPr>
              <a:t>IntAct</a:t>
            </a:r>
            <a:r>
              <a:rPr lang="en-GB" dirty="0">
                <a:cs typeface="Arial" panose="020B0604020202020204" pitchFamily="34" charset="0"/>
              </a:rPr>
              <a:t> DB</a:t>
            </a:r>
          </a:p>
          <a:p>
            <a:pPr marL="342900" indent="-342900">
              <a:lnSpc>
                <a:spcPct val="150000"/>
              </a:lnSpc>
            </a:pPr>
            <a:r>
              <a:rPr lang="en-GB" dirty="0" err="1">
                <a:cs typeface="Arial" panose="020B0604020202020204" pitchFamily="34" charset="0"/>
              </a:rPr>
              <a:t>Signaling</a:t>
            </a:r>
            <a:r>
              <a:rPr lang="en-GB" dirty="0">
                <a:cs typeface="Arial" panose="020B0604020202020204" pitchFamily="34" charset="0"/>
              </a:rPr>
              <a:t> Interaction Resources: SIGNOR</a:t>
            </a:r>
          </a:p>
          <a:p>
            <a:endParaRPr lang="en-GB" sz="2400" dirty="0"/>
          </a:p>
        </p:txBody>
      </p:sp>
    </p:spTree>
    <p:extLst>
      <p:ext uri="{BB962C8B-B14F-4D97-AF65-F5344CB8AC3E}">
        <p14:creationId xmlns:p14="http://schemas.microsoft.com/office/powerpoint/2010/main" val="1394410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90982" y="2578875"/>
            <a:ext cx="414655" cy="113030"/>
            <a:chOff x="1966981" y="2578875"/>
            <a:chExt cx="414655" cy="113030"/>
          </a:xfrm>
        </p:grpSpPr>
        <p:sp>
          <p:nvSpPr>
            <p:cNvPr id="3" name="object 3"/>
            <p:cNvSpPr/>
            <p:nvPr/>
          </p:nvSpPr>
          <p:spPr>
            <a:xfrm>
              <a:off x="1973331" y="2585225"/>
              <a:ext cx="401955" cy="100330"/>
            </a:xfrm>
            <a:custGeom>
              <a:avLst/>
              <a:gdLst/>
              <a:ahLst/>
              <a:cxnLst/>
              <a:rect l="l" t="t" r="r" b="b"/>
              <a:pathLst>
                <a:path w="401955" h="100330">
                  <a:moveTo>
                    <a:pt x="359998" y="0"/>
                  </a:moveTo>
                  <a:lnTo>
                    <a:pt x="359998" y="25026"/>
                  </a:lnTo>
                  <a:lnTo>
                    <a:pt x="0" y="25026"/>
                  </a:lnTo>
                  <a:lnTo>
                    <a:pt x="0" y="75081"/>
                  </a:lnTo>
                  <a:lnTo>
                    <a:pt x="359998" y="75081"/>
                  </a:lnTo>
                  <a:lnTo>
                    <a:pt x="359998" y="100109"/>
                  </a:lnTo>
                  <a:lnTo>
                    <a:pt x="401770" y="50053"/>
                  </a:lnTo>
                  <a:lnTo>
                    <a:pt x="359998" y="0"/>
                  </a:lnTo>
                  <a:close/>
                </a:path>
              </a:pathLst>
            </a:custGeom>
            <a:solidFill>
              <a:srgbClr val="E46C0A"/>
            </a:solidFill>
          </p:spPr>
          <p:txBody>
            <a:bodyPr wrap="square" lIns="0" tIns="0" rIns="0" bIns="0" rtlCol="0"/>
            <a:lstStyle/>
            <a:p>
              <a:endParaRPr/>
            </a:p>
          </p:txBody>
        </p:sp>
        <p:sp>
          <p:nvSpPr>
            <p:cNvPr id="4" name="object 4"/>
            <p:cNvSpPr/>
            <p:nvPr/>
          </p:nvSpPr>
          <p:spPr>
            <a:xfrm>
              <a:off x="1973331" y="2585225"/>
              <a:ext cx="401955" cy="100330"/>
            </a:xfrm>
            <a:custGeom>
              <a:avLst/>
              <a:gdLst/>
              <a:ahLst/>
              <a:cxnLst/>
              <a:rect l="l" t="t" r="r" b="b"/>
              <a:pathLst>
                <a:path w="401955" h="100330">
                  <a:moveTo>
                    <a:pt x="359998" y="100109"/>
                  </a:moveTo>
                  <a:lnTo>
                    <a:pt x="359998" y="75081"/>
                  </a:lnTo>
                  <a:lnTo>
                    <a:pt x="0" y="75081"/>
                  </a:lnTo>
                  <a:lnTo>
                    <a:pt x="0" y="25027"/>
                  </a:lnTo>
                  <a:lnTo>
                    <a:pt x="359998" y="25027"/>
                  </a:lnTo>
                  <a:lnTo>
                    <a:pt x="359998" y="0"/>
                  </a:lnTo>
                  <a:lnTo>
                    <a:pt x="401772" y="50054"/>
                  </a:lnTo>
                  <a:lnTo>
                    <a:pt x="359998" y="100109"/>
                  </a:lnTo>
                  <a:close/>
                </a:path>
              </a:pathLst>
            </a:custGeom>
            <a:ln w="12700">
              <a:solidFill>
                <a:srgbClr val="36290F"/>
              </a:solidFill>
            </a:ln>
          </p:spPr>
          <p:txBody>
            <a:bodyPr wrap="square" lIns="0" tIns="0" rIns="0" bIns="0" rtlCol="0"/>
            <a:lstStyle/>
            <a:p>
              <a:endParaRPr/>
            </a:p>
          </p:txBody>
        </p:sp>
      </p:grpSp>
      <p:grpSp>
        <p:nvGrpSpPr>
          <p:cNvPr id="5" name="object 5"/>
          <p:cNvGrpSpPr/>
          <p:nvPr/>
        </p:nvGrpSpPr>
        <p:grpSpPr>
          <a:xfrm>
            <a:off x="5701950" y="2271157"/>
            <a:ext cx="1468120" cy="985519"/>
            <a:chOff x="4177950" y="2271156"/>
            <a:chExt cx="1468120" cy="985519"/>
          </a:xfrm>
        </p:grpSpPr>
        <p:pic>
          <p:nvPicPr>
            <p:cNvPr id="6" name="object 6"/>
            <p:cNvPicPr/>
            <p:nvPr/>
          </p:nvPicPr>
          <p:blipFill>
            <a:blip r:embed="rId2" cstate="print"/>
            <a:stretch>
              <a:fillRect/>
            </a:stretch>
          </p:blipFill>
          <p:spPr>
            <a:xfrm>
              <a:off x="4187475" y="2280681"/>
              <a:ext cx="1448860" cy="966378"/>
            </a:xfrm>
            <a:prstGeom prst="rect">
              <a:avLst/>
            </a:prstGeom>
          </p:spPr>
        </p:pic>
        <p:sp>
          <p:nvSpPr>
            <p:cNvPr id="7" name="object 7"/>
            <p:cNvSpPr/>
            <p:nvPr/>
          </p:nvSpPr>
          <p:spPr>
            <a:xfrm>
              <a:off x="4182713" y="2275918"/>
              <a:ext cx="1458595" cy="975994"/>
            </a:xfrm>
            <a:custGeom>
              <a:avLst/>
              <a:gdLst/>
              <a:ahLst/>
              <a:cxnLst/>
              <a:rect l="l" t="t" r="r" b="b"/>
              <a:pathLst>
                <a:path w="1458595" h="975995">
                  <a:moveTo>
                    <a:pt x="0" y="0"/>
                  </a:moveTo>
                  <a:lnTo>
                    <a:pt x="1458385" y="0"/>
                  </a:lnTo>
                  <a:lnTo>
                    <a:pt x="1458385" y="975904"/>
                  </a:lnTo>
                  <a:lnTo>
                    <a:pt x="0" y="975904"/>
                  </a:lnTo>
                  <a:lnTo>
                    <a:pt x="0" y="0"/>
                  </a:lnTo>
                  <a:close/>
                </a:path>
              </a:pathLst>
            </a:custGeom>
            <a:ln w="9525">
              <a:solidFill>
                <a:srgbClr val="000000"/>
              </a:solidFill>
            </a:ln>
          </p:spPr>
          <p:txBody>
            <a:bodyPr wrap="square" lIns="0" tIns="0" rIns="0" bIns="0" rtlCol="0"/>
            <a:lstStyle/>
            <a:p>
              <a:endParaRPr/>
            </a:p>
          </p:txBody>
        </p:sp>
      </p:grpSp>
      <p:sp>
        <p:nvSpPr>
          <p:cNvPr id="8" name="object 8"/>
          <p:cNvSpPr txBox="1"/>
          <p:nvPr/>
        </p:nvSpPr>
        <p:spPr>
          <a:xfrm>
            <a:off x="5757170" y="1790700"/>
            <a:ext cx="1022350" cy="228268"/>
          </a:xfrm>
          <a:prstGeom prst="rect">
            <a:avLst/>
          </a:prstGeom>
        </p:spPr>
        <p:txBody>
          <a:bodyPr vert="horz" wrap="square" lIns="0" tIns="12700" rIns="0" bIns="0" rtlCol="0">
            <a:spAutoFit/>
          </a:bodyPr>
          <a:lstStyle/>
          <a:p>
            <a:pPr marL="12700">
              <a:spcBef>
                <a:spcPts val="100"/>
              </a:spcBef>
            </a:pPr>
            <a:r>
              <a:rPr sz="1400" b="1" spc="-20" dirty="0">
                <a:solidFill>
                  <a:srgbClr val="984807"/>
                </a:solidFill>
                <a:latin typeface="Calibri"/>
                <a:cs typeface="Calibri"/>
              </a:rPr>
              <a:t>IMEx</a:t>
            </a:r>
            <a:r>
              <a:rPr sz="1400" b="1" spc="-45" dirty="0">
                <a:solidFill>
                  <a:srgbClr val="984807"/>
                </a:solidFill>
                <a:latin typeface="Calibri"/>
                <a:cs typeface="Calibri"/>
              </a:rPr>
              <a:t> </a:t>
            </a:r>
            <a:r>
              <a:rPr sz="1400" b="1" spc="-30" dirty="0">
                <a:solidFill>
                  <a:srgbClr val="984807"/>
                </a:solidFill>
                <a:latin typeface="Calibri"/>
                <a:cs typeface="Calibri"/>
              </a:rPr>
              <a:t>Curators</a:t>
            </a:r>
            <a:endParaRPr sz="1400">
              <a:latin typeface="Calibri"/>
              <a:cs typeface="Calibri"/>
            </a:endParaRPr>
          </a:p>
        </p:txBody>
      </p:sp>
      <p:pic>
        <p:nvPicPr>
          <p:cNvPr id="9" name="object 9"/>
          <p:cNvPicPr/>
          <p:nvPr/>
        </p:nvPicPr>
        <p:blipFill>
          <a:blip r:embed="rId3" cstate="print"/>
          <a:stretch>
            <a:fillRect/>
          </a:stretch>
        </p:blipFill>
        <p:spPr>
          <a:xfrm>
            <a:off x="1848795" y="2344067"/>
            <a:ext cx="1574970" cy="789968"/>
          </a:xfrm>
          <a:prstGeom prst="rect">
            <a:avLst/>
          </a:prstGeom>
        </p:spPr>
      </p:pic>
      <p:sp>
        <p:nvSpPr>
          <p:cNvPr id="10" name="object 10"/>
          <p:cNvSpPr txBox="1"/>
          <p:nvPr/>
        </p:nvSpPr>
        <p:spPr>
          <a:xfrm>
            <a:off x="4142140" y="1787652"/>
            <a:ext cx="828040" cy="228268"/>
          </a:xfrm>
          <a:prstGeom prst="rect">
            <a:avLst/>
          </a:prstGeom>
        </p:spPr>
        <p:txBody>
          <a:bodyPr vert="horz" wrap="square" lIns="0" tIns="12700" rIns="0" bIns="0" rtlCol="0">
            <a:spAutoFit/>
          </a:bodyPr>
          <a:lstStyle/>
          <a:p>
            <a:pPr marL="12700">
              <a:spcBef>
                <a:spcPts val="100"/>
              </a:spcBef>
            </a:pPr>
            <a:r>
              <a:rPr sz="1400" b="1" spc="-25" dirty="0">
                <a:solidFill>
                  <a:srgbClr val="984807"/>
                </a:solidFill>
                <a:latin typeface="Calibri"/>
                <a:cs typeface="Calibri"/>
              </a:rPr>
              <a:t>Publication</a:t>
            </a:r>
            <a:endParaRPr sz="1400">
              <a:latin typeface="Calibri"/>
              <a:cs typeface="Calibri"/>
            </a:endParaRPr>
          </a:p>
        </p:txBody>
      </p:sp>
      <p:sp>
        <p:nvSpPr>
          <p:cNvPr id="11" name="object 11"/>
          <p:cNvSpPr txBox="1"/>
          <p:nvPr/>
        </p:nvSpPr>
        <p:spPr>
          <a:xfrm>
            <a:off x="1927535" y="1787652"/>
            <a:ext cx="1313180" cy="228268"/>
          </a:xfrm>
          <a:prstGeom prst="rect">
            <a:avLst/>
          </a:prstGeom>
        </p:spPr>
        <p:txBody>
          <a:bodyPr vert="horz" wrap="square" lIns="0" tIns="12700" rIns="0" bIns="0" rtlCol="0">
            <a:spAutoFit/>
          </a:bodyPr>
          <a:lstStyle/>
          <a:p>
            <a:pPr marL="12700">
              <a:spcBef>
                <a:spcPts val="100"/>
              </a:spcBef>
            </a:pPr>
            <a:r>
              <a:rPr sz="1400" b="1" spc="-50" dirty="0">
                <a:solidFill>
                  <a:srgbClr val="984807"/>
                </a:solidFill>
                <a:latin typeface="Calibri"/>
                <a:cs typeface="Calibri"/>
              </a:rPr>
              <a:t>Wet</a:t>
            </a:r>
            <a:r>
              <a:rPr sz="1400" b="1" spc="-40" dirty="0">
                <a:solidFill>
                  <a:srgbClr val="984807"/>
                </a:solidFill>
                <a:latin typeface="Calibri"/>
                <a:cs typeface="Calibri"/>
              </a:rPr>
              <a:t> </a:t>
            </a:r>
            <a:r>
              <a:rPr sz="1400" b="1" spc="-10" dirty="0">
                <a:solidFill>
                  <a:srgbClr val="984807"/>
                </a:solidFill>
                <a:latin typeface="Calibri"/>
                <a:cs typeface="Calibri"/>
              </a:rPr>
              <a:t>Lab</a:t>
            </a:r>
            <a:r>
              <a:rPr sz="1400" b="1" spc="-50" dirty="0">
                <a:solidFill>
                  <a:srgbClr val="984807"/>
                </a:solidFill>
                <a:latin typeface="Calibri"/>
                <a:cs typeface="Calibri"/>
              </a:rPr>
              <a:t> </a:t>
            </a:r>
            <a:r>
              <a:rPr sz="1400" b="1" spc="-20" dirty="0">
                <a:solidFill>
                  <a:srgbClr val="984807"/>
                </a:solidFill>
                <a:latin typeface="Calibri"/>
                <a:cs typeface="Calibri"/>
              </a:rPr>
              <a:t>Scientists</a:t>
            </a:r>
            <a:endParaRPr sz="1400">
              <a:latin typeface="Calibri"/>
              <a:cs typeface="Calibri"/>
            </a:endParaRPr>
          </a:p>
        </p:txBody>
      </p:sp>
      <p:grpSp>
        <p:nvGrpSpPr>
          <p:cNvPr id="12" name="object 12"/>
          <p:cNvGrpSpPr/>
          <p:nvPr/>
        </p:nvGrpSpPr>
        <p:grpSpPr>
          <a:xfrm>
            <a:off x="5138969" y="2532301"/>
            <a:ext cx="414655" cy="113030"/>
            <a:chOff x="3614968" y="2532301"/>
            <a:chExt cx="414655" cy="113030"/>
          </a:xfrm>
        </p:grpSpPr>
        <p:sp>
          <p:nvSpPr>
            <p:cNvPr id="13" name="object 13"/>
            <p:cNvSpPr/>
            <p:nvPr/>
          </p:nvSpPr>
          <p:spPr>
            <a:xfrm>
              <a:off x="3621318" y="2538651"/>
              <a:ext cx="401955" cy="100330"/>
            </a:xfrm>
            <a:custGeom>
              <a:avLst/>
              <a:gdLst/>
              <a:ahLst/>
              <a:cxnLst/>
              <a:rect l="l" t="t" r="r" b="b"/>
              <a:pathLst>
                <a:path w="401954" h="100330">
                  <a:moveTo>
                    <a:pt x="359998" y="0"/>
                  </a:moveTo>
                  <a:lnTo>
                    <a:pt x="359998" y="25027"/>
                  </a:lnTo>
                  <a:lnTo>
                    <a:pt x="0" y="25027"/>
                  </a:lnTo>
                  <a:lnTo>
                    <a:pt x="0" y="75081"/>
                  </a:lnTo>
                  <a:lnTo>
                    <a:pt x="359998" y="75081"/>
                  </a:lnTo>
                  <a:lnTo>
                    <a:pt x="359998" y="100109"/>
                  </a:lnTo>
                  <a:lnTo>
                    <a:pt x="401772" y="50054"/>
                  </a:lnTo>
                  <a:lnTo>
                    <a:pt x="359998" y="0"/>
                  </a:lnTo>
                  <a:close/>
                </a:path>
              </a:pathLst>
            </a:custGeom>
            <a:solidFill>
              <a:srgbClr val="E46C0A"/>
            </a:solidFill>
          </p:spPr>
          <p:txBody>
            <a:bodyPr wrap="square" lIns="0" tIns="0" rIns="0" bIns="0" rtlCol="0"/>
            <a:lstStyle/>
            <a:p>
              <a:endParaRPr/>
            </a:p>
          </p:txBody>
        </p:sp>
        <p:sp>
          <p:nvSpPr>
            <p:cNvPr id="14" name="object 14"/>
            <p:cNvSpPr/>
            <p:nvPr/>
          </p:nvSpPr>
          <p:spPr>
            <a:xfrm>
              <a:off x="3621318" y="2538651"/>
              <a:ext cx="401955" cy="100330"/>
            </a:xfrm>
            <a:custGeom>
              <a:avLst/>
              <a:gdLst/>
              <a:ahLst/>
              <a:cxnLst/>
              <a:rect l="l" t="t" r="r" b="b"/>
              <a:pathLst>
                <a:path w="401954" h="100330">
                  <a:moveTo>
                    <a:pt x="359998" y="100109"/>
                  </a:moveTo>
                  <a:lnTo>
                    <a:pt x="359998" y="75081"/>
                  </a:lnTo>
                  <a:lnTo>
                    <a:pt x="0" y="75081"/>
                  </a:lnTo>
                  <a:lnTo>
                    <a:pt x="0" y="25027"/>
                  </a:lnTo>
                  <a:lnTo>
                    <a:pt x="359998" y="25027"/>
                  </a:lnTo>
                  <a:lnTo>
                    <a:pt x="359998" y="0"/>
                  </a:lnTo>
                  <a:lnTo>
                    <a:pt x="401772" y="50054"/>
                  </a:lnTo>
                  <a:lnTo>
                    <a:pt x="359998" y="100109"/>
                  </a:lnTo>
                  <a:close/>
                </a:path>
              </a:pathLst>
            </a:custGeom>
            <a:ln w="12700">
              <a:solidFill>
                <a:srgbClr val="36290F"/>
              </a:solidFill>
            </a:ln>
          </p:spPr>
          <p:txBody>
            <a:bodyPr wrap="square" lIns="0" tIns="0" rIns="0" bIns="0" rtlCol="0"/>
            <a:lstStyle/>
            <a:p>
              <a:endParaRPr/>
            </a:p>
          </p:txBody>
        </p:sp>
      </p:grpSp>
      <p:grpSp>
        <p:nvGrpSpPr>
          <p:cNvPr id="15" name="object 15"/>
          <p:cNvGrpSpPr/>
          <p:nvPr/>
        </p:nvGrpSpPr>
        <p:grpSpPr>
          <a:xfrm>
            <a:off x="7307657" y="2571539"/>
            <a:ext cx="414655" cy="113030"/>
            <a:chOff x="5783656" y="2571539"/>
            <a:chExt cx="414655" cy="113030"/>
          </a:xfrm>
        </p:grpSpPr>
        <p:sp>
          <p:nvSpPr>
            <p:cNvPr id="16" name="object 16"/>
            <p:cNvSpPr/>
            <p:nvPr/>
          </p:nvSpPr>
          <p:spPr>
            <a:xfrm>
              <a:off x="5790006" y="2577889"/>
              <a:ext cx="401955" cy="100330"/>
            </a:xfrm>
            <a:custGeom>
              <a:avLst/>
              <a:gdLst/>
              <a:ahLst/>
              <a:cxnLst/>
              <a:rect l="l" t="t" r="r" b="b"/>
              <a:pathLst>
                <a:path w="401954" h="100330">
                  <a:moveTo>
                    <a:pt x="359998" y="0"/>
                  </a:moveTo>
                  <a:lnTo>
                    <a:pt x="359998" y="25027"/>
                  </a:lnTo>
                  <a:lnTo>
                    <a:pt x="0" y="25027"/>
                  </a:lnTo>
                  <a:lnTo>
                    <a:pt x="0" y="75082"/>
                  </a:lnTo>
                  <a:lnTo>
                    <a:pt x="359998" y="75082"/>
                  </a:lnTo>
                  <a:lnTo>
                    <a:pt x="359998" y="100109"/>
                  </a:lnTo>
                  <a:lnTo>
                    <a:pt x="401772" y="50054"/>
                  </a:lnTo>
                  <a:lnTo>
                    <a:pt x="359998" y="0"/>
                  </a:lnTo>
                  <a:close/>
                </a:path>
              </a:pathLst>
            </a:custGeom>
            <a:solidFill>
              <a:srgbClr val="E46C0A"/>
            </a:solidFill>
          </p:spPr>
          <p:txBody>
            <a:bodyPr wrap="square" lIns="0" tIns="0" rIns="0" bIns="0" rtlCol="0"/>
            <a:lstStyle/>
            <a:p>
              <a:endParaRPr/>
            </a:p>
          </p:txBody>
        </p:sp>
        <p:sp>
          <p:nvSpPr>
            <p:cNvPr id="17" name="object 17"/>
            <p:cNvSpPr/>
            <p:nvPr/>
          </p:nvSpPr>
          <p:spPr>
            <a:xfrm>
              <a:off x="5790006" y="2577889"/>
              <a:ext cx="401955" cy="100330"/>
            </a:xfrm>
            <a:custGeom>
              <a:avLst/>
              <a:gdLst/>
              <a:ahLst/>
              <a:cxnLst/>
              <a:rect l="l" t="t" r="r" b="b"/>
              <a:pathLst>
                <a:path w="401954" h="100330">
                  <a:moveTo>
                    <a:pt x="359998" y="100109"/>
                  </a:moveTo>
                  <a:lnTo>
                    <a:pt x="359998" y="75081"/>
                  </a:lnTo>
                  <a:lnTo>
                    <a:pt x="0" y="75081"/>
                  </a:lnTo>
                  <a:lnTo>
                    <a:pt x="0" y="25027"/>
                  </a:lnTo>
                  <a:lnTo>
                    <a:pt x="359998" y="25027"/>
                  </a:lnTo>
                  <a:lnTo>
                    <a:pt x="359998" y="0"/>
                  </a:lnTo>
                  <a:lnTo>
                    <a:pt x="401772" y="50054"/>
                  </a:lnTo>
                  <a:lnTo>
                    <a:pt x="359998" y="100109"/>
                  </a:lnTo>
                  <a:close/>
                </a:path>
              </a:pathLst>
            </a:custGeom>
            <a:ln w="12700">
              <a:solidFill>
                <a:srgbClr val="36290F"/>
              </a:solidFill>
            </a:ln>
          </p:spPr>
          <p:txBody>
            <a:bodyPr wrap="square" lIns="0" tIns="0" rIns="0" bIns="0" rtlCol="0"/>
            <a:lstStyle/>
            <a:p>
              <a:endParaRPr/>
            </a:p>
          </p:txBody>
        </p:sp>
      </p:grpSp>
      <p:pic>
        <p:nvPicPr>
          <p:cNvPr id="18" name="object 18"/>
          <p:cNvPicPr/>
          <p:nvPr/>
        </p:nvPicPr>
        <p:blipFill>
          <a:blip r:embed="rId4" cstate="print"/>
          <a:stretch>
            <a:fillRect/>
          </a:stretch>
        </p:blipFill>
        <p:spPr>
          <a:xfrm>
            <a:off x="4044469" y="2167265"/>
            <a:ext cx="918938" cy="1296725"/>
          </a:xfrm>
          <a:prstGeom prst="rect">
            <a:avLst/>
          </a:prstGeom>
        </p:spPr>
      </p:pic>
      <p:pic>
        <p:nvPicPr>
          <p:cNvPr id="19" name="object 19"/>
          <p:cNvPicPr/>
          <p:nvPr/>
        </p:nvPicPr>
        <p:blipFill>
          <a:blip r:embed="rId5" cstate="print"/>
          <a:stretch>
            <a:fillRect/>
          </a:stretch>
        </p:blipFill>
        <p:spPr>
          <a:xfrm>
            <a:off x="7858732" y="2218368"/>
            <a:ext cx="2524967" cy="1111799"/>
          </a:xfrm>
          <a:prstGeom prst="rect">
            <a:avLst/>
          </a:prstGeom>
        </p:spPr>
      </p:pic>
      <p:sp>
        <p:nvSpPr>
          <p:cNvPr id="20" name="object 20"/>
          <p:cNvSpPr txBox="1"/>
          <p:nvPr/>
        </p:nvSpPr>
        <p:spPr>
          <a:xfrm>
            <a:off x="7967682" y="1696212"/>
            <a:ext cx="2049145" cy="440055"/>
          </a:xfrm>
          <a:prstGeom prst="rect">
            <a:avLst/>
          </a:prstGeom>
        </p:spPr>
        <p:txBody>
          <a:bodyPr vert="horz" wrap="square" lIns="0" tIns="29845" rIns="0" bIns="0" rtlCol="0">
            <a:spAutoFit/>
          </a:bodyPr>
          <a:lstStyle/>
          <a:p>
            <a:pPr marL="12700" marR="5080">
              <a:lnSpc>
                <a:spcPts val="1580"/>
              </a:lnSpc>
              <a:spcBef>
                <a:spcPts val="235"/>
              </a:spcBef>
            </a:pPr>
            <a:r>
              <a:rPr sz="1400" b="1" spc="-25" dirty="0">
                <a:solidFill>
                  <a:srgbClr val="984807"/>
                </a:solidFill>
                <a:latin typeface="Calibri"/>
                <a:cs typeface="Calibri"/>
              </a:rPr>
              <a:t>Manual </a:t>
            </a:r>
            <a:r>
              <a:rPr sz="1400" b="1" spc="-30" dirty="0">
                <a:solidFill>
                  <a:srgbClr val="984807"/>
                </a:solidFill>
                <a:latin typeface="Calibri"/>
                <a:cs typeface="Calibri"/>
              </a:rPr>
              <a:t>annotation </a:t>
            </a:r>
            <a:r>
              <a:rPr sz="1400" b="1" spc="-40" dirty="0">
                <a:solidFill>
                  <a:srgbClr val="984807"/>
                </a:solidFill>
                <a:latin typeface="Calibri"/>
                <a:cs typeface="Calibri"/>
              </a:rPr>
              <a:t>(CVs</a:t>
            </a:r>
            <a:r>
              <a:rPr sz="1400" b="1" spc="-25" dirty="0">
                <a:solidFill>
                  <a:srgbClr val="984807"/>
                </a:solidFill>
                <a:latin typeface="Calibri"/>
                <a:cs typeface="Calibri"/>
              </a:rPr>
              <a:t> and </a:t>
            </a:r>
            <a:r>
              <a:rPr sz="1400" b="1" spc="-30" dirty="0">
                <a:solidFill>
                  <a:srgbClr val="984807"/>
                </a:solidFill>
                <a:latin typeface="Calibri"/>
                <a:cs typeface="Calibri"/>
              </a:rPr>
              <a:t>Curation </a:t>
            </a:r>
            <a:r>
              <a:rPr sz="1400" b="1" spc="-10" dirty="0">
                <a:solidFill>
                  <a:srgbClr val="984807"/>
                </a:solidFill>
                <a:latin typeface="Calibri"/>
                <a:cs typeface="Calibri"/>
              </a:rPr>
              <a:t>rules)</a:t>
            </a:r>
            <a:endParaRPr sz="1400">
              <a:latin typeface="Calibri"/>
              <a:cs typeface="Calibri"/>
            </a:endParaRPr>
          </a:p>
        </p:txBody>
      </p:sp>
      <p:grpSp>
        <p:nvGrpSpPr>
          <p:cNvPr id="21" name="object 21"/>
          <p:cNvGrpSpPr/>
          <p:nvPr/>
        </p:nvGrpSpPr>
        <p:grpSpPr>
          <a:xfrm>
            <a:off x="5050813" y="4079984"/>
            <a:ext cx="1118870" cy="537845"/>
            <a:chOff x="3526813" y="4079983"/>
            <a:chExt cx="1118870" cy="537845"/>
          </a:xfrm>
        </p:grpSpPr>
        <p:sp>
          <p:nvSpPr>
            <p:cNvPr id="22" name="object 22"/>
            <p:cNvSpPr/>
            <p:nvPr/>
          </p:nvSpPr>
          <p:spPr>
            <a:xfrm>
              <a:off x="3533163" y="4086333"/>
              <a:ext cx="1106170" cy="525145"/>
            </a:xfrm>
            <a:custGeom>
              <a:avLst/>
              <a:gdLst/>
              <a:ahLst/>
              <a:cxnLst/>
              <a:rect l="l" t="t" r="r" b="b"/>
              <a:pathLst>
                <a:path w="1106170" h="525145">
                  <a:moveTo>
                    <a:pt x="552947" y="0"/>
                  </a:moveTo>
                  <a:lnTo>
                    <a:pt x="477916" y="798"/>
                  </a:lnTo>
                  <a:lnTo>
                    <a:pt x="405952" y="3126"/>
                  </a:lnTo>
                  <a:lnTo>
                    <a:pt x="337715" y="6878"/>
                  </a:lnTo>
                  <a:lnTo>
                    <a:pt x="273864" y="11949"/>
                  </a:lnTo>
                  <a:lnTo>
                    <a:pt x="215058" y="18236"/>
                  </a:lnTo>
                  <a:lnTo>
                    <a:pt x="161954" y="25635"/>
                  </a:lnTo>
                  <a:lnTo>
                    <a:pt x="115213" y="34040"/>
                  </a:lnTo>
                  <a:lnTo>
                    <a:pt x="75493" y="43348"/>
                  </a:lnTo>
                  <a:lnTo>
                    <a:pt x="19751" y="64256"/>
                  </a:lnTo>
                  <a:lnTo>
                    <a:pt x="0" y="87523"/>
                  </a:lnTo>
                  <a:lnTo>
                    <a:pt x="0" y="437615"/>
                  </a:lnTo>
                  <a:lnTo>
                    <a:pt x="43453" y="471683"/>
                  </a:lnTo>
                  <a:lnTo>
                    <a:pt x="115213" y="491098"/>
                  </a:lnTo>
                  <a:lnTo>
                    <a:pt x="161954" y="499503"/>
                  </a:lnTo>
                  <a:lnTo>
                    <a:pt x="215058" y="506901"/>
                  </a:lnTo>
                  <a:lnTo>
                    <a:pt x="273864" y="513189"/>
                  </a:lnTo>
                  <a:lnTo>
                    <a:pt x="337715" y="518260"/>
                  </a:lnTo>
                  <a:lnTo>
                    <a:pt x="405952" y="522012"/>
                  </a:lnTo>
                  <a:lnTo>
                    <a:pt x="477916" y="524339"/>
                  </a:lnTo>
                  <a:lnTo>
                    <a:pt x="552947" y="525138"/>
                  </a:lnTo>
                  <a:lnTo>
                    <a:pt x="627979" y="524339"/>
                  </a:lnTo>
                  <a:lnTo>
                    <a:pt x="699943" y="522012"/>
                  </a:lnTo>
                  <a:lnTo>
                    <a:pt x="768179" y="518260"/>
                  </a:lnTo>
                  <a:lnTo>
                    <a:pt x="832030" y="513189"/>
                  </a:lnTo>
                  <a:lnTo>
                    <a:pt x="890837" y="506901"/>
                  </a:lnTo>
                  <a:lnTo>
                    <a:pt x="943940" y="499503"/>
                  </a:lnTo>
                  <a:lnTo>
                    <a:pt x="990681" y="491098"/>
                  </a:lnTo>
                  <a:lnTo>
                    <a:pt x="1030401" y="481789"/>
                  </a:lnTo>
                  <a:lnTo>
                    <a:pt x="1086142" y="460882"/>
                  </a:lnTo>
                  <a:lnTo>
                    <a:pt x="1105894" y="437615"/>
                  </a:lnTo>
                  <a:lnTo>
                    <a:pt x="1105894" y="87523"/>
                  </a:lnTo>
                  <a:lnTo>
                    <a:pt x="1062441" y="53455"/>
                  </a:lnTo>
                  <a:lnTo>
                    <a:pt x="990681" y="34040"/>
                  </a:lnTo>
                  <a:lnTo>
                    <a:pt x="943940" y="25635"/>
                  </a:lnTo>
                  <a:lnTo>
                    <a:pt x="890837" y="18236"/>
                  </a:lnTo>
                  <a:lnTo>
                    <a:pt x="832030" y="11949"/>
                  </a:lnTo>
                  <a:lnTo>
                    <a:pt x="768179" y="6878"/>
                  </a:lnTo>
                  <a:lnTo>
                    <a:pt x="699943" y="3126"/>
                  </a:lnTo>
                  <a:lnTo>
                    <a:pt x="627979" y="798"/>
                  </a:lnTo>
                  <a:lnTo>
                    <a:pt x="552947" y="0"/>
                  </a:lnTo>
                  <a:close/>
                </a:path>
              </a:pathLst>
            </a:custGeom>
            <a:solidFill>
              <a:srgbClr val="FAC090"/>
            </a:solidFill>
          </p:spPr>
          <p:txBody>
            <a:bodyPr wrap="square" lIns="0" tIns="0" rIns="0" bIns="0" rtlCol="0"/>
            <a:lstStyle/>
            <a:p>
              <a:endParaRPr/>
            </a:p>
          </p:txBody>
        </p:sp>
        <p:sp>
          <p:nvSpPr>
            <p:cNvPr id="23" name="object 23"/>
            <p:cNvSpPr/>
            <p:nvPr/>
          </p:nvSpPr>
          <p:spPr>
            <a:xfrm>
              <a:off x="3533163" y="4086333"/>
              <a:ext cx="1106170" cy="525145"/>
            </a:xfrm>
            <a:custGeom>
              <a:avLst/>
              <a:gdLst/>
              <a:ahLst/>
              <a:cxnLst/>
              <a:rect l="l" t="t" r="r" b="b"/>
              <a:pathLst>
                <a:path w="1106170" h="525145">
                  <a:moveTo>
                    <a:pt x="1105895" y="87523"/>
                  </a:moveTo>
                  <a:lnTo>
                    <a:pt x="1062441" y="121591"/>
                  </a:lnTo>
                  <a:lnTo>
                    <a:pt x="990681" y="141005"/>
                  </a:lnTo>
                  <a:lnTo>
                    <a:pt x="943940" y="149411"/>
                  </a:lnTo>
                  <a:lnTo>
                    <a:pt x="890837" y="156809"/>
                  </a:lnTo>
                  <a:lnTo>
                    <a:pt x="832030" y="163096"/>
                  </a:lnTo>
                  <a:lnTo>
                    <a:pt x="768179" y="168168"/>
                  </a:lnTo>
                  <a:lnTo>
                    <a:pt x="699942" y="171919"/>
                  </a:lnTo>
                  <a:lnTo>
                    <a:pt x="627979" y="174247"/>
                  </a:lnTo>
                  <a:lnTo>
                    <a:pt x="552947" y="175046"/>
                  </a:lnTo>
                  <a:lnTo>
                    <a:pt x="477915" y="174247"/>
                  </a:lnTo>
                  <a:lnTo>
                    <a:pt x="405952" y="171919"/>
                  </a:lnTo>
                  <a:lnTo>
                    <a:pt x="337715" y="168168"/>
                  </a:lnTo>
                  <a:lnTo>
                    <a:pt x="273864" y="163096"/>
                  </a:lnTo>
                  <a:lnTo>
                    <a:pt x="215057" y="156809"/>
                  </a:lnTo>
                  <a:lnTo>
                    <a:pt x="161954" y="149411"/>
                  </a:lnTo>
                  <a:lnTo>
                    <a:pt x="115213" y="141005"/>
                  </a:lnTo>
                  <a:lnTo>
                    <a:pt x="75493" y="131697"/>
                  </a:lnTo>
                  <a:lnTo>
                    <a:pt x="19751" y="110790"/>
                  </a:lnTo>
                  <a:lnTo>
                    <a:pt x="5047" y="99399"/>
                  </a:lnTo>
                  <a:lnTo>
                    <a:pt x="0" y="87523"/>
                  </a:lnTo>
                </a:path>
                <a:path w="1106170" h="525145">
                  <a:moveTo>
                    <a:pt x="0" y="87523"/>
                  </a:moveTo>
                  <a:lnTo>
                    <a:pt x="43453" y="53455"/>
                  </a:lnTo>
                  <a:lnTo>
                    <a:pt x="115213" y="34040"/>
                  </a:lnTo>
                  <a:lnTo>
                    <a:pt x="161954" y="25634"/>
                  </a:lnTo>
                  <a:lnTo>
                    <a:pt x="215057" y="18236"/>
                  </a:lnTo>
                  <a:lnTo>
                    <a:pt x="273864" y="11949"/>
                  </a:lnTo>
                  <a:lnTo>
                    <a:pt x="337715" y="6878"/>
                  </a:lnTo>
                  <a:lnTo>
                    <a:pt x="405952" y="3126"/>
                  </a:lnTo>
                  <a:lnTo>
                    <a:pt x="477915" y="798"/>
                  </a:lnTo>
                  <a:lnTo>
                    <a:pt x="552947" y="0"/>
                  </a:lnTo>
                  <a:lnTo>
                    <a:pt x="627979" y="798"/>
                  </a:lnTo>
                  <a:lnTo>
                    <a:pt x="699942" y="3126"/>
                  </a:lnTo>
                  <a:lnTo>
                    <a:pt x="768179" y="6878"/>
                  </a:lnTo>
                  <a:lnTo>
                    <a:pt x="832030" y="11949"/>
                  </a:lnTo>
                  <a:lnTo>
                    <a:pt x="890837" y="18236"/>
                  </a:lnTo>
                  <a:lnTo>
                    <a:pt x="943940" y="25634"/>
                  </a:lnTo>
                  <a:lnTo>
                    <a:pt x="990681" y="34040"/>
                  </a:lnTo>
                  <a:lnTo>
                    <a:pt x="1030401" y="43348"/>
                  </a:lnTo>
                  <a:lnTo>
                    <a:pt x="1086143" y="64256"/>
                  </a:lnTo>
                  <a:lnTo>
                    <a:pt x="1105895" y="87523"/>
                  </a:lnTo>
                  <a:lnTo>
                    <a:pt x="1105895" y="437615"/>
                  </a:lnTo>
                  <a:lnTo>
                    <a:pt x="1062441" y="471683"/>
                  </a:lnTo>
                  <a:lnTo>
                    <a:pt x="990681" y="491098"/>
                  </a:lnTo>
                  <a:lnTo>
                    <a:pt x="943940" y="499504"/>
                  </a:lnTo>
                  <a:lnTo>
                    <a:pt x="890837" y="506902"/>
                  </a:lnTo>
                  <a:lnTo>
                    <a:pt x="832030" y="513189"/>
                  </a:lnTo>
                  <a:lnTo>
                    <a:pt x="768179" y="518260"/>
                  </a:lnTo>
                  <a:lnTo>
                    <a:pt x="699942" y="522012"/>
                  </a:lnTo>
                  <a:lnTo>
                    <a:pt x="627979" y="524340"/>
                  </a:lnTo>
                  <a:lnTo>
                    <a:pt x="552947" y="525139"/>
                  </a:lnTo>
                  <a:lnTo>
                    <a:pt x="477915" y="524340"/>
                  </a:lnTo>
                  <a:lnTo>
                    <a:pt x="405952" y="522012"/>
                  </a:lnTo>
                  <a:lnTo>
                    <a:pt x="337715" y="518260"/>
                  </a:lnTo>
                  <a:lnTo>
                    <a:pt x="273864" y="513189"/>
                  </a:lnTo>
                  <a:lnTo>
                    <a:pt x="215057" y="506902"/>
                  </a:lnTo>
                  <a:lnTo>
                    <a:pt x="161954" y="499504"/>
                  </a:lnTo>
                  <a:lnTo>
                    <a:pt x="115213" y="491098"/>
                  </a:lnTo>
                  <a:lnTo>
                    <a:pt x="75493" y="481790"/>
                  </a:lnTo>
                  <a:lnTo>
                    <a:pt x="19751" y="460882"/>
                  </a:lnTo>
                  <a:lnTo>
                    <a:pt x="0" y="437615"/>
                  </a:lnTo>
                  <a:lnTo>
                    <a:pt x="0" y="87523"/>
                  </a:lnTo>
                  <a:close/>
                </a:path>
              </a:pathLst>
            </a:custGeom>
            <a:ln w="12700">
              <a:solidFill>
                <a:srgbClr val="36290F"/>
              </a:solidFill>
            </a:ln>
          </p:spPr>
          <p:txBody>
            <a:bodyPr wrap="square" lIns="0" tIns="0" rIns="0" bIns="0" rtlCol="0"/>
            <a:lstStyle/>
            <a:p>
              <a:endParaRPr/>
            </a:p>
          </p:txBody>
        </p:sp>
        <p:pic>
          <p:nvPicPr>
            <p:cNvPr id="24" name="object 24"/>
            <p:cNvPicPr/>
            <p:nvPr/>
          </p:nvPicPr>
          <p:blipFill>
            <a:blip r:embed="rId6" cstate="print"/>
            <a:stretch>
              <a:fillRect/>
            </a:stretch>
          </p:blipFill>
          <p:spPr>
            <a:xfrm>
              <a:off x="3633468" y="4287473"/>
              <a:ext cx="956350" cy="243978"/>
            </a:xfrm>
            <a:prstGeom prst="rect">
              <a:avLst/>
            </a:prstGeom>
          </p:spPr>
        </p:pic>
      </p:grpSp>
      <p:pic>
        <p:nvPicPr>
          <p:cNvPr id="25" name="object 25"/>
          <p:cNvPicPr/>
          <p:nvPr/>
        </p:nvPicPr>
        <p:blipFill>
          <a:blip r:embed="rId7" cstate="print"/>
          <a:stretch>
            <a:fillRect/>
          </a:stretch>
        </p:blipFill>
        <p:spPr>
          <a:xfrm>
            <a:off x="8397841" y="4071768"/>
            <a:ext cx="1871497" cy="816292"/>
          </a:xfrm>
          <a:prstGeom prst="rect">
            <a:avLst/>
          </a:prstGeom>
        </p:spPr>
      </p:pic>
      <p:grpSp>
        <p:nvGrpSpPr>
          <p:cNvPr id="26" name="object 26"/>
          <p:cNvGrpSpPr/>
          <p:nvPr/>
        </p:nvGrpSpPr>
        <p:grpSpPr>
          <a:xfrm>
            <a:off x="9234487" y="3420346"/>
            <a:ext cx="149860" cy="344805"/>
            <a:chOff x="7710487" y="3420345"/>
            <a:chExt cx="149860" cy="344805"/>
          </a:xfrm>
        </p:grpSpPr>
        <p:sp>
          <p:nvSpPr>
            <p:cNvPr id="27" name="object 27"/>
            <p:cNvSpPr/>
            <p:nvPr/>
          </p:nvSpPr>
          <p:spPr>
            <a:xfrm>
              <a:off x="7715250" y="3425107"/>
              <a:ext cx="140335" cy="335280"/>
            </a:xfrm>
            <a:custGeom>
              <a:avLst/>
              <a:gdLst/>
              <a:ahLst/>
              <a:cxnLst/>
              <a:rect l="l" t="t" r="r" b="b"/>
              <a:pathLst>
                <a:path w="140334" h="335279">
                  <a:moveTo>
                    <a:pt x="104950" y="0"/>
                  </a:moveTo>
                  <a:lnTo>
                    <a:pt x="34983" y="0"/>
                  </a:lnTo>
                  <a:lnTo>
                    <a:pt x="34983" y="264941"/>
                  </a:lnTo>
                  <a:lnTo>
                    <a:pt x="0" y="264941"/>
                  </a:lnTo>
                  <a:lnTo>
                    <a:pt x="69966" y="334907"/>
                  </a:lnTo>
                  <a:lnTo>
                    <a:pt x="139933" y="264941"/>
                  </a:lnTo>
                  <a:lnTo>
                    <a:pt x="104950" y="264941"/>
                  </a:lnTo>
                  <a:lnTo>
                    <a:pt x="104950" y="0"/>
                  </a:lnTo>
                  <a:close/>
                </a:path>
              </a:pathLst>
            </a:custGeom>
            <a:solidFill>
              <a:srgbClr val="E46C0A"/>
            </a:solidFill>
          </p:spPr>
          <p:txBody>
            <a:bodyPr wrap="square" lIns="0" tIns="0" rIns="0" bIns="0" rtlCol="0"/>
            <a:lstStyle/>
            <a:p>
              <a:endParaRPr/>
            </a:p>
          </p:txBody>
        </p:sp>
        <p:sp>
          <p:nvSpPr>
            <p:cNvPr id="28" name="object 28"/>
            <p:cNvSpPr/>
            <p:nvPr/>
          </p:nvSpPr>
          <p:spPr>
            <a:xfrm>
              <a:off x="7715250" y="3425107"/>
              <a:ext cx="140335" cy="335280"/>
            </a:xfrm>
            <a:custGeom>
              <a:avLst/>
              <a:gdLst/>
              <a:ahLst/>
              <a:cxnLst/>
              <a:rect l="l" t="t" r="r" b="b"/>
              <a:pathLst>
                <a:path w="140334" h="335279">
                  <a:moveTo>
                    <a:pt x="139934" y="264941"/>
                  </a:moveTo>
                  <a:lnTo>
                    <a:pt x="104950" y="264941"/>
                  </a:lnTo>
                  <a:lnTo>
                    <a:pt x="104950" y="0"/>
                  </a:lnTo>
                  <a:lnTo>
                    <a:pt x="34983" y="0"/>
                  </a:lnTo>
                  <a:lnTo>
                    <a:pt x="34983" y="264941"/>
                  </a:lnTo>
                  <a:lnTo>
                    <a:pt x="0" y="264941"/>
                  </a:lnTo>
                  <a:lnTo>
                    <a:pt x="69967" y="334908"/>
                  </a:lnTo>
                  <a:lnTo>
                    <a:pt x="139934" y="264941"/>
                  </a:lnTo>
                  <a:close/>
                </a:path>
              </a:pathLst>
            </a:custGeom>
            <a:ln w="9525">
              <a:solidFill>
                <a:srgbClr val="36290F"/>
              </a:solidFill>
            </a:ln>
          </p:spPr>
          <p:txBody>
            <a:bodyPr wrap="square" lIns="0" tIns="0" rIns="0" bIns="0" rtlCol="0"/>
            <a:lstStyle/>
            <a:p>
              <a:endParaRPr/>
            </a:p>
          </p:txBody>
        </p:sp>
      </p:grpSp>
      <p:grpSp>
        <p:nvGrpSpPr>
          <p:cNvPr id="29" name="object 29"/>
          <p:cNvGrpSpPr/>
          <p:nvPr/>
        </p:nvGrpSpPr>
        <p:grpSpPr>
          <a:xfrm>
            <a:off x="7883878" y="4141614"/>
            <a:ext cx="430530" cy="605790"/>
            <a:chOff x="6359878" y="4141614"/>
            <a:chExt cx="430530" cy="605790"/>
          </a:xfrm>
        </p:grpSpPr>
        <p:sp>
          <p:nvSpPr>
            <p:cNvPr id="30" name="object 30"/>
            <p:cNvSpPr/>
            <p:nvPr/>
          </p:nvSpPr>
          <p:spPr>
            <a:xfrm>
              <a:off x="6364640" y="4146377"/>
              <a:ext cx="421005" cy="596265"/>
            </a:xfrm>
            <a:custGeom>
              <a:avLst/>
              <a:gdLst/>
              <a:ahLst/>
              <a:cxnLst/>
              <a:rect l="l" t="t" r="r" b="b"/>
              <a:pathLst>
                <a:path w="421004" h="596264">
                  <a:moveTo>
                    <a:pt x="210456" y="0"/>
                  </a:moveTo>
                  <a:lnTo>
                    <a:pt x="0" y="298051"/>
                  </a:lnTo>
                  <a:lnTo>
                    <a:pt x="210456" y="596101"/>
                  </a:lnTo>
                  <a:lnTo>
                    <a:pt x="210456" y="447076"/>
                  </a:lnTo>
                  <a:lnTo>
                    <a:pt x="420913" y="447076"/>
                  </a:lnTo>
                  <a:lnTo>
                    <a:pt x="420913" y="149025"/>
                  </a:lnTo>
                  <a:lnTo>
                    <a:pt x="210456" y="149025"/>
                  </a:lnTo>
                  <a:lnTo>
                    <a:pt x="210456" y="0"/>
                  </a:lnTo>
                  <a:close/>
                </a:path>
              </a:pathLst>
            </a:custGeom>
            <a:solidFill>
              <a:srgbClr val="E46C0A"/>
            </a:solidFill>
          </p:spPr>
          <p:txBody>
            <a:bodyPr wrap="square" lIns="0" tIns="0" rIns="0" bIns="0" rtlCol="0"/>
            <a:lstStyle/>
            <a:p>
              <a:endParaRPr/>
            </a:p>
          </p:txBody>
        </p:sp>
        <p:sp>
          <p:nvSpPr>
            <p:cNvPr id="31" name="object 31"/>
            <p:cNvSpPr/>
            <p:nvPr/>
          </p:nvSpPr>
          <p:spPr>
            <a:xfrm>
              <a:off x="6364640" y="4146377"/>
              <a:ext cx="421005" cy="596265"/>
            </a:xfrm>
            <a:custGeom>
              <a:avLst/>
              <a:gdLst/>
              <a:ahLst/>
              <a:cxnLst/>
              <a:rect l="l" t="t" r="r" b="b"/>
              <a:pathLst>
                <a:path w="421004" h="596264">
                  <a:moveTo>
                    <a:pt x="0" y="298050"/>
                  </a:moveTo>
                  <a:lnTo>
                    <a:pt x="210457" y="0"/>
                  </a:lnTo>
                  <a:lnTo>
                    <a:pt x="210457" y="149025"/>
                  </a:lnTo>
                  <a:lnTo>
                    <a:pt x="420914" y="149025"/>
                  </a:lnTo>
                  <a:lnTo>
                    <a:pt x="420914" y="447075"/>
                  </a:lnTo>
                  <a:lnTo>
                    <a:pt x="210457" y="447075"/>
                  </a:lnTo>
                  <a:lnTo>
                    <a:pt x="210457" y="596101"/>
                  </a:lnTo>
                  <a:lnTo>
                    <a:pt x="0" y="298050"/>
                  </a:lnTo>
                  <a:close/>
                </a:path>
              </a:pathLst>
            </a:custGeom>
            <a:ln w="9525">
              <a:solidFill>
                <a:srgbClr val="36290F"/>
              </a:solidFill>
            </a:ln>
          </p:spPr>
          <p:txBody>
            <a:bodyPr wrap="square" lIns="0" tIns="0" rIns="0" bIns="0" rtlCol="0"/>
            <a:lstStyle/>
            <a:p>
              <a:endParaRPr/>
            </a:p>
          </p:txBody>
        </p:sp>
      </p:grpSp>
      <p:sp>
        <p:nvSpPr>
          <p:cNvPr id="32" name="object 32"/>
          <p:cNvSpPr txBox="1"/>
          <p:nvPr/>
        </p:nvSpPr>
        <p:spPr>
          <a:xfrm>
            <a:off x="8259671" y="3781044"/>
            <a:ext cx="1987550" cy="228268"/>
          </a:xfrm>
          <a:prstGeom prst="rect">
            <a:avLst/>
          </a:prstGeom>
        </p:spPr>
        <p:txBody>
          <a:bodyPr vert="horz" wrap="square" lIns="0" tIns="12700" rIns="0" bIns="0" rtlCol="0">
            <a:spAutoFit/>
          </a:bodyPr>
          <a:lstStyle/>
          <a:p>
            <a:pPr marL="12700">
              <a:spcBef>
                <a:spcPts val="100"/>
              </a:spcBef>
            </a:pPr>
            <a:r>
              <a:rPr sz="1400" b="1" spc="-30" dirty="0">
                <a:solidFill>
                  <a:srgbClr val="984807"/>
                </a:solidFill>
                <a:latin typeface="Calibri"/>
                <a:cs typeface="Calibri"/>
              </a:rPr>
              <a:t>Common</a:t>
            </a:r>
            <a:r>
              <a:rPr sz="1400" b="1" spc="-45" dirty="0">
                <a:solidFill>
                  <a:srgbClr val="984807"/>
                </a:solidFill>
                <a:latin typeface="Calibri"/>
                <a:cs typeface="Calibri"/>
              </a:rPr>
              <a:t> </a:t>
            </a:r>
            <a:r>
              <a:rPr sz="1400" b="1" spc="-30" dirty="0">
                <a:solidFill>
                  <a:srgbClr val="984807"/>
                </a:solidFill>
                <a:latin typeface="Calibri"/>
                <a:cs typeface="Calibri"/>
              </a:rPr>
              <a:t>Curation </a:t>
            </a:r>
            <a:r>
              <a:rPr sz="1400" b="1" spc="-25" dirty="0">
                <a:solidFill>
                  <a:srgbClr val="984807"/>
                </a:solidFill>
                <a:latin typeface="Calibri"/>
                <a:cs typeface="Calibri"/>
              </a:rPr>
              <a:t>interface</a:t>
            </a:r>
            <a:endParaRPr sz="1400">
              <a:latin typeface="Calibri"/>
              <a:cs typeface="Calibri"/>
            </a:endParaRPr>
          </a:p>
        </p:txBody>
      </p:sp>
      <p:grpSp>
        <p:nvGrpSpPr>
          <p:cNvPr id="33" name="object 33"/>
          <p:cNvGrpSpPr/>
          <p:nvPr/>
        </p:nvGrpSpPr>
        <p:grpSpPr>
          <a:xfrm>
            <a:off x="3137377" y="3575755"/>
            <a:ext cx="1733550" cy="1567815"/>
            <a:chOff x="1613377" y="3575754"/>
            <a:chExt cx="1733550" cy="1567815"/>
          </a:xfrm>
        </p:grpSpPr>
        <p:sp>
          <p:nvSpPr>
            <p:cNvPr id="34" name="object 34"/>
            <p:cNvSpPr/>
            <p:nvPr/>
          </p:nvSpPr>
          <p:spPr>
            <a:xfrm>
              <a:off x="2921138" y="4132975"/>
              <a:ext cx="421005" cy="596265"/>
            </a:xfrm>
            <a:custGeom>
              <a:avLst/>
              <a:gdLst/>
              <a:ahLst/>
              <a:cxnLst/>
              <a:rect l="l" t="t" r="r" b="b"/>
              <a:pathLst>
                <a:path w="421004" h="596264">
                  <a:moveTo>
                    <a:pt x="210458" y="0"/>
                  </a:moveTo>
                  <a:lnTo>
                    <a:pt x="0" y="298049"/>
                  </a:lnTo>
                  <a:lnTo>
                    <a:pt x="210458" y="596101"/>
                  </a:lnTo>
                  <a:lnTo>
                    <a:pt x="210458" y="447075"/>
                  </a:lnTo>
                  <a:lnTo>
                    <a:pt x="420914" y="447075"/>
                  </a:lnTo>
                  <a:lnTo>
                    <a:pt x="420914" y="149025"/>
                  </a:lnTo>
                  <a:lnTo>
                    <a:pt x="210458" y="149025"/>
                  </a:lnTo>
                  <a:lnTo>
                    <a:pt x="210458" y="0"/>
                  </a:lnTo>
                  <a:close/>
                </a:path>
              </a:pathLst>
            </a:custGeom>
            <a:solidFill>
              <a:srgbClr val="E46C0A"/>
            </a:solidFill>
          </p:spPr>
          <p:txBody>
            <a:bodyPr wrap="square" lIns="0" tIns="0" rIns="0" bIns="0" rtlCol="0"/>
            <a:lstStyle/>
            <a:p>
              <a:endParaRPr/>
            </a:p>
          </p:txBody>
        </p:sp>
        <p:sp>
          <p:nvSpPr>
            <p:cNvPr id="35" name="object 35"/>
            <p:cNvSpPr/>
            <p:nvPr/>
          </p:nvSpPr>
          <p:spPr>
            <a:xfrm>
              <a:off x="2921138" y="4132975"/>
              <a:ext cx="421005" cy="596265"/>
            </a:xfrm>
            <a:custGeom>
              <a:avLst/>
              <a:gdLst/>
              <a:ahLst/>
              <a:cxnLst/>
              <a:rect l="l" t="t" r="r" b="b"/>
              <a:pathLst>
                <a:path w="421004" h="596264">
                  <a:moveTo>
                    <a:pt x="0" y="298050"/>
                  </a:moveTo>
                  <a:lnTo>
                    <a:pt x="210457" y="0"/>
                  </a:lnTo>
                  <a:lnTo>
                    <a:pt x="210457" y="149025"/>
                  </a:lnTo>
                  <a:lnTo>
                    <a:pt x="420914" y="149025"/>
                  </a:lnTo>
                  <a:lnTo>
                    <a:pt x="420914" y="447075"/>
                  </a:lnTo>
                  <a:lnTo>
                    <a:pt x="210457" y="447075"/>
                  </a:lnTo>
                  <a:lnTo>
                    <a:pt x="210457" y="596101"/>
                  </a:lnTo>
                  <a:lnTo>
                    <a:pt x="0" y="298050"/>
                  </a:lnTo>
                  <a:close/>
                </a:path>
              </a:pathLst>
            </a:custGeom>
            <a:ln w="9525">
              <a:solidFill>
                <a:srgbClr val="36290F"/>
              </a:solidFill>
            </a:ln>
          </p:spPr>
          <p:txBody>
            <a:bodyPr wrap="square" lIns="0" tIns="0" rIns="0" bIns="0" rtlCol="0"/>
            <a:lstStyle/>
            <a:p>
              <a:endParaRPr/>
            </a:p>
          </p:txBody>
        </p:sp>
        <p:pic>
          <p:nvPicPr>
            <p:cNvPr id="36" name="object 36"/>
            <p:cNvPicPr/>
            <p:nvPr/>
          </p:nvPicPr>
          <p:blipFill>
            <a:blip r:embed="rId8" cstate="print"/>
            <a:stretch>
              <a:fillRect/>
            </a:stretch>
          </p:blipFill>
          <p:spPr>
            <a:xfrm>
              <a:off x="1615329" y="3575754"/>
              <a:ext cx="1318033" cy="1181055"/>
            </a:xfrm>
            <a:prstGeom prst="rect">
              <a:avLst/>
            </a:prstGeom>
          </p:spPr>
        </p:pic>
        <p:pic>
          <p:nvPicPr>
            <p:cNvPr id="37" name="object 37"/>
            <p:cNvPicPr/>
            <p:nvPr/>
          </p:nvPicPr>
          <p:blipFill>
            <a:blip r:embed="rId9" cstate="print"/>
            <a:stretch>
              <a:fillRect/>
            </a:stretch>
          </p:blipFill>
          <p:spPr>
            <a:xfrm>
              <a:off x="1613377" y="4723439"/>
              <a:ext cx="419889" cy="419889"/>
            </a:xfrm>
            <a:prstGeom prst="rect">
              <a:avLst/>
            </a:prstGeom>
          </p:spPr>
        </p:pic>
        <p:pic>
          <p:nvPicPr>
            <p:cNvPr id="38" name="object 38"/>
            <p:cNvPicPr/>
            <p:nvPr/>
          </p:nvPicPr>
          <p:blipFill>
            <a:blip r:embed="rId10" cstate="print"/>
            <a:stretch>
              <a:fillRect/>
            </a:stretch>
          </p:blipFill>
          <p:spPr>
            <a:xfrm>
              <a:off x="2118359" y="4821936"/>
              <a:ext cx="917448" cy="228600"/>
            </a:xfrm>
            <a:prstGeom prst="rect">
              <a:avLst/>
            </a:prstGeom>
          </p:spPr>
        </p:pic>
      </p:grpSp>
      <p:grpSp>
        <p:nvGrpSpPr>
          <p:cNvPr id="39" name="object 39"/>
          <p:cNvGrpSpPr/>
          <p:nvPr/>
        </p:nvGrpSpPr>
        <p:grpSpPr>
          <a:xfrm>
            <a:off x="6281121" y="4123493"/>
            <a:ext cx="430530" cy="605790"/>
            <a:chOff x="4757121" y="4123493"/>
            <a:chExt cx="430530" cy="605790"/>
          </a:xfrm>
        </p:grpSpPr>
        <p:sp>
          <p:nvSpPr>
            <p:cNvPr id="40" name="object 40"/>
            <p:cNvSpPr/>
            <p:nvPr/>
          </p:nvSpPr>
          <p:spPr>
            <a:xfrm>
              <a:off x="4761884" y="4128255"/>
              <a:ext cx="421005" cy="596265"/>
            </a:xfrm>
            <a:custGeom>
              <a:avLst/>
              <a:gdLst/>
              <a:ahLst/>
              <a:cxnLst/>
              <a:rect l="l" t="t" r="r" b="b"/>
              <a:pathLst>
                <a:path w="421004" h="596264">
                  <a:moveTo>
                    <a:pt x="210456" y="0"/>
                  </a:moveTo>
                  <a:lnTo>
                    <a:pt x="0" y="298049"/>
                  </a:lnTo>
                  <a:lnTo>
                    <a:pt x="210456" y="596099"/>
                  </a:lnTo>
                  <a:lnTo>
                    <a:pt x="210456" y="447075"/>
                  </a:lnTo>
                  <a:lnTo>
                    <a:pt x="420913" y="447075"/>
                  </a:lnTo>
                  <a:lnTo>
                    <a:pt x="420913" y="149024"/>
                  </a:lnTo>
                  <a:lnTo>
                    <a:pt x="210456" y="149024"/>
                  </a:lnTo>
                  <a:lnTo>
                    <a:pt x="210456" y="0"/>
                  </a:lnTo>
                  <a:close/>
                </a:path>
              </a:pathLst>
            </a:custGeom>
            <a:solidFill>
              <a:srgbClr val="E46C0A"/>
            </a:solidFill>
          </p:spPr>
          <p:txBody>
            <a:bodyPr wrap="square" lIns="0" tIns="0" rIns="0" bIns="0" rtlCol="0"/>
            <a:lstStyle/>
            <a:p>
              <a:endParaRPr/>
            </a:p>
          </p:txBody>
        </p:sp>
        <p:sp>
          <p:nvSpPr>
            <p:cNvPr id="41" name="object 41"/>
            <p:cNvSpPr/>
            <p:nvPr/>
          </p:nvSpPr>
          <p:spPr>
            <a:xfrm>
              <a:off x="4761884" y="4128255"/>
              <a:ext cx="421005" cy="596265"/>
            </a:xfrm>
            <a:custGeom>
              <a:avLst/>
              <a:gdLst/>
              <a:ahLst/>
              <a:cxnLst/>
              <a:rect l="l" t="t" r="r" b="b"/>
              <a:pathLst>
                <a:path w="421004" h="596264">
                  <a:moveTo>
                    <a:pt x="0" y="298050"/>
                  </a:moveTo>
                  <a:lnTo>
                    <a:pt x="210457" y="0"/>
                  </a:lnTo>
                  <a:lnTo>
                    <a:pt x="210457" y="149025"/>
                  </a:lnTo>
                  <a:lnTo>
                    <a:pt x="420914" y="149025"/>
                  </a:lnTo>
                  <a:lnTo>
                    <a:pt x="420914" y="447075"/>
                  </a:lnTo>
                  <a:lnTo>
                    <a:pt x="210457" y="447075"/>
                  </a:lnTo>
                  <a:lnTo>
                    <a:pt x="210457" y="596101"/>
                  </a:lnTo>
                  <a:lnTo>
                    <a:pt x="0" y="298050"/>
                  </a:lnTo>
                  <a:close/>
                </a:path>
              </a:pathLst>
            </a:custGeom>
            <a:ln w="9525">
              <a:solidFill>
                <a:srgbClr val="36290F"/>
              </a:solidFill>
            </a:ln>
          </p:spPr>
          <p:txBody>
            <a:bodyPr wrap="square" lIns="0" tIns="0" rIns="0" bIns="0" rtlCol="0"/>
            <a:lstStyle/>
            <a:p>
              <a:endParaRPr/>
            </a:p>
          </p:txBody>
        </p:sp>
      </p:grpSp>
      <p:sp>
        <p:nvSpPr>
          <p:cNvPr id="42" name="object 42"/>
          <p:cNvSpPr txBox="1"/>
          <p:nvPr/>
        </p:nvSpPr>
        <p:spPr>
          <a:xfrm>
            <a:off x="6867381" y="3759708"/>
            <a:ext cx="979169" cy="228268"/>
          </a:xfrm>
          <a:prstGeom prst="rect">
            <a:avLst/>
          </a:prstGeom>
        </p:spPr>
        <p:txBody>
          <a:bodyPr vert="horz" wrap="square" lIns="0" tIns="12700" rIns="0" bIns="0" rtlCol="0">
            <a:spAutoFit/>
          </a:bodyPr>
          <a:lstStyle/>
          <a:p>
            <a:pPr marL="12700">
              <a:spcBef>
                <a:spcPts val="100"/>
              </a:spcBef>
            </a:pPr>
            <a:r>
              <a:rPr sz="1400" b="1" spc="-25" dirty="0">
                <a:solidFill>
                  <a:srgbClr val="984807"/>
                </a:solidFill>
                <a:latin typeface="Calibri"/>
                <a:cs typeface="Calibri"/>
              </a:rPr>
              <a:t>Double</a:t>
            </a:r>
            <a:r>
              <a:rPr sz="1400" b="1" spc="-45" dirty="0">
                <a:solidFill>
                  <a:srgbClr val="984807"/>
                </a:solidFill>
                <a:latin typeface="Calibri"/>
                <a:cs typeface="Calibri"/>
              </a:rPr>
              <a:t> </a:t>
            </a:r>
            <a:r>
              <a:rPr sz="1400" b="1" spc="-20" dirty="0">
                <a:solidFill>
                  <a:srgbClr val="984807"/>
                </a:solidFill>
                <a:latin typeface="Calibri"/>
                <a:cs typeface="Calibri"/>
              </a:rPr>
              <a:t>check</a:t>
            </a:r>
            <a:endParaRPr sz="1400">
              <a:latin typeface="Calibri"/>
              <a:cs typeface="Calibri"/>
            </a:endParaRPr>
          </a:p>
        </p:txBody>
      </p:sp>
      <p:pic>
        <p:nvPicPr>
          <p:cNvPr id="43" name="object 43"/>
          <p:cNvPicPr/>
          <p:nvPr/>
        </p:nvPicPr>
        <p:blipFill>
          <a:blip r:embed="rId11" cstate="print"/>
          <a:stretch>
            <a:fillRect/>
          </a:stretch>
        </p:blipFill>
        <p:spPr>
          <a:xfrm>
            <a:off x="6817428" y="4071769"/>
            <a:ext cx="997374" cy="753829"/>
          </a:xfrm>
          <a:prstGeom prst="rect">
            <a:avLst/>
          </a:prstGeom>
        </p:spPr>
      </p:pic>
      <p:sp>
        <p:nvSpPr>
          <p:cNvPr id="44" name="object 44"/>
          <p:cNvSpPr txBox="1"/>
          <p:nvPr/>
        </p:nvSpPr>
        <p:spPr>
          <a:xfrm>
            <a:off x="5003501" y="3720084"/>
            <a:ext cx="1091565" cy="228268"/>
          </a:xfrm>
          <a:prstGeom prst="rect">
            <a:avLst/>
          </a:prstGeom>
        </p:spPr>
        <p:txBody>
          <a:bodyPr vert="horz" wrap="square" lIns="0" tIns="12700" rIns="0" bIns="0" rtlCol="0">
            <a:spAutoFit/>
          </a:bodyPr>
          <a:lstStyle/>
          <a:p>
            <a:pPr marL="12700">
              <a:spcBef>
                <a:spcPts val="100"/>
              </a:spcBef>
            </a:pPr>
            <a:r>
              <a:rPr sz="1400" b="1" spc="-25" dirty="0">
                <a:solidFill>
                  <a:srgbClr val="984807"/>
                </a:solidFill>
                <a:latin typeface="Calibri"/>
                <a:cs typeface="Calibri"/>
              </a:rPr>
              <a:t>IntAct</a:t>
            </a:r>
            <a:r>
              <a:rPr sz="1400" b="1" spc="-40" dirty="0">
                <a:solidFill>
                  <a:srgbClr val="984807"/>
                </a:solidFill>
                <a:latin typeface="Calibri"/>
                <a:cs typeface="Calibri"/>
              </a:rPr>
              <a:t> </a:t>
            </a:r>
            <a:r>
              <a:rPr sz="1400" b="1" spc="-35" dirty="0">
                <a:solidFill>
                  <a:srgbClr val="984807"/>
                </a:solidFill>
                <a:latin typeface="Calibri"/>
                <a:cs typeface="Calibri"/>
              </a:rPr>
              <a:t>web</a:t>
            </a:r>
            <a:r>
              <a:rPr sz="1400" b="1" spc="-30" dirty="0">
                <a:solidFill>
                  <a:srgbClr val="984807"/>
                </a:solidFill>
                <a:latin typeface="Calibri"/>
                <a:cs typeface="Calibri"/>
              </a:rPr>
              <a:t> </a:t>
            </a:r>
            <a:r>
              <a:rPr sz="1400" b="1" spc="-20" dirty="0">
                <a:solidFill>
                  <a:srgbClr val="984807"/>
                </a:solidFill>
                <a:latin typeface="Calibri"/>
                <a:cs typeface="Calibri"/>
              </a:rPr>
              <a:t>site</a:t>
            </a:r>
            <a:endParaRPr sz="1400">
              <a:latin typeface="Calibri"/>
              <a:cs typeface="Calibri"/>
            </a:endParaRPr>
          </a:p>
        </p:txBody>
      </p:sp>
      <p:pic>
        <p:nvPicPr>
          <p:cNvPr id="45" name="object 45"/>
          <p:cNvPicPr/>
          <p:nvPr/>
        </p:nvPicPr>
        <p:blipFill>
          <a:blip r:embed="rId12" cstate="print"/>
          <a:stretch>
            <a:fillRect/>
          </a:stretch>
        </p:blipFill>
        <p:spPr>
          <a:xfrm>
            <a:off x="6076950" y="3409950"/>
            <a:ext cx="20574" cy="20574"/>
          </a:xfrm>
          <a:prstGeom prst="rect">
            <a:avLst/>
          </a:prstGeom>
        </p:spPr>
      </p:pic>
      <p:grpSp>
        <p:nvGrpSpPr>
          <p:cNvPr id="46" name="object 46"/>
          <p:cNvGrpSpPr/>
          <p:nvPr/>
        </p:nvGrpSpPr>
        <p:grpSpPr>
          <a:xfrm>
            <a:off x="9697966" y="5075481"/>
            <a:ext cx="558165" cy="295910"/>
            <a:chOff x="8173965" y="5075481"/>
            <a:chExt cx="558165" cy="295910"/>
          </a:xfrm>
        </p:grpSpPr>
        <p:pic>
          <p:nvPicPr>
            <p:cNvPr id="47" name="object 47"/>
            <p:cNvPicPr/>
            <p:nvPr/>
          </p:nvPicPr>
          <p:blipFill>
            <a:blip r:embed="rId13" cstate="print"/>
            <a:stretch>
              <a:fillRect/>
            </a:stretch>
          </p:blipFill>
          <p:spPr>
            <a:xfrm>
              <a:off x="8183490" y="5085007"/>
              <a:ext cx="538968" cy="276618"/>
            </a:xfrm>
            <a:prstGeom prst="rect">
              <a:avLst/>
            </a:prstGeom>
          </p:spPr>
        </p:pic>
        <p:sp>
          <p:nvSpPr>
            <p:cNvPr id="48" name="object 48"/>
            <p:cNvSpPr/>
            <p:nvPr/>
          </p:nvSpPr>
          <p:spPr>
            <a:xfrm>
              <a:off x="8178727" y="5080243"/>
              <a:ext cx="548640" cy="286385"/>
            </a:xfrm>
            <a:custGeom>
              <a:avLst/>
              <a:gdLst/>
              <a:ahLst/>
              <a:cxnLst/>
              <a:rect l="l" t="t" r="r" b="b"/>
              <a:pathLst>
                <a:path w="548640" h="286385">
                  <a:moveTo>
                    <a:pt x="0" y="0"/>
                  </a:moveTo>
                  <a:lnTo>
                    <a:pt x="548494" y="0"/>
                  </a:lnTo>
                  <a:lnTo>
                    <a:pt x="548494" y="286144"/>
                  </a:lnTo>
                  <a:lnTo>
                    <a:pt x="0" y="286144"/>
                  </a:lnTo>
                  <a:lnTo>
                    <a:pt x="0" y="0"/>
                  </a:lnTo>
                  <a:close/>
                </a:path>
              </a:pathLst>
            </a:custGeom>
            <a:ln w="9525">
              <a:solidFill>
                <a:srgbClr val="000000"/>
              </a:solidFill>
            </a:ln>
          </p:spPr>
          <p:txBody>
            <a:bodyPr wrap="square" lIns="0" tIns="0" rIns="0" bIns="0" rtlCol="0"/>
            <a:lstStyle/>
            <a:p>
              <a:endParaRPr/>
            </a:p>
          </p:txBody>
        </p:sp>
      </p:grpSp>
      <p:grpSp>
        <p:nvGrpSpPr>
          <p:cNvPr id="49" name="object 49"/>
          <p:cNvGrpSpPr/>
          <p:nvPr/>
        </p:nvGrpSpPr>
        <p:grpSpPr>
          <a:xfrm>
            <a:off x="8760180" y="5051048"/>
            <a:ext cx="909319" cy="890905"/>
            <a:chOff x="7236179" y="5051047"/>
            <a:chExt cx="909319" cy="890905"/>
          </a:xfrm>
        </p:grpSpPr>
        <p:pic>
          <p:nvPicPr>
            <p:cNvPr id="50" name="object 50"/>
            <p:cNvPicPr/>
            <p:nvPr/>
          </p:nvPicPr>
          <p:blipFill>
            <a:blip r:embed="rId14" cstate="print"/>
            <a:stretch>
              <a:fillRect/>
            </a:stretch>
          </p:blipFill>
          <p:spPr>
            <a:xfrm>
              <a:off x="7691851" y="5085006"/>
              <a:ext cx="287730" cy="311498"/>
            </a:xfrm>
            <a:prstGeom prst="rect">
              <a:avLst/>
            </a:prstGeom>
          </p:spPr>
        </p:pic>
        <p:sp>
          <p:nvSpPr>
            <p:cNvPr id="51" name="object 51"/>
            <p:cNvSpPr/>
            <p:nvPr/>
          </p:nvSpPr>
          <p:spPr>
            <a:xfrm>
              <a:off x="7629542" y="5080243"/>
              <a:ext cx="412750" cy="321310"/>
            </a:xfrm>
            <a:custGeom>
              <a:avLst/>
              <a:gdLst/>
              <a:ahLst/>
              <a:cxnLst/>
              <a:rect l="l" t="t" r="r" b="b"/>
              <a:pathLst>
                <a:path w="412750" h="321310">
                  <a:moveTo>
                    <a:pt x="0" y="0"/>
                  </a:moveTo>
                  <a:lnTo>
                    <a:pt x="412347" y="0"/>
                  </a:lnTo>
                  <a:lnTo>
                    <a:pt x="412347" y="321024"/>
                  </a:lnTo>
                  <a:lnTo>
                    <a:pt x="0" y="321024"/>
                  </a:lnTo>
                  <a:lnTo>
                    <a:pt x="0" y="0"/>
                  </a:lnTo>
                  <a:close/>
                </a:path>
              </a:pathLst>
            </a:custGeom>
            <a:ln w="9525">
              <a:solidFill>
                <a:srgbClr val="000000"/>
              </a:solidFill>
            </a:ln>
          </p:spPr>
          <p:txBody>
            <a:bodyPr wrap="square" lIns="0" tIns="0" rIns="0" bIns="0" rtlCol="0"/>
            <a:lstStyle/>
            <a:p>
              <a:endParaRPr/>
            </a:p>
          </p:txBody>
        </p:sp>
        <p:pic>
          <p:nvPicPr>
            <p:cNvPr id="52" name="object 52"/>
            <p:cNvPicPr/>
            <p:nvPr/>
          </p:nvPicPr>
          <p:blipFill>
            <a:blip r:embed="rId15" cstate="print"/>
            <a:stretch>
              <a:fillRect/>
            </a:stretch>
          </p:blipFill>
          <p:spPr>
            <a:xfrm>
              <a:off x="7444942" y="5504729"/>
              <a:ext cx="622592" cy="308691"/>
            </a:xfrm>
            <a:prstGeom prst="rect">
              <a:avLst/>
            </a:prstGeom>
          </p:spPr>
        </p:pic>
        <p:sp>
          <p:nvSpPr>
            <p:cNvPr id="53" name="object 53"/>
            <p:cNvSpPr/>
            <p:nvPr/>
          </p:nvSpPr>
          <p:spPr>
            <a:xfrm>
              <a:off x="7372165" y="5434830"/>
              <a:ext cx="768350" cy="502920"/>
            </a:xfrm>
            <a:custGeom>
              <a:avLst/>
              <a:gdLst/>
              <a:ahLst/>
              <a:cxnLst/>
              <a:rect l="l" t="t" r="r" b="b"/>
              <a:pathLst>
                <a:path w="768350" h="502920">
                  <a:moveTo>
                    <a:pt x="0" y="0"/>
                  </a:moveTo>
                  <a:lnTo>
                    <a:pt x="768146" y="0"/>
                  </a:lnTo>
                  <a:lnTo>
                    <a:pt x="768146" y="502298"/>
                  </a:lnTo>
                  <a:lnTo>
                    <a:pt x="0" y="502298"/>
                  </a:lnTo>
                  <a:lnTo>
                    <a:pt x="0" y="0"/>
                  </a:lnTo>
                  <a:close/>
                </a:path>
              </a:pathLst>
            </a:custGeom>
            <a:ln w="9525">
              <a:solidFill>
                <a:srgbClr val="000000"/>
              </a:solidFill>
            </a:ln>
          </p:spPr>
          <p:txBody>
            <a:bodyPr wrap="square" lIns="0" tIns="0" rIns="0" bIns="0" rtlCol="0"/>
            <a:lstStyle/>
            <a:p>
              <a:endParaRPr/>
            </a:p>
          </p:txBody>
        </p:sp>
        <p:pic>
          <p:nvPicPr>
            <p:cNvPr id="54" name="object 54"/>
            <p:cNvPicPr/>
            <p:nvPr/>
          </p:nvPicPr>
          <p:blipFill>
            <a:blip r:embed="rId16" cstate="print"/>
            <a:stretch>
              <a:fillRect/>
            </a:stretch>
          </p:blipFill>
          <p:spPr>
            <a:xfrm>
              <a:off x="7245704" y="5060573"/>
              <a:ext cx="315417" cy="315417"/>
            </a:xfrm>
            <a:prstGeom prst="rect">
              <a:avLst/>
            </a:prstGeom>
          </p:spPr>
        </p:pic>
        <p:sp>
          <p:nvSpPr>
            <p:cNvPr id="55" name="object 55"/>
            <p:cNvSpPr/>
            <p:nvPr/>
          </p:nvSpPr>
          <p:spPr>
            <a:xfrm>
              <a:off x="7240941" y="5055810"/>
              <a:ext cx="325120" cy="325120"/>
            </a:xfrm>
            <a:custGeom>
              <a:avLst/>
              <a:gdLst/>
              <a:ahLst/>
              <a:cxnLst/>
              <a:rect l="l" t="t" r="r" b="b"/>
              <a:pathLst>
                <a:path w="325120" h="325120">
                  <a:moveTo>
                    <a:pt x="0" y="0"/>
                  </a:moveTo>
                  <a:lnTo>
                    <a:pt x="324943" y="0"/>
                  </a:lnTo>
                  <a:lnTo>
                    <a:pt x="324943" y="324943"/>
                  </a:lnTo>
                  <a:lnTo>
                    <a:pt x="0" y="324943"/>
                  </a:lnTo>
                  <a:lnTo>
                    <a:pt x="0" y="0"/>
                  </a:lnTo>
                  <a:close/>
                </a:path>
              </a:pathLst>
            </a:custGeom>
            <a:ln w="9525">
              <a:solidFill>
                <a:srgbClr val="000000"/>
              </a:solidFill>
            </a:ln>
          </p:spPr>
          <p:txBody>
            <a:bodyPr wrap="square" lIns="0" tIns="0" rIns="0" bIns="0" rtlCol="0"/>
            <a:lstStyle/>
            <a:p>
              <a:endParaRPr/>
            </a:p>
          </p:txBody>
        </p:sp>
      </p:grpSp>
      <p:grpSp>
        <p:nvGrpSpPr>
          <p:cNvPr id="56" name="object 56"/>
          <p:cNvGrpSpPr/>
          <p:nvPr/>
        </p:nvGrpSpPr>
        <p:grpSpPr>
          <a:xfrm>
            <a:off x="9723753" y="5477570"/>
            <a:ext cx="627380" cy="344805"/>
            <a:chOff x="8199753" y="5477569"/>
            <a:chExt cx="627380" cy="344805"/>
          </a:xfrm>
        </p:grpSpPr>
        <p:pic>
          <p:nvPicPr>
            <p:cNvPr id="57" name="object 57"/>
            <p:cNvPicPr/>
            <p:nvPr/>
          </p:nvPicPr>
          <p:blipFill>
            <a:blip r:embed="rId17" cstate="print"/>
            <a:stretch>
              <a:fillRect/>
            </a:stretch>
          </p:blipFill>
          <p:spPr>
            <a:xfrm>
              <a:off x="8209278" y="5487094"/>
              <a:ext cx="608186" cy="325263"/>
            </a:xfrm>
            <a:prstGeom prst="rect">
              <a:avLst/>
            </a:prstGeom>
          </p:spPr>
        </p:pic>
        <p:sp>
          <p:nvSpPr>
            <p:cNvPr id="58" name="object 58"/>
            <p:cNvSpPr/>
            <p:nvPr/>
          </p:nvSpPr>
          <p:spPr>
            <a:xfrm>
              <a:off x="8204516" y="5482332"/>
              <a:ext cx="617855" cy="335280"/>
            </a:xfrm>
            <a:custGeom>
              <a:avLst/>
              <a:gdLst/>
              <a:ahLst/>
              <a:cxnLst/>
              <a:rect l="l" t="t" r="r" b="b"/>
              <a:pathLst>
                <a:path w="617854" h="335279">
                  <a:moveTo>
                    <a:pt x="0" y="0"/>
                  </a:moveTo>
                  <a:lnTo>
                    <a:pt x="617712" y="0"/>
                  </a:lnTo>
                  <a:lnTo>
                    <a:pt x="617712" y="334788"/>
                  </a:lnTo>
                  <a:lnTo>
                    <a:pt x="0" y="334788"/>
                  </a:lnTo>
                  <a:lnTo>
                    <a:pt x="0" y="0"/>
                  </a:lnTo>
                  <a:close/>
                </a:path>
              </a:pathLst>
            </a:custGeom>
            <a:ln w="9525">
              <a:solidFill>
                <a:srgbClr val="000000"/>
              </a:solidFill>
            </a:ln>
          </p:spPr>
          <p:txBody>
            <a:bodyPr wrap="square" lIns="0" tIns="0" rIns="0" bIns="0" rtlCol="0"/>
            <a:lstStyle/>
            <a:p>
              <a:endParaRPr/>
            </a:p>
          </p:txBody>
        </p:sp>
      </p:grpSp>
      <p:grpSp>
        <p:nvGrpSpPr>
          <p:cNvPr id="59" name="object 59"/>
          <p:cNvGrpSpPr/>
          <p:nvPr/>
        </p:nvGrpSpPr>
        <p:grpSpPr>
          <a:xfrm>
            <a:off x="8458733" y="5595871"/>
            <a:ext cx="320675" cy="320675"/>
            <a:chOff x="6934732" y="5595870"/>
            <a:chExt cx="320675" cy="320675"/>
          </a:xfrm>
        </p:grpSpPr>
        <p:pic>
          <p:nvPicPr>
            <p:cNvPr id="60" name="object 60"/>
            <p:cNvPicPr/>
            <p:nvPr/>
          </p:nvPicPr>
          <p:blipFill>
            <a:blip r:embed="rId18" cstate="print"/>
            <a:stretch>
              <a:fillRect/>
            </a:stretch>
          </p:blipFill>
          <p:spPr>
            <a:xfrm>
              <a:off x="6944257" y="5605395"/>
              <a:ext cx="301446" cy="301446"/>
            </a:xfrm>
            <a:prstGeom prst="rect">
              <a:avLst/>
            </a:prstGeom>
          </p:spPr>
        </p:pic>
        <p:sp>
          <p:nvSpPr>
            <p:cNvPr id="61" name="object 61"/>
            <p:cNvSpPr/>
            <p:nvPr/>
          </p:nvSpPr>
          <p:spPr>
            <a:xfrm>
              <a:off x="6939495" y="5600632"/>
              <a:ext cx="311150" cy="311150"/>
            </a:xfrm>
            <a:custGeom>
              <a:avLst/>
              <a:gdLst/>
              <a:ahLst/>
              <a:cxnLst/>
              <a:rect l="l" t="t" r="r" b="b"/>
              <a:pathLst>
                <a:path w="311150" h="311150">
                  <a:moveTo>
                    <a:pt x="0" y="0"/>
                  </a:moveTo>
                  <a:lnTo>
                    <a:pt x="310972" y="0"/>
                  </a:lnTo>
                  <a:lnTo>
                    <a:pt x="310972" y="310972"/>
                  </a:lnTo>
                  <a:lnTo>
                    <a:pt x="0" y="310972"/>
                  </a:lnTo>
                  <a:lnTo>
                    <a:pt x="0" y="0"/>
                  </a:lnTo>
                  <a:close/>
                </a:path>
              </a:pathLst>
            </a:custGeom>
            <a:ln w="9525">
              <a:solidFill>
                <a:srgbClr val="000000"/>
              </a:solidFill>
            </a:ln>
          </p:spPr>
          <p:txBody>
            <a:bodyPr wrap="square" lIns="0" tIns="0" rIns="0" bIns="0" rtlCol="0"/>
            <a:lstStyle/>
            <a:p>
              <a:endParaRPr/>
            </a:p>
          </p:txBody>
        </p:sp>
      </p:grpSp>
      <p:grpSp>
        <p:nvGrpSpPr>
          <p:cNvPr id="62" name="object 62"/>
          <p:cNvGrpSpPr/>
          <p:nvPr/>
        </p:nvGrpSpPr>
        <p:grpSpPr>
          <a:xfrm>
            <a:off x="8336586" y="5154105"/>
            <a:ext cx="368935" cy="368935"/>
            <a:chOff x="6812585" y="5154104"/>
            <a:chExt cx="368935" cy="368935"/>
          </a:xfrm>
        </p:grpSpPr>
        <p:pic>
          <p:nvPicPr>
            <p:cNvPr id="63" name="object 63"/>
            <p:cNvPicPr/>
            <p:nvPr/>
          </p:nvPicPr>
          <p:blipFill>
            <a:blip r:embed="rId12" cstate="print"/>
            <a:stretch>
              <a:fillRect/>
            </a:stretch>
          </p:blipFill>
          <p:spPr>
            <a:xfrm>
              <a:off x="6822110" y="5163629"/>
              <a:ext cx="349863" cy="349863"/>
            </a:xfrm>
            <a:prstGeom prst="rect">
              <a:avLst/>
            </a:prstGeom>
          </p:spPr>
        </p:pic>
        <p:sp>
          <p:nvSpPr>
            <p:cNvPr id="64" name="object 64"/>
            <p:cNvSpPr/>
            <p:nvPr/>
          </p:nvSpPr>
          <p:spPr>
            <a:xfrm>
              <a:off x="6817348" y="5158866"/>
              <a:ext cx="359410" cy="359410"/>
            </a:xfrm>
            <a:custGeom>
              <a:avLst/>
              <a:gdLst/>
              <a:ahLst/>
              <a:cxnLst/>
              <a:rect l="l" t="t" r="r" b="b"/>
              <a:pathLst>
                <a:path w="359409" h="359410">
                  <a:moveTo>
                    <a:pt x="0" y="0"/>
                  </a:moveTo>
                  <a:lnTo>
                    <a:pt x="359389" y="0"/>
                  </a:lnTo>
                  <a:lnTo>
                    <a:pt x="359389" y="359389"/>
                  </a:lnTo>
                  <a:lnTo>
                    <a:pt x="0" y="359389"/>
                  </a:lnTo>
                  <a:lnTo>
                    <a:pt x="0" y="0"/>
                  </a:lnTo>
                  <a:close/>
                </a:path>
              </a:pathLst>
            </a:custGeom>
            <a:ln w="9525">
              <a:solidFill>
                <a:srgbClr val="000000"/>
              </a:solidFill>
            </a:ln>
          </p:spPr>
          <p:txBody>
            <a:bodyPr wrap="square" lIns="0" tIns="0" rIns="0" bIns="0" rtlCol="0"/>
            <a:lstStyle/>
            <a:p>
              <a:endParaRPr/>
            </a:p>
          </p:txBody>
        </p:sp>
      </p:grpSp>
      <p:pic>
        <p:nvPicPr>
          <p:cNvPr id="65" name="object 65"/>
          <p:cNvPicPr/>
          <p:nvPr/>
        </p:nvPicPr>
        <p:blipFill>
          <a:blip r:embed="rId19" cstate="print"/>
          <a:stretch>
            <a:fillRect/>
          </a:stretch>
        </p:blipFill>
        <p:spPr>
          <a:xfrm>
            <a:off x="1883438" y="3688576"/>
            <a:ext cx="1191007" cy="1412500"/>
          </a:xfrm>
          <a:prstGeom prst="rect">
            <a:avLst/>
          </a:prstGeom>
        </p:spPr>
      </p:pic>
      <p:sp>
        <p:nvSpPr>
          <p:cNvPr id="66" name="object 66"/>
          <p:cNvSpPr txBox="1">
            <a:spLocks noGrp="1"/>
          </p:cNvSpPr>
          <p:nvPr>
            <p:ph type="title"/>
          </p:nvPr>
        </p:nvSpPr>
        <p:spPr>
          <a:xfrm>
            <a:off x="397728" y="321320"/>
            <a:ext cx="4162425" cy="513080"/>
          </a:xfrm>
          <a:prstGeom prst="rect">
            <a:avLst/>
          </a:prstGeom>
        </p:spPr>
        <p:txBody>
          <a:bodyPr vert="horz" wrap="square" lIns="0" tIns="12700" rIns="0" bIns="0" rtlCol="0" anchor="ctr">
            <a:spAutoFit/>
          </a:bodyPr>
          <a:lstStyle/>
          <a:p>
            <a:pPr marL="12700">
              <a:lnSpc>
                <a:spcPct val="100000"/>
              </a:lnSpc>
              <a:spcBef>
                <a:spcPts val="100"/>
              </a:spcBef>
            </a:pPr>
            <a:r>
              <a:rPr sz="3200" b="1" dirty="0">
                <a:solidFill>
                  <a:schemeClr val="accent6"/>
                </a:solidFill>
              </a:rPr>
              <a:t>IMEx</a:t>
            </a:r>
            <a:r>
              <a:rPr sz="3200" b="1" spc="-65" dirty="0">
                <a:solidFill>
                  <a:schemeClr val="accent6"/>
                </a:solidFill>
              </a:rPr>
              <a:t> </a:t>
            </a:r>
            <a:r>
              <a:rPr sz="3200" b="1" dirty="0">
                <a:solidFill>
                  <a:schemeClr val="accent6"/>
                </a:solidFill>
              </a:rPr>
              <a:t>Curation</a:t>
            </a:r>
            <a:r>
              <a:rPr sz="3200" b="1" spc="-60" dirty="0">
                <a:solidFill>
                  <a:schemeClr val="accent6"/>
                </a:solidFill>
              </a:rPr>
              <a:t> </a:t>
            </a:r>
            <a:r>
              <a:rPr sz="3200" b="1" spc="-10" dirty="0">
                <a:solidFill>
                  <a:schemeClr val="accent6"/>
                </a:solidFill>
              </a:rPr>
              <a:t>Workflow</a:t>
            </a:r>
            <a:endParaRPr sz="3200" b="1" dirty="0">
              <a:solidFill>
                <a:schemeClr val="accent6"/>
              </a:solidFill>
            </a:endParaRPr>
          </a:p>
        </p:txBody>
      </p:sp>
    </p:spTree>
    <p:extLst>
      <p:ext uri="{BB962C8B-B14F-4D97-AF65-F5344CB8AC3E}">
        <p14:creationId xmlns:p14="http://schemas.microsoft.com/office/powerpoint/2010/main" val="3480157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665394" y="1907127"/>
            <a:ext cx="6410491" cy="4392071"/>
          </a:xfrm>
          <a:prstGeom prst="rect">
            <a:avLst/>
          </a:prstGeom>
        </p:spPr>
      </p:pic>
      <p:sp>
        <p:nvSpPr>
          <p:cNvPr id="3" name="object 3"/>
          <p:cNvSpPr txBox="1"/>
          <p:nvPr/>
        </p:nvSpPr>
        <p:spPr>
          <a:xfrm>
            <a:off x="510203" y="2235800"/>
            <a:ext cx="8244205" cy="3758080"/>
          </a:xfrm>
          <a:prstGeom prst="rect">
            <a:avLst/>
          </a:prstGeom>
        </p:spPr>
        <p:txBody>
          <a:bodyPr vert="horz" wrap="square" lIns="0" tIns="13335" rIns="0" bIns="0" rtlCol="0">
            <a:spAutoFit/>
          </a:bodyPr>
          <a:lstStyle/>
          <a:p>
            <a:pPr marL="12700" marR="4650740" algn="just">
              <a:lnSpc>
                <a:spcPct val="99700"/>
              </a:lnSpc>
              <a:spcBef>
                <a:spcPts val="105"/>
              </a:spcBef>
            </a:pPr>
            <a:r>
              <a:rPr lang="it-IT" sz="2400" dirty="0"/>
              <a:t>MINT </a:t>
            </a:r>
            <a:r>
              <a:rPr lang="it-IT" sz="2400" dirty="0" err="1"/>
              <a:t>is</a:t>
            </a:r>
            <a:r>
              <a:rPr lang="it-IT" sz="2400" dirty="0"/>
              <a:t> a public database </a:t>
            </a:r>
            <a:r>
              <a:rPr lang="it-IT" sz="2400" dirty="0" err="1"/>
              <a:t>developed</a:t>
            </a:r>
            <a:r>
              <a:rPr lang="it-IT" sz="2400" dirty="0"/>
              <a:t> </a:t>
            </a:r>
            <a:r>
              <a:rPr lang="it-IT" sz="2400" dirty="0" err="1"/>
              <a:t>at</a:t>
            </a:r>
            <a:r>
              <a:rPr lang="it-IT" sz="2400" dirty="0"/>
              <a:t> the </a:t>
            </a:r>
            <a:r>
              <a:rPr lang="it-IT" sz="2400" dirty="0" err="1"/>
              <a:t>University</a:t>
            </a:r>
            <a:r>
              <a:rPr lang="it-IT" sz="2400" dirty="0"/>
              <a:t> of Tor Vergata, </a:t>
            </a:r>
          </a:p>
          <a:p>
            <a:pPr marL="12700" marR="4650740" algn="just">
              <a:lnSpc>
                <a:spcPct val="99700"/>
              </a:lnSpc>
              <a:spcBef>
                <a:spcPts val="105"/>
              </a:spcBef>
            </a:pPr>
            <a:endParaRPr lang="it-IT" sz="2400" dirty="0"/>
          </a:p>
          <a:p>
            <a:pPr marL="12700" marR="4650740" algn="just">
              <a:lnSpc>
                <a:spcPct val="99700"/>
              </a:lnSpc>
              <a:spcBef>
                <a:spcPts val="105"/>
              </a:spcBef>
            </a:pPr>
            <a:r>
              <a:rPr lang="it-IT" sz="2400" dirty="0" err="1"/>
              <a:t>it</a:t>
            </a:r>
            <a:r>
              <a:rPr lang="it-IT" sz="2400" dirty="0"/>
              <a:t> </a:t>
            </a:r>
            <a:r>
              <a:rPr lang="it-IT" sz="2400" dirty="0" err="1"/>
              <a:t>contains</a:t>
            </a:r>
            <a:r>
              <a:rPr lang="it-IT" sz="2400" dirty="0"/>
              <a:t> </a:t>
            </a:r>
            <a:r>
              <a:rPr lang="it-IT" sz="2400" dirty="0" err="1"/>
              <a:t>manually</a:t>
            </a:r>
            <a:r>
              <a:rPr lang="it-IT" sz="2400" dirty="0"/>
              <a:t> </a:t>
            </a:r>
            <a:r>
              <a:rPr lang="it-IT" sz="2400" dirty="0" err="1"/>
              <a:t>curated</a:t>
            </a:r>
            <a:r>
              <a:rPr lang="it-IT" sz="2400" dirty="0"/>
              <a:t> </a:t>
            </a:r>
            <a:r>
              <a:rPr lang="it-IT" sz="2400" dirty="0" err="1"/>
              <a:t>protein-protein</a:t>
            </a:r>
            <a:r>
              <a:rPr lang="it-IT" sz="2400" dirty="0"/>
              <a:t> </a:t>
            </a:r>
            <a:r>
              <a:rPr lang="it-IT" sz="2400" dirty="0" err="1"/>
              <a:t>interactions</a:t>
            </a:r>
            <a:r>
              <a:rPr lang="it-IT" sz="2400" dirty="0"/>
              <a:t> (</a:t>
            </a:r>
            <a:r>
              <a:rPr lang="it-IT" sz="2400" dirty="0" err="1"/>
              <a:t>PPIs</a:t>
            </a:r>
            <a:r>
              <a:rPr lang="it-IT" sz="2400" dirty="0"/>
              <a:t>) </a:t>
            </a:r>
            <a:r>
              <a:rPr lang="it-IT" sz="2400" dirty="0" err="1"/>
              <a:t>reported</a:t>
            </a:r>
            <a:r>
              <a:rPr lang="it-IT" sz="2400" dirty="0"/>
              <a:t> in </a:t>
            </a:r>
            <a:r>
              <a:rPr lang="it-IT" sz="2400" dirty="0" err="1"/>
              <a:t>peer-reviewed</a:t>
            </a:r>
            <a:r>
              <a:rPr lang="it-IT" sz="2400" dirty="0"/>
              <a:t> </a:t>
            </a:r>
            <a:r>
              <a:rPr lang="it-IT" sz="2400" dirty="0" err="1"/>
              <a:t>journals</a:t>
            </a:r>
            <a:r>
              <a:rPr lang="it-IT" sz="2400" dirty="0"/>
              <a:t>. </a:t>
            </a:r>
          </a:p>
          <a:p>
            <a:pPr marL="12700" marR="4650740" algn="just">
              <a:lnSpc>
                <a:spcPct val="99700"/>
              </a:lnSpc>
              <a:spcBef>
                <a:spcPts val="105"/>
              </a:spcBef>
            </a:pPr>
            <a:endParaRPr lang="it-IT" sz="2400" dirty="0"/>
          </a:p>
          <a:p>
            <a:pPr marL="12700" marR="4650740" algn="just">
              <a:lnSpc>
                <a:spcPct val="99700"/>
              </a:lnSpc>
              <a:spcBef>
                <a:spcPts val="105"/>
              </a:spcBef>
            </a:pPr>
            <a:r>
              <a:rPr lang="it-IT" sz="2400" dirty="0"/>
              <a:t>IMEx </a:t>
            </a:r>
            <a:r>
              <a:rPr lang="it-IT" sz="2400" dirty="0" err="1"/>
              <a:t>curation</a:t>
            </a:r>
            <a:r>
              <a:rPr lang="it-IT" sz="2400" dirty="0"/>
              <a:t> standard</a:t>
            </a:r>
          </a:p>
        </p:txBody>
      </p:sp>
      <p:sp>
        <p:nvSpPr>
          <p:cNvPr id="4" name="object 4"/>
          <p:cNvSpPr txBox="1">
            <a:spLocks noGrp="1"/>
          </p:cNvSpPr>
          <p:nvPr>
            <p:ph type="title"/>
          </p:nvPr>
        </p:nvSpPr>
        <p:spPr>
          <a:xfrm>
            <a:off x="315195" y="232694"/>
            <a:ext cx="7696690" cy="874598"/>
          </a:xfrm>
          <a:prstGeom prst="rect">
            <a:avLst/>
          </a:prstGeom>
        </p:spPr>
        <p:txBody>
          <a:bodyPr vert="horz" wrap="square" lIns="0" tIns="12700" rIns="0" bIns="0" rtlCol="0" anchor="ctr">
            <a:spAutoFit/>
          </a:bodyPr>
          <a:lstStyle/>
          <a:p>
            <a:pPr marL="347345" marR="5080" indent="-335280">
              <a:lnSpc>
                <a:spcPct val="100000"/>
              </a:lnSpc>
              <a:spcBef>
                <a:spcPts val="100"/>
              </a:spcBef>
            </a:pPr>
            <a:r>
              <a:rPr sz="2800" b="1" spc="-25" dirty="0">
                <a:solidFill>
                  <a:schemeClr val="accent6"/>
                </a:solidFill>
              </a:rPr>
              <a:t>MINT,</a:t>
            </a:r>
            <a:r>
              <a:rPr sz="2800" b="1" spc="-55" dirty="0">
                <a:solidFill>
                  <a:schemeClr val="accent6"/>
                </a:solidFill>
              </a:rPr>
              <a:t> </a:t>
            </a:r>
            <a:r>
              <a:rPr sz="2800" b="1" dirty="0">
                <a:solidFill>
                  <a:schemeClr val="accent6"/>
                </a:solidFill>
              </a:rPr>
              <a:t>the</a:t>
            </a:r>
            <a:r>
              <a:rPr sz="2800" b="1" spc="-30" dirty="0">
                <a:solidFill>
                  <a:schemeClr val="accent6"/>
                </a:solidFill>
              </a:rPr>
              <a:t> </a:t>
            </a:r>
            <a:r>
              <a:rPr sz="2800" b="1" dirty="0">
                <a:solidFill>
                  <a:schemeClr val="accent6"/>
                </a:solidFill>
              </a:rPr>
              <a:t>Molecular</a:t>
            </a:r>
            <a:r>
              <a:rPr sz="2800" b="1" spc="-35" dirty="0">
                <a:solidFill>
                  <a:schemeClr val="accent6"/>
                </a:solidFill>
              </a:rPr>
              <a:t> </a:t>
            </a:r>
            <a:r>
              <a:rPr sz="2800" b="1" spc="-20" dirty="0">
                <a:solidFill>
                  <a:schemeClr val="accent6"/>
                </a:solidFill>
              </a:rPr>
              <a:t>INTeraction</a:t>
            </a:r>
            <a:r>
              <a:rPr sz="2800" b="1" spc="-30" dirty="0">
                <a:solidFill>
                  <a:schemeClr val="accent6"/>
                </a:solidFill>
              </a:rPr>
              <a:t> </a:t>
            </a:r>
            <a:r>
              <a:rPr sz="2800" b="1" spc="-10" dirty="0">
                <a:solidFill>
                  <a:schemeClr val="accent6"/>
                </a:solidFill>
              </a:rPr>
              <a:t>Database (</a:t>
            </a:r>
            <a:r>
              <a:rPr sz="2800" b="1" u="sng" spc="-10" dirty="0">
                <a:solidFill>
                  <a:schemeClr val="accent6"/>
                </a:solidFill>
                <a:uFill>
                  <a:solidFill>
                    <a:srgbClr val="4F6228"/>
                  </a:solidFill>
                </a:uFill>
                <a:hlinkClick r:id="rId3">
                  <a:extLst>
                    <a:ext uri="{A12FA001-AC4F-418D-AE19-62706E023703}">
                      <ahyp:hlinkClr xmlns:ahyp="http://schemas.microsoft.com/office/drawing/2018/hyperlinkcolor" val="tx"/>
                    </a:ext>
                  </a:extLst>
                </a:hlinkClick>
              </a:rPr>
              <a:t>http://mint.bio.uniroma2.it/mint/)</a:t>
            </a:r>
            <a:endParaRPr sz="2800" b="1" dirty="0">
              <a:solidFill>
                <a:schemeClr val="accent6"/>
              </a:solidFill>
            </a:endParaRPr>
          </a:p>
        </p:txBody>
      </p:sp>
      <p:pic>
        <p:nvPicPr>
          <p:cNvPr id="6" name="object 6"/>
          <p:cNvPicPr/>
          <p:nvPr/>
        </p:nvPicPr>
        <p:blipFill>
          <a:blip r:embed="rId4" cstate="print"/>
          <a:stretch>
            <a:fillRect/>
          </a:stretch>
        </p:blipFill>
        <p:spPr>
          <a:xfrm>
            <a:off x="10771803" y="314446"/>
            <a:ext cx="1007766" cy="792846"/>
          </a:xfrm>
          <a:prstGeom prst="rect">
            <a:avLst/>
          </a:prstGeom>
        </p:spPr>
      </p:pic>
    </p:spTree>
    <p:extLst>
      <p:ext uri="{BB962C8B-B14F-4D97-AF65-F5344CB8AC3E}">
        <p14:creationId xmlns:p14="http://schemas.microsoft.com/office/powerpoint/2010/main" val="2911902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0602" y="608366"/>
            <a:ext cx="6169660" cy="391160"/>
          </a:xfrm>
          <a:prstGeom prst="rect">
            <a:avLst/>
          </a:prstGeom>
        </p:spPr>
        <p:txBody>
          <a:bodyPr vert="horz" wrap="square" lIns="0" tIns="12700" rIns="0" bIns="0" rtlCol="0" anchor="ctr">
            <a:spAutoFit/>
          </a:bodyPr>
          <a:lstStyle/>
          <a:p>
            <a:pPr marL="12700">
              <a:lnSpc>
                <a:spcPct val="100000"/>
              </a:lnSpc>
              <a:spcBef>
                <a:spcPts val="100"/>
              </a:spcBef>
            </a:pPr>
            <a:r>
              <a:rPr lang="it-IT" sz="2400" b="1" dirty="0" err="1">
                <a:solidFill>
                  <a:schemeClr val="accent6"/>
                </a:solidFill>
              </a:rPr>
              <a:t>What</a:t>
            </a:r>
            <a:r>
              <a:rPr lang="it-IT" sz="2400" b="1" dirty="0">
                <a:solidFill>
                  <a:schemeClr val="accent6"/>
                </a:solidFill>
              </a:rPr>
              <a:t> can I do with PPI data from IMEx </a:t>
            </a:r>
            <a:r>
              <a:rPr lang="it-IT" sz="2400" b="1" dirty="0" err="1">
                <a:solidFill>
                  <a:schemeClr val="accent6"/>
                </a:solidFill>
              </a:rPr>
              <a:t>resources</a:t>
            </a:r>
            <a:r>
              <a:rPr lang="it-IT" sz="2400" b="1" dirty="0">
                <a:solidFill>
                  <a:schemeClr val="accent6"/>
                </a:solidFill>
              </a:rPr>
              <a:t>?</a:t>
            </a:r>
            <a:endParaRPr sz="2400" b="1" dirty="0">
              <a:solidFill>
                <a:schemeClr val="accent6"/>
              </a:solidFill>
            </a:endParaRPr>
          </a:p>
        </p:txBody>
      </p:sp>
      <p:sp>
        <p:nvSpPr>
          <p:cNvPr id="3" name="object 3"/>
          <p:cNvSpPr txBox="1"/>
          <p:nvPr/>
        </p:nvSpPr>
        <p:spPr>
          <a:xfrm>
            <a:off x="490602" y="2186940"/>
            <a:ext cx="8074659" cy="2292935"/>
          </a:xfrm>
          <a:prstGeom prst="rect">
            <a:avLst/>
          </a:prstGeom>
        </p:spPr>
        <p:txBody>
          <a:bodyPr vert="horz" wrap="square" lIns="0" tIns="12700" rIns="0" bIns="0" rtlCol="0">
            <a:spAutoFit/>
          </a:bodyPr>
          <a:lstStyle/>
          <a:p>
            <a:pPr marL="355600" marR="5080" indent="-342900">
              <a:spcBef>
                <a:spcPts val="100"/>
              </a:spcBef>
              <a:buFont typeface="Arial"/>
              <a:buChar char="•"/>
              <a:tabLst>
                <a:tab pos="354965" algn="l"/>
                <a:tab pos="355600" algn="l"/>
              </a:tabLst>
            </a:pPr>
            <a:r>
              <a:rPr lang="it-IT" sz="2400" spc="-25" dirty="0" err="1">
                <a:cs typeface="Calibri"/>
              </a:rPr>
              <a:t>Find</a:t>
            </a:r>
            <a:r>
              <a:rPr lang="it-IT" sz="2400" spc="-25" dirty="0">
                <a:cs typeface="Calibri"/>
              </a:rPr>
              <a:t> the </a:t>
            </a:r>
            <a:r>
              <a:rPr lang="it-IT" sz="2400" spc="-25" dirty="0" err="1">
                <a:cs typeface="Calibri"/>
              </a:rPr>
              <a:t>molecules</a:t>
            </a:r>
            <a:r>
              <a:rPr lang="it-IT" sz="2400" spc="-25" dirty="0">
                <a:cs typeface="Calibri"/>
              </a:rPr>
              <a:t> </a:t>
            </a:r>
            <a:r>
              <a:rPr lang="it-IT" sz="2400" spc="-25" dirty="0" err="1">
                <a:cs typeface="Calibri"/>
              </a:rPr>
              <a:t>that</a:t>
            </a:r>
            <a:r>
              <a:rPr lang="it-IT" sz="2400" spc="-25" dirty="0">
                <a:cs typeface="Calibri"/>
              </a:rPr>
              <a:t> </a:t>
            </a:r>
            <a:r>
              <a:rPr lang="it-IT" sz="2400" spc="-25" dirty="0" err="1">
                <a:cs typeface="Calibri"/>
              </a:rPr>
              <a:t>interact</a:t>
            </a:r>
            <a:r>
              <a:rPr lang="it-IT" sz="2400" spc="-25" dirty="0">
                <a:cs typeface="Calibri"/>
              </a:rPr>
              <a:t> with </a:t>
            </a:r>
            <a:r>
              <a:rPr lang="it-IT" sz="2400" spc="-25" dirty="0" err="1">
                <a:cs typeface="Calibri"/>
              </a:rPr>
              <a:t>your</a:t>
            </a:r>
            <a:r>
              <a:rPr lang="it-IT" sz="2400" spc="-25" dirty="0">
                <a:cs typeface="Calibri"/>
              </a:rPr>
              <a:t> </a:t>
            </a:r>
            <a:r>
              <a:rPr lang="it-IT" sz="2400" spc="-25" dirty="0" err="1">
                <a:cs typeface="Calibri"/>
              </a:rPr>
              <a:t>protein</a:t>
            </a:r>
            <a:r>
              <a:rPr lang="it-IT" sz="2400" spc="-25" dirty="0">
                <a:cs typeface="Calibri"/>
              </a:rPr>
              <a:t> of </a:t>
            </a:r>
            <a:r>
              <a:rPr lang="it-IT" sz="2400" spc="-25" dirty="0" err="1">
                <a:cs typeface="Calibri"/>
              </a:rPr>
              <a:t>interest</a:t>
            </a:r>
            <a:r>
              <a:rPr lang="it-IT" sz="2400" spc="-25" dirty="0">
                <a:cs typeface="Calibri"/>
              </a:rPr>
              <a:t>.</a:t>
            </a:r>
          </a:p>
          <a:p>
            <a:pPr marL="355600" marR="5080" indent="-342900">
              <a:spcBef>
                <a:spcPts val="100"/>
              </a:spcBef>
              <a:buFont typeface="Arial"/>
              <a:buChar char="•"/>
              <a:tabLst>
                <a:tab pos="354965" algn="l"/>
                <a:tab pos="355600" algn="l"/>
              </a:tabLst>
            </a:pPr>
            <a:r>
              <a:rPr lang="it-IT" sz="2400" spc="-25" dirty="0">
                <a:cs typeface="Calibri"/>
              </a:rPr>
              <a:t>Know the </a:t>
            </a:r>
            <a:r>
              <a:rPr lang="it-IT" sz="2400" spc="-25" dirty="0" err="1">
                <a:cs typeface="Calibri"/>
              </a:rPr>
              <a:t>experimental</a:t>
            </a:r>
            <a:r>
              <a:rPr lang="it-IT" sz="2400" spc="-25" dirty="0">
                <a:cs typeface="Calibri"/>
              </a:rPr>
              <a:t> </a:t>
            </a:r>
            <a:r>
              <a:rPr lang="it-IT" sz="2400" spc="-25" dirty="0" err="1">
                <a:cs typeface="Calibri"/>
              </a:rPr>
              <a:t>details</a:t>
            </a:r>
            <a:r>
              <a:rPr lang="it-IT" sz="2400" spc="-25" dirty="0">
                <a:cs typeface="Calibri"/>
              </a:rPr>
              <a:t> </a:t>
            </a:r>
            <a:r>
              <a:rPr lang="it-IT" sz="2400" spc="-25" dirty="0" err="1">
                <a:cs typeface="Calibri"/>
              </a:rPr>
              <a:t>related</a:t>
            </a:r>
            <a:r>
              <a:rPr lang="it-IT" sz="2400" spc="-25" dirty="0">
                <a:cs typeface="Calibri"/>
              </a:rPr>
              <a:t> to </a:t>
            </a:r>
            <a:r>
              <a:rPr lang="it-IT" sz="2400" spc="-25" dirty="0" err="1">
                <a:cs typeface="Calibri"/>
              </a:rPr>
              <a:t>each</a:t>
            </a:r>
            <a:r>
              <a:rPr lang="it-IT" sz="2400" spc="-25" dirty="0">
                <a:cs typeface="Calibri"/>
              </a:rPr>
              <a:t> single </a:t>
            </a:r>
            <a:r>
              <a:rPr lang="it-IT" sz="2400" spc="-25" dirty="0" err="1">
                <a:cs typeface="Calibri"/>
              </a:rPr>
              <a:t>interaction</a:t>
            </a:r>
            <a:endParaRPr lang="it-IT" sz="2400" spc="-25" dirty="0">
              <a:cs typeface="Calibri"/>
            </a:endParaRPr>
          </a:p>
          <a:p>
            <a:pPr marL="355600" marR="5080" indent="-342900">
              <a:spcBef>
                <a:spcPts val="100"/>
              </a:spcBef>
              <a:buFont typeface="Arial"/>
              <a:buChar char="•"/>
              <a:tabLst>
                <a:tab pos="354965" algn="l"/>
                <a:tab pos="355600" algn="l"/>
              </a:tabLst>
            </a:pPr>
            <a:r>
              <a:rPr lang="it-IT" sz="2400" spc="-25" dirty="0" err="1">
                <a:cs typeface="Calibri"/>
              </a:rPr>
              <a:t>See</a:t>
            </a:r>
            <a:r>
              <a:rPr lang="it-IT" sz="2400" spc="-25" dirty="0">
                <a:cs typeface="Calibri"/>
              </a:rPr>
              <a:t> the </a:t>
            </a:r>
            <a:r>
              <a:rPr lang="it-IT" sz="2400" spc="-25" dirty="0" err="1">
                <a:cs typeface="Calibri"/>
              </a:rPr>
              <a:t>interaction</a:t>
            </a:r>
            <a:r>
              <a:rPr lang="it-IT" sz="2400" spc="-25" dirty="0">
                <a:cs typeface="Calibri"/>
              </a:rPr>
              <a:t> networks </a:t>
            </a:r>
            <a:r>
              <a:rPr lang="it-IT" sz="2400" spc="-25" dirty="0" err="1">
                <a:cs typeface="Calibri"/>
              </a:rPr>
              <a:t>graphically</a:t>
            </a:r>
            <a:r>
              <a:rPr lang="it-IT" sz="2400" spc="-25" dirty="0">
                <a:cs typeface="Calibri"/>
              </a:rPr>
              <a:t>.</a:t>
            </a:r>
          </a:p>
          <a:p>
            <a:pPr marL="355600" marR="5080" indent="-342900">
              <a:spcBef>
                <a:spcPts val="100"/>
              </a:spcBef>
              <a:buFont typeface="Arial"/>
              <a:buChar char="•"/>
              <a:tabLst>
                <a:tab pos="354965" algn="l"/>
                <a:tab pos="355600" algn="l"/>
              </a:tabLst>
            </a:pPr>
            <a:r>
              <a:rPr lang="it-IT" sz="2400" spc="-25" dirty="0">
                <a:cs typeface="Calibri"/>
              </a:rPr>
              <a:t>Query </a:t>
            </a:r>
            <a:r>
              <a:rPr lang="it-IT" sz="2400" spc="-25" dirty="0" err="1">
                <a:cs typeface="Calibri"/>
              </a:rPr>
              <a:t>other</a:t>
            </a:r>
            <a:r>
              <a:rPr lang="it-IT" sz="2400" spc="-25" dirty="0">
                <a:cs typeface="Calibri"/>
              </a:rPr>
              <a:t> </a:t>
            </a:r>
            <a:r>
              <a:rPr lang="it-IT" sz="2400" spc="-25" dirty="0" err="1">
                <a:cs typeface="Calibri"/>
              </a:rPr>
              <a:t>resources</a:t>
            </a:r>
            <a:r>
              <a:rPr lang="it-IT" sz="2400" spc="-25" dirty="0">
                <a:cs typeface="Calibri"/>
              </a:rPr>
              <a:t> via PSICQUIC.</a:t>
            </a:r>
          </a:p>
          <a:p>
            <a:pPr marL="355600" marR="5080" indent="-342900">
              <a:spcBef>
                <a:spcPts val="100"/>
              </a:spcBef>
              <a:buFont typeface="Arial"/>
              <a:buChar char="•"/>
              <a:tabLst>
                <a:tab pos="354965" algn="l"/>
                <a:tab pos="355600" algn="l"/>
              </a:tabLst>
            </a:pPr>
            <a:r>
              <a:rPr lang="it-IT" sz="2400" spc="-25" dirty="0" err="1">
                <a:cs typeface="Calibri"/>
              </a:rPr>
              <a:t>Quickly</a:t>
            </a:r>
            <a:r>
              <a:rPr lang="it-IT" sz="2400" spc="-25" dirty="0">
                <a:cs typeface="Calibri"/>
              </a:rPr>
              <a:t> transfer data to Cytoscape for </a:t>
            </a:r>
            <a:r>
              <a:rPr lang="it-IT" sz="2400" spc="-25" dirty="0" err="1">
                <a:cs typeface="Calibri"/>
              </a:rPr>
              <a:t>further</a:t>
            </a:r>
            <a:r>
              <a:rPr lang="it-IT" sz="2400" spc="-25" dirty="0">
                <a:cs typeface="Calibri"/>
              </a:rPr>
              <a:t> </a:t>
            </a:r>
            <a:r>
              <a:rPr lang="it-IT" sz="2400" spc="-25" dirty="0" err="1">
                <a:cs typeface="Calibri"/>
              </a:rPr>
              <a:t>analysis</a:t>
            </a:r>
            <a:r>
              <a:rPr lang="it-IT" sz="2400" spc="-25" dirty="0">
                <a:cs typeface="Calibri"/>
              </a:rPr>
              <a:t>.</a:t>
            </a:r>
          </a:p>
          <a:p>
            <a:pPr marL="355600" marR="5080" indent="-342900">
              <a:spcBef>
                <a:spcPts val="100"/>
              </a:spcBef>
              <a:buFont typeface="Arial"/>
              <a:buChar char="•"/>
              <a:tabLst>
                <a:tab pos="354965" algn="l"/>
                <a:tab pos="355600" algn="l"/>
              </a:tabLst>
            </a:pPr>
            <a:r>
              <a:rPr lang="it-IT" sz="2400" spc="-25" dirty="0">
                <a:cs typeface="Calibri"/>
              </a:rPr>
              <a:t>Download data in </a:t>
            </a:r>
            <a:r>
              <a:rPr lang="it-IT" sz="2400" spc="-25" dirty="0" err="1">
                <a:cs typeface="Calibri"/>
              </a:rPr>
              <a:t>standardised</a:t>
            </a:r>
            <a:r>
              <a:rPr lang="it-IT" sz="2400" spc="-25" dirty="0">
                <a:cs typeface="Calibri"/>
              </a:rPr>
              <a:t> and tabular format.</a:t>
            </a:r>
            <a:endParaRPr sz="2400" dirty="0">
              <a:latin typeface="Calibri"/>
              <a:cs typeface="Calibri"/>
            </a:endParaRPr>
          </a:p>
        </p:txBody>
      </p:sp>
    </p:spTree>
    <p:extLst>
      <p:ext uri="{BB962C8B-B14F-4D97-AF65-F5344CB8AC3E}">
        <p14:creationId xmlns:p14="http://schemas.microsoft.com/office/powerpoint/2010/main" val="3492838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GB"/>
          </a:p>
        </p:txBody>
      </p:sp>
      <p:sp>
        <p:nvSpPr>
          <p:cNvPr id="3" name="Title 2"/>
          <p:cNvSpPr>
            <a:spLocks noGrp="1"/>
          </p:cNvSpPr>
          <p:nvPr>
            <p:ph type="ctrTitle"/>
          </p:nvPr>
        </p:nvSpPr>
        <p:spPr/>
        <p:txBody>
          <a:bodyPr/>
          <a:lstStyle/>
          <a:p>
            <a:pPr algn="l">
              <a:defRPr/>
            </a:pPr>
            <a:r>
              <a:rPr lang="en-GB" sz="3200" dirty="0">
                <a:latin typeface="HelveticaNeueLT Pro 45 Lt" pitchFamily="34" charset="0"/>
                <a:cs typeface="Arial" pitchFamily="34" charset="0"/>
              </a:rPr>
              <a:t>IntAct: The molecular interactions database at the EBI</a:t>
            </a:r>
            <a:endParaRPr lang="en-GB" dirty="0"/>
          </a:p>
        </p:txBody>
      </p:sp>
      <p:sp>
        <p:nvSpPr>
          <p:cNvPr id="6" name="Text Placeholder 5"/>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858345397"/>
      </p:ext>
    </p:extLst>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001" y="311214"/>
            <a:ext cx="8640638" cy="584775"/>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Primary database example: IntAct</a:t>
            </a:r>
          </a:p>
        </p:txBody>
      </p:sp>
      <p:sp>
        <p:nvSpPr>
          <p:cNvPr id="6" name="TextBox 5"/>
          <p:cNvSpPr txBox="1"/>
          <p:nvPr/>
        </p:nvSpPr>
        <p:spPr>
          <a:xfrm>
            <a:off x="508001" y="1390996"/>
            <a:ext cx="2186561" cy="369332"/>
          </a:xfrm>
          <a:prstGeom prst="rect">
            <a:avLst/>
          </a:prstGeom>
          <a:noFill/>
        </p:spPr>
        <p:txBody>
          <a:bodyPr wrap="none" rtlCol="0">
            <a:spAutoFit/>
          </a:bodyPr>
          <a:lstStyle/>
          <a:p>
            <a:r>
              <a:rPr lang="en-US" dirty="0">
                <a:hlinkClick r:id="rId2"/>
              </a:rPr>
              <a:t>www.ebi.ac.uk/intact</a:t>
            </a:r>
            <a:endParaRPr lang="en-US" dirty="0"/>
          </a:p>
        </p:txBody>
      </p:sp>
      <p:sp>
        <p:nvSpPr>
          <p:cNvPr id="7" name="TextBox 6"/>
          <p:cNvSpPr txBox="1"/>
          <p:nvPr/>
        </p:nvSpPr>
        <p:spPr>
          <a:xfrm>
            <a:off x="6744072" y="1512655"/>
            <a:ext cx="3744416" cy="1785104"/>
          </a:xfrm>
          <a:prstGeom prst="rect">
            <a:avLst/>
          </a:prstGeom>
          <a:noFill/>
        </p:spPr>
        <p:txBody>
          <a:bodyPr wrap="square" rtlCol="0">
            <a:spAutoFit/>
          </a:bodyPr>
          <a:lstStyle/>
          <a:p>
            <a:pPr marL="342900" indent="-342900">
              <a:spcAft>
                <a:spcPts val="600"/>
              </a:spcAft>
              <a:buFont typeface="Arial"/>
              <a:buChar char="•"/>
            </a:pPr>
            <a:r>
              <a:rPr lang="en-US" sz="2000" dirty="0"/>
              <a:t>Holds molecular </a:t>
            </a:r>
            <a:r>
              <a:rPr lang="en-US" sz="2000" dirty="0" err="1"/>
              <a:t>interaciton</a:t>
            </a:r>
            <a:r>
              <a:rPr lang="en-US" sz="2000" dirty="0"/>
              <a:t> data curated to </a:t>
            </a:r>
            <a:r>
              <a:rPr lang="en-US" sz="2000" dirty="0" err="1"/>
              <a:t>IMEx</a:t>
            </a:r>
            <a:r>
              <a:rPr lang="en-US" sz="2000" dirty="0"/>
              <a:t> standards (high detail).</a:t>
            </a:r>
          </a:p>
          <a:p>
            <a:pPr marL="342900" indent="-342900">
              <a:spcAft>
                <a:spcPts val="600"/>
              </a:spcAft>
              <a:buFont typeface="Arial"/>
              <a:buChar char="•"/>
            </a:pPr>
            <a:r>
              <a:rPr lang="en-US" sz="2000" dirty="0"/>
              <a:t>~ 1.1 M protein interactions </a:t>
            </a:r>
          </a:p>
          <a:p>
            <a:pPr marL="342900" indent="-342900">
              <a:spcAft>
                <a:spcPts val="600"/>
              </a:spcAft>
              <a:buFont typeface="Arial"/>
              <a:buChar char="•"/>
            </a:pPr>
            <a:r>
              <a:rPr lang="en-US" sz="2000" dirty="0"/>
              <a:t>No specific organism focus.</a:t>
            </a:r>
          </a:p>
        </p:txBody>
      </p:sp>
      <p:sp>
        <p:nvSpPr>
          <p:cNvPr id="8" name="TextBox 7"/>
          <p:cNvSpPr txBox="1"/>
          <p:nvPr/>
        </p:nvSpPr>
        <p:spPr>
          <a:xfrm>
            <a:off x="1775521" y="4931583"/>
            <a:ext cx="8424936" cy="1554272"/>
          </a:xfrm>
          <a:prstGeom prst="rect">
            <a:avLst/>
          </a:prstGeom>
          <a:noFill/>
        </p:spPr>
        <p:txBody>
          <a:bodyPr wrap="square" rtlCol="0">
            <a:spAutoFit/>
          </a:bodyPr>
          <a:lstStyle/>
          <a:p>
            <a:pPr marL="342900" indent="-342900">
              <a:spcAft>
                <a:spcPts val="600"/>
              </a:spcAft>
              <a:buFont typeface="Arial"/>
              <a:buChar char="•"/>
            </a:pPr>
            <a:r>
              <a:rPr lang="en-US" sz="2000" dirty="0"/>
              <a:t>Results shown as one line per evidence. </a:t>
            </a:r>
          </a:p>
          <a:p>
            <a:pPr marL="342900" indent="-342900">
              <a:spcAft>
                <a:spcPts val="600"/>
              </a:spcAft>
              <a:buFont typeface="Arial"/>
              <a:buChar char="•"/>
            </a:pPr>
            <a:r>
              <a:rPr lang="en-US" sz="2000" dirty="0"/>
              <a:t>Data available via ftp, website and PSICQUIC.</a:t>
            </a:r>
          </a:p>
          <a:p>
            <a:pPr marL="342900" indent="-342900">
              <a:spcAft>
                <a:spcPts val="600"/>
              </a:spcAft>
              <a:buFont typeface="Arial"/>
              <a:buChar char="•"/>
            </a:pPr>
            <a:r>
              <a:rPr lang="en-US" sz="2000" dirty="0"/>
              <a:t>Curation platform for all members of the </a:t>
            </a:r>
            <a:r>
              <a:rPr lang="en-US" sz="2000" dirty="0" err="1"/>
              <a:t>IMEx</a:t>
            </a:r>
            <a:r>
              <a:rPr lang="en-US" sz="2000" dirty="0"/>
              <a:t> Consortium. </a:t>
            </a:r>
          </a:p>
          <a:p>
            <a:pPr marL="342900" indent="-342900">
              <a:spcAft>
                <a:spcPts val="600"/>
              </a:spcAft>
              <a:buFont typeface="Arial"/>
              <a:buChar char="•"/>
            </a:pPr>
            <a:r>
              <a:rPr lang="en-US" sz="2000" dirty="0"/>
              <a:t>Double curator process for quality control. </a:t>
            </a:r>
          </a:p>
        </p:txBody>
      </p:sp>
      <p:pic>
        <p:nvPicPr>
          <p:cNvPr id="5" name="Picture 4">
            <a:extLst>
              <a:ext uri="{FF2B5EF4-FFF2-40B4-BE49-F238E27FC236}">
                <a16:creationId xmlns:a16="http://schemas.microsoft.com/office/drawing/2014/main" id="{66AFF2D9-3FE1-6149-863F-20809F01C9E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8001" y="1914114"/>
            <a:ext cx="5956300" cy="2594425"/>
          </a:xfrm>
          <a:prstGeom prst="rect">
            <a:avLst/>
          </a:prstGeom>
        </p:spPr>
      </p:pic>
    </p:spTree>
    <p:extLst>
      <p:ext uri="{BB962C8B-B14F-4D97-AF65-F5344CB8AC3E}">
        <p14:creationId xmlns:p14="http://schemas.microsoft.com/office/powerpoint/2010/main" val="817897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D02C0-B449-4241-A119-09FE4FA6594A}"/>
              </a:ext>
            </a:extLst>
          </p:cNvPr>
          <p:cNvSpPr>
            <a:spLocks noGrp="1"/>
          </p:cNvSpPr>
          <p:nvPr>
            <p:ph type="title"/>
          </p:nvPr>
        </p:nvSpPr>
        <p:spPr>
          <a:xfrm>
            <a:off x="1524000" y="857250"/>
            <a:ext cx="7886700" cy="994172"/>
          </a:xfrm>
        </p:spPr>
        <p:txBody>
          <a:bodyPr>
            <a:normAutofit fontScale="90000"/>
          </a:bodyPr>
          <a:lstStyle/>
          <a:p>
            <a:r>
              <a:rPr lang="en-GB" dirty="0">
                <a:solidFill>
                  <a:schemeClr val="accent6"/>
                </a:solidFill>
              </a:rPr>
              <a:t>Extracting networks from the </a:t>
            </a:r>
            <a:r>
              <a:rPr lang="en-GB" dirty="0" err="1">
                <a:solidFill>
                  <a:schemeClr val="accent6"/>
                </a:solidFill>
              </a:rPr>
              <a:t>IntAct</a:t>
            </a:r>
            <a:r>
              <a:rPr lang="en-GB" dirty="0">
                <a:solidFill>
                  <a:schemeClr val="accent6"/>
                </a:solidFill>
              </a:rPr>
              <a:t> APP</a:t>
            </a:r>
          </a:p>
        </p:txBody>
      </p:sp>
      <p:pic>
        <p:nvPicPr>
          <p:cNvPr id="3" name="Picture 2">
            <a:extLst>
              <a:ext uri="{FF2B5EF4-FFF2-40B4-BE49-F238E27FC236}">
                <a16:creationId xmlns:a16="http://schemas.microsoft.com/office/drawing/2014/main" id="{288ECA6A-17BD-4F40-8BA7-E40C9FB7B62D}"/>
              </a:ext>
            </a:extLst>
          </p:cNvPr>
          <p:cNvPicPr>
            <a:picLocks noChangeAspect="1"/>
          </p:cNvPicPr>
          <p:nvPr/>
        </p:nvPicPr>
        <p:blipFill>
          <a:blip r:embed="rId2"/>
          <a:stretch>
            <a:fillRect/>
          </a:stretch>
        </p:blipFill>
        <p:spPr>
          <a:xfrm>
            <a:off x="3063804" y="1979468"/>
            <a:ext cx="6625976" cy="4021282"/>
          </a:xfrm>
          <a:prstGeom prst="rect">
            <a:avLst/>
          </a:prstGeom>
        </p:spPr>
      </p:pic>
      <p:sp>
        <p:nvSpPr>
          <p:cNvPr id="4" name="Rounded Rectangle 3">
            <a:extLst>
              <a:ext uri="{FF2B5EF4-FFF2-40B4-BE49-F238E27FC236}">
                <a16:creationId xmlns:a16="http://schemas.microsoft.com/office/drawing/2014/main" id="{C4659DEE-A889-D344-A505-1A2CDE0A1FD6}"/>
              </a:ext>
            </a:extLst>
          </p:cNvPr>
          <p:cNvSpPr/>
          <p:nvPr/>
        </p:nvSpPr>
        <p:spPr>
          <a:xfrm>
            <a:off x="3219449" y="2672197"/>
            <a:ext cx="1643496" cy="401781"/>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latin typeface="Calibri Light" panose="020F0302020204030204" pitchFamily="34" charset="0"/>
            </a:endParaRPr>
          </a:p>
        </p:txBody>
      </p:sp>
    </p:spTree>
    <p:extLst>
      <p:ext uri="{BB962C8B-B14F-4D97-AF65-F5344CB8AC3E}">
        <p14:creationId xmlns:p14="http://schemas.microsoft.com/office/powerpoint/2010/main" val="4205980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33C9-677D-6A41-B4DD-898275E54363}"/>
              </a:ext>
            </a:extLst>
          </p:cNvPr>
          <p:cNvSpPr>
            <a:spLocks noGrp="1"/>
          </p:cNvSpPr>
          <p:nvPr>
            <p:ph type="title"/>
          </p:nvPr>
        </p:nvSpPr>
        <p:spPr>
          <a:xfrm>
            <a:off x="1113972" y="2513239"/>
            <a:ext cx="10515600" cy="1325563"/>
          </a:xfrm>
        </p:spPr>
        <p:txBody>
          <a:bodyPr/>
          <a:lstStyle/>
          <a:p>
            <a:r>
              <a:rPr lang="en-GB" b="1" dirty="0">
                <a:solidFill>
                  <a:schemeClr val="accent6"/>
                </a:solidFill>
              </a:rPr>
              <a:t>More details in the hand-on session!!</a:t>
            </a:r>
          </a:p>
        </p:txBody>
      </p:sp>
    </p:spTree>
    <p:extLst>
      <p:ext uri="{BB962C8B-B14F-4D97-AF65-F5344CB8AC3E}">
        <p14:creationId xmlns:p14="http://schemas.microsoft.com/office/powerpoint/2010/main" val="2337976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Line Callout 2 (Border and Accent Bar) 74"/>
          <p:cNvSpPr/>
          <p:nvPr/>
        </p:nvSpPr>
        <p:spPr bwMode="auto">
          <a:xfrm>
            <a:off x="6600056" y="1196752"/>
            <a:ext cx="3024336" cy="1512168"/>
          </a:xfrm>
          <a:prstGeom prst="accentBorderCallout2">
            <a:avLst>
              <a:gd name="adj1" fmla="val 79219"/>
              <a:gd name="adj2" fmla="val -3630"/>
              <a:gd name="adj3" fmla="val 79220"/>
              <a:gd name="adj4" fmla="val -16667"/>
              <a:gd name="adj5" fmla="val 100809"/>
              <a:gd name="adj6" fmla="val -22210"/>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it-IT" dirty="0"/>
              <a:t>Access, exchange, sharing, portability, interoperability, annotation, comparison, verification, representation, integration, reusability.</a:t>
            </a:r>
            <a:endParaRPr lang="en-GB" dirty="0">
              <a:latin typeface="Arial" pitchFamily="-112" charset="0"/>
              <a:ea typeface="Geneva" pitchFamily="-112" charset="0"/>
              <a:cs typeface="Geneva" pitchFamily="-112" charset="0"/>
            </a:endParaRPr>
          </a:p>
        </p:txBody>
      </p:sp>
      <p:grpSp>
        <p:nvGrpSpPr>
          <p:cNvPr id="3" name="Group 55"/>
          <p:cNvGrpSpPr>
            <a:grpSpLocks/>
          </p:cNvGrpSpPr>
          <p:nvPr/>
        </p:nvGrpSpPr>
        <p:grpSpPr bwMode="auto">
          <a:xfrm>
            <a:off x="1867511" y="3162352"/>
            <a:ext cx="2506663" cy="2662238"/>
            <a:chOff x="4105" y="1423"/>
            <a:chExt cx="1579" cy="1677"/>
          </a:xfrm>
        </p:grpSpPr>
        <p:sp>
          <p:nvSpPr>
            <p:cNvPr id="43034" name="Text Box 29"/>
            <p:cNvSpPr txBox="1">
              <a:spLocks noChangeArrowheads="1"/>
            </p:cNvSpPr>
            <p:nvPr/>
          </p:nvSpPr>
          <p:spPr bwMode="auto">
            <a:xfrm>
              <a:off x="4185" y="2750"/>
              <a:ext cx="1224" cy="350"/>
            </a:xfrm>
            <a:prstGeom prst="rect">
              <a:avLst/>
            </a:prstGeom>
            <a:noFill/>
            <a:ln w="19050">
              <a:noFill/>
              <a:miter lim="800000"/>
              <a:headEnd/>
              <a:tailEnd/>
            </a:ln>
          </p:spPr>
          <p:txBody>
            <a:bodyPr wrap="none" lIns="90000" tIns="46800" rIns="90000" bIns="46800">
              <a:spAutoFit/>
            </a:bodyPr>
            <a:lstStyle/>
            <a:p>
              <a:pPr algn="ctr"/>
              <a:r>
                <a:rPr lang="en-GB" sz="1500" dirty="0"/>
                <a:t>Molecular interactions</a:t>
              </a:r>
            </a:p>
            <a:p>
              <a:pPr algn="ctr"/>
              <a:r>
                <a:rPr lang="en-GB" sz="1500" b="1" dirty="0" err="1"/>
                <a:t>IMEx</a:t>
              </a:r>
              <a:endParaRPr lang="en-GB" sz="1500" b="1" dirty="0"/>
            </a:p>
          </p:txBody>
        </p:sp>
        <p:sp>
          <p:nvSpPr>
            <p:cNvPr id="43035" name="Oval 17"/>
            <p:cNvSpPr>
              <a:spLocks noChangeArrowheads="1"/>
            </p:cNvSpPr>
            <p:nvPr/>
          </p:nvSpPr>
          <p:spPr bwMode="auto">
            <a:xfrm>
              <a:off x="4105" y="1950"/>
              <a:ext cx="161" cy="329"/>
            </a:xfrm>
            <a:prstGeom prst="ellipse">
              <a:avLst/>
            </a:prstGeom>
            <a:solidFill>
              <a:srgbClr val="000080">
                <a:alpha val="30196"/>
              </a:srgbClr>
            </a:solidFill>
            <a:ln w="19050">
              <a:solidFill>
                <a:srgbClr val="000080"/>
              </a:solidFill>
              <a:round/>
              <a:headEnd/>
              <a:tailEnd/>
            </a:ln>
          </p:spPr>
          <p:txBody>
            <a:bodyPr wrap="none" lIns="90000" tIns="46800" rIns="90000" bIns="46800" anchor="ctr">
              <a:spAutoFit/>
            </a:bodyPr>
            <a:lstStyle/>
            <a:p>
              <a:endParaRPr lang="en-GB"/>
            </a:p>
          </p:txBody>
        </p:sp>
        <p:sp>
          <p:nvSpPr>
            <p:cNvPr id="43036" name="Oval 18"/>
            <p:cNvSpPr>
              <a:spLocks noChangeArrowheads="1"/>
            </p:cNvSpPr>
            <p:nvPr/>
          </p:nvSpPr>
          <p:spPr bwMode="auto">
            <a:xfrm>
              <a:off x="4287" y="1724"/>
              <a:ext cx="161" cy="329"/>
            </a:xfrm>
            <a:prstGeom prst="ellipse">
              <a:avLst/>
            </a:prstGeom>
            <a:solidFill>
              <a:srgbClr val="000080">
                <a:alpha val="30196"/>
              </a:srgbClr>
            </a:solidFill>
            <a:ln w="19050">
              <a:solidFill>
                <a:srgbClr val="000080"/>
              </a:solidFill>
              <a:round/>
              <a:headEnd/>
              <a:tailEnd/>
            </a:ln>
          </p:spPr>
          <p:txBody>
            <a:bodyPr wrap="none" lIns="90000" tIns="46800" rIns="90000" bIns="46800" anchor="ctr">
              <a:spAutoFit/>
            </a:bodyPr>
            <a:lstStyle/>
            <a:p>
              <a:endParaRPr lang="en-GB"/>
            </a:p>
          </p:txBody>
        </p:sp>
        <p:sp>
          <p:nvSpPr>
            <p:cNvPr id="43037" name="Oval 19"/>
            <p:cNvSpPr>
              <a:spLocks noChangeArrowheads="1"/>
            </p:cNvSpPr>
            <p:nvPr/>
          </p:nvSpPr>
          <p:spPr bwMode="auto">
            <a:xfrm>
              <a:off x="4785" y="1588"/>
              <a:ext cx="161" cy="329"/>
            </a:xfrm>
            <a:prstGeom prst="ellipse">
              <a:avLst/>
            </a:prstGeom>
            <a:solidFill>
              <a:srgbClr val="000080">
                <a:alpha val="30196"/>
              </a:srgbClr>
            </a:solidFill>
            <a:ln w="19050">
              <a:solidFill>
                <a:srgbClr val="000080"/>
              </a:solidFill>
              <a:round/>
              <a:headEnd/>
              <a:tailEnd/>
            </a:ln>
          </p:spPr>
          <p:txBody>
            <a:bodyPr wrap="none" lIns="90000" tIns="46800" rIns="90000" bIns="46800" anchor="ctr">
              <a:spAutoFit/>
            </a:bodyPr>
            <a:lstStyle/>
            <a:p>
              <a:endParaRPr lang="en-GB"/>
            </a:p>
          </p:txBody>
        </p:sp>
        <p:sp>
          <p:nvSpPr>
            <p:cNvPr id="43038" name="Oval 20"/>
            <p:cNvSpPr>
              <a:spLocks noChangeArrowheads="1"/>
            </p:cNvSpPr>
            <p:nvPr/>
          </p:nvSpPr>
          <p:spPr bwMode="auto">
            <a:xfrm>
              <a:off x="4377" y="2177"/>
              <a:ext cx="161" cy="329"/>
            </a:xfrm>
            <a:prstGeom prst="ellipse">
              <a:avLst/>
            </a:prstGeom>
            <a:solidFill>
              <a:srgbClr val="000080">
                <a:alpha val="30196"/>
              </a:srgbClr>
            </a:solidFill>
            <a:ln w="19050">
              <a:solidFill>
                <a:srgbClr val="000080"/>
              </a:solidFill>
              <a:round/>
              <a:headEnd/>
              <a:tailEnd/>
            </a:ln>
          </p:spPr>
          <p:txBody>
            <a:bodyPr wrap="none" lIns="90000" tIns="46800" rIns="90000" bIns="46800" anchor="ctr">
              <a:spAutoFit/>
            </a:bodyPr>
            <a:lstStyle/>
            <a:p>
              <a:endParaRPr lang="en-GB"/>
            </a:p>
          </p:txBody>
        </p:sp>
        <p:sp>
          <p:nvSpPr>
            <p:cNvPr id="43039" name="Oval 21"/>
            <p:cNvSpPr>
              <a:spLocks noChangeArrowheads="1"/>
            </p:cNvSpPr>
            <p:nvPr/>
          </p:nvSpPr>
          <p:spPr bwMode="auto">
            <a:xfrm>
              <a:off x="5103" y="1950"/>
              <a:ext cx="161" cy="329"/>
            </a:xfrm>
            <a:prstGeom prst="ellipse">
              <a:avLst/>
            </a:prstGeom>
            <a:solidFill>
              <a:srgbClr val="000080">
                <a:alpha val="30196"/>
              </a:srgbClr>
            </a:solidFill>
            <a:ln w="19050">
              <a:solidFill>
                <a:srgbClr val="000080"/>
              </a:solidFill>
              <a:round/>
              <a:headEnd/>
              <a:tailEnd/>
            </a:ln>
          </p:spPr>
          <p:txBody>
            <a:bodyPr wrap="none" lIns="90000" tIns="46800" rIns="90000" bIns="46800" anchor="ctr">
              <a:spAutoFit/>
            </a:bodyPr>
            <a:lstStyle/>
            <a:p>
              <a:endParaRPr lang="en-GB"/>
            </a:p>
          </p:txBody>
        </p:sp>
        <p:sp>
          <p:nvSpPr>
            <p:cNvPr id="43040" name="Oval 22"/>
            <p:cNvSpPr>
              <a:spLocks noChangeArrowheads="1"/>
            </p:cNvSpPr>
            <p:nvPr/>
          </p:nvSpPr>
          <p:spPr bwMode="auto">
            <a:xfrm>
              <a:off x="4831" y="2359"/>
              <a:ext cx="161" cy="329"/>
            </a:xfrm>
            <a:prstGeom prst="ellipse">
              <a:avLst/>
            </a:prstGeom>
            <a:solidFill>
              <a:srgbClr val="000080">
                <a:alpha val="30196"/>
              </a:srgbClr>
            </a:solidFill>
            <a:ln w="19050">
              <a:solidFill>
                <a:srgbClr val="000080"/>
              </a:solidFill>
              <a:round/>
              <a:headEnd/>
              <a:tailEnd/>
            </a:ln>
          </p:spPr>
          <p:txBody>
            <a:bodyPr wrap="none" lIns="90000" tIns="46800" rIns="90000" bIns="46800" anchor="ctr">
              <a:spAutoFit/>
            </a:bodyPr>
            <a:lstStyle/>
            <a:p>
              <a:endParaRPr lang="en-GB"/>
            </a:p>
          </p:txBody>
        </p:sp>
        <p:sp>
          <p:nvSpPr>
            <p:cNvPr id="43041" name="Line 23"/>
            <p:cNvSpPr>
              <a:spLocks noChangeShapeType="1"/>
            </p:cNvSpPr>
            <p:nvPr/>
          </p:nvSpPr>
          <p:spPr bwMode="auto">
            <a:xfrm flipV="1">
              <a:off x="4513" y="1752"/>
              <a:ext cx="227" cy="91"/>
            </a:xfrm>
            <a:prstGeom prst="line">
              <a:avLst/>
            </a:prstGeom>
            <a:noFill/>
            <a:ln w="19050">
              <a:solidFill>
                <a:srgbClr val="000080"/>
              </a:solidFill>
              <a:round/>
              <a:headEnd type="triangle" w="med" len="med"/>
              <a:tailEnd type="triangle" w="med" len="med"/>
            </a:ln>
          </p:spPr>
          <p:txBody>
            <a:bodyPr wrap="none" lIns="90000" tIns="46800" rIns="90000" bIns="46800" anchor="ctr">
              <a:spAutoFit/>
            </a:bodyPr>
            <a:lstStyle/>
            <a:p>
              <a:endParaRPr lang="en-GB"/>
            </a:p>
          </p:txBody>
        </p:sp>
        <p:sp>
          <p:nvSpPr>
            <p:cNvPr id="43042" name="Line 24"/>
            <p:cNvSpPr>
              <a:spLocks noChangeShapeType="1"/>
            </p:cNvSpPr>
            <p:nvPr/>
          </p:nvSpPr>
          <p:spPr bwMode="auto">
            <a:xfrm flipH="1" flipV="1">
              <a:off x="4975" y="1822"/>
              <a:ext cx="136" cy="181"/>
            </a:xfrm>
            <a:prstGeom prst="line">
              <a:avLst/>
            </a:prstGeom>
            <a:noFill/>
            <a:ln w="19050">
              <a:solidFill>
                <a:srgbClr val="000080"/>
              </a:solidFill>
              <a:round/>
              <a:headEnd type="triangle" w="med" len="med"/>
              <a:tailEnd type="triangle" w="med" len="med"/>
            </a:ln>
          </p:spPr>
          <p:txBody>
            <a:bodyPr lIns="90000" tIns="46800" rIns="90000" bIns="46800" anchor="ctr">
              <a:spAutoFit/>
            </a:bodyPr>
            <a:lstStyle/>
            <a:p>
              <a:endParaRPr lang="en-GB"/>
            </a:p>
          </p:txBody>
        </p:sp>
        <p:sp>
          <p:nvSpPr>
            <p:cNvPr id="43043" name="Line 25"/>
            <p:cNvSpPr>
              <a:spLocks noChangeShapeType="1"/>
            </p:cNvSpPr>
            <p:nvPr/>
          </p:nvSpPr>
          <p:spPr bwMode="auto">
            <a:xfrm flipH="1" flipV="1">
              <a:off x="4377" y="2024"/>
              <a:ext cx="46" cy="182"/>
            </a:xfrm>
            <a:prstGeom prst="line">
              <a:avLst/>
            </a:prstGeom>
            <a:noFill/>
            <a:ln w="19050">
              <a:solidFill>
                <a:srgbClr val="000080"/>
              </a:solidFill>
              <a:round/>
              <a:headEnd type="triangle" w="med" len="med"/>
              <a:tailEnd type="triangle" w="med" len="med"/>
            </a:ln>
          </p:spPr>
          <p:txBody>
            <a:bodyPr lIns="90000" tIns="46800" rIns="90000" bIns="46800" anchor="ctr">
              <a:spAutoFit/>
            </a:bodyPr>
            <a:lstStyle/>
            <a:p>
              <a:endParaRPr lang="en-GB"/>
            </a:p>
          </p:txBody>
        </p:sp>
        <p:sp>
          <p:nvSpPr>
            <p:cNvPr id="43044" name="Line 26"/>
            <p:cNvSpPr>
              <a:spLocks noChangeShapeType="1"/>
            </p:cNvSpPr>
            <p:nvPr/>
          </p:nvSpPr>
          <p:spPr bwMode="auto">
            <a:xfrm flipH="1" flipV="1">
              <a:off x="4589" y="2408"/>
              <a:ext cx="181" cy="91"/>
            </a:xfrm>
            <a:prstGeom prst="line">
              <a:avLst/>
            </a:prstGeom>
            <a:noFill/>
            <a:ln w="19050">
              <a:solidFill>
                <a:srgbClr val="000080"/>
              </a:solidFill>
              <a:round/>
              <a:headEnd type="triangle" w="med" len="med"/>
              <a:tailEnd type="triangle" w="med" len="med"/>
            </a:ln>
          </p:spPr>
          <p:txBody>
            <a:bodyPr lIns="90000" tIns="46800" rIns="90000" bIns="46800" anchor="ctr">
              <a:spAutoFit/>
            </a:bodyPr>
            <a:lstStyle/>
            <a:p>
              <a:endParaRPr lang="en-GB"/>
            </a:p>
          </p:txBody>
        </p:sp>
        <p:sp>
          <p:nvSpPr>
            <p:cNvPr id="43045" name="Line 27"/>
            <p:cNvSpPr>
              <a:spLocks noChangeShapeType="1"/>
            </p:cNvSpPr>
            <p:nvPr/>
          </p:nvSpPr>
          <p:spPr bwMode="auto">
            <a:xfrm flipV="1">
              <a:off x="5004" y="2238"/>
              <a:ext cx="136" cy="181"/>
            </a:xfrm>
            <a:prstGeom prst="line">
              <a:avLst/>
            </a:prstGeom>
            <a:noFill/>
            <a:ln w="19050">
              <a:solidFill>
                <a:srgbClr val="000080"/>
              </a:solidFill>
              <a:round/>
              <a:headEnd type="triangle" w="med" len="med"/>
              <a:tailEnd type="triangle" w="med" len="med"/>
            </a:ln>
          </p:spPr>
          <p:txBody>
            <a:bodyPr lIns="90000" tIns="46800" rIns="90000" bIns="46800" anchor="ctr">
              <a:spAutoFit/>
            </a:bodyPr>
            <a:lstStyle/>
            <a:p>
              <a:endParaRPr lang="en-GB"/>
            </a:p>
          </p:txBody>
        </p:sp>
        <p:sp>
          <p:nvSpPr>
            <p:cNvPr id="43046" name="Text Box 34"/>
            <p:cNvSpPr txBox="1">
              <a:spLocks noChangeArrowheads="1"/>
            </p:cNvSpPr>
            <p:nvPr/>
          </p:nvSpPr>
          <p:spPr bwMode="auto">
            <a:xfrm>
              <a:off x="4732" y="1423"/>
              <a:ext cx="317" cy="156"/>
            </a:xfrm>
            <a:prstGeom prst="rect">
              <a:avLst/>
            </a:prstGeom>
            <a:noFill/>
            <a:ln w="19050">
              <a:noFill/>
              <a:miter lim="800000"/>
              <a:headEnd/>
              <a:tailEnd/>
            </a:ln>
          </p:spPr>
          <p:txBody>
            <a:bodyPr wrap="none" lIns="90000" tIns="46800" rIns="90000" bIns="46800">
              <a:spAutoFit/>
            </a:bodyPr>
            <a:lstStyle/>
            <a:p>
              <a:pPr algn="ctr"/>
              <a:r>
                <a:rPr lang="en-GB" sz="1000" b="1" dirty="0" err="1"/>
                <a:t>IntAct</a:t>
              </a:r>
              <a:endParaRPr lang="en-GB" sz="1000" b="1" dirty="0"/>
            </a:p>
          </p:txBody>
        </p:sp>
        <p:sp>
          <p:nvSpPr>
            <p:cNvPr id="43047" name="Text Box 35"/>
            <p:cNvSpPr txBox="1">
              <a:spLocks noChangeArrowheads="1"/>
            </p:cNvSpPr>
            <p:nvPr/>
          </p:nvSpPr>
          <p:spPr bwMode="auto">
            <a:xfrm>
              <a:off x="5257" y="2053"/>
              <a:ext cx="427" cy="156"/>
            </a:xfrm>
            <a:prstGeom prst="rect">
              <a:avLst/>
            </a:prstGeom>
            <a:noFill/>
            <a:ln w="19050">
              <a:noFill/>
              <a:miter lim="800000"/>
              <a:headEnd/>
              <a:tailEnd/>
            </a:ln>
          </p:spPr>
          <p:txBody>
            <a:bodyPr wrap="none" lIns="90000" tIns="46800" rIns="90000" bIns="46800">
              <a:spAutoFit/>
            </a:bodyPr>
            <a:lstStyle/>
            <a:p>
              <a:pPr algn="ctr"/>
              <a:r>
                <a:rPr lang="en-GB" sz="1000" b="1" dirty="0" err="1"/>
                <a:t>InnateDB</a:t>
              </a:r>
              <a:endParaRPr lang="en-GB" sz="1000" b="1" dirty="0"/>
            </a:p>
          </p:txBody>
        </p:sp>
        <p:sp>
          <p:nvSpPr>
            <p:cNvPr id="43048" name="Text Box 36"/>
            <p:cNvSpPr txBox="1">
              <a:spLocks noChangeArrowheads="1"/>
            </p:cNvSpPr>
            <p:nvPr/>
          </p:nvSpPr>
          <p:spPr bwMode="auto">
            <a:xfrm>
              <a:off x="4999" y="2613"/>
              <a:ext cx="230" cy="156"/>
            </a:xfrm>
            <a:prstGeom prst="rect">
              <a:avLst/>
            </a:prstGeom>
            <a:noFill/>
            <a:ln w="19050">
              <a:noFill/>
              <a:miter lim="800000"/>
              <a:headEnd/>
              <a:tailEnd/>
            </a:ln>
          </p:spPr>
          <p:txBody>
            <a:bodyPr wrap="none" lIns="90000" tIns="46800" rIns="90000" bIns="46800">
              <a:spAutoFit/>
            </a:bodyPr>
            <a:lstStyle/>
            <a:p>
              <a:pPr algn="ctr"/>
              <a:r>
                <a:rPr lang="en-GB" sz="1000" b="1" dirty="0"/>
                <a:t>DIP</a:t>
              </a:r>
            </a:p>
          </p:txBody>
        </p:sp>
        <p:sp>
          <p:nvSpPr>
            <p:cNvPr id="43049" name="Text Box 50"/>
            <p:cNvSpPr txBox="1">
              <a:spLocks noChangeArrowheads="1"/>
            </p:cNvSpPr>
            <p:nvPr/>
          </p:nvSpPr>
          <p:spPr bwMode="auto">
            <a:xfrm>
              <a:off x="4194" y="2535"/>
              <a:ext cx="300" cy="156"/>
            </a:xfrm>
            <a:prstGeom prst="rect">
              <a:avLst/>
            </a:prstGeom>
            <a:noFill/>
            <a:ln w="19050">
              <a:noFill/>
              <a:miter lim="800000"/>
              <a:headEnd/>
              <a:tailEnd/>
            </a:ln>
          </p:spPr>
          <p:txBody>
            <a:bodyPr wrap="none" lIns="90000" tIns="46800" rIns="90000" bIns="46800">
              <a:spAutoFit/>
            </a:bodyPr>
            <a:lstStyle/>
            <a:p>
              <a:pPr algn="ctr"/>
              <a:r>
                <a:rPr lang="en-GB" sz="1000" b="1" dirty="0"/>
                <a:t>MINT</a:t>
              </a:r>
            </a:p>
          </p:txBody>
        </p:sp>
        <p:sp>
          <p:nvSpPr>
            <p:cNvPr id="43050" name="Text Box 54"/>
            <p:cNvSpPr txBox="1">
              <a:spLocks noChangeArrowheads="1"/>
            </p:cNvSpPr>
            <p:nvPr/>
          </p:nvSpPr>
          <p:spPr bwMode="auto">
            <a:xfrm>
              <a:off x="4286" y="1645"/>
              <a:ext cx="174" cy="155"/>
            </a:xfrm>
            <a:prstGeom prst="rect">
              <a:avLst/>
            </a:prstGeom>
            <a:noFill/>
            <a:ln w="9525">
              <a:noFill/>
              <a:miter lim="800000"/>
              <a:headEnd/>
              <a:tailEnd/>
            </a:ln>
          </p:spPr>
          <p:txBody>
            <a:bodyPr wrap="none">
              <a:spAutoFit/>
            </a:bodyPr>
            <a:lstStyle/>
            <a:p>
              <a:r>
                <a:rPr lang="en-GB" sz="1000" b="1"/>
                <a:t>…</a:t>
              </a:r>
            </a:p>
          </p:txBody>
        </p:sp>
      </p:grpSp>
      <p:sp>
        <p:nvSpPr>
          <p:cNvPr id="43012" name="Title 1"/>
          <p:cNvSpPr>
            <a:spLocks noGrp="1"/>
          </p:cNvSpPr>
          <p:nvPr>
            <p:ph type="title"/>
          </p:nvPr>
        </p:nvSpPr>
        <p:spPr>
          <a:xfrm>
            <a:off x="1707530" y="48307"/>
            <a:ext cx="8153400" cy="535531"/>
          </a:xfrm>
          <a:noFill/>
          <a:ln>
            <a:noFill/>
          </a:ln>
        </p:spPr>
        <p:txBody>
          <a:bodyPr vert="horz" wrap="square" lIns="91440" tIns="45720" rIns="91440" bIns="45720" numCol="1" rtlCol="0" anchor="ctr" anchorCtr="0" compatLnSpc="1">
            <a:prstTxWarp prst="textNoShape">
              <a:avLst/>
            </a:prstTxWarp>
            <a:spAutoFit/>
          </a:bodyPr>
          <a:lstStyle/>
          <a:p>
            <a:pPr algn="l" eaLnBrk="0" hangingPunct="0"/>
            <a:r>
              <a:rPr lang="en-GB" sz="3200" dirty="0">
                <a:solidFill>
                  <a:srgbClr val="72AD46"/>
                </a:solidFill>
                <a:latin typeface="Arial" panose="020B0604020202020204" pitchFamily="34" charset="0"/>
                <a:cs typeface="Arial" pitchFamily="34" charset="0"/>
              </a:rPr>
              <a:t>Collaboration among data providers</a:t>
            </a:r>
            <a:endParaRPr lang="en-US" sz="3200" dirty="0">
              <a:solidFill>
                <a:srgbClr val="72AD46"/>
              </a:solidFill>
              <a:latin typeface="Arial" panose="020B0604020202020204" pitchFamily="34" charset="0"/>
              <a:cs typeface="Arial" pitchFamily="34" charset="0"/>
            </a:endParaRPr>
          </a:p>
        </p:txBody>
      </p:sp>
      <p:sp>
        <p:nvSpPr>
          <p:cNvPr id="73" name="Content Placeholder 72"/>
          <p:cNvSpPr>
            <a:spLocks noGrp="1"/>
          </p:cNvSpPr>
          <p:nvPr>
            <p:ph sz="half" idx="1"/>
          </p:nvPr>
        </p:nvSpPr>
        <p:spPr>
          <a:xfrm>
            <a:off x="2057400" y="1219200"/>
            <a:ext cx="4000500" cy="1993776"/>
          </a:xfrm>
        </p:spPr>
        <p:txBody>
          <a:bodyPr/>
          <a:lstStyle/>
          <a:p>
            <a:r>
              <a:rPr lang="nl-BE" sz="2400" dirty="0">
                <a:latin typeface="Arial"/>
                <a:cs typeface="Arial"/>
              </a:rPr>
              <a:t>More data coverage</a:t>
            </a:r>
          </a:p>
          <a:p>
            <a:r>
              <a:rPr lang="nl-BE" sz="2400" dirty="0">
                <a:latin typeface="Arial"/>
                <a:cs typeface="Arial"/>
              </a:rPr>
              <a:t>Less redundancy</a:t>
            </a:r>
          </a:p>
          <a:p>
            <a:r>
              <a:rPr lang="nl-BE" sz="2400" dirty="0">
                <a:latin typeface="Arial"/>
                <a:cs typeface="Arial"/>
              </a:rPr>
              <a:t>Less inconsistency</a:t>
            </a:r>
          </a:p>
          <a:p>
            <a:r>
              <a:rPr lang="en-GB" sz="2400" dirty="0">
                <a:latin typeface="Arial"/>
                <a:cs typeface="Arial"/>
              </a:rPr>
              <a:t>Better data management</a:t>
            </a:r>
          </a:p>
          <a:p>
            <a:endParaRPr lang="en-GB" sz="2000" dirty="0">
              <a:latin typeface="Arial"/>
              <a:cs typeface="Arial"/>
            </a:endParaRPr>
          </a:p>
        </p:txBody>
      </p:sp>
      <p:pic>
        <p:nvPicPr>
          <p:cNvPr id="53" name="Picture 2">
            <a:extLst>
              <a:ext uri="{FF2B5EF4-FFF2-40B4-BE49-F238E27FC236}">
                <a16:creationId xmlns:a16="http://schemas.microsoft.com/office/drawing/2014/main" id="{10080A08-57F9-FE49-A773-7B02B659B0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3285" y="5773561"/>
            <a:ext cx="1093414" cy="10831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4" name="Rectangle 8">
            <a:extLst>
              <a:ext uri="{FF2B5EF4-FFF2-40B4-BE49-F238E27FC236}">
                <a16:creationId xmlns:a16="http://schemas.microsoft.com/office/drawing/2014/main" id="{1E911CD8-5A56-3D4C-8857-CABD02D905A1}"/>
              </a:ext>
            </a:extLst>
          </p:cNvPr>
          <p:cNvSpPr>
            <a:spLocks noChangeArrowheads="1"/>
          </p:cNvSpPr>
          <p:nvPr/>
        </p:nvSpPr>
        <p:spPr bwMode="auto">
          <a:xfrm>
            <a:off x="8634325" y="3982105"/>
            <a:ext cx="1340541" cy="237232"/>
          </a:xfrm>
          <a:prstGeom prst="rect">
            <a:avLst/>
          </a:prstGeom>
          <a:solidFill>
            <a:srgbClr val="FF0000">
              <a:alpha val="25098"/>
            </a:srgbClr>
          </a:solidFill>
          <a:ln w="9525">
            <a:solidFill>
              <a:schemeClr val="tx1"/>
            </a:solidFill>
            <a:round/>
            <a:headEnd/>
            <a:tailEnd/>
          </a:ln>
        </p:spPr>
        <p:txBody>
          <a:bodyPr anchor="ctr"/>
          <a:lstStyle/>
          <a:p>
            <a:pPr algn="ctr"/>
            <a:r>
              <a:rPr lang="en-GB" sz="1200" b="1" dirty="0">
                <a:cs typeface="Arial" panose="020B0604020202020204" pitchFamily="34" charset="0"/>
              </a:rPr>
              <a:t>Schema</a:t>
            </a:r>
          </a:p>
        </p:txBody>
      </p:sp>
      <p:sp>
        <p:nvSpPr>
          <p:cNvPr id="74" name="Rectangle 9">
            <a:extLst>
              <a:ext uri="{FF2B5EF4-FFF2-40B4-BE49-F238E27FC236}">
                <a16:creationId xmlns:a16="http://schemas.microsoft.com/office/drawing/2014/main" id="{ECA4AD77-5E57-7745-B3FC-E4488AAB507F}"/>
              </a:ext>
            </a:extLst>
          </p:cNvPr>
          <p:cNvSpPr>
            <a:spLocks noChangeArrowheads="1"/>
          </p:cNvSpPr>
          <p:nvPr/>
        </p:nvSpPr>
        <p:spPr bwMode="auto">
          <a:xfrm>
            <a:off x="8472264" y="5134631"/>
            <a:ext cx="1641748" cy="473595"/>
          </a:xfrm>
          <a:prstGeom prst="rect">
            <a:avLst/>
          </a:prstGeom>
          <a:solidFill>
            <a:srgbClr val="99CCFF">
              <a:alpha val="50195"/>
            </a:srgbClr>
          </a:solidFill>
          <a:ln w="9525">
            <a:solidFill>
              <a:schemeClr val="tx1"/>
            </a:solidFill>
            <a:round/>
            <a:headEnd/>
            <a:tailEnd/>
          </a:ln>
        </p:spPr>
        <p:txBody>
          <a:bodyPr/>
          <a:lstStyle/>
          <a:p>
            <a:pPr algn="ctr"/>
            <a:r>
              <a:rPr lang="en-GB" sz="1200" b="1" dirty="0">
                <a:cs typeface="Arial" panose="020B0604020202020204" pitchFamily="34" charset="0"/>
              </a:rPr>
              <a:t>Data distribution</a:t>
            </a:r>
            <a:endParaRPr lang="en-US" sz="1200" b="1" dirty="0">
              <a:cs typeface="Arial" panose="020B0604020202020204" pitchFamily="34" charset="0"/>
            </a:endParaRPr>
          </a:p>
        </p:txBody>
      </p:sp>
      <p:sp>
        <p:nvSpPr>
          <p:cNvPr id="76" name="Rectangle 75">
            <a:extLst>
              <a:ext uri="{FF2B5EF4-FFF2-40B4-BE49-F238E27FC236}">
                <a16:creationId xmlns:a16="http://schemas.microsoft.com/office/drawing/2014/main" id="{5A145943-3345-AD47-AB07-138B4F660012}"/>
              </a:ext>
            </a:extLst>
          </p:cNvPr>
          <p:cNvSpPr/>
          <p:nvPr/>
        </p:nvSpPr>
        <p:spPr bwMode="auto">
          <a:xfrm>
            <a:off x="6384032" y="4847294"/>
            <a:ext cx="1641748" cy="5014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a:defRPr/>
            </a:pPr>
            <a:r>
              <a:rPr lang="en-GB" sz="1200" b="1" dirty="0">
                <a:ea typeface="Geneva" charset="-128"/>
                <a:cs typeface="Arial" panose="020B0604020202020204" pitchFamily="34" charset="0"/>
              </a:rPr>
              <a:t>Reporting</a:t>
            </a:r>
          </a:p>
          <a:p>
            <a:pPr algn="ctr">
              <a:defRPr/>
            </a:pPr>
            <a:r>
              <a:rPr lang="en-GB" sz="1200" b="1" dirty="0">
                <a:ea typeface="Geneva" charset="-128"/>
                <a:cs typeface="Arial" panose="020B0604020202020204" pitchFamily="34" charset="0"/>
              </a:rPr>
              <a:t>guideline</a:t>
            </a:r>
            <a:endParaRPr lang="en-US" sz="1200" b="1" dirty="0">
              <a:ea typeface="Geneva" charset="-128"/>
              <a:cs typeface="Arial" panose="020B0604020202020204" pitchFamily="34" charset="0"/>
            </a:endParaRPr>
          </a:p>
        </p:txBody>
      </p:sp>
      <p:sp>
        <p:nvSpPr>
          <p:cNvPr id="77" name="Rectangle 11">
            <a:extLst>
              <a:ext uri="{FF2B5EF4-FFF2-40B4-BE49-F238E27FC236}">
                <a16:creationId xmlns:a16="http://schemas.microsoft.com/office/drawing/2014/main" id="{675022F2-8EF9-AE4D-B2B0-34F295322829}"/>
              </a:ext>
            </a:extLst>
          </p:cNvPr>
          <p:cNvSpPr>
            <a:spLocks noChangeArrowheads="1"/>
          </p:cNvSpPr>
          <p:nvPr/>
        </p:nvSpPr>
        <p:spPr bwMode="auto">
          <a:xfrm>
            <a:off x="6382444" y="3839231"/>
            <a:ext cx="1641748" cy="468381"/>
          </a:xfrm>
          <a:prstGeom prst="rect">
            <a:avLst/>
          </a:prstGeom>
          <a:solidFill>
            <a:srgbClr val="FFE07D"/>
          </a:solidFill>
          <a:ln w="9525">
            <a:solidFill>
              <a:schemeClr val="tx1"/>
            </a:solidFill>
            <a:round/>
            <a:headEnd/>
            <a:tailEnd/>
          </a:ln>
        </p:spPr>
        <p:txBody>
          <a:bodyPr/>
          <a:lstStyle/>
          <a:p>
            <a:pPr algn="ctr"/>
            <a:r>
              <a:rPr lang="en-GB" sz="1200" b="1" dirty="0">
                <a:cs typeface="Arial" panose="020B0604020202020204" pitchFamily="34" charset="0"/>
              </a:rPr>
              <a:t>Control vocabulary</a:t>
            </a:r>
            <a:endParaRPr lang="en-US" sz="1200" b="1" dirty="0">
              <a:cs typeface="Arial" panose="020B0604020202020204" pitchFamily="34" charset="0"/>
            </a:endParaRPr>
          </a:p>
        </p:txBody>
      </p:sp>
      <p:cxnSp>
        <p:nvCxnSpPr>
          <p:cNvPr id="78" name="AutoShape 29">
            <a:extLst>
              <a:ext uri="{FF2B5EF4-FFF2-40B4-BE49-F238E27FC236}">
                <a16:creationId xmlns:a16="http://schemas.microsoft.com/office/drawing/2014/main" id="{605E2110-46F2-5C45-837A-CE13F0CF08B6}"/>
              </a:ext>
            </a:extLst>
          </p:cNvPr>
          <p:cNvCxnSpPr>
            <a:cxnSpLocks noChangeShapeType="1"/>
            <a:stCxn id="81" idx="1"/>
            <a:endCxn id="77" idx="3"/>
          </p:cNvCxnSpPr>
          <p:nvPr/>
        </p:nvCxnSpPr>
        <p:spPr bwMode="auto">
          <a:xfrm flipH="1" flipV="1">
            <a:off x="8024192" y="4073422"/>
            <a:ext cx="610132" cy="603129"/>
          </a:xfrm>
          <a:prstGeom prst="straightConnector1">
            <a:avLst/>
          </a:prstGeom>
          <a:noFill/>
          <a:ln w="9525">
            <a:solidFill>
              <a:schemeClr val="tx1"/>
            </a:solidFill>
            <a:round/>
            <a:headEnd/>
            <a:tailEnd/>
          </a:ln>
        </p:spPr>
      </p:cxnSp>
      <p:cxnSp>
        <p:nvCxnSpPr>
          <p:cNvPr id="79" name="AutoShape 30">
            <a:extLst>
              <a:ext uri="{FF2B5EF4-FFF2-40B4-BE49-F238E27FC236}">
                <a16:creationId xmlns:a16="http://schemas.microsoft.com/office/drawing/2014/main" id="{4EA9A832-1650-0342-A794-FAD751BEB30E}"/>
              </a:ext>
            </a:extLst>
          </p:cNvPr>
          <p:cNvCxnSpPr>
            <a:cxnSpLocks noChangeShapeType="1"/>
            <a:stCxn id="81" idx="1"/>
            <a:endCxn id="76" idx="3"/>
          </p:cNvCxnSpPr>
          <p:nvPr/>
        </p:nvCxnSpPr>
        <p:spPr bwMode="auto">
          <a:xfrm flipH="1">
            <a:off x="8025780" y="4676551"/>
            <a:ext cx="608544" cy="421445"/>
          </a:xfrm>
          <a:prstGeom prst="straightConnector1">
            <a:avLst/>
          </a:prstGeom>
          <a:noFill/>
          <a:ln w="9525">
            <a:solidFill>
              <a:schemeClr val="tx1"/>
            </a:solidFill>
            <a:round/>
            <a:headEnd/>
            <a:tailEnd/>
          </a:ln>
        </p:spPr>
      </p:cxnSp>
      <p:cxnSp>
        <p:nvCxnSpPr>
          <p:cNvPr id="80" name="AutoShape 31">
            <a:extLst>
              <a:ext uri="{FF2B5EF4-FFF2-40B4-BE49-F238E27FC236}">
                <a16:creationId xmlns:a16="http://schemas.microsoft.com/office/drawing/2014/main" id="{94A0A509-E04A-FA4B-853C-2DB1192C71F8}"/>
              </a:ext>
            </a:extLst>
          </p:cNvPr>
          <p:cNvCxnSpPr>
            <a:cxnSpLocks noChangeShapeType="1"/>
            <a:stCxn id="81" idx="2"/>
            <a:endCxn id="74" idx="0"/>
          </p:cNvCxnSpPr>
          <p:nvPr/>
        </p:nvCxnSpPr>
        <p:spPr bwMode="auto">
          <a:xfrm flipH="1">
            <a:off x="9293139" y="4794732"/>
            <a:ext cx="11457" cy="339899"/>
          </a:xfrm>
          <a:prstGeom prst="straightConnector1">
            <a:avLst/>
          </a:prstGeom>
          <a:noFill/>
          <a:ln w="9525">
            <a:solidFill>
              <a:schemeClr val="tx1"/>
            </a:solidFill>
            <a:round/>
            <a:headEnd/>
            <a:tailEnd/>
          </a:ln>
        </p:spPr>
      </p:cxnSp>
      <p:sp>
        <p:nvSpPr>
          <p:cNvPr id="81" name="Rectangle 8">
            <a:extLst>
              <a:ext uri="{FF2B5EF4-FFF2-40B4-BE49-F238E27FC236}">
                <a16:creationId xmlns:a16="http://schemas.microsoft.com/office/drawing/2014/main" id="{D3B77A67-3163-4B48-8A45-D691728F1AB6}"/>
              </a:ext>
            </a:extLst>
          </p:cNvPr>
          <p:cNvSpPr>
            <a:spLocks noChangeArrowheads="1"/>
          </p:cNvSpPr>
          <p:nvPr/>
        </p:nvSpPr>
        <p:spPr bwMode="auto">
          <a:xfrm>
            <a:off x="8634325" y="4558369"/>
            <a:ext cx="1340541" cy="236363"/>
          </a:xfrm>
          <a:prstGeom prst="rect">
            <a:avLst/>
          </a:prstGeom>
          <a:solidFill>
            <a:srgbClr val="FF6600">
              <a:alpha val="25098"/>
            </a:srgbClr>
          </a:solidFill>
          <a:ln w="9525">
            <a:solidFill>
              <a:schemeClr val="tx1"/>
            </a:solidFill>
            <a:round/>
            <a:headEnd/>
            <a:tailEnd/>
          </a:ln>
        </p:spPr>
        <p:txBody>
          <a:bodyPr anchor="ctr"/>
          <a:lstStyle/>
          <a:p>
            <a:pPr algn="ctr"/>
            <a:r>
              <a:rPr lang="en-GB" sz="1200" b="1" dirty="0">
                <a:cs typeface="Arial" panose="020B0604020202020204" pitchFamily="34" charset="0"/>
              </a:rPr>
              <a:t>Format</a:t>
            </a:r>
          </a:p>
        </p:txBody>
      </p:sp>
      <p:cxnSp>
        <p:nvCxnSpPr>
          <p:cNvPr id="82" name="AutoShape 31">
            <a:extLst>
              <a:ext uri="{FF2B5EF4-FFF2-40B4-BE49-F238E27FC236}">
                <a16:creationId xmlns:a16="http://schemas.microsoft.com/office/drawing/2014/main" id="{298198D1-D6FC-5E4B-B7BE-08EEC37ABCA9}"/>
              </a:ext>
            </a:extLst>
          </p:cNvPr>
          <p:cNvCxnSpPr>
            <a:cxnSpLocks noChangeShapeType="1"/>
            <a:stCxn id="54" idx="2"/>
            <a:endCxn id="81" idx="0"/>
          </p:cNvCxnSpPr>
          <p:nvPr/>
        </p:nvCxnSpPr>
        <p:spPr bwMode="auto">
          <a:xfrm>
            <a:off x="9304595" y="4219338"/>
            <a:ext cx="0" cy="339031"/>
          </a:xfrm>
          <a:prstGeom prst="straightConnector1">
            <a:avLst/>
          </a:prstGeom>
          <a:noFill/>
          <a:ln w="9525">
            <a:solidFill>
              <a:schemeClr val="tx1"/>
            </a:solidFill>
            <a:round/>
            <a:headEnd/>
            <a:tailEnd/>
          </a:ln>
        </p:spPr>
      </p:cxnSp>
      <p:grpSp>
        <p:nvGrpSpPr>
          <p:cNvPr id="84" name="Group 83">
            <a:extLst>
              <a:ext uri="{FF2B5EF4-FFF2-40B4-BE49-F238E27FC236}">
                <a16:creationId xmlns:a16="http://schemas.microsoft.com/office/drawing/2014/main" id="{01BE659A-C273-F541-9E31-F716B4C02F36}"/>
              </a:ext>
            </a:extLst>
          </p:cNvPr>
          <p:cNvGrpSpPr/>
          <p:nvPr/>
        </p:nvGrpSpPr>
        <p:grpSpPr>
          <a:xfrm>
            <a:off x="6382444" y="5841873"/>
            <a:ext cx="2154622" cy="875438"/>
            <a:chOff x="5932488" y="980728"/>
            <a:chExt cx="3211512" cy="1850285"/>
          </a:xfrm>
        </p:grpSpPr>
        <p:sp>
          <p:nvSpPr>
            <p:cNvPr id="85" name="Rectangle 84">
              <a:extLst>
                <a:ext uri="{FF2B5EF4-FFF2-40B4-BE49-F238E27FC236}">
                  <a16:creationId xmlns:a16="http://schemas.microsoft.com/office/drawing/2014/main" id="{9018398A-C21D-444D-8476-926FC3A45134}"/>
                </a:ext>
              </a:extLst>
            </p:cNvPr>
            <p:cNvSpPr/>
            <p:nvPr/>
          </p:nvSpPr>
          <p:spPr>
            <a:xfrm>
              <a:off x="5932488" y="980728"/>
              <a:ext cx="3211512" cy="1728192"/>
            </a:xfrm>
            <a:prstGeom prst="rect">
              <a:avLst/>
            </a:prstGeom>
            <a:solidFill>
              <a:schemeClr val="accent1">
                <a:lumMod val="40000"/>
                <a:lumOff val="60000"/>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grpSp>
          <p:nvGrpSpPr>
            <p:cNvPr id="86" name="Group 85">
              <a:extLst>
                <a:ext uri="{FF2B5EF4-FFF2-40B4-BE49-F238E27FC236}">
                  <a16:creationId xmlns:a16="http://schemas.microsoft.com/office/drawing/2014/main" id="{8A4E2136-75CB-BE40-B8F9-87E2070D2417}"/>
                </a:ext>
              </a:extLst>
            </p:cNvPr>
            <p:cNvGrpSpPr/>
            <p:nvPr/>
          </p:nvGrpSpPr>
          <p:grpSpPr>
            <a:xfrm>
              <a:off x="6012160" y="1052736"/>
              <a:ext cx="2550533" cy="1778277"/>
              <a:chOff x="6012160" y="1052736"/>
              <a:chExt cx="2550533" cy="1778277"/>
            </a:xfrm>
          </p:grpSpPr>
          <p:sp>
            <p:nvSpPr>
              <p:cNvPr id="87" name="Rectangle 32">
                <a:extLst>
                  <a:ext uri="{FF2B5EF4-FFF2-40B4-BE49-F238E27FC236}">
                    <a16:creationId xmlns:a16="http://schemas.microsoft.com/office/drawing/2014/main" id="{F5CC5C47-24A9-2341-AD4A-2B61D6C6C50D}"/>
                  </a:ext>
                </a:extLst>
              </p:cNvPr>
              <p:cNvSpPr>
                <a:spLocks noChangeArrowheads="1"/>
              </p:cNvSpPr>
              <p:nvPr/>
            </p:nvSpPr>
            <p:spPr bwMode="auto">
              <a:xfrm>
                <a:off x="6419003" y="2278086"/>
                <a:ext cx="2143690" cy="552927"/>
              </a:xfrm>
              <a:prstGeom prst="rect">
                <a:avLst/>
              </a:prstGeom>
              <a:noFill/>
              <a:ln w="9525">
                <a:noFill/>
                <a:miter lim="800000"/>
                <a:headEnd/>
                <a:tailEnd/>
              </a:ln>
            </p:spPr>
            <p:txBody>
              <a:bodyPr wrap="none">
                <a:spAutoFit/>
              </a:bodyPr>
              <a:lstStyle/>
              <a:p>
                <a:r>
                  <a:rPr lang="en-US" sz="1100" dirty="0">
                    <a:cs typeface="Arial" panose="020B0604020202020204" pitchFamily="34" charset="0"/>
                    <a:hlinkClick r:id="rId3"/>
                  </a:rPr>
                  <a:t>www.psidev.info/MI</a:t>
                </a:r>
                <a:r>
                  <a:rPr lang="en-US" sz="1100" dirty="0">
                    <a:cs typeface="Arial" panose="020B0604020202020204" pitchFamily="34" charset="0"/>
                  </a:rPr>
                  <a:t> </a:t>
                </a:r>
              </a:p>
            </p:txBody>
          </p:sp>
          <p:pic>
            <p:nvPicPr>
              <p:cNvPr id="88" name="Picture 3" descr="psi_med">
                <a:extLst>
                  <a:ext uri="{FF2B5EF4-FFF2-40B4-BE49-F238E27FC236}">
                    <a16:creationId xmlns:a16="http://schemas.microsoft.com/office/drawing/2014/main" id="{0BF0B17C-87E5-DF46-A236-F69C524F101B}"/>
                  </a:ext>
                </a:extLst>
              </p:cNvPr>
              <p:cNvPicPr>
                <a:picLocks noChangeAspect="1" noChangeArrowheads="1"/>
              </p:cNvPicPr>
              <p:nvPr/>
            </p:nvPicPr>
            <p:blipFill>
              <a:blip r:embed="rId4" cstate="print"/>
              <a:srcRect/>
              <a:stretch>
                <a:fillRect/>
              </a:stretch>
            </p:blipFill>
            <p:spPr bwMode="auto">
              <a:xfrm>
                <a:off x="6989711" y="1556792"/>
                <a:ext cx="1065213" cy="709612"/>
              </a:xfrm>
              <a:prstGeom prst="rect">
                <a:avLst/>
              </a:prstGeom>
              <a:noFill/>
              <a:ln w="9525">
                <a:noFill/>
                <a:miter lim="800000"/>
                <a:headEnd/>
                <a:tailEnd/>
              </a:ln>
            </p:spPr>
          </p:pic>
          <p:sp>
            <p:nvSpPr>
              <p:cNvPr id="89" name="TextBox 88">
                <a:extLst>
                  <a:ext uri="{FF2B5EF4-FFF2-40B4-BE49-F238E27FC236}">
                    <a16:creationId xmlns:a16="http://schemas.microsoft.com/office/drawing/2014/main" id="{A2DB9C30-042D-424A-A50D-3561F2226C46}"/>
                  </a:ext>
                </a:extLst>
              </p:cNvPr>
              <p:cNvSpPr txBox="1"/>
              <p:nvPr/>
            </p:nvSpPr>
            <p:spPr>
              <a:xfrm>
                <a:off x="6012160" y="1052736"/>
                <a:ext cx="2420278" cy="715552"/>
              </a:xfrm>
              <a:prstGeom prst="rect">
                <a:avLst/>
              </a:prstGeom>
              <a:noFill/>
            </p:spPr>
            <p:txBody>
              <a:bodyPr wrap="none" rtlCol="0">
                <a:spAutoFit/>
              </a:bodyPr>
              <a:lstStyle/>
              <a:p>
                <a:r>
                  <a:rPr lang="en-GB" sz="1600" b="1" dirty="0">
                    <a:cs typeface="Arial" panose="020B0604020202020204" pitchFamily="34" charset="0"/>
                  </a:rPr>
                  <a:t>PSI-MI standards</a:t>
                </a:r>
              </a:p>
            </p:txBody>
          </p:sp>
        </p:grpSp>
      </p:grpSp>
    </p:spTree>
    <p:extLst>
      <p:ext uri="{BB962C8B-B14F-4D97-AF65-F5344CB8AC3E}">
        <p14:creationId xmlns:p14="http://schemas.microsoft.com/office/powerpoint/2010/main" val="97216923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7850" y="-27384"/>
            <a:ext cx="8640638" cy="584775"/>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Primary database example: </a:t>
            </a:r>
            <a:r>
              <a:rPr lang="en-GB" dirty="0" err="1"/>
              <a:t>BioGRID</a:t>
            </a:r>
            <a:r>
              <a:rPr lang="en-GB" dirty="0"/>
              <a:t> results</a:t>
            </a:r>
          </a:p>
        </p:txBody>
      </p:sp>
      <p:pic>
        <p:nvPicPr>
          <p:cNvPr id="2" name="Picture 1"/>
          <p:cNvPicPr>
            <a:picLocks noChangeAspect="1"/>
          </p:cNvPicPr>
          <p:nvPr/>
        </p:nvPicPr>
        <p:blipFill>
          <a:blip r:embed="rId2"/>
          <a:stretch>
            <a:fillRect/>
          </a:stretch>
        </p:blipFill>
        <p:spPr>
          <a:xfrm>
            <a:off x="2440056" y="692696"/>
            <a:ext cx="7472368" cy="5616624"/>
          </a:xfrm>
          <a:prstGeom prst="rect">
            <a:avLst/>
          </a:prstGeom>
        </p:spPr>
      </p:pic>
    </p:spTree>
    <p:extLst>
      <p:ext uri="{BB962C8B-B14F-4D97-AF65-F5344CB8AC3E}">
        <p14:creationId xmlns:p14="http://schemas.microsoft.com/office/powerpoint/2010/main" val="609456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7850" y="-27384"/>
            <a:ext cx="8640638" cy="584775"/>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Predictive database example: STRING</a:t>
            </a:r>
          </a:p>
        </p:txBody>
      </p:sp>
      <p:sp>
        <p:nvSpPr>
          <p:cNvPr id="6" name="TextBox 5"/>
          <p:cNvSpPr txBox="1"/>
          <p:nvPr/>
        </p:nvSpPr>
        <p:spPr>
          <a:xfrm>
            <a:off x="2849009" y="735087"/>
            <a:ext cx="2120196" cy="369332"/>
          </a:xfrm>
          <a:prstGeom prst="rect">
            <a:avLst/>
          </a:prstGeom>
          <a:noFill/>
        </p:spPr>
        <p:txBody>
          <a:bodyPr wrap="none" rtlCol="0">
            <a:spAutoFit/>
          </a:bodyPr>
          <a:lstStyle/>
          <a:p>
            <a:r>
              <a:rPr lang="en-US" dirty="0">
                <a:hlinkClick r:id="rId2"/>
              </a:rPr>
              <a:t>http://string-db.org/</a:t>
            </a:r>
            <a:endParaRPr lang="en-US" dirty="0"/>
          </a:p>
        </p:txBody>
      </p:sp>
      <p:sp>
        <p:nvSpPr>
          <p:cNvPr id="7" name="TextBox 6"/>
          <p:cNvSpPr txBox="1"/>
          <p:nvPr/>
        </p:nvSpPr>
        <p:spPr>
          <a:xfrm>
            <a:off x="6744072" y="908721"/>
            <a:ext cx="3744416" cy="3631763"/>
          </a:xfrm>
          <a:prstGeom prst="rect">
            <a:avLst/>
          </a:prstGeom>
          <a:noFill/>
        </p:spPr>
        <p:txBody>
          <a:bodyPr wrap="square" rtlCol="0">
            <a:spAutoFit/>
          </a:bodyPr>
          <a:lstStyle/>
          <a:p>
            <a:pPr marL="342900" indent="-342900">
              <a:spcAft>
                <a:spcPts val="600"/>
              </a:spcAft>
              <a:buFont typeface="Arial"/>
              <a:buChar char="•"/>
            </a:pPr>
            <a:r>
              <a:rPr lang="en-US" sz="2200" dirty="0"/>
              <a:t>Holds physical and functional interactions.</a:t>
            </a:r>
          </a:p>
          <a:p>
            <a:pPr marL="342900" indent="-342900">
              <a:spcAft>
                <a:spcPts val="600"/>
              </a:spcAft>
              <a:buFont typeface="Arial"/>
              <a:buChar char="•"/>
            </a:pPr>
            <a:r>
              <a:rPr lang="en-US" sz="2200" dirty="0"/>
              <a:t>Covers over 9.6 M proteins from over 2000 organisms. </a:t>
            </a:r>
          </a:p>
          <a:p>
            <a:pPr marL="342900" indent="-342900">
              <a:spcAft>
                <a:spcPts val="600"/>
              </a:spcAft>
              <a:buFont typeface="Arial"/>
              <a:buChar char="•"/>
            </a:pPr>
            <a:r>
              <a:rPr lang="en-US" sz="2200" dirty="0"/>
              <a:t>Results show a pre-filtered summary of multiple evidence types: experimental, gene fusion, co-occurrence, co-expression, text mining…</a:t>
            </a:r>
          </a:p>
        </p:txBody>
      </p:sp>
      <p:sp>
        <p:nvSpPr>
          <p:cNvPr id="8" name="TextBox 7"/>
          <p:cNvSpPr txBox="1"/>
          <p:nvPr/>
        </p:nvSpPr>
        <p:spPr>
          <a:xfrm>
            <a:off x="1775521" y="5157192"/>
            <a:ext cx="8424936" cy="1938992"/>
          </a:xfrm>
          <a:prstGeom prst="rect">
            <a:avLst/>
          </a:prstGeom>
          <a:noFill/>
        </p:spPr>
        <p:txBody>
          <a:bodyPr wrap="square" rtlCol="0">
            <a:spAutoFit/>
          </a:bodyPr>
          <a:lstStyle/>
          <a:p>
            <a:pPr marL="342900" indent="-342900">
              <a:spcAft>
                <a:spcPts val="600"/>
              </a:spcAft>
              <a:buFont typeface="Arial"/>
              <a:buChar char="•"/>
            </a:pPr>
            <a:r>
              <a:rPr lang="en-US" sz="2200" dirty="0"/>
              <a:t>Website allows individual and multiple gene/protein/sequence searches. </a:t>
            </a:r>
          </a:p>
          <a:p>
            <a:pPr marL="342900" indent="-342900">
              <a:spcAft>
                <a:spcPts val="600"/>
              </a:spcAft>
              <a:buFont typeface="Arial"/>
              <a:buChar char="•"/>
            </a:pPr>
            <a:r>
              <a:rPr lang="en-US" sz="2200" dirty="0"/>
              <a:t>Data available also via download from their website and a Cytoscape app.</a:t>
            </a:r>
          </a:p>
          <a:p>
            <a:endParaRPr lang="en-US" sz="220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7569" y="1330892"/>
            <a:ext cx="4355233" cy="3564885"/>
          </a:xfrm>
          <a:prstGeom prst="rect">
            <a:avLst/>
          </a:prstGeom>
        </p:spPr>
      </p:pic>
    </p:spTree>
    <p:extLst>
      <p:ext uri="{BB962C8B-B14F-4D97-AF65-F5344CB8AC3E}">
        <p14:creationId xmlns:p14="http://schemas.microsoft.com/office/powerpoint/2010/main" val="64247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BD72F-A638-5D48-B01F-5B1015469624}"/>
              </a:ext>
            </a:extLst>
          </p:cNvPr>
          <p:cNvSpPr>
            <a:spLocks noGrp="1"/>
          </p:cNvSpPr>
          <p:nvPr>
            <p:ph type="ctrTitle"/>
          </p:nvPr>
        </p:nvSpPr>
        <p:spPr/>
        <p:txBody>
          <a:bodyPr/>
          <a:lstStyle/>
          <a:p>
            <a:r>
              <a:rPr lang="en-GB" dirty="0"/>
              <a:t>Network part 2</a:t>
            </a:r>
          </a:p>
        </p:txBody>
      </p:sp>
      <p:sp>
        <p:nvSpPr>
          <p:cNvPr id="3" name="Subtitle 2">
            <a:extLst>
              <a:ext uri="{FF2B5EF4-FFF2-40B4-BE49-F238E27FC236}">
                <a16:creationId xmlns:a16="http://schemas.microsoft.com/office/drawing/2014/main" id="{FCD87BD9-BD88-B94E-B359-370FED761FB3}"/>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818617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7850" y="-27384"/>
            <a:ext cx="8640638" cy="584775"/>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Predictive database example: STRING results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557391"/>
            <a:ext cx="5748776" cy="39162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6603" y="3076052"/>
            <a:ext cx="5751933" cy="3781948"/>
          </a:xfrm>
          <a:prstGeom prst="rect">
            <a:avLst/>
          </a:prstGeom>
        </p:spPr>
      </p:pic>
    </p:spTree>
    <p:extLst>
      <p:ext uri="{BB962C8B-B14F-4D97-AF65-F5344CB8AC3E}">
        <p14:creationId xmlns:p14="http://schemas.microsoft.com/office/powerpoint/2010/main" val="3339966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1826" y="-27384"/>
            <a:ext cx="8640638" cy="584776"/>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Meta-database using PSICQUIC: </a:t>
            </a:r>
            <a:r>
              <a:rPr lang="en-GB" dirty="0" err="1"/>
              <a:t>mentha</a:t>
            </a:r>
            <a:endParaRPr lang="en-GB" dirty="0"/>
          </a:p>
        </p:txBody>
      </p:sp>
      <p:sp>
        <p:nvSpPr>
          <p:cNvPr id="6" name="TextBox 5"/>
          <p:cNvSpPr txBox="1"/>
          <p:nvPr/>
        </p:nvSpPr>
        <p:spPr>
          <a:xfrm>
            <a:off x="2421346" y="836712"/>
            <a:ext cx="2789546" cy="369332"/>
          </a:xfrm>
          <a:prstGeom prst="rect">
            <a:avLst/>
          </a:prstGeom>
          <a:noFill/>
        </p:spPr>
        <p:txBody>
          <a:bodyPr wrap="none" rtlCol="0">
            <a:spAutoFit/>
          </a:bodyPr>
          <a:lstStyle/>
          <a:p>
            <a:r>
              <a:rPr lang="en-US" dirty="0">
                <a:hlinkClick r:id="rId2"/>
              </a:rPr>
              <a:t>http://mentha.uniroma2.it/</a:t>
            </a:r>
            <a:endParaRPr lang="en-US" dirty="0"/>
          </a:p>
        </p:txBody>
      </p:sp>
      <p:sp>
        <p:nvSpPr>
          <p:cNvPr id="7" name="TextBox 6"/>
          <p:cNvSpPr txBox="1"/>
          <p:nvPr/>
        </p:nvSpPr>
        <p:spPr>
          <a:xfrm>
            <a:off x="6744072" y="1233040"/>
            <a:ext cx="3744416" cy="3647152"/>
          </a:xfrm>
          <a:prstGeom prst="rect">
            <a:avLst/>
          </a:prstGeom>
          <a:noFill/>
        </p:spPr>
        <p:txBody>
          <a:bodyPr wrap="square" rtlCol="0">
            <a:spAutoFit/>
          </a:bodyPr>
          <a:lstStyle/>
          <a:p>
            <a:pPr marL="342900" indent="-342900">
              <a:spcAft>
                <a:spcPts val="600"/>
              </a:spcAft>
              <a:buFont typeface="Arial"/>
              <a:buChar char="•"/>
            </a:pPr>
            <a:r>
              <a:rPr lang="en-US" dirty="0"/>
              <a:t>Updated every week using an automated procedure that uses PSICQUIC.</a:t>
            </a:r>
          </a:p>
          <a:p>
            <a:pPr marL="342900" indent="-342900">
              <a:spcAft>
                <a:spcPts val="600"/>
              </a:spcAft>
              <a:buFont typeface="Arial"/>
              <a:buChar char="•"/>
            </a:pPr>
            <a:r>
              <a:rPr lang="en-US" dirty="0"/>
              <a:t>Holds protein interactions aggregated from 5 different primary databases: MINT, IntAct, DIP, </a:t>
            </a:r>
            <a:r>
              <a:rPr lang="en-US" dirty="0" err="1"/>
              <a:t>MatrixDB</a:t>
            </a:r>
            <a:r>
              <a:rPr lang="en-US" dirty="0"/>
              <a:t> and </a:t>
            </a:r>
            <a:r>
              <a:rPr lang="en-US" dirty="0" err="1"/>
              <a:t>BioGRID</a:t>
            </a:r>
            <a:r>
              <a:rPr lang="en-US" dirty="0"/>
              <a:t>. </a:t>
            </a:r>
          </a:p>
          <a:p>
            <a:pPr marL="342900" indent="-342900">
              <a:spcAft>
                <a:spcPts val="600"/>
              </a:spcAft>
              <a:buFont typeface="Arial"/>
              <a:buChar char="•"/>
            </a:pPr>
            <a:r>
              <a:rPr lang="en-US" dirty="0"/>
              <a:t>Over 1.1M protein interactions reported. </a:t>
            </a:r>
          </a:p>
          <a:p>
            <a:pPr marL="342900" indent="-342900">
              <a:spcAft>
                <a:spcPts val="600"/>
              </a:spcAft>
              <a:buFont typeface="Arial"/>
              <a:buChar char="•"/>
            </a:pPr>
            <a:r>
              <a:rPr lang="en-US" dirty="0"/>
              <a:t>No specific organism focus, although it offers full </a:t>
            </a:r>
            <a:r>
              <a:rPr lang="en-US" dirty="0" err="1"/>
              <a:t>interactomes</a:t>
            </a:r>
            <a:r>
              <a:rPr lang="en-US" dirty="0"/>
              <a:t> for 8 organisms.</a:t>
            </a:r>
          </a:p>
        </p:txBody>
      </p:sp>
      <p:sp>
        <p:nvSpPr>
          <p:cNvPr id="8" name="TextBox 7"/>
          <p:cNvSpPr txBox="1"/>
          <p:nvPr/>
        </p:nvSpPr>
        <p:spPr>
          <a:xfrm>
            <a:off x="1775521" y="5237038"/>
            <a:ext cx="8424936" cy="1000274"/>
          </a:xfrm>
          <a:prstGeom prst="rect">
            <a:avLst/>
          </a:prstGeom>
          <a:noFill/>
        </p:spPr>
        <p:txBody>
          <a:bodyPr wrap="square" rtlCol="0">
            <a:spAutoFit/>
          </a:bodyPr>
          <a:lstStyle/>
          <a:p>
            <a:pPr marL="342900" indent="-342900">
              <a:spcAft>
                <a:spcPts val="600"/>
              </a:spcAft>
              <a:buFont typeface="Arial"/>
              <a:buChar char="•"/>
            </a:pPr>
            <a:r>
              <a:rPr lang="en-US" dirty="0"/>
              <a:t>Website allows individual and batch gene/protein searches and has tools for specific types of search (search within a list, for example). </a:t>
            </a:r>
          </a:p>
          <a:p>
            <a:pPr marL="342900" indent="-342900">
              <a:spcAft>
                <a:spcPts val="600"/>
              </a:spcAft>
              <a:buFont typeface="Arial"/>
              <a:buChar char="•"/>
            </a:pPr>
            <a:r>
              <a:rPr lang="en-US" dirty="0"/>
              <a:t>Data available also via PSICQUIC, </a:t>
            </a:r>
            <a:r>
              <a:rPr lang="en-US" dirty="0" err="1"/>
              <a:t>RESTful</a:t>
            </a:r>
            <a:r>
              <a:rPr lang="en-US" dirty="0"/>
              <a:t> API and direct download from website.</a:t>
            </a:r>
          </a:p>
        </p:txBody>
      </p:sp>
      <p:pic>
        <p:nvPicPr>
          <p:cNvPr id="2" name="Picture 1"/>
          <p:cNvPicPr>
            <a:picLocks noChangeAspect="1"/>
          </p:cNvPicPr>
          <p:nvPr/>
        </p:nvPicPr>
        <p:blipFill>
          <a:blip r:embed="rId3"/>
          <a:stretch>
            <a:fillRect/>
          </a:stretch>
        </p:blipFill>
        <p:spPr>
          <a:xfrm>
            <a:off x="1847529" y="1412776"/>
            <a:ext cx="4706283" cy="3528392"/>
          </a:xfrm>
          <a:prstGeom prst="rect">
            <a:avLst/>
          </a:prstGeom>
        </p:spPr>
      </p:pic>
    </p:spTree>
    <p:extLst>
      <p:ext uri="{BB962C8B-B14F-4D97-AF65-F5344CB8AC3E}">
        <p14:creationId xmlns:p14="http://schemas.microsoft.com/office/powerpoint/2010/main" val="2022263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1504" y="-27384"/>
            <a:ext cx="9036496" cy="584776"/>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Meta-database using PSICQUIC: </a:t>
            </a:r>
            <a:r>
              <a:rPr lang="en-GB" dirty="0" err="1"/>
              <a:t>mentha</a:t>
            </a:r>
            <a:r>
              <a:rPr lang="en-GB" dirty="0"/>
              <a:t> results</a:t>
            </a:r>
          </a:p>
        </p:txBody>
      </p:sp>
      <p:pic>
        <p:nvPicPr>
          <p:cNvPr id="3" name="Picture 2"/>
          <p:cNvPicPr>
            <a:picLocks noChangeAspect="1"/>
          </p:cNvPicPr>
          <p:nvPr/>
        </p:nvPicPr>
        <p:blipFill>
          <a:blip r:embed="rId2"/>
          <a:stretch>
            <a:fillRect/>
          </a:stretch>
        </p:blipFill>
        <p:spPr>
          <a:xfrm>
            <a:off x="2207568" y="620689"/>
            <a:ext cx="7776864" cy="5729913"/>
          </a:xfrm>
          <a:prstGeom prst="rect">
            <a:avLst/>
          </a:prstGeom>
        </p:spPr>
      </p:pic>
    </p:spTree>
    <p:extLst>
      <p:ext uri="{BB962C8B-B14F-4D97-AF65-F5344CB8AC3E}">
        <p14:creationId xmlns:p14="http://schemas.microsoft.com/office/powerpoint/2010/main" val="1175765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itle 1"/>
          <p:cNvSpPr>
            <a:spLocks noGrp="1"/>
          </p:cNvSpPr>
          <p:nvPr>
            <p:ph type="title"/>
          </p:nvPr>
        </p:nvSpPr>
        <p:spPr>
          <a:xfrm>
            <a:off x="1775520" y="60536"/>
            <a:ext cx="8229600" cy="535531"/>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0" hangingPunct="0"/>
            <a:r>
              <a:rPr lang="en-GB" sz="3200" dirty="0">
                <a:solidFill>
                  <a:srgbClr val="72AD46"/>
                </a:solidFill>
                <a:latin typeface="Arial" panose="020B0604020202020204" pitchFamily="34" charset="0"/>
                <a:cs typeface="Arial" pitchFamily="34" charset="0"/>
              </a:rPr>
              <a:t>PPI data sources: choices, choices</a:t>
            </a:r>
            <a:r>
              <a:rPr lang="mr-IN" sz="3200" dirty="0">
                <a:solidFill>
                  <a:srgbClr val="72AD46"/>
                </a:solidFill>
                <a:latin typeface="Arial" panose="020B0604020202020204" pitchFamily="34" charset="0"/>
                <a:cs typeface="Arial" pitchFamily="34" charset="0"/>
              </a:rPr>
              <a:t>…</a:t>
            </a:r>
            <a:endParaRPr lang="en-GB" sz="3200" dirty="0">
              <a:solidFill>
                <a:srgbClr val="72AD46"/>
              </a:solidFill>
              <a:latin typeface="Arial" panose="020B0604020202020204" pitchFamily="34" charset="0"/>
              <a:cs typeface="Arial" pitchFamily="34" charset="0"/>
            </a:endParaRPr>
          </a:p>
        </p:txBody>
      </p:sp>
      <p:sp>
        <p:nvSpPr>
          <p:cNvPr id="47" name="Rounded Rectangle 46"/>
          <p:cNvSpPr/>
          <p:nvPr/>
        </p:nvSpPr>
        <p:spPr>
          <a:xfrm>
            <a:off x="7608168" y="1038084"/>
            <a:ext cx="2808312" cy="397509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4694255" y="1038084"/>
            <a:ext cx="2808312" cy="397509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1780342" y="1038084"/>
            <a:ext cx="2808312" cy="397509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75520" y="1529497"/>
            <a:ext cx="2808312" cy="1569660"/>
          </a:xfrm>
          <a:prstGeom prst="rect">
            <a:avLst/>
          </a:prstGeom>
          <a:solidFill>
            <a:schemeClr val="bg1">
              <a:lumMod val="75000"/>
            </a:schemeClr>
          </a:solidFill>
        </p:spPr>
        <p:txBody>
          <a:bodyPr wrap="square" rtlCol="0">
            <a:spAutoFit/>
          </a:bodyPr>
          <a:lstStyle/>
          <a:p>
            <a:pPr marL="285750" indent="-285750">
              <a:buFont typeface="Arial" charset="0"/>
              <a:buChar char="•"/>
            </a:pPr>
            <a:r>
              <a:rPr lang="en-US" sz="1600" dirty="0">
                <a:solidFill>
                  <a:schemeClr val="tx1">
                    <a:lumMod val="65000"/>
                    <a:lumOff val="35000"/>
                  </a:schemeClr>
                </a:solidFill>
              </a:rPr>
              <a:t>Non-model organisms </a:t>
            </a:r>
          </a:p>
          <a:p>
            <a:pPr marL="285750" indent="-285750">
              <a:buFont typeface="Arial" charset="0"/>
              <a:buChar char="•"/>
            </a:pPr>
            <a:r>
              <a:rPr lang="en-US" sz="1600" dirty="0">
                <a:solidFill>
                  <a:schemeClr val="tx1">
                    <a:lumMod val="65000"/>
                    <a:lumOff val="35000"/>
                  </a:schemeClr>
                </a:solidFill>
              </a:rPr>
              <a:t>OK with ‘fuzzier’ data</a:t>
            </a:r>
          </a:p>
          <a:p>
            <a:pPr marL="285750" indent="-285750">
              <a:buFont typeface="Arial" charset="0"/>
              <a:buChar char="•"/>
            </a:pPr>
            <a:r>
              <a:rPr lang="en-US" sz="1600" dirty="0">
                <a:solidFill>
                  <a:schemeClr val="tx1">
                    <a:lumMod val="65000"/>
                    <a:lumOff val="35000"/>
                  </a:schemeClr>
                </a:solidFill>
              </a:rPr>
              <a:t>Need for highest possible interactome coverage </a:t>
            </a:r>
          </a:p>
          <a:p>
            <a:pPr marL="285750" indent="-285750">
              <a:buFont typeface="Arial" charset="0"/>
              <a:buChar char="•"/>
            </a:pPr>
            <a:r>
              <a:rPr lang="en-US" sz="1600" dirty="0">
                <a:solidFill>
                  <a:schemeClr val="tx1">
                    <a:lumMod val="65000"/>
                    <a:lumOff val="35000"/>
                  </a:schemeClr>
                </a:solidFill>
              </a:rPr>
              <a:t>No great need for most up-to-date data</a:t>
            </a:r>
          </a:p>
        </p:txBody>
      </p:sp>
      <p:sp>
        <p:nvSpPr>
          <p:cNvPr id="51" name="TextBox 50"/>
          <p:cNvSpPr txBox="1"/>
          <p:nvPr/>
        </p:nvSpPr>
        <p:spPr>
          <a:xfrm>
            <a:off x="4689433" y="1529497"/>
            <a:ext cx="2813134" cy="1569660"/>
          </a:xfrm>
          <a:prstGeom prst="rect">
            <a:avLst/>
          </a:prstGeom>
          <a:solidFill>
            <a:schemeClr val="accent3">
              <a:lumMod val="40000"/>
              <a:lumOff val="60000"/>
            </a:schemeClr>
          </a:solidFill>
        </p:spPr>
        <p:txBody>
          <a:bodyPr wrap="square" rtlCol="0">
            <a:spAutoFit/>
          </a:bodyPr>
          <a:lstStyle>
            <a:defPPr>
              <a:defRPr lang="de-DE"/>
            </a:defPPr>
            <a:lvl1pPr marL="285750" indent="-285750">
              <a:buFont typeface="Arial" charset="0"/>
              <a:buChar char="•"/>
              <a:defRPr sz="1600">
                <a:solidFill>
                  <a:schemeClr val="accent3">
                    <a:lumMod val="50000"/>
                  </a:schemeClr>
                </a:solidFill>
              </a:defRPr>
            </a:lvl1pPr>
          </a:lstStyle>
          <a:p>
            <a:r>
              <a:rPr lang="en-US" dirty="0"/>
              <a:t>Model organisms </a:t>
            </a:r>
          </a:p>
          <a:p>
            <a:r>
              <a:rPr lang="en-US" dirty="0"/>
              <a:t>Experimental data only</a:t>
            </a:r>
          </a:p>
          <a:p>
            <a:r>
              <a:rPr lang="en-US" dirty="0"/>
              <a:t>Need for highest possible interactome coverage </a:t>
            </a:r>
          </a:p>
          <a:p>
            <a:r>
              <a:rPr lang="en-US" dirty="0"/>
              <a:t>No interest in detail, just connections </a:t>
            </a:r>
          </a:p>
        </p:txBody>
      </p:sp>
      <p:sp>
        <p:nvSpPr>
          <p:cNvPr id="52" name="TextBox 51"/>
          <p:cNvSpPr txBox="1"/>
          <p:nvPr/>
        </p:nvSpPr>
        <p:spPr>
          <a:xfrm>
            <a:off x="7603346" y="1529497"/>
            <a:ext cx="2813134" cy="1569660"/>
          </a:xfrm>
          <a:prstGeom prst="rect">
            <a:avLst/>
          </a:prstGeom>
          <a:solidFill>
            <a:schemeClr val="tx2">
              <a:lumMod val="40000"/>
              <a:lumOff val="60000"/>
            </a:schemeClr>
          </a:solidFill>
        </p:spPr>
        <p:txBody>
          <a:bodyPr wrap="square" rtlCol="0">
            <a:spAutoFit/>
          </a:bodyPr>
          <a:lstStyle>
            <a:defPPr>
              <a:defRPr lang="de-DE"/>
            </a:defPPr>
            <a:lvl1pPr marL="285750" indent="-285750">
              <a:buFont typeface="Arial" charset="0"/>
              <a:buChar char="•"/>
              <a:defRPr sz="1600">
                <a:solidFill>
                  <a:schemeClr val="accent1">
                    <a:lumMod val="50000"/>
                  </a:schemeClr>
                </a:solidFill>
              </a:defRPr>
            </a:lvl1pPr>
          </a:lstStyle>
          <a:p>
            <a:r>
              <a:rPr lang="en-US" dirty="0"/>
              <a:t>Model / non-model organisms</a:t>
            </a:r>
          </a:p>
          <a:p>
            <a:r>
              <a:rPr lang="en-US" dirty="0"/>
              <a:t>Leverage detailed information (binding regions, mutation effects, isoforms &amp; variants</a:t>
            </a:r>
            <a:r>
              <a:rPr lang="mr-IN" dirty="0"/>
              <a:t>…</a:t>
            </a:r>
            <a:r>
              <a:rPr lang="en-GB" dirty="0"/>
              <a:t>)</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4721" y="3608996"/>
            <a:ext cx="2649910" cy="756108"/>
          </a:xfrm>
          <a:prstGeom prst="rect">
            <a:avLst/>
          </a:prstGeom>
        </p:spPr>
      </p:pic>
      <p:pic>
        <p:nvPicPr>
          <p:cNvPr id="54" name="Picture 53"/>
          <p:cNvPicPr>
            <a:picLocks noChangeAspect="1"/>
          </p:cNvPicPr>
          <p:nvPr/>
        </p:nvPicPr>
        <p:blipFill>
          <a:blip r:embed="rId4"/>
          <a:stretch>
            <a:fillRect/>
          </a:stretch>
        </p:blipFill>
        <p:spPr>
          <a:xfrm>
            <a:off x="4937010" y="3600000"/>
            <a:ext cx="2317981" cy="765104"/>
          </a:xfrm>
          <a:prstGeom prst="rect">
            <a:avLst/>
          </a:prstGeom>
        </p:spPr>
      </p:pic>
      <p:pic>
        <p:nvPicPr>
          <p:cNvPr id="58" name="Picture 57" descr="IMEx_logo_webmedium.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69831" y="3600000"/>
            <a:ext cx="903953" cy="872315"/>
          </a:xfrm>
          <a:prstGeom prst="rect">
            <a:avLst/>
          </a:prstGeom>
        </p:spPr>
      </p:pic>
      <p:sp>
        <p:nvSpPr>
          <p:cNvPr id="10" name="Right Brace 9"/>
          <p:cNvSpPr/>
          <p:nvPr/>
        </p:nvSpPr>
        <p:spPr>
          <a:xfrm rot="5400000">
            <a:off x="7392144" y="2571444"/>
            <a:ext cx="288032" cy="5472608"/>
          </a:xfrm>
          <a:prstGeom prst="righ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1"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47632" y="5714055"/>
            <a:ext cx="4357489" cy="658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 name="Picture 61" descr="IMEx_logo_webmedium.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83833" y="5542109"/>
            <a:ext cx="903953" cy="872315"/>
          </a:xfrm>
          <a:prstGeom prst="rect">
            <a:avLst/>
          </a:prstGeom>
        </p:spPr>
      </p:pic>
    </p:spTree>
    <p:extLst>
      <p:ext uri="{BB962C8B-B14F-4D97-AF65-F5344CB8AC3E}">
        <p14:creationId xmlns:p14="http://schemas.microsoft.com/office/powerpoint/2010/main" val="364832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5515" y="1217965"/>
            <a:ext cx="10733056" cy="2649443"/>
          </a:xfrm>
          <a:prstGeom prst="rect">
            <a:avLst/>
          </a:prstGeom>
        </p:spPr>
        <p:txBody>
          <a:bodyPr vert="horz" wrap="square" lIns="0" tIns="12700" rIns="0" bIns="0" rtlCol="0">
            <a:spAutoFit/>
          </a:bodyPr>
          <a:lstStyle/>
          <a:p>
            <a:pPr marL="227329" marR="5080" indent="-214629">
              <a:spcBef>
                <a:spcPts val="100"/>
              </a:spcBef>
              <a:buFont typeface="Arial"/>
              <a:buChar char="•"/>
              <a:tabLst>
                <a:tab pos="227329" algn="l"/>
                <a:tab pos="753745" algn="l"/>
                <a:tab pos="1402080" algn="l"/>
                <a:tab pos="1887220" algn="l"/>
                <a:tab pos="3338829" algn="l"/>
                <a:tab pos="5461000" algn="l"/>
                <a:tab pos="6847205" algn="l"/>
              </a:tabLst>
            </a:pPr>
            <a:r>
              <a:rPr lang="it-IT" sz="2400" dirty="0" err="1"/>
              <a:t>Protein-protein</a:t>
            </a:r>
            <a:r>
              <a:rPr lang="it-IT" sz="2400" dirty="0"/>
              <a:t> </a:t>
            </a:r>
            <a:r>
              <a:rPr lang="it-IT" sz="2400" dirty="0" err="1"/>
              <a:t>interaction</a:t>
            </a:r>
            <a:r>
              <a:rPr lang="it-IT" sz="2400" dirty="0"/>
              <a:t> networks </a:t>
            </a:r>
            <a:r>
              <a:rPr lang="it-IT" sz="2400" dirty="0" err="1"/>
              <a:t>provide</a:t>
            </a:r>
            <a:r>
              <a:rPr lang="it-IT" sz="2400" dirty="0"/>
              <a:t> information </a:t>
            </a:r>
            <a:r>
              <a:rPr lang="it-IT" sz="2400" dirty="0" err="1"/>
              <a:t>about</a:t>
            </a:r>
            <a:r>
              <a:rPr lang="it-IT" sz="2400" dirty="0"/>
              <a:t> </a:t>
            </a:r>
            <a:r>
              <a:rPr lang="it-IT" sz="2400" dirty="0" err="1"/>
              <a:t>cell</a:t>
            </a:r>
            <a:r>
              <a:rPr lang="it-IT" sz="2400" dirty="0"/>
              <a:t> </a:t>
            </a:r>
            <a:r>
              <a:rPr lang="it-IT" sz="2400" dirty="0" err="1"/>
              <a:t>organization</a:t>
            </a:r>
            <a:r>
              <a:rPr lang="it-IT" sz="2400" dirty="0"/>
              <a:t> </a:t>
            </a:r>
          </a:p>
          <a:p>
            <a:pPr marL="227329" marR="5080" indent="-214629">
              <a:spcBef>
                <a:spcPts val="100"/>
              </a:spcBef>
              <a:buFont typeface="Arial"/>
              <a:buChar char="•"/>
              <a:tabLst>
                <a:tab pos="227329" algn="l"/>
                <a:tab pos="753745" algn="l"/>
                <a:tab pos="1402080" algn="l"/>
                <a:tab pos="1887220" algn="l"/>
                <a:tab pos="3338829" algn="l"/>
                <a:tab pos="5461000" algn="l"/>
                <a:tab pos="6847205" algn="l"/>
              </a:tabLst>
            </a:pPr>
            <a:r>
              <a:rPr lang="it-IT" sz="2400" dirty="0" err="1"/>
              <a:t>PPIs</a:t>
            </a:r>
            <a:r>
              <a:rPr lang="it-IT" sz="2400" dirty="0"/>
              <a:t> are the </a:t>
            </a:r>
            <a:r>
              <a:rPr lang="it-IT" sz="2400" dirty="0" err="1"/>
              <a:t>static</a:t>
            </a:r>
            <a:r>
              <a:rPr lang="it-IT" sz="2400" dirty="0"/>
              <a:t> </a:t>
            </a:r>
            <a:r>
              <a:rPr lang="it-IT" sz="2400" dirty="0" err="1"/>
              <a:t>representation</a:t>
            </a:r>
            <a:r>
              <a:rPr lang="it-IT" sz="2400" dirty="0"/>
              <a:t> of a </a:t>
            </a:r>
            <a:r>
              <a:rPr lang="it-IT" sz="2400" dirty="0" err="1"/>
              <a:t>biochemical</a:t>
            </a:r>
            <a:r>
              <a:rPr lang="it-IT" sz="2400" dirty="0"/>
              <a:t> </a:t>
            </a:r>
            <a:r>
              <a:rPr lang="it-IT" sz="2400" dirty="0" err="1"/>
              <a:t>event</a:t>
            </a:r>
            <a:r>
              <a:rPr lang="it-IT" sz="2400" dirty="0"/>
              <a:t>, </a:t>
            </a:r>
            <a:r>
              <a:rPr lang="it-IT" sz="2400" dirty="0" err="1"/>
              <a:t>without</a:t>
            </a:r>
            <a:r>
              <a:rPr lang="it-IT" sz="2400" dirty="0"/>
              <a:t> </a:t>
            </a:r>
            <a:r>
              <a:rPr lang="it-IT" sz="2400" dirty="0" err="1"/>
              <a:t>providing</a:t>
            </a:r>
            <a:r>
              <a:rPr lang="it-IT" sz="2400" dirty="0"/>
              <a:t> </a:t>
            </a:r>
            <a:r>
              <a:rPr lang="it-IT" sz="2400" dirty="0" err="1"/>
              <a:t>evidence</a:t>
            </a:r>
            <a:r>
              <a:rPr lang="it-IT" sz="2400" dirty="0"/>
              <a:t> on the </a:t>
            </a:r>
            <a:r>
              <a:rPr lang="it-IT" sz="2400" dirty="0" err="1"/>
              <a:t>dynamics</a:t>
            </a:r>
            <a:r>
              <a:rPr lang="it-IT" sz="2400" dirty="0"/>
              <a:t> and </a:t>
            </a:r>
            <a:r>
              <a:rPr lang="it-IT" sz="2400" dirty="0" err="1"/>
              <a:t>causality</a:t>
            </a:r>
            <a:r>
              <a:rPr lang="it-IT" sz="2400" dirty="0"/>
              <a:t> of the </a:t>
            </a:r>
            <a:r>
              <a:rPr lang="it-IT" sz="2400" dirty="0" err="1"/>
              <a:t>interaction</a:t>
            </a:r>
            <a:r>
              <a:rPr lang="it-IT" sz="2400" dirty="0"/>
              <a:t> </a:t>
            </a:r>
          </a:p>
          <a:p>
            <a:pPr marL="227329" marR="5080" indent="-214629">
              <a:spcBef>
                <a:spcPts val="100"/>
              </a:spcBef>
              <a:buFont typeface="Arial"/>
              <a:buChar char="•"/>
              <a:tabLst>
                <a:tab pos="227329" algn="l"/>
                <a:tab pos="753745" algn="l"/>
                <a:tab pos="1402080" algn="l"/>
                <a:tab pos="1887220" algn="l"/>
                <a:tab pos="3338829" algn="l"/>
                <a:tab pos="5461000" algn="l"/>
                <a:tab pos="6847205" algn="l"/>
              </a:tabLst>
            </a:pPr>
            <a:r>
              <a:rPr lang="it-IT" sz="2400" dirty="0"/>
              <a:t>PPI networks are </a:t>
            </a:r>
            <a:r>
              <a:rPr lang="it-IT" sz="2400" dirty="0" err="1"/>
              <a:t>not</a:t>
            </a:r>
            <a:r>
              <a:rPr lang="it-IT" sz="2400" dirty="0"/>
              <a:t> </a:t>
            </a:r>
            <a:r>
              <a:rPr lang="it-IT" sz="2400" dirty="0" err="1"/>
              <a:t>sufficient</a:t>
            </a:r>
            <a:r>
              <a:rPr lang="it-IT" sz="2400" dirty="0"/>
              <a:t> to </a:t>
            </a:r>
            <a:r>
              <a:rPr lang="it-IT" sz="2400" dirty="0" err="1"/>
              <a:t>support</a:t>
            </a:r>
            <a:r>
              <a:rPr lang="it-IT" sz="2400" dirty="0"/>
              <a:t> a </a:t>
            </a:r>
            <a:r>
              <a:rPr lang="it-IT" sz="2400" dirty="0" err="1"/>
              <a:t>functional</a:t>
            </a:r>
            <a:r>
              <a:rPr lang="it-IT" sz="2400" dirty="0"/>
              <a:t> </a:t>
            </a:r>
            <a:r>
              <a:rPr lang="it-IT" sz="2400" dirty="0" err="1"/>
              <a:t>analysis</a:t>
            </a:r>
            <a:r>
              <a:rPr lang="it-IT" sz="2400" dirty="0"/>
              <a:t> of the </a:t>
            </a:r>
            <a:r>
              <a:rPr lang="it-IT" sz="2400" dirty="0" err="1"/>
              <a:t>signal</a:t>
            </a:r>
            <a:r>
              <a:rPr lang="it-IT" sz="2400" dirty="0"/>
              <a:t> </a:t>
            </a:r>
          </a:p>
          <a:p>
            <a:pPr marL="227329" marR="5080" indent="-214629">
              <a:spcBef>
                <a:spcPts val="100"/>
              </a:spcBef>
              <a:buFont typeface="Arial"/>
              <a:buChar char="•"/>
              <a:tabLst>
                <a:tab pos="227329" algn="l"/>
                <a:tab pos="753745" algn="l"/>
                <a:tab pos="1402080" algn="l"/>
                <a:tab pos="1887220" algn="l"/>
                <a:tab pos="3338829" algn="l"/>
                <a:tab pos="5461000" algn="l"/>
                <a:tab pos="6847205" algn="l"/>
              </a:tabLst>
            </a:pPr>
            <a:endParaRPr lang="it-IT" sz="2400" dirty="0"/>
          </a:p>
          <a:p>
            <a:pPr marL="227329" marR="5080" indent="-214629">
              <a:spcBef>
                <a:spcPts val="100"/>
              </a:spcBef>
              <a:buFont typeface="Arial"/>
              <a:buChar char="•"/>
              <a:tabLst>
                <a:tab pos="227329" algn="l"/>
                <a:tab pos="753745" algn="l"/>
                <a:tab pos="1402080" algn="l"/>
                <a:tab pos="1887220" algn="l"/>
                <a:tab pos="3338829" algn="l"/>
                <a:tab pos="5461000" algn="l"/>
                <a:tab pos="6847205" algn="l"/>
              </a:tabLst>
            </a:pPr>
            <a:r>
              <a:rPr lang="it-IT" sz="2400" dirty="0"/>
              <a:t>A </a:t>
            </a:r>
            <a:r>
              <a:rPr lang="it-IT" sz="2400" dirty="0" err="1"/>
              <a:t>second</a:t>
            </a:r>
            <a:r>
              <a:rPr lang="it-IT" sz="2400" dirty="0"/>
              <a:t> </a:t>
            </a:r>
            <a:r>
              <a:rPr lang="it-IT" sz="2400" dirty="0" err="1"/>
              <a:t>type</a:t>
            </a:r>
            <a:r>
              <a:rPr lang="it-IT" sz="2400" dirty="0"/>
              <a:t> of </a:t>
            </a:r>
            <a:r>
              <a:rPr lang="it-IT" sz="2400" dirty="0" err="1"/>
              <a:t>functional</a:t>
            </a:r>
            <a:r>
              <a:rPr lang="it-IT" sz="2400" dirty="0"/>
              <a:t> </a:t>
            </a:r>
            <a:r>
              <a:rPr lang="it-IT" sz="2400" dirty="0" err="1"/>
              <a:t>relationships</a:t>
            </a:r>
            <a:r>
              <a:rPr lang="it-IT" sz="2400" dirty="0"/>
              <a:t> </a:t>
            </a:r>
            <a:r>
              <a:rPr lang="it-IT" sz="2400" dirty="0" err="1"/>
              <a:t>between</a:t>
            </a:r>
            <a:r>
              <a:rPr lang="it-IT" sz="2400" dirty="0"/>
              <a:t> </a:t>
            </a:r>
            <a:r>
              <a:rPr lang="it-IT" sz="2400" dirty="0" err="1"/>
              <a:t>entities</a:t>
            </a:r>
            <a:r>
              <a:rPr lang="it-IT" sz="2400" dirty="0"/>
              <a:t> must be </a:t>
            </a:r>
            <a:r>
              <a:rPr lang="it-IT" sz="2400" dirty="0" err="1"/>
              <a:t>considered</a:t>
            </a:r>
            <a:r>
              <a:rPr lang="it-IT" sz="2400" dirty="0"/>
              <a:t>, the </a:t>
            </a:r>
            <a:r>
              <a:rPr lang="it-IT" sz="2400" dirty="0" err="1"/>
              <a:t>causal</a:t>
            </a:r>
            <a:r>
              <a:rPr lang="it-IT" sz="2400" dirty="0"/>
              <a:t> </a:t>
            </a:r>
            <a:r>
              <a:rPr lang="it-IT" sz="2400" dirty="0" err="1"/>
              <a:t>relationships</a:t>
            </a:r>
            <a:r>
              <a:rPr lang="it-IT" sz="2400" dirty="0"/>
              <a:t> </a:t>
            </a:r>
            <a:r>
              <a:rPr lang="it-IT" sz="2400" dirty="0" err="1"/>
              <a:t>between</a:t>
            </a:r>
            <a:r>
              <a:rPr lang="it-IT" sz="2400" dirty="0"/>
              <a:t> </a:t>
            </a:r>
            <a:r>
              <a:rPr lang="it-IT" sz="2400" dirty="0" err="1"/>
              <a:t>interacting</a:t>
            </a:r>
            <a:r>
              <a:rPr lang="it-IT" sz="2400" dirty="0"/>
              <a:t> </a:t>
            </a:r>
            <a:r>
              <a:rPr lang="it-IT" sz="2400" dirty="0" err="1"/>
              <a:t>molecules</a:t>
            </a:r>
            <a:endParaRPr sz="2400" dirty="0">
              <a:latin typeface="Calibri"/>
              <a:cs typeface="Calibri"/>
            </a:endParaRPr>
          </a:p>
        </p:txBody>
      </p:sp>
      <p:grpSp>
        <p:nvGrpSpPr>
          <p:cNvPr id="3" name="object 3"/>
          <p:cNvGrpSpPr/>
          <p:nvPr/>
        </p:nvGrpSpPr>
        <p:grpSpPr>
          <a:xfrm>
            <a:off x="9977204" y="4369166"/>
            <a:ext cx="1494790" cy="2091689"/>
            <a:chOff x="4839147" y="4649993"/>
            <a:chExt cx="1494790" cy="2091689"/>
          </a:xfrm>
        </p:grpSpPr>
        <p:pic>
          <p:nvPicPr>
            <p:cNvPr id="4" name="object 4"/>
            <p:cNvPicPr/>
            <p:nvPr/>
          </p:nvPicPr>
          <p:blipFill>
            <a:blip r:embed="rId2" cstate="print"/>
            <a:stretch>
              <a:fillRect/>
            </a:stretch>
          </p:blipFill>
          <p:spPr>
            <a:xfrm>
              <a:off x="4848672" y="4659518"/>
              <a:ext cx="1475369" cy="2072032"/>
            </a:xfrm>
            <a:prstGeom prst="rect">
              <a:avLst/>
            </a:prstGeom>
          </p:spPr>
        </p:pic>
        <p:sp>
          <p:nvSpPr>
            <p:cNvPr id="5" name="object 5"/>
            <p:cNvSpPr/>
            <p:nvPr/>
          </p:nvSpPr>
          <p:spPr>
            <a:xfrm>
              <a:off x="4843909" y="4654755"/>
              <a:ext cx="1485265" cy="2082164"/>
            </a:xfrm>
            <a:custGeom>
              <a:avLst/>
              <a:gdLst/>
              <a:ahLst/>
              <a:cxnLst/>
              <a:rect l="l" t="t" r="r" b="b"/>
              <a:pathLst>
                <a:path w="1485264" h="2082165">
                  <a:moveTo>
                    <a:pt x="0" y="0"/>
                  </a:moveTo>
                  <a:lnTo>
                    <a:pt x="1484894" y="0"/>
                  </a:lnTo>
                  <a:lnTo>
                    <a:pt x="1484894" y="2081558"/>
                  </a:lnTo>
                  <a:lnTo>
                    <a:pt x="0" y="2081558"/>
                  </a:lnTo>
                  <a:lnTo>
                    <a:pt x="0" y="0"/>
                  </a:lnTo>
                  <a:close/>
                </a:path>
              </a:pathLst>
            </a:custGeom>
            <a:ln w="9525">
              <a:solidFill>
                <a:srgbClr val="984807"/>
              </a:solidFill>
            </a:ln>
          </p:spPr>
          <p:txBody>
            <a:bodyPr wrap="square" lIns="0" tIns="0" rIns="0" bIns="0" rtlCol="0"/>
            <a:lstStyle/>
            <a:p>
              <a:endParaRPr/>
            </a:p>
          </p:txBody>
        </p:sp>
      </p:grpSp>
      <p:grpSp>
        <p:nvGrpSpPr>
          <p:cNvPr id="6" name="object 6"/>
          <p:cNvGrpSpPr/>
          <p:nvPr/>
        </p:nvGrpSpPr>
        <p:grpSpPr>
          <a:xfrm>
            <a:off x="7518254" y="4369166"/>
            <a:ext cx="1377950" cy="2091689"/>
            <a:chOff x="2380197" y="4649993"/>
            <a:chExt cx="1377950" cy="2091689"/>
          </a:xfrm>
        </p:grpSpPr>
        <p:pic>
          <p:nvPicPr>
            <p:cNvPr id="7" name="object 7"/>
            <p:cNvPicPr/>
            <p:nvPr/>
          </p:nvPicPr>
          <p:blipFill>
            <a:blip r:embed="rId3" cstate="print"/>
            <a:stretch>
              <a:fillRect/>
            </a:stretch>
          </p:blipFill>
          <p:spPr>
            <a:xfrm>
              <a:off x="2389722" y="4659518"/>
              <a:ext cx="1358892" cy="2072032"/>
            </a:xfrm>
            <a:prstGeom prst="rect">
              <a:avLst/>
            </a:prstGeom>
          </p:spPr>
        </p:pic>
        <p:sp>
          <p:nvSpPr>
            <p:cNvPr id="8" name="object 8"/>
            <p:cNvSpPr/>
            <p:nvPr/>
          </p:nvSpPr>
          <p:spPr>
            <a:xfrm>
              <a:off x="2384959" y="4654755"/>
              <a:ext cx="1368425" cy="2082164"/>
            </a:xfrm>
            <a:custGeom>
              <a:avLst/>
              <a:gdLst/>
              <a:ahLst/>
              <a:cxnLst/>
              <a:rect l="l" t="t" r="r" b="b"/>
              <a:pathLst>
                <a:path w="1368425" h="2082165">
                  <a:moveTo>
                    <a:pt x="0" y="0"/>
                  </a:moveTo>
                  <a:lnTo>
                    <a:pt x="1368418" y="0"/>
                  </a:lnTo>
                  <a:lnTo>
                    <a:pt x="1368418" y="2081558"/>
                  </a:lnTo>
                  <a:lnTo>
                    <a:pt x="0" y="2081558"/>
                  </a:lnTo>
                  <a:lnTo>
                    <a:pt x="0" y="0"/>
                  </a:lnTo>
                  <a:close/>
                </a:path>
              </a:pathLst>
            </a:custGeom>
            <a:ln w="9525">
              <a:solidFill>
                <a:srgbClr val="984807"/>
              </a:solidFill>
            </a:ln>
          </p:spPr>
          <p:txBody>
            <a:bodyPr wrap="square" lIns="0" tIns="0" rIns="0" bIns="0" rtlCol="0"/>
            <a:lstStyle/>
            <a:p>
              <a:endParaRPr/>
            </a:p>
          </p:txBody>
        </p:sp>
      </p:grpSp>
      <p:sp>
        <p:nvSpPr>
          <p:cNvPr id="9" name="object 9"/>
          <p:cNvSpPr txBox="1">
            <a:spLocks noGrp="1"/>
          </p:cNvSpPr>
          <p:nvPr>
            <p:ph type="title"/>
          </p:nvPr>
        </p:nvSpPr>
        <p:spPr>
          <a:xfrm>
            <a:off x="333934" y="341570"/>
            <a:ext cx="4426751" cy="505267"/>
          </a:xfrm>
          <a:prstGeom prst="rect">
            <a:avLst/>
          </a:prstGeom>
        </p:spPr>
        <p:txBody>
          <a:bodyPr vert="horz" wrap="square" lIns="0" tIns="12700" rIns="0" bIns="0" rtlCol="0" anchor="ctr">
            <a:spAutoFit/>
          </a:bodyPr>
          <a:lstStyle/>
          <a:p>
            <a:pPr marL="12700">
              <a:lnSpc>
                <a:spcPct val="100000"/>
              </a:lnSpc>
              <a:spcBef>
                <a:spcPts val="100"/>
              </a:spcBef>
            </a:pPr>
            <a:r>
              <a:rPr lang="it-IT" sz="3200" b="1" dirty="0" err="1">
                <a:solidFill>
                  <a:schemeClr val="accent6"/>
                </a:solidFill>
                <a:latin typeface="Century Gothic"/>
                <a:cs typeface="Century Gothic"/>
              </a:rPr>
              <a:t>Signal</a:t>
            </a:r>
            <a:r>
              <a:rPr lang="it-IT" sz="3200" b="1" dirty="0">
                <a:solidFill>
                  <a:schemeClr val="accent6"/>
                </a:solidFill>
                <a:latin typeface="Century Gothic"/>
                <a:cs typeface="Century Gothic"/>
              </a:rPr>
              <a:t> </a:t>
            </a:r>
            <a:r>
              <a:rPr lang="it-IT" sz="3200" b="1" dirty="0" err="1">
                <a:solidFill>
                  <a:schemeClr val="accent6"/>
                </a:solidFill>
                <a:latin typeface="Century Gothic"/>
                <a:cs typeface="Century Gothic"/>
              </a:rPr>
              <a:t>Transduction</a:t>
            </a:r>
            <a:endParaRPr sz="3200" b="1" dirty="0">
              <a:solidFill>
                <a:schemeClr val="accent6"/>
              </a:solidFill>
            </a:endParaRPr>
          </a:p>
        </p:txBody>
      </p:sp>
      <p:pic>
        <p:nvPicPr>
          <p:cNvPr id="11" name="object 67">
            <a:extLst>
              <a:ext uri="{FF2B5EF4-FFF2-40B4-BE49-F238E27FC236}">
                <a16:creationId xmlns:a16="http://schemas.microsoft.com/office/drawing/2014/main" id="{4B8DE5F5-D939-744F-ABB2-E57BB34CD3FB}"/>
              </a:ext>
            </a:extLst>
          </p:cNvPr>
          <p:cNvPicPr/>
          <p:nvPr/>
        </p:nvPicPr>
        <p:blipFill>
          <a:blip r:embed="rId4" cstate="print"/>
          <a:stretch>
            <a:fillRect/>
          </a:stretch>
        </p:blipFill>
        <p:spPr>
          <a:xfrm>
            <a:off x="669867" y="4020457"/>
            <a:ext cx="4206934" cy="2873180"/>
          </a:xfrm>
          <a:prstGeom prst="rect">
            <a:avLst/>
          </a:prstGeom>
        </p:spPr>
      </p:pic>
    </p:spTree>
    <p:extLst>
      <p:ext uri="{BB962C8B-B14F-4D97-AF65-F5344CB8AC3E}">
        <p14:creationId xmlns:p14="http://schemas.microsoft.com/office/powerpoint/2010/main" val="3214872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0DA67A-0CA5-C940-A3B2-2A8D54BD20B2}"/>
              </a:ext>
            </a:extLst>
          </p:cNvPr>
          <p:cNvSpPr>
            <a:spLocks noGrp="1"/>
          </p:cNvSpPr>
          <p:nvPr>
            <p:ph type="title"/>
          </p:nvPr>
        </p:nvSpPr>
        <p:spPr>
          <a:xfrm>
            <a:off x="0" y="-155766"/>
            <a:ext cx="7886700" cy="1325563"/>
          </a:xfrm>
        </p:spPr>
        <p:txBody>
          <a:bodyPr>
            <a:normAutofit/>
          </a:bodyPr>
          <a:lstStyle/>
          <a:p>
            <a:r>
              <a:rPr lang="en-GB" b="1" dirty="0">
                <a:solidFill>
                  <a:schemeClr val="accent6"/>
                </a:solidFill>
              </a:rPr>
              <a:t>Databases of Signalling</a:t>
            </a:r>
          </a:p>
        </p:txBody>
      </p:sp>
      <p:pic>
        <p:nvPicPr>
          <p:cNvPr id="3" name="Picture 2">
            <a:extLst>
              <a:ext uri="{FF2B5EF4-FFF2-40B4-BE49-F238E27FC236}">
                <a16:creationId xmlns:a16="http://schemas.microsoft.com/office/drawing/2014/main" id="{01211D22-002B-4A4C-8765-F66005E1977A}"/>
              </a:ext>
            </a:extLst>
          </p:cNvPr>
          <p:cNvPicPr>
            <a:picLocks noChangeAspect="1"/>
          </p:cNvPicPr>
          <p:nvPr/>
        </p:nvPicPr>
        <p:blipFill>
          <a:blip r:embed="rId2"/>
          <a:stretch>
            <a:fillRect/>
          </a:stretch>
        </p:blipFill>
        <p:spPr>
          <a:xfrm>
            <a:off x="2712571" y="1381408"/>
            <a:ext cx="6516595" cy="6081371"/>
          </a:xfrm>
          <a:prstGeom prst="rect">
            <a:avLst/>
          </a:prstGeom>
        </p:spPr>
      </p:pic>
      <p:sp>
        <p:nvSpPr>
          <p:cNvPr id="10" name="Rounded Rectangle 9">
            <a:extLst>
              <a:ext uri="{FF2B5EF4-FFF2-40B4-BE49-F238E27FC236}">
                <a16:creationId xmlns:a16="http://schemas.microsoft.com/office/drawing/2014/main" id="{FA0DF143-7E26-194E-BAAC-ED58E4F8B41B}"/>
              </a:ext>
            </a:extLst>
          </p:cNvPr>
          <p:cNvSpPr/>
          <p:nvPr/>
        </p:nvSpPr>
        <p:spPr>
          <a:xfrm>
            <a:off x="4388224" y="3348319"/>
            <a:ext cx="2312894" cy="164054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uppo 98">
            <a:extLst>
              <a:ext uri="{FF2B5EF4-FFF2-40B4-BE49-F238E27FC236}">
                <a16:creationId xmlns:a16="http://schemas.microsoft.com/office/drawing/2014/main" id="{E0167A5A-BD93-A24A-86A1-D2D25F49EBF1}"/>
              </a:ext>
            </a:extLst>
          </p:cNvPr>
          <p:cNvGrpSpPr/>
          <p:nvPr/>
        </p:nvGrpSpPr>
        <p:grpSpPr>
          <a:xfrm>
            <a:off x="8744020" y="4064959"/>
            <a:ext cx="1489687" cy="1847801"/>
            <a:chOff x="4473441" y="4254115"/>
            <a:chExt cx="1986249" cy="2463735"/>
          </a:xfrm>
        </p:grpSpPr>
        <p:sp>
          <p:nvSpPr>
            <p:cNvPr id="12" name="Ovale 35">
              <a:extLst>
                <a:ext uri="{FF2B5EF4-FFF2-40B4-BE49-F238E27FC236}">
                  <a16:creationId xmlns:a16="http://schemas.microsoft.com/office/drawing/2014/main" id="{A15AA370-B9B0-8046-9877-43344CE3DBCB}"/>
                </a:ext>
              </a:extLst>
            </p:cNvPr>
            <p:cNvSpPr/>
            <p:nvPr/>
          </p:nvSpPr>
          <p:spPr>
            <a:xfrm>
              <a:off x="5872254" y="4254115"/>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Ovale 36">
              <a:extLst>
                <a:ext uri="{FF2B5EF4-FFF2-40B4-BE49-F238E27FC236}">
                  <a16:creationId xmlns:a16="http://schemas.microsoft.com/office/drawing/2014/main" id="{3E180115-99DC-5847-88A8-FB98654F880B}"/>
                </a:ext>
              </a:extLst>
            </p:cNvPr>
            <p:cNvSpPr/>
            <p:nvPr/>
          </p:nvSpPr>
          <p:spPr>
            <a:xfrm>
              <a:off x="5322526" y="4874601"/>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Ovale 37">
              <a:extLst>
                <a:ext uri="{FF2B5EF4-FFF2-40B4-BE49-F238E27FC236}">
                  <a16:creationId xmlns:a16="http://schemas.microsoft.com/office/drawing/2014/main" id="{C03DFBDA-DE69-C646-A735-DC350FD12CA4}"/>
                </a:ext>
              </a:extLst>
            </p:cNvPr>
            <p:cNvSpPr/>
            <p:nvPr/>
          </p:nvSpPr>
          <p:spPr>
            <a:xfrm>
              <a:off x="6035147" y="6282781"/>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Ovale 38">
              <a:extLst>
                <a:ext uri="{FF2B5EF4-FFF2-40B4-BE49-F238E27FC236}">
                  <a16:creationId xmlns:a16="http://schemas.microsoft.com/office/drawing/2014/main" id="{38532089-68DF-624E-A8B0-7D0B2AC539C0}"/>
                </a:ext>
              </a:extLst>
            </p:cNvPr>
            <p:cNvSpPr/>
            <p:nvPr/>
          </p:nvSpPr>
          <p:spPr>
            <a:xfrm>
              <a:off x="5219111" y="6289743"/>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Ovale 39">
              <a:extLst>
                <a:ext uri="{FF2B5EF4-FFF2-40B4-BE49-F238E27FC236}">
                  <a16:creationId xmlns:a16="http://schemas.microsoft.com/office/drawing/2014/main" id="{2A5253E1-1417-B94A-ABD5-A47A4EF92F8A}"/>
                </a:ext>
              </a:extLst>
            </p:cNvPr>
            <p:cNvSpPr/>
            <p:nvPr/>
          </p:nvSpPr>
          <p:spPr>
            <a:xfrm>
              <a:off x="5534797" y="5549515"/>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 name="Ovale 40">
              <a:extLst>
                <a:ext uri="{FF2B5EF4-FFF2-40B4-BE49-F238E27FC236}">
                  <a16:creationId xmlns:a16="http://schemas.microsoft.com/office/drawing/2014/main" id="{175A7DD7-FCF9-BE4C-91FF-88FBA5EAFD43}"/>
                </a:ext>
              </a:extLst>
            </p:cNvPr>
            <p:cNvSpPr/>
            <p:nvPr/>
          </p:nvSpPr>
          <p:spPr>
            <a:xfrm>
              <a:off x="4473441" y="5587615"/>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21" name="Connettore 2 41">
              <a:extLst>
                <a:ext uri="{FF2B5EF4-FFF2-40B4-BE49-F238E27FC236}">
                  <a16:creationId xmlns:a16="http://schemas.microsoft.com/office/drawing/2014/main" id="{C08038E4-F181-0945-8A5D-E4B0803000AC}"/>
                </a:ext>
              </a:extLst>
            </p:cNvPr>
            <p:cNvCxnSpPr>
              <a:cxnSpLocks/>
              <a:stCxn id="12" idx="4"/>
              <a:endCxn id="14" idx="0"/>
            </p:cNvCxnSpPr>
            <p:nvPr/>
          </p:nvCxnSpPr>
          <p:spPr>
            <a:xfrm>
              <a:off x="6084526" y="4678658"/>
              <a:ext cx="162893" cy="1604123"/>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2" name="Connettore 2 42">
              <a:extLst>
                <a:ext uri="{FF2B5EF4-FFF2-40B4-BE49-F238E27FC236}">
                  <a16:creationId xmlns:a16="http://schemas.microsoft.com/office/drawing/2014/main" id="{8C5FC034-D8E2-584F-B7ED-48EC5BA3986A}"/>
                </a:ext>
              </a:extLst>
            </p:cNvPr>
            <p:cNvCxnSpPr>
              <a:stCxn id="12" idx="3"/>
              <a:endCxn id="13" idx="7"/>
            </p:cNvCxnSpPr>
            <p:nvPr/>
          </p:nvCxnSpPr>
          <p:spPr>
            <a:xfrm flipH="1">
              <a:off x="5684896" y="4616485"/>
              <a:ext cx="249531" cy="320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43">
              <a:extLst>
                <a:ext uri="{FF2B5EF4-FFF2-40B4-BE49-F238E27FC236}">
                  <a16:creationId xmlns:a16="http://schemas.microsoft.com/office/drawing/2014/main" id="{3240729B-4E1D-E941-81C1-EE9A77A598D4}"/>
                </a:ext>
              </a:extLst>
            </p:cNvPr>
            <p:cNvCxnSpPr>
              <a:stCxn id="13" idx="3"/>
              <a:endCxn id="20" idx="7"/>
            </p:cNvCxnSpPr>
            <p:nvPr/>
          </p:nvCxnSpPr>
          <p:spPr>
            <a:xfrm flipH="1">
              <a:off x="4835811" y="5236971"/>
              <a:ext cx="548888" cy="412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44">
              <a:extLst>
                <a:ext uri="{FF2B5EF4-FFF2-40B4-BE49-F238E27FC236}">
                  <a16:creationId xmlns:a16="http://schemas.microsoft.com/office/drawing/2014/main" id="{3D960360-3753-7E43-B9FF-15A044D959B4}"/>
                </a:ext>
              </a:extLst>
            </p:cNvPr>
            <p:cNvCxnSpPr>
              <a:cxnSpLocks/>
              <a:stCxn id="13" idx="5"/>
              <a:endCxn id="19" idx="0"/>
            </p:cNvCxnSpPr>
            <p:nvPr/>
          </p:nvCxnSpPr>
          <p:spPr>
            <a:xfrm>
              <a:off x="5684896" y="5236971"/>
              <a:ext cx="62173" cy="312544"/>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5" name="Connettore 2 45">
              <a:extLst>
                <a:ext uri="{FF2B5EF4-FFF2-40B4-BE49-F238E27FC236}">
                  <a16:creationId xmlns:a16="http://schemas.microsoft.com/office/drawing/2014/main" id="{37333EFD-B8AD-2B45-89D0-C7701F56E30E}"/>
                </a:ext>
              </a:extLst>
            </p:cNvPr>
            <p:cNvCxnSpPr>
              <a:stCxn id="19" idx="3"/>
              <a:endCxn id="18" idx="0"/>
            </p:cNvCxnSpPr>
            <p:nvPr/>
          </p:nvCxnSpPr>
          <p:spPr>
            <a:xfrm flipH="1">
              <a:off x="5431383" y="5911885"/>
              <a:ext cx="165587" cy="377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46">
              <a:extLst>
                <a:ext uri="{FF2B5EF4-FFF2-40B4-BE49-F238E27FC236}">
                  <a16:creationId xmlns:a16="http://schemas.microsoft.com/office/drawing/2014/main" id="{F9A16AA4-A7F9-9645-9E21-DA781B2EC284}"/>
                </a:ext>
              </a:extLst>
            </p:cNvPr>
            <p:cNvCxnSpPr>
              <a:cxnSpLocks/>
              <a:stCxn id="19" idx="5"/>
              <a:endCxn id="14" idx="1"/>
            </p:cNvCxnSpPr>
            <p:nvPr/>
          </p:nvCxnSpPr>
          <p:spPr>
            <a:xfrm>
              <a:off x="5897167" y="5911885"/>
              <a:ext cx="200153" cy="433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sellaDiTesto 47">
              <a:extLst>
                <a:ext uri="{FF2B5EF4-FFF2-40B4-BE49-F238E27FC236}">
                  <a16:creationId xmlns:a16="http://schemas.microsoft.com/office/drawing/2014/main" id="{0A1F9114-0A40-774A-86B3-6B370650D2C1}"/>
                </a:ext>
              </a:extLst>
            </p:cNvPr>
            <p:cNvSpPr txBox="1"/>
            <p:nvPr/>
          </p:nvSpPr>
          <p:spPr>
            <a:xfrm>
              <a:off x="5925667" y="4288394"/>
              <a:ext cx="378736" cy="400109"/>
            </a:xfrm>
            <a:prstGeom prst="rect">
              <a:avLst/>
            </a:prstGeom>
            <a:noFill/>
          </p:spPr>
          <p:txBody>
            <a:bodyPr wrap="none" rtlCol="0">
              <a:spAutoFit/>
            </a:bodyPr>
            <a:lstStyle/>
            <a:p>
              <a:r>
                <a:rPr lang="it-IT" sz="1350" dirty="0"/>
                <a:t>A</a:t>
              </a:r>
            </a:p>
          </p:txBody>
        </p:sp>
        <p:sp>
          <p:nvSpPr>
            <p:cNvPr id="28" name="CasellaDiTesto 48">
              <a:extLst>
                <a:ext uri="{FF2B5EF4-FFF2-40B4-BE49-F238E27FC236}">
                  <a16:creationId xmlns:a16="http://schemas.microsoft.com/office/drawing/2014/main" id="{BDA7A88D-3139-F643-BD59-EDA8C198CBEF}"/>
                </a:ext>
              </a:extLst>
            </p:cNvPr>
            <p:cNvSpPr txBox="1"/>
            <p:nvPr/>
          </p:nvSpPr>
          <p:spPr>
            <a:xfrm>
              <a:off x="5390210" y="4908382"/>
              <a:ext cx="372325" cy="400109"/>
            </a:xfrm>
            <a:prstGeom prst="rect">
              <a:avLst/>
            </a:prstGeom>
            <a:noFill/>
          </p:spPr>
          <p:txBody>
            <a:bodyPr wrap="none" rtlCol="0">
              <a:spAutoFit/>
            </a:bodyPr>
            <a:lstStyle/>
            <a:p>
              <a:r>
                <a:rPr lang="it-IT" sz="1350" dirty="0"/>
                <a:t>B</a:t>
              </a:r>
            </a:p>
          </p:txBody>
        </p:sp>
        <p:sp>
          <p:nvSpPr>
            <p:cNvPr id="29" name="CasellaDiTesto 49">
              <a:extLst>
                <a:ext uri="{FF2B5EF4-FFF2-40B4-BE49-F238E27FC236}">
                  <a16:creationId xmlns:a16="http://schemas.microsoft.com/office/drawing/2014/main" id="{B885BA5F-A270-0E41-B95C-376A461E58E0}"/>
                </a:ext>
              </a:extLst>
            </p:cNvPr>
            <p:cNvSpPr txBox="1"/>
            <p:nvPr/>
          </p:nvSpPr>
          <p:spPr>
            <a:xfrm>
              <a:off x="4534870" y="5631099"/>
              <a:ext cx="370187" cy="400109"/>
            </a:xfrm>
            <a:prstGeom prst="rect">
              <a:avLst/>
            </a:prstGeom>
            <a:noFill/>
          </p:spPr>
          <p:txBody>
            <a:bodyPr wrap="none" rtlCol="0">
              <a:spAutoFit/>
            </a:bodyPr>
            <a:lstStyle/>
            <a:p>
              <a:r>
                <a:rPr lang="it-IT" sz="1350" dirty="0"/>
                <a:t>C</a:t>
              </a:r>
            </a:p>
          </p:txBody>
        </p:sp>
        <p:sp>
          <p:nvSpPr>
            <p:cNvPr id="30" name="CasellaDiTesto 50">
              <a:extLst>
                <a:ext uri="{FF2B5EF4-FFF2-40B4-BE49-F238E27FC236}">
                  <a16:creationId xmlns:a16="http://schemas.microsoft.com/office/drawing/2014/main" id="{D8B2D843-11C5-5D4F-B6FE-E8F88393CD25}"/>
                </a:ext>
              </a:extLst>
            </p:cNvPr>
            <p:cNvSpPr txBox="1"/>
            <p:nvPr/>
          </p:nvSpPr>
          <p:spPr>
            <a:xfrm>
              <a:off x="5593179" y="5580653"/>
              <a:ext cx="387285" cy="400109"/>
            </a:xfrm>
            <a:prstGeom prst="rect">
              <a:avLst/>
            </a:prstGeom>
            <a:noFill/>
          </p:spPr>
          <p:txBody>
            <a:bodyPr wrap="none" rtlCol="0">
              <a:spAutoFit/>
            </a:bodyPr>
            <a:lstStyle/>
            <a:p>
              <a:r>
                <a:rPr lang="it-IT" sz="1350" dirty="0"/>
                <a:t>D</a:t>
              </a:r>
            </a:p>
          </p:txBody>
        </p:sp>
        <p:sp>
          <p:nvSpPr>
            <p:cNvPr id="31" name="CasellaDiTesto 51">
              <a:extLst>
                <a:ext uri="{FF2B5EF4-FFF2-40B4-BE49-F238E27FC236}">
                  <a16:creationId xmlns:a16="http://schemas.microsoft.com/office/drawing/2014/main" id="{9E9D42BE-41A7-454D-9F19-9E7F59A4E69C}"/>
                </a:ext>
              </a:extLst>
            </p:cNvPr>
            <p:cNvSpPr txBox="1"/>
            <p:nvPr/>
          </p:nvSpPr>
          <p:spPr>
            <a:xfrm>
              <a:off x="5280540" y="6317741"/>
              <a:ext cx="359501" cy="400109"/>
            </a:xfrm>
            <a:prstGeom prst="rect">
              <a:avLst/>
            </a:prstGeom>
            <a:noFill/>
          </p:spPr>
          <p:txBody>
            <a:bodyPr wrap="none" rtlCol="0">
              <a:spAutoFit/>
            </a:bodyPr>
            <a:lstStyle/>
            <a:p>
              <a:r>
                <a:rPr lang="it-IT" sz="1350" dirty="0"/>
                <a:t>E</a:t>
              </a:r>
            </a:p>
          </p:txBody>
        </p:sp>
        <p:sp>
          <p:nvSpPr>
            <p:cNvPr id="32" name="CasellaDiTesto 52">
              <a:extLst>
                <a:ext uri="{FF2B5EF4-FFF2-40B4-BE49-F238E27FC236}">
                  <a16:creationId xmlns:a16="http://schemas.microsoft.com/office/drawing/2014/main" id="{F33CBEF2-4BD1-9146-AEEB-067175046973}"/>
                </a:ext>
              </a:extLst>
            </p:cNvPr>
            <p:cNvSpPr txBox="1"/>
            <p:nvPr/>
          </p:nvSpPr>
          <p:spPr>
            <a:xfrm>
              <a:off x="6096575" y="6317741"/>
              <a:ext cx="353088" cy="400109"/>
            </a:xfrm>
            <a:prstGeom prst="rect">
              <a:avLst/>
            </a:prstGeom>
            <a:noFill/>
          </p:spPr>
          <p:txBody>
            <a:bodyPr wrap="none" rtlCol="0">
              <a:spAutoFit/>
            </a:bodyPr>
            <a:lstStyle/>
            <a:p>
              <a:r>
                <a:rPr lang="it-IT" sz="1350" dirty="0" err="1"/>
                <a:t>F</a:t>
              </a:r>
              <a:endParaRPr lang="it-IT" sz="1350" dirty="0"/>
            </a:p>
          </p:txBody>
        </p:sp>
      </p:grpSp>
      <p:sp>
        <p:nvSpPr>
          <p:cNvPr id="33" name="CasellaDiTesto 96">
            <a:extLst>
              <a:ext uri="{FF2B5EF4-FFF2-40B4-BE49-F238E27FC236}">
                <a16:creationId xmlns:a16="http://schemas.microsoft.com/office/drawing/2014/main" id="{511C8054-E9BB-6945-90FE-57676A87CF6F}"/>
              </a:ext>
            </a:extLst>
          </p:cNvPr>
          <p:cNvSpPr txBox="1"/>
          <p:nvPr/>
        </p:nvSpPr>
        <p:spPr>
          <a:xfrm>
            <a:off x="8987428" y="3811497"/>
            <a:ext cx="1265924" cy="300082"/>
          </a:xfrm>
          <a:prstGeom prst="rect">
            <a:avLst/>
          </a:prstGeom>
          <a:noFill/>
        </p:spPr>
        <p:txBody>
          <a:bodyPr wrap="none" rtlCol="0">
            <a:spAutoFit/>
          </a:bodyPr>
          <a:lstStyle/>
          <a:p>
            <a:r>
              <a:rPr lang="it-IT" sz="1350" dirty="0"/>
              <a:t>Grafo orientato</a:t>
            </a:r>
          </a:p>
        </p:txBody>
      </p:sp>
      <p:sp>
        <p:nvSpPr>
          <p:cNvPr id="4" name="Freeform 3">
            <a:extLst>
              <a:ext uri="{FF2B5EF4-FFF2-40B4-BE49-F238E27FC236}">
                <a16:creationId xmlns:a16="http://schemas.microsoft.com/office/drawing/2014/main" id="{EB18572F-41D9-AB45-9E00-D4AEC405FC22}"/>
              </a:ext>
            </a:extLst>
          </p:cNvPr>
          <p:cNvSpPr/>
          <p:nvPr/>
        </p:nvSpPr>
        <p:spPr>
          <a:xfrm>
            <a:off x="6741459" y="3222381"/>
            <a:ext cx="3079376" cy="569690"/>
          </a:xfrm>
          <a:custGeom>
            <a:avLst/>
            <a:gdLst>
              <a:gd name="connsiteX0" fmla="*/ 0 w 3079376"/>
              <a:gd name="connsiteY0" fmla="*/ 381431 h 569690"/>
              <a:gd name="connsiteX1" fmla="*/ 1775012 w 3079376"/>
              <a:gd name="connsiteY1" fmla="*/ 4913 h 569690"/>
              <a:gd name="connsiteX2" fmla="*/ 2756647 w 3079376"/>
              <a:gd name="connsiteY2" fmla="*/ 193172 h 569690"/>
              <a:gd name="connsiteX3" fmla="*/ 3079376 w 3079376"/>
              <a:gd name="connsiteY3" fmla="*/ 569690 h 569690"/>
            </a:gdLst>
            <a:ahLst/>
            <a:cxnLst>
              <a:cxn ang="0">
                <a:pos x="connsiteX0" y="connsiteY0"/>
              </a:cxn>
              <a:cxn ang="0">
                <a:pos x="connsiteX1" y="connsiteY1"/>
              </a:cxn>
              <a:cxn ang="0">
                <a:pos x="connsiteX2" y="connsiteY2"/>
              </a:cxn>
              <a:cxn ang="0">
                <a:pos x="connsiteX3" y="connsiteY3"/>
              </a:cxn>
            </a:cxnLst>
            <a:rect l="l" t="t" r="r" b="b"/>
            <a:pathLst>
              <a:path w="3079376" h="569690">
                <a:moveTo>
                  <a:pt x="0" y="381431"/>
                </a:moveTo>
                <a:cubicBezTo>
                  <a:pt x="657785" y="208860"/>
                  <a:pt x="1315571" y="36289"/>
                  <a:pt x="1775012" y="4913"/>
                </a:cubicBezTo>
                <a:cubicBezTo>
                  <a:pt x="2234453" y="-26463"/>
                  <a:pt x="2539253" y="99043"/>
                  <a:pt x="2756647" y="193172"/>
                </a:cubicBezTo>
                <a:cubicBezTo>
                  <a:pt x="2974041" y="287301"/>
                  <a:pt x="3026708" y="428495"/>
                  <a:pt x="3079376" y="569690"/>
                </a:cubicBezTo>
              </a:path>
            </a:pathLst>
          </a:custGeom>
          <a:noFill/>
          <a:ln w="57150">
            <a:solidFill>
              <a:schemeClr val="accent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572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3"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4A5B39-4866-7149-BFCA-D0A330EBB287}"/>
              </a:ext>
            </a:extLst>
          </p:cNvPr>
          <p:cNvPicPr>
            <a:picLocks noChangeAspect="1"/>
          </p:cNvPicPr>
          <p:nvPr/>
        </p:nvPicPr>
        <p:blipFill>
          <a:blip r:embed="rId2"/>
          <a:stretch>
            <a:fillRect/>
          </a:stretch>
        </p:blipFill>
        <p:spPr>
          <a:xfrm>
            <a:off x="330259" y="1449537"/>
            <a:ext cx="6168533" cy="3934261"/>
          </a:xfrm>
          <a:prstGeom prst="rect">
            <a:avLst/>
          </a:prstGeom>
        </p:spPr>
      </p:pic>
      <p:sp>
        <p:nvSpPr>
          <p:cNvPr id="5" name="TextBox 4">
            <a:extLst>
              <a:ext uri="{FF2B5EF4-FFF2-40B4-BE49-F238E27FC236}">
                <a16:creationId xmlns:a16="http://schemas.microsoft.com/office/drawing/2014/main" id="{365A7E0F-AFCC-994A-82E9-FAB465D7A609}"/>
              </a:ext>
            </a:extLst>
          </p:cNvPr>
          <p:cNvSpPr txBox="1"/>
          <p:nvPr/>
        </p:nvSpPr>
        <p:spPr>
          <a:xfrm>
            <a:off x="330259" y="6215293"/>
            <a:ext cx="8599662" cy="400110"/>
          </a:xfrm>
          <a:prstGeom prst="rect">
            <a:avLst/>
          </a:prstGeom>
          <a:noFill/>
        </p:spPr>
        <p:txBody>
          <a:bodyPr wrap="none" rtlCol="0">
            <a:spAutoFit/>
          </a:bodyPr>
          <a:lstStyle/>
          <a:p>
            <a:r>
              <a:rPr lang="en-GB" sz="2000" dirty="0"/>
              <a:t>SIGNOR is the largest interactome DB that annotates interactions in the AF model</a:t>
            </a:r>
          </a:p>
        </p:txBody>
      </p:sp>
      <p:sp>
        <p:nvSpPr>
          <p:cNvPr id="8" name="Title 1">
            <a:extLst>
              <a:ext uri="{FF2B5EF4-FFF2-40B4-BE49-F238E27FC236}">
                <a16:creationId xmlns:a16="http://schemas.microsoft.com/office/drawing/2014/main" id="{660DA67A-0CA5-C940-A3B2-2A8D54BD20B2}"/>
              </a:ext>
            </a:extLst>
          </p:cNvPr>
          <p:cNvSpPr>
            <a:spLocks noGrp="1"/>
          </p:cNvSpPr>
          <p:nvPr>
            <p:ph type="title"/>
          </p:nvPr>
        </p:nvSpPr>
        <p:spPr>
          <a:xfrm>
            <a:off x="120648" y="-155670"/>
            <a:ext cx="12071351" cy="1325563"/>
          </a:xfrm>
        </p:spPr>
        <p:txBody>
          <a:bodyPr/>
          <a:lstStyle/>
          <a:p>
            <a:r>
              <a:rPr lang="en-GB" b="1" dirty="0">
                <a:solidFill>
                  <a:schemeClr val="accent6"/>
                </a:solidFill>
              </a:rPr>
              <a:t>SIGNOR, https://signor.uniroma2.it/</a:t>
            </a:r>
          </a:p>
        </p:txBody>
      </p:sp>
      <p:pic>
        <p:nvPicPr>
          <p:cNvPr id="4" name="Picture 3">
            <a:extLst>
              <a:ext uri="{FF2B5EF4-FFF2-40B4-BE49-F238E27FC236}">
                <a16:creationId xmlns:a16="http://schemas.microsoft.com/office/drawing/2014/main" id="{73F9AA13-82D8-7D4E-A0DF-3C3C81B6EC6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498792" y="1721436"/>
            <a:ext cx="5598577" cy="2888342"/>
          </a:xfrm>
          <a:prstGeom prst="rect">
            <a:avLst/>
          </a:prstGeom>
        </p:spPr>
      </p:pic>
    </p:spTree>
    <p:extLst>
      <p:ext uri="{BB962C8B-B14F-4D97-AF65-F5344CB8AC3E}">
        <p14:creationId xmlns:p14="http://schemas.microsoft.com/office/powerpoint/2010/main" val="3482746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1734" y="1661706"/>
            <a:ext cx="11034373" cy="5196294"/>
          </a:xfrm>
          <a:prstGeom prst="rect">
            <a:avLst/>
          </a:prstGeom>
        </p:spPr>
        <p:txBody>
          <a:bodyPr vert="horz" wrap="square" lIns="0" tIns="12700" rIns="0" bIns="0" rtlCol="0">
            <a:spAutoFit/>
          </a:bodyPr>
          <a:lstStyle/>
          <a:p>
            <a:pPr marL="73660" algn="ctr">
              <a:spcBef>
                <a:spcPts val="100"/>
              </a:spcBef>
            </a:pPr>
            <a:r>
              <a:rPr sz="2400" b="1" dirty="0">
                <a:latin typeface="Arial"/>
                <a:cs typeface="Arial"/>
              </a:rPr>
              <a:t>The</a:t>
            </a:r>
            <a:r>
              <a:rPr sz="2400" b="1" spc="-25" dirty="0">
                <a:latin typeface="Arial"/>
                <a:cs typeface="Arial"/>
              </a:rPr>
              <a:t> </a:t>
            </a:r>
            <a:r>
              <a:rPr sz="2400" b="1" dirty="0">
                <a:solidFill>
                  <a:srgbClr val="FF0000"/>
                </a:solidFill>
                <a:latin typeface="Arial"/>
                <a:cs typeface="Arial"/>
              </a:rPr>
              <a:t>SIG</a:t>
            </a:r>
            <a:r>
              <a:rPr sz="2400" b="1" dirty="0">
                <a:latin typeface="Arial"/>
                <a:cs typeface="Arial"/>
              </a:rPr>
              <a:t>naling</a:t>
            </a:r>
            <a:r>
              <a:rPr sz="2400" b="1" spc="-15" dirty="0">
                <a:latin typeface="Arial"/>
                <a:cs typeface="Arial"/>
              </a:rPr>
              <a:t> </a:t>
            </a:r>
            <a:r>
              <a:rPr sz="2400" b="1" dirty="0">
                <a:solidFill>
                  <a:srgbClr val="FF0000"/>
                </a:solidFill>
                <a:latin typeface="Arial"/>
                <a:cs typeface="Arial"/>
              </a:rPr>
              <a:t>N</a:t>
            </a:r>
            <a:r>
              <a:rPr sz="2400" b="1" dirty="0">
                <a:latin typeface="Arial"/>
                <a:cs typeface="Arial"/>
              </a:rPr>
              <a:t>etwork</a:t>
            </a:r>
            <a:r>
              <a:rPr sz="2400" b="1" spc="-15" dirty="0">
                <a:latin typeface="Arial"/>
                <a:cs typeface="Arial"/>
              </a:rPr>
              <a:t> </a:t>
            </a:r>
            <a:r>
              <a:rPr sz="2400" b="1" dirty="0">
                <a:solidFill>
                  <a:srgbClr val="FF0000"/>
                </a:solidFill>
                <a:latin typeface="Arial"/>
                <a:cs typeface="Arial"/>
              </a:rPr>
              <a:t>O</a:t>
            </a:r>
            <a:r>
              <a:rPr sz="2400" b="1" dirty="0">
                <a:latin typeface="Arial"/>
                <a:cs typeface="Arial"/>
              </a:rPr>
              <a:t>pen</a:t>
            </a:r>
            <a:r>
              <a:rPr sz="2400" b="1" spc="-10" dirty="0">
                <a:latin typeface="Arial"/>
                <a:cs typeface="Arial"/>
              </a:rPr>
              <a:t> </a:t>
            </a:r>
            <a:r>
              <a:rPr sz="2400" b="1" spc="-10" dirty="0">
                <a:solidFill>
                  <a:srgbClr val="FF0000"/>
                </a:solidFill>
                <a:latin typeface="Arial"/>
                <a:cs typeface="Arial"/>
              </a:rPr>
              <a:t>R</a:t>
            </a:r>
            <a:r>
              <a:rPr sz="2400" b="1" spc="-10" dirty="0">
                <a:latin typeface="Arial"/>
                <a:cs typeface="Arial"/>
              </a:rPr>
              <a:t>esource</a:t>
            </a:r>
            <a:endParaRPr sz="2400" dirty="0">
              <a:latin typeface="Arial"/>
              <a:cs typeface="Arial"/>
            </a:endParaRPr>
          </a:p>
          <a:p>
            <a:pPr>
              <a:spcBef>
                <a:spcPts val="50"/>
              </a:spcBef>
            </a:pPr>
            <a:endParaRPr sz="3200" dirty="0">
              <a:latin typeface="Arial"/>
              <a:cs typeface="Arial"/>
            </a:endParaRPr>
          </a:p>
          <a:p>
            <a:pPr marL="12700">
              <a:spcBef>
                <a:spcPts val="5"/>
              </a:spcBef>
            </a:pPr>
            <a:r>
              <a:rPr lang="it-IT" sz="2800" dirty="0"/>
              <a:t>A database </a:t>
            </a:r>
            <a:r>
              <a:rPr lang="it-IT" sz="2800" dirty="0" err="1"/>
              <a:t>that</a:t>
            </a:r>
            <a:r>
              <a:rPr lang="it-IT" sz="2800" dirty="0"/>
              <a:t> </a:t>
            </a:r>
            <a:r>
              <a:rPr lang="it-IT" sz="2800" dirty="0" err="1"/>
              <a:t>collects</a:t>
            </a:r>
            <a:r>
              <a:rPr lang="it-IT" sz="2800" dirty="0"/>
              <a:t> </a:t>
            </a:r>
            <a:r>
              <a:rPr lang="it-IT" sz="2800" dirty="0" err="1"/>
              <a:t>manually</a:t>
            </a:r>
            <a:r>
              <a:rPr lang="it-IT" sz="2800" dirty="0"/>
              <a:t> </a:t>
            </a:r>
            <a:r>
              <a:rPr lang="it-IT" sz="2800" dirty="0" err="1"/>
              <a:t>annotated</a:t>
            </a:r>
            <a:r>
              <a:rPr lang="it-IT" sz="2800" dirty="0"/>
              <a:t> data </a:t>
            </a:r>
          </a:p>
          <a:p>
            <a:pPr marL="12700">
              <a:spcBef>
                <a:spcPts val="5"/>
              </a:spcBef>
            </a:pPr>
            <a:endParaRPr lang="it-IT" sz="2800" dirty="0"/>
          </a:p>
          <a:p>
            <a:pPr marL="12700">
              <a:spcBef>
                <a:spcPts val="5"/>
              </a:spcBef>
            </a:pPr>
            <a:r>
              <a:rPr lang="it-IT" sz="2800" dirty="0" err="1"/>
              <a:t>Capture</a:t>
            </a:r>
            <a:r>
              <a:rPr lang="it-IT" sz="2800" dirty="0"/>
              <a:t>, </a:t>
            </a:r>
            <a:r>
              <a:rPr lang="it-IT" sz="2800" dirty="0" err="1"/>
              <a:t>organize</a:t>
            </a:r>
            <a:r>
              <a:rPr lang="it-IT" sz="2800" dirty="0"/>
              <a:t>, and display </a:t>
            </a:r>
            <a:r>
              <a:rPr lang="it-IT" sz="2800" dirty="0" err="1"/>
              <a:t>signaling</a:t>
            </a:r>
            <a:r>
              <a:rPr lang="it-IT" sz="2800" dirty="0"/>
              <a:t> </a:t>
            </a:r>
            <a:r>
              <a:rPr lang="it-IT" sz="2800" dirty="0" err="1"/>
              <a:t>interactions</a:t>
            </a:r>
            <a:r>
              <a:rPr lang="it-IT" sz="2800" dirty="0"/>
              <a:t> </a:t>
            </a:r>
            <a:r>
              <a:rPr lang="it-IT" sz="2800" dirty="0" err="1"/>
              <a:t>as</a:t>
            </a:r>
            <a:r>
              <a:rPr lang="it-IT" sz="2800" dirty="0"/>
              <a:t> </a:t>
            </a:r>
            <a:r>
              <a:rPr lang="it-IT" sz="2800" dirty="0" err="1"/>
              <a:t>binary</a:t>
            </a:r>
            <a:r>
              <a:rPr lang="it-IT" sz="2800" dirty="0"/>
              <a:t> </a:t>
            </a:r>
            <a:r>
              <a:rPr lang="it-IT" sz="2800" dirty="0" err="1"/>
              <a:t>causal</a:t>
            </a:r>
            <a:r>
              <a:rPr lang="it-IT" sz="2800" dirty="0"/>
              <a:t> </a:t>
            </a:r>
            <a:r>
              <a:rPr lang="it-IT" sz="2800" dirty="0" err="1"/>
              <a:t>relationships</a:t>
            </a:r>
            <a:r>
              <a:rPr lang="it-IT" sz="2800" dirty="0"/>
              <a:t> </a:t>
            </a:r>
            <a:r>
              <a:rPr lang="it-IT" sz="2800" dirty="0" err="1"/>
              <a:t>between</a:t>
            </a:r>
            <a:r>
              <a:rPr lang="it-IT" sz="2800" dirty="0"/>
              <a:t> </a:t>
            </a:r>
            <a:r>
              <a:rPr lang="it-IT" sz="2800" dirty="0" err="1"/>
              <a:t>biological</a:t>
            </a:r>
            <a:r>
              <a:rPr lang="it-IT" sz="2800" dirty="0"/>
              <a:t> </a:t>
            </a:r>
            <a:r>
              <a:rPr lang="it-IT" sz="2800" dirty="0" err="1"/>
              <a:t>entities</a:t>
            </a:r>
            <a:r>
              <a:rPr lang="it-IT" sz="2800" dirty="0"/>
              <a:t>. </a:t>
            </a:r>
          </a:p>
          <a:p>
            <a:pPr marL="12700">
              <a:spcBef>
                <a:spcPts val="5"/>
              </a:spcBef>
            </a:pPr>
            <a:endParaRPr lang="it-IT" sz="2800" dirty="0"/>
          </a:p>
          <a:p>
            <a:pPr marL="12700">
              <a:spcBef>
                <a:spcPts val="5"/>
              </a:spcBef>
            </a:pPr>
            <a:r>
              <a:rPr lang="it-IT" sz="2800" dirty="0" err="1"/>
              <a:t>Provides</a:t>
            </a:r>
            <a:r>
              <a:rPr lang="it-IT" sz="2800" dirty="0"/>
              <a:t> </a:t>
            </a:r>
            <a:r>
              <a:rPr lang="it-IT" sz="2800" dirty="0" err="1"/>
              <a:t>details</a:t>
            </a:r>
            <a:r>
              <a:rPr lang="it-IT" sz="2800" dirty="0"/>
              <a:t> of the </a:t>
            </a:r>
            <a:r>
              <a:rPr lang="it-IT" sz="2800" dirty="0" err="1"/>
              <a:t>mechanism</a:t>
            </a:r>
            <a:r>
              <a:rPr lang="it-IT" sz="2800" dirty="0"/>
              <a:t> of </a:t>
            </a:r>
            <a:r>
              <a:rPr lang="it-IT" sz="2800" dirty="0" err="1"/>
              <a:t>logical</a:t>
            </a:r>
            <a:r>
              <a:rPr lang="it-IT" sz="2800" dirty="0"/>
              <a:t> </a:t>
            </a:r>
            <a:r>
              <a:rPr lang="it-IT" sz="2800" dirty="0" err="1"/>
              <a:t>relationships</a:t>
            </a:r>
            <a:r>
              <a:rPr lang="it-IT" sz="2800" dirty="0"/>
              <a:t> </a:t>
            </a:r>
          </a:p>
          <a:p>
            <a:pPr marL="12700">
              <a:spcBef>
                <a:spcPts val="5"/>
              </a:spcBef>
            </a:pPr>
            <a:endParaRPr lang="it-IT" sz="2800" dirty="0"/>
          </a:p>
          <a:p>
            <a:pPr marL="12700">
              <a:spcBef>
                <a:spcPts val="5"/>
              </a:spcBef>
            </a:pPr>
            <a:r>
              <a:rPr lang="it-IT" sz="2800" dirty="0" err="1"/>
              <a:t>It</a:t>
            </a:r>
            <a:r>
              <a:rPr lang="it-IT" sz="2800" dirty="0"/>
              <a:t> </a:t>
            </a:r>
            <a:r>
              <a:rPr lang="it-IT" sz="2800" dirty="0" err="1"/>
              <a:t>is</a:t>
            </a:r>
            <a:r>
              <a:rPr lang="it-IT" sz="2800" dirty="0"/>
              <a:t> a public database </a:t>
            </a:r>
            <a:r>
              <a:rPr lang="it-IT" sz="2800" dirty="0" err="1"/>
              <a:t>developed</a:t>
            </a:r>
            <a:r>
              <a:rPr lang="it-IT" sz="2800" dirty="0"/>
              <a:t> </a:t>
            </a:r>
            <a:r>
              <a:rPr lang="it-IT" sz="2800" dirty="0" err="1"/>
              <a:t>at</a:t>
            </a:r>
            <a:r>
              <a:rPr lang="it-IT" sz="2800" dirty="0"/>
              <a:t> the </a:t>
            </a:r>
            <a:r>
              <a:rPr lang="it-IT" sz="2800" dirty="0" err="1"/>
              <a:t>University</a:t>
            </a:r>
            <a:r>
              <a:rPr lang="it-IT" sz="2800" dirty="0"/>
              <a:t> of Tor Vergata </a:t>
            </a:r>
          </a:p>
          <a:p>
            <a:pPr marL="12700">
              <a:spcBef>
                <a:spcPts val="5"/>
              </a:spcBef>
            </a:pPr>
            <a:endParaRPr lang="it-IT" sz="2800" dirty="0"/>
          </a:p>
          <a:p>
            <a:pPr marL="12700">
              <a:spcBef>
                <a:spcPts val="5"/>
              </a:spcBef>
            </a:pPr>
            <a:r>
              <a:rPr lang="it-IT" sz="2800" dirty="0"/>
              <a:t>Data </a:t>
            </a:r>
            <a:r>
              <a:rPr lang="it-IT" sz="2800" dirty="0" err="1"/>
              <a:t>representation</a:t>
            </a:r>
            <a:r>
              <a:rPr lang="it-IT" sz="2800" dirty="0"/>
              <a:t>: Activity flow</a:t>
            </a:r>
            <a:endParaRPr sz="2800" dirty="0">
              <a:latin typeface="Calibri"/>
              <a:cs typeface="Calibri"/>
            </a:endParaRPr>
          </a:p>
        </p:txBody>
      </p:sp>
      <p:pic>
        <p:nvPicPr>
          <p:cNvPr id="3" name="object 3"/>
          <p:cNvPicPr/>
          <p:nvPr/>
        </p:nvPicPr>
        <p:blipFill>
          <a:blip r:embed="rId2" cstate="print"/>
          <a:stretch>
            <a:fillRect/>
          </a:stretch>
        </p:blipFill>
        <p:spPr>
          <a:xfrm>
            <a:off x="9942382" y="214400"/>
            <a:ext cx="1901275" cy="1163091"/>
          </a:xfrm>
          <a:prstGeom prst="rect">
            <a:avLst/>
          </a:prstGeom>
        </p:spPr>
      </p:pic>
      <p:sp>
        <p:nvSpPr>
          <p:cNvPr id="5" name="object 5"/>
          <p:cNvSpPr txBox="1">
            <a:spLocks noGrp="1"/>
          </p:cNvSpPr>
          <p:nvPr>
            <p:ph type="title"/>
          </p:nvPr>
        </p:nvSpPr>
        <p:spPr>
          <a:xfrm>
            <a:off x="391885" y="255602"/>
            <a:ext cx="9405258" cy="874598"/>
          </a:xfrm>
          <a:prstGeom prst="rect">
            <a:avLst/>
          </a:prstGeom>
        </p:spPr>
        <p:txBody>
          <a:bodyPr vert="horz" wrap="square" lIns="0" tIns="12700" rIns="0" bIns="0" rtlCol="0" anchor="ctr">
            <a:spAutoFit/>
          </a:bodyPr>
          <a:lstStyle/>
          <a:p>
            <a:pPr marL="1746250" marR="5080" indent="-1734185">
              <a:lnSpc>
                <a:spcPct val="100000"/>
              </a:lnSpc>
              <a:spcBef>
                <a:spcPts val="100"/>
              </a:spcBef>
            </a:pPr>
            <a:r>
              <a:rPr sz="2800" b="1" dirty="0">
                <a:solidFill>
                  <a:schemeClr val="accent6"/>
                </a:solidFill>
                <a:latin typeface="Arial"/>
                <a:cs typeface="Arial"/>
              </a:rPr>
              <a:t>SIGNOR:The</a:t>
            </a:r>
            <a:r>
              <a:rPr sz="2800" b="1" spc="-45" dirty="0">
                <a:solidFill>
                  <a:schemeClr val="accent6"/>
                </a:solidFill>
                <a:latin typeface="Arial"/>
                <a:cs typeface="Arial"/>
              </a:rPr>
              <a:t> </a:t>
            </a:r>
            <a:r>
              <a:rPr sz="2800" b="1" dirty="0">
                <a:solidFill>
                  <a:schemeClr val="accent6"/>
                </a:solidFill>
                <a:latin typeface="Arial"/>
                <a:cs typeface="Arial"/>
              </a:rPr>
              <a:t>SIGnaling</a:t>
            </a:r>
            <a:r>
              <a:rPr sz="2800" b="1" spc="-30" dirty="0">
                <a:solidFill>
                  <a:schemeClr val="accent6"/>
                </a:solidFill>
                <a:latin typeface="Arial"/>
                <a:cs typeface="Arial"/>
              </a:rPr>
              <a:t> </a:t>
            </a:r>
            <a:r>
              <a:rPr sz="2800" b="1" dirty="0">
                <a:solidFill>
                  <a:schemeClr val="accent6"/>
                </a:solidFill>
                <a:latin typeface="Arial"/>
                <a:cs typeface="Arial"/>
              </a:rPr>
              <a:t>Network</a:t>
            </a:r>
            <a:r>
              <a:rPr sz="2800" b="1" spc="-30" dirty="0">
                <a:solidFill>
                  <a:schemeClr val="accent6"/>
                </a:solidFill>
                <a:latin typeface="Arial"/>
                <a:cs typeface="Arial"/>
              </a:rPr>
              <a:t> </a:t>
            </a:r>
            <a:r>
              <a:rPr sz="2800" b="1" dirty="0">
                <a:solidFill>
                  <a:schemeClr val="accent6"/>
                </a:solidFill>
                <a:latin typeface="Arial"/>
                <a:cs typeface="Arial"/>
              </a:rPr>
              <a:t>Open</a:t>
            </a:r>
            <a:r>
              <a:rPr sz="2800" b="1" spc="-30" dirty="0">
                <a:solidFill>
                  <a:schemeClr val="accent6"/>
                </a:solidFill>
                <a:latin typeface="Arial"/>
                <a:cs typeface="Arial"/>
              </a:rPr>
              <a:t> </a:t>
            </a:r>
            <a:r>
              <a:rPr sz="2800" b="1" spc="-10" dirty="0">
                <a:solidFill>
                  <a:schemeClr val="accent6"/>
                </a:solidFill>
                <a:latin typeface="Arial"/>
                <a:cs typeface="Arial"/>
              </a:rPr>
              <a:t>Resource</a:t>
            </a:r>
            <a:br>
              <a:rPr lang="it-IT" sz="2800" b="1" spc="-10" dirty="0">
                <a:solidFill>
                  <a:schemeClr val="accent6"/>
                </a:solidFill>
                <a:latin typeface="Arial"/>
                <a:cs typeface="Arial"/>
              </a:rPr>
            </a:br>
            <a:r>
              <a:rPr sz="2800" b="1" spc="-10" dirty="0">
                <a:solidFill>
                  <a:schemeClr val="accent6"/>
                </a:solidFill>
                <a:latin typeface="Arial"/>
                <a:cs typeface="Arial"/>
              </a:rPr>
              <a:t>(</a:t>
            </a:r>
            <a:r>
              <a:rPr sz="2800" b="1" u="sng" spc="-10" dirty="0">
                <a:solidFill>
                  <a:schemeClr val="accent6"/>
                </a:solidFill>
                <a:uFill>
                  <a:solidFill>
                    <a:srgbClr val="4F6228"/>
                  </a:solidFill>
                </a:uFill>
                <a:latin typeface="Calibri"/>
                <a:cs typeface="Calibri"/>
                <a:hlinkClick r:id="rId3">
                  <a:extLst>
                    <a:ext uri="{A12FA001-AC4F-418D-AE19-62706E023703}">
                      <ahyp:hlinkClr xmlns:ahyp="http://schemas.microsoft.com/office/drawing/2018/hyperlinkcolor" val="tx"/>
                    </a:ext>
                  </a:extLst>
                </a:hlinkClick>
              </a:rPr>
              <a:t>https://signor.uniroma2.it/</a:t>
            </a:r>
            <a:r>
              <a:rPr sz="2800" b="1" spc="-10" dirty="0">
                <a:solidFill>
                  <a:schemeClr val="accent6"/>
                </a:solidFill>
                <a:latin typeface="Calibri"/>
                <a:cs typeface="Calibri"/>
              </a:rPr>
              <a:t>)</a:t>
            </a:r>
            <a:endParaRPr sz="2800" b="1" dirty="0">
              <a:solidFill>
                <a:schemeClr val="accent6"/>
              </a:solidFill>
              <a:latin typeface="Calibri"/>
              <a:cs typeface="Calibri"/>
            </a:endParaRPr>
          </a:p>
        </p:txBody>
      </p:sp>
    </p:spTree>
    <p:extLst>
      <p:ext uri="{BB962C8B-B14F-4D97-AF65-F5344CB8AC3E}">
        <p14:creationId xmlns:p14="http://schemas.microsoft.com/office/powerpoint/2010/main" val="4062652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15image57876816">
            <a:extLst>
              <a:ext uri="{FF2B5EF4-FFF2-40B4-BE49-F238E27FC236}">
                <a16:creationId xmlns:a16="http://schemas.microsoft.com/office/drawing/2014/main" id="{F6DBF964-B3BB-A643-BEB8-D082A913D3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43558" y="1330673"/>
            <a:ext cx="5084556" cy="54326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5image57877024">
            <a:extLst>
              <a:ext uri="{FF2B5EF4-FFF2-40B4-BE49-F238E27FC236}">
                <a16:creationId xmlns:a16="http://schemas.microsoft.com/office/drawing/2014/main" id="{A25A9528-171A-F946-BC08-A08980EF38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15600" y="291653"/>
            <a:ext cx="1228725" cy="7524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9BA184A-E28F-7F42-8E0A-8DFF13673B6C}"/>
              </a:ext>
            </a:extLst>
          </p:cNvPr>
          <p:cNvSpPr>
            <a:spLocks noGrp="1"/>
          </p:cNvSpPr>
          <p:nvPr>
            <p:ph type="title"/>
          </p:nvPr>
        </p:nvSpPr>
        <p:spPr>
          <a:xfrm>
            <a:off x="0" y="5110"/>
            <a:ext cx="10515600" cy="1325563"/>
          </a:xfrm>
        </p:spPr>
        <p:txBody>
          <a:bodyPr/>
          <a:lstStyle/>
          <a:p>
            <a:r>
              <a:rPr lang="it-IT" b="1" dirty="0" err="1">
                <a:solidFill>
                  <a:schemeClr val="accent6"/>
                </a:solidFill>
              </a:rPr>
              <a:t>Biological</a:t>
            </a:r>
            <a:r>
              <a:rPr lang="it-IT" b="1" dirty="0">
                <a:solidFill>
                  <a:schemeClr val="accent6"/>
                </a:solidFill>
              </a:rPr>
              <a:t> networks</a:t>
            </a:r>
            <a:endParaRPr lang="en-IT" b="1" dirty="0">
              <a:solidFill>
                <a:schemeClr val="accent6"/>
              </a:solidFill>
            </a:endParaRPr>
          </a:p>
        </p:txBody>
      </p:sp>
      <p:sp>
        <p:nvSpPr>
          <p:cNvPr id="8" name="TextBox 7">
            <a:extLst>
              <a:ext uri="{FF2B5EF4-FFF2-40B4-BE49-F238E27FC236}">
                <a16:creationId xmlns:a16="http://schemas.microsoft.com/office/drawing/2014/main" id="{4281D331-C2FC-C943-B511-5AEF1011A0B4}"/>
              </a:ext>
            </a:extLst>
          </p:cNvPr>
          <p:cNvSpPr txBox="1"/>
          <p:nvPr/>
        </p:nvSpPr>
        <p:spPr>
          <a:xfrm>
            <a:off x="7607300" y="3238500"/>
            <a:ext cx="3236784" cy="369332"/>
          </a:xfrm>
          <a:prstGeom prst="rect">
            <a:avLst/>
          </a:prstGeom>
          <a:noFill/>
        </p:spPr>
        <p:txBody>
          <a:bodyPr wrap="none" rtlCol="0">
            <a:spAutoFit/>
          </a:bodyPr>
          <a:lstStyle/>
          <a:p>
            <a:r>
              <a:rPr lang="it-IT" b="1" dirty="0" err="1">
                <a:latin typeface="Arial" panose="020B0604020202020204" pitchFamily="34" charset="0"/>
                <a:cs typeface="Arial" panose="020B0604020202020204" pitchFamily="34" charset="0"/>
              </a:rPr>
              <a:t>which</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type</a:t>
            </a:r>
            <a:r>
              <a:rPr lang="it-IT" b="1" dirty="0">
                <a:latin typeface="Arial" panose="020B0604020202020204" pitchFamily="34" charset="0"/>
                <a:cs typeface="Arial" panose="020B0604020202020204" pitchFamily="34" charset="0"/>
              </a:rPr>
              <a:t> of </a:t>
            </a:r>
            <a:r>
              <a:rPr lang="it-IT" b="1" dirty="0" err="1">
                <a:latin typeface="Arial" panose="020B0604020202020204" pitchFamily="34" charset="0"/>
                <a:cs typeface="Arial" panose="020B0604020202020204" pitchFamily="34" charset="0"/>
              </a:rPr>
              <a:t>graph</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is</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this</a:t>
            </a:r>
            <a:r>
              <a:rPr lang="it-IT" b="1" dirty="0">
                <a:latin typeface="Arial" panose="020B0604020202020204" pitchFamily="34" charset="0"/>
                <a:cs typeface="Arial" panose="020B0604020202020204" pitchFamily="34" charset="0"/>
              </a:rPr>
              <a:t>?</a:t>
            </a:r>
            <a:endParaRPr lang="en-IT"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146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86670" y="152211"/>
            <a:ext cx="1294041" cy="762311"/>
          </a:xfrm>
          <a:prstGeom prst="rect">
            <a:avLst/>
          </a:prstGeom>
        </p:spPr>
      </p:pic>
      <p:sp>
        <p:nvSpPr>
          <p:cNvPr id="2" name="Title 1">
            <a:extLst>
              <a:ext uri="{FF2B5EF4-FFF2-40B4-BE49-F238E27FC236}">
                <a16:creationId xmlns:a16="http://schemas.microsoft.com/office/drawing/2014/main" id="{04CD3391-ABBF-6844-B640-C32D63F7AE9B}"/>
              </a:ext>
            </a:extLst>
          </p:cNvPr>
          <p:cNvSpPr>
            <a:spLocks noGrp="1"/>
          </p:cNvSpPr>
          <p:nvPr>
            <p:ph type="title"/>
          </p:nvPr>
        </p:nvSpPr>
        <p:spPr>
          <a:xfrm>
            <a:off x="0" y="38376"/>
            <a:ext cx="6573526" cy="1325563"/>
          </a:xfrm>
        </p:spPr>
        <p:txBody>
          <a:bodyPr>
            <a:normAutofit/>
          </a:bodyPr>
          <a:lstStyle/>
          <a:p>
            <a:r>
              <a:rPr lang="en-GB" sz="3200" dirty="0">
                <a:solidFill>
                  <a:srgbClr val="1C1A17"/>
                </a:solidFill>
              </a:rPr>
              <a:t>SIGNOR – signor.uniroma2.it</a:t>
            </a:r>
            <a:br>
              <a:rPr lang="en-GB" sz="3200" dirty="0">
                <a:solidFill>
                  <a:srgbClr val="1C1A17"/>
                </a:solidFill>
              </a:rPr>
            </a:br>
            <a:endParaRPr lang="en-GB" sz="3200" dirty="0">
              <a:solidFill>
                <a:srgbClr val="1C1A17"/>
              </a:solidFill>
            </a:endParaRPr>
          </a:p>
        </p:txBody>
      </p:sp>
      <p:pic>
        <p:nvPicPr>
          <p:cNvPr id="9" name="Immagine 4" descr="SIGNOR_network.pdf">
            <a:extLst>
              <a:ext uri="{FF2B5EF4-FFF2-40B4-BE49-F238E27FC236}">
                <a16:creationId xmlns:a16="http://schemas.microsoft.com/office/drawing/2014/main" id="{02ADF454-3992-6041-BF85-851E66F68A9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88136" y="2092703"/>
            <a:ext cx="1871003" cy="1794115"/>
          </a:xfrm>
          <a:prstGeom prst="rect">
            <a:avLst/>
          </a:prstGeom>
          <a:solidFill>
            <a:schemeClr val="bg1"/>
          </a:solidFill>
          <a:ln w="57150" cmpd="sng">
            <a:solidFill>
              <a:schemeClr val="accent6">
                <a:lumMod val="50000"/>
              </a:schemeClr>
            </a:solidFill>
            <a:prstDash val="sysDash"/>
          </a:ln>
          <a:effectLst/>
        </p:spPr>
      </p:pic>
      <p:sp>
        <p:nvSpPr>
          <p:cNvPr id="10" name="Rettangolo 41">
            <a:extLst>
              <a:ext uri="{FF2B5EF4-FFF2-40B4-BE49-F238E27FC236}">
                <a16:creationId xmlns:a16="http://schemas.microsoft.com/office/drawing/2014/main" id="{D48EB341-748B-8A41-9189-A9DDDC4DE82F}"/>
              </a:ext>
            </a:extLst>
          </p:cNvPr>
          <p:cNvSpPr/>
          <p:nvPr/>
        </p:nvSpPr>
        <p:spPr>
          <a:xfrm>
            <a:off x="333635" y="2092693"/>
            <a:ext cx="1828800" cy="1714500"/>
          </a:xfrm>
          <a:prstGeom prst="rect">
            <a:avLst/>
          </a:prstGeom>
          <a:solidFill>
            <a:schemeClr val="bg1"/>
          </a:solidFill>
          <a:ln w="57150" cmpd="sng">
            <a:solidFill>
              <a:schemeClr val="accent6">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354"/>
            <a:endParaRPr lang="en-GB" sz="1867">
              <a:solidFill>
                <a:prstClr val="white"/>
              </a:solidFill>
              <a:latin typeface="Tw Cen MT"/>
            </a:endParaRPr>
          </a:p>
        </p:txBody>
      </p:sp>
      <p:grpSp>
        <p:nvGrpSpPr>
          <p:cNvPr id="11" name="Gruppo 24">
            <a:extLst>
              <a:ext uri="{FF2B5EF4-FFF2-40B4-BE49-F238E27FC236}">
                <a16:creationId xmlns:a16="http://schemas.microsoft.com/office/drawing/2014/main" id="{9C7EDDB0-09DC-4744-8793-9ABFA05D04FC}"/>
              </a:ext>
            </a:extLst>
          </p:cNvPr>
          <p:cNvGrpSpPr/>
          <p:nvPr/>
        </p:nvGrpSpPr>
        <p:grpSpPr>
          <a:xfrm>
            <a:off x="414068" y="2177359"/>
            <a:ext cx="1684867" cy="1557867"/>
            <a:chOff x="3302000" y="5232400"/>
            <a:chExt cx="1219200" cy="1079500"/>
          </a:xfrm>
          <a:effectLst/>
        </p:grpSpPr>
        <p:sp>
          <p:nvSpPr>
            <p:cNvPr id="12" name="Ovale 25">
              <a:extLst>
                <a:ext uri="{FF2B5EF4-FFF2-40B4-BE49-F238E27FC236}">
                  <a16:creationId xmlns:a16="http://schemas.microsoft.com/office/drawing/2014/main" id="{19C49418-9C59-F04D-91CC-E78A4EEBBB29}"/>
                </a:ext>
              </a:extLst>
            </p:cNvPr>
            <p:cNvSpPr/>
            <p:nvPr/>
          </p:nvSpPr>
          <p:spPr>
            <a:xfrm>
              <a:off x="3302000" y="5638800"/>
              <a:ext cx="254000" cy="25400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GB" sz="1867">
                <a:solidFill>
                  <a:prstClr val="white"/>
                </a:solidFill>
                <a:latin typeface="Tw Cen MT"/>
              </a:endParaRPr>
            </a:p>
          </p:txBody>
        </p:sp>
        <p:sp>
          <p:nvSpPr>
            <p:cNvPr id="13" name="Ovale 26">
              <a:extLst>
                <a:ext uri="{FF2B5EF4-FFF2-40B4-BE49-F238E27FC236}">
                  <a16:creationId xmlns:a16="http://schemas.microsoft.com/office/drawing/2014/main" id="{7F67E772-EC20-DF43-ABB7-51AA02EE9C44}"/>
                </a:ext>
              </a:extLst>
            </p:cNvPr>
            <p:cNvSpPr/>
            <p:nvPr/>
          </p:nvSpPr>
          <p:spPr>
            <a:xfrm>
              <a:off x="4267200" y="5638800"/>
              <a:ext cx="254000" cy="25400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GB" sz="1867" dirty="0">
                <a:solidFill>
                  <a:prstClr val="white"/>
                </a:solidFill>
                <a:latin typeface="Tw Cen MT"/>
              </a:endParaRPr>
            </a:p>
          </p:txBody>
        </p:sp>
        <p:sp>
          <p:nvSpPr>
            <p:cNvPr id="14" name="Ovale 27">
              <a:extLst>
                <a:ext uri="{FF2B5EF4-FFF2-40B4-BE49-F238E27FC236}">
                  <a16:creationId xmlns:a16="http://schemas.microsoft.com/office/drawing/2014/main" id="{1D6D8FBB-D235-3140-8579-89E907024160}"/>
                </a:ext>
              </a:extLst>
            </p:cNvPr>
            <p:cNvSpPr/>
            <p:nvPr/>
          </p:nvSpPr>
          <p:spPr>
            <a:xfrm>
              <a:off x="3784600" y="6057900"/>
              <a:ext cx="254000" cy="25400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GB" sz="1867">
                <a:solidFill>
                  <a:prstClr val="white"/>
                </a:solidFill>
                <a:latin typeface="Tw Cen MT"/>
              </a:endParaRPr>
            </a:p>
          </p:txBody>
        </p:sp>
        <p:sp>
          <p:nvSpPr>
            <p:cNvPr id="16" name="Ovale 28">
              <a:extLst>
                <a:ext uri="{FF2B5EF4-FFF2-40B4-BE49-F238E27FC236}">
                  <a16:creationId xmlns:a16="http://schemas.microsoft.com/office/drawing/2014/main" id="{F5465AA1-F079-9344-8058-A97C768E5728}"/>
                </a:ext>
              </a:extLst>
            </p:cNvPr>
            <p:cNvSpPr/>
            <p:nvPr/>
          </p:nvSpPr>
          <p:spPr>
            <a:xfrm>
              <a:off x="3784600" y="5232400"/>
              <a:ext cx="254000" cy="25400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GB" sz="1867">
                <a:solidFill>
                  <a:prstClr val="white"/>
                </a:solidFill>
                <a:latin typeface="Tw Cen MT"/>
              </a:endParaRPr>
            </a:p>
          </p:txBody>
        </p:sp>
        <p:cxnSp>
          <p:nvCxnSpPr>
            <p:cNvPr id="17" name="Connettore 1 29">
              <a:extLst>
                <a:ext uri="{FF2B5EF4-FFF2-40B4-BE49-F238E27FC236}">
                  <a16:creationId xmlns:a16="http://schemas.microsoft.com/office/drawing/2014/main" id="{61B350FF-EBE5-6041-BE15-F3AE53A0AA27}"/>
                </a:ext>
              </a:extLst>
            </p:cNvPr>
            <p:cNvCxnSpPr>
              <a:stCxn id="16" idx="3"/>
              <a:endCxn id="12" idx="7"/>
            </p:cNvCxnSpPr>
            <p:nvPr/>
          </p:nvCxnSpPr>
          <p:spPr>
            <a:xfrm flipH="1">
              <a:off x="3518803" y="5449203"/>
              <a:ext cx="302994" cy="226794"/>
            </a:xfrm>
            <a:prstGeom prst="line">
              <a:avLst/>
            </a:prstGeom>
            <a:ln w="57150" cmpd="sng">
              <a:solidFill>
                <a:srgbClr val="008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8" name="Connettore 1 30">
              <a:extLst>
                <a:ext uri="{FF2B5EF4-FFF2-40B4-BE49-F238E27FC236}">
                  <a16:creationId xmlns:a16="http://schemas.microsoft.com/office/drawing/2014/main" id="{FB0F0974-4271-F545-8AFA-787C7340B09E}"/>
                </a:ext>
              </a:extLst>
            </p:cNvPr>
            <p:cNvCxnSpPr>
              <a:stCxn id="14" idx="1"/>
              <a:endCxn id="12" idx="5"/>
            </p:cNvCxnSpPr>
            <p:nvPr/>
          </p:nvCxnSpPr>
          <p:spPr>
            <a:xfrm flipH="1" flipV="1">
              <a:off x="3518803" y="5855603"/>
              <a:ext cx="302994" cy="239494"/>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Connettore 1 31">
              <a:extLst>
                <a:ext uri="{FF2B5EF4-FFF2-40B4-BE49-F238E27FC236}">
                  <a16:creationId xmlns:a16="http://schemas.microsoft.com/office/drawing/2014/main" id="{B3801FEA-D53A-8340-AB40-2001E2CFDD8D}"/>
                </a:ext>
              </a:extLst>
            </p:cNvPr>
            <p:cNvCxnSpPr>
              <a:stCxn id="13" idx="2"/>
              <a:endCxn id="12" idx="6"/>
            </p:cNvCxnSpPr>
            <p:nvPr/>
          </p:nvCxnSpPr>
          <p:spPr>
            <a:xfrm flipH="1">
              <a:off x="3556000" y="5765800"/>
              <a:ext cx="7112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Connettore 1 32">
              <a:extLst>
                <a:ext uri="{FF2B5EF4-FFF2-40B4-BE49-F238E27FC236}">
                  <a16:creationId xmlns:a16="http://schemas.microsoft.com/office/drawing/2014/main" id="{37900347-BB5F-5E4A-9EF0-CE3FEB155572}"/>
                </a:ext>
              </a:extLst>
            </p:cNvPr>
            <p:cNvCxnSpPr>
              <a:stCxn id="16" idx="5"/>
              <a:endCxn id="13" idx="1"/>
            </p:cNvCxnSpPr>
            <p:nvPr/>
          </p:nvCxnSpPr>
          <p:spPr>
            <a:xfrm>
              <a:off x="4001403" y="5449203"/>
              <a:ext cx="302994" cy="226794"/>
            </a:xfrm>
            <a:prstGeom prst="line">
              <a:avLst/>
            </a:prstGeom>
            <a:ln w="57150" cmpd="sng">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Connettore 1 33">
              <a:extLst>
                <a:ext uri="{FF2B5EF4-FFF2-40B4-BE49-F238E27FC236}">
                  <a16:creationId xmlns:a16="http://schemas.microsoft.com/office/drawing/2014/main" id="{83590067-94A3-C44E-A87A-C30FB3A33F9E}"/>
                </a:ext>
              </a:extLst>
            </p:cNvPr>
            <p:cNvCxnSpPr/>
            <p:nvPr/>
          </p:nvCxnSpPr>
          <p:spPr>
            <a:xfrm flipH="1">
              <a:off x="3492500" y="5765800"/>
              <a:ext cx="180000" cy="0"/>
            </a:xfrm>
            <a:prstGeom prst="line">
              <a:avLst/>
            </a:prstGeom>
            <a:ln w="57150" cmpd="sng">
              <a:solidFill>
                <a:srgbClr val="FF0000"/>
              </a:solidFill>
            </a:ln>
            <a:effectLst/>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 name="Connettore 1 34">
              <a:extLst>
                <a:ext uri="{FF2B5EF4-FFF2-40B4-BE49-F238E27FC236}">
                  <a16:creationId xmlns:a16="http://schemas.microsoft.com/office/drawing/2014/main" id="{259B1C1A-0EE7-8D49-9D45-CF57C1EAAB32}"/>
                </a:ext>
              </a:extLst>
            </p:cNvPr>
            <p:cNvCxnSpPr/>
            <p:nvPr/>
          </p:nvCxnSpPr>
          <p:spPr>
            <a:xfrm flipH="1" flipV="1">
              <a:off x="3738030" y="6024030"/>
              <a:ext cx="121865" cy="113397"/>
            </a:xfrm>
            <a:prstGeom prst="line">
              <a:avLst/>
            </a:prstGeom>
            <a:ln w="57150" cmpd="sng">
              <a:solidFill>
                <a:srgbClr val="FF0000"/>
              </a:solidFill>
            </a:ln>
            <a:effectLst/>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23" name="Rettangolo 7">
            <a:extLst>
              <a:ext uri="{FF2B5EF4-FFF2-40B4-BE49-F238E27FC236}">
                <a16:creationId xmlns:a16="http://schemas.microsoft.com/office/drawing/2014/main" id="{F5AD672E-BDA1-C743-A711-62CA87924A3E}"/>
              </a:ext>
            </a:extLst>
          </p:cNvPr>
          <p:cNvSpPr/>
          <p:nvPr/>
        </p:nvSpPr>
        <p:spPr>
          <a:xfrm>
            <a:off x="2829934" y="2092693"/>
            <a:ext cx="1828800" cy="1714500"/>
          </a:xfrm>
          <a:prstGeom prst="rect">
            <a:avLst/>
          </a:prstGeom>
          <a:solidFill>
            <a:schemeClr val="bg1"/>
          </a:solidFill>
          <a:ln w="57150" cmpd="sng">
            <a:solidFill>
              <a:schemeClr val="accent6">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354"/>
            <a:endParaRPr lang="en-GB" sz="1867">
              <a:solidFill>
                <a:prstClr val="white"/>
              </a:solidFill>
              <a:latin typeface="Tw Cen MT"/>
            </a:endParaRPr>
          </a:p>
        </p:txBody>
      </p:sp>
      <p:pic>
        <p:nvPicPr>
          <p:cNvPr id="24" name="Immagine 2">
            <a:extLst>
              <a:ext uri="{FF2B5EF4-FFF2-40B4-BE49-F238E27FC236}">
                <a16:creationId xmlns:a16="http://schemas.microsoft.com/office/drawing/2014/main" id="{DC3F9FFF-C934-5342-A59E-F429E2C9316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15394" y1="61600" x2="15394" y2="61600"/>
                      </a14:backgroundRemoval>
                    </a14:imgEffect>
                  </a14:imgLayer>
                </a14:imgProps>
              </a:ext>
              <a:ext uri="{28A0092B-C50C-407E-A947-70E740481C1C}">
                <a14:useLocalDpi xmlns:a14="http://schemas.microsoft.com/office/drawing/2010/main"/>
              </a:ext>
            </a:extLst>
          </a:blip>
          <a:stretch>
            <a:fillRect/>
          </a:stretch>
        </p:blipFill>
        <p:spPr>
          <a:xfrm>
            <a:off x="2588636" y="2110460"/>
            <a:ext cx="1993899" cy="1652287"/>
          </a:xfrm>
          <a:prstGeom prst="rect">
            <a:avLst/>
          </a:prstGeom>
          <a:effectLst/>
        </p:spPr>
      </p:pic>
      <p:sp>
        <p:nvSpPr>
          <p:cNvPr id="25" name="Rettangolo 42">
            <a:extLst>
              <a:ext uri="{FF2B5EF4-FFF2-40B4-BE49-F238E27FC236}">
                <a16:creationId xmlns:a16="http://schemas.microsoft.com/office/drawing/2014/main" id="{24315F8F-9AE4-964C-AD93-1B523F24ACCC}"/>
              </a:ext>
            </a:extLst>
          </p:cNvPr>
          <p:cNvSpPr/>
          <p:nvPr/>
        </p:nvSpPr>
        <p:spPr>
          <a:xfrm>
            <a:off x="7839335" y="2105393"/>
            <a:ext cx="1828800" cy="1714500"/>
          </a:xfrm>
          <a:prstGeom prst="rect">
            <a:avLst/>
          </a:prstGeom>
          <a:solidFill>
            <a:schemeClr val="bg1"/>
          </a:solidFill>
          <a:ln w="57150" cmpd="sng">
            <a:solidFill>
              <a:schemeClr val="accent6">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354"/>
            <a:endParaRPr lang="en-GB" sz="1867">
              <a:solidFill>
                <a:prstClr val="white"/>
              </a:solidFill>
              <a:latin typeface="Tw Cen MT"/>
            </a:endParaRPr>
          </a:p>
        </p:txBody>
      </p:sp>
      <p:grpSp>
        <p:nvGrpSpPr>
          <p:cNvPr id="26" name="Gruppo 6">
            <a:extLst>
              <a:ext uri="{FF2B5EF4-FFF2-40B4-BE49-F238E27FC236}">
                <a16:creationId xmlns:a16="http://schemas.microsoft.com/office/drawing/2014/main" id="{78190EB7-0814-114F-9024-1E5495A86279}"/>
              </a:ext>
            </a:extLst>
          </p:cNvPr>
          <p:cNvGrpSpPr/>
          <p:nvPr/>
        </p:nvGrpSpPr>
        <p:grpSpPr>
          <a:xfrm>
            <a:off x="7881667" y="2177359"/>
            <a:ext cx="1722968" cy="1557867"/>
            <a:chOff x="9618132" y="4694767"/>
            <a:chExt cx="1722968" cy="1557866"/>
          </a:xfrm>
          <a:effectLst/>
        </p:grpSpPr>
        <p:grpSp>
          <p:nvGrpSpPr>
            <p:cNvPr id="27" name="Gruppo 19">
              <a:extLst>
                <a:ext uri="{FF2B5EF4-FFF2-40B4-BE49-F238E27FC236}">
                  <a16:creationId xmlns:a16="http://schemas.microsoft.com/office/drawing/2014/main" id="{579CDA4C-1AB4-A042-8BCC-C49D39EC893A}"/>
                </a:ext>
              </a:extLst>
            </p:cNvPr>
            <p:cNvGrpSpPr/>
            <p:nvPr/>
          </p:nvGrpSpPr>
          <p:grpSpPr>
            <a:xfrm>
              <a:off x="9618132" y="4694767"/>
              <a:ext cx="1684867" cy="1557866"/>
              <a:chOff x="3302000" y="5232400"/>
              <a:chExt cx="1219200" cy="1079500"/>
            </a:xfrm>
          </p:grpSpPr>
          <p:sp>
            <p:nvSpPr>
              <p:cNvPr id="29" name="Ovale 20">
                <a:extLst>
                  <a:ext uri="{FF2B5EF4-FFF2-40B4-BE49-F238E27FC236}">
                    <a16:creationId xmlns:a16="http://schemas.microsoft.com/office/drawing/2014/main" id="{AEE8C86B-4377-8D47-91C6-43C244534B07}"/>
                  </a:ext>
                </a:extLst>
              </p:cNvPr>
              <p:cNvSpPr/>
              <p:nvPr/>
            </p:nvSpPr>
            <p:spPr>
              <a:xfrm>
                <a:off x="3302000" y="5638800"/>
                <a:ext cx="254000" cy="25400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GB" sz="1867">
                  <a:solidFill>
                    <a:prstClr val="white"/>
                  </a:solidFill>
                  <a:latin typeface="Tw Cen MT"/>
                </a:endParaRPr>
              </a:p>
            </p:txBody>
          </p:sp>
          <p:sp>
            <p:nvSpPr>
              <p:cNvPr id="30" name="Ovale 21">
                <a:extLst>
                  <a:ext uri="{FF2B5EF4-FFF2-40B4-BE49-F238E27FC236}">
                    <a16:creationId xmlns:a16="http://schemas.microsoft.com/office/drawing/2014/main" id="{66090AEA-EC3A-2943-B9F1-757AD37A8489}"/>
                  </a:ext>
                </a:extLst>
              </p:cNvPr>
              <p:cNvSpPr/>
              <p:nvPr/>
            </p:nvSpPr>
            <p:spPr>
              <a:xfrm>
                <a:off x="4267200" y="5638800"/>
                <a:ext cx="254000" cy="25400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GB" sz="1867">
                  <a:solidFill>
                    <a:prstClr val="white"/>
                  </a:solidFill>
                  <a:latin typeface="Tw Cen MT"/>
                </a:endParaRPr>
              </a:p>
            </p:txBody>
          </p:sp>
          <p:sp>
            <p:nvSpPr>
              <p:cNvPr id="31" name="Ovale 22">
                <a:extLst>
                  <a:ext uri="{FF2B5EF4-FFF2-40B4-BE49-F238E27FC236}">
                    <a16:creationId xmlns:a16="http://schemas.microsoft.com/office/drawing/2014/main" id="{85A86D52-F643-CA46-B26F-AC16CAC721FA}"/>
                  </a:ext>
                </a:extLst>
              </p:cNvPr>
              <p:cNvSpPr/>
              <p:nvPr/>
            </p:nvSpPr>
            <p:spPr>
              <a:xfrm>
                <a:off x="3784600" y="6057900"/>
                <a:ext cx="254000" cy="25400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GB" sz="1867">
                  <a:solidFill>
                    <a:prstClr val="white"/>
                  </a:solidFill>
                  <a:latin typeface="Tw Cen MT"/>
                </a:endParaRPr>
              </a:p>
            </p:txBody>
          </p:sp>
          <p:sp>
            <p:nvSpPr>
              <p:cNvPr id="32" name="Ovale 23">
                <a:extLst>
                  <a:ext uri="{FF2B5EF4-FFF2-40B4-BE49-F238E27FC236}">
                    <a16:creationId xmlns:a16="http://schemas.microsoft.com/office/drawing/2014/main" id="{F0067AA3-2660-A349-A89A-B364D8273966}"/>
                  </a:ext>
                </a:extLst>
              </p:cNvPr>
              <p:cNvSpPr/>
              <p:nvPr/>
            </p:nvSpPr>
            <p:spPr>
              <a:xfrm>
                <a:off x="3784600" y="5232400"/>
                <a:ext cx="254000" cy="25400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GB" sz="1867">
                  <a:solidFill>
                    <a:prstClr val="white"/>
                  </a:solidFill>
                  <a:latin typeface="Tw Cen MT"/>
                </a:endParaRPr>
              </a:p>
            </p:txBody>
          </p:sp>
          <p:cxnSp>
            <p:nvCxnSpPr>
              <p:cNvPr id="33" name="Connettore 1 35">
                <a:extLst>
                  <a:ext uri="{FF2B5EF4-FFF2-40B4-BE49-F238E27FC236}">
                    <a16:creationId xmlns:a16="http://schemas.microsoft.com/office/drawing/2014/main" id="{7FFFF17E-A982-5A4D-A192-E815D2E17578}"/>
                  </a:ext>
                </a:extLst>
              </p:cNvPr>
              <p:cNvCxnSpPr>
                <a:stCxn id="32" idx="3"/>
                <a:endCxn id="29" idx="7"/>
              </p:cNvCxnSpPr>
              <p:nvPr/>
            </p:nvCxnSpPr>
            <p:spPr>
              <a:xfrm flipH="1">
                <a:off x="3518803" y="5449203"/>
                <a:ext cx="302994" cy="226794"/>
              </a:xfrm>
              <a:prstGeom prst="line">
                <a:avLst/>
              </a:prstGeom>
              <a:ln w="57150" cmpd="sng">
                <a:solidFill>
                  <a:srgbClr val="008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4" name="Connettore 1 36">
                <a:extLst>
                  <a:ext uri="{FF2B5EF4-FFF2-40B4-BE49-F238E27FC236}">
                    <a16:creationId xmlns:a16="http://schemas.microsoft.com/office/drawing/2014/main" id="{0A1B4745-EC5D-5647-BA82-A47ADCCB0A5F}"/>
                  </a:ext>
                </a:extLst>
              </p:cNvPr>
              <p:cNvCxnSpPr>
                <a:stCxn id="31" idx="1"/>
                <a:endCxn id="29" idx="5"/>
              </p:cNvCxnSpPr>
              <p:nvPr/>
            </p:nvCxnSpPr>
            <p:spPr>
              <a:xfrm flipH="1" flipV="1">
                <a:off x="3518803" y="5855603"/>
                <a:ext cx="302994" cy="239494"/>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Connettore 1 37">
                <a:extLst>
                  <a:ext uri="{FF2B5EF4-FFF2-40B4-BE49-F238E27FC236}">
                    <a16:creationId xmlns:a16="http://schemas.microsoft.com/office/drawing/2014/main" id="{793BB528-D4C5-264F-B2B9-E9108162B533}"/>
                  </a:ext>
                </a:extLst>
              </p:cNvPr>
              <p:cNvCxnSpPr>
                <a:stCxn id="30" idx="2"/>
                <a:endCxn id="29" idx="6"/>
              </p:cNvCxnSpPr>
              <p:nvPr/>
            </p:nvCxnSpPr>
            <p:spPr>
              <a:xfrm flipH="1">
                <a:off x="3556000" y="5765800"/>
                <a:ext cx="7112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Connettore 1 38">
                <a:extLst>
                  <a:ext uri="{FF2B5EF4-FFF2-40B4-BE49-F238E27FC236}">
                    <a16:creationId xmlns:a16="http://schemas.microsoft.com/office/drawing/2014/main" id="{AED2E5C7-D20C-AB47-85B1-995F5735044D}"/>
                  </a:ext>
                </a:extLst>
              </p:cNvPr>
              <p:cNvCxnSpPr>
                <a:stCxn id="32" idx="5"/>
                <a:endCxn id="30" idx="1"/>
              </p:cNvCxnSpPr>
              <p:nvPr/>
            </p:nvCxnSpPr>
            <p:spPr>
              <a:xfrm>
                <a:off x="4001403" y="5449203"/>
                <a:ext cx="302994" cy="226794"/>
              </a:xfrm>
              <a:prstGeom prst="line">
                <a:avLst/>
              </a:prstGeom>
              <a:ln w="57150" cmpd="sng">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Connettore 1 39">
                <a:extLst>
                  <a:ext uri="{FF2B5EF4-FFF2-40B4-BE49-F238E27FC236}">
                    <a16:creationId xmlns:a16="http://schemas.microsoft.com/office/drawing/2014/main" id="{B83F185B-06F8-5C4E-ABFD-1F12CCF836E7}"/>
                  </a:ext>
                </a:extLst>
              </p:cNvPr>
              <p:cNvCxnSpPr/>
              <p:nvPr/>
            </p:nvCxnSpPr>
            <p:spPr>
              <a:xfrm flipH="1">
                <a:off x="3492500" y="5765800"/>
                <a:ext cx="180000" cy="0"/>
              </a:xfrm>
              <a:prstGeom prst="line">
                <a:avLst/>
              </a:prstGeom>
              <a:ln w="57150" cmpd="sng">
                <a:solidFill>
                  <a:srgbClr val="FF0000"/>
                </a:solidFill>
              </a:ln>
              <a:effectLst/>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8" name="Connettore 1 40">
                <a:extLst>
                  <a:ext uri="{FF2B5EF4-FFF2-40B4-BE49-F238E27FC236}">
                    <a16:creationId xmlns:a16="http://schemas.microsoft.com/office/drawing/2014/main" id="{59BFB735-58BF-BE42-B2E1-BBD800AE8AD1}"/>
                  </a:ext>
                </a:extLst>
              </p:cNvPr>
              <p:cNvCxnSpPr/>
              <p:nvPr/>
            </p:nvCxnSpPr>
            <p:spPr>
              <a:xfrm flipH="1" flipV="1">
                <a:off x="3738030" y="6024030"/>
                <a:ext cx="121865" cy="113397"/>
              </a:xfrm>
              <a:prstGeom prst="line">
                <a:avLst/>
              </a:prstGeom>
              <a:ln w="57150" cmpd="sng">
                <a:solidFill>
                  <a:srgbClr val="FF0000"/>
                </a:solidFill>
              </a:ln>
              <a:effectLst/>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28" name="Ovale 5">
              <a:extLst>
                <a:ext uri="{FF2B5EF4-FFF2-40B4-BE49-F238E27FC236}">
                  <a16:creationId xmlns:a16="http://schemas.microsoft.com/office/drawing/2014/main" id="{1BA20357-CEEC-BE47-9C29-C531100AE4AA}"/>
                </a:ext>
              </a:extLst>
            </p:cNvPr>
            <p:cNvSpPr/>
            <p:nvPr/>
          </p:nvSpPr>
          <p:spPr>
            <a:xfrm>
              <a:off x="11163300" y="5257800"/>
              <a:ext cx="177800" cy="1524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GB" sz="1867">
                <a:solidFill>
                  <a:prstClr val="white"/>
                </a:solidFill>
                <a:latin typeface="Tw Cen MT"/>
              </a:endParaRPr>
            </a:p>
          </p:txBody>
        </p:sp>
      </p:grpSp>
      <p:sp>
        <p:nvSpPr>
          <p:cNvPr id="39" name="CasellaDiTesto 13">
            <a:extLst>
              <a:ext uri="{FF2B5EF4-FFF2-40B4-BE49-F238E27FC236}">
                <a16:creationId xmlns:a16="http://schemas.microsoft.com/office/drawing/2014/main" id="{32BE2726-CD21-C64D-AFED-9146E7E48398}"/>
              </a:ext>
            </a:extLst>
          </p:cNvPr>
          <p:cNvSpPr txBox="1"/>
          <p:nvPr/>
        </p:nvSpPr>
        <p:spPr>
          <a:xfrm>
            <a:off x="422535" y="3946896"/>
            <a:ext cx="1625600" cy="543865"/>
          </a:xfrm>
          <a:prstGeom prst="rect">
            <a:avLst/>
          </a:prstGeom>
          <a:noFill/>
          <a:effectLst/>
        </p:spPr>
        <p:txBody>
          <a:bodyPr wrap="square" lIns="91439" tIns="45719" rIns="91439" bIns="45719" rtlCol="0">
            <a:spAutoFit/>
          </a:bodyPr>
          <a:lstStyle/>
          <a:p>
            <a:pPr algn="ctr" defTabSz="914354"/>
            <a:r>
              <a:rPr lang="en-GB" sz="1467" b="1" dirty="0">
                <a:solidFill>
                  <a:srgbClr val="968C8C">
                    <a:lumMod val="50000"/>
                  </a:srgbClr>
                </a:solidFill>
                <a:latin typeface="Tw Cen MT"/>
              </a:rPr>
              <a:t>LOGIC RELATIONSHIPS</a:t>
            </a:r>
          </a:p>
        </p:txBody>
      </p:sp>
      <p:sp>
        <p:nvSpPr>
          <p:cNvPr id="40" name="CasellaDiTesto 43">
            <a:extLst>
              <a:ext uri="{FF2B5EF4-FFF2-40B4-BE49-F238E27FC236}">
                <a16:creationId xmlns:a16="http://schemas.microsoft.com/office/drawing/2014/main" id="{E925DC47-955B-294D-BB8F-CFED9DB5D6A9}"/>
              </a:ext>
            </a:extLst>
          </p:cNvPr>
          <p:cNvSpPr txBox="1"/>
          <p:nvPr/>
        </p:nvSpPr>
        <p:spPr>
          <a:xfrm>
            <a:off x="2877868" y="3946895"/>
            <a:ext cx="1625600" cy="543865"/>
          </a:xfrm>
          <a:prstGeom prst="rect">
            <a:avLst/>
          </a:prstGeom>
          <a:noFill/>
          <a:effectLst/>
        </p:spPr>
        <p:txBody>
          <a:bodyPr wrap="square" lIns="91439" tIns="45719" rIns="91439" bIns="45719" rtlCol="0">
            <a:spAutoFit/>
          </a:bodyPr>
          <a:lstStyle/>
          <a:p>
            <a:pPr algn="ctr" defTabSz="914354"/>
            <a:r>
              <a:rPr lang="en-GB" sz="1467" b="1" dirty="0">
                <a:solidFill>
                  <a:srgbClr val="968C8C">
                    <a:lumMod val="50000"/>
                  </a:srgbClr>
                </a:solidFill>
                <a:latin typeface="Tw Cen MT"/>
              </a:rPr>
              <a:t>MANUALLY CURATED</a:t>
            </a:r>
          </a:p>
        </p:txBody>
      </p:sp>
      <p:sp>
        <p:nvSpPr>
          <p:cNvPr id="41" name="CasellaDiTesto 44">
            <a:extLst>
              <a:ext uri="{FF2B5EF4-FFF2-40B4-BE49-F238E27FC236}">
                <a16:creationId xmlns:a16="http://schemas.microsoft.com/office/drawing/2014/main" id="{06000D20-A06D-3241-AFE1-9F7ED451B39D}"/>
              </a:ext>
            </a:extLst>
          </p:cNvPr>
          <p:cNvSpPr txBox="1"/>
          <p:nvPr/>
        </p:nvSpPr>
        <p:spPr>
          <a:xfrm>
            <a:off x="5257002" y="3934199"/>
            <a:ext cx="1955800" cy="769632"/>
          </a:xfrm>
          <a:prstGeom prst="rect">
            <a:avLst/>
          </a:prstGeom>
          <a:noFill/>
        </p:spPr>
        <p:txBody>
          <a:bodyPr wrap="square" lIns="91439" tIns="45719" rIns="91439" bIns="45719" rtlCol="0">
            <a:spAutoFit/>
          </a:bodyPr>
          <a:lstStyle/>
          <a:p>
            <a:pPr algn="ctr" defTabSz="914354"/>
            <a:r>
              <a:rPr lang="en-GB" sz="1467" b="1" dirty="0">
                <a:solidFill>
                  <a:srgbClr val="968C8C">
                    <a:lumMod val="50000"/>
                  </a:srgbClr>
                </a:solidFill>
                <a:latin typeface="Tw Cen MT"/>
              </a:rPr>
              <a:t>HIGH COVERAGE </a:t>
            </a:r>
            <a:r>
              <a:rPr lang="en-GB" sz="1467" b="1" dirty="0">
                <a:solidFill>
                  <a:srgbClr val="968C8C">
                    <a:lumMod val="50000"/>
                  </a:srgbClr>
                </a:solidFill>
              </a:rPr>
              <a:t>34,500</a:t>
            </a:r>
            <a:r>
              <a:rPr lang="en-GB" sz="1467" b="1" dirty="0">
                <a:solidFill>
                  <a:srgbClr val="968C8C">
                    <a:lumMod val="50000"/>
                  </a:srgbClr>
                </a:solidFill>
                <a:latin typeface="Tw Cen MT"/>
              </a:rPr>
              <a:t> INTERACTIONS</a:t>
            </a:r>
          </a:p>
          <a:p>
            <a:pPr algn="ctr" defTabSz="914354"/>
            <a:r>
              <a:rPr lang="en-GB" sz="1467" b="1" dirty="0">
                <a:solidFill>
                  <a:srgbClr val="968C8C">
                    <a:lumMod val="50000"/>
                  </a:srgbClr>
                </a:solidFill>
                <a:latin typeface="Tw Cen MT"/>
              </a:rPr>
              <a:t>10,500 PUBLICATIONS</a:t>
            </a:r>
          </a:p>
        </p:txBody>
      </p:sp>
      <p:sp>
        <p:nvSpPr>
          <p:cNvPr id="42" name="CasellaDiTesto 46">
            <a:extLst>
              <a:ext uri="{FF2B5EF4-FFF2-40B4-BE49-F238E27FC236}">
                <a16:creationId xmlns:a16="http://schemas.microsoft.com/office/drawing/2014/main" id="{84DB5B1A-E92C-9747-A5F1-1D74C5C27390}"/>
              </a:ext>
            </a:extLst>
          </p:cNvPr>
          <p:cNvSpPr txBox="1"/>
          <p:nvPr/>
        </p:nvSpPr>
        <p:spPr>
          <a:xfrm>
            <a:off x="7839335" y="3959603"/>
            <a:ext cx="1879600" cy="769632"/>
          </a:xfrm>
          <a:prstGeom prst="rect">
            <a:avLst/>
          </a:prstGeom>
          <a:noFill/>
        </p:spPr>
        <p:txBody>
          <a:bodyPr wrap="square" lIns="91439" tIns="45719" rIns="91439" bIns="45719" rtlCol="0">
            <a:spAutoFit/>
          </a:bodyPr>
          <a:lstStyle/>
          <a:p>
            <a:pPr algn="ctr" defTabSz="914354"/>
            <a:r>
              <a:rPr lang="en-GB" sz="1467" b="1" dirty="0">
                <a:solidFill>
                  <a:srgbClr val="968C8C">
                    <a:lumMod val="50000"/>
                  </a:srgbClr>
                </a:solidFill>
                <a:latin typeface="Tw Cen MT"/>
              </a:rPr>
              <a:t>PTM-MAPPING</a:t>
            </a:r>
          </a:p>
          <a:p>
            <a:pPr algn="ctr" defTabSz="914354"/>
            <a:r>
              <a:rPr lang="en-GB" sz="1467" b="1" dirty="0">
                <a:solidFill>
                  <a:srgbClr val="968C8C">
                    <a:lumMod val="50000"/>
                  </a:srgbClr>
                </a:solidFill>
                <a:latin typeface="Tw Cen MT"/>
              </a:rPr>
              <a:t>approx. 10,000 MODIFIED RESIDUES</a:t>
            </a:r>
          </a:p>
        </p:txBody>
      </p:sp>
      <p:sp>
        <p:nvSpPr>
          <p:cNvPr id="43" name="CasellaDiTesto 64">
            <a:extLst>
              <a:ext uri="{FF2B5EF4-FFF2-40B4-BE49-F238E27FC236}">
                <a16:creationId xmlns:a16="http://schemas.microsoft.com/office/drawing/2014/main" id="{C0ECC4E4-99C8-914E-8C46-80EB823CA9D1}"/>
              </a:ext>
            </a:extLst>
          </p:cNvPr>
          <p:cNvSpPr txBox="1"/>
          <p:nvPr/>
        </p:nvSpPr>
        <p:spPr>
          <a:xfrm>
            <a:off x="10430135" y="3946899"/>
            <a:ext cx="1625600" cy="543865"/>
          </a:xfrm>
          <a:prstGeom prst="rect">
            <a:avLst/>
          </a:prstGeom>
          <a:noFill/>
        </p:spPr>
        <p:txBody>
          <a:bodyPr wrap="square" lIns="91439" tIns="45719" rIns="91439" bIns="45719" rtlCol="0">
            <a:spAutoFit/>
          </a:bodyPr>
          <a:lstStyle/>
          <a:p>
            <a:pPr algn="ctr" defTabSz="914354"/>
            <a:r>
              <a:rPr lang="en-GB" sz="1467" b="1" dirty="0">
                <a:solidFill>
                  <a:srgbClr val="968C8C">
                    <a:lumMod val="50000"/>
                  </a:srgbClr>
                </a:solidFill>
                <a:latin typeface="Tw Cen MT"/>
              </a:rPr>
              <a:t>FREELY ACCESSIBLE</a:t>
            </a:r>
          </a:p>
        </p:txBody>
      </p:sp>
      <p:sp>
        <p:nvSpPr>
          <p:cNvPr id="44" name="Rettangolo 50">
            <a:extLst>
              <a:ext uri="{FF2B5EF4-FFF2-40B4-BE49-F238E27FC236}">
                <a16:creationId xmlns:a16="http://schemas.microsoft.com/office/drawing/2014/main" id="{6237CD95-FA52-1A4C-9EEB-EA802DC2721D}"/>
              </a:ext>
            </a:extLst>
          </p:cNvPr>
          <p:cNvSpPr/>
          <p:nvPr/>
        </p:nvSpPr>
        <p:spPr>
          <a:xfrm>
            <a:off x="10265038" y="2092697"/>
            <a:ext cx="1828800" cy="1714500"/>
          </a:xfrm>
          <a:prstGeom prst="rect">
            <a:avLst/>
          </a:prstGeom>
          <a:solidFill>
            <a:schemeClr val="bg1"/>
          </a:solidFill>
          <a:ln w="57150" cmpd="sng">
            <a:solidFill>
              <a:schemeClr val="accent6">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GB" sz="1867">
              <a:solidFill>
                <a:prstClr val="white"/>
              </a:solidFill>
              <a:latin typeface="Tw Cen MT"/>
            </a:endParaRPr>
          </a:p>
        </p:txBody>
      </p:sp>
      <p:pic>
        <p:nvPicPr>
          <p:cNvPr id="3" name="Picture 2">
            <a:extLst>
              <a:ext uri="{FF2B5EF4-FFF2-40B4-BE49-F238E27FC236}">
                <a16:creationId xmlns:a16="http://schemas.microsoft.com/office/drawing/2014/main" id="{53A6E8A4-A1EF-6C4D-8A18-196B743A1AA1}"/>
              </a:ext>
            </a:extLst>
          </p:cNvPr>
          <p:cNvPicPr>
            <a:picLocks noChangeAspect="1"/>
          </p:cNvPicPr>
          <p:nvPr/>
        </p:nvPicPr>
        <p:blipFill>
          <a:blip r:embed="rId7"/>
          <a:stretch>
            <a:fillRect/>
          </a:stretch>
        </p:blipFill>
        <p:spPr>
          <a:xfrm>
            <a:off x="10674639" y="2431804"/>
            <a:ext cx="1009598" cy="1009598"/>
          </a:xfrm>
          <a:prstGeom prst="rect">
            <a:avLst/>
          </a:prstGeom>
        </p:spPr>
      </p:pic>
      <p:pic>
        <p:nvPicPr>
          <p:cNvPr id="6" name="Picture 5">
            <a:extLst>
              <a:ext uri="{FF2B5EF4-FFF2-40B4-BE49-F238E27FC236}">
                <a16:creationId xmlns:a16="http://schemas.microsoft.com/office/drawing/2014/main" id="{6F3786F0-22E4-6A44-BF5F-5A0E5852C147}"/>
              </a:ext>
            </a:extLst>
          </p:cNvPr>
          <p:cNvPicPr>
            <a:picLocks noChangeAspect="1"/>
          </p:cNvPicPr>
          <p:nvPr/>
        </p:nvPicPr>
        <p:blipFill>
          <a:blip r:embed="rId8"/>
          <a:stretch>
            <a:fillRect/>
          </a:stretch>
        </p:blipFill>
        <p:spPr>
          <a:xfrm>
            <a:off x="9215520" y="80328"/>
            <a:ext cx="1296728" cy="928339"/>
          </a:xfrm>
          <a:prstGeom prst="rect">
            <a:avLst/>
          </a:prstGeom>
        </p:spPr>
      </p:pic>
    </p:spTree>
    <p:extLst>
      <p:ext uri="{BB962C8B-B14F-4D97-AF65-F5344CB8AC3E}">
        <p14:creationId xmlns:p14="http://schemas.microsoft.com/office/powerpoint/2010/main" val="2348925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CB68362F-3106-9546-BD7B-CEBA7841D764}"/>
              </a:ext>
            </a:extLst>
          </p:cNvPr>
          <p:cNvSpPr txBox="1">
            <a:spLocks/>
          </p:cNvSpPr>
          <p:nvPr/>
        </p:nvSpPr>
        <p:spPr>
          <a:xfrm>
            <a:off x="2125379" y="816379"/>
            <a:ext cx="10066621" cy="5230635"/>
          </a:xfrm>
          <a:prstGeom prst="rect">
            <a:avLst/>
          </a:prstGeom>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Calibri Light" panose="020F03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Calibri Light" panose="020F03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Calibri Light" panose="020F03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Light" panose="020F03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defRPr/>
            </a:pPr>
            <a:r>
              <a:rPr lang="en-GB" sz="2800" b="1" dirty="0">
                <a:solidFill>
                  <a:schemeClr val="accent6"/>
                </a:solidFill>
              </a:rPr>
              <a:t>Cytoscape, a tool for Network Visualization and analysis</a:t>
            </a:r>
          </a:p>
        </p:txBody>
      </p:sp>
    </p:spTree>
    <p:extLst>
      <p:ext uri="{BB962C8B-B14F-4D97-AF65-F5344CB8AC3E}">
        <p14:creationId xmlns:p14="http://schemas.microsoft.com/office/powerpoint/2010/main" val="2303590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7882" y="199908"/>
            <a:ext cx="5722620" cy="628377"/>
          </a:xfrm>
          <a:prstGeom prst="rect">
            <a:avLst/>
          </a:prstGeom>
        </p:spPr>
        <p:txBody>
          <a:bodyPr vert="horz" wrap="square" lIns="0" tIns="12700" rIns="0" bIns="0" rtlCol="0" anchor="ctr">
            <a:spAutoFit/>
          </a:bodyPr>
          <a:lstStyle/>
          <a:p>
            <a:pPr marL="12700">
              <a:lnSpc>
                <a:spcPct val="100000"/>
              </a:lnSpc>
              <a:spcBef>
                <a:spcPts val="100"/>
              </a:spcBef>
            </a:pPr>
            <a:r>
              <a:rPr sz="2000" dirty="0">
                <a:latin typeface="Century Gothic"/>
                <a:cs typeface="Century Gothic"/>
              </a:rPr>
              <a:t>SIGNOR</a:t>
            </a:r>
            <a:r>
              <a:rPr sz="2000" spc="-25" dirty="0">
                <a:latin typeface="Century Gothic"/>
                <a:cs typeface="Century Gothic"/>
              </a:rPr>
              <a:t> </a:t>
            </a:r>
            <a:r>
              <a:rPr sz="2000" dirty="0">
                <a:latin typeface="Century Gothic"/>
                <a:cs typeface="Century Gothic"/>
              </a:rPr>
              <a:t>:una</a:t>
            </a:r>
            <a:r>
              <a:rPr sz="2000" spc="-10" dirty="0">
                <a:latin typeface="Century Gothic"/>
                <a:cs typeface="Century Gothic"/>
              </a:rPr>
              <a:t> </a:t>
            </a:r>
            <a:r>
              <a:rPr sz="2000" dirty="0">
                <a:latin typeface="Century Gothic"/>
                <a:cs typeface="Century Gothic"/>
              </a:rPr>
              <a:t>banca</a:t>
            </a:r>
            <a:r>
              <a:rPr sz="2000" spc="-5" dirty="0">
                <a:latin typeface="Century Gothic"/>
                <a:cs typeface="Century Gothic"/>
              </a:rPr>
              <a:t> </a:t>
            </a:r>
            <a:r>
              <a:rPr sz="2000" dirty="0">
                <a:latin typeface="Century Gothic"/>
                <a:cs typeface="Century Gothic"/>
              </a:rPr>
              <a:t>dati</a:t>
            </a:r>
            <a:r>
              <a:rPr sz="2000" spc="-20" dirty="0">
                <a:latin typeface="Century Gothic"/>
                <a:cs typeface="Century Gothic"/>
              </a:rPr>
              <a:t> </a:t>
            </a:r>
            <a:r>
              <a:rPr sz="2000" dirty="0">
                <a:latin typeface="Century Gothic"/>
                <a:cs typeface="Century Gothic"/>
              </a:rPr>
              <a:t>curata</a:t>
            </a:r>
            <a:r>
              <a:rPr sz="2000" spc="-5" dirty="0">
                <a:latin typeface="Century Gothic"/>
                <a:cs typeface="Century Gothic"/>
              </a:rPr>
              <a:t> </a:t>
            </a:r>
            <a:r>
              <a:rPr sz="2000" spc="-10" dirty="0">
                <a:latin typeface="Century Gothic"/>
                <a:cs typeface="Century Gothic"/>
              </a:rPr>
              <a:t>manualmente</a:t>
            </a:r>
            <a:endParaRPr sz="2000">
              <a:latin typeface="Century Gothic"/>
              <a:cs typeface="Century Gothic"/>
            </a:endParaRPr>
          </a:p>
        </p:txBody>
      </p:sp>
      <p:grpSp>
        <p:nvGrpSpPr>
          <p:cNvPr id="3" name="object 3"/>
          <p:cNvGrpSpPr/>
          <p:nvPr/>
        </p:nvGrpSpPr>
        <p:grpSpPr>
          <a:xfrm>
            <a:off x="2080623" y="4475218"/>
            <a:ext cx="1405255" cy="1085850"/>
            <a:chOff x="556622" y="4475218"/>
            <a:chExt cx="1405255" cy="1085850"/>
          </a:xfrm>
        </p:grpSpPr>
        <p:pic>
          <p:nvPicPr>
            <p:cNvPr id="4" name="object 4"/>
            <p:cNvPicPr/>
            <p:nvPr/>
          </p:nvPicPr>
          <p:blipFill>
            <a:blip r:embed="rId2" cstate="print"/>
            <a:stretch>
              <a:fillRect/>
            </a:stretch>
          </p:blipFill>
          <p:spPr>
            <a:xfrm>
              <a:off x="556622" y="4475218"/>
              <a:ext cx="1009280" cy="338090"/>
            </a:xfrm>
            <a:prstGeom prst="rect">
              <a:avLst/>
            </a:prstGeom>
          </p:spPr>
        </p:pic>
        <p:pic>
          <p:nvPicPr>
            <p:cNvPr id="5" name="object 5"/>
            <p:cNvPicPr/>
            <p:nvPr/>
          </p:nvPicPr>
          <p:blipFill>
            <a:blip r:embed="rId3" cstate="print"/>
            <a:stretch>
              <a:fillRect/>
            </a:stretch>
          </p:blipFill>
          <p:spPr>
            <a:xfrm>
              <a:off x="670789" y="5173948"/>
              <a:ext cx="1165681" cy="386888"/>
            </a:xfrm>
            <a:prstGeom prst="rect">
              <a:avLst/>
            </a:prstGeom>
          </p:spPr>
        </p:pic>
        <p:pic>
          <p:nvPicPr>
            <p:cNvPr id="6" name="object 6"/>
            <p:cNvPicPr/>
            <p:nvPr/>
          </p:nvPicPr>
          <p:blipFill>
            <a:blip r:embed="rId4" cstate="print"/>
            <a:stretch>
              <a:fillRect/>
            </a:stretch>
          </p:blipFill>
          <p:spPr>
            <a:xfrm>
              <a:off x="984925" y="4839693"/>
              <a:ext cx="976946" cy="346247"/>
            </a:xfrm>
            <a:prstGeom prst="rect">
              <a:avLst/>
            </a:prstGeom>
          </p:spPr>
        </p:pic>
      </p:grpSp>
      <p:pic>
        <p:nvPicPr>
          <p:cNvPr id="7" name="object 7"/>
          <p:cNvPicPr/>
          <p:nvPr/>
        </p:nvPicPr>
        <p:blipFill>
          <a:blip r:embed="rId5" cstate="print"/>
          <a:stretch>
            <a:fillRect/>
          </a:stretch>
        </p:blipFill>
        <p:spPr>
          <a:xfrm>
            <a:off x="2295610" y="3703978"/>
            <a:ext cx="934491" cy="351617"/>
          </a:xfrm>
          <a:prstGeom prst="rect">
            <a:avLst/>
          </a:prstGeom>
        </p:spPr>
      </p:pic>
      <p:grpSp>
        <p:nvGrpSpPr>
          <p:cNvPr id="8" name="object 8"/>
          <p:cNvGrpSpPr/>
          <p:nvPr/>
        </p:nvGrpSpPr>
        <p:grpSpPr>
          <a:xfrm>
            <a:off x="7908989" y="3822192"/>
            <a:ext cx="1366520" cy="1257935"/>
            <a:chOff x="6384989" y="3822191"/>
            <a:chExt cx="1366520" cy="1257935"/>
          </a:xfrm>
        </p:grpSpPr>
        <p:pic>
          <p:nvPicPr>
            <p:cNvPr id="9" name="object 9"/>
            <p:cNvPicPr/>
            <p:nvPr/>
          </p:nvPicPr>
          <p:blipFill>
            <a:blip r:embed="rId6" cstate="print"/>
            <a:stretch>
              <a:fillRect/>
            </a:stretch>
          </p:blipFill>
          <p:spPr>
            <a:xfrm>
              <a:off x="6384989" y="4558047"/>
              <a:ext cx="885743" cy="521785"/>
            </a:xfrm>
            <a:prstGeom prst="rect">
              <a:avLst/>
            </a:prstGeom>
          </p:spPr>
        </p:pic>
        <p:pic>
          <p:nvPicPr>
            <p:cNvPr id="10" name="object 10"/>
            <p:cNvPicPr/>
            <p:nvPr/>
          </p:nvPicPr>
          <p:blipFill>
            <a:blip r:embed="rId7" cstate="print"/>
            <a:stretch>
              <a:fillRect/>
            </a:stretch>
          </p:blipFill>
          <p:spPr>
            <a:xfrm>
              <a:off x="7001255" y="3822191"/>
              <a:ext cx="749807" cy="774192"/>
            </a:xfrm>
            <a:prstGeom prst="rect">
              <a:avLst/>
            </a:prstGeom>
          </p:spPr>
        </p:pic>
      </p:grpSp>
      <p:sp>
        <p:nvSpPr>
          <p:cNvPr id="11" name="object 11"/>
          <p:cNvSpPr txBox="1"/>
          <p:nvPr/>
        </p:nvSpPr>
        <p:spPr>
          <a:xfrm>
            <a:off x="8631812" y="3521456"/>
            <a:ext cx="777875" cy="151323"/>
          </a:xfrm>
          <a:prstGeom prst="rect">
            <a:avLst/>
          </a:prstGeom>
        </p:spPr>
        <p:txBody>
          <a:bodyPr vert="horz" wrap="square" lIns="0" tIns="12700" rIns="0" bIns="0" rtlCol="0">
            <a:spAutoFit/>
          </a:bodyPr>
          <a:lstStyle/>
          <a:p>
            <a:pPr marL="12700">
              <a:spcBef>
                <a:spcPts val="100"/>
              </a:spcBef>
            </a:pPr>
            <a:r>
              <a:rPr sz="900" spc="-10" dirty="0">
                <a:latin typeface="Calibri"/>
                <a:cs typeface="Calibri"/>
              </a:rPr>
              <a:t>Double-checked</a:t>
            </a:r>
            <a:endParaRPr sz="900">
              <a:latin typeface="Calibri"/>
              <a:cs typeface="Calibri"/>
            </a:endParaRPr>
          </a:p>
        </p:txBody>
      </p:sp>
      <p:pic>
        <p:nvPicPr>
          <p:cNvPr id="12" name="object 12"/>
          <p:cNvPicPr/>
          <p:nvPr/>
        </p:nvPicPr>
        <p:blipFill>
          <a:blip r:embed="rId8" cstate="print"/>
          <a:stretch>
            <a:fillRect/>
          </a:stretch>
        </p:blipFill>
        <p:spPr>
          <a:xfrm>
            <a:off x="2185112" y="2225714"/>
            <a:ext cx="1188244" cy="1008089"/>
          </a:xfrm>
          <a:prstGeom prst="rect">
            <a:avLst/>
          </a:prstGeom>
        </p:spPr>
      </p:pic>
      <p:sp>
        <p:nvSpPr>
          <p:cNvPr id="13" name="object 13"/>
          <p:cNvSpPr txBox="1"/>
          <p:nvPr/>
        </p:nvSpPr>
        <p:spPr>
          <a:xfrm>
            <a:off x="2159362" y="2002028"/>
            <a:ext cx="1443990"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r>
              <a:rPr spc="-80" dirty="0">
                <a:latin typeface="Arial"/>
                <a:cs typeface="Arial"/>
              </a:rPr>
              <a:t> </a:t>
            </a:r>
            <a:r>
              <a:rPr spc="-30" dirty="0">
                <a:latin typeface="Arial"/>
                <a:cs typeface="Arial"/>
              </a:rPr>
              <a:t>Text</a:t>
            </a:r>
            <a:r>
              <a:rPr spc="-50" dirty="0">
                <a:latin typeface="Arial"/>
                <a:cs typeface="Arial"/>
              </a:rPr>
              <a:t> </a:t>
            </a:r>
            <a:r>
              <a:rPr spc="-10" dirty="0">
                <a:latin typeface="Arial"/>
                <a:cs typeface="Arial"/>
              </a:rPr>
              <a:t>mining</a:t>
            </a:r>
            <a:endParaRPr>
              <a:latin typeface="Arial"/>
              <a:cs typeface="Arial"/>
            </a:endParaRPr>
          </a:p>
        </p:txBody>
      </p:sp>
      <p:pic>
        <p:nvPicPr>
          <p:cNvPr id="14" name="object 14"/>
          <p:cNvPicPr/>
          <p:nvPr/>
        </p:nvPicPr>
        <p:blipFill>
          <a:blip r:embed="rId9" cstate="print"/>
          <a:stretch>
            <a:fillRect/>
          </a:stretch>
        </p:blipFill>
        <p:spPr>
          <a:xfrm>
            <a:off x="4465386" y="2290223"/>
            <a:ext cx="1264785" cy="1049457"/>
          </a:xfrm>
          <a:prstGeom prst="rect">
            <a:avLst/>
          </a:prstGeom>
        </p:spPr>
      </p:pic>
      <p:sp>
        <p:nvSpPr>
          <p:cNvPr id="15" name="object 15"/>
          <p:cNvSpPr txBox="1"/>
          <p:nvPr/>
        </p:nvSpPr>
        <p:spPr>
          <a:xfrm>
            <a:off x="4475070" y="1989835"/>
            <a:ext cx="1842135" cy="299720"/>
          </a:xfrm>
          <a:prstGeom prst="rect">
            <a:avLst/>
          </a:prstGeom>
        </p:spPr>
        <p:txBody>
          <a:bodyPr vert="horz" wrap="square" lIns="0" tIns="12700" rIns="0" bIns="0" rtlCol="0">
            <a:spAutoFit/>
          </a:bodyPr>
          <a:lstStyle/>
          <a:p>
            <a:pPr marL="12700">
              <a:spcBef>
                <a:spcPts val="100"/>
              </a:spcBef>
            </a:pPr>
            <a:r>
              <a:rPr dirty="0">
                <a:latin typeface="Arial"/>
                <a:cs typeface="Arial"/>
              </a:rPr>
              <a:t>2)</a:t>
            </a:r>
            <a:r>
              <a:rPr spc="-15" dirty="0">
                <a:latin typeface="Arial"/>
                <a:cs typeface="Arial"/>
              </a:rPr>
              <a:t> </a:t>
            </a:r>
            <a:r>
              <a:rPr dirty="0">
                <a:latin typeface="Arial"/>
                <a:cs typeface="Arial"/>
              </a:rPr>
              <a:t>Expert</a:t>
            </a:r>
            <a:r>
              <a:rPr spc="-10" dirty="0">
                <a:latin typeface="Arial"/>
                <a:cs typeface="Arial"/>
              </a:rPr>
              <a:t> curators</a:t>
            </a:r>
            <a:endParaRPr>
              <a:latin typeface="Arial"/>
              <a:cs typeface="Arial"/>
            </a:endParaRPr>
          </a:p>
        </p:txBody>
      </p:sp>
      <p:pic>
        <p:nvPicPr>
          <p:cNvPr id="16" name="object 16"/>
          <p:cNvPicPr/>
          <p:nvPr/>
        </p:nvPicPr>
        <p:blipFill>
          <a:blip r:embed="rId10" cstate="print"/>
          <a:stretch>
            <a:fillRect/>
          </a:stretch>
        </p:blipFill>
        <p:spPr>
          <a:xfrm>
            <a:off x="7058004" y="2342832"/>
            <a:ext cx="1017273" cy="973408"/>
          </a:xfrm>
          <a:prstGeom prst="rect">
            <a:avLst/>
          </a:prstGeom>
        </p:spPr>
      </p:pic>
      <p:sp>
        <p:nvSpPr>
          <p:cNvPr id="17" name="object 17"/>
          <p:cNvSpPr txBox="1"/>
          <p:nvPr/>
        </p:nvSpPr>
        <p:spPr>
          <a:xfrm>
            <a:off x="6801525" y="1998979"/>
            <a:ext cx="24009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r>
              <a:rPr spc="-20" dirty="0">
                <a:latin typeface="Arial"/>
                <a:cs typeface="Arial"/>
              </a:rPr>
              <a:t> </a:t>
            </a:r>
            <a:r>
              <a:rPr dirty="0">
                <a:latin typeface="Arial"/>
                <a:cs typeface="Arial"/>
              </a:rPr>
              <a:t>Database</a:t>
            </a:r>
            <a:r>
              <a:rPr spc="-15" dirty="0">
                <a:latin typeface="Arial"/>
                <a:cs typeface="Arial"/>
              </a:rPr>
              <a:t> </a:t>
            </a:r>
            <a:r>
              <a:rPr spc="-10" dirty="0">
                <a:latin typeface="Arial"/>
                <a:cs typeface="Arial"/>
              </a:rPr>
              <a:t>annotation</a:t>
            </a:r>
            <a:endParaRPr>
              <a:latin typeface="Arial"/>
              <a:cs typeface="Arial"/>
            </a:endParaRPr>
          </a:p>
        </p:txBody>
      </p:sp>
      <p:pic>
        <p:nvPicPr>
          <p:cNvPr id="18" name="object 18"/>
          <p:cNvPicPr/>
          <p:nvPr/>
        </p:nvPicPr>
        <p:blipFill>
          <a:blip r:embed="rId11" cstate="print"/>
          <a:stretch>
            <a:fillRect/>
          </a:stretch>
        </p:blipFill>
        <p:spPr>
          <a:xfrm>
            <a:off x="3608833" y="3566159"/>
            <a:ext cx="768095" cy="637032"/>
          </a:xfrm>
          <a:prstGeom prst="rect">
            <a:avLst/>
          </a:prstGeom>
        </p:spPr>
      </p:pic>
      <p:sp>
        <p:nvSpPr>
          <p:cNvPr id="19" name="object 19"/>
          <p:cNvSpPr txBox="1"/>
          <p:nvPr/>
        </p:nvSpPr>
        <p:spPr>
          <a:xfrm>
            <a:off x="4308407" y="3786632"/>
            <a:ext cx="3209290" cy="1479550"/>
          </a:xfrm>
          <a:prstGeom prst="rect">
            <a:avLst/>
          </a:prstGeom>
        </p:spPr>
        <p:txBody>
          <a:bodyPr vert="horz" wrap="square" lIns="0" tIns="10795" rIns="0" bIns="0" rtlCol="0">
            <a:spAutoFit/>
          </a:bodyPr>
          <a:lstStyle/>
          <a:p>
            <a:pPr marL="160655" marR="2219325" indent="-635" algn="ctr">
              <a:lnSpc>
                <a:spcPct val="101099"/>
              </a:lnSpc>
              <a:spcBef>
                <a:spcPts val="85"/>
              </a:spcBef>
            </a:pPr>
            <a:r>
              <a:rPr sz="900" spc="-10" dirty="0">
                <a:latin typeface="Calibri"/>
                <a:cs typeface="Calibri"/>
              </a:rPr>
              <a:t>IDENTIFICARE</a:t>
            </a:r>
            <a:r>
              <a:rPr sz="900" dirty="0">
                <a:latin typeface="Calibri"/>
                <a:cs typeface="Calibri"/>
              </a:rPr>
              <a:t> </a:t>
            </a:r>
            <a:r>
              <a:rPr sz="900" spc="-10" dirty="0">
                <a:latin typeface="Calibri"/>
                <a:cs typeface="Calibri"/>
              </a:rPr>
              <a:t>L’INFORMAZIONE</a:t>
            </a:r>
            <a:r>
              <a:rPr sz="900" dirty="0">
                <a:latin typeface="Calibri"/>
                <a:cs typeface="Calibri"/>
              </a:rPr>
              <a:t> </a:t>
            </a:r>
            <a:r>
              <a:rPr sz="900" spc="-10" dirty="0">
                <a:latin typeface="Calibri"/>
                <a:cs typeface="Calibri"/>
              </a:rPr>
              <a:t>RILEVANTE</a:t>
            </a:r>
            <a:endParaRPr sz="900">
              <a:latin typeface="Calibri"/>
              <a:cs typeface="Calibri"/>
            </a:endParaRPr>
          </a:p>
          <a:p>
            <a:pPr marL="1628139" marR="5080" algn="ctr">
              <a:lnSpc>
                <a:spcPct val="102200"/>
              </a:lnSpc>
              <a:spcBef>
                <a:spcPts val="459"/>
              </a:spcBef>
            </a:pPr>
            <a:r>
              <a:rPr sz="900" dirty="0">
                <a:latin typeface="Calibri"/>
                <a:cs typeface="Calibri"/>
              </a:rPr>
              <a:t>CONVERTIRE</a:t>
            </a:r>
            <a:r>
              <a:rPr sz="900" spc="-50" dirty="0">
                <a:latin typeface="Calibri"/>
                <a:cs typeface="Calibri"/>
              </a:rPr>
              <a:t> </a:t>
            </a:r>
            <a:r>
              <a:rPr sz="900" dirty="0">
                <a:latin typeface="Calibri"/>
                <a:cs typeface="Calibri"/>
              </a:rPr>
              <a:t>L’INFORMAZIONE</a:t>
            </a:r>
            <a:r>
              <a:rPr sz="900" spc="-50" dirty="0">
                <a:latin typeface="Calibri"/>
                <a:cs typeface="Calibri"/>
              </a:rPr>
              <a:t> </a:t>
            </a:r>
            <a:r>
              <a:rPr sz="900" spc="-25" dirty="0">
                <a:latin typeface="Calibri"/>
                <a:cs typeface="Calibri"/>
              </a:rPr>
              <a:t>IN</a:t>
            </a:r>
            <a:r>
              <a:rPr sz="900" dirty="0">
                <a:latin typeface="Calibri"/>
                <a:cs typeface="Calibri"/>
              </a:rPr>
              <a:t> UN</a:t>
            </a:r>
            <a:r>
              <a:rPr sz="900" spc="-20" dirty="0">
                <a:latin typeface="Calibri"/>
                <a:cs typeface="Calibri"/>
              </a:rPr>
              <a:t> </a:t>
            </a:r>
            <a:r>
              <a:rPr sz="900" dirty="0">
                <a:latin typeface="Calibri"/>
                <a:cs typeface="Calibri"/>
              </a:rPr>
              <a:t>FORMATO</a:t>
            </a:r>
            <a:r>
              <a:rPr sz="900" spc="-5" dirty="0">
                <a:latin typeface="Calibri"/>
                <a:cs typeface="Calibri"/>
              </a:rPr>
              <a:t> </a:t>
            </a:r>
            <a:r>
              <a:rPr sz="900" spc="-10" dirty="0">
                <a:latin typeface="Calibri"/>
                <a:cs typeface="Calibri"/>
              </a:rPr>
              <a:t>STANDARDIZZATO</a:t>
            </a:r>
            <a:r>
              <a:rPr sz="900" dirty="0">
                <a:latin typeface="Calibri"/>
                <a:cs typeface="Calibri"/>
              </a:rPr>
              <a:t> </a:t>
            </a:r>
            <a:r>
              <a:rPr sz="900" spc="-10" dirty="0">
                <a:latin typeface="Calibri"/>
                <a:cs typeface="Calibri"/>
              </a:rPr>
              <a:t>LEGGIBILE/INTERPRETABILE</a:t>
            </a:r>
            <a:r>
              <a:rPr sz="900" spc="110" dirty="0">
                <a:latin typeface="Calibri"/>
                <a:cs typeface="Calibri"/>
              </a:rPr>
              <a:t> </a:t>
            </a:r>
            <a:r>
              <a:rPr sz="900" spc="-25" dirty="0">
                <a:latin typeface="Calibri"/>
                <a:cs typeface="Calibri"/>
              </a:rPr>
              <a:t>DA</a:t>
            </a:r>
            <a:r>
              <a:rPr sz="900" dirty="0">
                <a:latin typeface="Calibri"/>
                <a:cs typeface="Calibri"/>
              </a:rPr>
              <a:t> </a:t>
            </a:r>
            <a:r>
              <a:rPr sz="900" spc="-10" dirty="0">
                <a:latin typeface="Calibri"/>
                <a:cs typeface="Calibri"/>
              </a:rPr>
              <a:t>MACCHINA</a:t>
            </a:r>
            <a:endParaRPr sz="900">
              <a:latin typeface="Calibri"/>
              <a:cs typeface="Calibri"/>
            </a:endParaRPr>
          </a:p>
          <a:p>
            <a:pPr marL="12065" marR="1885314" algn="ctr">
              <a:lnSpc>
                <a:spcPct val="102200"/>
              </a:lnSpc>
            </a:pPr>
            <a:r>
              <a:rPr sz="900" spc="-10" dirty="0">
                <a:latin typeface="Calibri"/>
                <a:cs typeface="Calibri"/>
              </a:rPr>
              <a:t>CONTROLLARE/CORREGGER</a:t>
            </a:r>
            <a:r>
              <a:rPr sz="900" dirty="0">
                <a:latin typeface="Calibri"/>
                <a:cs typeface="Calibri"/>
              </a:rPr>
              <a:t> </a:t>
            </a:r>
            <a:r>
              <a:rPr sz="900" spc="-50" dirty="0">
                <a:latin typeface="Calibri"/>
                <a:cs typeface="Calibri"/>
              </a:rPr>
              <a:t>E</a:t>
            </a:r>
            <a:endParaRPr sz="900">
              <a:latin typeface="Calibri"/>
              <a:cs typeface="Calibri"/>
            </a:endParaRPr>
          </a:p>
          <a:p>
            <a:pPr marR="1871980" algn="ctr">
              <a:spcBef>
                <a:spcPts val="20"/>
              </a:spcBef>
            </a:pPr>
            <a:r>
              <a:rPr sz="900" spc="-10" dirty="0">
                <a:latin typeface="Calibri"/>
                <a:cs typeface="Calibri"/>
              </a:rPr>
              <a:t>COMPLETARE</a:t>
            </a:r>
            <a:endParaRPr sz="900">
              <a:latin typeface="Calibri"/>
              <a:cs typeface="Calibri"/>
            </a:endParaRPr>
          </a:p>
        </p:txBody>
      </p:sp>
      <p:pic>
        <p:nvPicPr>
          <p:cNvPr id="20" name="object 20"/>
          <p:cNvPicPr/>
          <p:nvPr/>
        </p:nvPicPr>
        <p:blipFill>
          <a:blip r:embed="rId12" cstate="print"/>
          <a:stretch>
            <a:fillRect/>
          </a:stretch>
        </p:blipFill>
        <p:spPr>
          <a:xfrm>
            <a:off x="8357617" y="2740151"/>
            <a:ext cx="719327" cy="780288"/>
          </a:xfrm>
          <a:prstGeom prst="rect">
            <a:avLst/>
          </a:prstGeom>
        </p:spPr>
      </p:pic>
      <p:pic>
        <p:nvPicPr>
          <p:cNvPr id="21" name="object 21"/>
          <p:cNvPicPr/>
          <p:nvPr/>
        </p:nvPicPr>
        <p:blipFill>
          <a:blip r:embed="rId13" cstate="print"/>
          <a:stretch>
            <a:fillRect/>
          </a:stretch>
        </p:blipFill>
        <p:spPr>
          <a:xfrm>
            <a:off x="3608833" y="4815840"/>
            <a:ext cx="768095" cy="637032"/>
          </a:xfrm>
          <a:prstGeom prst="rect">
            <a:avLst/>
          </a:prstGeom>
        </p:spPr>
      </p:pic>
      <p:grpSp>
        <p:nvGrpSpPr>
          <p:cNvPr id="22" name="object 22"/>
          <p:cNvGrpSpPr/>
          <p:nvPr/>
        </p:nvGrpSpPr>
        <p:grpSpPr>
          <a:xfrm>
            <a:off x="5605271" y="3700272"/>
            <a:ext cx="2194560" cy="1664335"/>
            <a:chOff x="4081271" y="3700271"/>
            <a:chExt cx="2194560" cy="1664335"/>
          </a:xfrm>
        </p:grpSpPr>
        <p:pic>
          <p:nvPicPr>
            <p:cNvPr id="23" name="object 23"/>
            <p:cNvPicPr/>
            <p:nvPr/>
          </p:nvPicPr>
          <p:blipFill>
            <a:blip r:embed="rId14" cstate="print"/>
            <a:stretch>
              <a:fillRect/>
            </a:stretch>
          </p:blipFill>
          <p:spPr>
            <a:xfrm>
              <a:off x="4081271" y="3700271"/>
              <a:ext cx="771144" cy="637032"/>
            </a:xfrm>
            <a:prstGeom prst="rect">
              <a:avLst/>
            </a:prstGeom>
          </p:spPr>
        </p:pic>
        <p:pic>
          <p:nvPicPr>
            <p:cNvPr id="24" name="object 24"/>
            <p:cNvPicPr/>
            <p:nvPr/>
          </p:nvPicPr>
          <p:blipFill>
            <a:blip r:embed="rId15" cstate="print"/>
            <a:stretch>
              <a:fillRect/>
            </a:stretch>
          </p:blipFill>
          <p:spPr>
            <a:xfrm>
              <a:off x="4081271" y="4727447"/>
              <a:ext cx="771144" cy="637032"/>
            </a:xfrm>
            <a:prstGeom prst="rect">
              <a:avLst/>
            </a:prstGeom>
          </p:spPr>
        </p:pic>
        <p:sp>
          <p:nvSpPr>
            <p:cNvPr id="25" name="object 25"/>
            <p:cNvSpPr/>
            <p:nvPr/>
          </p:nvSpPr>
          <p:spPr>
            <a:xfrm>
              <a:off x="4206171" y="3998343"/>
              <a:ext cx="2040889" cy="1096010"/>
            </a:xfrm>
            <a:custGeom>
              <a:avLst/>
              <a:gdLst/>
              <a:ahLst/>
              <a:cxnLst/>
              <a:rect l="l" t="t" r="r" b="b"/>
              <a:pathLst>
                <a:path w="2040889" h="1096010">
                  <a:moveTo>
                    <a:pt x="0" y="547784"/>
                  </a:moveTo>
                  <a:lnTo>
                    <a:pt x="7377" y="481573"/>
                  </a:lnTo>
                  <a:lnTo>
                    <a:pt x="28938" y="417707"/>
                  </a:lnTo>
                  <a:lnTo>
                    <a:pt x="63831" y="356644"/>
                  </a:lnTo>
                  <a:lnTo>
                    <a:pt x="111201" y="298841"/>
                  </a:lnTo>
                  <a:lnTo>
                    <a:pt x="139298" y="271306"/>
                  </a:lnTo>
                  <a:lnTo>
                    <a:pt x="170195" y="244758"/>
                  </a:lnTo>
                  <a:lnTo>
                    <a:pt x="203784" y="219255"/>
                  </a:lnTo>
                  <a:lnTo>
                    <a:pt x="239958" y="194853"/>
                  </a:lnTo>
                  <a:lnTo>
                    <a:pt x="278611" y="171611"/>
                  </a:lnTo>
                  <a:lnTo>
                    <a:pt x="319637" y="149584"/>
                  </a:lnTo>
                  <a:lnTo>
                    <a:pt x="362928" y="128831"/>
                  </a:lnTo>
                  <a:lnTo>
                    <a:pt x="408378" y="109410"/>
                  </a:lnTo>
                  <a:lnTo>
                    <a:pt x="455880" y="91376"/>
                  </a:lnTo>
                  <a:lnTo>
                    <a:pt x="505328" y="74788"/>
                  </a:lnTo>
                  <a:lnTo>
                    <a:pt x="556614" y="59703"/>
                  </a:lnTo>
                  <a:lnTo>
                    <a:pt x="609632" y="46178"/>
                  </a:lnTo>
                  <a:lnTo>
                    <a:pt x="664275" y="34270"/>
                  </a:lnTo>
                  <a:lnTo>
                    <a:pt x="720436" y="24037"/>
                  </a:lnTo>
                  <a:lnTo>
                    <a:pt x="778010" y="15537"/>
                  </a:lnTo>
                  <a:lnTo>
                    <a:pt x="836888" y="8825"/>
                  </a:lnTo>
                  <a:lnTo>
                    <a:pt x="896964" y="3960"/>
                  </a:lnTo>
                  <a:lnTo>
                    <a:pt x="958133" y="999"/>
                  </a:lnTo>
                  <a:lnTo>
                    <a:pt x="1020286" y="0"/>
                  </a:lnTo>
                  <a:lnTo>
                    <a:pt x="1082438" y="999"/>
                  </a:lnTo>
                  <a:lnTo>
                    <a:pt x="1143607" y="3960"/>
                  </a:lnTo>
                  <a:lnTo>
                    <a:pt x="1203683" y="8825"/>
                  </a:lnTo>
                  <a:lnTo>
                    <a:pt x="1262561" y="15537"/>
                  </a:lnTo>
                  <a:lnTo>
                    <a:pt x="1320135" y="24037"/>
                  </a:lnTo>
                  <a:lnTo>
                    <a:pt x="1376296" y="34270"/>
                  </a:lnTo>
                  <a:lnTo>
                    <a:pt x="1430939" y="46178"/>
                  </a:lnTo>
                  <a:lnTo>
                    <a:pt x="1483957" y="59703"/>
                  </a:lnTo>
                  <a:lnTo>
                    <a:pt x="1535243" y="74788"/>
                  </a:lnTo>
                  <a:lnTo>
                    <a:pt x="1584691" y="91376"/>
                  </a:lnTo>
                  <a:lnTo>
                    <a:pt x="1632193" y="109410"/>
                  </a:lnTo>
                  <a:lnTo>
                    <a:pt x="1677643" y="128831"/>
                  </a:lnTo>
                  <a:lnTo>
                    <a:pt x="1720934" y="149584"/>
                  </a:lnTo>
                  <a:lnTo>
                    <a:pt x="1761959" y="171611"/>
                  </a:lnTo>
                  <a:lnTo>
                    <a:pt x="1800613" y="194853"/>
                  </a:lnTo>
                  <a:lnTo>
                    <a:pt x="1836787" y="219255"/>
                  </a:lnTo>
                  <a:lnTo>
                    <a:pt x="1870376" y="244758"/>
                  </a:lnTo>
                  <a:lnTo>
                    <a:pt x="1901272" y="271306"/>
                  </a:lnTo>
                  <a:lnTo>
                    <a:pt x="1929370" y="298841"/>
                  </a:lnTo>
                  <a:lnTo>
                    <a:pt x="1976740" y="356644"/>
                  </a:lnTo>
                  <a:lnTo>
                    <a:pt x="2011633" y="417707"/>
                  </a:lnTo>
                  <a:lnTo>
                    <a:pt x="2033195" y="481573"/>
                  </a:lnTo>
                  <a:lnTo>
                    <a:pt x="2040572" y="547784"/>
                  </a:lnTo>
                  <a:lnTo>
                    <a:pt x="2038709" y="581153"/>
                  </a:lnTo>
                  <a:lnTo>
                    <a:pt x="2024133" y="646248"/>
                  </a:lnTo>
                  <a:lnTo>
                    <a:pt x="1995799" y="708770"/>
                  </a:lnTo>
                  <a:lnTo>
                    <a:pt x="1954561" y="768261"/>
                  </a:lnTo>
                  <a:lnTo>
                    <a:pt x="1901272" y="824261"/>
                  </a:lnTo>
                  <a:lnTo>
                    <a:pt x="1870376" y="850809"/>
                  </a:lnTo>
                  <a:lnTo>
                    <a:pt x="1836787" y="876312"/>
                  </a:lnTo>
                  <a:lnTo>
                    <a:pt x="1800613" y="900714"/>
                  </a:lnTo>
                  <a:lnTo>
                    <a:pt x="1761959" y="923956"/>
                  </a:lnTo>
                  <a:lnTo>
                    <a:pt x="1720934" y="945983"/>
                  </a:lnTo>
                  <a:lnTo>
                    <a:pt x="1677643" y="966736"/>
                  </a:lnTo>
                  <a:lnTo>
                    <a:pt x="1632193" y="986157"/>
                  </a:lnTo>
                  <a:lnTo>
                    <a:pt x="1584691" y="1004191"/>
                  </a:lnTo>
                  <a:lnTo>
                    <a:pt x="1535243" y="1020779"/>
                  </a:lnTo>
                  <a:lnTo>
                    <a:pt x="1483957" y="1035864"/>
                  </a:lnTo>
                  <a:lnTo>
                    <a:pt x="1430939" y="1049389"/>
                  </a:lnTo>
                  <a:lnTo>
                    <a:pt x="1376296" y="1061297"/>
                  </a:lnTo>
                  <a:lnTo>
                    <a:pt x="1320135" y="1071530"/>
                  </a:lnTo>
                  <a:lnTo>
                    <a:pt x="1262561" y="1080030"/>
                  </a:lnTo>
                  <a:lnTo>
                    <a:pt x="1203683" y="1086742"/>
                  </a:lnTo>
                  <a:lnTo>
                    <a:pt x="1143607" y="1091607"/>
                  </a:lnTo>
                  <a:lnTo>
                    <a:pt x="1082438" y="1094568"/>
                  </a:lnTo>
                  <a:lnTo>
                    <a:pt x="1020286" y="1095568"/>
                  </a:lnTo>
                  <a:lnTo>
                    <a:pt x="958133" y="1094568"/>
                  </a:lnTo>
                  <a:lnTo>
                    <a:pt x="896964" y="1091607"/>
                  </a:lnTo>
                  <a:lnTo>
                    <a:pt x="836888" y="1086742"/>
                  </a:lnTo>
                  <a:lnTo>
                    <a:pt x="778010" y="1080030"/>
                  </a:lnTo>
                  <a:lnTo>
                    <a:pt x="720436" y="1071530"/>
                  </a:lnTo>
                  <a:lnTo>
                    <a:pt x="664275" y="1061297"/>
                  </a:lnTo>
                  <a:lnTo>
                    <a:pt x="609632" y="1049389"/>
                  </a:lnTo>
                  <a:lnTo>
                    <a:pt x="556614" y="1035864"/>
                  </a:lnTo>
                  <a:lnTo>
                    <a:pt x="505328" y="1020779"/>
                  </a:lnTo>
                  <a:lnTo>
                    <a:pt x="455880" y="1004191"/>
                  </a:lnTo>
                  <a:lnTo>
                    <a:pt x="408378" y="986157"/>
                  </a:lnTo>
                  <a:lnTo>
                    <a:pt x="362928" y="966736"/>
                  </a:lnTo>
                  <a:lnTo>
                    <a:pt x="319637" y="945983"/>
                  </a:lnTo>
                  <a:lnTo>
                    <a:pt x="278611" y="923956"/>
                  </a:lnTo>
                  <a:lnTo>
                    <a:pt x="239958" y="900714"/>
                  </a:lnTo>
                  <a:lnTo>
                    <a:pt x="203784" y="876312"/>
                  </a:lnTo>
                  <a:lnTo>
                    <a:pt x="170195" y="850809"/>
                  </a:lnTo>
                  <a:lnTo>
                    <a:pt x="139298" y="824261"/>
                  </a:lnTo>
                  <a:lnTo>
                    <a:pt x="111201" y="796725"/>
                  </a:lnTo>
                  <a:lnTo>
                    <a:pt x="63831" y="738923"/>
                  </a:lnTo>
                  <a:lnTo>
                    <a:pt x="28938" y="677860"/>
                  </a:lnTo>
                  <a:lnTo>
                    <a:pt x="7377" y="613994"/>
                  </a:lnTo>
                  <a:lnTo>
                    <a:pt x="0" y="547784"/>
                  </a:lnTo>
                  <a:close/>
                </a:path>
              </a:pathLst>
            </a:custGeom>
            <a:ln w="57150">
              <a:solidFill>
                <a:srgbClr val="FF0000"/>
              </a:solidFill>
            </a:ln>
          </p:spPr>
          <p:txBody>
            <a:bodyPr wrap="square" lIns="0" tIns="0" rIns="0" bIns="0" rtlCol="0"/>
            <a:lstStyle/>
            <a:p>
              <a:endParaRPr/>
            </a:p>
          </p:txBody>
        </p:sp>
      </p:grpSp>
      <p:sp>
        <p:nvSpPr>
          <p:cNvPr id="26" name="object 26"/>
          <p:cNvSpPr txBox="1"/>
          <p:nvPr/>
        </p:nvSpPr>
        <p:spPr>
          <a:xfrm>
            <a:off x="8774025" y="2837179"/>
            <a:ext cx="1753235" cy="299720"/>
          </a:xfrm>
          <a:prstGeom prst="rect">
            <a:avLst/>
          </a:prstGeom>
        </p:spPr>
        <p:txBody>
          <a:bodyPr vert="horz" wrap="square" lIns="0" tIns="12700" rIns="0" bIns="0" rtlCol="0">
            <a:spAutoFit/>
          </a:bodyPr>
          <a:lstStyle/>
          <a:p>
            <a:pPr marL="12700">
              <a:spcBef>
                <a:spcPts val="100"/>
              </a:spcBef>
            </a:pPr>
            <a:r>
              <a:rPr dirty="0">
                <a:latin typeface="Arial"/>
                <a:cs typeface="Arial"/>
              </a:rPr>
              <a:t>4)</a:t>
            </a:r>
            <a:r>
              <a:rPr spc="-15" dirty="0">
                <a:latin typeface="Arial"/>
                <a:cs typeface="Arial"/>
              </a:rPr>
              <a:t> </a:t>
            </a:r>
            <a:r>
              <a:rPr dirty="0">
                <a:latin typeface="Arial"/>
                <a:cs typeface="Arial"/>
              </a:rPr>
              <a:t>Quality</a:t>
            </a:r>
            <a:r>
              <a:rPr spc="-15" dirty="0">
                <a:latin typeface="Arial"/>
                <a:cs typeface="Arial"/>
              </a:rPr>
              <a:t> </a:t>
            </a:r>
            <a:r>
              <a:rPr spc="-10" dirty="0">
                <a:latin typeface="Arial"/>
                <a:cs typeface="Arial"/>
              </a:rPr>
              <a:t>control</a:t>
            </a:r>
            <a:endParaRPr>
              <a:latin typeface="Arial"/>
              <a:cs typeface="Arial"/>
            </a:endParaRPr>
          </a:p>
        </p:txBody>
      </p:sp>
      <p:sp>
        <p:nvSpPr>
          <p:cNvPr id="27" name="object 27"/>
          <p:cNvSpPr/>
          <p:nvPr/>
        </p:nvSpPr>
        <p:spPr>
          <a:xfrm>
            <a:off x="1524001" y="949343"/>
            <a:ext cx="9105265" cy="31750"/>
          </a:xfrm>
          <a:custGeom>
            <a:avLst/>
            <a:gdLst/>
            <a:ahLst/>
            <a:cxnLst/>
            <a:rect l="l" t="t" r="r" b="b"/>
            <a:pathLst>
              <a:path w="9105265" h="31750">
                <a:moveTo>
                  <a:pt x="0" y="31223"/>
                </a:moveTo>
                <a:lnTo>
                  <a:pt x="9105186" y="0"/>
                </a:lnTo>
              </a:path>
            </a:pathLst>
          </a:custGeom>
          <a:ln w="9525">
            <a:solidFill>
              <a:srgbClr val="4F6228"/>
            </a:solidFill>
          </a:ln>
        </p:spPr>
        <p:txBody>
          <a:bodyPr wrap="square" lIns="0" tIns="0" rIns="0" bIns="0" rtlCol="0"/>
          <a:lstStyle/>
          <a:p>
            <a:endParaRPr/>
          </a:p>
        </p:txBody>
      </p:sp>
    </p:spTree>
    <p:extLst>
      <p:ext uri="{BB962C8B-B14F-4D97-AF65-F5344CB8AC3E}">
        <p14:creationId xmlns:p14="http://schemas.microsoft.com/office/powerpoint/2010/main" val="2241959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8627" y="371771"/>
            <a:ext cx="1294041" cy="762311"/>
          </a:xfrm>
          <a:prstGeom prst="rect">
            <a:avLst/>
          </a:prstGeom>
        </p:spPr>
      </p:pic>
      <p:sp>
        <p:nvSpPr>
          <p:cNvPr id="2" name="Title 1">
            <a:extLst>
              <a:ext uri="{FF2B5EF4-FFF2-40B4-BE49-F238E27FC236}">
                <a16:creationId xmlns:a16="http://schemas.microsoft.com/office/drawing/2014/main" id="{04CD3391-ABBF-6844-B640-C32D63F7AE9B}"/>
              </a:ext>
            </a:extLst>
          </p:cNvPr>
          <p:cNvSpPr>
            <a:spLocks noGrp="1"/>
          </p:cNvSpPr>
          <p:nvPr>
            <p:ph type="title"/>
          </p:nvPr>
        </p:nvSpPr>
        <p:spPr>
          <a:xfrm>
            <a:off x="137657" y="-218868"/>
            <a:ext cx="6573526" cy="1325563"/>
          </a:xfrm>
        </p:spPr>
        <p:txBody>
          <a:bodyPr>
            <a:normAutofit/>
          </a:bodyPr>
          <a:lstStyle/>
          <a:p>
            <a:r>
              <a:rPr lang="en-GB" sz="3200" b="1" dirty="0">
                <a:solidFill>
                  <a:schemeClr val="accent6"/>
                </a:solidFill>
              </a:rPr>
              <a:t>SIGNOR – Data structure</a:t>
            </a:r>
          </a:p>
        </p:txBody>
      </p:sp>
      <p:pic>
        <p:nvPicPr>
          <p:cNvPr id="46" name="Picture 45" descr="Screen Shot 2018-05-22 at 4.54.54 PM.png">
            <a:extLst>
              <a:ext uri="{FF2B5EF4-FFF2-40B4-BE49-F238E27FC236}">
                <a16:creationId xmlns:a16="http://schemas.microsoft.com/office/drawing/2014/main" id="{CCCEE8F4-0A7F-DB46-A07B-7FF90A2157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6770" y="1512442"/>
            <a:ext cx="91440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ttangolo 3">
            <a:extLst>
              <a:ext uri="{FF2B5EF4-FFF2-40B4-BE49-F238E27FC236}">
                <a16:creationId xmlns:a16="http://schemas.microsoft.com/office/drawing/2014/main" id="{2523ACDC-40F3-A443-9CAB-7CA7B45302D4}"/>
              </a:ext>
            </a:extLst>
          </p:cNvPr>
          <p:cNvSpPr/>
          <p:nvPr/>
        </p:nvSpPr>
        <p:spPr>
          <a:xfrm>
            <a:off x="1906770" y="5485467"/>
            <a:ext cx="3035300" cy="1323439"/>
          </a:xfrm>
          <a:prstGeom prst="rect">
            <a:avLst/>
          </a:prstGeom>
          <a:ln w="28575" cmpd="sng">
            <a:solidFill>
              <a:schemeClr val="accent6">
                <a:lumMod val="50000"/>
              </a:schemeClr>
            </a:solidFill>
            <a:prstDash val="sysDash"/>
          </a:ln>
        </p:spPr>
        <p:txBody>
          <a:bodyPr wrap="square">
            <a:spAutoFit/>
          </a:bodyPr>
          <a:lstStyle/>
          <a:p>
            <a:r>
              <a:rPr lang="en-US" sz="1600" dirty="0">
                <a:solidFill>
                  <a:srgbClr val="000000"/>
                </a:solidFill>
              </a:rPr>
              <a:t>ENTITIES</a:t>
            </a:r>
          </a:p>
          <a:p>
            <a:pPr marL="342900" indent="-342900">
              <a:buFont typeface="Arial"/>
              <a:buChar char="•"/>
            </a:pPr>
            <a:r>
              <a:rPr lang="en-US" sz="1600" dirty="0">
                <a:solidFill>
                  <a:srgbClr val="000000"/>
                </a:solidFill>
              </a:rPr>
              <a:t>Molecule Type (</a:t>
            </a:r>
            <a:r>
              <a:rPr lang="en-US" sz="1600" i="1" dirty="0">
                <a:solidFill>
                  <a:srgbClr val="000000"/>
                </a:solidFill>
              </a:rPr>
              <a:t>e.g.</a:t>
            </a:r>
            <a:r>
              <a:rPr lang="en-US" sz="1600" dirty="0">
                <a:solidFill>
                  <a:srgbClr val="000000"/>
                </a:solidFill>
              </a:rPr>
              <a:t> Chemical, Proteins)</a:t>
            </a:r>
          </a:p>
          <a:p>
            <a:pPr marL="285750" indent="-285750">
              <a:buFont typeface="Arial"/>
              <a:buChar char="•"/>
            </a:pPr>
            <a:r>
              <a:rPr lang="en-US" sz="1600" dirty="0">
                <a:solidFill>
                  <a:srgbClr val="000000"/>
                </a:solidFill>
              </a:rPr>
              <a:t>Molecule identifiers (</a:t>
            </a:r>
            <a:r>
              <a:rPr lang="en-US" sz="1600" i="1" dirty="0" err="1">
                <a:solidFill>
                  <a:srgbClr val="000000"/>
                </a:solidFill>
              </a:rPr>
              <a:t>e.g.</a:t>
            </a:r>
            <a:r>
              <a:rPr lang="en-US" sz="1600" dirty="0" err="1">
                <a:solidFill>
                  <a:srgbClr val="000000"/>
                </a:solidFill>
              </a:rPr>
              <a:t>UniprotKB</a:t>
            </a:r>
            <a:r>
              <a:rPr lang="en-US" sz="1600" dirty="0">
                <a:solidFill>
                  <a:srgbClr val="000000"/>
                </a:solidFill>
              </a:rPr>
              <a:t> id)</a:t>
            </a:r>
          </a:p>
        </p:txBody>
      </p:sp>
      <p:sp>
        <p:nvSpPr>
          <p:cNvPr id="49" name="Rettangolo 16">
            <a:extLst>
              <a:ext uri="{FF2B5EF4-FFF2-40B4-BE49-F238E27FC236}">
                <a16:creationId xmlns:a16="http://schemas.microsoft.com/office/drawing/2014/main" id="{F3336AA0-1EF3-124F-9DFD-7E694B4CE430}"/>
              </a:ext>
            </a:extLst>
          </p:cNvPr>
          <p:cNvSpPr/>
          <p:nvPr/>
        </p:nvSpPr>
        <p:spPr>
          <a:xfrm>
            <a:off x="5064837" y="5476999"/>
            <a:ext cx="3822700" cy="1323439"/>
          </a:xfrm>
          <a:prstGeom prst="rect">
            <a:avLst/>
          </a:prstGeom>
          <a:ln w="28575" cmpd="sng">
            <a:solidFill>
              <a:srgbClr val="385723"/>
            </a:solidFill>
            <a:prstDash val="sysDash"/>
          </a:ln>
        </p:spPr>
        <p:txBody>
          <a:bodyPr wrap="square">
            <a:spAutoFit/>
          </a:bodyPr>
          <a:lstStyle/>
          <a:p>
            <a:r>
              <a:rPr lang="en-US" sz="1600" dirty="0">
                <a:solidFill>
                  <a:srgbClr val="000000"/>
                </a:solidFill>
              </a:rPr>
              <a:t>RELATIONSHIPS</a:t>
            </a:r>
          </a:p>
          <a:p>
            <a:pPr marL="285750" indent="-285750">
              <a:buFont typeface="Arial"/>
              <a:buChar char="•"/>
            </a:pPr>
            <a:r>
              <a:rPr lang="en-US" sz="1600" dirty="0">
                <a:solidFill>
                  <a:srgbClr val="000000"/>
                </a:solidFill>
              </a:rPr>
              <a:t>Effect (up/down- regulates);</a:t>
            </a:r>
          </a:p>
          <a:p>
            <a:pPr marL="285750" indent="-285750">
              <a:buFont typeface="Arial"/>
              <a:buChar char="•"/>
            </a:pPr>
            <a:r>
              <a:rPr lang="en-US" sz="1600" dirty="0">
                <a:solidFill>
                  <a:srgbClr val="000000"/>
                </a:solidFill>
              </a:rPr>
              <a:t>Mechanism (</a:t>
            </a:r>
            <a:r>
              <a:rPr lang="en-US" sz="1600" i="1" dirty="0">
                <a:solidFill>
                  <a:srgbClr val="000000"/>
                </a:solidFill>
              </a:rPr>
              <a:t>e.g.</a:t>
            </a:r>
            <a:r>
              <a:rPr lang="en-US" sz="1600" dirty="0">
                <a:solidFill>
                  <a:srgbClr val="000000"/>
                </a:solidFill>
              </a:rPr>
              <a:t> phosphorylation);</a:t>
            </a:r>
          </a:p>
          <a:p>
            <a:pPr marL="285750" indent="-285750">
              <a:buFont typeface="Arial"/>
              <a:buChar char="•"/>
            </a:pPr>
            <a:r>
              <a:rPr lang="en-US" sz="1600" dirty="0">
                <a:solidFill>
                  <a:srgbClr val="000000"/>
                </a:solidFill>
              </a:rPr>
              <a:t>Modified residue (</a:t>
            </a:r>
            <a:r>
              <a:rPr lang="en-US" sz="1600" i="1" dirty="0">
                <a:solidFill>
                  <a:srgbClr val="000000"/>
                </a:solidFill>
              </a:rPr>
              <a:t>i.e</a:t>
            </a:r>
            <a:r>
              <a:rPr lang="en-US" sz="1600" dirty="0">
                <a:solidFill>
                  <a:srgbClr val="000000"/>
                </a:solidFill>
              </a:rPr>
              <a:t>. Ser36)</a:t>
            </a:r>
          </a:p>
          <a:p>
            <a:pPr marL="285750" indent="-285750">
              <a:buFont typeface="Arial"/>
              <a:buChar char="•"/>
            </a:pPr>
            <a:r>
              <a:rPr lang="en-GB" sz="1600" dirty="0">
                <a:solidFill>
                  <a:srgbClr val="000000"/>
                </a:solidFill>
              </a:rPr>
              <a:t>Cell lines/tissues </a:t>
            </a:r>
            <a:endParaRPr lang="en-US" sz="1600" dirty="0">
              <a:solidFill>
                <a:srgbClr val="000000"/>
              </a:solidFill>
            </a:endParaRPr>
          </a:p>
        </p:txBody>
      </p:sp>
      <p:sp>
        <p:nvSpPr>
          <p:cNvPr id="50" name="Rettangolo 17">
            <a:extLst>
              <a:ext uri="{FF2B5EF4-FFF2-40B4-BE49-F238E27FC236}">
                <a16:creationId xmlns:a16="http://schemas.microsoft.com/office/drawing/2014/main" id="{39BCCA2B-9BF8-A148-80A9-F0F7ADF3BABC}"/>
              </a:ext>
            </a:extLst>
          </p:cNvPr>
          <p:cNvSpPr/>
          <p:nvPr/>
        </p:nvSpPr>
        <p:spPr>
          <a:xfrm>
            <a:off x="8984902" y="5485466"/>
            <a:ext cx="1981200" cy="1323439"/>
          </a:xfrm>
          <a:prstGeom prst="rect">
            <a:avLst/>
          </a:prstGeom>
          <a:ln w="28575" cmpd="sng">
            <a:solidFill>
              <a:srgbClr val="385723"/>
            </a:solidFill>
            <a:prstDash val="sysDash"/>
          </a:ln>
        </p:spPr>
        <p:txBody>
          <a:bodyPr wrap="square">
            <a:spAutoFit/>
          </a:bodyPr>
          <a:lstStyle/>
          <a:p>
            <a:r>
              <a:rPr lang="en-US" sz="1600" dirty="0">
                <a:solidFill>
                  <a:srgbClr val="000000"/>
                </a:solidFill>
              </a:rPr>
              <a:t>REFERENCE</a:t>
            </a:r>
          </a:p>
          <a:p>
            <a:pPr marL="285750" indent="-285750">
              <a:buFont typeface="Arial"/>
              <a:buChar char="•"/>
            </a:pPr>
            <a:r>
              <a:rPr lang="en-US" sz="1600" dirty="0" err="1">
                <a:solidFill>
                  <a:srgbClr val="000000"/>
                </a:solidFill>
              </a:rPr>
              <a:t>PubMedID</a:t>
            </a:r>
            <a:r>
              <a:rPr lang="en-US" sz="1600" dirty="0">
                <a:solidFill>
                  <a:srgbClr val="000000"/>
                </a:solidFill>
              </a:rPr>
              <a:t>;</a:t>
            </a:r>
          </a:p>
          <a:p>
            <a:pPr marL="285750" indent="-285750">
              <a:buFont typeface="Arial"/>
              <a:buChar char="•"/>
            </a:pPr>
            <a:r>
              <a:rPr lang="en-US" sz="1600" dirty="0">
                <a:solidFill>
                  <a:srgbClr val="000000"/>
                </a:solidFill>
              </a:rPr>
              <a:t>Short sentence</a:t>
            </a:r>
          </a:p>
          <a:p>
            <a:pPr marL="285750" indent="-285750">
              <a:buFont typeface="Arial"/>
              <a:buChar char="•"/>
            </a:pPr>
            <a:endParaRPr lang="en-US" sz="1600" dirty="0">
              <a:solidFill>
                <a:srgbClr val="000000"/>
              </a:solidFill>
            </a:endParaRPr>
          </a:p>
          <a:p>
            <a:pPr marL="285750" indent="-285750">
              <a:buFont typeface="Arial"/>
              <a:buChar char="•"/>
            </a:pPr>
            <a:endParaRPr lang="en-US" sz="1600" dirty="0">
              <a:solidFill>
                <a:srgbClr val="000000"/>
              </a:solidFill>
            </a:endParaRPr>
          </a:p>
        </p:txBody>
      </p:sp>
    </p:spTree>
    <p:extLst>
      <p:ext uri="{BB962C8B-B14F-4D97-AF65-F5344CB8AC3E}">
        <p14:creationId xmlns:p14="http://schemas.microsoft.com/office/powerpoint/2010/main" val="4081600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302495" y="301753"/>
            <a:ext cx="728472" cy="432815"/>
          </a:xfrm>
          <a:prstGeom prst="rect">
            <a:avLst/>
          </a:prstGeom>
        </p:spPr>
      </p:pic>
      <p:sp>
        <p:nvSpPr>
          <p:cNvPr id="4" name="object 4"/>
          <p:cNvSpPr txBox="1">
            <a:spLocks noGrp="1"/>
          </p:cNvSpPr>
          <p:nvPr>
            <p:ph type="title"/>
          </p:nvPr>
        </p:nvSpPr>
        <p:spPr>
          <a:xfrm>
            <a:off x="460643" y="275180"/>
            <a:ext cx="7406100" cy="505267"/>
          </a:xfrm>
          <a:prstGeom prst="rect">
            <a:avLst/>
          </a:prstGeom>
        </p:spPr>
        <p:txBody>
          <a:bodyPr vert="horz" wrap="square" lIns="0" tIns="12700" rIns="0" bIns="0" rtlCol="0" anchor="ctr">
            <a:spAutoFit/>
          </a:bodyPr>
          <a:lstStyle/>
          <a:p>
            <a:pPr marL="12700">
              <a:lnSpc>
                <a:spcPct val="100000"/>
              </a:lnSpc>
              <a:spcBef>
                <a:spcPts val="100"/>
              </a:spcBef>
            </a:pPr>
            <a:r>
              <a:rPr sz="3200" b="1" dirty="0">
                <a:solidFill>
                  <a:schemeClr val="accent6"/>
                </a:solidFill>
              </a:rPr>
              <a:t>SIGNOR:</a:t>
            </a:r>
            <a:r>
              <a:rPr sz="3200" b="1" spc="-5" dirty="0">
                <a:solidFill>
                  <a:schemeClr val="accent6"/>
                </a:solidFill>
              </a:rPr>
              <a:t> </a:t>
            </a:r>
            <a:r>
              <a:rPr sz="3200" b="1" spc="-10" dirty="0">
                <a:solidFill>
                  <a:schemeClr val="accent6"/>
                </a:solidFill>
              </a:rPr>
              <a:t>statistics</a:t>
            </a:r>
            <a:r>
              <a:rPr lang="it-IT" sz="3200" b="1" spc="-10" dirty="0">
                <a:solidFill>
                  <a:schemeClr val="accent6"/>
                </a:solidFill>
              </a:rPr>
              <a:t>, March 2023</a:t>
            </a:r>
            <a:endParaRPr sz="3200" b="1" dirty="0">
              <a:solidFill>
                <a:schemeClr val="accent6"/>
              </a:solidFill>
            </a:endParaRPr>
          </a:p>
        </p:txBody>
      </p:sp>
      <p:pic>
        <p:nvPicPr>
          <p:cNvPr id="7" name="Picture 6">
            <a:extLst>
              <a:ext uri="{FF2B5EF4-FFF2-40B4-BE49-F238E27FC236}">
                <a16:creationId xmlns:a16="http://schemas.microsoft.com/office/drawing/2014/main" id="{06D90708-9289-844A-9424-6F6D4BA38F3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9258" y="1611087"/>
            <a:ext cx="10072914" cy="3947886"/>
          </a:xfrm>
          <a:prstGeom prst="rect">
            <a:avLst/>
          </a:prstGeom>
        </p:spPr>
      </p:pic>
    </p:spTree>
    <p:extLst>
      <p:ext uri="{BB962C8B-B14F-4D97-AF65-F5344CB8AC3E}">
        <p14:creationId xmlns:p14="http://schemas.microsoft.com/office/powerpoint/2010/main" val="279335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po 36"/>
          <p:cNvGrpSpPr/>
          <p:nvPr/>
        </p:nvGrpSpPr>
        <p:grpSpPr>
          <a:xfrm>
            <a:off x="1" y="2578102"/>
            <a:ext cx="3187700" cy="1168401"/>
            <a:chOff x="3479800" y="1625600"/>
            <a:chExt cx="3187700" cy="1168400"/>
          </a:xfrm>
        </p:grpSpPr>
        <p:sp>
          <p:nvSpPr>
            <p:cNvPr id="5" name="Ovale 4"/>
            <p:cNvSpPr/>
            <p:nvPr/>
          </p:nvSpPr>
          <p:spPr>
            <a:xfrm>
              <a:off x="3479800" y="1625600"/>
              <a:ext cx="3098800" cy="11684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dirty="0">
                <a:solidFill>
                  <a:prstClr val="white"/>
                </a:solidFill>
                <a:latin typeface="Calibri Light" panose="020F0302020204030204" pitchFamily="34" charset="0"/>
              </a:endParaRPr>
            </a:p>
          </p:txBody>
        </p:sp>
        <p:sp>
          <p:nvSpPr>
            <p:cNvPr id="6" name="Rettangolo 5"/>
            <p:cNvSpPr/>
            <p:nvPr/>
          </p:nvSpPr>
          <p:spPr>
            <a:xfrm>
              <a:off x="3683000" y="1899335"/>
              <a:ext cx="2984500" cy="646331"/>
            </a:xfrm>
            <a:prstGeom prst="rect">
              <a:avLst/>
            </a:prstGeom>
          </p:spPr>
          <p:txBody>
            <a:bodyPr wrap="square">
              <a:spAutoFit/>
            </a:bodyPr>
            <a:lstStyle/>
            <a:p>
              <a:pPr defTabSz="914377">
                <a:defRPr/>
              </a:pPr>
              <a:r>
                <a:rPr lang="en-GB" dirty="0">
                  <a:solidFill>
                    <a:srgbClr val="FFFFFF"/>
                  </a:solidFill>
                  <a:latin typeface="Calibri Light" panose="020F0302020204030204" pitchFamily="34" charset="0"/>
                </a:rPr>
                <a:t>interpretation</a:t>
              </a:r>
              <a:r>
                <a:rPr lang="en-GB" dirty="0">
                  <a:solidFill>
                    <a:prstClr val="black"/>
                  </a:solidFill>
                  <a:latin typeface="Calibri Light" panose="020F0302020204030204" pitchFamily="34" charset="0"/>
                </a:rPr>
                <a:t> </a:t>
              </a:r>
              <a:r>
                <a:rPr lang="en-GB" dirty="0">
                  <a:solidFill>
                    <a:srgbClr val="FFFFFF"/>
                  </a:solidFill>
                  <a:latin typeface="Calibri Light" panose="020F0302020204030204" pitchFamily="34" charset="0"/>
                </a:rPr>
                <a:t>and validation </a:t>
              </a:r>
            </a:p>
            <a:p>
              <a:pPr defTabSz="914377">
                <a:defRPr/>
              </a:pPr>
              <a:r>
                <a:rPr lang="en-GB" dirty="0">
                  <a:solidFill>
                    <a:srgbClr val="FFFFFF"/>
                  </a:solidFill>
                  <a:latin typeface="Calibri Light" panose="020F0302020204030204" pitchFamily="34" charset="0"/>
                </a:rPr>
                <a:t>of experimental results</a:t>
              </a:r>
            </a:p>
          </p:txBody>
        </p:sp>
      </p:grpSp>
      <p:grpSp>
        <p:nvGrpSpPr>
          <p:cNvPr id="38" name="Gruppo 37"/>
          <p:cNvGrpSpPr/>
          <p:nvPr/>
        </p:nvGrpSpPr>
        <p:grpSpPr>
          <a:xfrm>
            <a:off x="4483101" y="2552700"/>
            <a:ext cx="1841500" cy="901699"/>
            <a:chOff x="7099300" y="1816100"/>
            <a:chExt cx="1841500" cy="901700"/>
          </a:xfrm>
          <a:solidFill>
            <a:srgbClr val="FF0000"/>
          </a:solidFill>
        </p:grpSpPr>
        <p:sp>
          <p:nvSpPr>
            <p:cNvPr id="14" name="Ovale 13"/>
            <p:cNvSpPr/>
            <p:nvPr/>
          </p:nvSpPr>
          <p:spPr>
            <a:xfrm>
              <a:off x="7099300" y="1816100"/>
              <a:ext cx="1841500" cy="9017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dirty="0">
                <a:solidFill>
                  <a:prstClr val="white"/>
                </a:solidFill>
                <a:latin typeface="Calibri Light" panose="020F0302020204030204" pitchFamily="34" charset="0"/>
              </a:endParaRPr>
            </a:p>
          </p:txBody>
        </p:sp>
        <p:sp>
          <p:nvSpPr>
            <p:cNvPr id="16" name="Rettangolo 15"/>
            <p:cNvSpPr/>
            <p:nvPr/>
          </p:nvSpPr>
          <p:spPr>
            <a:xfrm>
              <a:off x="7378700" y="2064435"/>
              <a:ext cx="1270000" cy="369332"/>
            </a:xfrm>
            <a:prstGeom prst="rect">
              <a:avLst/>
            </a:prstGeom>
            <a:grpFill/>
          </p:spPr>
          <p:txBody>
            <a:bodyPr wrap="square">
              <a:spAutoFit/>
            </a:bodyPr>
            <a:lstStyle/>
            <a:p>
              <a:pPr defTabSz="914377">
                <a:defRPr/>
              </a:pPr>
              <a:r>
                <a:rPr lang="en-GB" dirty="0">
                  <a:solidFill>
                    <a:srgbClr val="FFFFFF"/>
                  </a:solidFill>
                  <a:latin typeface="Calibri Light" panose="020F0302020204030204" pitchFamily="34" charset="0"/>
                </a:rPr>
                <a:t>simulations</a:t>
              </a:r>
            </a:p>
          </p:txBody>
        </p:sp>
      </p:grpSp>
      <p:grpSp>
        <p:nvGrpSpPr>
          <p:cNvPr id="34" name="Gruppo 33"/>
          <p:cNvGrpSpPr/>
          <p:nvPr/>
        </p:nvGrpSpPr>
        <p:grpSpPr>
          <a:xfrm>
            <a:off x="9791701" y="3238500"/>
            <a:ext cx="3136900" cy="914400"/>
            <a:chOff x="8128000" y="3898900"/>
            <a:chExt cx="3136900" cy="914400"/>
          </a:xfrm>
        </p:grpSpPr>
        <p:sp>
          <p:nvSpPr>
            <p:cNvPr id="17" name="Ovale 16"/>
            <p:cNvSpPr/>
            <p:nvPr/>
          </p:nvSpPr>
          <p:spPr>
            <a:xfrm>
              <a:off x="8128000" y="3898900"/>
              <a:ext cx="2590800" cy="9144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dirty="0">
                <a:solidFill>
                  <a:prstClr val="white"/>
                </a:solidFill>
                <a:latin typeface="Calibri Light" panose="020F0302020204030204" pitchFamily="34" charset="0"/>
              </a:endParaRPr>
            </a:p>
          </p:txBody>
        </p:sp>
        <p:sp>
          <p:nvSpPr>
            <p:cNvPr id="18" name="Rettangolo 17"/>
            <p:cNvSpPr/>
            <p:nvPr/>
          </p:nvSpPr>
          <p:spPr>
            <a:xfrm>
              <a:off x="8280400" y="4134535"/>
              <a:ext cx="2984500" cy="369332"/>
            </a:xfrm>
            <a:prstGeom prst="rect">
              <a:avLst/>
            </a:prstGeom>
          </p:spPr>
          <p:txBody>
            <a:bodyPr wrap="square">
              <a:spAutoFit/>
            </a:bodyPr>
            <a:lstStyle/>
            <a:p>
              <a:pPr defTabSz="914377">
                <a:defRPr/>
              </a:pPr>
              <a:r>
                <a:rPr lang="en-GB" dirty="0">
                  <a:solidFill>
                    <a:srgbClr val="FFFFFF"/>
                  </a:solidFill>
                  <a:latin typeface="Calibri Light" panose="020F0302020204030204" pitchFamily="34" charset="0"/>
                </a:rPr>
                <a:t>modelling approaches</a:t>
              </a:r>
            </a:p>
          </p:txBody>
        </p:sp>
      </p:grpSp>
      <p:grpSp>
        <p:nvGrpSpPr>
          <p:cNvPr id="35" name="Gruppo 34"/>
          <p:cNvGrpSpPr/>
          <p:nvPr/>
        </p:nvGrpSpPr>
        <p:grpSpPr>
          <a:xfrm>
            <a:off x="4622801" y="4419604"/>
            <a:ext cx="3187700" cy="876301"/>
            <a:chOff x="4521200" y="4102100"/>
            <a:chExt cx="3187700" cy="876300"/>
          </a:xfrm>
        </p:grpSpPr>
        <p:sp>
          <p:nvSpPr>
            <p:cNvPr id="19" name="Ovale 18"/>
            <p:cNvSpPr/>
            <p:nvPr/>
          </p:nvSpPr>
          <p:spPr>
            <a:xfrm>
              <a:off x="4521200" y="4102100"/>
              <a:ext cx="3098800" cy="8763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dirty="0">
                <a:solidFill>
                  <a:prstClr val="white"/>
                </a:solidFill>
                <a:latin typeface="Calibri Light" panose="020F0302020204030204" pitchFamily="34" charset="0"/>
              </a:endParaRPr>
            </a:p>
          </p:txBody>
        </p:sp>
        <p:sp>
          <p:nvSpPr>
            <p:cNvPr id="20" name="Rettangolo 19"/>
            <p:cNvSpPr/>
            <p:nvPr/>
          </p:nvSpPr>
          <p:spPr>
            <a:xfrm>
              <a:off x="4724400" y="4312335"/>
              <a:ext cx="2984500" cy="369332"/>
            </a:xfrm>
            <a:prstGeom prst="rect">
              <a:avLst/>
            </a:prstGeom>
          </p:spPr>
          <p:txBody>
            <a:bodyPr wrap="square">
              <a:spAutoFit/>
            </a:bodyPr>
            <a:lstStyle/>
            <a:p>
              <a:pPr defTabSz="914377">
                <a:defRPr/>
              </a:pPr>
              <a:r>
                <a:rPr lang="en-GB" dirty="0">
                  <a:solidFill>
                    <a:srgbClr val="FFFFFF"/>
                  </a:solidFill>
                  <a:latin typeface="Calibri Light" panose="020F0302020204030204" pitchFamily="34" charset="0"/>
                </a:rPr>
                <a:t>integration of GWAS results</a:t>
              </a:r>
            </a:p>
          </p:txBody>
        </p:sp>
      </p:grpSp>
      <p:grpSp>
        <p:nvGrpSpPr>
          <p:cNvPr id="8" name="Gruppo 7"/>
          <p:cNvGrpSpPr/>
          <p:nvPr/>
        </p:nvGrpSpPr>
        <p:grpSpPr>
          <a:xfrm>
            <a:off x="101600" y="3911604"/>
            <a:ext cx="1498600" cy="914401"/>
            <a:chOff x="431800" y="4254500"/>
            <a:chExt cx="1498600" cy="914400"/>
          </a:xfrm>
        </p:grpSpPr>
        <p:sp>
          <p:nvSpPr>
            <p:cNvPr id="21" name="Ovale 20"/>
            <p:cNvSpPr/>
            <p:nvPr/>
          </p:nvSpPr>
          <p:spPr>
            <a:xfrm>
              <a:off x="431800" y="4254500"/>
              <a:ext cx="1498600" cy="91440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dirty="0">
                <a:solidFill>
                  <a:prstClr val="white"/>
                </a:solidFill>
                <a:latin typeface="Calibri Light" panose="020F0302020204030204" pitchFamily="34" charset="0"/>
              </a:endParaRPr>
            </a:p>
          </p:txBody>
        </p:sp>
        <p:sp>
          <p:nvSpPr>
            <p:cNvPr id="22" name="Rettangolo 21"/>
            <p:cNvSpPr/>
            <p:nvPr/>
          </p:nvSpPr>
          <p:spPr>
            <a:xfrm>
              <a:off x="520700" y="4490135"/>
              <a:ext cx="1358900" cy="369332"/>
            </a:xfrm>
            <a:prstGeom prst="rect">
              <a:avLst/>
            </a:prstGeom>
          </p:spPr>
          <p:txBody>
            <a:bodyPr wrap="square">
              <a:spAutoFit/>
            </a:bodyPr>
            <a:lstStyle/>
            <a:p>
              <a:pPr defTabSz="914377">
                <a:defRPr/>
              </a:pPr>
              <a:r>
                <a:rPr lang="en-GB" dirty="0">
                  <a:solidFill>
                    <a:srgbClr val="FFFFFF"/>
                  </a:solidFill>
                  <a:latin typeface="Calibri Light" panose="020F0302020204030204" pitchFamily="34" charset="0"/>
                </a:rPr>
                <a:t>data export</a:t>
              </a:r>
            </a:p>
          </p:txBody>
        </p:sp>
      </p:grpSp>
      <p:grpSp>
        <p:nvGrpSpPr>
          <p:cNvPr id="33" name="Gruppo 32"/>
          <p:cNvGrpSpPr/>
          <p:nvPr/>
        </p:nvGrpSpPr>
        <p:grpSpPr>
          <a:xfrm>
            <a:off x="7810501" y="4076702"/>
            <a:ext cx="3365500" cy="1422401"/>
            <a:chOff x="7581900" y="4940300"/>
            <a:chExt cx="3365500" cy="1422400"/>
          </a:xfrm>
        </p:grpSpPr>
        <p:sp>
          <p:nvSpPr>
            <p:cNvPr id="23" name="Ovale 22"/>
            <p:cNvSpPr/>
            <p:nvPr/>
          </p:nvSpPr>
          <p:spPr>
            <a:xfrm>
              <a:off x="7581900" y="4940300"/>
              <a:ext cx="3365500" cy="1422400"/>
            </a:xfrm>
            <a:prstGeom prst="ellipse">
              <a:avLst/>
            </a:prstGeom>
            <a:solidFill>
              <a:srgbClr val="CB28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dirty="0">
                <a:solidFill>
                  <a:prstClr val="white"/>
                </a:solidFill>
                <a:latin typeface="Calibri Light" panose="020F0302020204030204" pitchFamily="34" charset="0"/>
              </a:endParaRPr>
            </a:p>
          </p:txBody>
        </p:sp>
        <p:sp>
          <p:nvSpPr>
            <p:cNvPr id="24" name="Rettangolo 23"/>
            <p:cNvSpPr/>
            <p:nvPr/>
          </p:nvSpPr>
          <p:spPr>
            <a:xfrm>
              <a:off x="7950200" y="5175935"/>
              <a:ext cx="2984500" cy="923329"/>
            </a:xfrm>
            <a:prstGeom prst="rect">
              <a:avLst/>
            </a:prstGeom>
          </p:spPr>
          <p:txBody>
            <a:bodyPr wrap="square">
              <a:spAutoFit/>
            </a:bodyPr>
            <a:lstStyle/>
            <a:p>
              <a:pPr defTabSz="914377">
                <a:defRPr/>
              </a:pPr>
              <a:r>
                <a:rPr lang="en-GB" dirty="0">
                  <a:solidFill>
                    <a:srgbClr val="FFFFFF"/>
                  </a:solidFill>
                  <a:latin typeface="Calibri Light" panose="020F0302020204030204" pitchFamily="34" charset="0"/>
                </a:rPr>
                <a:t>identification of chemical compounds affecting </a:t>
              </a:r>
              <a:r>
                <a:rPr lang="en-GB" dirty="0" err="1">
                  <a:solidFill>
                    <a:srgbClr val="FFFFFF"/>
                  </a:solidFill>
                  <a:latin typeface="Calibri Light" panose="020F0302020204030204" pitchFamily="34" charset="0"/>
                </a:rPr>
                <a:t>patho</a:t>
              </a:r>
              <a:r>
                <a:rPr lang="en-GB" dirty="0">
                  <a:solidFill>
                    <a:srgbClr val="FFFFFF"/>
                  </a:solidFill>
                  <a:latin typeface="Calibri Light" panose="020F0302020204030204" pitchFamily="34" charset="0"/>
                </a:rPr>
                <a:t>-pathway behaviour</a:t>
              </a:r>
            </a:p>
          </p:txBody>
        </p:sp>
      </p:grpSp>
      <p:grpSp>
        <p:nvGrpSpPr>
          <p:cNvPr id="39" name="Gruppo 38"/>
          <p:cNvGrpSpPr/>
          <p:nvPr/>
        </p:nvGrpSpPr>
        <p:grpSpPr>
          <a:xfrm>
            <a:off x="7315201" y="2628901"/>
            <a:ext cx="3213100" cy="889001"/>
            <a:chOff x="8839200" y="2603500"/>
            <a:chExt cx="3213100" cy="889000"/>
          </a:xfrm>
        </p:grpSpPr>
        <p:sp>
          <p:nvSpPr>
            <p:cNvPr id="25" name="Ovale 24"/>
            <p:cNvSpPr/>
            <p:nvPr/>
          </p:nvSpPr>
          <p:spPr>
            <a:xfrm>
              <a:off x="8839200" y="2603500"/>
              <a:ext cx="2565400" cy="889000"/>
            </a:xfrm>
            <a:prstGeom prst="ellipse">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dirty="0">
                <a:solidFill>
                  <a:prstClr val="white"/>
                </a:solidFill>
                <a:latin typeface="Calibri Light" panose="020F0302020204030204" pitchFamily="34" charset="0"/>
              </a:endParaRPr>
            </a:p>
          </p:txBody>
        </p:sp>
        <p:sp>
          <p:nvSpPr>
            <p:cNvPr id="26" name="Rettangolo 25"/>
            <p:cNvSpPr/>
            <p:nvPr/>
          </p:nvSpPr>
          <p:spPr>
            <a:xfrm>
              <a:off x="9067800" y="2813735"/>
              <a:ext cx="2984500" cy="369332"/>
            </a:xfrm>
            <a:prstGeom prst="rect">
              <a:avLst/>
            </a:prstGeom>
          </p:spPr>
          <p:txBody>
            <a:bodyPr wrap="square">
              <a:spAutoFit/>
            </a:bodyPr>
            <a:lstStyle/>
            <a:p>
              <a:pPr defTabSz="914377">
                <a:defRPr/>
              </a:pPr>
              <a:r>
                <a:rPr lang="en-GB" dirty="0">
                  <a:solidFill>
                    <a:srgbClr val="FFFFFF"/>
                  </a:solidFill>
                  <a:latin typeface="Calibri Light" panose="020F0302020204030204" pitchFamily="34" charset="0"/>
                </a:rPr>
                <a:t>new experiment setup</a:t>
              </a:r>
            </a:p>
          </p:txBody>
        </p:sp>
      </p:grpSp>
      <p:grpSp>
        <p:nvGrpSpPr>
          <p:cNvPr id="36" name="Gruppo 35"/>
          <p:cNvGrpSpPr/>
          <p:nvPr/>
        </p:nvGrpSpPr>
        <p:grpSpPr>
          <a:xfrm>
            <a:off x="2857500" y="3327400"/>
            <a:ext cx="3073400" cy="914400"/>
            <a:chOff x="3098800" y="2882900"/>
            <a:chExt cx="3073400" cy="914400"/>
          </a:xfrm>
        </p:grpSpPr>
        <p:sp>
          <p:nvSpPr>
            <p:cNvPr id="27" name="Ovale 26"/>
            <p:cNvSpPr/>
            <p:nvPr/>
          </p:nvSpPr>
          <p:spPr>
            <a:xfrm>
              <a:off x="3098800" y="2882900"/>
              <a:ext cx="2120900" cy="914400"/>
            </a:xfrm>
            <a:prstGeom prst="ellipse">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dirty="0">
                <a:solidFill>
                  <a:prstClr val="white"/>
                </a:solidFill>
                <a:latin typeface="Calibri Light" panose="020F0302020204030204" pitchFamily="34" charset="0"/>
              </a:endParaRPr>
            </a:p>
          </p:txBody>
        </p:sp>
        <p:sp>
          <p:nvSpPr>
            <p:cNvPr id="28" name="Rettangolo 27"/>
            <p:cNvSpPr/>
            <p:nvPr/>
          </p:nvSpPr>
          <p:spPr>
            <a:xfrm>
              <a:off x="3187700" y="3118535"/>
              <a:ext cx="2984500" cy="369332"/>
            </a:xfrm>
            <a:prstGeom prst="rect">
              <a:avLst/>
            </a:prstGeom>
          </p:spPr>
          <p:txBody>
            <a:bodyPr wrap="square">
              <a:spAutoFit/>
            </a:bodyPr>
            <a:lstStyle/>
            <a:p>
              <a:pPr defTabSz="914377">
                <a:defRPr/>
              </a:pPr>
              <a:r>
                <a:rPr lang="en-GB" dirty="0">
                  <a:solidFill>
                    <a:srgbClr val="FFFFFF"/>
                  </a:solidFill>
                  <a:latin typeface="Calibri Light" panose="020F0302020204030204" pitchFamily="34" charset="0"/>
                </a:rPr>
                <a:t>pathway browsing</a:t>
              </a:r>
            </a:p>
          </p:txBody>
        </p:sp>
      </p:grpSp>
      <p:grpSp>
        <p:nvGrpSpPr>
          <p:cNvPr id="40" name="Gruppo 39"/>
          <p:cNvGrpSpPr/>
          <p:nvPr/>
        </p:nvGrpSpPr>
        <p:grpSpPr>
          <a:xfrm>
            <a:off x="5359400" y="3492502"/>
            <a:ext cx="3073400" cy="914401"/>
            <a:chOff x="5943600" y="3149600"/>
            <a:chExt cx="3073400" cy="914400"/>
          </a:xfrm>
        </p:grpSpPr>
        <p:sp>
          <p:nvSpPr>
            <p:cNvPr id="29" name="Ovale 28"/>
            <p:cNvSpPr/>
            <p:nvPr/>
          </p:nvSpPr>
          <p:spPr>
            <a:xfrm>
              <a:off x="5943600" y="3149600"/>
              <a:ext cx="2857500" cy="914400"/>
            </a:xfrm>
            <a:prstGeom prst="ellipse">
              <a:avLst/>
            </a:prstGeom>
            <a:solidFill>
              <a:srgbClr val="5D4F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dirty="0">
                <a:solidFill>
                  <a:prstClr val="white"/>
                </a:solidFill>
                <a:latin typeface="Calibri Light" panose="020F0302020204030204" pitchFamily="34" charset="0"/>
              </a:endParaRPr>
            </a:p>
          </p:txBody>
        </p:sp>
        <p:sp>
          <p:nvSpPr>
            <p:cNvPr id="30" name="Rettangolo 29"/>
            <p:cNvSpPr/>
            <p:nvPr/>
          </p:nvSpPr>
          <p:spPr>
            <a:xfrm>
              <a:off x="6032500" y="3385235"/>
              <a:ext cx="2984500" cy="369332"/>
            </a:xfrm>
            <a:prstGeom prst="rect">
              <a:avLst/>
            </a:prstGeom>
          </p:spPr>
          <p:txBody>
            <a:bodyPr wrap="square">
              <a:spAutoFit/>
            </a:bodyPr>
            <a:lstStyle/>
            <a:p>
              <a:pPr defTabSz="914377">
                <a:defRPr/>
              </a:pPr>
              <a:r>
                <a:rPr lang="en-GB" dirty="0">
                  <a:solidFill>
                    <a:srgbClr val="FFFFFF"/>
                  </a:solidFill>
                  <a:latin typeface="Calibri Light" panose="020F0302020204030204" pitchFamily="34" charset="0"/>
                </a:rPr>
                <a:t>custom multi-entity search</a:t>
              </a:r>
            </a:p>
          </p:txBody>
        </p:sp>
      </p:grpSp>
      <p:grpSp>
        <p:nvGrpSpPr>
          <p:cNvPr id="13" name="Gruppo 12"/>
          <p:cNvGrpSpPr/>
          <p:nvPr/>
        </p:nvGrpSpPr>
        <p:grpSpPr>
          <a:xfrm>
            <a:off x="1752601" y="4241800"/>
            <a:ext cx="3734636" cy="914400"/>
            <a:chOff x="2273300" y="4483100"/>
            <a:chExt cx="3734636" cy="914400"/>
          </a:xfrm>
        </p:grpSpPr>
        <p:sp>
          <p:nvSpPr>
            <p:cNvPr id="31" name="Ovale 30"/>
            <p:cNvSpPr/>
            <p:nvPr/>
          </p:nvSpPr>
          <p:spPr>
            <a:xfrm>
              <a:off x="2273300" y="4483100"/>
              <a:ext cx="2590800" cy="9144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dirty="0">
                <a:solidFill>
                  <a:prstClr val="white"/>
                </a:solidFill>
                <a:latin typeface="Calibri Light" panose="020F0302020204030204" pitchFamily="34" charset="0"/>
              </a:endParaRPr>
            </a:p>
          </p:txBody>
        </p:sp>
        <p:sp>
          <p:nvSpPr>
            <p:cNvPr id="32" name="Rettangolo 31"/>
            <p:cNvSpPr/>
            <p:nvPr/>
          </p:nvSpPr>
          <p:spPr>
            <a:xfrm>
              <a:off x="2362200" y="4718735"/>
              <a:ext cx="3645736" cy="369332"/>
            </a:xfrm>
            <a:prstGeom prst="rect">
              <a:avLst/>
            </a:prstGeom>
          </p:spPr>
          <p:txBody>
            <a:bodyPr wrap="square">
              <a:spAutoFit/>
            </a:bodyPr>
            <a:lstStyle/>
            <a:p>
              <a:pPr defTabSz="914377">
                <a:defRPr/>
              </a:pPr>
              <a:r>
                <a:rPr lang="en-GB" dirty="0">
                  <a:solidFill>
                    <a:srgbClr val="FFFFFF"/>
                  </a:solidFill>
                  <a:latin typeface="Calibri Light" panose="020F0302020204030204" pitchFamily="34" charset="0"/>
                </a:rPr>
                <a:t>single entity information</a:t>
              </a:r>
            </a:p>
          </p:txBody>
        </p:sp>
      </p:grpSp>
      <p:sp>
        <p:nvSpPr>
          <p:cNvPr id="47" name="Rettangolo 46"/>
          <p:cNvSpPr/>
          <p:nvPr/>
        </p:nvSpPr>
        <p:spPr>
          <a:xfrm>
            <a:off x="1028700" y="1422401"/>
            <a:ext cx="1981200" cy="5969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r>
              <a:rPr lang="en-GB" dirty="0">
                <a:solidFill>
                  <a:srgbClr val="FFFFFF"/>
                </a:solidFill>
                <a:latin typeface="Calibri Light" panose="020F0302020204030204" pitchFamily="34" charset="0"/>
              </a:rPr>
              <a:t>wet biologist</a:t>
            </a:r>
          </a:p>
        </p:txBody>
      </p:sp>
      <p:sp>
        <p:nvSpPr>
          <p:cNvPr id="53" name="Rettangolo 52"/>
          <p:cNvSpPr/>
          <p:nvPr/>
        </p:nvSpPr>
        <p:spPr>
          <a:xfrm>
            <a:off x="5041900" y="1422401"/>
            <a:ext cx="1981200" cy="5969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r>
              <a:rPr lang="en-GB" dirty="0">
                <a:solidFill>
                  <a:srgbClr val="FFFFFF"/>
                </a:solidFill>
                <a:latin typeface="Calibri Light" panose="020F0302020204030204" pitchFamily="34" charset="0"/>
              </a:rPr>
              <a:t>system biologist</a:t>
            </a:r>
          </a:p>
        </p:txBody>
      </p:sp>
      <p:sp>
        <p:nvSpPr>
          <p:cNvPr id="54" name="Rettangolo 53"/>
          <p:cNvSpPr/>
          <p:nvPr/>
        </p:nvSpPr>
        <p:spPr>
          <a:xfrm>
            <a:off x="9055100" y="1422401"/>
            <a:ext cx="1981200" cy="5969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r>
              <a:rPr lang="en-GB" dirty="0">
                <a:solidFill>
                  <a:srgbClr val="FFFFFF"/>
                </a:solidFill>
                <a:latin typeface="Calibri Light" panose="020F0302020204030204" pitchFamily="34" charset="0"/>
              </a:rPr>
              <a:t>clinicians</a:t>
            </a:r>
          </a:p>
        </p:txBody>
      </p:sp>
      <p:sp>
        <p:nvSpPr>
          <p:cNvPr id="55" name="Rettangolo 54"/>
          <p:cNvSpPr/>
          <p:nvPr/>
        </p:nvSpPr>
        <p:spPr>
          <a:xfrm>
            <a:off x="368300" y="6070601"/>
            <a:ext cx="1981200" cy="5969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r>
              <a:rPr lang="en-GB" dirty="0">
                <a:solidFill>
                  <a:srgbClr val="FFFFFF"/>
                </a:solidFill>
                <a:latin typeface="Calibri Light" panose="020F0302020204030204" pitchFamily="34" charset="0"/>
              </a:rPr>
              <a:t>-omic studies</a:t>
            </a:r>
          </a:p>
        </p:txBody>
      </p:sp>
      <p:sp>
        <p:nvSpPr>
          <p:cNvPr id="56" name="Rettangolo 55"/>
          <p:cNvSpPr/>
          <p:nvPr/>
        </p:nvSpPr>
        <p:spPr>
          <a:xfrm>
            <a:off x="3526367" y="6070601"/>
            <a:ext cx="1981200" cy="5969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r>
              <a:rPr lang="en-GB" dirty="0">
                <a:solidFill>
                  <a:srgbClr val="FFFFFF"/>
                </a:solidFill>
                <a:latin typeface="Calibri Light" panose="020F0302020204030204" pitchFamily="34" charset="0"/>
              </a:rPr>
              <a:t>diseases</a:t>
            </a:r>
          </a:p>
        </p:txBody>
      </p:sp>
      <p:sp>
        <p:nvSpPr>
          <p:cNvPr id="58" name="Rettangolo 57"/>
          <p:cNvSpPr/>
          <p:nvPr/>
        </p:nvSpPr>
        <p:spPr>
          <a:xfrm>
            <a:off x="6684435" y="6070601"/>
            <a:ext cx="1981200" cy="5969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r>
              <a:rPr lang="en-GB" dirty="0" err="1">
                <a:solidFill>
                  <a:srgbClr val="FFFFFF"/>
                </a:solidFill>
                <a:latin typeface="Calibri Light" panose="020F0302020204030204" pitchFamily="34" charset="0"/>
              </a:rPr>
              <a:t>biomolecular</a:t>
            </a:r>
            <a:r>
              <a:rPr lang="en-GB" dirty="0">
                <a:solidFill>
                  <a:srgbClr val="FFFFFF"/>
                </a:solidFill>
                <a:latin typeface="Calibri Light" panose="020F0302020204030204" pitchFamily="34" charset="0"/>
              </a:rPr>
              <a:t> studies</a:t>
            </a:r>
          </a:p>
        </p:txBody>
      </p:sp>
      <p:sp>
        <p:nvSpPr>
          <p:cNvPr id="61" name="Rettangolo 60"/>
          <p:cNvSpPr/>
          <p:nvPr/>
        </p:nvSpPr>
        <p:spPr>
          <a:xfrm>
            <a:off x="9842500" y="6070601"/>
            <a:ext cx="1981200" cy="5969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r>
              <a:rPr lang="en-GB" dirty="0">
                <a:solidFill>
                  <a:srgbClr val="FFFFFF"/>
                </a:solidFill>
                <a:latin typeface="Calibri Light" panose="020F0302020204030204" pitchFamily="34" charset="0"/>
              </a:rPr>
              <a:t>in </a:t>
            </a:r>
            <a:r>
              <a:rPr lang="en-GB" dirty="0" err="1">
                <a:solidFill>
                  <a:srgbClr val="FFFFFF"/>
                </a:solidFill>
                <a:latin typeface="Calibri Light" panose="020F0302020204030204" pitchFamily="34" charset="0"/>
              </a:rPr>
              <a:t>silico</a:t>
            </a:r>
            <a:r>
              <a:rPr lang="en-GB" dirty="0">
                <a:solidFill>
                  <a:srgbClr val="FFFFFF"/>
                </a:solidFill>
                <a:latin typeface="Calibri Light" panose="020F0302020204030204" pitchFamily="34" charset="0"/>
              </a:rPr>
              <a:t> studies</a:t>
            </a:r>
          </a:p>
        </p:txBody>
      </p:sp>
      <p:cxnSp>
        <p:nvCxnSpPr>
          <p:cNvPr id="62" name="Connettore 2 61"/>
          <p:cNvCxnSpPr>
            <a:stCxn id="47" idx="2"/>
            <a:endCxn id="5" idx="0"/>
          </p:cNvCxnSpPr>
          <p:nvPr/>
        </p:nvCxnSpPr>
        <p:spPr>
          <a:xfrm flipH="1">
            <a:off x="1549401" y="2019300"/>
            <a:ext cx="469900" cy="5588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3" name="Connettore 2 62"/>
          <p:cNvCxnSpPr>
            <a:stCxn id="47" idx="2"/>
            <a:endCxn id="31" idx="0"/>
          </p:cNvCxnSpPr>
          <p:nvPr/>
        </p:nvCxnSpPr>
        <p:spPr>
          <a:xfrm>
            <a:off x="2019301" y="2019301"/>
            <a:ext cx="1028700" cy="22225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6" name="Connettore 2 65"/>
          <p:cNvCxnSpPr>
            <a:stCxn id="47" idx="2"/>
            <a:endCxn id="27" idx="0"/>
          </p:cNvCxnSpPr>
          <p:nvPr/>
        </p:nvCxnSpPr>
        <p:spPr>
          <a:xfrm>
            <a:off x="2019300" y="2019301"/>
            <a:ext cx="1898651" cy="13081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9" name="Connettore 2 68"/>
          <p:cNvCxnSpPr>
            <a:stCxn id="53" idx="2"/>
            <a:endCxn id="21" idx="0"/>
          </p:cNvCxnSpPr>
          <p:nvPr/>
        </p:nvCxnSpPr>
        <p:spPr>
          <a:xfrm flipH="1">
            <a:off x="850900" y="2019301"/>
            <a:ext cx="5181600" cy="18923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2" name="Connettore 2 71"/>
          <p:cNvCxnSpPr>
            <a:stCxn id="47" idx="2"/>
            <a:endCxn id="29" idx="0"/>
          </p:cNvCxnSpPr>
          <p:nvPr/>
        </p:nvCxnSpPr>
        <p:spPr>
          <a:xfrm>
            <a:off x="2019300" y="2019300"/>
            <a:ext cx="4768851" cy="14732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5" name="Connettore 2 74"/>
          <p:cNvCxnSpPr>
            <a:stCxn id="53" idx="2"/>
            <a:endCxn id="25" idx="0"/>
          </p:cNvCxnSpPr>
          <p:nvPr/>
        </p:nvCxnSpPr>
        <p:spPr>
          <a:xfrm>
            <a:off x="6032500" y="2019300"/>
            <a:ext cx="2565400" cy="6096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8" name="Connettore 2 77"/>
          <p:cNvCxnSpPr>
            <a:stCxn id="53" idx="2"/>
            <a:endCxn id="17" idx="0"/>
          </p:cNvCxnSpPr>
          <p:nvPr/>
        </p:nvCxnSpPr>
        <p:spPr>
          <a:xfrm>
            <a:off x="6032500" y="2019300"/>
            <a:ext cx="5054600" cy="12192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1" name="Connettore 2 80"/>
          <p:cNvCxnSpPr>
            <a:stCxn id="53" idx="2"/>
            <a:endCxn id="5" idx="0"/>
          </p:cNvCxnSpPr>
          <p:nvPr/>
        </p:nvCxnSpPr>
        <p:spPr>
          <a:xfrm flipH="1">
            <a:off x="1549401" y="2019300"/>
            <a:ext cx="4483100" cy="5588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4" name="Connettore 2 83"/>
          <p:cNvCxnSpPr>
            <a:stCxn id="54" idx="2"/>
            <a:endCxn id="23" idx="0"/>
          </p:cNvCxnSpPr>
          <p:nvPr/>
        </p:nvCxnSpPr>
        <p:spPr>
          <a:xfrm flipH="1">
            <a:off x="9493249" y="2019300"/>
            <a:ext cx="552451" cy="20574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7" name="Connettore 2 86"/>
          <p:cNvCxnSpPr>
            <a:stCxn id="53" idx="2"/>
            <a:endCxn id="23" idx="0"/>
          </p:cNvCxnSpPr>
          <p:nvPr/>
        </p:nvCxnSpPr>
        <p:spPr>
          <a:xfrm>
            <a:off x="6032501" y="2019300"/>
            <a:ext cx="3460751" cy="20574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0" name="Connettore 2 89"/>
          <p:cNvCxnSpPr>
            <a:stCxn id="53" idx="2"/>
            <a:endCxn id="14" idx="0"/>
          </p:cNvCxnSpPr>
          <p:nvPr/>
        </p:nvCxnSpPr>
        <p:spPr>
          <a:xfrm flipH="1">
            <a:off x="5403849" y="2019300"/>
            <a:ext cx="628651" cy="5334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3" name="Connettore 2 92"/>
          <p:cNvCxnSpPr>
            <a:stCxn id="54" idx="2"/>
            <a:endCxn id="19" idx="0"/>
          </p:cNvCxnSpPr>
          <p:nvPr/>
        </p:nvCxnSpPr>
        <p:spPr>
          <a:xfrm flipH="1">
            <a:off x="6172201" y="2019301"/>
            <a:ext cx="3873500" cy="24003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6" name="Connettore 2 95"/>
          <p:cNvCxnSpPr>
            <a:stCxn id="54" idx="2"/>
            <a:endCxn id="31" idx="0"/>
          </p:cNvCxnSpPr>
          <p:nvPr/>
        </p:nvCxnSpPr>
        <p:spPr>
          <a:xfrm flipH="1">
            <a:off x="3048001" y="2019301"/>
            <a:ext cx="6997700" cy="22225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9" name="Connettore 2 98"/>
          <p:cNvCxnSpPr>
            <a:stCxn id="17" idx="4"/>
            <a:endCxn id="55" idx="0"/>
          </p:cNvCxnSpPr>
          <p:nvPr/>
        </p:nvCxnSpPr>
        <p:spPr>
          <a:xfrm flipH="1">
            <a:off x="1358900" y="4152901"/>
            <a:ext cx="9728200" cy="19177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2" name="Connettore 2 101"/>
          <p:cNvCxnSpPr>
            <a:stCxn id="5" idx="4"/>
            <a:endCxn id="58" idx="0"/>
          </p:cNvCxnSpPr>
          <p:nvPr/>
        </p:nvCxnSpPr>
        <p:spPr>
          <a:xfrm>
            <a:off x="1549400" y="3746501"/>
            <a:ext cx="6125635" cy="23241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5" name="Connettore 2 104"/>
          <p:cNvCxnSpPr>
            <a:stCxn id="5" idx="4"/>
            <a:endCxn id="55" idx="0"/>
          </p:cNvCxnSpPr>
          <p:nvPr/>
        </p:nvCxnSpPr>
        <p:spPr>
          <a:xfrm flipH="1">
            <a:off x="1358901" y="3746501"/>
            <a:ext cx="190500" cy="23241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8" name="Connettore 2 107"/>
          <p:cNvCxnSpPr>
            <a:stCxn id="21" idx="4"/>
            <a:endCxn id="55" idx="0"/>
          </p:cNvCxnSpPr>
          <p:nvPr/>
        </p:nvCxnSpPr>
        <p:spPr>
          <a:xfrm>
            <a:off x="850900" y="4826000"/>
            <a:ext cx="508000" cy="12446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1" name="Connettore 2 110"/>
          <p:cNvCxnSpPr>
            <a:stCxn id="25" idx="4"/>
            <a:endCxn id="55" idx="0"/>
          </p:cNvCxnSpPr>
          <p:nvPr/>
        </p:nvCxnSpPr>
        <p:spPr>
          <a:xfrm flipH="1">
            <a:off x="1358900" y="3517901"/>
            <a:ext cx="7239000" cy="25527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4" name="Connettore 2 113"/>
          <p:cNvCxnSpPr>
            <a:stCxn id="14" idx="4"/>
            <a:endCxn id="61" idx="0"/>
          </p:cNvCxnSpPr>
          <p:nvPr/>
        </p:nvCxnSpPr>
        <p:spPr>
          <a:xfrm>
            <a:off x="5403849" y="3454400"/>
            <a:ext cx="5429251" cy="26162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7" name="Connettore 2 116"/>
          <p:cNvCxnSpPr>
            <a:stCxn id="19" idx="4"/>
            <a:endCxn id="56" idx="0"/>
          </p:cNvCxnSpPr>
          <p:nvPr/>
        </p:nvCxnSpPr>
        <p:spPr>
          <a:xfrm flipH="1">
            <a:off x="4516969" y="5295901"/>
            <a:ext cx="1655233" cy="7747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0" name="Connettore 2 119"/>
          <p:cNvCxnSpPr>
            <a:stCxn id="23" idx="4"/>
            <a:endCxn id="56" idx="0"/>
          </p:cNvCxnSpPr>
          <p:nvPr/>
        </p:nvCxnSpPr>
        <p:spPr>
          <a:xfrm flipH="1">
            <a:off x="4516968" y="5499101"/>
            <a:ext cx="4976283" cy="5715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3" name="Connettore 2 122"/>
          <p:cNvCxnSpPr>
            <a:stCxn id="31" idx="4"/>
            <a:endCxn id="58" idx="0"/>
          </p:cNvCxnSpPr>
          <p:nvPr/>
        </p:nvCxnSpPr>
        <p:spPr>
          <a:xfrm>
            <a:off x="3048000" y="5156200"/>
            <a:ext cx="4627035" cy="9144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6" name="Connettore 2 125"/>
          <p:cNvCxnSpPr>
            <a:stCxn id="27" idx="4"/>
            <a:endCxn id="58" idx="0"/>
          </p:cNvCxnSpPr>
          <p:nvPr/>
        </p:nvCxnSpPr>
        <p:spPr>
          <a:xfrm>
            <a:off x="3917951" y="4241800"/>
            <a:ext cx="3757084" cy="18288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9" name="Connettore 2 128"/>
          <p:cNvCxnSpPr>
            <a:stCxn id="21" idx="4"/>
            <a:endCxn id="61" idx="0"/>
          </p:cNvCxnSpPr>
          <p:nvPr/>
        </p:nvCxnSpPr>
        <p:spPr>
          <a:xfrm>
            <a:off x="850900" y="4826000"/>
            <a:ext cx="9982200" cy="1244600"/>
          </a:xfrm>
          <a:prstGeom prst="straightConnector1">
            <a:avLst/>
          </a:prstGeom>
          <a:ln w="38100" cmpd="sng">
            <a:solidFill>
              <a:schemeClr val="accent3"/>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68" name="Titolo 2">
            <a:extLst>
              <a:ext uri="{FF2B5EF4-FFF2-40B4-BE49-F238E27FC236}">
                <a16:creationId xmlns:a16="http://schemas.microsoft.com/office/drawing/2014/main" id="{BCB80A6D-9D05-9E47-97C6-8508B9505AC4}"/>
              </a:ext>
            </a:extLst>
          </p:cNvPr>
          <p:cNvSpPr txBox="1">
            <a:spLocks/>
          </p:cNvSpPr>
          <p:nvPr/>
        </p:nvSpPr>
        <p:spPr>
          <a:xfrm>
            <a:off x="901700" y="266700"/>
            <a:ext cx="11379200"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defTabSz="914377">
              <a:defRPr/>
            </a:pPr>
            <a:r>
              <a:rPr lang="en-GB" sz="4000" dirty="0">
                <a:solidFill>
                  <a:schemeClr val="tx1"/>
                </a:solidFill>
                <a:latin typeface="Calibri Light" panose="020F0302020204030204" pitchFamily="34" charset="0"/>
              </a:rPr>
              <a:t>Causal What are causal Interaction used for? </a:t>
            </a:r>
          </a:p>
        </p:txBody>
      </p:sp>
    </p:spTree>
    <p:extLst>
      <p:ext uri="{BB962C8B-B14F-4D97-AF65-F5344CB8AC3E}">
        <p14:creationId xmlns:p14="http://schemas.microsoft.com/office/powerpoint/2010/main" val="109754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33C9-677D-6A41-B4DD-898275E54363}"/>
              </a:ext>
            </a:extLst>
          </p:cNvPr>
          <p:cNvSpPr>
            <a:spLocks noGrp="1"/>
          </p:cNvSpPr>
          <p:nvPr>
            <p:ph type="title"/>
          </p:nvPr>
        </p:nvSpPr>
        <p:spPr>
          <a:xfrm>
            <a:off x="1113972" y="2513239"/>
            <a:ext cx="10515600" cy="1325563"/>
          </a:xfrm>
        </p:spPr>
        <p:txBody>
          <a:bodyPr/>
          <a:lstStyle/>
          <a:p>
            <a:r>
              <a:rPr lang="en-GB" b="1" dirty="0">
                <a:solidFill>
                  <a:schemeClr val="accent6"/>
                </a:solidFill>
              </a:rPr>
              <a:t>More details in the hand-on session!!</a:t>
            </a:r>
          </a:p>
        </p:txBody>
      </p:sp>
    </p:spTree>
    <p:extLst>
      <p:ext uri="{BB962C8B-B14F-4D97-AF65-F5344CB8AC3E}">
        <p14:creationId xmlns:p14="http://schemas.microsoft.com/office/powerpoint/2010/main" val="4155309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2D6A-9A21-CF4E-B65A-7604D06B35E1}"/>
              </a:ext>
            </a:extLst>
          </p:cNvPr>
          <p:cNvSpPr>
            <a:spLocks noGrp="1"/>
          </p:cNvSpPr>
          <p:nvPr>
            <p:ph type="title"/>
          </p:nvPr>
        </p:nvSpPr>
        <p:spPr>
          <a:xfrm>
            <a:off x="1940803" y="146851"/>
            <a:ext cx="8153400" cy="762000"/>
          </a:xfrm>
        </p:spPr>
        <p:txBody>
          <a:bodyPr>
            <a:normAutofit/>
          </a:bodyPr>
          <a:lstStyle/>
          <a:p>
            <a:pPr algn="ctr"/>
            <a:r>
              <a:rPr lang="en-US" dirty="0"/>
              <a:t>Process descriptions</a:t>
            </a:r>
          </a:p>
        </p:txBody>
      </p:sp>
      <p:pic>
        <p:nvPicPr>
          <p:cNvPr id="4" name="Picture 3">
            <a:extLst>
              <a:ext uri="{FF2B5EF4-FFF2-40B4-BE49-F238E27FC236}">
                <a16:creationId xmlns:a16="http://schemas.microsoft.com/office/drawing/2014/main" id="{93389F82-7950-9F4E-BFF3-0F00209DC64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769491" y="1541610"/>
            <a:ext cx="4653020" cy="2750545"/>
          </a:xfrm>
          <a:prstGeom prst="rect">
            <a:avLst/>
          </a:prstGeom>
        </p:spPr>
      </p:pic>
      <p:pic>
        <p:nvPicPr>
          <p:cNvPr id="22" name="Picture 21">
            <a:extLst>
              <a:ext uri="{FF2B5EF4-FFF2-40B4-BE49-F238E27FC236}">
                <a16:creationId xmlns:a16="http://schemas.microsoft.com/office/drawing/2014/main" id="{AA6F8C7F-FD46-994E-A5DC-B3DFFC917BB7}"/>
              </a:ext>
            </a:extLst>
          </p:cNvPr>
          <p:cNvPicPr>
            <a:picLocks noChangeAspect="1"/>
          </p:cNvPicPr>
          <p:nvPr/>
        </p:nvPicPr>
        <p:blipFill>
          <a:blip r:embed="rId4"/>
          <a:stretch>
            <a:fillRect/>
          </a:stretch>
        </p:blipFill>
        <p:spPr>
          <a:xfrm>
            <a:off x="425605" y="2875864"/>
            <a:ext cx="1082092" cy="778779"/>
          </a:xfrm>
          <a:prstGeom prst="rect">
            <a:avLst/>
          </a:prstGeom>
        </p:spPr>
      </p:pic>
      <p:pic>
        <p:nvPicPr>
          <p:cNvPr id="3" name="Picture 2">
            <a:extLst>
              <a:ext uri="{FF2B5EF4-FFF2-40B4-BE49-F238E27FC236}">
                <a16:creationId xmlns:a16="http://schemas.microsoft.com/office/drawing/2014/main" id="{084F74B3-28AD-4348-9A29-29C114F40EC3}"/>
              </a:ext>
            </a:extLst>
          </p:cNvPr>
          <p:cNvPicPr>
            <a:picLocks noChangeAspect="1"/>
          </p:cNvPicPr>
          <p:nvPr/>
        </p:nvPicPr>
        <p:blipFill>
          <a:blip r:embed="rId5"/>
          <a:stretch>
            <a:fillRect/>
          </a:stretch>
        </p:blipFill>
        <p:spPr>
          <a:xfrm>
            <a:off x="425605" y="1621186"/>
            <a:ext cx="1515199" cy="743655"/>
          </a:xfrm>
          <a:prstGeom prst="rect">
            <a:avLst/>
          </a:prstGeom>
        </p:spPr>
      </p:pic>
      <p:pic>
        <p:nvPicPr>
          <p:cNvPr id="23" name="Picture 22">
            <a:extLst>
              <a:ext uri="{FF2B5EF4-FFF2-40B4-BE49-F238E27FC236}">
                <a16:creationId xmlns:a16="http://schemas.microsoft.com/office/drawing/2014/main" id="{05A93D06-0521-4D44-84CD-38903579BEAD}"/>
              </a:ext>
            </a:extLst>
          </p:cNvPr>
          <p:cNvPicPr>
            <a:picLocks noChangeAspect="1"/>
          </p:cNvPicPr>
          <p:nvPr/>
        </p:nvPicPr>
        <p:blipFill>
          <a:blip r:embed="rId6"/>
          <a:stretch>
            <a:fillRect/>
          </a:stretch>
        </p:blipFill>
        <p:spPr>
          <a:xfrm>
            <a:off x="271300" y="4165669"/>
            <a:ext cx="1823805" cy="425503"/>
          </a:xfrm>
          <a:prstGeom prst="rect">
            <a:avLst/>
          </a:prstGeom>
        </p:spPr>
      </p:pic>
      <p:sp>
        <p:nvSpPr>
          <p:cNvPr id="29" name="Rectangle 28">
            <a:extLst>
              <a:ext uri="{FF2B5EF4-FFF2-40B4-BE49-F238E27FC236}">
                <a16:creationId xmlns:a16="http://schemas.microsoft.com/office/drawing/2014/main" id="{E1D01180-2A6E-4242-9E50-F2F07ED5B363}"/>
              </a:ext>
            </a:extLst>
          </p:cNvPr>
          <p:cNvSpPr/>
          <p:nvPr/>
        </p:nvSpPr>
        <p:spPr>
          <a:xfrm>
            <a:off x="143481" y="6468827"/>
            <a:ext cx="8699419" cy="338554"/>
          </a:xfrm>
          <a:prstGeom prst="rect">
            <a:avLst/>
          </a:prstGeom>
        </p:spPr>
        <p:txBody>
          <a:bodyPr wrap="square">
            <a:spAutoFit/>
          </a:bodyPr>
          <a:lstStyle/>
          <a:p>
            <a:r>
              <a:rPr lang="en-GB" sz="1600" dirty="0">
                <a:solidFill>
                  <a:srgbClr val="000000"/>
                </a:solidFill>
                <a:latin typeface="Calibri Light" panose="020F0302020204030204" pitchFamily="34" charset="0"/>
              </a:rPr>
              <a:t>(Le </a:t>
            </a:r>
            <a:r>
              <a:rPr lang="en-GB" sz="1600" dirty="0" err="1">
                <a:solidFill>
                  <a:srgbClr val="000000"/>
                </a:solidFill>
                <a:latin typeface="Calibri Light" panose="020F0302020204030204" pitchFamily="34" charset="0"/>
              </a:rPr>
              <a:t>Novere</a:t>
            </a:r>
            <a:r>
              <a:rPr lang="en-GB" sz="1600" dirty="0">
                <a:solidFill>
                  <a:srgbClr val="000000"/>
                </a:solidFill>
                <a:latin typeface="Calibri Light" panose="020F0302020204030204" pitchFamily="34" charset="0"/>
              </a:rPr>
              <a:t>, Nat Rev Genet, 2015 and </a:t>
            </a:r>
            <a:r>
              <a:rPr lang="en-GB" sz="1600" dirty="0" err="1">
                <a:solidFill>
                  <a:srgbClr val="000000"/>
                </a:solidFill>
                <a:latin typeface="Calibri Light" panose="020F0302020204030204" pitchFamily="34" charset="0"/>
              </a:rPr>
              <a:t>Turei</a:t>
            </a:r>
            <a:r>
              <a:rPr lang="en-GB" sz="1600" dirty="0">
                <a:solidFill>
                  <a:srgbClr val="000000"/>
                </a:solidFill>
                <a:latin typeface="Calibri Light" panose="020F0302020204030204" pitchFamily="34" charset="0"/>
              </a:rPr>
              <a:t>, Nat Methods, 2016 )</a:t>
            </a:r>
          </a:p>
        </p:txBody>
      </p:sp>
      <p:sp>
        <p:nvSpPr>
          <p:cNvPr id="30" name="TextBox 29">
            <a:extLst>
              <a:ext uri="{FF2B5EF4-FFF2-40B4-BE49-F238E27FC236}">
                <a16:creationId xmlns:a16="http://schemas.microsoft.com/office/drawing/2014/main" id="{18C16AB0-C28E-0349-8DAE-05E3B5A41E9C}"/>
              </a:ext>
            </a:extLst>
          </p:cNvPr>
          <p:cNvSpPr txBox="1"/>
          <p:nvPr/>
        </p:nvSpPr>
        <p:spPr>
          <a:xfrm>
            <a:off x="374354" y="5436989"/>
            <a:ext cx="3116944" cy="369332"/>
          </a:xfrm>
          <a:prstGeom prst="rect">
            <a:avLst/>
          </a:prstGeom>
          <a:noFill/>
        </p:spPr>
        <p:txBody>
          <a:bodyPr wrap="none" rtlCol="0">
            <a:spAutoFit/>
          </a:bodyPr>
          <a:lstStyle/>
          <a:p>
            <a:r>
              <a:rPr lang="en-GB" dirty="0">
                <a:latin typeface="Calibri Light" panose="020F0302020204030204" pitchFamily="34" charset="0"/>
              </a:rPr>
              <a:t>Standards: SBML, SBGN, </a:t>
            </a:r>
            <a:r>
              <a:rPr lang="en-GB" dirty="0" err="1">
                <a:latin typeface="Calibri Light" panose="020F0302020204030204" pitchFamily="34" charset="0"/>
              </a:rPr>
              <a:t>BioPAX</a:t>
            </a:r>
            <a:endParaRPr lang="en-GB" dirty="0">
              <a:latin typeface="Calibri Light" panose="020F0302020204030204" pitchFamily="34" charset="0"/>
            </a:endParaRPr>
          </a:p>
        </p:txBody>
      </p:sp>
      <p:sp>
        <p:nvSpPr>
          <p:cNvPr id="31" name="TextBox 30">
            <a:extLst>
              <a:ext uri="{FF2B5EF4-FFF2-40B4-BE49-F238E27FC236}">
                <a16:creationId xmlns:a16="http://schemas.microsoft.com/office/drawing/2014/main" id="{0CD0EF3B-013D-0F4B-A658-F069719C9DC9}"/>
              </a:ext>
            </a:extLst>
          </p:cNvPr>
          <p:cNvSpPr txBox="1"/>
          <p:nvPr/>
        </p:nvSpPr>
        <p:spPr>
          <a:xfrm>
            <a:off x="8513204" y="1357040"/>
            <a:ext cx="3475989" cy="4247317"/>
          </a:xfrm>
          <a:prstGeom prst="rect">
            <a:avLst/>
          </a:prstGeom>
          <a:noFill/>
        </p:spPr>
        <p:txBody>
          <a:bodyPr wrap="square" rtlCol="0">
            <a:spAutoFit/>
          </a:bodyPr>
          <a:lstStyle/>
          <a:p>
            <a:r>
              <a:rPr lang="en-GB" sz="1400" dirty="0">
                <a:latin typeface="Calibri Light" panose="020F0302020204030204" pitchFamily="34" charset="0"/>
              </a:rPr>
              <a:t>Pro</a:t>
            </a:r>
          </a:p>
          <a:p>
            <a:pPr marL="285744" indent="-285744">
              <a:buFontTx/>
              <a:buChar char="-"/>
            </a:pPr>
            <a:r>
              <a:rPr lang="en-GB" sz="1400" dirty="0">
                <a:latin typeface="Calibri Light" panose="020F0302020204030204" pitchFamily="34" charset="0"/>
              </a:rPr>
              <a:t>Suitable for modelling approaches on small scale;</a:t>
            </a:r>
          </a:p>
          <a:p>
            <a:pPr marL="285744" indent="-285744">
              <a:buFontTx/>
              <a:buChar char="-"/>
            </a:pPr>
            <a:r>
              <a:rPr lang="en-GB" sz="1400" dirty="0">
                <a:latin typeface="Calibri Light" panose="020F0302020204030204" pitchFamily="34" charset="0"/>
              </a:rPr>
              <a:t>They contain information about the kinetics;</a:t>
            </a:r>
          </a:p>
          <a:p>
            <a:pPr marL="285744" indent="-285744">
              <a:buFontTx/>
              <a:buChar char="-"/>
            </a:pPr>
            <a:r>
              <a:rPr lang="en-GB" sz="1400" dirty="0">
                <a:latin typeface="Calibri Light" panose="020F0302020204030204" pitchFamily="34" charset="0"/>
              </a:rPr>
              <a:t>They contain directionality and sign;</a:t>
            </a:r>
          </a:p>
          <a:p>
            <a:pPr marL="285744" indent="-285744">
              <a:buFontTx/>
              <a:buChar char="-"/>
            </a:pPr>
            <a:endParaRPr lang="en-GB" sz="1400" dirty="0">
              <a:latin typeface="Calibri Light" panose="020F0302020204030204" pitchFamily="34" charset="0"/>
            </a:endParaRPr>
          </a:p>
          <a:p>
            <a:r>
              <a:rPr lang="en-GB" sz="1400" dirty="0">
                <a:latin typeface="Calibri Light" panose="020F0302020204030204" pitchFamily="34" charset="0"/>
              </a:rPr>
              <a:t>Cons</a:t>
            </a:r>
            <a:endParaRPr lang="en-GB" dirty="0">
              <a:latin typeface="Calibri Light" panose="020F0302020204030204" pitchFamily="34" charset="0"/>
            </a:endParaRPr>
          </a:p>
          <a:p>
            <a:pPr marL="285744" indent="-285744">
              <a:buFontTx/>
              <a:buChar char="-"/>
            </a:pPr>
            <a:r>
              <a:rPr lang="en-GB" sz="1400" dirty="0">
                <a:latin typeface="Calibri Light" panose="020F0302020204030204" pitchFamily="34" charset="0"/>
              </a:rPr>
              <a:t>Information spread in different databases;</a:t>
            </a:r>
          </a:p>
          <a:p>
            <a:pPr marL="285744" indent="-285744">
              <a:buFontTx/>
              <a:buChar char="-"/>
            </a:pPr>
            <a:r>
              <a:rPr lang="en-GB" sz="1400" dirty="0">
                <a:latin typeface="Calibri Light" panose="020F0302020204030204" pitchFamily="34" charset="0"/>
              </a:rPr>
              <a:t>Limited coverage (proteins, species, interactions);</a:t>
            </a:r>
          </a:p>
          <a:p>
            <a:pPr marL="285744" indent="-285744">
              <a:buFontTx/>
              <a:buChar char="-"/>
            </a:pPr>
            <a:r>
              <a:rPr lang="en-GB" sz="1400" dirty="0">
                <a:latin typeface="Calibri Light" panose="020F0302020204030204" pitchFamily="34" charset="0"/>
              </a:rPr>
              <a:t>They don’t benefit of graph theory principles and in general of Network based approaches</a:t>
            </a:r>
          </a:p>
          <a:p>
            <a:pPr marL="285744" indent="-285744">
              <a:buFontTx/>
              <a:buChar char="-"/>
            </a:pPr>
            <a:r>
              <a:rPr lang="en-GB" sz="1400" dirty="0">
                <a:latin typeface="Calibri Light" panose="020F0302020204030204" pitchFamily="34" charset="0"/>
              </a:rPr>
              <a:t>Difficult simulation on large scale</a:t>
            </a:r>
          </a:p>
          <a:p>
            <a:pPr marL="285744" indent="-285744">
              <a:buFontTx/>
              <a:buChar char="-"/>
            </a:pPr>
            <a:endParaRPr lang="en-GB" sz="1400" dirty="0">
              <a:latin typeface="Calibri Light" panose="020F0302020204030204" pitchFamily="34" charset="0"/>
            </a:endParaRPr>
          </a:p>
          <a:p>
            <a:pPr marL="285744" indent="-285744">
              <a:buFontTx/>
              <a:buChar char="-"/>
            </a:pPr>
            <a:endParaRPr lang="en-GB" sz="1400" dirty="0">
              <a:latin typeface="Calibri Light" panose="020F0302020204030204" pitchFamily="34" charset="0"/>
            </a:endParaRPr>
          </a:p>
          <a:p>
            <a:pPr marL="285744" indent="-285744">
              <a:buFontTx/>
              <a:buChar char="-"/>
            </a:pPr>
            <a:endParaRPr lang="en-GB" sz="1400" dirty="0">
              <a:latin typeface="Calibri Light" panose="020F0302020204030204" pitchFamily="34" charset="0"/>
            </a:endParaRPr>
          </a:p>
          <a:p>
            <a:endParaRPr lang="en-GB" dirty="0">
              <a:latin typeface="Calibri Light" panose="020F0302020204030204" pitchFamily="34" charset="0"/>
            </a:endParaRPr>
          </a:p>
        </p:txBody>
      </p:sp>
    </p:spTree>
    <p:extLst>
      <p:ext uri="{BB962C8B-B14F-4D97-AF65-F5344CB8AC3E}">
        <p14:creationId xmlns:p14="http://schemas.microsoft.com/office/powerpoint/2010/main" val="3091449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0FB0A8-B37E-574A-9FC7-9C0164FD53F7}"/>
              </a:ext>
            </a:extLst>
          </p:cNvPr>
          <p:cNvSpPr txBox="1">
            <a:spLocks/>
          </p:cNvSpPr>
          <p:nvPr/>
        </p:nvSpPr>
        <p:spPr bwMode="auto">
          <a:xfrm>
            <a:off x="1940803" y="146851"/>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952476" rtl="0" eaLnBrk="0" fontAlgn="base" hangingPunct="0">
              <a:spcBef>
                <a:spcPct val="0"/>
              </a:spcBef>
              <a:spcAft>
                <a:spcPct val="0"/>
              </a:spcAft>
              <a:defRPr sz="3200">
                <a:solidFill>
                  <a:schemeClr val="accent1"/>
                </a:solidFill>
                <a:latin typeface="HelveticaNeueLT Pro 45 Lt"/>
                <a:ea typeface="ＭＳ Ｐゴシック" charset="0"/>
                <a:cs typeface="HelveticaNeueLT Pro 45 Lt"/>
              </a:defRPr>
            </a:lvl1pPr>
            <a:lvl2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2pPr>
            <a:lvl3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3pPr>
            <a:lvl4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4pPr>
            <a:lvl5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5pPr>
            <a:lvl6pPr marL="220593" algn="l" defTabSz="955871" rtl="0" fontAlgn="base">
              <a:spcBef>
                <a:spcPct val="0"/>
              </a:spcBef>
              <a:spcAft>
                <a:spcPct val="0"/>
              </a:spcAft>
              <a:defRPr sz="3300">
                <a:solidFill>
                  <a:schemeClr val="accent1"/>
                </a:solidFill>
                <a:latin typeface="Arial" charset="0"/>
              </a:defRPr>
            </a:lvl6pPr>
            <a:lvl7pPr marL="441165" algn="l" defTabSz="955871" rtl="0" fontAlgn="base">
              <a:spcBef>
                <a:spcPct val="0"/>
              </a:spcBef>
              <a:spcAft>
                <a:spcPct val="0"/>
              </a:spcAft>
              <a:defRPr sz="3300">
                <a:solidFill>
                  <a:schemeClr val="accent1"/>
                </a:solidFill>
                <a:latin typeface="Arial" charset="0"/>
              </a:defRPr>
            </a:lvl7pPr>
            <a:lvl8pPr marL="661754" algn="l" defTabSz="955871" rtl="0" fontAlgn="base">
              <a:spcBef>
                <a:spcPct val="0"/>
              </a:spcBef>
              <a:spcAft>
                <a:spcPct val="0"/>
              </a:spcAft>
              <a:defRPr sz="3300">
                <a:solidFill>
                  <a:schemeClr val="accent1"/>
                </a:solidFill>
                <a:latin typeface="Arial" charset="0"/>
              </a:defRPr>
            </a:lvl8pPr>
            <a:lvl9pPr marL="882349" algn="l" defTabSz="955871" rtl="0" fontAlgn="base">
              <a:spcBef>
                <a:spcPct val="0"/>
              </a:spcBef>
              <a:spcAft>
                <a:spcPct val="0"/>
              </a:spcAft>
              <a:defRPr sz="3300">
                <a:solidFill>
                  <a:schemeClr val="accent1"/>
                </a:solidFill>
                <a:latin typeface="Arial" charset="0"/>
              </a:defRPr>
            </a:lvl9pPr>
          </a:lstStyle>
          <a:p>
            <a:pPr algn="ctr"/>
            <a:r>
              <a:rPr lang="en-GB" sz="4000" kern="0" dirty="0">
                <a:solidFill>
                  <a:schemeClr val="tx1"/>
                </a:solidFill>
                <a:latin typeface="+mj-lt"/>
                <a:cs typeface="Calibri Light" panose="020F0302020204030204" pitchFamily="34" charset="0"/>
              </a:rPr>
              <a:t>Reactome</a:t>
            </a:r>
          </a:p>
        </p:txBody>
      </p:sp>
      <p:pic>
        <p:nvPicPr>
          <p:cNvPr id="3" name="Picture 2">
            <a:extLst>
              <a:ext uri="{FF2B5EF4-FFF2-40B4-BE49-F238E27FC236}">
                <a16:creationId xmlns:a16="http://schemas.microsoft.com/office/drawing/2014/main" id="{8D239955-44EA-8540-8E03-F09D1225565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08851"/>
            <a:ext cx="12192000" cy="5027941"/>
          </a:xfrm>
          <a:prstGeom prst="rect">
            <a:avLst/>
          </a:prstGeom>
        </p:spPr>
      </p:pic>
      <p:sp>
        <p:nvSpPr>
          <p:cNvPr id="6" name="TextBox 5">
            <a:extLst>
              <a:ext uri="{FF2B5EF4-FFF2-40B4-BE49-F238E27FC236}">
                <a16:creationId xmlns:a16="http://schemas.microsoft.com/office/drawing/2014/main" id="{7E1E85F9-6B10-E240-948A-2A0ED79CE45D}"/>
              </a:ext>
            </a:extLst>
          </p:cNvPr>
          <p:cNvSpPr txBox="1"/>
          <p:nvPr/>
        </p:nvSpPr>
        <p:spPr>
          <a:xfrm>
            <a:off x="6017503" y="5110711"/>
            <a:ext cx="5182952" cy="1323439"/>
          </a:xfrm>
          <a:prstGeom prst="rect">
            <a:avLst/>
          </a:prstGeom>
          <a:noFill/>
        </p:spPr>
        <p:txBody>
          <a:bodyPr wrap="square" rtlCol="0">
            <a:spAutoFit/>
          </a:bodyPr>
          <a:lstStyle/>
          <a:p>
            <a:pPr marL="380990" indent="-380990">
              <a:buFont typeface="Arial" panose="020B0604020202020204" pitchFamily="34" charset="0"/>
              <a:buChar char="•"/>
            </a:pPr>
            <a:r>
              <a:rPr lang="en-GB" sz="1600" dirty="0">
                <a:latin typeface="Calibri Light" panose="020F0302020204030204" pitchFamily="34" charset="0"/>
              </a:rPr>
              <a:t>Manually curated and peer-reviewed</a:t>
            </a:r>
          </a:p>
          <a:p>
            <a:pPr marL="380990" indent="-380990">
              <a:buFont typeface="Arial" panose="020B0604020202020204" pitchFamily="34" charset="0"/>
              <a:buChar char="•"/>
            </a:pPr>
            <a:r>
              <a:rPr lang="en-GB" sz="1600" dirty="0">
                <a:latin typeface="Calibri Light" panose="020F0302020204030204" pitchFamily="34" charset="0"/>
              </a:rPr>
              <a:t>Open source</a:t>
            </a:r>
          </a:p>
          <a:p>
            <a:pPr marL="380990" indent="-380990">
              <a:buFont typeface="Arial" panose="020B0604020202020204" pitchFamily="34" charset="0"/>
              <a:buChar char="•"/>
            </a:pPr>
            <a:r>
              <a:rPr lang="en-GB" sz="1600" dirty="0">
                <a:latin typeface="Calibri Light" panose="020F0302020204030204" pitchFamily="34" charset="0"/>
              </a:rPr>
              <a:t>Unit is reaction, reactions form pathway</a:t>
            </a:r>
          </a:p>
          <a:p>
            <a:pPr marL="380990" indent="-380990">
              <a:buFont typeface="Arial" panose="020B0604020202020204" pitchFamily="34" charset="0"/>
              <a:buChar char="•"/>
            </a:pPr>
            <a:r>
              <a:rPr lang="en-GB" sz="1600" dirty="0">
                <a:latin typeface="Calibri Light" panose="020F0302020204030204" pitchFamily="34" charset="0"/>
              </a:rPr>
              <a:t>Pathways are hierarchically organized</a:t>
            </a:r>
          </a:p>
          <a:p>
            <a:pPr marL="380990" indent="-380990">
              <a:buFont typeface="Arial" panose="020B0604020202020204" pitchFamily="34" charset="0"/>
              <a:buChar char="•"/>
            </a:pPr>
            <a:r>
              <a:rPr lang="en-GB" sz="1600" dirty="0">
                <a:latin typeface="Calibri Light" panose="020F0302020204030204" pitchFamily="34" charset="0"/>
              </a:rPr>
              <a:t>Users can graphically browse a pathway or use the table</a:t>
            </a:r>
          </a:p>
        </p:txBody>
      </p:sp>
    </p:spTree>
    <p:extLst>
      <p:ext uri="{BB962C8B-B14F-4D97-AF65-F5344CB8AC3E}">
        <p14:creationId xmlns:p14="http://schemas.microsoft.com/office/powerpoint/2010/main" val="23284660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54102-1B0A-2743-BD56-76743D1FEEE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987454"/>
            <a:ext cx="12192000" cy="5088396"/>
          </a:xfrm>
          <a:prstGeom prst="rect">
            <a:avLst/>
          </a:prstGeom>
        </p:spPr>
      </p:pic>
      <p:sp>
        <p:nvSpPr>
          <p:cNvPr id="5" name="Title 1">
            <a:extLst>
              <a:ext uri="{FF2B5EF4-FFF2-40B4-BE49-F238E27FC236}">
                <a16:creationId xmlns:a16="http://schemas.microsoft.com/office/drawing/2014/main" id="{F6CD846F-F8A0-E242-83B6-56873986C157}"/>
              </a:ext>
            </a:extLst>
          </p:cNvPr>
          <p:cNvSpPr txBox="1">
            <a:spLocks/>
          </p:cNvSpPr>
          <p:nvPr/>
        </p:nvSpPr>
        <p:spPr bwMode="auto">
          <a:xfrm>
            <a:off x="1940803" y="146851"/>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952476" rtl="0" eaLnBrk="0" fontAlgn="base" hangingPunct="0">
              <a:spcBef>
                <a:spcPct val="0"/>
              </a:spcBef>
              <a:spcAft>
                <a:spcPct val="0"/>
              </a:spcAft>
              <a:defRPr sz="3200">
                <a:solidFill>
                  <a:schemeClr val="accent1"/>
                </a:solidFill>
                <a:latin typeface="HelveticaNeueLT Pro 45 Lt"/>
                <a:ea typeface="ＭＳ Ｐゴシック" charset="0"/>
                <a:cs typeface="HelveticaNeueLT Pro 45 Lt"/>
              </a:defRPr>
            </a:lvl1pPr>
            <a:lvl2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2pPr>
            <a:lvl3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3pPr>
            <a:lvl4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4pPr>
            <a:lvl5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5pPr>
            <a:lvl6pPr marL="220593" algn="l" defTabSz="955871" rtl="0" fontAlgn="base">
              <a:spcBef>
                <a:spcPct val="0"/>
              </a:spcBef>
              <a:spcAft>
                <a:spcPct val="0"/>
              </a:spcAft>
              <a:defRPr sz="3300">
                <a:solidFill>
                  <a:schemeClr val="accent1"/>
                </a:solidFill>
                <a:latin typeface="Arial" charset="0"/>
              </a:defRPr>
            </a:lvl6pPr>
            <a:lvl7pPr marL="441165" algn="l" defTabSz="955871" rtl="0" fontAlgn="base">
              <a:spcBef>
                <a:spcPct val="0"/>
              </a:spcBef>
              <a:spcAft>
                <a:spcPct val="0"/>
              </a:spcAft>
              <a:defRPr sz="3300">
                <a:solidFill>
                  <a:schemeClr val="accent1"/>
                </a:solidFill>
                <a:latin typeface="Arial" charset="0"/>
              </a:defRPr>
            </a:lvl7pPr>
            <a:lvl8pPr marL="661754" algn="l" defTabSz="955871" rtl="0" fontAlgn="base">
              <a:spcBef>
                <a:spcPct val="0"/>
              </a:spcBef>
              <a:spcAft>
                <a:spcPct val="0"/>
              </a:spcAft>
              <a:defRPr sz="3300">
                <a:solidFill>
                  <a:schemeClr val="accent1"/>
                </a:solidFill>
                <a:latin typeface="Arial" charset="0"/>
              </a:defRPr>
            </a:lvl8pPr>
            <a:lvl9pPr marL="882349" algn="l" defTabSz="955871" rtl="0" fontAlgn="base">
              <a:spcBef>
                <a:spcPct val="0"/>
              </a:spcBef>
              <a:spcAft>
                <a:spcPct val="0"/>
              </a:spcAft>
              <a:defRPr sz="3300">
                <a:solidFill>
                  <a:schemeClr val="accent1"/>
                </a:solidFill>
                <a:latin typeface="Arial" charset="0"/>
              </a:defRPr>
            </a:lvl9pPr>
          </a:lstStyle>
          <a:p>
            <a:pPr algn="ctr"/>
            <a:r>
              <a:rPr lang="en-GB" sz="4000" kern="0" dirty="0">
                <a:solidFill>
                  <a:schemeClr val="tx1"/>
                </a:solidFill>
                <a:latin typeface="+mj-lt"/>
                <a:cs typeface="Calibri Light" panose="020F0302020204030204" pitchFamily="34" charset="0"/>
              </a:rPr>
              <a:t>Reactome</a:t>
            </a:r>
          </a:p>
        </p:txBody>
      </p:sp>
    </p:spTree>
    <p:extLst>
      <p:ext uri="{BB962C8B-B14F-4D97-AF65-F5344CB8AC3E}">
        <p14:creationId xmlns:p14="http://schemas.microsoft.com/office/powerpoint/2010/main" val="613195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48C9-CC61-3A48-9F53-BCD6B3DCDE1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F312C184-B021-824A-840A-BEC02204E29D}"/>
              </a:ext>
            </a:extLst>
          </p:cNvPr>
          <p:cNvPicPr>
            <a:picLocks noGrp="1" noChangeAspect="1"/>
          </p:cNvPicPr>
          <p:nvPr>
            <p:ph idx="1"/>
          </p:nvPr>
        </p:nvPicPr>
        <p:blipFill>
          <a:blip r:embed="rId2"/>
          <a:stretch>
            <a:fillRect/>
          </a:stretch>
        </p:blipFill>
        <p:spPr>
          <a:xfrm>
            <a:off x="420567" y="838229"/>
            <a:ext cx="7872007" cy="6019771"/>
          </a:xfrm>
        </p:spPr>
      </p:pic>
      <p:sp>
        <p:nvSpPr>
          <p:cNvPr id="6" name="Rectangle 5">
            <a:extLst>
              <a:ext uri="{FF2B5EF4-FFF2-40B4-BE49-F238E27FC236}">
                <a16:creationId xmlns:a16="http://schemas.microsoft.com/office/drawing/2014/main" id="{4B708A88-5930-3B4B-B7D8-96794DFFC984}"/>
              </a:ext>
            </a:extLst>
          </p:cNvPr>
          <p:cNvSpPr/>
          <p:nvPr/>
        </p:nvSpPr>
        <p:spPr>
          <a:xfrm>
            <a:off x="8363108" y="1856015"/>
            <a:ext cx="3408325" cy="1569660"/>
          </a:xfrm>
          <a:prstGeom prst="rect">
            <a:avLst/>
          </a:prstGeom>
        </p:spPr>
        <p:txBody>
          <a:bodyPr wrap="square">
            <a:spAutoFit/>
          </a:bodyPr>
          <a:lstStyle/>
          <a:p>
            <a:r>
              <a:rPr lang="en-GB" sz="1600" dirty="0">
                <a:latin typeface="Calibri Light" panose="020F0302020204030204" pitchFamily="34" charset="0"/>
              </a:rPr>
              <a:t>User friendly interface to perform Pathway enrichment analysis</a:t>
            </a:r>
          </a:p>
          <a:p>
            <a:endParaRPr lang="en-GB" sz="1600" dirty="0">
              <a:latin typeface="Calibri Light" panose="020F0302020204030204" pitchFamily="34" charset="0"/>
            </a:endParaRPr>
          </a:p>
          <a:p>
            <a:endParaRPr lang="en-GB" sz="1600" dirty="0">
              <a:latin typeface="Calibri Light" panose="020F0302020204030204" pitchFamily="34" charset="0"/>
            </a:endParaRPr>
          </a:p>
          <a:p>
            <a:endParaRPr lang="en-GB" sz="1600" dirty="0">
              <a:latin typeface="Calibri Light" panose="020F0302020204030204" pitchFamily="34" charset="0"/>
            </a:endParaRPr>
          </a:p>
          <a:p>
            <a:r>
              <a:rPr lang="en-GB" sz="1600" dirty="0">
                <a:latin typeface="Calibri Light" panose="020F0302020204030204" pitchFamily="34" charset="0"/>
              </a:rPr>
              <a:t>Graphical output</a:t>
            </a:r>
          </a:p>
        </p:txBody>
      </p:sp>
      <p:sp>
        <p:nvSpPr>
          <p:cNvPr id="8" name="Title 1">
            <a:extLst>
              <a:ext uri="{FF2B5EF4-FFF2-40B4-BE49-F238E27FC236}">
                <a16:creationId xmlns:a16="http://schemas.microsoft.com/office/drawing/2014/main" id="{6D70DA3C-13BB-BA4F-8650-85A8EB871E3D}"/>
              </a:ext>
            </a:extLst>
          </p:cNvPr>
          <p:cNvSpPr txBox="1">
            <a:spLocks/>
          </p:cNvSpPr>
          <p:nvPr/>
        </p:nvSpPr>
        <p:spPr bwMode="auto">
          <a:xfrm>
            <a:off x="1940803" y="146851"/>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952476" rtl="0" eaLnBrk="0" fontAlgn="base" hangingPunct="0">
              <a:spcBef>
                <a:spcPct val="0"/>
              </a:spcBef>
              <a:spcAft>
                <a:spcPct val="0"/>
              </a:spcAft>
              <a:defRPr sz="3200">
                <a:solidFill>
                  <a:schemeClr val="accent1"/>
                </a:solidFill>
                <a:latin typeface="HelveticaNeueLT Pro 45 Lt"/>
                <a:ea typeface="ＭＳ Ｐゴシック" charset="0"/>
                <a:cs typeface="HelveticaNeueLT Pro 45 Lt"/>
              </a:defRPr>
            </a:lvl1pPr>
            <a:lvl2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2pPr>
            <a:lvl3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3pPr>
            <a:lvl4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4pPr>
            <a:lvl5pPr algn="l" defTabSz="952476"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5pPr>
            <a:lvl6pPr marL="220593" algn="l" defTabSz="955871" rtl="0" fontAlgn="base">
              <a:spcBef>
                <a:spcPct val="0"/>
              </a:spcBef>
              <a:spcAft>
                <a:spcPct val="0"/>
              </a:spcAft>
              <a:defRPr sz="3300">
                <a:solidFill>
                  <a:schemeClr val="accent1"/>
                </a:solidFill>
                <a:latin typeface="Arial" charset="0"/>
              </a:defRPr>
            </a:lvl6pPr>
            <a:lvl7pPr marL="441165" algn="l" defTabSz="955871" rtl="0" fontAlgn="base">
              <a:spcBef>
                <a:spcPct val="0"/>
              </a:spcBef>
              <a:spcAft>
                <a:spcPct val="0"/>
              </a:spcAft>
              <a:defRPr sz="3300">
                <a:solidFill>
                  <a:schemeClr val="accent1"/>
                </a:solidFill>
                <a:latin typeface="Arial" charset="0"/>
              </a:defRPr>
            </a:lvl7pPr>
            <a:lvl8pPr marL="661754" algn="l" defTabSz="955871" rtl="0" fontAlgn="base">
              <a:spcBef>
                <a:spcPct val="0"/>
              </a:spcBef>
              <a:spcAft>
                <a:spcPct val="0"/>
              </a:spcAft>
              <a:defRPr sz="3300">
                <a:solidFill>
                  <a:schemeClr val="accent1"/>
                </a:solidFill>
                <a:latin typeface="Arial" charset="0"/>
              </a:defRPr>
            </a:lvl8pPr>
            <a:lvl9pPr marL="882349" algn="l" defTabSz="955871" rtl="0" fontAlgn="base">
              <a:spcBef>
                <a:spcPct val="0"/>
              </a:spcBef>
              <a:spcAft>
                <a:spcPct val="0"/>
              </a:spcAft>
              <a:defRPr sz="3300">
                <a:solidFill>
                  <a:schemeClr val="accent1"/>
                </a:solidFill>
                <a:latin typeface="Arial" charset="0"/>
              </a:defRPr>
            </a:lvl9pPr>
          </a:lstStyle>
          <a:p>
            <a:pPr algn="ctr"/>
            <a:r>
              <a:rPr lang="en-GB" sz="4000" kern="0" dirty="0">
                <a:solidFill>
                  <a:schemeClr val="tx1"/>
                </a:solidFill>
                <a:latin typeface="+mj-lt"/>
                <a:cs typeface="Calibri Light" panose="020F0302020204030204" pitchFamily="34" charset="0"/>
              </a:rPr>
              <a:t>Reactome</a:t>
            </a:r>
          </a:p>
        </p:txBody>
      </p:sp>
    </p:spTree>
    <p:extLst>
      <p:ext uri="{BB962C8B-B14F-4D97-AF65-F5344CB8AC3E}">
        <p14:creationId xmlns:p14="http://schemas.microsoft.com/office/powerpoint/2010/main" val="18212871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0A03-07FF-4D40-8316-9A28D4F86545}"/>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584F387D-1CA1-2141-9856-3071B69E7094}"/>
              </a:ext>
            </a:extLst>
          </p:cNvPr>
          <p:cNvSpPr>
            <a:spLocks noGrp="1"/>
          </p:cNvSpPr>
          <p:nvPr>
            <p:ph idx="1"/>
          </p:nvPr>
        </p:nvSpPr>
        <p:spPr/>
        <p:txBody>
          <a:bodyPr>
            <a:normAutofit/>
          </a:bodyPr>
          <a:lstStyle/>
          <a:p>
            <a:pPr>
              <a:lnSpc>
                <a:spcPct val="150000"/>
              </a:lnSpc>
            </a:pPr>
            <a:r>
              <a:rPr lang="en-GB" sz="2400" dirty="0">
                <a:cs typeface="Arial" panose="020B0604020202020204" pitchFamily="34" charset="0"/>
              </a:rPr>
              <a:t>PART 2: </a:t>
            </a:r>
          </a:p>
          <a:p>
            <a:pPr marL="342900" indent="-342900">
              <a:lnSpc>
                <a:spcPct val="150000"/>
              </a:lnSpc>
            </a:pPr>
            <a:r>
              <a:rPr lang="en-GB" sz="2400" dirty="0">
                <a:cs typeface="Arial" panose="020B0604020202020204" pitchFamily="34" charset="0"/>
              </a:rPr>
              <a:t>Intro to Cytoscape</a:t>
            </a:r>
          </a:p>
          <a:p>
            <a:pPr marL="342900" indent="-342900">
              <a:lnSpc>
                <a:spcPct val="150000"/>
              </a:lnSpc>
            </a:pPr>
            <a:r>
              <a:rPr lang="en-GB" sz="2400" dirty="0">
                <a:cs typeface="Arial" panose="020B0604020202020204" pitchFamily="34" charset="0"/>
              </a:rPr>
              <a:t>Molecular Interaction Databases</a:t>
            </a:r>
          </a:p>
          <a:p>
            <a:pPr marL="342900" indent="-342900">
              <a:lnSpc>
                <a:spcPct val="150000"/>
              </a:lnSpc>
            </a:pPr>
            <a:r>
              <a:rPr lang="en-GB" sz="2400" dirty="0">
                <a:cs typeface="Arial" panose="020B0604020202020204" pitchFamily="34" charset="0"/>
              </a:rPr>
              <a:t>Protein-protein interaction (PPI) resources: IMEx/</a:t>
            </a:r>
            <a:r>
              <a:rPr lang="en-GB" sz="2400" dirty="0" err="1">
                <a:cs typeface="Arial" panose="020B0604020202020204" pitchFamily="34" charset="0"/>
              </a:rPr>
              <a:t>IntAct</a:t>
            </a:r>
            <a:r>
              <a:rPr lang="en-GB" sz="2400" dirty="0">
                <a:cs typeface="Arial" panose="020B0604020202020204" pitchFamily="34" charset="0"/>
              </a:rPr>
              <a:t> DB</a:t>
            </a:r>
          </a:p>
          <a:p>
            <a:pPr marL="342900" indent="-342900">
              <a:lnSpc>
                <a:spcPct val="150000"/>
              </a:lnSpc>
            </a:pPr>
            <a:r>
              <a:rPr lang="en-GB" sz="2400" dirty="0" err="1">
                <a:cs typeface="Arial" panose="020B0604020202020204" pitchFamily="34" charset="0"/>
              </a:rPr>
              <a:t>Signaling</a:t>
            </a:r>
            <a:r>
              <a:rPr lang="en-GB" sz="2400" dirty="0">
                <a:cs typeface="Arial" panose="020B0604020202020204" pitchFamily="34" charset="0"/>
              </a:rPr>
              <a:t> Interaction Resources: SIGNOR</a:t>
            </a:r>
          </a:p>
          <a:p>
            <a:endParaRPr lang="en-GB" sz="2000" dirty="0"/>
          </a:p>
        </p:txBody>
      </p:sp>
    </p:spTree>
    <p:extLst>
      <p:ext uri="{BB962C8B-B14F-4D97-AF65-F5344CB8AC3E}">
        <p14:creationId xmlns:p14="http://schemas.microsoft.com/office/powerpoint/2010/main" val="197401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8" descr="http://www.cytoscape.org/images/top_slides/network1_700px.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55250" y="3781603"/>
            <a:ext cx="3764399" cy="2430727"/>
          </a:xfrm>
          <a:prstGeom prst="rect">
            <a:avLst/>
          </a:prstGeom>
          <a:noFill/>
          <a:extLst>
            <a:ext uri="{909E8E84-426E-40dd-AFC4-6F175D3DCCD1}">
              <a14:hiddenFill xmlns:a14="http://schemas.microsoft.com/office/drawing/2010/main" xmlns="">
                <a:solidFill>
                  <a:srgbClr val="FFFFFF"/>
                </a:solidFill>
              </a14:hiddenFill>
            </a:ext>
          </a:extLst>
        </p:spPr>
      </p:pic>
      <p:pic>
        <p:nvPicPr>
          <p:cNvPr id="20490" name="Picture 10" descr="http://www.cytoscape.org/images/screenshots/visualMapping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87103" y="2331959"/>
            <a:ext cx="3732488" cy="266499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847851" y="115889"/>
            <a:ext cx="7848600" cy="1077218"/>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defTabSz="609585"/>
            <a:r>
              <a:rPr lang="en-GB" dirty="0">
                <a:latin typeface="Calibri Light" panose="020F0302020204030204" pitchFamily="34" charset="0"/>
                <a:cs typeface="Calibri Light" panose="020F0302020204030204" pitchFamily="34" charset="0"/>
              </a:rPr>
              <a:t>Cytoscape: open-source network representation and analysis tool</a:t>
            </a:r>
          </a:p>
        </p:txBody>
      </p:sp>
      <p:sp>
        <p:nvSpPr>
          <p:cNvPr id="3" name="TextBox 2"/>
          <p:cNvSpPr txBox="1"/>
          <p:nvPr/>
        </p:nvSpPr>
        <p:spPr>
          <a:xfrm>
            <a:off x="7032105" y="1340768"/>
            <a:ext cx="3002169" cy="523220"/>
          </a:xfrm>
          <a:prstGeom prst="rect">
            <a:avLst/>
          </a:prstGeom>
          <a:noFill/>
        </p:spPr>
        <p:txBody>
          <a:bodyPr wrap="none" rtlCol="0">
            <a:spAutoFit/>
          </a:bodyPr>
          <a:lstStyle/>
          <a:p>
            <a:pPr defTabSz="609585"/>
            <a:r>
              <a:rPr lang="en-GB" sz="2800" dirty="0">
                <a:solidFill>
                  <a:prstClr val="black"/>
                </a:solidFill>
                <a:latin typeface="Calibri Light" panose="020F0302020204030204" pitchFamily="34" charset="0"/>
                <a:cs typeface="Calibri Light" panose="020F0302020204030204" pitchFamily="34" charset="0"/>
                <a:hlinkClick r:id="rId4"/>
              </a:rPr>
              <a:t>www.cytoscape.org</a:t>
            </a:r>
            <a:endParaRPr lang="en-GB" sz="2800" dirty="0">
              <a:solidFill>
                <a:prstClr val="black"/>
              </a:solidFill>
              <a:latin typeface="Calibri Light" panose="020F0302020204030204" pitchFamily="34" charset="0"/>
              <a:cs typeface="Calibri Light" panose="020F0302020204030204" pitchFamily="34" charset="0"/>
            </a:endParaRPr>
          </a:p>
        </p:txBody>
      </p:sp>
      <p:pic>
        <p:nvPicPr>
          <p:cNvPr id="20484" name="Picture 4" descr="http://www.cytoscape.org/images/top_slides/pieChart_700px.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47852" y="1335815"/>
            <a:ext cx="2873489" cy="224542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9552384" y="3131676"/>
            <a:ext cx="474810" cy="369332"/>
          </a:xfrm>
          <a:prstGeom prst="rect">
            <a:avLst/>
          </a:prstGeom>
          <a:noFill/>
        </p:spPr>
        <p:txBody>
          <a:bodyPr wrap="none" rtlCol="0">
            <a:spAutoFit/>
          </a:bodyPr>
          <a:lstStyle/>
          <a:p>
            <a:pPr defTabSz="609585"/>
            <a:r>
              <a:rPr lang="en-GB" dirty="0">
                <a:solidFill>
                  <a:prstClr val="black"/>
                </a:solidFill>
                <a:latin typeface="Calibri Light" panose="020F0302020204030204" pitchFamily="34" charset="0"/>
                <a:cs typeface="Calibri Light" panose="020F0302020204030204" pitchFamily="34" charset="0"/>
              </a:rPr>
              <a:t>2.8</a:t>
            </a:r>
          </a:p>
        </p:txBody>
      </p:sp>
      <p:sp>
        <p:nvSpPr>
          <p:cNvPr id="17" name="TextBox 16"/>
          <p:cNvSpPr txBox="1"/>
          <p:nvPr/>
        </p:nvSpPr>
        <p:spPr>
          <a:xfrm>
            <a:off x="2350373" y="6165304"/>
            <a:ext cx="474810" cy="369332"/>
          </a:xfrm>
          <a:prstGeom prst="rect">
            <a:avLst/>
          </a:prstGeom>
          <a:noFill/>
        </p:spPr>
        <p:txBody>
          <a:bodyPr wrap="none" rtlCol="0">
            <a:spAutoFit/>
          </a:bodyPr>
          <a:lstStyle/>
          <a:p>
            <a:pPr defTabSz="609585"/>
            <a:r>
              <a:rPr lang="en-GB" dirty="0">
                <a:solidFill>
                  <a:srgbClr val="70AD47">
                    <a:lumMod val="75000"/>
                  </a:srgbClr>
                </a:solidFill>
                <a:latin typeface="Calibri Light" panose="020F0302020204030204" pitchFamily="34" charset="0"/>
                <a:cs typeface="Calibri Light" panose="020F0302020204030204" pitchFamily="34" charset="0"/>
              </a:rPr>
              <a:t>3.6</a:t>
            </a:r>
          </a:p>
        </p:txBody>
      </p:sp>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72264" y="1960847"/>
            <a:ext cx="1547976" cy="133049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52057" y="4665710"/>
            <a:ext cx="1868927" cy="1868927"/>
          </a:xfrm>
          <a:prstGeom prst="rect">
            <a:avLst/>
          </a:prstGeom>
        </p:spPr>
      </p:pic>
    </p:spTree>
    <p:extLst>
      <p:ext uri="{BB962C8B-B14F-4D97-AF65-F5344CB8AC3E}">
        <p14:creationId xmlns:p14="http://schemas.microsoft.com/office/powerpoint/2010/main" val="261006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0CD8-AE94-2C48-A3EE-08C73007BA0B}"/>
              </a:ext>
            </a:extLst>
          </p:cNvPr>
          <p:cNvSpPr>
            <a:spLocks noGrp="1"/>
          </p:cNvSpPr>
          <p:nvPr>
            <p:ph type="title"/>
          </p:nvPr>
        </p:nvSpPr>
        <p:spPr/>
        <p:txBody>
          <a:bodyPr/>
          <a:lstStyle/>
          <a:p>
            <a:r>
              <a:rPr lang="en-GB" dirty="0"/>
              <a:t>what’s next…</a:t>
            </a:r>
          </a:p>
        </p:txBody>
      </p:sp>
      <p:sp>
        <p:nvSpPr>
          <p:cNvPr id="3" name="Content Placeholder 2">
            <a:extLst>
              <a:ext uri="{FF2B5EF4-FFF2-40B4-BE49-F238E27FC236}">
                <a16:creationId xmlns:a16="http://schemas.microsoft.com/office/drawing/2014/main" id="{791A479E-FF9F-9840-86F2-1708209416F4}"/>
              </a:ext>
            </a:extLst>
          </p:cNvPr>
          <p:cNvSpPr>
            <a:spLocks noGrp="1"/>
          </p:cNvSpPr>
          <p:nvPr>
            <p:ph idx="1"/>
          </p:nvPr>
        </p:nvSpPr>
        <p:spPr/>
        <p:txBody>
          <a:bodyPr>
            <a:normAutofit/>
          </a:bodyPr>
          <a:lstStyle/>
          <a:p>
            <a:pPr>
              <a:lnSpc>
                <a:spcPct val="150000"/>
              </a:lnSpc>
            </a:pPr>
            <a:r>
              <a:rPr lang="en-GB" sz="2400" dirty="0">
                <a:cs typeface="Arial" panose="020B0604020202020204" pitchFamily="34" charset="0"/>
              </a:rPr>
              <a:t>PART3:</a:t>
            </a:r>
          </a:p>
          <a:p>
            <a:pPr marL="342900" indent="-342900">
              <a:lnSpc>
                <a:spcPct val="150000"/>
              </a:lnSpc>
            </a:pPr>
            <a:r>
              <a:rPr lang="en-GB" sz="2400" dirty="0">
                <a:cs typeface="Arial" panose="020B0604020202020204" pitchFamily="34" charset="0"/>
              </a:rPr>
              <a:t>practical: retrieving PPI  from IMEx/</a:t>
            </a:r>
            <a:r>
              <a:rPr lang="en-GB" sz="2400" dirty="0" err="1">
                <a:cs typeface="Arial" panose="020B0604020202020204" pitchFamily="34" charset="0"/>
              </a:rPr>
              <a:t>IntAct</a:t>
            </a:r>
            <a:r>
              <a:rPr lang="en-GB" sz="2400" dirty="0">
                <a:cs typeface="Arial" panose="020B0604020202020204" pitchFamily="34" charset="0"/>
              </a:rPr>
              <a:t> DB</a:t>
            </a:r>
          </a:p>
          <a:p>
            <a:pPr marL="342900" indent="-342900">
              <a:lnSpc>
                <a:spcPct val="150000"/>
              </a:lnSpc>
            </a:pPr>
            <a:r>
              <a:rPr lang="en-GB" sz="2400" dirty="0">
                <a:cs typeface="Arial" panose="020B0604020202020204" pitchFamily="34" charset="0"/>
              </a:rPr>
              <a:t>practical: </a:t>
            </a:r>
            <a:r>
              <a:rPr lang="en-GB" sz="2400" dirty="0" err="1">
                <a:cs typeface="Arial" panose="020B0604020202020204" pitchFamily="34" charset="0"/>
              </a:rPr>
              <a:t>Signaling</a:t>
            </a:r>
            <a:r>
              <a:rPr lang="en-GB" sz="2400" dirty="0">
                <a:cs typeface="Arial" panose="020B0604020202020204" pitchFamily="34" charset="0"/>
              </a:rPr>
              <a:t> Interactions from SIGNOR</a:t>
            </a:r>
          </a:p>
          <a:p>
            <a:endParaRPr lang="en-GB" sz="2000" dirty="0"/>
          </a:p>
        </p:txBody>
      </p:sp>
    </p:spTree>
    <p:extLst>
      <p:ext uri="{BB962C8B-B14F-4D97-AF65-F5344CB8AC3E}">
        <p14:creationId xmlns:p14="http://schemas.microsoft.com/office/powerpoint/2010/main" val="870954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903" y="93205"/>
            <a:ext cx="7848600" cy="584775"/>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defTabSz="609585"/>
            <a:r>
              <a:rPr lang="en-GB" dirty="0">
                <a:latin typeface="Calibri Light" panose="020F0302020204030204" pitchFamily="34" charset="0"/>
                <a:cs typeface="Calibri Light" panose="020F0302020204030204" pitchFamily="34" charset="0"/>
              </a:rPr>
              <a:t>Why Cytoscape?</a:t>
            </a:r>
          </a:p>
        </p:txBody>
      </p:sp>
      <p:sp>
        <p:nvSpPr>
          <p:cNvPr id="3" name="TextBox 2"/>
          <p:cNvSpPr txBox="1"/>
          <p:nvPr/>
        </p:nvSpPr>
        <p:spPr>
          <a:xfrm>
            <a:off x="5348898" y="196593"/>
            <a:ext cx="2596737" cy="461665"/>
          </a:xfrm>
          <a:prstGeom prst="rect">
            <a:avLst/>
          </a:prstGeom>
          <a:noFill/>
        </p:spPr>
        <p:txBody>
          <a:bodyPr wrap="none" rtlCol="0">
            <a:spAutoFit/>
          </a:bodyPr>
          <a:lstStyle/>
          <a:p>
            <a:pPr defTabSz="609585"/>
            <a:r>
              <a:rPr lang="en-GB" sz="2400" dirty="0">
                <a:solidFill>
                  <a:prstClr val="black"/>
                </a:solidFill>
                <a:latin typeface="Calibri Light" panose="020F0302020204030204" pitchFamily="34" charset="0"/>
                <a:cs typeface="Calibri Light" panose="020F0302020204030204" pitchFamily="34" charset="0"/>
                <a:hlinkClick r:id="rId2"/>
              </a:rPr>
              <a:t>www.cytoscape.org</a:t>
            </a:r>
            <a:endParaRPr lang="en-GB" sz="2400" dirty="0">
              <a:solidFill>
                <a:prstClr val="black"/>
              </a:solidFill>
              <a:latin typeface="Calibri Light" panose="020F0302020204030204" pitchFamily="34" charset="0"/>
              <a:cs typeface="Calibri Light" panose="020F0302020204030204" pitchFamily="34" charset="0"/>
            </a:endParaRPr>
          </a:p>
        </p:txBody>
      </p:sp>
      <p:sp>
        <p:nvSpPr>
          <p:cNvPr id="4" name="TextBox 3"/>
          <p:cNvSpPr txBox="1"/>
          <p:nvPr/>
        </p:nvSpPr>
        <p:spPr>
          <a:xfrm>
            <a:off x="661813" y="1219421"/>
            <a:ext cx="10680441" cy="5509200"/>
          </a:xfrm>
          <a:prstGeom prst="rect">
            <a:avLst/>
          </a:prstGeom>
          <a:noFill/>
        </p:spPr>
        <p:txBody>
          <a:bodyPr wrap="square" rtlCol="0">
            <a:spAutoFit/>
          </a:bodyPr>
          <a:lstStyle/>
          <a:p>
            <a:pPr marL="285744" indent="-285744" defTabSz="609585">
              <a:spcAft>
                <a:spcPts val="600"/>
              </a:spcAft>
              <a:buFont typeface="Arial" pitchFamily="34" charset="0"/>
              <a:buChar char="•"/>
            </a:pPr>
            <a:r>
              <a:rPr lang="en-GB" sz="2400" dirty="0">
                <a:solidFill>
                  <a:prstClr val="black"/>
                </a:solidFill>
                <a:latin typeface="Calibri Light" panose="020F0302020204030204" pitchFamily="34" charset="0"/>
                <a:cs typeface="Calibri Light" panose="020F0302020204030204" pitchFamily="34" charset="0"/>
              </a:rPr>
              <a:t>It  can  make  use  of  several  </a:t>
            </a:r>
            <a:r>
              <a:rPr lang="en-GB" sz="2400" b="1" dirty="0">
                <a:solidFill>
                  <a:prstClr val="black"/>
                </a:solidFill>
                <a:latin typeface="Calibri Light" panose="020F0302020204030204" pitchFamily="34" charset="0"/>
                <a:cs typeface="Calibri Light" panose="020F0302020204030204" pitchFamily="34" charset="0"/>
              </a:rPr>
              <a:t>visual  features  </a:t>
            </a:r>
            <a:r>
              <a:rPr lang="en-GB" sz="2400" dirty="0">
                <a:solidFill>
                  <a:prstClr val="black"/>
                </a:solidFill>
                <a:latin typeface="Calibri Light" panose="020F0302020204030204" pitchFamily="34" charset="0"/>
                <a:cs typeface="Calibri Light" panose="020F0302020204030204" pitchFamily="34" charset="0"/>
              </a:rPr>
              <a:t>that  can  effectively  highlight  key aspects of the network. </a:t>
            </a:r>
          </a:p>
          <a:p>
            <a:pPr marL="285744" indent="-285744" defTabSz="609585">
              <a:spcAft>
                <a:spcPts val="600"/>
              </a:spcAft>
              <a:buFont typeface="Arial" pitchFamily="34" charset="0"/>
              <a:buChar char="•"/>
            </a:pPr>
            <a:endParaRPr lang="en-GB" sz="2400" dirty="0">
              <a:solidFill>
                <a:prstClr val="black"/>
              </a:solidFill>
              <a:latin typeface="Calibri Light" panose="020F0302020204030204" pitchFamily="34" charset="0"/>
              <a:cs typeface="Calibri Light" panose="020F0302020204030204" pitchFamily="34" charset="0"/>
            </a:endParaRPr>
          </a:p>
          <a:p>
            <a:pPr marL="285744" indent="-285744" defTabSz="609585">
              <a:spcAft>
                <a:spcPts val="600"/>
              </a:spcAft>
              <a:buFont typeface="Arial" pitchFamily="34" charset="0"/>
              <a:buChar char="•"/>
            </a:pPr>
            <a:r>
              <a:rPr lang="en-GB" sz="2400" dirty="0">
                <a:solidFill>
                  <a:prstClr val="black"/>
                </a:solidFill>
                <a:latin typeface="Calibri Light" panose="020F0302020204030204" pitchFamily="34" charset="0"/>
                <a:cs typeface="Calibri Light" panose="020F0302020204030204" pitchFamily="34" charset="0"/>
              </a:rPr>
              <a:t>It can </a:t>
            </a:r>
            <a:r>
              <a:rPr lang="en-GB" sz="2400" b="1" dirty="0">
                <a:solidFill>
                  <a:prstClr val="black"/>
                </a:solidFill>
                <a:latin typeface="Calibri Light" panose="020F0302020204030204" pitchFamily="34" charset="0"/>
                <a:cs typeface="Calibri Light" panose="020F0302020204030204" pitchFamily="34" charset="0"/>
              </a:rPr>
              <a:t>integrate</a:t>
            </a:r>
            <a:r>
              <a:rPr lang="en-GB" sz="2400" dirty="0">
                <a:solidFill>
                  <a:prstClr val="black"/>
                </a:solidFill>
                <a:latin typeface="Calibri Light" panose="020F0302020204030204" pitchFamily="34" charset="0"/>
                <a:cs typeface="Calibri Light" panose="020F0302020204030204" pitchFamily="34" charset="0"/>
              </a:rPr>
              <a:t> global datasets and functional annotations. </a:t>
            </a:r>
          </a:p>
          <a:p>
            <a:pPr marL="285744" indent="-285744" defTabSz="609585">
              <a:spcAft>
                <a:spcPts val="600"/>
              </a:spcAft>
              <a:buFont typeface="Arial" pitchFamily="34" charset="0"/>
              <a:buChar char="•"/>
            </a:pPr>
            <a:endParaRPr lang="en-GB" sz="2400" dirty="0">
              <a:solidFill>
                <a:prstClr val="black"/>
              </a:solidFill>
              <a:latin typeface="Calibri Light" panose="020F0302020204030204" pitchFamily="34" charset="0"/>
              <a:cs typeface="Calibri Light" panose="020F0302020204030204" pitchFamily="34" charset="0"/>
            </a:endParaRPr>
          </a:p>
          <a:p>
            <a:pPr marL="285744" indent="-285744" defTabSz="609585">
              <a:spcAft>
                <a:spcPts val="600"/>
              </a:spcAft>
              <a:buFont typeface="Arial" pitchFamily="34" charset="0"/>
              <a:buChar char="•"/>
            </a:pPr>
            <a:r>
              <a:rPr lang="en-GB" sz="2400" dirty="0">
                <a:solidFill>
                  <a:prstClr val="black"/>
                </a:solidFill>
                <a:latin typeface="Calibri Light" panose="020F0302020204030204" pitchFamily="34" charset="0"/>
                <a:cs typeface="Calibri Light" panose="020F0302020204030204" pitchFamily="34" charset="0"/>
              </a:rPr>
              <a:t>It has a wide variety of </a:t>
            </a:r>
            <a:r>
              <a:rPr lang="en-GB" sz="2400" b="1" dirty="0">
                <a:solidFill>
                  <a:prstClr val="black"/>
                </a:solidFill>
                <a:latin typeface="Calibri Light" panose="020F0302020204030204" pitchFamily="34" charset="0"/>
                <a:cs typeface="Calibri Light" panose="020F0302020204030204" pitchFamily="34" charset="0"/>
              </a:rPr>
              <a:t>advanced analysis and modelling tools </a:t>
            </a:r>
            <a:r>
              <a:rPr lang="en-GB" sz="2400" dirty="0">
                <a:solidFill>
                  <a:prstClr val="black"/>
                </a:solidFill>
                <a:latin typeface="Calibri Light" panose="020F0302020204030204" pitchFamily="34" charset="0"/>
                <a:cs typeface="Calibri Light" panose="020F0302020204030204" pitchFamily="34" charset="0"/>
              </a:rPr>
              <a:t>in the form of apps that can be easily installed and applied to different approaches.  </a:t>
            </a:r>
          </a:p>
          <a:p>
            <a:pPr marL="285744" indent="-285744" defTabSz="609585">
              <a:spcAft>
                <a:spcPts val="600"/>
              </a:spcAft>
              <a:buFont typeface="Arial" pitchFamily="34" charset="0"/>
              <a:buChar char="•"/>
            </a:pPr>
            <a:endParaRPr lang="en-GB" sz="2400" dirty="0">
              <a:solidFill>
                <a:prstClr val="black"/>
              </a:solidFill>
              <a:latin typeface="Calibri Light" panose="020F0302020204030204" pitchFamily="34" charset="0"/>
              <a:cs typeface="Calibri Light" panose="020F0302020204030204" pitchFamily="34" charset="0"/>
            </a:endParaRPr>
          </a:p>
          <a:p>
            <a:pPr marL="285744" indent="-285744" defTabSz="609585">
              <a:spcAft>
                <a:spcPts val="600"/>
              </a:spcAft>
              <a:buFont typeface="Arial" pitchFamily="34" charset="0"/>
              <a:buChar char="•"/>
            </a:pPr>
            <a:r>
              <a:rPr lang="en-GB" sz="2400" dirty="0">
                <a:solidFill>
                  <a:prstClr val="black"/>
                </a:solidFill>
                <a:latin typeface="Calibri Light" panose="020F0302020204030204" pitchFamily="34" charset="0"/>
                <a:cs typeface="Calibri Light" panose="020F0302020204030204" pitchFamily="34" charset="0"/>
              </a:rPr>
              <a:t>frameworks that integrate several additional </a:t>
            </a:r>
            <a:r>
              <a:rPr lang="en-GB" sz="2400" b="1" dirty="0">
                <a:solidFill>
                  <a:prstClr val="black"/>
                </a:solidFill>
                <a:latin typeface="Calibri Light" panose="020F0302020204030204" pitchFamily="34" charset="0"/>
                <a:cs typeface="Calibri Light" panose="020F0302020204030204" pitchFamily="34" charset="0"/>
              </a:rPr>
              <a:t>Applications/plugin</a:t>
            </a:r>
          </a:p>
          <a:p>
            <a:pPr marL="742932" lvl="1" indent="-285744" defTabSz="609585">
              <a:spcAft>
                <a:spcPts val="600"/>
              </a:spcAft>
              <a:buFont typeface="Wingdings" pitchFamily="2" charset="2"/>
              <a:buChar char="ü"/>
            </a:pPr>
            <a:r>
              <a:rPr lang="en-GB" sz="2400" dirty="0">
                <a:solidFill>
                  <a:prstClr val="black"/>
                </a:solidFill>
                <a:latin typeface="Calibri Light" panose="020F0302020204030204" pitchFamily="34" charset="0"/>
                <a:cs typeface="Calibri Light" panose="020F0302020204030204" pitchFamily="34" charset="0"/>
              </a:rPr>
              <a:t>you can use </a:t>
            </a:r>
            <a:r>
              <a:rPr lang="en-GB" sz="2400" dirty="0" err="1">
                <a:solidFill>
                  <a:srgbClr val="70AD47"/>
                </a:solidFill>
                <a:latin typeface="Calibri Light" panose="020F0302020204030204" pitchFamily="34" charset="0"/>
                <a:cs typeface="Calibri Light" panose="020F0302020204030204" pitchFamily="34" charset="0"/>
              </a:rPr>
              <a:t>ClueGO</a:t>
            </a:r>
            <a:r>
              <a:rPr lang="en-GB" sz="2400" dirty="0">
                <a:solidFill>
                  <a:prstClr val="black"/>
                </a:solidFill>
                <a:latin typeface="Calibri Light" panose="020F0302020204030204" pitchFamily="34" charset="0"/>
                <a:cs typeface="Calibri Light" panose="020F0302020204030204" pitchFamily="34" charset="0"/>
              </a:rPr>
              <a:t> and </a:t>
            </a:r>
            <a:r>
              <a:rPr lang="en-GB" sz="2400" dirty="0">
                <a:solidFill>
                  <a:srgbClr val="70AD47"/>
                </a:solidFill>
                <a:latin typeface="Calibri Light" panose="020F0302020204030204" pitchFamily="34" charset="0"/>
                <a:cs typeface="Calibri Light" panose="020F0302020204030204" pitchFamily="34" charset="0"/>
              </a:rPr>
              <a:t>MCODE</a:t>
            </a:r>
            <a:r>
              <a:rPr lang="en-GB" sz="2400" dirty="0">
                <a:solidFill>
                  <a:prstClr val="black"/>
                </a:solidFill>
                <a:latin typeface="Calibri Light" panose="020F0302020204030204" pitchFamily="34" charset="0"/>
                <a:cs typeface="Calibri Light" panose="020F0302020204030204" pitchFamily="34" charset="0"/>
              </a:rPr>
              <a:t> apps to perform GO enrichment analysis and try to identify the functional modules underlying our network. </a:t>
            </a:r>
          </a:p>
          <a:p>
            <a:pPr marL="742932" lvl="1" indent="-285744" defTabSz="609585">
              <a:spcAft>
                <a:spcPts val="600"/>
              </a:spcAft>
              <a:buFont typeface="Wingdings" pitchFamily="2" charset="2"/>
              <a:buChar char="ü"/>
            </a:pPr>
            <a:r>
              <a:rPr lang="en-GB" sz="2400" dirty="0">
                <a:solidFill>
                  <a:prstClr val="black"/>
                </a:solidFill>
                <a:latin typeface="Calibri Light" panose="020F0302020204030204" pitchFamily="34" charset="0"/>
                <a:cs typeface="Calibri Light" panose="020F0302020204030204" pitchFamily="34" charset="0"/>
              </a:rPr>
              <a:t>you can use </a:t>
            </a:r>
            <a:r>
              <a:rPr lang="en-GB" sz="2400" dirty="0" err="1">
                <a:solidFill>
                  <a:srgbClr val="70AD47"/>
                </a:solidFill>
                <a:latin typeface="Calibri Light" panose="020F0302020204030204" pitchFamily="34" charset="0"/>
                <a:cs typeface="Calibri Light" panose="020F0302020204030204" pitchFamily="34" charset="0"/>
              </a:rPr>
              <a:t>PathLinker</a:t>
            </a:r>
            <a:r>
              <a:rPr lang="en-GB" sz="2400" dirty="0">
                <a:solidFill>
                  <a:prstClr val="black"/>
                </a:solidFill>
                <a:latin typeface="Calibri Light" panose="020F0302020204030204" pitchFamily="34" charset="0"/>
                <a:cs typeface="Calibri Light" panose="020F0302020204030204" pitchFamily="34" charset="0"/>
              </a:rPr>
              <a:t> to understand the molecular mechanisms underlying cell phenotype.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98558" y="179930"/>
            <a:ext cx="822767" cy="822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descr="http://www.cytoscape.org/images/cytoscape_logo_left.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68992" y="179929"/>
            <a:ext cx="936104" cy="9361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1603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9303" y="1052738"/>
            <a:ext cx="5752843" cy="4262551"/>
          </a:xfrm>
          <a:prstGeom prst="rect">
            <a:avLst/>
          </a:prstGeom>
        </p:spPr>
      </p:pic>
      <p:sp>
        <p:nvSpPr>
          <p:cNvPr id="8" name="TextBox 7"/>
          <p:cNvSpPr txBox="1"/>
          <p:nvPr/>
        </p:nvSpPr>
        <p:spPr>
          <a:xfrm>
            <a:off x="7608168" y="764704"/>
            <a:ext cx="3059832" cy="4909036"/>
          </a:xfrm>
          <a:prstGeom prst="rect">
            <a:avLst/>
          </a:prstGeom>
          <a:noFill/>
        </p:spPr>
        <p:txBody>
          <a:bodyPr wrap="square" rtlCol="0">
            <a:spAutoFit/>
          </a:bodyPr>
          <a:lstStyle/>
          <a:p>
            <a:pPr marL="285744" indent="-285744" defTabSz="609585">
              <a:spcBef>
                <a:spcPts val="1200"/>
              </a:spcBef>
              <a:buFont typeface="Arial" panose="020B0604020202020204" pitchFamily="34" charset="0"/>
              <a:buChar char="•"/>
            </a:pPr>
            <a:r>
              <a:rPr lang="en-GB" dirty="0">
                <a:solidFill>
                  <a:prstClr val="black"/>
                </a:solidFill>
                <a:latin typeface="Calibri Light" panose="020F0302020204030204" pitchFamily="34" charset="0"/>
              </a:rPr>
              <a:t>Large variety of apps/plugins (~330)</a:t>
            </a:r>
          </a:p>
          <a:p>
            <a:pPr marL="285744" indent="-285744" defTabSz="609585">
              <a:spcBef>
                <a:spcPts val="1200"/>
              </a:spcBef>
              <a:buFont typeface="Arial" panose="020B0604020202020204" pitchFamily="34" charset="0"/>
              <a:buChar char="•"/>
            </a:pPr>
            <a:r>
              <a:rPr lang="en-GB" dirty="0">
                <a:solidFill>
                  <a:prstClr val="black"/>
                </a:solidFill>
                <a:latin typeface="Calibri Light" panose="020F0302020204030204" pitchFamily="34" charset="0"/>
              </a:rPr>
              <a:t>Great flexibility, adaptable to multiple types of analysis, in various domains of knowledge: bioinformatics, social network analysis, semantic web…</a:t>
            </a:r>
          </a:p>
          <a:p>
            <a:pPr marL="285744" indent="-285744" defTabSz="609585">
              <a:spcBef>
                <a:spcPts val="1200"/>
              </a:spcBef>
              <a:buFont typeface="Arial" panose="020B0604020202020204" pitchFamily="34" charset="0"/>
              <a:buChar char="•"/>
            </a:pPr>
            <a:r>
              <a:rPr lang="en-GB" dirty="0">
                <a:solidFill>
                  <a:prstClr val="black"/>
                </a:solidFill>
                <a:latin typeface="Calibri Light" panose="020F0302020204030204" pitchFamily="34" charset="0"/>
              </a:rPr>
              <a:t>Possibility to create your own.</a:t>
            </a:r>
          </a:p>
          <a:p>
            <a:pPr marL="266693" indent="-252407" defTabSz="609585">
              <a:spcAft>
                <a:spcPts val="600"/>
              </a:spcAft>
              <a:buFont typeface="Arial" panose="020B0604020202020204" pitchFamily="34" charset="0"/>
              <a:buChar char="•"/>
            </a:pPr>
            <a:r>
              <a:rPr lang="en-GB" dirty="0">
                <a:solidFill>
                  <a:prstClr val="black"/>
                </a:solidFill>
                <a:latin typeface="Calibri Light" panose="020F0302020204030204" pitchFamily="34" charset="0"/>
              </a:rPr>
              <a:t>Some deprecated or obsolete</a:t>
            </a:r>
          </a:p>
          <a:p>
            <a:pPr marL="265107" indent="-252407" defTabSz="609585">
              <a:spcAft>
                <a:spcPts val="600"/>
              </a:spcAft>
              <a:buFont typeface="Arial" panose="020B0604020202020204" pitchFamily="34" charset="0"/>
              <a:buChar char="•"/>
            </a:pPr>
            <a:r>
              <a:rPr lang="en-GB" dirty="0">
                <a:solidFill>
                  <a:prstClr val="black"/>
                </a:solidFill>
                <a:latin typeface="Calibri Light" panose="020F0302020204030204" pitchFamily="34" charset="0"/>
              </a:rPr>
              <a:t>Different functionality depending on the </a:t>
            </a:r>
            <a:r>
              <a:rPr lang="en-GB" dirty="0" err="1">
                <a:solidFill>
                  <a:prstClr val="black"/>
                </a:solidFill>
                <a:latin typeface="Calibri Light" panose="020F0302020204030204" pitchFamily="34" charset="0"/>
              </a:rPr>
              <a:t>Cytoscape</a:t>
            </a:r>
            <a:r>
              <a:rPr lang="en-GB" dirty="0">
                <a:solidFill>
                  <a:prstClr val="black"/>
                </a:solidFill>
                <a:latin typeface="Calibri Light" panose="020F0302020204030204" pitchFamily="34" charset="0"/>
              </a:rPr>
              <a:t> version</a:t>
            </a:r>
          </a:p>
        </p:txBody>
      </p:sp>
      <p:sp>
        <p:nvSpPr>
          <p:cNvPr id="14" name="TextBox 13"/>
          <p:cNvSpPr txBox="1"/>
          <p:nvPr/>
        </p:nvSpPr>
        <p:spPr>
          <a:xfrm>
            <a:off x="1847851" y="115602"/>
            <a:ext cx="7848600" cy="584775"/>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defTabSz="609585"/>
            <a:r>
              <a:rPr lang="en-GB" dirty="0" err="1">
                <a:latin typeface="Calibri Light" panose="020F0302020204030204" pitchFamily="34" charset="0"/>
                <a:cs typeface="Calibri Light" panose="020F0302020204030204" pitchFamily="34" charset="0"/>
              </a:rPr>
              <a:t>Cytoscape</a:t>
            </a:r>
            <a:r>
              <a:rPr lang="en-GB" dirty="0">
                <a:latin typeface="Calibri Light" panose="020F0302020204030204" pitchFamily="34" charset="0"/>
                <a:cs typeface="Calibri Light" panose="020F0302020204030204" pitchFamily="34" charset="0"/>
              </a:rPr>
              <a:t> apps/apps</a:t>
            </a:r>
          </a:p>
        </p:txBody>
      </p:sp>
      <p:sp>
        <p:nvSpPr>
          <p:cNvPr id="5" name="TextBox 4"/>
          <p:cNvSpPr txBox="1"/>
          <p:nvPr/>
        </p:nvSpPr>
        <p:spPr>
          <a:xfrm>
            <a:off x="1631505" y="6467632"/>
            <a:ext cx="5142177" cy="369332"/>
          </a:xfrm>
          <a:prstGeom prst="rect">
            <a:avLst/>
          </a:prstGeom>
          <a:noFill/>
        </p:spPr>
        <p:txBody>
          <a:bodyPr wrap="none" rtlCol="0">
            <a:spAutoFit/>
          </a:bodyPr>
          <a:lstStyle/>
          <a:p>
            <a:pPr defTabSz="609585"/>
            <a:r>
              <a:rPr lang="en-GB" dirty="0">
                <a:solidFill>
                  <a:srgbClr val="4472C4"/>
                </a:solidFill>
                <a:latin typeface="Calibri Light" panose="020F0302020204030204" pitchFamily="34" charset="0"/>
                <a:cs typeface="Calibri Light" panose="020F0302020204030204" pitchFamily="34" charset="0"/>
              </a:rPr>
              <a:t>Saito et al., 2012, Nature Methods, PMID: 23132118. </a:t>
            </a:r>
          </a:p>
        </p:txBody>
      </p:sp>
      <p:sp>
        <p:nvSpPr>
          <p:cNvPr id="6" name="Rectangle 5"/>
          <p:cNvSpPr/>
          <p:nvPr/>
        </p:nvSpPr>
        <p:spPr>
          <a:xfrm>
            <a:off x="1524000" y="5992215"/>
            <a:ext cx="5256584" cy="461665"/>
          </a:xfrm>
          <a:prstGeom prst="rect">
            <a:avLst/>
          </a:prstGeom>
        </p:spPr>
        <p:txBody>
          <a:bodyPr wrap="square">
            <a:spAutoFit/>
          </a:bodyPr>
          <a:lstStyle/>
          <a:p>
            <a:pPr defTabSz="609585"/>
            <a:r>
              <a:rPr lang="en-GB" sz="2400" dirty="0">
                <a:solidFill>
                  <a:prstClr val="black"/>
                </a:solidFill>
                <a:latin typeface="Calibri Light" panose="020F0302020204030204" pitchFamily="34" charset="0"/>
              </a:rPr>
              <a:t>“A travel guide to </a:t>
            </a:r>
            <a:r>
              <a:rPr lang="en-GB" sz="2400" dirty="0" err="1">
                <a:solidFill>
                  <a:prstClr val="black"/>
                </a:solidFill>
                <a:latin typeface="Calibri Light" panose="020F0302020204030204" pitchFamily="34" charset="0"/>
              </a:rPr>
              <a:t>Cytoscape</a:t>
            </a:r>
            <a:r>
              <a:rPr lang="en-GB" sz="2400" dirty="0">
                <a:solidFill>
                  <a:prstClr val="black"/>
                </a:solidFill>
                <a:latin typeface="Calibri Light" panose="020F0302020204030204" pitchFamily="34" charset="0"/>
              </a:rPr>
              <a:t> plugins.”</a:t>
            </a:r>
          </a:p>
        </p:txBody>
      </p:sp>
    </p:spTree>
    <p:extLst>
      <p:ext uri="{BB962C8B-B14F-4D97-AF65-F5344CB8AC3E}">
        <p14:creationId xmlns:p14="http://schemas.microsoft.com/office/powerpoint/2010/main" val="137246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D02C0-B449-4241-A119-09FE4FA6594A}"/>
              </a:ext>
            </a:extLst>
          </p:cNvPr>
          <p:cNvSpPr>
            <a:spLocks noGrp="1"/>
          </p:cNvSpPr>
          <p:nvPr>
            <p:ph type="title"/>
          </p:nvPr>
        </p:nvSpPr>
        <p:spPr/>
        <p:txBody>
          <a:bodyPr>
            <a:normAutofit/>
          </a:bodyPr>
          <a:lstStyle/>
          <a:p>
            <a:r>
              <a:rPr lang="en-GB" dirty="0">
                <a:solidFill>
                  <a:schemeClr val="accent6"/>
                </a:solidFill>
              </a:rPr>
              <a:t>A network analysis approach requires a </a:t>
            </a:r>
            <a:r>
              <a:rPr lang="en-GB" b="1" dirty="0">
                <a:solidFill>
                  <a:schemeClr val="accent6"/>
                </a:solidFill>
              </a:rPr>
              <a:t>Network</a:t>
            </a:r>
            <a:r>
              <a:rPr lang="en-GB" dirty="0">
                <a:solidFill>
                  <a:schemeClr val="accent6"/>
                </a:solidFill>
              </a:rPr>
              <a:t>, where can we extract it from? </a:t>
            </a:r>
          </a:p>
        </p:txBody>
      </p:sp>
      <p:sp>
        <p:nvSpPr>
          <p:cNvPr id="3" name="Content Placeholder 2">
            <a:extLst>
              <a:ext uri="{FF2B5EF4-FFF2-40B4-BE49-F238E27FC236}">
                <a16:creationId xmlns:a16="http://schemas.microsoft.com/office/drawing/2014/main" id="{74C55C65-DD1E-E340-A67D-CFF6E5A419A4}"/>
              </a:ext>
            </a:extLst>
          </p:cNvPr>
          <p:cNvSpPr>
            <a:spLocks noGrp="1"/>
          </p:cNvSpPr>
          <p:nvPr>
            <p:ph idx="1"/>
          </p:nvPr>
        </p:nvSpPr>
        <p:spPr/>
        <p:txBody>
          <a:bodyPr>
            <a:normAutofit fontScale="92500" lnSpcReduction="10000"/>
          </a:bodyPr>
          <a:lstStyle/>
          <a:p>
            <a:pPr marL="0" indent="0">
              <a:buNone/>
            </a:pPr>
            <a:r>
              <a:rPr lang="en-GB" dirty="0"/>
              <a:t>We can import in Cytoscape:</a:t>
            </a:r>
          </a:p>
          <a:p>
            <a:r>
              <a:rPr lang="en-GB" dirty="0"/>
              <a:t> a user custom precompiled Network</a:t>
            </a:r>
          </a:p>
          <a:p>
            <a:pPr lvl="1"/>
            <a:r>
              <a:rPr lang="en-GB" dirty="0"/>
              <a:t>Path: </a:t>
            </a:r>
            <a:r>
              <a:rPr lang="en-GB" dirty="0">
                <a:solidFill>
                  <a:schemeClr val="accent6"/>
                </a:solidFill>
              </a:rPr>
              <a:t>File &gt; Import &gt; Network from file</a:t>
            </a:r>
          </a:p>
          <a:p>
            <a:endParaRPr lang="en-GB" dirty="0"/>
          </a:p>
          <a:p>
            <a:r>
              <a:rPr lang="en-GB" dirty="0"/>
              <a:t>PPI network from PSICQUIC-based interaction import client in Cytoscape </a:t>
            </a:r>
          </a:p>
          <a:p>
            <a:pPr lvl="1"/>
            <a:r>
              <a:rPr lang="en-GB" dirty="0"/>
              <a:t>Path: </a:t>
            </a:r>
            <a:r>
              <a:rPr lang="en-GB" dirty="0">
                <a:solidFill>
                  <a:schemeClr val="accent6"/>
                </a:solidFill>
              </a:rPr>
              <a:t>File &gt; Import &gt; Network from Public Databases</a:t>
            </a:r>
          </a:p>
          <a:p>
            <a:pPr lvl="1"/>
            <a:endParaRPr lang="en-GB" dirty="0">
              <a:solidFill>
                <a:schemeClr val="accent6"/>
              </a:solidFill>
            </a:endParaRPr>
          </a:p>
          <a:p>
            <a:r>
              <a:rPr lang="en-GB" dirty="0"/>
              <a:t>A Network from a </a:t>
            </a:r>
            <a:r>
              <a:rPr lang="en-GB" dirty="0" err="1"/>
              <a:t>NDEx</a:t>
            </a:r>
            <a:r>
              <a:rPr lang="en-GB" dirty="0"/>
              <a:t> collection (e.g. SIGNOR)</a:t>
            </a:r>
          </a:p>
          <a:p>
            <a:pPr lvl="1"/>
            <a:r>
              <a:rPr lang="en-GB" dirty="0">
                <a:solidFill>
                  <a:schemeClr val="accent6"/>
                </a:solidFill>
              </a:rPr>
              <a:t>Path: File &gt; Import &gt; Network from </a:t>
            </a:r>
            <a:r>
              <a:rPr lang="en-GB" dirty="0" err="1">
                <a:solidFill>
                  <a:schemeClr val="accent6"/>
                </a:solidFill>
              </a:rPr>
              <a:t>NDEx</a:t>
            </a:r>
            <a:endParaRPr lang="en-GB" dirty="0">
              <a:solidFill>
                <a:schemeClr val="accent6"/>
              </a:solidFill>
            </a:endParaRPr>
          </a:p>
          <a:p>
            <a:pPr lvl="1"/>
            <a:endParaRPr lang="en-GB" dirty="0">
              <a:solidFill>
                <a:schemeClr val="accent6"/>
              </a:solidFill>
            </a:endParaRPr>
          </a:p>
          <a:p>
            <a:r>
              <a:rPr lang="en-GB" dirty="0"/>
              <a:t>Ad hoc APPs (e.g. </a:t>
            </a:r>
            <a:r>
              <a:rPr lang="en-GB" dirty="0" err="1"/>
              <a:t>IntAct</a:t>
            </a:r>
            <a:r>
              <a:rPr lang="en-GB" dirty="0"/>
              <a:t> and SIGNOR APPs)</a:t>
            </a:r>
          </a:p>
          <a:p>
            <a:pPr lvl="1"/>
            <a:endParaRPr lang="en-GB" dirty="0"/>
          </a:p>
          <a:p>
            <a:pPr lvl="1"/>
            <a:endParaRPr lang="en-GB" dirty="0">
              <a:solidFill>
                <a:schemeClr val="accent6"/>
              </a:solidFill>
            </a:endParaRPr>
          </a:p>
          <a:p>
            <a:endParaRPr lang="en-GB" dirty="0">
              <a:solidFill>
                <a:schemeClr val="accent6"/>
              </a:solidFill>
            </a:endParaRPr>
          </a:p>
        </p:txBody>
      </p:sp>
      <p:sp>
        <p:nvSpPr>
          <p:cNvPr id="5" name="Rounded Rectangle 4">
            <a:extLst>
              <a:ext uri="{FF2B5EF4-FFF2-40B4-BE49-F238E27FC236}">
                <a16:creationId xmlns:a16="http://schemas.microsoft.com/office/drawing/2014/main" id="{1EF59DDB-C326-9D47-A0AB-9802D957F8BD}"/>
              </a:ext>
            </a:extLst>
          </p:cNvPr>
          <p:cNvSpPr/>
          <p:nvPr/>
        </p:nvSpPr>
        <p:spPr>
          <a:xfrm>
            <a:off x="838200" y="5648516"/>
            <a:ext cx="6514513" cy="528081"/>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1351" dirty="0">
              <a:solidFill>
                <a:prstClr val="white"/>
              </a:solidFill>
              <a:latin typeface="Calibri Light" panose="020F0302020204030204" pitchFamily="34" charset="0"/>
            </a:endParaRPr>
          </a:p>
        </p:txBody>
      </p:sp>
      <p:sp>
        <p:nvSpPr>
          <p:cNvPr id="6" name="Rounded Rectangle 5">
            <a:extLst>
              <a:ext uri="{FF2B5EF4-FFF2-40B4-BE49-F238E27FC236}">
                <a16:creationId xmlns:a16="http://schemas.microsoft.com/office/drawing/2014/main" id="{36CE5C90-F63D-5041-A6C2-3E2625555852}"/>
              </a:ext>
            </a:extLst>
          </p:cNvPr>
          <p:cNvSpPr/>
          <p:nvPr/>
        </p:nvSpPr>
        <p:spPr>
          <a:xfrm>
            <a:off x="838200" y="1808163"/>
            <a:ext cx="6514513" cy="1320800"/>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1351" dirty="0">
              <a:solidFill>
                <a:prstClr val="white"/>
              </a:solidFill>
              <a:latin typeface="Calibri Light" panose="020F0302020204030204" pitchFamily="34" charset="0"/>
            </a:endParaRPr>
          </a:p>
        </p:txBody>
      </p:sp>
    </p:spTree>
    <p:extLst>
      <p:ext uri="{BB962C8B-B14F-4D97-AF65-F5344CB8AC3E}">
        <p14:creationId xmlns:p14="http://schemas.microsoft.com/office/powerpoint/2010/main" val="37291646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5968</TotalTime>
  <Words>2203</Words>
  <Application>Microsoft Macintosh PowerPoint</Application>
  <PresentationFormat>Widescreen</PresentationFormat>
  <Paragraphs>416</Paragraphs>
  <Slides>60</Slides>
  <Notes>8</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ＭＳ Ｐゴシック</vt:lpstr>
      <vt:lpstr>Arial</vt:lpstr>
      <vt:lpstr>Calibri</vt:lpstr>
      <vt:lpstr>Calibri Light</vt:lpstr>
      <vt:lpstr>Century Gothic</vt:lpstr>
      <vt:lpstr>Geneva</vt:lpstr>
      <vt:lpstr>HelveticaNeueLT Pro 35 Th</vt:lpstr>
      <vt:lpstr>HelveticaNeueLT Pro 45 Lt</vt:lpstr>
      <vt:lpstr>Mangal</vt:lpstr>
      <vt:lpstr>Tw Cen MT</vt:lpstr>
      <vt:lpstr>Wingdings</vt:lpstr>
      <vt:lpstr>Office Theme</vt:lpstr>
      <vt:lpstr>Methods in building and analysing biological networks. </vt:lpstr>
      <vt:lpstr>Summary</vt:lpstr>
      <vt:lpstr>what’s next…</vt:lpstr>
      <vt:lpstr>Network part 2</vt:lpstr>
      <vt:lpstr>PowerPoint Presentation</vt:lpstr>
      <vt:lpstr>PowerPoint Presentation</vt:lpstr>
      <vt:lpstr>PowerPoint Presentation</vt:lpstr>
      <vt:lpstr>PowerPoint Presentation</vt:lpstr>
      <vt:lpstr>A network analysis approach requires a Network, where can we extract it from? </vt:lpstr>
      <vt:lpstr>PowerPoint Presentation</vt:lpstr>
      <vt:lpstr>Databases</vt:lpstr>
      <vt:lpstr>Biology</vt:lpstr>
      <vt:lpstr>…to understand Biology we need to mesure things up…</vt:lpstr>
      <vt:lpstr>How can I build a network to start with?</vt:lpstr>
      <vt:lpstr>Molecular interaction resources</vt:lpstr>
      <vt:lpstr>Molecular interaction resources</vt:lpstr>
      <vt:lpstr>PowerPoint Presentation</vt:lpstr>
      <vt:lpstr>Why protein-protein interactions?</vt:lpstr>
      <vt:lpstr>Guilt by association</vt:lpstr>
      <vt:lpstr>Guilt by association</vt:lpstr>
      <vt:lpstr>Systems Medicine</vt:lpstr>
      <vt:lpstr>PowerPoint Presentation</vt:lpstr>
      <vt:lpstr>PowerPoint Presentation</vt:lpstr>
      <vt:lpstr>PowerPoint Presentation</vt:lpstr>
      <vt:lpstr>PowerPoint Presentation</vt:lpstr>
      <vt:lpstr>Data integration problems</vt:lpstr>
      <vt:lpstr>Data integration</vt:lpstr>
      <vt:lpstr>IMEx Consortium</vt:lpstr>
      <vt:lpstr>IMEx Consortium</vt:lpstr>
      <vt:lpstr>IMEx Curation Workflow</vt:lpstr>
      <vt:lpstr>MINT, the Molecular INTeraction Database (http://mint.bio.uniroma2.it/mint/)</vt:lpstr>
      <vt:lpstr>What can I do with PPI data from IMEx resources?</vt:lpstr>
      <vt:lpstr>IntAct: The molecular interactions database at the EBI</vt:lpstr>
      <vt:lpstr>PowerPoint Presentation</vt:lpstr>
      <vt:lpstr>Extracting networks from the IntAct APP</vt:lpstr>
      <vt:lpstr>More details in the hand-on session!!</vt:lpstr>
      <vt:lpstr>Collaboration among data providers</vt:lpstr>
      <vt:lpstr>PowerPoint Presentation</vt:lpstr>
      <vt:lpstr>PowerPoint Presentation</vt:lpstr>
      <vt:lpstr>PowerPoint Presentation</vt:lpstr>
      <vt:lpstr>PowerPoint Presentation</vt:lpstr>
      <vt:lpstr>PowerPoint Presentation</vt:lpstr>
      <vt:lpstr>PPI data sources: choices, choices…</vt:lpstr>
      <vt:lpstr>Signal Transduction</vt:lpstr>
      <vt:lpstr>Databases of Signalling</vt:lpstr>
      <vt:lpstr>SIGNOR, https://signor.uniroma2.it/</vt:lpstr>
      <vt:lpstr>SIGNOR:The SIGnaling Network Open Resource (https://signor.uniroma2.it/)</vt:lpstr>
      <vt:lpstr>Biological networks</vt:lpstr>
      <vt:lpstr>SIGNOR – signor.uniroma2.it </vt:lpstr>
      <vt:lpstr>SIGNOR :una banca dati curata manualmente</vt:lpstr>
      <vt:lpstr>SIGNOR – Data structure</vt:lpstr>
      <vt:lpstr>SIGNOR: statistics, March 2023</vt:lpstr>
      <vt:lpstr>PowerPoint Presentation</vt:lpstr>
      <vt:lpstr>More details in the hand-on session!!</vt:lpstr>
      <vt:lpstr>Process descriptions</vt:lpstr>
      <vt:lpstr>PowerPoint Presentation</vt:lpstr>
      <vt:lpstr>PowerPoint Presentation</vt:lpstr>
      <vt:lpstr>PowerPoint Presentation</vt:lpstr>
      <vt:lpstr>Summary</vt:lpstr>
      <vt:lpstr>what’s next…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42</cp:revision>
  <cp:lastPrinted>2023-03-07T07:50:39Z</cp:lastPrinted>
  <dcterms:created xsi:type="dcterms:W3CDTF">2023-03-06T13:21:07Z</dcterms:created>
  <dcterms:modified xsi:type="dcterms:W3CDTF">2023-04-28T11:54:10Z</dcterms:modified>
</cp:coreProperties>
</file>