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60"/>
  </p:notesMasterIdLst>
  <p:sldIdLst>
    <p:sldId id="1451" r:id="rId2"/>
    <p:sldId id="742" r:id="rId3"/>
    <p:sldId id="256" r:id="rId4"/>
    <p:sldId id="1367" r:id="rId5"/>
    <p:sldId id="513" r:id="rId6"/>
    <p:sldId id="499" r:id="rId7"/>
    <p:sldId id="1370" r:id="rId8"/>
    <p:sldId id="1366" r:id="rId9"/>
    <p:sldId id="1452" r:id="rId10"/>
    <p:sldId id="1372" r:id="rId11"/>
    <p:sldId id="1373" r:id="rId12"/>
    <p:sldId id="1389" r:id="rId13"/>
    <p:sldId id="260" r:id="rId14"/>
    <p:sldId id="1039" r:id="rId15"/>
    <p:sldId id="1421" r:id="rId16"/>
    <p:sldId id="264" r:id="rId17"/>
    <p:sldId id="1375" r:id="rId18"/>
    <p:sldId id="1392" r:id="rId19"/>
    <p:sldId id="1393" r:id="rId20"/>
    <p:sldId id="1394" r:id="rId21"/>
    <p:sldId id="1395" r:id="rId22"/>
    <p:sldId id="1396" r:id="rId23"/>
    <p:sldId id="1397" r:id="rId24"/>
    <p:sldId id="1036" r:id="rId25"/>
    <p:sldId id="1037" r:id="rId26"/>
    <p:sldId id="1040" r:id="rId27"/>
    <p:sldId id="1038" r:id="rId28"/>
    <p:sldId id="1423" r:id="rId29"/>
    <p:sldId id="1430" r:id="rId30"/>
    <p:sldId id="1404" r:id="rId31"/>
    <p:sldId id="1432" r:id="rId32"/>
    <p:sldId id="1425" r:id="rId33"/>
    <p:sldId id="1422" r:id="rId34"/>
    <p:sldId id="1426" r:id="rId35"/>
    <p:sldId id="1398" r:id="rId36"/>
    <p:sldId id="1042" r:id="rId37"/>
    <p:sldId id="1400" r:id="rId38"/>
    <p:sldId id="1369" r:id="rId39"/>
    <p:sldId id="1043" r:id="rId40"/>
    <p:sldId id="1041" r:id="rId41"/>
    <p:sldId id="1044" r:id="rId42"/>
    <p:sldId id="1417" r:id="rId43"/>
    <p:sldId id="1418" r:id="rId44"/>
    <p:sldId id="1419" r:id="rId45"/>
    <p:sldId id="1045" r:id="rId46"/>
    <p:sldId id="1407" r:id="rId47"/>
    <p:sldId id="1408" r:id="rId48"/>
    <p:sldId id="1406" r:id="rId49"/>
    <p:sldId id="1427" r:id="rId50"/>
    <p:sldId id="1415" r:id="rId51"/>
    <p:sldId id="1047" r:id="rId52"/>
    <p:sldId id="1429" r:id="rId53"/>
    <p:sldId id="1051" r:id="rId54"/>
    <p:sldId id="1048" r:id="rId55"/>
    <p:sldId id="1052" r:id="rId56"/>
    <p:sldId id="1050" r:id="rId57"/>
    <p:sldId id="1446" r:id="rId58"/>
    <p:sldId id="1447" r:id="rId5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4608"/>
  </p:normalViewPr>
  <p:slideViewPr>
    <p:cSldViewPr snapToGrid="0" snapToObjects="1">
      <p:cViewPr varScale="1">
        <p:scale>
          <a:sx n="76" d="100"/>
          <a:sy n="76" d="100"/>
        </p:scale>
        <p:origin x="186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6012CB-0EBB-FE4B-828E-B5957BB78E64}" type="datetimeFigureOut">
              <a:rPr lang="en-GB" smtClean="0"/>
              <a:t>17/04/2023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F545C-06FB-1C4E-AF96-743CFA37847C}" type="slidenum">
              <a:rPr lang="en-GB" smtClean="0"/>
              <a:t>‹#›</a:t>
            </a:fld>
            <a:endParaRPr lang="en-GB"/>
          </a:p>
        </p:txBody>
      </p:sp>
    </p:spTree>
    <p:extLst>
      <p:ext uri="{BB962C8B-B14F-4D97-AF65-F5344CB8AC3E}">
        <p14:creationId xmlns:p14="http://schemas.microsoft.com/office/powerpoint/2010/main" val="2485383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ciencedirect.com/science/article/pii/S095816691630115X#bib0025"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sciencedirect.com/science/article/pii/S095816691630115X#bib0040" TargetMode="External"/><Relationship Id="rId5" Type="http://schemas.openxmlformats.org/officeDocument/2006/relationships/hyperlink" Target="https://www.sciencedirect.com/science/article/pii/S095816691630115X#bib0035" TargetMode="External"/><Relationship Id="rId4" Type="http://schemas.openxmlformats.org/officeDocument/2006/relationships/hyperlink" Target="https://www.sciencedirect.com/science/article/pii/S095816691630115X#bib0030"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0" i="0" kern="1200" dirty="0" err="1">
                <a:solidFill>
                  <a:schemeClr val="tx1"/>
                </a:solidFill>
                <a:effectLst/>
                <a:latin typeface="+mn-lt"/>
                <a:ea typeface="+mn-ea"/>
                <a:cs typeface="+mn-cs"/>
              </a:rPr>
              <a:t>Advances</a:t>
            </a:r>
            <a:r>
              <a:rPr lang="it-IT" sz="1200" b="0" i="0" kern="1200" dirty="0">
                <a:solidFill>
                  <a:schemeClr val="tx1"/>
                </a:solidFill>
                <a:effectLst/>
                <a:latin typeface="+mn-lt"/>
                <a:ea typeface="+mn-ea"/>
                <a:cs typeface="+mn-cs"/>
              </a:rPr>
              <a:t> in </a:t>
            </a:r>
            <a:r>
              <a:rPr lang="it-IT" sz="1200" b="0" i="0" kern="1200" dirty="0" err="1">
                <a:solidFill>
                  <a:schemeClr val="tx1"/>
                </a:solidFill>
                <a:effectLst/>
                <a:latin typeface="+mn-lt"/>
                <a:ea typeface="+mn-ea"/>
                <a:cs typeface="+mn-cs"/>
              </a:rPr>
              <a:t>omic</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techniques</a:t>
            </a:r>
            <a:r>
              <a:rPr lang="it-IT" sz="1200" b="0" i="0" kern="1200" dirty="0">
                <a:solidFill>
                  <a:schemeClr val="tx1"/>
                </a:solidFill>
                <a:effectLst/>
                <a:latin typeface="+mn-lt"/>
                <a:ea typeface="+mn-ea"/>
                <a:cs typeface="+mn-cs"/>
              </a:rPr>
              <a:t> are </a:t>
            </a:r>
            <a:r>
              <a:rPr lang="it-IT" sz="1200" b="0" i="0" kern="1200" dirty="0" err="1">
                <a:solidFill>
                  <a:schemeClr val="tx1"/>
                </a:solidFill>
                <a:effectLst/>
                <a:latin typeface="+mn-lt"/>
                <a:ea typeface="+mn-ea"/>
                <a:cs typeface="+mn-cs"/>
              </a:rPr>
              <a:t>providing</a:t>
            </a:r>
            <a:r>
              <a:rPr lang="it-IT" sz="1200" b="0" i="0" kern="1200" dirty="0">
                <a:solidFill>
                  <a:schemeClr val="tx1"/>
                </a:solidFill>
                <a:effectLst/>
                <a:latin typeface="+mn-lt"/>
                <a:ea typeface="+mn-ea"/>
                <a:cs typeface="+mn-cs"/>
              </a:rPr>
              <a:t> an </a:t>
            </a:r>
            <a:r>
              <a:rPr lang="it-IT" sz="1200" b="0" i="0" kern="1200" dirty="0" err="1">
                <a:solidFill>
                  <a:schemeClr val="tx1"/>
                </a:solidFill>
                <a:effectLst/>
                <a:latin typeface="+mn-lt"/>
                <a:ea typeface="+mn-ea"/>
                <a:cs typeface="+mn-cs"/>
              </a:rPr>
              <a:t>unprecedented</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capacity</a:t>
            </a:r>
            <a:r>
              <a:rPr lang="it-IT" sz="1200" b="0" i="0" kern="1200" dirty="0">
                <a:solidFill>
                  <a:schemeClr val="tx1"/>
                </a:solidFill>
                <a:effectLst/>
                <a:latin typeface="+mn-lt"/>
                <a:ea typeface="+mn-ea"/>
                <a:cs typeface="+mn-cs"/>
              </a:rPr>
              <a:t> to </a:t>
            </a:r>
            <a:r>
              <a:rPr lang="it-IT" sz="1200" b="0" i="0" kern="1200" dirty="0" err="1">
                <a:solidFill>
                  <a:schemeClr val="tx1"/>
                </a:solidFill>
                <a:effectLst/>
                <a:latin typeface="+mn-lt"/>
                <a:ea typeface="+mn-ea"/>
                <a:cs typeface="+mn-cs"/>
              </a:rPr>
              <a:t>measure</a:t>
            </a:r>
            <a:r>
              <a:rPr lang="it-IT" sz="1200" b="0" i="0" kern="1200" dirty="0">
                <a:solidFill>
                  <a:schemeClr val="tx1"/>
                </a:solidFill>
                <a:effectLst/>
                <a:latin typeface="+mn-lt"/>
                <a:ea typeface="+mn-ea"/>
                <a:cs typeface="+mn-cs"/>
              </a:rPr>
              <a:t> RNA (</a:t>
            </a:r>
            <a:r>
              <a:rPr lang="it-IT" sz="1200" b="0" i="0" kern="1200" dirty="0" err="1">
                <a:solidFill>
                  <a:schemeClr val="tx1"/>
                </a:solidFill>
                <a:effectLst/>
                <a:latin typeface="+mn-lt"/>
                <a:ea typeface="+mn-ea"/>
                <a:cs typeface="+mn-cs"/>
              </a:rPr>
              <a:t>coding</a:t>
            </a:r>
            <a:r>
              <a:rPr lang="it-IT" sz="1200" b="0" i="0" kern="1200" dirty="0">
                <a:solidFill>
                  <a:schemeClr val="tx1"/>
                </a:solidFill>
                <a:effectLst/>
                <a:latin typeface="+mn-lt"/>
                <a:ea typeface="+mn-ea"/>
                <a:cs typeface="+mn-cs"/>
              </a:rPr>
              <a:t> and non-</a:t>
            </a:r>
            <a:r>
              <a:rPr lang="it-IT" sz="1200" b="0" i="0" kern="1200" dirty="0" err="1">
                <a:solidFill>
                  <a:schemeClr val="tx1"/>
                </a:solidFill>
                <a:effectLst/>
                <a:latin typeface="+mn-lt"/>
                <a:ea typeface="+mn-ea"/>
                <a:cs typeface="+mn-cs"/>
              </a:rPr>
              <a:t>coding</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protein</a:t>
            </a:r>
            <a:r>
              <a:rPr lang="it-IT" sz="1200" b="0" i="0" kern="1200" dirty="0">
                <a:solidFill>
                  <a:schemeClr val="tx1"/>
                </a:solidFill>
                <a:effectLst/>
                <a:latin typeface="+mn-lt"/>
                <a:ea typeface="+mn-ea"/>
                <a:cs typeface="+mn-cs"/>
              </a:rPr>
              <a:t>, and post-</a:t>
            </a:r>
            <a:r>
              <a:rPr lang="it-IT" sz="1200" b="0" i="0" kern="1200" dirty="0" err="1">
                <a:solidFill>
                  <a:schemeClr val="tx1"/>
                </a:solidFill>
                <a:effectLst/>
                <a:latin typeface="+mn-lt"/>
                <a:ea typeface="+mn-ea"/>
                <a:cs typeface="+mn-cs"/>
              </a:rPr>
              <a:t>translational</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modification</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levels</a:t>
            </a:r>
            <a:r>
              <a:rPr lang="it-IT" sz="1200" b="0" i="0" kern="1200" dirty="0">
                <a:solidFill>
                  <a:schemeClr val="tx1"/>
                </a:solidFill>
                <a:effectLst/>
                <a:latin typeface="+mn-lt"/>
                <a:ea typeface="+mn-ea"/>
                <a:cs typeface="+mn-cs"/>
              </a:rPr>
              <a:t> under </a:t>
            </a:r>
            <a:r>
              <a:rPr lang="it-IT" sz="1200" b="0" i="0" kern="1200" dirty="0" err="1">
                <a:solidFill>
                  <a:schemeClr val="tx1"/>
                </a:solidFill>
                <a:effectLst/>
                <a:latin typeface="+mn-lt"/>
                <a:ea typeface="+mn-ea"/>
                <a:cs typeface="+mn-cs"/>
              </a:rPr>
              <a:t>different</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biological</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contexts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such</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as</a:t>
            </a:r>
            <a:r>
              <a:rPr lang="it-IT" sz="1200" b="0" i="0" kern="1200" dirty="0">
                <a:solidFill>
                  <a:schemeClr val="tx1"/>
                </a:solidFill>
                <a:effectLst/>
                <a:latin typeface="+mn-lt"/>
                <a:ea typeface="+mn-ea"/>
                <a:cs typeface="+mn-cs"/>
              </a:rPr>
              <a:t> time, </a:t>
            </a:r>
            <a:r>
              <a:rPr lang="it-IT" sz="1200" b="0" i="0" kern="1200" dirty="0" err="1">
                <a:solidFill>
                  <a:schemeClr val="tx1"/>
                </a:solidFill>
                <a:effectLst/>
                <a:latin typeface="+mn-lt"/>
                <a:ea typeface="+mn-ea"/>
                <a:cs typeface="+mn-cs"/>
              </a:rPr>
              <a:t>cell</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states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tissues</a:t>
            </a:r>
            <a:r>
              <a:rPr lang="it-IT" sz="1200" b="0" i="0" kern="1200" dirty="0">
                <a:solidFill>
                  <a:schemeClr val="tx1"/>
                </a:solidFill>
                <a:effectLst/>
                <a:latin typeface="+mn-lt"/>
                <a:ea typeface="+mn-ea"/>
                <a:cs typeface="+mn-cs"/>
              </a:rPr>
              <a:t>, or </a:t>
            </a:r>
            <a:r>
              <a:rPr lang="it-IT" sz="1200" b="0" i="0" kern="1200" dirty="0" err="1">
                <a:solidFill>
                  <a:schemeClr val="tx1"/>
                </a:solidFill>
                <a:effectLst/>
                <a:latin typeface="+mn-lt"/>
                <a:ea typeface="+mn-ea"/>
                <a:cs typeface="+mn-cs"/>
              </a:rPr>
              <a:t>organisms</a:t>
            </a:r>
            <a:r>
              <a:rPr lang="it-IT" sz="1200" b="0" i="0" kern="1200" dirty="0">
                <a:solidFill>
                  <a:schemeClr val="tx1"/>
                </a:solidFill>
                <a:effectLst/>
                <a:latin typeface="+mn-lt"/>
                <a:ea typeface="+mn-ea"/>
                <a:cs typeface="+mn-cs"/>
              </a:rPr>
              <a:t> [</a:t>
            </a:r>
            <a:r>
              <a:rPr lang="it-IT" sz="1200" b="0" i="0" u="none" strike="noStrike" kern="1200" dirty="0">
                <a:solidFill>
                  <a:schemeClr val="tx1"/>
                </a:solidFill>
                <a:effectLst/>
                <a:latin typeface="+mn-lt"/>
                <a:ea typeface="+mn-ea"/>
                <a:cs typeface="+mn-cs"/>
                <a:hlinkClick r:id="rId3"/>
              </a:rPr>
              <a:t>5</a:t>
            </a:r>
            <a:r>
              <a:rPr lang="it-IT" sz="1200" b="0" i="0" kern="1200" dirty="0">
                <a:solidFill>
                  <a:schemeClr val="tx1"/>
                </a:solidFill>
                <a:effectLst/>
                <a:latin typeface="+mn-lt"/>
                <a:ea typeface="+mn-ea"/>
                <a:cs typeface="+mn-cs"/>
              </a:rPr>
              <a:t>, </a:t>
            </a:r>
            <a:r>
              <a:rPr lang="it-IT" sz="1200" b="0" i="0" u="none" strike="noStrike" kern="1200" dirty="0">
                <a:solidFill>
                  <a:schemeClr val="tx1"/>
                </a:solidFill>
                <a:effectLst/>
                <a:latin typeface="+mn-lt"/>
                <a:ea typeface="+mn-ea"/>
                <a:cs typeface="+mn-cs"/>
                <a:hlinkClick r:id="rId4"/>
              </a:rPr>
              <a:t>6</a:t>
            </a:r>
            <a:r>
              <a:rPr lang="it-IT" sz="1200" b="0" i="0" kern="1200" dirty="0">
                <a:solidFill>
                  <a:schemeClr val="tx1"/>
                </a:solidFill>
                <a:effectLst/>
                <a:latin typeface="+mn-lt"/>
                <a:ea typeface="+mn-ea"/>
                <a:cs typeface="+mn-cs"/>
              </a:rPr>
              <a:t>, </a:t>
            </a:r>
            <a:r>
              <a:rPr lang="it-IT" sz="1200" b="0" i="0" u="none" strike="noStrike" kern="1200" dirty="0">
                <a:solidFill>
                  <a:schemeClr val="tx1"/>
                </a:solidFill>
                <a:effectLst/>
                <a:latin typeface="+mn-lt"/>
                <a:ea typeface="+mn-ea"/>
                <a:cs typeface="+mn-cs"/>
                <a:hlinkClick r:id="rId5"/>
              </a:rPr>
              <a:t>7</a:t>
            </a:r>
            <a:r>
              <a:rPr lang="it-IT" sz="1200" b="0" i="0" kern="1200" dirty="0">
                <a:solidFill>
                  <a:schemeClr val="tx1"/>
                </a:solidFill>
                <a:effectLst/>
                <a:latin typeface="+mn-lt"/>
                <a:ea typeface="+mn-ea"/>
                <a:cs typeface="+mn-cs"/>
              </a:rPr>
              <a:t>, </a:t>
            </a:r>
            <a:r>
              <a:rPr lang="it-IT" sz="1200" b="0" i="0" u="none" strike="noStrike" kern="1200" dirty="0">
                <a:solidFill>
                  <a:schemeClr val="tx1"/>
                </a:solidFill>
                <a:effectLst/>
                <a:latin typeface="+mn-lt"/>
                <a:ea typeface="+mn-ea"/>
                <a:cs typeface="+mn-cs"/>
                <a:hlinkClick r:id="rId6"/>
              </a:rPr>
              <a:t>8</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Systematic</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integration</a:t>
            </a:r>
            <a:r>
              <a:rPr lang="it-IT" sz="1200" b="0" i="0" kern="1200" dirty="0">
                <a:solidFill>
                  <a:schemeClr val="tx1"/>
                </a:solidFill>
                <a:effectLst/>
                <a:latin typeface="+mn-lt"/>
                <a:ea typeface="+mn-ea"/>
                <a:cs typeface="+mn-cs"/>
              </a:rPr>
              <a:t> of </a:t>
            </a:r>
            <a:r>
              <a:rPr lang="it-IT" sz="1200" b="0" i="0" kern="1200" dirty="0" err="1">
                <a:solidFill>
                  <a:schemeClr val="tx1"/>
                </a:solidFill>
                <a:effectLst/>
                <a:latin typeface="+mn-lt"/>
                <a:ea typeface="+mn-ea"/>
                <a:cs typeface="+mn-cs"/>
              </a:rPr>
              <a:t>such</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datasets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is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essential</a:t>
            </a:r>
            <a:r>
              <a:rPr lang="it-IT" sz="1200" b="0" i="0" kern="1200" dirty="0">
                <a:solidFill>
                  <a:schemeClr val="tx1"/>
                </a:solidFill>
                <a:effectLst/>
                <a:latin typeface="+mn-lt"/>
                <a:ea typeface="+mn-ea"/>
                <a:cs typeface="+mn-cs"/>
              </a:rPr>
              <a:t> to </a:t>
            </a:r>
            <a:r>
              <a:rPr lang="it-IT" sz="1200" b="0" i="0" kern="1200" dirty="0" err="1">
                <a:solidFill>
                  <a:schemeClr val="tx1"/>
                </a:solidFill>
                <a:effectLst/>
                <a:latin typeface="+mn-lt"/>
                <a:ea typeface="+mn-ea"/>
                <a:cs typeface="+mn-cs"/>
              </a:rPr>
              <a:t>identify</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molecular</a:t>
            </a:r>
            <a:r>
              <a:rPr lang="it-IT" sz="1200" b="0" i="0" kern="1200" dirty="0">
                <a:solidFill>
                  <a:schemeClr val="tx1"/>
                </a:solidFill>
                <a:effectLst/>
                <a:latin typeface="+mn-lt"/>
                <a:ea typeface="+mn-ea"/>
                <a:cs typeface="+mn-cs"/>
              </a:rPr>
              <a:t> networks </a:t>
            </a:r>
            <a:r>
              <a:rPr lang="it-IT" sz="1200" b="0" i="0" kern="1200" dirty="0" err="1">
                <a:solidFill>
                  <a:schemeClr val="tx1"/>
                </a:solidFill>
                <a:effectLst/>
                <a:latin typeface="+mn-lt"/>
                <a:ea typeface="+mn-ea"/>
                <a:cs typeface="+mn-cs"/>
              </a:rPr>
              <a:t>controlling</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normal</a:t>
            </a:r>
            <a:r>
              <a:rPr lang="it-IT" sz="1200" b="0" i="0" kern="1200" dirty="0">
                <a:solidFill>
                  <a:schemeClr val="tx1"/>
                </a:solidFill>
                <a:effectLst/>
                <a:latin typeface="+mn-lt"/>
                <a:ea typeface="+mn-ea"/>
                <a:cs typeface="+mn-cs"/>
              </a:rPr>
              <a:t> and </a:t>
            </a:r>
            <a:r>
              <a:rPr lang="it-IT" sz="1200" b="0" i="0" kern="1200" dirty="0" err="1">
                <a:solidFill>
                  <a:schemeClr val="tx1"/>
                </a:solidFill>
                <a:effectLst/>
                <a:latin typeface="+mn-lt"/>
                <a:ea typeface="+mn-ea"/>
                <a:cs typeface="+mn-cs"/>
              </a:rPr>
              <a:t>disease</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states</a:t>
            </a:r>
            <a:r>
              <a:rPr lang="it-IT" sz="1200" b="0" i="0" kern="1200" dirty="0">
                <a:solidFill>
                  <a:schemeClr val="tx1"/>
                </a:solidFill>
                <a:effectLst/>
                <a:latin typeface="+mn-lt"/>
                <a:ea typeface="+mn-ea"/>
                <a:cs typeface="+mn-cs"/>
              </a:rPr>
              <a:t>, and, </a:t>
            </a:r>
            <a:r>
              <a:rPr lang="it-IT" sz="1200" b="0" i="0" kern="1200" dirty="0" err="1">
                <a:solidFill>
                  <a:schemeClr val="tx1"/>
                </a:solidFill>
                <a:effectLst/>
                <a:latin typeface="+mn-lt"/>
                <a:ea typeface="+mn-ea"/>
                <a:cs typeface="+mn-cs"/>
              </a:rPr>
              <a:t>ultimately</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predict</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complex</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phenotypes</a:t>
            </a:r>
            <a:r>
              <a:rPr lang="it-IT" sz="1200" b="0" i="0" kern="1200" dirty="0">
                <a:solidFill>
                  <a:schemeClr val="tx1"/>
                </a:solidFill>
                <a:effectLst/>
                <a:latin typeface="+mn-lt"/>
                <a:ea typeface="+mn-ea"/>
                <a:cs typeface="+mn-cs"/>
              </a:rPr>
              <a:t> from </a:t>
            </a:r>
            <a:r>
              <a:rPr lang="it-IT" sz="1200" b="0" i="0" kern="1200" dirty="0" err="1">
                <a:solidFill>
                  <a:schemeClr val="tx1"/>
                </a:solidFill>
                <a:effectLst/>
                <a:latin typeface="+mn-lt"/>
                <a:ea typeface="+mn-ea"/>
                <a:cs typeface="+mn-cs"/>
              </a:rPr>
              <a:t>molecular</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markers</a:t>
            </a:r>
            <a:endParaRPr lang="en-GB" dirty="0"/>
          </a:p>
        </p:txBody>
      </p:sp>
      <p:sp>
        <p:nvSpPr>
          <p:cNvPr id="4" name="Slide Number Placeholder 3"/>
          <p:cNvSpPr>
            <a:spLocks noGrp="1"/>
          </p:cNvSpPr>
          <p:nvPr>
            <p:ph type="sldNum" sz="quarter" idx="5"/>
          </p:nvPr>
        </p:nvSpPr>
        <p:spPr/>
        <p:txBody>
          <a:bodyPr/>
          <a:lstStyle/>
          <a:p>
            <a:fld id="{4A199979-82A7-A74D-B58F-4BC0B0A5173B}" type="slidenum">
              <a:rPr lang="it-IT" smtClean="0"/>
              <a:t>5</a:t>
            </a:fld>
            <a:endParaRPr lang="it-IT"/>
          </a:p>
        </p:txBody>
      </p:sp>
    </p:spTree>
    <p:extLst>
      <p:ext uri="{BB962C8B-B14F-4D97-AF65-F5344CB8AC3E}">
        <p14:creationId xmlns:p14="http://schemas.microsoft.com/office/powerpoint/2010/main" val="4241217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stated before,</a:t>
            </a:r>
            <a:r>
              <a:rPr lang="en-US" baseline="0" dirty="0"/>
              <a:t> looking for communities in a network is a nice strategy used to reduce its complexity and extract functional modules reflecting the biology behind it. There are several terms that we will use:</a:t>
            </a:r>
          </a:p>
          <a:p>
            <a:endParaRPr lang="en-US" baseline="0" dirty="0"/>
          </a:p>
          <a:p>
            <a:r>
              <a:rPr lang="en-US" baseline="0" dirty="0"/>
              <a:t>[fig17]</a:t>
            </a:r>
          </a:p>
          <a:p>
            <a:endParaRPr lang="en-US" baseline="0" dirty="0"/>
          </a:p>
          <a:p>
            <a:pPr marL="171450" indent="-171450">
              <a:buFontTx/>
              <a:buChar char="-"/>
            </a:pPr>
            <a:r>
              <a:rPr lang="en-US" b="1" baseline="0" dirty="0"/>
              <a:t>Community / </a:t>
            </a:r>
            <a:r>
              <a:rPr lang="en-US" b="1" dirty="0"/>
              <a:t>Cluster</a:t>
            </a:r>
            <a:r>
              <a:rPr lang="en-US" dirty="0"/>
              <a:t>: A</a:t>
            </a:r>
            <a:r>
              <a:rPr lang="en-US" baseline="0" dirty="0"/>
              <a:t> general, catch-all term, it can be defined as a</a:t>
            </a:r>
            <a:r>
              <a:rPr lang="en-US" dirty="0"/>
              <a:t> group of nodes that</a:t>
            </a:r>
            <a:r>
              <a:rPr lang="en-US" baseline="0" dirty="0"/>
              <a:t> is more connected within themselves than they are with the rest of the network. The precise definition for a community will depend on the method or algorithm used to define it. When talking about PPINs, communities can be classified in two categories: </a:t>
            </a:r>
            <a:r>
              <a:rPr lang="en-US" b="1" baseline="0" dirty="0"/>
              <a:t>functional modules</a:t>
            </a:r>
            <a:r>
              <a:rPr lang="en-US" baseline="0" dirty="0"/>
              <a:t> and </a:t>
            </a:r>
            <a:r>
              <a:rPr lang="en-US" b="1" baseline="0" dirty="0"/>
              <a:t>protein complexes</a:t>
            </a:r>
            <a:r>
              <a:rPr lang="en-US" baseline="0" dirty="0"/>
              <a:t>. </a:t>
            </a:r>
          </a:p>
          <a:p>
            <a:pPr marL="628650" lvl="1" indent="-171450">
              <a:buFontTx/>
              <a:buChar char="-"/>
            </a:pPr>
            <a:r>
              <a:rPr lang="en-US" b="1" dirty="0"/>
              <a:t>Module</a:t>
            </a:r>
            <a:r>
              <a:rPr lang="en-US" dirty="0"/>
              <a:t>: Exchangeable functional unit where the nodes (proteins) involved do not have to be interacting at the same time or space</a:t>
            </a:r>
            <a:r>
              <a:rPr lang="en-US" baseline="0" dirty="0"/>
              <a:t>. Its most important characteristic is that when placed in a different context, its intrinsic functional properties do not change. </a:t>
            </a:r>
            <a:endParaRPr lang="en-US" dirty="0"/>
          </a:p>
          <a:p>
            <a:pPr marL="628650" lvl="1" indent="-171450">
              <a:buFontTx/>
              <a:buChar char="-"/>
            </a:pPr>
            <a:r>
              <a:rPr lang="en-US" b="1" dirty="0"/>
              <a:t>Complex</a:t>
            </a:r>
            <a:r>
              <a:rPr lang="en-US" dirty="0"/>
              <a:t>: Group of proteins that interact together</a:t>
            </a:r>
            <a:r>
              <a:rPr lang="en-US" baseline="0" dirty="0"/>
              <a:t> at the same time and in the same space, forming a relatively stable multi-protein machinery. </a:t>
            </a:r>
          </a:p>
          <a:p>
            <a:pPr marL="0" lvl="0" indent="0">
              <a:buFontTx/>
              <a:buNone/>
            </a:pPr>
            <a:endParaRPr lang="en-US" baseline="0" dirty="0"/>
          </a:p>
          <a:p>
            <a:pPr marL="0" lvl="0" indent="0">
              <a:buFontTx/>
              <a:buNone/>
            </a:pPr>
            <a:r>
              <a:rPr lang="en-US" baseline="0" dirty="0"/>
              <a:t>There are also a couple of terms that you might encounter and that are also useful to understand how clusters are found in a network: </a:t>
            </a:r>
          </a:p>
          <a:p>
            <a:pPr marL="0" lvl="0" indent="0">
              <a:buFontTx/>
              <a:buNone/>
            </a:pPr>
            <a:endParaRPr lang="en-US" baseline="0" dirty="0"/>
          </a:p>
          <a:p>
            <a:pPr marL="171450" indent="-171450">
              <a:buFontTx/>
              <a:buChar char="-"/>
            </a:pPr>
            <a:r>
              <a:rPr lang="en-US" b="1" baseline="0" dirty="0"/>
              <a:t>Clique</a:t>
            </a:r>
            <a:r>
              <a:rPr lang="en-US" baseline="0" dirty="0"/>
              <a:t>: Subset of nodes where every node is connected with every other member of the clique. A maximal clique is a clique that cannot be extended by adding an additional node not previously included in the clique.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1" dirty="0"/>
              <a:t>Motif</a:t>
            </a:r>
            <a:r>
              <a:rPr lang="en-US" dirty="0"/>
              <a:t>: Statistically over-represented sub-graph in a network. It corresponds to a</a:t>
            </a:r>
            <a:r>
              <a:rPr lang="en-US" baseline="0" dirty="0"/>
              <a:t> pattern of connections that generates a characteristic dynamical response (e.g. a negative feedback loop). </a:t>
            </a:r>
          </a:p>
          <a:p>
            <a:pPr marL="0" indent="0">
              <a:buFontTx/>
              <a:buNone/>
            </a:pPr>
            <a:endParaRPr lang="en-US" dirty="0"/>
          </a:p>
          <a:p>
            <a:pPr marL="0" indent="0">
              <a:buFontTx/>
              <a:buNone/>
            </a:pPr>
            <a:r>
              <a:rPr lang="en-US" dirty="0"/>
              <a:t>When exploring a PPIN</a:t>
            </a:r>
            <a:r>
              <a:rPr lang="en-US" baseline="0" dirty="0"/>
              <a:t> for clusters we are often just looking for functional modules or maybe protein complexes that execute defined biological functions. There are many different methods that can help us find clusters, we will briefly introduce a couple of them. </a:t>
            </a:r>
            <a:endParaRPr lang="en-US" dirty="0"/>
          </a:p>
        </p:txBody>
      </p:sp>
      <p:sp>
        <p:nvSpPr>
          <p:cNvPr id="4" name="Slide Number Placeholder 3"/>
          <p:cNvSpPr>
            <a:spLocks noGrp="1"/>
          </p:cNvSpPr>
          <p:nvPr>
            <p:ph type="sldNum" sz="quarter" idx="10"/>
          </p:nvPr>
        </p:nvSpPr>
        <p:spPr/>
        <p:txBody>
          <a:bodyPr/>
          <a:lstStyle/>
          <a:p>
            <a:pPr>
              <a:defRPr/>
            </a:pPr>
            <a:fld id="{EBEF1CDD-4330-462E-8EFC-7F69CCB2BD2D}" type="slidenum">
              <a:rPr lang="de-DE" smtClean="0"/>
              <a:pPr>
                <a:defRPr/>
              </a:pPr>
              <a:t>45</a:t>
            </a:fld>
            <a:endParaRPr lang="de-DE"/>
          </a:p>
        </p:txBody>
      </p:sp>
    </p:spTree>
    <p:extLst>
      <p:ext uri="{BB962C8B-B14F-4D97-AF65-F5344CB8AC3E}">
        <p14:creationId xmlns:p14="http://schemas.microsoft.com/office/powerpoint/2010/main" val="3793895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many different strategies used to extract information from a network and these are strongly dependent on the problem at hand and the nature of the data represented, so it would be useless to give a fully comprehensive list. However, there is a number of commonly used tools that are commonly used to analyze PPINs, highlighted in figure 13. </a:t>
            </a:r>
          </a:p>
          <a:p>
            <a:endParaRPr lang="en-US" baseline="0" dirty="0"/>
          </a:p>
          <a:p>
            <a:r>
              <a:rPr lang="en-US" baseline="0" dirty="0"/>
              <a:t>[fig12]</a:t>
            </a:r>
          </a:p>
          <a:p>
            <a:endParaRPr lang="en-US" baseline="0" dirty="0"/>
          </a:p>
          <a:p>
            <a:pPr marL="171450" indent="-171450">
              <a:buFontTx/>
              <a:buChar char="-"/>
            </a:pPr>
            <a:r>
              <a:rPr lang="en-US" baseline="0" dirty="0"/>
              <a:t>Annotation enrichment analysis: Also known as gene set enrichment analysis (GSEA) uses gene/protein annotations provided by resources such as the Gene Ontology (GO, </a:t>
            </a:r>
            <a:r>
              <a:rPr lang="en-US" baseline="0" dirty="0" err="1"/>
              <a:t>www.geneontology.org</a:t>
            </a:r>
            <a:r>
              <a:rPr lang="en-US" baseline="0" dirty="0"/>
              <a:t>) or </a:t>
            </a:r>
            <a:r>
              <a:rPr lang="en-US" baseline="0" dirty="0" err="1"/>
              <a:t>Reactome</a:t>
            </a:r>
            <a:r>
              <a:rPr lang="en-US" baseline="0" dirty="0"/>
              <a:t> (</a:t>
            </a:r>
            <a:r>
              <a:rPr lang="en-US" baseline="0" dirty="0" err="1"/>
              <a:t>www.reactome.org</a:t>
            </a:r>
            <a:r>
              <a:rPr lang="en-US" baseline="0" dirty="0"/>
              <a:t>) to infer which annotations are over-represented in a list of genes. This can be used in the context of a network or just with a simple list, so it is not strictly speaking a network analysis strategy, but it is often used to analyze either full PPINs or parts of them. </a:t>
            </a:r>
          </a:p>
          <a:p>
            <a:pPr marL="171450" indent="-171450">
              <a:buFontTx/>
              <a:buChar char="-"/>
            </a:pPr>
            <a:r>
              <a:rPr lang="en-US" baseline="0" dirty="0"/>
              <a:t>Centrality analysis: As we introduced before, the c</a:t>
            </a:r>
            <a:r>
              <a:rPr lang="en-GB" baseline="0" dirty="0" err="1"/>
              <a:t>entrality</a:t>
            </a:r>
            <a:r>
              <a:rPr lang="en-GB" baseline="0" dirty="0"/>
              <a:t> of a node/edge gives an estimation on how important it is for the connectivity or the information flow of the network. It is a relevant parameter specially in signalling networks and it is often used when trying to find targets for drug treatment. </a:t>
            </a:r>
          </a:p>
          <a:p>
            <a:pPr marL="171450" indent="-171450">
              <a:buFontTx/>
              <a:buChar char="-"/>
            </a:pPr>
            <a:r>
              <a:rPr lang="en-GB" baseline="0" dirty="0"/>
              <a:t>Topological clustering: Finding interconnected communities inside the network can help us identify functional modules within it.</a:t>
            </a:r>
          </a:p>
          <a:p>
            <a:pPr marL="171450" indent="-171450">
              <a:buFontTx/>
              <a:buChar char="-"/>
            </a:pPr>
            <a:r>
              <a:rPr lang="en-GB" baseline="0" dirty="0"/>
              <a:t>Other methods: We will not devote much room to explore these strategies, but they are worth mentioning nevertheless. </a:t>
            </a:r>
          </a:p>
          <a:p>
            <a:pPr marL="628650" lvl="1" indent="-171450">
              <a:buFontTx/>
              <a:buChar char="-"/>
            </a:pPr>
            <a:r>
              <a:rPr lang="en-GB" baseline="0" dirty="0"/>
              <a:t>Shortest paths: Finding the shortest paths between given nodes in a network is a way to highlight the most important routes in the flow of information in the network.</a:t>
            </a:r>
          </a:p>
          <a:p>
            <a:pPr marL="628650" lvl="1" indent="-171450">
              <a:buFontTx/>
              <a:buChar char="-"/>
            </a:pPr>
            <a:r>
              <a:rPr lang="en-GB" baseline="0" dirty="0"/>
              <a:t>Motif search: Motifs are recurred, statistically significant patterns within a network. They are specially relevant in directed networks, where they can represent small functional entities, such as a positive feedback loop, for example. </a:t>
            </a:r>
          </a:p>
          <a:p>
            <a:pPr marL="628650" lvl="1" indent="-171450">
              <a:buFontTx/>
              <a:buChar char="-"/>
            </a:pPr>
            <a:r>
              <a:rPr lang="en-GB" baseline="0" dirty="0"/>
              <a:t>Integrate external information: A fundamental part of any network analysis is the need to overlay information external to the network, such as expression data, variant annotation, quantitative proteomics data, etc… Integrating this information allows to identify sub-regions in the network with a given expression pattern, for example. </a:t>
            </a:r>
          </a:p>
          <a:p>
            <a:pPr marL="457200" lvl="1" indent="0">
              <a:buFontTx/>
              <a:buNone/>
            </a:pPr>
            <a:endParaRPr lang="en-GB" baseline="0" dirty="0"/>
          </a:p>
        </p:txBody>
      </p:sp>
      <p:sp>
        <p:nvSpPr>
          <p:cNvPr id="4" name="Slide Number Placeholder 3"/>
          <p:cNvSpPr>
            <a:spLocks noGrp="1"/>
          </p:cNvSpPr>
          <p:nvPr>
            <p:ph type="sldNum" sz="quarter" idx="10"/>
          </p:nvPr>
        </p:nvSpPr>
        <p:spPr/>
        <p:txBody>
          <a:bodyPr/>
          <a:lstStyle/>
          <a:p>
            <a:pPr>
              <a:defRPr/>
            </a:pPr>
            <a:fld id="{EBEF1CDD-4330-462E-8EFC-7F69CCB2BD2D}" type="slidenum">
              <a:rPr lang="de-DE" smtClean="0"/>
              <a:pPr>
                <a:defRPr/>
              </a:pPr>
              <a:t>53</a:t>
            </a:fld>
            <a:endParaRPr lang="de-DE"/>
          </a:p>
        </p:txBody>
      </p:sp>
    </p:spTree>
    <p:extLst>
      <p:ext uri="{BB962C8B-B14F-4D97-AF65-F5344CB8AC3E}">
        <p14:creationId xmlns:p14="http://schemas.microsoft.com/office/powerpoint/2010/main" val="2911754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As we introduced before, annotation enrichment analysis uses gene/protein annotations provided by knowledge-bases such as GO or </a:t>
            </a:r>
            <a:r>
              <a:rPr lang="en-US" baseline="0" dirty="0" err="1"/>
              <a:t>Reactome</a:t>
            </a:r>
            <a:r>
              <a:rPr lang="en-US" baseline="0" dirty="0"/>
              <a:t> to infer which annotations are over-represented in a network. Essentially, the tools available perform some type of statistical test (usually a </a:t>
            </a:r>
            <a:r>
              <a:rPr lang="en-US" baseline="0" dirty="0" err="1"/>
              <a:t>hypergeometric</a:t>
            </a:r>
            <a:r>
              <a:rPr lang="en-US" baseline="0" dirty="0"/>
              <a:t> test, often also a binomial test) that tries to answer the following question: </a:t>
            </a:r>
            <a:r>
              <a:rPr lang="en-GB" sz="1200" i="1" kern="1200" dirty="0">
                <a:solidFill>
                  <a:schemeClr val="tx1"/>
                </a:solidFill>
                <a:effectLst/>
                <a:latin typeface="Arial" pitchFamily="-112" charset="0"/>
                <a:ea typeface="Geneva" pitchFamily="-112" charset="0"/>
                <a:cs typeface="Geneva" pitchFamily="-112" charset="0"/>
              </a:rPr>
              <a:t>'When sampling </a:t>
            </a:r>
            <a:r>
              <a:rPr lang="en-GB" sz="1200" b="1" i="1" kern="1200" dirty="0">
                <a:solidFill>
                  <a:schemeClr val="tx1"/>
                </a:solidFill>
                <a:effectLst/>
                <a:latin typeface="Arial" pitchFamily="-112" charset="0"/>
                <a:ea typeface="Geneva" pitchFamily="-112" charset="0"/>
                <a:cs typeface="Geneva" pitchFamily="-112" charset="0"/>
              </a:rPr>
              <a:t>X</a:t>
            </a:r>
            <a:r>
              <a:rPr lang="en-GB" sz="1200" i="1" kern="1200" dirty="0">
                <a:solidFill>
                  <a:schemeClr val="tx1"/>
                </a:solidFill>
                <a:effectLst/>
                <a:latin typeface="Arial" pitchFamily="-112" charset="0"/>
                <a:ea typeface="Geneva" pitchFamily="-112" charset="0"/>
                <a:cs typeface="Geneva" pitchFamily="-112" charset="0"/>
              </a:rPr>
              <a:t> proteins (test set) out of </a:t>
            </a:r>
            <a:r>
              <a:rPr lang="en-GB" sz="1200" b="1" i="1" kern="1200" dirty="0">
                <a:solidFill>
                  <a:schemeClr val="tx1"/>
                </a:solidFill>
                <a:effectLst/>
                <a:latin typeface="Arial" pitchFamily="-112" charset="0"/>
                <a:ea typeface="Geneva" pitchFamily="-112" charset="0"/>
                <a:cs typeface="Geneva" pitchFamily="-112" charset="0"/>
              </a:rPr>
              <a:t>N</a:t>
            </a:r>
            <a:r>
              <a:rPr lang="en-GB" sz="1200" i="1" kern="1200" dirty="0">
                <a:solidFill>
                  <a:schemeClr val="tx1"/>
                </a:solidFill>
                <a:effectLst/>
                <a:latin typeface="Arial" pitchFamily="-112" charset="0"/>
                <a:ea typeface="Geneva" pitchFamily="-112" charset="0"/>
                <a:cs typeface="Geneva" pitchFamily="-112" charset="0"/>
              </a:rPr>
              <a:t> proteins (reference set; graph or annotation), what is the probability that </a:t>
            </a:r>
            <a:r>
              <a:rPr lang="en-GB" sz="1200" b="1" i="1" kern="1200" dirty="0">
                <a:solidFill>
                  <a:schemeClr val="tx1"/>
                </a:solidFill>
                <a:effectLst/>
                <a:latin typeface="Arial" pitchFamily="-112" charset="0"/>
                <a:ea typeface="Geneva" pitchFamily="-112" charset="0"/>
                <a:cs typeface="Geneva" pitchFamily="-112" charset="0"/>
              </a:rPr>
              <a:t>x</a:t>
            </a:r>
            <a:r>
              <a:rPr lang="en-GB" sz="1200" i="1" kern="1200" dirty="0">
                <a:solidFill>
                  <a:schemeClr val="tx1"/>
                </a:solidFill>
                <a:effectLst/>
                <a:latin typeface="Arial" pitchFamily="-112" charset="0"/>
                <a:ea typeface="Geneva" pitchFamily="-112" charset="0"/>
                <a:cs typeface="Geneva" pitchFamily="-112" charset="0"/>
              </a:rPr>
              <a:t> or more of these proteins belong to a functional category </a:t>
            </a:r>
            <a:r>
              <a:rPr lang="en-GB" sz="1200" b="1" i="1" kern="1200" dirty="0">
                <a:solidFill>
                  <a:schemeClr val="tx1"/>
                </a:solidFill>
                <a:effectLst/>
                <a:latin typeface="Arial" pitchFamily="-112" charset="0"/>
                <a:ea typeface="Geneva" pitchFamily="-112" charset="0"/>
                <a:cs typeface="Geneva" pitchFamily="-112" charset="0"/>
              </a:rPr>
              <a:t>C</a:t>
            </a:r>
            <a:r>
              <a:rPr lang="en-GB" sz="1200" i="1" kern="1200" dirty="0">
                <a:solidFill>
                  <a:schemeClr val="tx1"/>
                </a:solidFill>
                <a:effectLst/>
                <a:latin typeface="Arial" pitchFamily="-112" charset="0"/>
                <a:ea typeface="Geneva" pitchFamily="-112" charset="0"/>
                <a:cs typeface="Geneva" pitchFamily="-112" charset="0"/>
              </a:rPr>
              <a:t> shared by </a:t>
            </a:r>
            <a:r>
              <a:rPr lang="en-GB" sz="1200" b="1" i="1" kern="1200" dirty="0">
                <a:solidFill>
                  <a:schemeClr val="tx1"/>
                </a:solidFill>
                <a:effectLst/>
                <a:latin typeface="Arial" pitchFamily="-112" charset="0"/>
                <a:ea typeface="Geneva" pitchFamily="-112" charset="0"/>
                <a:cs typeface="Geneva" pitchFamily="-112" charset="0"/>
              </a:rPr>
              <a:t>n</a:t>
            </a:r>
            <a:r>
              <a:rPr lang="en-GB" sz="1200" i="1" kern="1200" dirty="0">
                <a:solidFill>
                  <a:schemeClr val="tx1"/>
                </a:solidFill>
                <a:effectLst/>
                <a:latin typeface="Arial" pitchFamily="-112" charset="0"/>
                <a:ea typeface="Geneva" pitchFamily="-112" charset="0"/>
                <a:cs typeface="Geneva" pitchFamily="-112" charset="0"/>
              </a:rPr>
              <a:t> of the </a:t>
            </a:r>
            <a:r>
              <a:rPr lang="en-GB" sz="1200" b="1" i="1" kern="1200" dirty="0">
                <a:solidFill>
                  <a:schemeClr val="tx1"/>
                </a:solidFill>
                <a:effectLst/>
                <a:latin typeface="Arial" pitchFamily="-112" charset="0"/>
                <a:ea typeface="Geneva" pitchFamily="-112" charset="0"/>
                <a:cs typeface="Geneva" pitchFamily="-112" charset="0"/>
              </a:rPr>
              <a:t>N</a:t>
            </a:r>
            <a:r>
              <a:rPr lang="en-GB" sz="1200" i="1" kern="1200" dirty="0">
                <a:solidFill>
                  <a:schemeClr val="tx1"/>
                </a:solidFill>
                <a:effectLst/>
                <a:latin typeface="Arial" pitchFamily="-112" charset="0"/>
                <a:ea typeface="Geneva" pitchFamily="-112" charset="0"/>
                <a:cs typeface="Geneva" pitchFamily="-112" charset="0"/>
              </a:rPr>
              <a:t> proteins in the reference set.</a:t>
            </a:r>
            <a:r>
              <a:rPr lang="en-GB" sz="1200" i="1" kern="1200" baseline="30000" dirty="0">
                <a:solidFill>
                  <a:schemeClr val="tx1"/>
                </a:solidFill>
                <a:effectLst/>
                <a:latin typeface="Arial" pitchFamily="-112" charset="0"/>
                <a:ea typeface="Geneva" pitchFamily="-112" charset="0"/>
                <a:cs typeface="Geneva" pitchFamily="-112" charset="0"/>
              </a:rPr>
              <a:t>1</a:t>
            </a:r>
            <a:r>
              <a:rPr lang="en-GB" sz="1200" i="1" kern="1200" dirty="0">
                <a:solidFill>
                  <a:schemeClr val="tx1"/>
                </a:solidFill>
                <a:effectLst/>
                <a:latin typeface="Arial" pitchFamily="-112" charset="0"/>
                <a:ea typeface="Geneva" pitchFamily="-112" charset="0"/>
                <a:cs typeface="Geneva" pitchFamily="-112" charset="0"/>
              </a:rPr>
              <a:t>’. </a:t>
            </a:r>
            <a:r>
              <a:rPr lang="en-GB" sz="1200" i="0" kern="1200" dirty="0">
                <a:solidFill>
                  <a:schemeClr val="tx1"/>
                </a:solidFill>
                <a:effectLst/>
                <a:latin typeface="Arial" pitchFamily="-112" charset="0"/>
                <a:ea typeface="Geneva" pitchFamily="-112" charset="0"/>
                <a:cs typeface="Geneva" pitchFamily="-112" charset="0"/>
              </a:rPr>
              <a:t>The</a:t>
            </a:r>
            <a:r>
              <a:rPr lang="en-GB" sz="1200" i="0" kern="1200" baseline="0" dirty="0">
                <a:solidFill>
                  <a:schemeClr val="tx1"/>
                </a:solidFill>
                <a:effectLst/>
                <a:latin typeface="Arial" pitchFamily="-112" charset="0"/>
                <a:ea typeface="Geneva" pitchFamily="-112" charset="0"/>
                <a:cs typeface="Geneva" pitchFamily="-112" charset="0"/>
              </a:rPr>
              <a:t> result of this test provides us with a list of terms that describe the list/network or rather a part of it as a whole. </a:t>
            </a:r>
            <a:endParaRPr lang="en-GB" sz="1200" i="1" kern="1200" dirty="0">
              <a:solidFill>
                <a:schemeClr val="tx1"/>
              </a:solidFill>
              <a:effectLst/>
              <a:latin typeface="Arial" pitchFamily="-112" charset="0"/>
              <a:ea typeface="Geneva" pitchFamily="-112" charset="0"/>
              <a:cs typeface="Geneva" pitchFamily="-112"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i="1" kern="1200" dirty="0">
              <a:solidFill>
                <a:schemeClr val="tx1"/>
              </a:solidFill>
              <a:effectLst/>
              <a:latin typeface="Arial" pitchFamily="-112" charset="0"/>
              <a:ea typeface="Geneva" pitchFamily="-112" charset="0"/>
              <a:cs typeface="Geneva" pitchFamily="-112"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i="0" kern="1200" dirty="0">
                <a:solidFill>
                  <a:schemeClr val="tx1"/>
                </a:solidFill>
                <a:effectLst/>
                <a:latin typeface="Arial" pitchFamily="-112" charset="0"/>
                <a:ea typeface="Geneva" pitchFamily="-112" charset="0"/>
                <a:cs typeface="Geneva" pitchFamily="-112" charset="0"/>
              </a:rPr>
              <a:t>[fig 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i="0" kern="1200" dirty="0">
              <a:solidFill>
                <a:schemeClr val="tx1"/>
              </a:solidFill>
              <a:effectLst/>
              <a:latin typeface="Arial" pitchFamily="-112" charset="0"/>
              <a:ea typeface="Geneva" pitchFamily="-112" charset="0"/>
              <a:cs typeface="Geneva" pitchFamily="-112"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i="0" kern="1200" dirty="0">
                <a:solidFill>
                  <a:schemeClr val="tx1"/>
                </a:solidFill>
                <a:effectLst/>
                <a:latin typeface="Arial" pitchFamily="-112" charset="0"/>
                <a:ea typeface="Geneva" pitchFamily="-112" charset="0"/>
                <a:cs typeface="Geneva" pitchFamily="-112" charset="0"/>
              </a:rPr>
              <a:t>This type of analysis is most frequently performed</a:t>
            </a:r>
            <a:r>
              <a:rPr lang="en-GB" sz="1200" i="0" kern="1200" baseline="0" dirty="0">
                <a:solidFill>
                  <a:schemeClr val="tx1"/>
                </a:solidFill>
                <a:effectLst/>
                <a:latin typeface="Arial" pitchFamily="-112" charset="0"/>
                <a:ea typeface="Geneva" pitchFamily="-112" charset="0"/>
                <a:cs typeface="Geneva" pitchFamily="-112" charset="0"/>
              </a:rPr>
              <a:t> using GO annotation as a reference, but tools such as the Cytoscape apps </a:t>
            </a:r>
            <a:r>
              <a:rPr lang="en-GB" sz="1200" i="0" kern="1200" baseline="0" dirty="0" err="1">
                <a:solidFill>
                  <a:schemeClr val="tx1"/>
                </a:solidFill>
                <a:effectLst/>
                <a:latin typeface="Arial" pitchFamily="-112" charset="0"/>
                <a:ea typeface="Geneva" pitchFamily="-112" charset="0"/>
                <a:cs typeface="Geneva" pitchFamily="-112" charset="0"/>
              </a:rPr>
              <a:t>ClueGO</a:t>
            </a:r>
            <a:r>
              <a:rPr lang="en-GB" sz="1200" i="0" kern="1200" baseline="0" dirty="0">
                <a:solidFill>
                  <a:schemeClr val="tx1"/>
                </a:solidFill>
                <a:effectLst/>
                <a:latin typeface="Arial" pitchFamily="-112" charset="0"/>
                <a:ea typeface="Geneva" pitchFamily="-112" charset="0"/>
                <a:cs typeface="Geneva" pitchFamily="-112" charset="0"/>
              </a:rPr>
              <a:t> and </a:t>
            </a:r>
            <a:r>
              <a:rPr lang="en-GB" sz="1200" i="0" kern="1200" baseline="0" dirty="0" err="1">
                <a:solidFill>
                  <a:schemeClr val="tx1"/>
                </a:solidFill>
                <a:effectLst/>
                <a:latin typeface="Arial" pitchFamily="-112" charset="0"/>
                <a:ea typeface="Geneva" pitchFamily="-112" charset="0"/>
                <a:cs typeface="Geneva" pitchFamily="-112" charset="0"/>
              </a:rPr>
              <a:t>ClueGO</a:t>
            </a:r>
            <a:r>
              <a:rPr lang="en-GB" sz="1200" i="0" kern="1200" baseline="0" dirty="0">
                <a:solidFill>
                  <a:schemeClr val="tx1"/>
                </a:solidFill>
                <a:effectLst/>
                <a:latin typeface="Arial" pitchFamily="-112" charset="0"/>
                <a:ea typeface="Geneva" pitchFamily="-112" charset="0"/>
                <a:cs typeface="Geneva" pitchFamily="-112" charset="0"/>
              </a:rPr>
              <a:t> can also manage other annotation databases such as </a:t>
            </a:r>
            <a:r>
              <a:rPr lang="en-GB" sz="1200" i="0" kern="1200" baseline="0" dirty="0" err="1">
                <a:solidFill>
                  <a:schemeClr val="tx1"/>
                </a:solidFill>
                <a:effectLst/>
                <a:latin typeface="Arial" pitchFamily="-112" charset="0"/>
                <a:ea typeface="Geneva" pitchFamily="-112" charset="0"/>
                <a:cs typeface="Geneva" pitchFamily="-112" charset="0"/>
              </a:rPr>
              <a:t>Reactome</a:t>
            </a:r>
            <a:r>
              <a:rPr lang="en-GB" sz="1200" i="0" kern="1200" baseline="0" dirty="0">
                <a:solidFill>
                  <a:schemeClr val="tx1"/>
                </a:solidFill>
                <a:effectLst/>
                <a:latin typeface="Arial" pitchFamily="-112" charset="0"/>
                <a:ea typeface="Geneva" pitchFamily="-112" charset="0"/>
                <a:cs typeface="Geneva" pitchFamily="-112" charset="0"/>
              </a:rPr>
              <a:t> and KEGG [REFS AND LINKS]. This is a widely used technique that helps characterizing the network as a whole or sub-sets of it, such as inter-connected communities found through topological clustering analysis.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i="0" kern="1200" baseline="0" dirty="0">
              <a:solidFill>
                <a:schemeClr val="tx1"/>
              </a:solidFill>
              <a:effectLst/>
              <a:latin typeface="Arial" pitchFamily="-112" charset="0"/>
              <a:ea typeface="Geneva" pitchFamily="-112" charset="0"/>
              <a:cs typeface="Geneva" pitchFamily="-112"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i="0" kern="1200" baseline="0" dirty="0">
                <a:solidFill>
                  <a:schemeClr val="tx1"/>
                </a:solidFill>
                <a:effectLst/>
                <a:latin typeface="Arial" pitchFamily="-112" charset="0"/>
                <a:ea typeface="Geneva" pitchFamily="-112" charset="0"/>
                <a:cs typeface="Geneva" pitchFamily="-112" charset="0"/>
              </a:rPr>
              <a:t>The main limitations of this approach come from the annotations themselves. Focusing on GO as an example, certain areas of the ontology are more thoroughly annotated and better described than others, with more detail and more accurate terms for well-known processes. This of course has an impact when performing the statistics and introduces a certain bias. </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i="0" kern="1200" baseline="0" dirty="0">
                <a:solidFill>
                  <a:schemeClr val="tx1"/>
                </a:solidFill>
                <a:effectLst/>
                <a:latin typeface="Arial" pitchFamily="-112" charset="0"/>
                <a:ea typeface="Geneva" pitchFamily="-112" charset="0"/>
                <a:cs typeface="Geneva" pitchFamily="-112" charset="0"/>
              </a:rPr>
              <a:t>At the level of the proteins annotated there is also a bias, with more "popular" proteins being better annotated. It is also important to know that GO terms are assigned either by a human curator that performs manual, careful annotation or by computational approaches that use the basis of manual annotation to infer which terms would properly describe uncharted gene products. They use a number of different criteria always referred to annotated gene products, such as sequence or structural similarity or phylogenetic closeness. The importance of the computationally derived annotations is quite significant, since they account for roughly 99% of the annotations that can be found in GO. </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i="0" kern="1200" baseline="0" dirty="0">
                <a:solidFill>
                  <a:schemeClr val="tx1"/>
                </a:solidFill>
                <a:effectLst/>
                <a:latin typeface="Arial" pitchFamily="-112" charset="0"/>
                <a:ea typeface="Geneva" pitchFamily="-112" charset="0"/>
                <a:cs typeface="Geneva" pitchFamily="-112" charset="0"/>
              </a:rPr>
              <a:t>Finally, the last limitation </a:t>
            </a:r>
            <a:r>
              <a:rPr lang="en-GB" sz="1200" i="0" kern="1200" baseline="0" dirty="0" err="1">
                <a:solidFill>
                  <a:schemeClr val="tx1"/>
                </a:solidFill>
                <a:effectLst/>
                <a:latin typeface="Arial" pitchFamily="-112" charset="0"/>
                <a:ea typeface="Geneva" pitchFamily="-112" charset="0"/>
                <a:cs typeface="Geneva" pitchFamily="-112" charset="0"/>
              </a:rPr>
              <a:t>fo</a:t>
            </a:r>
            <a:r>
              <a:rPr lang="en-GB" sz="1200" i="0" kern="1200" baseline="0" dirty="0">
                <a:solidFill>
                  <a:schemeClr val="tx1"/>
                </a:solidFill>
                <a:effectLst/>
                <a:latin typeface="Arial" pitchFamily="-112" charset="0"/>
                <a:ea typeface="Geneva" pitchFamily="-112" charset="0"/>
                <a:cs typeface="Geneva" pitchFamily="-112" charset="0"/>
              </a:rPr>
              <a:t> this approach is that often, if you </a:t>
            </a:r>
            <a:r>
              <a:rPr lang="en-GB" sz="1200" i="0" kern="1200" baseline="0" dirty="0" err="1">
                <a:solidFill>
                  <a:schemeClr val="tx1"/>
                </a:solidFill>
                <a:effectLst/>
                <a:latin typeface="Arial" pitchFamily="-112" charset="0"/>
                <a:ea typeface="Geneva" pitchFamily="-112" charset="0"/>
                <a:cs typeface="Geneva" pitchFamily="-112" charset="0"/>
              </a:rPr>
              <a:t>analyze</a:t>
            </a:r>
            <a:r>
              <a:rPr lang="en-GB" sz="1200" i="0" kern="1200" baseline="0" dirty="0">
                <a:solidFill>
                  <a:schemeClr val="tx1"/>
                </a:solidFill>
                <a:effectLst/>
                <a:latin typeface="Arial" pitchFamily="-112" charset="0"/>
                <a:ea typeface="Geneva" pitchFamily="-112" charset="0"/>
                <a:cs typeface="Geneva" pitchFamily="-112" charset="0"/>
              </a:rPr>
              <a:t> a relatively large network, the results of the analysis are quite complex, since resources such as </a:t>
            </a:r>
            <a:r>
              <a:rPr lang="en-GB" sz="1200" i="0" kern="1200" baseline="0" dirty="0" err="1">
                <a:solidFill>
                  <a:schemeClr val="tx1"/>
                </a:solidFill>
                <a:effectLst/>
                <a:latin typeface="Arial" pitchFamily="-112" charset="0"/>
                <a:ea typeface="Geneva" pitchFamily="-112" charset="0"/>
                <a:cs typeface="Geneva" pitchFamily="-112" charset="0"/>
              </a:rPr>
              <a:t>Reactome</a:t>
            </a:r>
            <a:r>
              <a:rPr lang="en-GB" sz="1200" i="0" kern="1200" baseline="0" dirty="0">
                <a:solidFill>
                  <a:schemeClr val="tx1"/>
                </a:solidFill>
                <a:effectLst/>
                <a:latin typeface="Arial" pitchFamily="-112" charset="0"/>
                <a:ea typeface="Geneva" pitchFamily="-112" charset="0"/>
                <a:cs typeface="Geneva" pitchFamily="-112" charset="0"/>
              </a:rPr>
              <a:t> and especially GO can be very complex and detailed in their annotation. For that reason, many tools offer the option to use simplified versions of the ontologies where a fine detailed terms are removed and assigned to </a:t>
            </a:r>
            <a:r>
              <a:rPr lang="en-GB" sz="1200" i="0" kern="1200" baseline="0" dirty="0" err="1">
                <a:solidFill>
                  <a:schemeClr val="tx1"/>
                </a:solidFill>
                <a:effectLst/>
                <a:latin typeface="Arial" pitchFamily="-112" charset="0"/>
                <a:ea typeface="Geneva" pitchFamily="-112" charset="0"/>
                <a:cs typeface="Geneva" pitchFamily="-112" charset="0"/>
              </a:rPr>
              <a:t>borader</a:t>
            </a:r>
            <a:r>
              <a:rPr lang="en-GB" sz="1200" i="0" kern="1200" baseline="0" dirty="0">
                <a:solidFill>
                  <a:schemeClr val="tx1"/>
                </a:solidFill>
                <a:effectLst/>
                <a:latin typeface="Arial" pitchFamily="-112" charset="0"/>
                <a:ea typeface="Geneva" pitchFamily="-112" charset="0"/>
                <a:cs typeface="Geneva" pitchFamily="-112" charset="0"/>
              </a:rPr>
              <a:t>, more general parent terms. In GO in particular, these simplified ontologies are called </a:t>
            </a:r>
            <a:r>
              <a:rPr lang="en-GB" sz="1200" i="0" kern="1200" baseline="0" dirty="0" err="1">
                <a:solidFill>
                  <a:schemeClr val="tx1"/>
                </a:solidFill>
                <a:effectLst/>
                <a:latin typeface="Arial" pitchFamily="-112" charset="0"/>
                <a:ea typeface="Geneva" pitchFamily="-112" charset="0"/>
                <a:cs typeface="Geneva" pitchFamily="-112" charset="0"/>
              </a:rPr>
              <a:t>GOslims</a:t>
            </a:r>
            <a:r>
              <a:rPr lang="en-GB" sz="1200" i="0" kern="1200" baseline="0" dirty="0">
                <a:solidFill>
                  <a:schemeClr val="tx1"/>
                </a:solidFill>
                <a:effectLst/>
                <a:latin typeface="Arial" pitchFamily="-112" charset="0"/>
                <a:ea typeface="Geneva" pitchFamily="-112" charset="0"/>
                <a:cs typeface="Geneva" pitchFamily="-112"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i="0" kern="1200" baseline="0" dirty="0">
              <a:solidFill>
                <a:schemeClr val="tx1"/>
              </a:solidFill>
              <a:effectLst/>
              <a:latin typeface="Arial" pitchFamily="-112" charset="0"/>
              <a:ea typeface="Geneva" pitchFamily="-112" charset="0"/>
              <a:cs typeface="Geneva" pitchFamily="-112"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i="0" kern="1200" baseline="0" dirty="0">
                <a:solidFill>
                  <a:schemeClr val="tx1"/>
                </a:solidFill>
                <a:effectLst/>
                <a:latin typeface="Arial" pitchFamily="-112" charset="0"/>
                <a:ea typeface="Geneva" pitchFamily="-112" charset="0"/>
                <a:cs typeface="Geneva" pitchFamily="-112" charset="0"/>
              </a:rPr>
              <a:t>In summary, it is important to know the annotation resource you are using to perform this type of analysis, as well as to be aware of the limitations of the statistical tool used to perform the test. [NEED TO ADD MORE ON THAT].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i="0" kern="1200" baseline="0" dirty="0">
              <a:solidFill>
                <a:schemeClr val="tx1"/>
              </a:solidFill>
              <a:effectLst/>
              <a:latin typeface="Arial" pitchFamily="-112" charset="0"/>
              <a:ea typeface="Geneva" pitchFamily="-112" charset="0"/>
              <a:cs typeface="Geneva" pitchFamily="-112"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i="0" kern="1200" baseline="0" dirty="0">
                <a:solidFill>
                  <a:schemeClr val="tx1"/>
                </a:solidFill>
                <a:effectLst/>
                <a:latin typeface="Arial" pitchFamily="-112" charset="0"/>
                <a:ea typeface="Geneva" pitchFamily="-112" charset="0"/>
                <a:cs typeface="Geneva" pitchFamily="-112" charset="0"/>
              </a:rPr>
              <a:t>http://</a:t>
            </a:r>
            <a:r>
              <a:rPr lang="en-GB" sz="1200" i="0" kern="1200" baseline="0" dirty="0" err="1">
                <a:solidFill>
                  <a:schemeClr val="tx1"/>
                </a:solidFill>
                <a:effectLst/>
                <a:latin typeface="Arial" pitchFamily="-112" charset="0"/>
                <a:ea typeface="Geneva" pitchFamily="-112" charset="0"/>
                <a:cs typeface="Geneva" pitchFamily="-112" charset="0"/>
              </a:rPr>
              <a:t>www.ebi.ac.uk</a:t>
            </a:r>
            <a:r>
              <a:rPr lang="en-GB" sz="1200" i="0" kern="1200" baseline="0" dirty="0">
                <a:solidFill>
                  <a:schemeClr val="tx1"/>
                </a:solidFill>
                <a:effectLst/>
                <a:latin typeface="Arial" pitchFamily="-112" charset="0"/>
                <a:ea typeface="Geneva" pitchFamily="-112" charset="0"/>
                <a:cs typeface="Geneva" pitchFamily="-112" charset="0"/>
              </a:rPr>
              <a:t>/training/online/course/</a:t>
            </a:r>
            <a:r>
              <a:rPr lang="en-GB" sz="1200" i="0" kern="1200" baseline="0" dirty="0" err="1">
                <a:solidFill>
                  <a:schemeClr val="tx1"/>
                </a:solidFill>
                <a:effectLst/>
                <a:latin typeface="Arial" pitchFamily="-112" charset="0"/>
                <a:ea typeface="Geneva" pitchFamily="-112" charset="0"/>
                <a:cs typeface="Geneva" pitchFamily="-112" charset="0"/>
              </a:rPr>
              <a:t>uniprot</a:t>
            </a:r>
            <a:r>
              <a:rPr lang="en-GB" sz="1200" i="0" kern="1200" baseline="0" dirty="0">
                <a:solidFill>
                  <a:schemeClr val="tx1"/>
                </a:solidFill>
                <a:effectLst/>
                <a:latin typeface="Arial" pitchFamily="-112" charset="0"/>
                <a:ea typeface="Geneva" pitchFamily="-112" charset="0"/>
                <a:cs typeface="Geneva" pitchFamily="-112" charset="0"/>
              </a:rPr>
              <a:t>-</a:t>
            </a:r>
            <a:r>
              <a:rPr lang="en-GB" sz="1200" i="0" kern="1200" baseline="0" dirty="0" err="1">
                <a:solidFill>
                  <a:schemeClr val="tx1"/>
                </a:solidFill>
                <a:effectLst/>
                <a:latin typeface="Arial" pitchFamily="-112" charset="0"/>
                <a:ea typeface="Geneva" pitchFamily="-112" charset="0"/>
                <a:cs typeface="Geneva" pitchFamily="-112" charset="0"/>
              </a:rPr>
              <a:t>goa</a:t>
            </a:r>
            <a:r>
              <a:rPr lang="en-GB" sz="1200" i="0" kern="1200" baseline="0" dirty="0">
                <a:solidFill>
                  <a:schemeClr val="tx1"/>
                </a:solidFill>
                <a:effectLst/>
                <a:latin typeface="Arial" pitchFamily="-112" charset="0"/>
                <a:ea typeface="Geneva" pitchFamily="-112" charset="0"/>
                <a:cs typeface="Geneva" pitchFamily="-112" charset="0"/>
              </a:rPr>
              <a:t>-quick-tour</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i="0" kern="1200" baseline="0" dirty="0">
                <a:solidFill>
                  <a:schemeClr val="tx1"/>
                </a:solidFill>
                <a:effectLst/>
                <a:latin typeface="Arial" pitchFamily="-112" charset="0"/>
                <a:ea typeface="Geneva" pitchFamily="-112" charset="0"/>
                <a:cs typeface="Geneva" pitchFamily="-112" charset="0"/>
              </a:rPr>
              <a:t>http://</a:t>
            </a:r>
            <a:r>
              <a:rPr lang="en-GB" sz="1200" i="0" kern="1200" baseline="0" dirty="0" err="1">
                <a:solidFill>
                  <a:schemeClr val="tx1"/>
                </a:solidFill>
                <a:effectLst/>
                <a:latin typeface="Arial" pitchFamily="-112" charset="0"/>
                <a:ea typeface="Geneva" pitchFamily="-112" charset="0"/>
                <a:cs typeface="Geneva" pitchFamily="-112" charset="0"/>
              </a:rPr>
              <a:t>www.ebi.ac.uk</a:t>
            </a:r>
            <a:r>
              <a:rPr lang="en-GB" sz="1200" i="0" kern="1200" baseline="0" dirty="0">
                <a:solidFill>
                  <a:schemeClr val="tx1"/>
                </a:solidFill>
                <a:effectLst/>
                <a:latin typeface="Arial" pitchFamily="-112" charset="0"/>
                <a:ea typeface="Geneva" pitchFamily="-112" charset="0"/>
                <a:cs typeface="Geneva" pitchFamily="-112" charset="0"/>
              </a:rPr>
              <a:t>/training/online/course/go-quick-tour</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i="0" kern="1200" baseline="0" dirty="0">
                <a:solidFill>
                  <a:schemeClr val="tx1"/>
                </a:solidFill>
                <a:effectLst/>
                <a:latin typeface="Arial" pitchFamily="-112" charset="0"/>
                <a:ea typeface="Geneva" pitchFamily="-112" charset="0"/>
                <a:cs typeface="Geneva" pitchFamily="-112" charset="0"/>
              </a:rPr>
              <a:t>http://</a:t>
            </a:r>
            <a:r>
              <a:rPr lang="en-GB" sz="1200" i="0" kern="1200" baseline="0" dirty="0" err="1">
                <a:solidFill>
                  <a:schemeClr val="tx1"/>
                </a:solidFill>
                <a:effectLst/>
                <a:latin typeface="Arial" pitchFamily="-112" charset="0"/>
                <a:ea typeface="Geneva" pitchFamily="-112" charset="0"/>
                <a:cs typeface="Geneva" pitchFamily="-112" charset="0"/>
              </a:rPr>
              <a:t>www.ebi.ac.uk</a:t>
            </a:r>
            <a:r>
              <a:rPr lang="en-GB" sz="1200" i="0" kern="1200" baseline="0" dirty="0">
                <a:solidFill>
                  <a:schemeClr val="tx1"/>
                </a:solidFill>
                <a:effectLst/>
                <a:latin typeface="Arial" pitchFamily="-112" charset="0"/>
                <a:ea typeface="Geneva" pitchFamily="-112" charset="0"/>
                <a:cs typeface="Geneva" pitchFamily="-112" charset="0"/>
              </a:rPr>
              <a:t>/training/online/course/reactome-exploring-and-analysing-biological-pathwa-1</a:t>
            </a:r>
            <a:endParaRPr lang="en-GB" sz="1200" i="0" kern="1200" dirty="0">
              <a:solidFill>
                <a:schemeClr val="tx1"/>
              </a:solidFill>
              <a:effectLst/>
              <a:latin typeface="Arial" pitchFamily="-112" charset="0"/>
              <a:ea typeface="Geneva" pitchFamily="-112" charset="0"/>
              <a:cs typeface="Geneva" pitchFamily="-112"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i="0" kern="1200" dirty="0">
              <a:solidFill>
                <a:schemeClr val="tx1"/>
              </a:solidFill>
              <a:effectLst/>
              <a:latin typeface="Arial" pitchFamily="-112" charset="0"/>
              <a:ea typeface="Geneva" pitchFamily="-112" charset="0"/>
              <a:cs typeface="Geneva" pitchFamily="-112"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i="0" kern="1200" dirty="0">
              <a:solidFill>
                <a:schemeClr val="tx1"/>
              </a:solidFill>
              <a:effectLst/>
              <a:latin typeface="Arial" pitchFamily="-112" charset="0"/>
              <a:ea typeface="Geneva" pitchFamily="-112" charset="0"/>
              <a:cs typeface="Geneva" pitchFamily="-112"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i="0" kern="1200" dirty="0">
              <a:solidFill>
                <a:schemeClr val="tx1"/>
              </a:solidFill>
              <a:effectLst/>
              <a:latin typeface="Arial" pitchFamily="-112" charset="0"/>
              <a:ea typeface="Geneva" pitchFamily="-112" charset="0"/>
              <a:cs typeface="Geneva" pitchFamily="-112"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i="0" kern="1200" dirty="0">
                <a:solidFill>
                  <a:schemeClr val="tx1"/>
                </a:solidFill>
                <a:effectLst/>
                <a:latin typeface="Arial" pitchFamily="-112" charset="0"/>
                <a:ea typeface="Geneva" pitchFamily="-112" charset="0"/>
                <a:cs typeface="Geneva" pitchFamily="-112" charset="0"/>
              </a:rPr>
              <a:t>1.- Taken from the</a:t>
            </a:r>
            <a:r>
              <a:rPr lang="en-GB" sz="1200" i="0" kern="1200" baseline="0" dirty="0">
                <a:solidFill>
                  <a:schemeClr val="tx1"/>
                </a:solidFill>
                <a:effectLst/>
                <a:latin typeface="Arial" pitchFamily="-112" charset="0"/>
                <a:ea typeface="Geneva" pitchFamily="-112" charset="0"/>
                <a:cs typeface="Geneva" pitchFamily="-112" charset="0"/>
              </a:rPr>
              <a:t> website of </a:t>
            </a:r>
            <a:r>
              <a:rPr lang="en-GB" sz="1200" i="0" kern="1200" baseline="0" dirty="0" err="1">
                <a:solidFill>
                  <a:schemeClr val="tx1"/>
                </a:solidFill>
                <a:effectLst/>
                <a:latin typeface="Arial" pitchFamily="-112" charset="0"/>
                <a:ea typeface="Geneva" pitchFamily="-112" charset="0"/>
                <a:cs typeface="Geneva" pitchFamily="-112" charset="0"/>
              </a:rPr>
              <a:t>ClueGO</a:t>
            </a:r>
            <a:r>
              <a:rPr lang="en-GB" sz="1200" i="0" kern="1200" baseline="0" dirty="0">
                <a:solidFill>
                  <a:schemeClr val="tx1"/>
                </a:solidFill>
                <a:effectLst/>
                <a:latin typeface="Arial" pitchFamily="-112" charset="0"/>
                <a:ea typeface="Geneva" pitchFamily="-112" charset="0"/>
                <a:cs typeface="Geneva" pitchFamily="-112" charset="0"/>
              </a:rPr>
              <a:t>, a Cytoscape app for GO enrichment analysis (http://</a:t>
            </a:r>
            <a:r>
              <a:rPr lang="en-GB" sz="1200" i="0" kern="1200" baseline="0" dirty="0" err="1">
                <a:solidFill>
                  <a:schemeClr val="tx1"/>
                </a:solidFill>
                <a:effectLst/>
                <a:latin typeface="Arial" pitchFamily="-112" charset="0"/>
                <a:ea typeface="Geneva" pitchFamily="-112" charset="0"/>
                <a:cs typeface="Geneva" pitchFamily="-112" charset="0"/>
              </a:rPr>
              <a:t>www.psb.ugent.be</a:t>
            </a:r>
            <a:r>
              <a:rPr lang="en-GB" sz="1200" i="0" kern="1200" baseline="0" dirty="0">
                <a:solidFill>
                  <a:schemeClr val="tx1"/>
                </a:solidFill>
                <a:effectLst/>
                <a:latin typeface="Arial" pitchFamily="-112" charset="0"/>
                <a:ea typeface="Geneva" pitchFamily="-112" charset="0"/>
                <a:cs typeface="Geneva" pitchFamily="-112" charset="0"/>
              </a:rPr>
              <a:t>/</a:t>
            </a:r>
            <a:r>
              <a:rPr lang="en-GB" sz="1200" i="0" kern="1200" baseline="0" dirty="0" err="1">
                <a:solidFill>
                  <a:schemeClr val="tx1"/>
                </a:solidFill>
                <a:effectLst/>
                <a:latin typeface="Arial" pitchFamily="-112" charset="0"/>
                <a:ea typeface="Geneva" pitchFamily="-112" charset="0"/>
                <a:cs typeface="Geneva" pitchFamily="-112" charset="0"/>
              </a:rPr>
              <a:t>cbd</a:t>
            </a:r>
            <a:r>
              <a:rPr lang="en-GB" sz="1200" i="0" kern="1200" baseline="0" dirty="0">
                <a:solidFill>
                  <a:schemeClr val="tx1"/>
                </a:solidFill>
                <a:effectLst/>
                <a:latin typeface="Arial" pitchFamily="-112" charset="0"/>
                <a:ea typeface="Geneva" pitchFamily="-112" charset="0"/>
                <a:cs typeface="Geneva" pitchFamily="-112" charset="0"/>
              </a:rPr>
              <a:t>/papers/</a:t>
            </a:r>
            <a:r>
              <a:rPr lang="en-GB" sz="1200" i="0" kern="1200" baseline="0" dirty="0" err="1">
                <a:solidFill>
                  <a:schemeClr val="tx1"/>
                </a:solidFill>
                <a:effectLst/>
                <a:latin typeface="Arial" pitchFamily="-112" charset="0"/>
                <a:ea typeface="Geneva" pitchFamily="-112" charset="0"/>
                <a:cs typeface="Geneva" pitchFamily="-112" charset="0"/>
              </a:rPr>
              <a:t>ClueGO</a:t>
            </a:r>
            <a:r>
              <a:rPr lang="en-GB" sz="1200" i="0" kern="1200" baseline="0" dirty="0">
                <a:solidFill>
                  <a:schemeClr val="tx1"/>
                </a:solidFill>
                <a:effectLst/>
                <a:latin typeface="Arial" pitchFamily="-112" charset="0"/>
                <a:ea typeface="Geneva" pitchFamily="-112" charset="0"/>
                <a:cs typeface="Geneva" pitchFamily="-112" charset="0"/>
              </a:rPr>
              <a:t>/</a:t>
            </a:r>
            <a:r>
              <a:rPr lang="en-GB" sz="1200" i="0" kern="1200" baseline="0" dirty="0" err="1">
                <a:solidFill>
                  <a:schemeClr val="tx1"/>
                </a:solidFill>
                <a:effectLst/>
                <a:latin typeface="Arial" pitchFamily="-112" charset="0"/>
                <a:ea typeface="Geneva" pitchFamily="-112" charset="0"/>
                <a:cs typeface="Geneva" pitchFamily="-112" charset="0"/>
              </a:rPr>
              <a:t>User_Guide.html</a:t>
            </a:r>
            <a:r>
              <a:rPr lang="en-GB" sz="1200" i="0" kern="1200" baseline="0" dirty="0">
                <a:solidFill>
                  <a:schemeClr val="tx1"/>
                </a:solidFill>
                <a:effectLst/>
                <a:latin typeface="Arial" pitchFamily="-112" charset="0"/>
                <a:ea typeface="Geneva" pitchFamily="-112" charset="0"/>
                <a:cs typeface="Geneva" pitchFamily="-112" charset="0"/>
              </a:rPr>
              <a:t>). </a:t>
            </a:r>
            <a:endParaRPr lang="en-US" dirty="0"/>
          </a:p>
        </p:txBody>
      </p:sp>
      <p:sp>
        <p:nvSpPr>
          <p:cNvPr id="4" name="Slide Number Placeholder 3"/>
          <p:cNvSpPr>
            <a:spLocks noGrp="1"/>
          </p:cNvSpPr>
          <p:nvPr>
            <p:ph type="sldNum" sz="quarter" idx="10"/>
          </p:nvPr>
        </p:nvSpPr>
        <p:spPr/>
        <p:txBody>
          <a:bodyPr/>
          <a:lstStyle/>
          <a:p>
            <a:pPr>
              <a:defRPr/>
            </a:pPr>
            <a:fld id="{EBEF1CDD-4330-462E-8EFC-7F69CCB2BD2D}" type="slidenum">
              <a:rPr lang="de-DE" smtClean="0"/>
              <a:pPr>
                <a:defRPr/>
              </a:pPr>
              <a:t>56</a:t>
            </a:fld>
            <a:endParaRPr lang="de-DE"/>
          </a:p>
        </p:txBody>
      </p:sp>
    </p:spTree>
    <p:extLst>
      <p:ext uri="{BB962C8B-B14F-4D97-AF65-F5344CB8AC3E}">
        <p14:creationId xmlns:p14="http://schemas.microsoft.com/office/powerpoint/2010/main" val="473162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put order in </a:t>
            </a:r>
            <a:r>
              <a:rPr lang="en-GB" dirty="0" err="1"/>
              <a:t>caos</a:t>
            </a:r>
            <a:r>
              <a:rPr lang="en-GB" dirty="0"/>
              <a:t> and help understanding how differentially modulated molecules are related in a given condition i.e. in a disease or upon drug </a:t>
            </a:r>
            <a:r>
              <a:rPr lang="en-GB" dirty="0" err="1"/>
              <a:t>tretment</a:t>
            </a:r>
            <a:endParaRPr lang="en-GB" dirty="0"/>
          </a:p>
        </p:txBody>
      </p:sp>
      <p:sp>
        <p:nvSpPr>
          <p:cNvPr id="4" name="Slide Number Placeholder 3"/>
          <p:cNvSpPr>
            <a:spLocks noGrp="1"/>
          </p:cNvSpPr>
          <p:nvPr>
            <p:ph type="sldNum" sz="quarter" idx="5"/>
          </p:nvPr>
        </p:nvSpPr>
        <p:spPr/>
        <p:txBody>
          <a:bodyPr/>
          <a:lstStyle/>
          <a:p>
            <a:fld id="{4A199979-82A7-A74D-B58F-4BC0B0A5173B}" type="slidenum">
              <a:rPr lang="it-IT" smtClean="0"/>
              <a:t>6</a:t>
            </a:fld>
            <a:endParaRPr lang="it-IT"/>
          </a:p>
        </p:txBody>
      </p:sp>
    </p:spTree>
    <p:extLst>
      <p:ext uri="{BB962C8B-B14F-4D97-AF65-F5344CB8AC3E}">
        <p14:creationId xmlns:p14="http://schemas.microsoft.com/office/powerpoint/2010/main" val="3449709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Networks can represent many different types of data, as we have seen already. Apart from the nodes representing different entities (proteins, genes, people…),</a:t>
            </a:r>
            <a:r>
              <a:rPr lang="en-GB" baseline="0" dirty="0"/>
              <a:t> the edges can convey information beyond a simple link between nodes. </a:t>
            </a:r>
            <a:r>
              <a:rPr lang="en-GB" dirty="0"/>
              <a:t>Depending on the nature of this information,</a:t>
            </a:r>
            <a:r>
              <a:rPr lang="en-GB" baseline="0" dirty="0"/>
              <a:t> different types of analysis can be performed. For this reason, it is useful to highlight the main types of edges that can be found in a network.</a:t>
            </a:r>
          </a:p>
          <a:p>
            <a:endParaRPr lang="en-GB" baseline="0" dirty="0"/>
          </a:p>
          <a:p>
            <a:r>
              <a:rPr lang="en-GB" baseline="0" dirty="0"/>
              <a:t>[fig5] </a:t>
            </a:r>
          </a:p>
          <a:p>
            <a:endParaRPr lang="en-GB" dirty="0"/>
          </a:p>
          <a:p>
            <a:pPr marL="171450" indent="-171450">
              <a:buFontTx/>
              <a:buChar char="-"/>
            </a:pPr>
            <a:r>
              <a:rPr lang="en-GB" baseline="0" dirty="0"/>
              <a:t>Undirected edge: This is the typo of edge we will find in PPINs. The relationship between the nodes is a simple connection, without a given flow of signal implied. </a:t>
            </a:r>
          </a:p>
          <a:p>
            <a:pPr marL="171450" indent="-171450">
              <a:buFontTx/>
              <a:buChar char="-"/>
            </a:pPr>
            <a:r>
              <a:rPr lang="en-GB" baseline="0" dirty="0"/>
              <a:t>Directed edges: This is the kind of connection you will find in metabolic networks or gene regulation networks, for example. There is a clear flow of signal implied and the network can then be organized hierarchically. </a:t>
            </a:r>
          </a:p>
          <a:p>
            <a:pPr marL="171450" indent="-171450">
              <a:buFontTx/>
              <a:buChar char="-"/>
            </a:pPr>
            <a:r>
              <a:rPr lang="en-GB" baseline="0" dirty="0"/>
              <a:t>Weighted edges: directed or undirected edges can also have weight or quantitative value associated with them. This is used to depict concepts such a reliability of an interaction, the quantitative expression change that a gene induces over another or even how closely related are two genes in terms of sequence similarity or even expression values. Edges can also be weighted by their centrality values or several other topological parameters. </a:t>
            </a:r>
          </a:p>
          <a:p>
            <a:pPr marL="171450" indent="-171450">
              <a:buFontTx/>
              <a:buChar char="-"/>
            </a:pPr>
            <a:endParaRPr lang="en-GB" baseline="0" dirty="0"/>
          </a:p>
          <a:p>
            <a:pPr marL="0" indent="0">
              <a:buFontTx/>
              <a:buNone/>
            </a:pPr>
            <a:r>
              <a:rPr lang="en-GB" baseline="0" dirty="0"/>
              <a:t>Finally, it is important to point out that every network can be expressed mathematically in the shape of an adjacency matrix, where the row and columns get assigned to the nodes in the network and the presence of an edge is symbolized by a numerical value. A network with undirected, </a:t>
            </a:r>
            <a:r>
              <a:rPr lang="en-GB" baseline="0" dirty="0" err="1"/>
              <a:t>unweighted</a:t>
            </a:r>
            <a:r>
              <a:rPr lang="en-GB" baseline="0" dirty="0"/>
              <a:t> edges will only contain the values 1, when a connection is present between the nodes represented by the given row and column, and 0, when there is no connection. Directed and weighted networks can make use of different numerical values in the matrix to express these more complex relationships. </a:t>
            </a:r>
          </a:p>
          <a:p>
            <a:pPr marL="0" indent="0">
              <a:buFontTx/>
              <a:buNone/>
            </a:pPr>
            <a:endParaRPr lang="en-GB" baseline="0" dirty="0"/>
          </a:p>
          <a:p>
            <a:pPr marL="0" indent="0">
              <a:buFontTx/>
              <a:buNone/>
            </a:pPr>
            <a:endParaRPr lang="en-GB" baseline="0" dirty="0"/>
          </a:p>
          <a:p>
            <a:pPr marL="0" indent="0">
              <a:buFontTx/>
              <a:buNone/>
            </a:pPr>
            <a:r>
              <a:rPr lang="en-GB" baseline="0" dirty="0"/>
              <a:t>Matt: The underlying mathematical representation of every network is an adjacency matrix, which for undirected networks is characteristically symmetric. Thanks to this representation we can calculate network properties such as degree (shown) and other centralities (later slides) very easily by applying basic concepts from linear algebra.</a:t>
            </a:r>
          </a:p>
          <a:p>
            <a:pPr marL="0" indent="0">
              <a:buFontTx/>
              <a:buNone/>
            </a:pPr>
            <a:endParaRPr lang="en-GB" baseline="0" dirty="0"/>
          </a:p>
        </p:txBody>
      </p:sp>
      <p:sp>
        <p:nvSpPr>
          <p:cNvPr id="4" name="Slide Number Placeholder 3"/>
          <p:cNvSpPr>
            <a:spLocks noGrp="1"/>
          </p:cNvSpPr>
          <p:nvPr>
            <p:ph type="sldNum" sz="quarter" idx="10"/>
          </p:nvPr>
        </p:nvSpPr>
        <p:spPr/>
        <p:txBody>
          <a:bodyPr/>
          <a:lstStyle/>
          <a:p>
            <a:pPr>
              <a:defRPr/>
            </a:pPr>
            <a:fld id="{EBEF1CDD-4330-462E-8EFC-7F69CCB2BD2D}" type="slidenum">
              <a:rPr lang="de-DE" smtClean="0"/>
              <a:pPr>
                <a:defRPr/>
              </a:pPr>
              <a:t>14</a:t>
            </a:fld>
            <a:endParaRPr lang="de-DE"/>
          </a:p>
        </p:txBody>
      </p:sp>
    </p:spTree>
    <p:extLst>
      <p:ext uri="{BB962C8B-B14F-4D97-AF65-F5344CB8AC3E}">
        <p14:creationId xmlns:p14="http://schemas.microsoft.com/office/powerpoint/2010/main" val="235523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8F545C-06FB-1C4E-AF96-743CFA37847C}" type="slidenum">
              <a:rPr lang="en-GB" smtClean="0"/>
              <a:t>21</a:t>
            </a:fld>
            <a:endParaRPr lang="en-GB"/>
          </a:p>
        </p:txBody>
      </p:sp>
    </p:spTree>
    <p:extLst>
      <p:ext uri="{BB962C8B-B14F-4D97-AF65-F5344CB8AC3E}">
        <p14:creationId xmlns:p14="http://schemas.microsoft.com/office/powerpoint/2010/main" val="1051084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Different types of information can be represented in the shape of networks in order to model the cell. Some of the most used ones are: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1.- Metabolic networks: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a. They are used to study the biochemical reactions that allow an organism to grow, reproduce, respond to the environments and maintain its structure.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b. They are formed by metabolites and enzymes taking the role of nodes and the reactions describing their transformations being represented as directed edges.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c. They have been thoroughly characterized and well studied for quite some time now and built upon a solid base of knowledge.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2. Genetic interaction networks: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a. “</a:t>
            </a:r>
            <a:r>
              <a:rPr lang="en-US" b="0" i="1" dirty="0"/>
              <a:t>Genetic interaction is the phenomenon where the effects of one gene are modified by one or several other genes.</a:t>
            </a:r>
            <a:r>
              <a:rPr lang="en-US" dirty="0"/>
              <a:t>”  (from http://</a:t>
            </a:r>
            <a:r>
              <a:rPr lang="en-US" dirty="0" err="1"/>
              <a:t>www.nature.com</a:t>
            </a:r>
            <a:r>
              <a:rPr lang="en-US" dirty="0"/>
              <a:t>/subjects/genetic-interaction).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b. These networks represent a functional relationship between different genes, rather than a physical one.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c. The genes are represented as nodes and their relationships as edges. Depending on the type of evidence behind the interaction, directionality can be inferred for the edges.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d. They can be built upon large- or small-scale experimental datasets.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3. Gene / transcriptional regulation networks: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a. They aim to represent how gene expression is controlled.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b. Genes and transcription factors are represented as nodes, while their relationship is depicted by different types of directional edges.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c. Usually generated via databases representing consensus knowledge (</a:t>
            </a:r>
            <a:r>
              <a:rPr lang="en-US" baseline="0" dirty="0" err="1"/>
              <a:t>knowledgebases</a:t>
            </a:r>
            <a:r>
              <a:rPr lang="en-US" baseline="0" dirty="0"/>
              <a:t> such as </a:t>
            </a:r>
            <a:r>
              <a:rPr lang="en-US" baseline="0" dirty="0" err="1"/>
              <a:t>Reactome</a:t>
            </a:r>
            <a:r>
              <a:rPr lang="en-US" baseline="0" dirty="0"/>
              <a:t> or KEGG), although some large-scale experimental datasets are also available.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d. Regulatory RNAs and other mechanisms are coming to form an integral part of this type of networks.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4. Cell signaling networks: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a. Cell signaling is the communication system that controls cellular activities.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b. Conceptually, this can be represented in the form of signaling pathways, ordered sequences of events that model the information flow within the cell.</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c. Elements in the pathway (proteins, nucleic acids, metabolites) are represented as nodes and the directed edges linking them represents the flow of information.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d. Systematically represented in pathway databases such as </a:t>
            </a:r>
            <a:r>
              <a:rPr lang="en-US" baseline="0" dirty="0" err="1"/>
              <a:t>Reactome</a:t>
            </a:r>
            <a:r>
              <a:rPr lang="en-US" baseline="0" dirty="0"/>
              <a:t>, KEGG or </a:t>
            </a:r>
            <a:r>
              <a:rPr lang="en-US" baseline="0" dirty="0" err="1"/>
              <a:t>Wikipathways</a:t>
            </a:r>
            <a:r>
              <a:rPr lang="en-US" baseline="0" dirty="0"/>
              <a:t>. These aim to provide with a formal representation of current scientific consensus on how cell signaling works.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5. Protein-protein interaction networks:</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a. They will be the subject of this course and they represent the physical relationships between proteins. They are then central to practically every process that takes place in the cell.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b. Proteins are represented as nodes that are linked by undirected edges.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c. More on PPINs in the next slide.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[fig 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t>Finally, this online course is focused on </a:t>
            </a:r>
            <a:r>
              <a:rPr lang="en-US" sz="1200" b="1" baseline="0" dirty="0"/>
              <a:t>protein-protein interaction networks</a:t>
            </a:r>
            <a:r>
              <a:rPr lang="en-US" sz="1200" baseline="0" dirty="0"/>
              <a:t> (PPINs), which will be described in detail later on, as one of the data types most frequently used in biological network analysis nowadays. You can learn more about protein-protein interactions in this introductory online course also offered at the EBI train online page: [http://</a:t>
            </a:r>
            <a:r>
              <a:rPr lang="en-US" sz="1200" baseline="0" dirty="0" err="1"/>
              <a:t>www.ebi.ac.uk</a:t>
            </a:r>
            <a:r>
              <a:rPr lang="en-US" sz="1200" baseline="0" dirty="0"/>
              <a:t>/training/online/course/protein-interactions-and-their-importance].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t>Now, let’s have a look at protein-protein interaction networks.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BEF1CDD-4330-462E-8EFC-7F69CCB2BD2D}" type="slidenum">
              <a:rPr lang="de-DE" smtClean="0"/>
              <a:pPr>
                <a:defRPr/>
              </a:pPr>
              <a:t>25</a:t>
            </a:fld>
            <a:endParaRPr lang="de-DE"/>
          </a:p>
        </p:txBody>
      </p:sp>
    </p:spTree>
    <p:extLst>
      <p:ext uri="{BB962C8B-B14F-4D97-AF65-F5344CB8AC3E}">
        <p14:creationId xmlns:p14="http://schemas.microsoft.com/office/powerpoint/2010/main" val="4020987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Graphs have some</a:t>
            </a:r>
            <a:r>
              <a:rPr lang="en-GB" baseline="0" dirty="0"/>
              <a:t> properties that have great applicability when it comes to unravel the underlying information they contain. It is important to realize that main issue with any type of network analysis is to handle the </a:t>
            </a:r>
            <a:r>
              <a:rPr lang="en-GB" b="1" baseline="0" dirty="0"/>
              <a:t>complexity</a:t>
            </a:r>
            <a:r>
              <a:rPr lang="en-GB" baseline="0" dirty="0"/>
              <a:t> of the network and be able to extract meaningful information that you would not have if the individual components are examined separately. Network properties, and particularly </a:t>
            </a:r>
            <a:r>
              <a:rPr lang="en-GB" b="1" baseline="0" dirty="0"/>
              <a:t>its topological properties</a:t>
            </a:r>
            <a:r>
              <a:rPr lang="en-GB" baseline="0" dirty="0"/>
              <a:t>, can help us identifying relevant sub-structures within an network.</a:t>
            </a:r>
          </a:p>
          <a:p>
            <a:endParaRPr lang="en-GB" baseline="0" dirty="0"/>
          </a:p>
          <a:p>
            <a:r>
              <a:rPr lang="en-GB" baseline="0" dirty="0"/>
              <a:t>[fig6]</a:t>
            </a:r>
          </a:p>
          <a:p>
            <a:endParaRPr lang="en-GB" baseline="0" dirty="0"/>
          </a:p>
          <a:p>
            <a:r>
              <a:rPr lang="en-GB" baseline="0" dirty="0"/>
              <a:t>Some of the most used properties and concepts are illustrated in figure 6 and summarized here:</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kumimoji="0" lang="en-GB" sz="1200" b="0" i="0" u="none" strike="noStrike" kern="1200" cap="none" spc="0" normalizeH="0" baseline="0" noProof="0" dirty="0">
              <a:ln>
                <a:noFill/>
              </a:ln>
              <a:solidFill>
                <a:srgbClr val="000000"/>
              </a:solidFill>
              <a:effectLst/>
              <a:uLnTx/>
              <a:uFillTx/>
              <a:latin typeface="Arial" pitchFamily="-112" charset="0"/>
              <a:ea typeface="Geneva" pitchFamily="-112" charset="0"/>
              <a:cs typeface="Geneva" pitchFamily="-112" charset="0"/>
            </a:endParaRP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kumimoji="0" lang="en-GB" sz="1200" b="0" i="0" u="none" strike="noStrike" kern="1200" cap="none" spc="0" normalizeH="0" baseline="0" noProof="0" dirty="0">
                <a:ln>
                  <a:noFill/>
                </a:ln>
                <a:solidFill>
                  <a:srgbClr val="000000"/>
                </a:solidFill>
                <a:effectLst/>
                <a:uLnTx/>
                <a:uFillTx/>
                <a:latin typeface="Arial" pitchFamily="-112" charset="0"/>
                <a:ea typeface="Geneva" pitchFamily="-112" charset="0"/>
                <a:cs typeface="Geneva" pitchFamily="-112" charset="0"/>
              </a:rPr>
              <a:t>Degree: It is the number of edges that connect a node. It is a fundamental parameter that influences other characteristics, such as the centrality of a node. The degree distribution of all nodes in the network helps defining whether a network is scale-free or not, as we will see later. In the image, you can see the degree of each node indicated and reflected in its size and colour. </a:t>
            </a:r>
          </a:p>
          <a:p>
            <a:pPr marL="171450" indent="-171450">
              <a:buFontTx/>
              <a:buChar char="-"/>
            </a:pPr>
            <a:r>
              <a:rPr lang="en-GB" baseline="0" dirty="0"/>
              <a:t>Shortest paths: The shortest distance between any two nodes in the network. It is specially relevant in networks that aim to model information flows, as it will often be the case for biological networks. In the example, you have to take 5 steps to go from nodes A to B. </a:t>
            </a:r>
          </a:p>
          <a:p>
            <a:pPr marL="171450" indent="-171450">
              <a:buFontTx/>
              <a:buChar char="-"/>
            </a:pPr>
            <a:r>
              <a:rPr lang="en-GB" baseline="0" dirty="0"/>
              <a:t>Scale-free networks: In a scale-free network, most of the nodes are connected to a low number of neighbours and there is a small number of high-degree nodes (</a:t>
            </a:r>
            <a:r>
              <a:rPr lang="en-GB" b="1" baseline="0" dirty="0"/>
              <a:t>hubs</a:t>
            </a:r>
            <a:r>
              <a:rPr lang="en-GB" baseline="0" dirty="0"/>
              <a:t>) that provide high connectivity to the network. In the example, hubs are highlighted in orange.</a:t>
            </a:r>
          </a:p>
          <a:p>
            <a:pPr marL="171450" indent="-171450">
              <a:buFontTx/>
              <a:buChar char="-"/>
            </a:pPr>
            <a:r>
              <a:rPr lang="en-GB" baseline="0" dirty="0"/>
              <a:t>Transitivity: There are tightly interconnected communities inside the network, groups of nodes that are more internally connected than they are with the rest of the network. These groups are also called topological clusters and are highlighted in the example. </a:t>
            </a:r>
          </a:p>
          <a:p>
            <a:pPr marL="171450" indent="-171450">
              <a:buFontTx/>
              <a:buChar char="-"/>
            </a:pPr>
            <a:r>
              <a:rPr lang="en-GB" baseline="0" dirty="0"/>
              <a:t>Centralities: As we will see later, there are different flavours of centrality, each representing different concepts. Centrality can be measured for nodes and for edges and gives an estimation on how important that node/edge is for the connectivity or the information flow of the network. The degree of a node has a direct influence on most centralities measures, most prominently on the ‘degree centrality’, which is no more that the degree that given node. In the figure, most central nodes according to their </a:t>
            </a:r>
            <a:r>
              <a:rPr lang="en-GB" baseline="0" dirty="0" err="1"/>
              <a:t>betweenness</a:t>
            </a:r>
            <a:r>
              <a:rPr lang="en-GB" baseline="0" dirty="0"/>
              <a:t> centrality are highlighted in warm colours and the node size reflects its degree. </a:t>
            </a:r>
          </a:p>
          <a:p>
            <a:pPr marL="171450" indent="-171450">
              <a:buFontTx/>
              <a:buChar char="-"/>
            </a:pPr>
            <a:endParaRPr lang="en-GB" baseline="0" dirty="0"/>
          </a:p>
          <a:p>
            <a:r>
              <a:rPr lang="en-GB" baseline="0" dirty="0"/>
              <a:t>Now let’s have closer look at these characteristics and their implications for the biology represented by the network. </a:t>
            </a:r>
          </a:p>
        </p:txBody>
      </p:sp>
      <p:sp>
        <p:nvSpPr>
          <p:cNvPr id="4" name="Slide Number Placeholder 3"/>
          <p:cNvSpPr>
            <a:spLocks noGrp="1"/>
          </p:cNvSpPr>
          <p:nvPr>
            <p:ph type="sldNum" sz="quarter" idx="10"/>
          </p:nvPr>
        </p:nvSpPr>
        <p:spPr/>
        <p:txBody>
          <a:bodyPr/>
          <a:lstStyle/>
          <a:p>
            <a:pPr>
              <a:defRPr/>
            </a:pPr>
            <a:fld id="{EBEF1CDD-4330-462E-8EFC-7F69CCB2BD2D}" type="slidenum">
              <a:rPr lang="de-DE" smtClean="0"/>
              <a:pPr>
                <a:defRPr/>
              </a:pPr>
              <a:t>27</a:t>
            </a:fld>
            <a:endParaRPr lang="de-DE"/>
          </a:p>
        </p:txBody>
      </p:sp>
    </p:spTree>
    <p:extLst>
      <p:ext uri="{BB962C8B-B14F-4D97-AF65-F5344CB8AC3E}">
        <p14:creationId xmlns:p14="http://schemas.microsoft.com/office/powerpoint/2010/main" val="3719979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said before, a network showing</a:t>
            </a:r>
            <a:r>
              <a:rPr lang="en-GB" baseline="0" dirty="0"/>
              <a:t> a small world effect has great connectivity between its nodes. In other words, it can be said that its diameter (the maximum number of steps separating any two nodes) is small, no matter how big the network is. This usually translates in any two nodes being separated by less than 6 steps, more or less, reflecting the now widely popularized “six degrees of separation” theory used in social sciences. </a:t>
            </a:r>
          </a:p>
          <a:p>
            <a:endParaRPr lang="en-GB" baseline="0" dirty="0"/>
          </a:p>
          <a:p>
            <a:r>
              <a:rPr lang="en-GB" baseline="0" dirty="0"/>
              <a:t>[fig7]</a:t>
            </a:r>
          </a:p>
          <a:p>
            <a:endParaRPr lang="en-GB" baseline="0" dirty="0"/>
          </a:p>
          <a:p>
            <a:r>
              <a:rPr lang="en-GB" baseline="0" dirty="0"/>
              <a:t>Such connectivity has important biological consequences, since it allows for an efficient and quick flow of signal within the network. However, it also poses an interesting question: if the network is so tightly connected, how come perturbations in a single node do not have dramatic consequences for the network? Biological systems are extremely robust and can cope with a relatively high amount of perturbations in single genes/proteins. In order to explain how can this happen, we need to have a look at another fundamental property of PPINs: they are scale-free networks. </a:t>
            </a:r>
          </a:p>
        </p:txBody>
      </p:sp>
      <p:sp>
        <p:nvSpPr>
          <p:cNvPr id="4" name="Slide Number Placeholder 3"/>
          <p:cNvSpPr>
            <a:spLocks noGrp="1"/>
          </p:cNvSpPr>
          <p:nvPr>
            <p:ph type="sldNum" sz="quarter" idx="10"/>
          </p:nvPr>
        </p:nvSpPr>
        <p:spPr/>
        <p:txBody>
          <a:bodyPr/>
          <a:lstStyle/>
          <a:p>
            <a:pPr>
              <a:defRPr/>
            </a:pPr>
            <a:fld id="{EBEF1CDD-4330-462E-8EFC-7F69CCB2BD2D}" type="slidenum">
              <a:rPr lang="de-DE" smtClean="0"/>
              <a:pPr>
                <a:defRPr/>
              </a:pPr>
              <a:t>40</a:t>
            </a:fld>
            <a:endParaRPr lang="de-DE"/>
          </a:p>
        </p:txBody>
      </p:sp>
    </p:spTree>
    <p:extLst>
      <p:ext uri="{BB962C8B-B14F-4D97-AF65-F5344CB8AC3E}">
        <p14:creationId xmlns:p14="http://schemas.microsoft.com/office/powerpoint/2010/main" val="3835493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595E4B-8120-D740-91AF-A05EC74A0F54}" type="slidenum">
              <a:rPr lang="en-IT" smtClean="0"/>
              <a:t>42</a:t>
            </a:fld>
            <a:endParaRPr lang="en-IT"/>
          </a:p>
        </p:txBody>
      </p:sp>
    </p:spTree>
    <p:extLst>
      <p:ext uri="{BB962C8B-B14F-4D97-AF65-F5344CB8AC3E}">
        <p14:creationId xmlns:p14="http://schemas.microsoft.com/office/powerpoint/2010/main" val="1465070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595E4B-8120-D740-91AF-A05EC74A0F54}" type="slidenum">
              <a:rPr lang="en-IT" smtClean="0"/>
              <a:t>44</a:t>
            </a:fld>
            <a:endParaRPr lang="en-IT"/>
          </a:p>
        </p:txBody>
      </p:sp>
    </p:spTree>
    <p:extLst>
      <p:ext uri="{BB962C8B-B14F-4D97-AF65-F5344CB8AC3E}">
        <p14:creationId xmlns:p14="http://schemas.microsoft.com/office/powerpoint/2010/main" val="377183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C4F2BB-482B-E144-9A52-75BAB1907E11}" type="datetimeFigureOut">
              <a:rPr lang="en-GB" smtClean="0"/>
              <a:t>17/04/2023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1296162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C4F2BB-482B-E144-9A52-75BAB1907E11}" type="datetimeFigureOut">
              <a:rPr lang="en-GB" smtClean="0"/>
              <a:t>17/04/2023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301799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C4F2BB-482B-E144-9A52-75BAB1907E11}" type="datetimeFigureOut">
              <a:rPr lang="en-GB" smtClean="0"/>
              <a:t>17/04/2023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2934646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737600" y="6243638"/>
            <a:ext cx="2844800" cy="457200"/>
          </a:xfrm>
          <a:prstGeom prst="rect">
            <a:avLst/>
          </a:prstGeom>
        </p:spPr>
        <p:txBody>
          <a:bodyPr/>
          <a:lstStyle>
            <a:lvl1pPr>
              <a:defRPr/>
            </a:lvl1pPr>
          </a:lstStyle>
          <a:p>
            <a:pPr>
              <a:defRPr/>
            </a:pPr>
            <a:fld id="{77E19886-8859-4CE5-9390-0F48A6250582}" type="slidenum">
              <a:rPr lang="en-US"/>
              <a:pPr>
                <a:defRPr/>
              </a:pPr>
              <a:t>‹#›</a:t>
            </a:fld>
            <a:endParaRPr lang="en-US"/>
          </a:p>
        </p:txBody>
      </p:sp>
      <p:sp>
        <p:nvSpPr>
          <p:cNvPr id="6" name="Date Placeholder 5"/>
          <p:cNvSpPr>
            <a:spLocks noGrp="1"/>
          </p:cNvSpPr>
          <p:nvPr>
            <p:ph type="dt" sz="half" idx="11"/>
          </p:nvPr>
        </p:nvSpPr>
        <p:spPr>
          <a:xfrm>
            <a:off x="609600" y="6243638"/>
            <a:ext cx="2844800" cy="457200"/>
          </a:xfrm>
          <a:prstGeom prst="rect">
            <a:avLst/>
          </a:prstGeom>
        </p:spPr>
        <p:txBody>
          <a:bodyPr/>
          <a:lstStyle>
            <a:lvl1pPr>
              <a:defRPr/>
            </a:lvl1pPr>
          </a:lstStyle>
          <a:p>
            <a:pPr>
              <a:defRPr/>
            </a:pPr>
            <a:endParaRPr lang="en-US"/>
          </a:p>
        </p:txBody>
      </p:sp>
      <p:sp>
        <p:nvSpPr>
          <p:cNvPr id="7" name="Footer Placeholder 6"/>
          <p:cNvSpPr>
            <a:spLocks noGrp="1"/>
          </p:cNvSpPr>
          <p:nvPr>
            <p:ph type="ftr" sz="quarter" idx="12"/>
          </p:nvPr>
        </p:nvSpPr>
        <p:spPr>
          <a:xfrm>
            <a:off x="4165600" y="6243638"/>
            <a:ext cx="3860800" cy="45720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23078480"/>
      </p:ext>
    </p:extLst>
  </p:cSld>
  <p:clrMapOvr>
    <a:masterClrMapping/>
  </p:clrMapOvr>
  <p:transition>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C4F2BB-482B-E144-9A52-75BAB1907E11}" type="datetimeFigureOut">
              <a:rPr lang="en-GB" smtClean="0"/>
              <a:t>17/04/2023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224400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C4F2BB-482B-E144-9A52-75BAB1907E11}" type="datetimeFigureOut">
              <a:rPr lang="en-GB" smtClean="0"/>
              <a:t>17/04/2023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3731288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C4F2BB-482B-E144-9A52-75BAB1907E11}" type="datetimeFigureOut">
              <a:rPr lang="en-GB" smtClean="0"/>
              <a:t>17/04/2023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61421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C4F2BB-482B-E144-9A52-75BAB1907E11}" type="datetimeFigureOut">
              <a:rPr lang="en-GB" smtClean="0"/>
              <a:t>17/04/2023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1447234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C4F2BB-482B-E144-9A52-75BAB1907E11}" type="datetimeFigureOut">
              <a:rPr lang="en-GB" smtClean="0"/>
              <a:t>17/04/2023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221873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C4F2BB-482B-E144-9A52-75BAB1907E11}" type="datetimeFigureOut">
              <a:rPr lang="en-GB" smtClean="0"/>
              <a:t>17/04/2023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1460483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C4F2BB-482B-E144-9A52-75BAB1907E11}" type="datetimeFigureOut">
              <a:rPr lang="en-GB" smtClean="0"/>
              <a:t>17/04/2023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3592134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C4F2BB-482B-E144-9A52-75BAB1907E11}" type="datetimeFigureOut">
              <a:rPr lang="en-GB" smtClean="0"/>
              <a:t>17/04/2023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097078-2AB8-7C4F-AC7F-7DBEFB5D3F10}" type="slidenum">
              <a:rPr lang="en-GB" smtClean="0"/>
              <a:t>‹#›</a:t>
            </a:fld>
            <a:endParaRPr lang="en-GB"/>
          </a:p>
        </p:txBody>
      </p:sp>
    </p:spTree>
    <p:extLst>
      <p:ext uri="{BB962C8B-B14F-4D97-AF65-F5344CB8AC3E}">
        <p14:creationId xmlns:p14="http://schemas.microsoft.com/office/powerpoint/2010/main" val="329549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C4F2BB-482B-E144-9A52-75BAB1907E11}" type="datetimeFigureOut">
              <a:rPr lang="en-GB" smtClean="0"/>
              <a:t>17/04/2023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97078-2AB8-7C4F-AC7F-7DBEFB5D3F10}" type="slidenum">
              <a:rPr lang="en-GB" smtClean="0"/>
              <a:t>‹#›</a:t>
            </a:fld>
            <a:endParaRPr lang="en-GB"/>
          </a:p>
        </p:txBody>
      </p:sp>
    </p:spTree>
    <p:extLst>
      <p:ext uri="{BB962C8B-B14F-4D97-AF65-F5344CB8AC3E}">
        <p14:creationId xmlns:p14="http://schemas.microsoft.com/office/powerpoint/2010/main" val="2496638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Graph_theory" TargetMode="External"/><Relationship Id="rId2" Type="http://schemas.openxmlformats.org/officeDocument/2006/relationships/hyperlink" Target="https://en.wikipedia.org/wiki/Discrete_mathematics" TargetMode="External"/><Relationship Id="rId1" Type="http://schemas.openxmlformats.org/officeDocument/2006/relationships/slideLayout" Target="../slideLayouts/slideLayout2.xml"/><Relationship Id="rId5" Type="http://schemas.openxmlformats.org/officeDocument/2006/relationships/hyperlink" Target="https://en.wikipedia.org/wiki/Vertex_(graph_theory)" TargetMode="External"/><Relationship Id="rId4" Type="http://schemas.openxmlformats.org/officeDocument/2006/relationships/hyperlink" Target="https://en.wikipedia.org/wiki/Set_(mathematic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hyperlink" Target="http://commons.wikimedia.org/wiki/File:Gene_Regulatory_Network_for_Initiation_of_Sporulation_in_Bacillus_subtilis.png" TargetMode="Externa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hyperlink" Target="http://commons.wikimedia.org/wiki/File:Entner%E2%80%93Doudoroff_pathway_non-phosphorylative.svg" TargetMode="External"/><Relationship Id="rId5" Type="http://schemas.openxmlformats.org/officeDocument/2006/relationships/hyperlink" Target="http://commons.wikimedia.org/wiki/File:Lions_hunting_Africa.jpg" TargetMode="Externa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hyperlink" Target="http://wwwdev.ebi.ac.uk/intact/complex/details/EBI-9008420"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www.ebi.ac.uk/pdbe/entry/pdb/2dn1" TargetMode="External"/><Relationship Id="rId11" Type="http://schemas.openxmlformats.org/officeDocument/2006/relationships/image" Target="../media/image59.png"/><Relationship Id="rId5" Type="http://schemas.openxmlformats.org/officeDocument/2006/relationships/hyperlink" Target="https://commons.wikimedia.org/w/index.php?curid=17125894" TargetMode="External"/><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hyperlink" Target="http://dip.doe-mbi.ucla.edu/" TargetMode="External"/><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hyperlink" Target="http://mint.bio.uniroma2.it/" TargetMode="External"/><Relationship Id="rId17" Type="http://schemas.openxmlformats.org/officeDocument/2006/relationships/image" Target="../media/image76.png"/><Relationship Id="rId2" Type="http://schemas.openxmlformats.org/officeDocument/2006/relationships/image" Target="../media/image64.jpe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1.png"/><Relationship Id="rId5" Type="http://schemas.openxmlformats.org/officeDocument/2006/relationships/image" Target="../media/image67.jpeg"/><Relationship Id="rId15" Type="http://schemas.openxmlformats.org/officeDocument/2006/relationships/image" Target="../media/image74.png"/><Relationship Id="rId10" Type="http://schemas.openxmlformats.org/officeDocument/2006/relationships/hyperlink" Target="http://www.ebi.ac.uk/intact/" TargetMode="External"/><Relationship Id="rId4" Type="http://schemas.openxmlformats.org/officeDocument/2006/relationships/image" Target="../media/image66.png"/><Relationship Id="rId9" Type="http://schemas.openxmlformats.org/officeDocument/2006/relationships/image" Target="../media/image70.png"/><Relationship Id="rId1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87.png"/><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tiff"/><Relationship Id="rId4" Type="http://schemas.openxmlformats.org/officeDocument/2006/relationships/image" Target="../media/image2.tiff"/></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81BF0-168E-0843-A760-840310D87ED1}"/>
              </a:ext>
            </a:extLst>
          </p:cNvPr>
          <p:cNvSpPr>
            <a:spLocks noGrp="1"/>
          </p:cNvSpPr>
          <p:nvPr>
            <p:ph type="ctrTitle"/>
          </p:nvPr>
        </p:nvSpPr>
        <p:spPr/>
        <p:txBody>
          <a:bodyPr>
            <a:normAutofit fontScale="90000"/>
          </a:bodyPr>
          <a:lstStyle/>
          <a:p>
            <a:r>
              <a:rPr lang="it-IT" b="1" dirty="0" err="1">
                <a:solidFill>
                  <a:srgbClr val="009193"/>
                </a:solidFill>
              </a:rPr>
              <a:t>Methods</a:t>
            </a:r>
            <a:r>
              <a:rPr lang="it-IT" b="1" dirty="0">
                <a:solidFill>
                  <a:srgbClr val="009193"/>
                </a:solidFill>
              </a:rPr>
              <a:t> in building and </a:t>
            </a:r>
            <a:r>
              <a:rPr lang="it-IT" b="1" dirty="0" err="1">
                <a:solidFill>
                  <a:srgbClr val="009193"/>
                </a:solidFill>
              </a:rPr>
              <a:t>analysing</a:t>
            </a:r>
            <a:r>
              <a:rPr lang="it-IT" b="1" dirty="0">
                <a:solidFill>
                  <a:srgbClr val="009193"/>
                </a:solidFill>
              </a:rPr>
              <a:t> </a:t>
            </a:r>
            <a:r>
              <a:rPr lang="it-IT" b="1" dirty="0" err="1">
                <a:solidFill>
                  <a:srgbClr val="009193"/>
                </a:solidFill>
              </a:rPr>
              <a:t>biological</a:t>
            </a:r>
            <a:r>
              <a:rPr lang="it-IT" b="1" dirty="0">
                <a:solidFill>
                  <a:srgbClr val="009193"/>
                </a:solidFill>
              </a:rPr>
              <a:t> networks. </a:t>
            </a:r>
            <a:endParaRPr lang="en-GB" b="1" dirty="0">
              <a:solidFill>
                <a:srgbClr val="009193"/>
              </a:solidFill>
            </a:endParaRPr>
          </a:p>
        </p:txBody>
      </p:sp>
      <p:sp>
        <p:nvSpPr>
          <p:cNvPr id="3" name="Subtitle 2">
            <a:extLst>
              <a:ext uri="{FF2B5EF4-FFF2-40B4-BE49-F238E27FC236}">
                <a16:creationId xmlns:a16="http://schemas.microsoft.com/office/drawing/2014/main" id="{A55C1F92-E6D6-8941-A464-073662B3F033}"/>
              </a:ext>
            </a:extLst>
          </p:cNvPr>
          <p:cNvSpPr>
            <a:spLocks noGrp="1"/>
          </p:cNvSpPr>
          <p:nvPr>
            <p:ph type="subTitle" idx="1"/>
          </p:nvPr>
        </p:nvSpPr>
        <p:spPr>
          <a:xfrm>
            <a:off x="275772" y="4835752"/>
            <a:ext cx="9144000" cy="1655762"/>
          </a:xfrm>
        </p:spPr>
        <p:txBody>
          <a:bodyPr>
            <a:normAutofit fontScale="92500" lnSpcReduction="20000"/>
          </a:bodyPr>
          <a:lstStyle/>
          <a:p>
            <a:pPr algn="l"/>
            <a:r>
              <a:rPr lang="en-GB" dirty="0"/>
              <a:t>Livia Perfetto, PhD</a:t>
            </a:r>
          </a:p>
          <a:p>
            <a:pPr algn="l"/>
            <a:br>
              <a:rPr lang="it-IT" dirty="0"/>
            </a:br>
            <a:r>
              <a:rPr lang="it-IT" dirty="0"/>
              <a:t>Assistant Professor, </a:t>
            </a:r>
            <a:r>
              <a:rPr lang="it-IT" dirty="0" err="1"/>
              <a:t>rtdB</a:t>
            </a:r>
            <a:r>
              <a:rPr lang="it-IT" dirty="0"/>
              <a:t> and</a:t>
            </a:r>
            <a:br>
              <a:rPr lang="it-IT" dirty="0"/>
            </a:br>
            <a:r>
              <a:rPr lang="it-IT" dirty="0"/>
              <a:t>SIGNOR database coordinator</a:t>
            </a:r>
            <a:endParaRPr lang="en-GB" dirty="0"/>
          </a:p>
          <a:p>
            <a:pPr algn="l"/>
            <a:r>
              <a:rPr lang="en-GB" b="1" dirty="0"/>
              <a:t>livia.perfetto@uniroma1.it</a:t>
            </a:r>
          </a:p>
        </p:txBody>
      </p:sp>
    </p:spTree>
    <p:extLst>
      <p:ext uri="{BB962C8B-B14F-4D97-AF65-F5344CB8AC3E}">
        <p14:creationId xmlns:p14="http://schemas.microsoft.com/office/powerpoint/2010/main" val="1621472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C7D9CF-AA0F-F84D-AB5E-E11F5F7D399F}"/>
              </a:ext>
            </a:extLst>
          </p:cNvPr>
          <p:cNvPicPr>
            <a:picLocks noChangeAspect="1"/>
          </p:cNvPicPr>
          <p:nvPr/>
        </p:nvPicPr>
        <p:blipFill>
          <a:blip r:embed="rId2"/>
          <a:stretch>
            <a:fillRect/>
          </a:stretch>
        </p:blipFill>
        <p:spPr>
          <a:xfrm>
            <a:off x="-285008" y="522513"/>
            <a:ext cx="10643971" cy="6656120"/>
          </a:xfrm>
          <a:prstGeom prst="rect">
            <a:avLst/>
          </a:prstGeom>
        </p:spPr>
      </p:pic>
      <p:pic>
        <p:nvPicPr>
          <p:cNvPr id="4" name="Picture 3">
            <a:extLst>
              <a:ext uri="{FF2B5EF4-FFF2-40B4-BE49-F238E27FC236}">
                <a16:creationId xmlns:a16="http://schemas.microsoft.com/office/drawing/2014/main" id="{0DDDB353-5FCB-7C49-84DC-727552C13CCA}"/>
              </a:ext>
            </a:extLst>
          </p:cNvPr>
          <p:cNvPicPr>
            <a:picLocks noChangeAspect="1"/>
          </p:cNvPicPr>
          <p:nvPr/>
        </p:nvPicPr>
        <p:blipFill>
          <a:blip r:embed="rId3"/>
          <a:stretch>
            <a:fillRect/>
          </a:stretch>
        </p:blipFill>
        <p:spPr>
          <a:xfrm>
            <a:off x="7942201" y="4182837"/>
            <a:ext cx="4146880" cy="2488128"/>
          </a:xfrm>
          <a:prstGeom prst="rect">
            <a:avLst/>
          </a:prstGeom>
        </p:spPr>
      </p:pic>
      <p:sp>
        <p:nvSpPr>
          <p:cNvPr id="5" name="TextBox 4">
            <a:extLst>
              <a:ext uri="{FF2B5EF4-FFF2-40B4-BE49-F238E27FC236}">
                <a16:creationId xmlns:a16="http://schemas.microsoft.com/office/drawing/2014/main" id="{C8635DA9-8BB8-8C46-B748-75BE4A931C5C}"/>
              </a:ext>
            </a:extLst>
          </p:cNvPr>
          <p:cNvSpPr txBox="1"/>
          <p:nvPr/>
        </p:nvSpPr>
        <p:spPr>
          <a:xfrm>
            <a:off x="339684" y="210892"/>
            <a:ext cx="7848600" cy="584775"/>
          </a:xfrm>
          <a:prstGeom prst="rect">
            <a:avLst/>
          </a:prstGeom>
          <a:noFill/>
        </p:spPr>
        <p:txBody>
          <a:bodyPr wrap="square">
            <a:spAutoFit/>
          </a:bodyPr>
          <a:lstStyle>
            <a:defPPr>
              <a:defRPr lang="de-DE"/>
            </a:defPPr>
            <a:lvl1pPr>
              <a:defRPr sz="3200">
                <a:solidFill>
                  <a:srgbClr val="72AD46"/>
                </a:solidFill>
                <a:ea typeface="+mj-ea"/>
                <a:cs typeface="Arial" pitchFamily="34" charset="0"/>
              </a:defRPr>
            </a:lvl1pPr>
          </a:lstStyle>
          <a:p>
            <a:r>
              <a:rPr lang="en-GB" dirty="0"/>
              <a:t>Network – the definition</a:t>
            </a:r>
          </a:p>
        </p:txBody>
      </p:sp>
    </p:spTree>
    <p:extLst>
      <p:ext uri="{BB962C8B-B14F-4D97-AF65-F5344CB8AC3E}">
        <p14:creationId xmlns:p14="http://schemas.microsoft.com/office/powerpoint/2010/main" val="1032387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55CF11-5ED1-484F-A5F0-B630772ED60D}"/>
              </a:ext>
            </a:extLst>
          </p:cNvPr>
          <p:cNvSpPr txBox="1"/>
          <p:nvPr/>
        </p:nvSpPr>
        <p:spPr>
          <a:xfrm>
            <a:off x="339684" y="210892"/>
            <a:ext cx="7848600" cy="584775"/>
          </a:xfrm>
          <a:prstGeom prst="rect">
            <a:avLst/>
          </a:prstGeom>
          <a:noFill/>
        </p:spPr>
        <p:txBody>
          <a:bodyPr wrap="square">
            <a:spAutoFit/>
          </a:bodyPr>
          <a:lstStyle>
            <a:defPPr>
              <a:defRPr lang="de-DE"/>
            </a:defPPr>
            <a:lvl1pPr>
              <a:defRPr sz="3200">
                <a:solidFill>
                  <a:srgbClr val="72AD46"/>
                </a:solidFill>
                <a:ea typeface="+mj-ea"/>
                <a:cs typeface="Arial" pitchFamily="34" charset="0"/>
              </a:defRPr>
            </a:lvl1pPr>
          </a:lstStyle>
          <a:p>
            <a:r>
              <a:rPr lang="en-GB" dirty="0"/>
              <a:t>Network, different types of representation</a:t>
            </a:r>
          </a:p>
        </p:txBody>
      </p:sp>
      <p:grpSp>
        <p:nvGrpSpPr>
          <p:cNvPr id="3" name="Group 2">
            <a:extLst>
              <a:ext uri="{FF2B5EF4-FFF2-40B4-BE49-F238E27FC236}">
                <a16:creationId xmlns:a16="http://schemas.microsoft.com/office/drawing/2014/main" id="{0D0D5682-F7E2-D648-80BC-837BFB4AF459}"/>
              </a:ext>
            </a:extLst>
          </p:cNvPr>
          <p:cNvGrpSpPr/>
          <p:nvPr/>
        </p:nvGrpSpPr>
        <p:grpSpPr>
          <a:xfrm>
            <a:off x="1149152" y="1593174"/>
            <a:ext cx="1701826" cy="2034836"/>
            <a:chOff x="1790054" y="1628800"/>
            <a:chExt cx="1701826" cy="2034836"/>
          </a:xfrm>
        </p:grpSpPr>
        <p:pic>
          <p:nvPicPr>
            <p:cNvPr id="4" name="Picture 3" descr="undirected.png">
              <a:extLst>
                <a:ext uri="{FF2B5EF4-FFF2-40B4-BE49-F238E27FC236}">
                  <a16:creationId xmlns:a16="http://schemas.microsoft.com/office/drawing/2014/main" id="{F4B5D4AF-D037-3F4F-B9BB-53EB8736CA5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90054" y="1628800"/>
              <a:ext cx="1701826" cy="2034836"/>
            </a:xfrm>
            <a:prstGeom prst="rect">
              <a:avLst/>
            </a:prstGeom>
          </p:spPr>
        </p:pic>
        <p:sp>
          <p:nvSpPr>
            <p:cNvPr id="5" name="TextBox 4">
              <a:extLst>
                <a:ext uri="{FF2B5EF4-FFF2-40B4-BE49-F238E27FC236}">
                  <a16:creationId xmlns:a16="http://schemas.microsoft.com/office/drawing/2014/main" id="{F3C46677-AEC4-504A-A754-B704E075F2CC}"/>
                </a:ext>
              </a:extLst>
            </p:cNvPr>
            <p:cNvSpPr txBox="1"/>
            <p:nvPr/>
          </p:nvSpPr>
          <p:spPr>
            <a:xfrm>
              <a:off x="2460675" y="2708920"/>
              <a:ext cx="300082" cy="307777"/>
            </a:xfrm>
            <a:prstGeom prst="rect">
              <a:avLst/>
            </a:prstGeom>
            <a:noFill/>
          </p:spPr>
          <p:txBody>
            <a:bodyPr wrap="none" rtlCol="0">
              <a:spAutoFit/>
            </a:bodyPr>
            <a:lstStyle/>
            <a:p>
              <a:r>
                <a:rPr lang="en-US" sz="1400" dirty="0">
                  <a:solidFill>
                    <a:schemeClr val="bg1"/>
                  </a:solidFill>
                </a:rPr>
                <a:t>A</a:t>
              </a:r>
            </a:p>
          </p:txBody>
        </p:sp>
        <p:sp>
          <p:nvSpPr>
            <p:cNvPr id="6" name="TextBox 5">
              <a:extLst>
                <a:ext uri="{FF2B5EF4-FFF2-40B4-BE49-F238E27FC236}">
                  <a16:creationId xmlns:a16="http://schemas.microsoft.com/office/drawing/2014/main" id="{01D1EBC5-0491-4340-99B0-AB95A06C56B6}"/>
                </a:ext>
              </a:extLst>
            </p:cNvPr>
            <p:cNvSpPr txBox="1"/>
            <p:nvPr/>
          </p:nvSpPr>
          <p:spPr>
            <a:xfrm>
              <a:off x="2965738" y="2924944"/>
              <a:ext cx="282450" cy="307777"/>
            </a:xfrm>
            <a:prstGeom prst="rect">
              <a:avLst/>
            </a:prstGeom>
            <a:noFill/>
          </p:spPr>
          <p:txBody>
            <a:bodyPr wrap="none" rtlCol="0">
              <a:spAutoFit/>
            </a:bodyPr>
            <a:lstStyle/>
            <a:p>
              <a:r>
                <a:rPr lang="en-US" sz="1400" dirty="0">
                  <a:solidFill>
                    <a:schemeClr val="bg1"/>
                  </a:solidFill>
                </a:rPr>
                <a:t>B</a:t>
              </a:r>
            </a:p>
          </p:txBody>
        </p:sp>
        <p:sp>
          <p:nvSpPr>
            <p:cNvPr id="7" name="TextBox 6">
              <a:extLst>
                <a:ext uri="{FF2B5EF4-FFF2-40B4-BE49-F238E27FC236}">
                  <a16:creationId xmlns:a16="http://schemas.microsoft.com/office/drawing/2014/main" id="{89CE873F-41EB-ED43-98AD-774389ED7E5B}"/>
                </a:ext>
              </a:extLst>
            </p:cNvPr>
            <p:cNvSpPr txBox="1"/>
            <p:nvPr/>
          </p:nvSpPr>
          <p:spPr>
            <a:xfrm>
              <a:off x="2195736" y="2348880"/>
              <a:ext cx="272832" cy="307777"/>
            </a:xfrm>
            <a:prstGeom prst="rect">
              <a:avLst/>
            </a:prstGeom>
            <a:noFill/>
          </p:spPr>
          <p:txBody>
            <a:bodyPr wrap="none" rtlCol="0">
              <a:spAutoFit/>
            </a:bodyPr>
            <a:lstStyle/>
            <a:p>
              <a:r>
                <a:rPr lang="en-US" sz="1400" dirty="0">
                  <a:solidFill>
                    <a:schemeClr val="bg1"/>
                  </a:solidFill>
                </a:rPr>
                <a:t>E</a:t>
              </a:r>
            </a:p>
          </p:txBody>
        </p:sp>
        <p:sp>
          <p:nvSpPr>
            <p:cNvPr id="8" name="TextBox 7">
              <a:extLst>
                <a:ext uri="{FF2B5EF4-FFF2-40B4-BE49-F238E27FC236}">
                  <a16:creationId xmlns:a16="http://schemas.microsoft.com/office/drawing/2014/main" id="{3EFFBBC6-49E4-9244-81F3-60815AA86724}"/>
                </a:ext>
              </a:extLst>
            </p:cNvPr>
            <p:cNvSpPr txBox="1"/>
            <p:nvPr/>
          </p:nvSpPr>
          <p:spPr>
            <a:xfrm>
              <a:off x="2821722" y="2276872"/>
              <a:ext cx="266420" cy="307777"/>
            </a:xfrm>
            <a:prstGeom prst="rect">
              <a:avLst/>
            </a:prstGeom>
            <a:noFill/>
          </p:spPr>
          <p:txBody>
            <a:bodyPr wrap="none" rtlCol="0">
              <a:spAutoFit/>
            </a:bodyPr>
            <a:lstStyle/>
            <a:p>
              <a:r>
                <a:rPr lang="en-US" sz="1400" dirty="0">
                  <a:solidFill>
                    <a:schemeClr val="bg1"/>
                  </a:solidFill>
                </a:rPr>
                <a:t>F</a:t>
              </a:r>
            </a:p>
          </p:txBody>
        </p:sp>
        <p:sp>
          <p:nvSpPr>
            <p:cNvPr id="9" name="TextBox 8">
              <a:extLst>
                <a:ext uri="{FF2B5EF4-FFF2-40B4-BE49-F238E27FC236}">
                  <a16:creationId xmlns:a16="http://schemas.microsoft.com/office/drawing/2014/main" id="{5F8AC4EC-75B7-384E-90E3-1B222E0B24BD}"/>
                </a:ext>
              </a:extLst>
            </p:cNvPr>
            <p:cNvSpPr txBox="1"/>
            <p:nvPr/>
          </p:nvSpPr>
          <p:spPr>
            <a:xfrm>
              <a:off x="2948945" y="1678722"/>
              <a:ext cx="298480" cy="307777"/>
            </a:xfrm>
            <a:prstGeom prst="rect">
              <a:avLst/>
            </a:prstGeom>
            <a:noFill/>
          </p:spPr>
          <p:txBody>
            <a:bodyPr wrap="none" rtlCol="0">
              <a:spAutoFit/>
            </a:bodyPr>
            <a:lstStyle/>
            <a:p>
              <a:r>
                <a:rPr lang="en-US" sz="1400" dirty="0">
                  <a:solidFill>
                    <a:schemeClr val="bg1"/>
                  </a:solidFill>
                </a:rPr>
                <a:t>G</a:t>
              </a:r>
            </a:p>
          </p:txBody>
        </p:sp>
        <p:sp>
          <p:nvSpPr>
            <p:cNvPr id="10" name="TextBox 9">
              <a:extLst>
                <a:ext uri="{FF2B5EF4-FFF2-40B4-BE49-F238E27FC236}">
                  <a16:creationId xmlns:a16="http://schemas.microsoft.com/office/drawing/2014/main" id="{E1442F1E-6F04-1342-9F90-8BEDEC5C2DE8}"/>
                </a:ext>
              </a:extLst>
            </p:cNvPr>
            <p:cNvSpPr txBox="1"/>
            <p:nvPr/>
          </p:nvSpPr>
          <p:spPr>
            <a:xfrm>
              <a:off x="2184693" y="3273941"/>
              <a:ext cx="280846" cy="307777"/>
            </a:xfrm>
            <a:prstGeom prst="rect">
              <a:avLst/>
            </a:prstGeom>
            <a:noFill/>
          </p:spPr>
          <p:txBody>
            <a:bodyPr wrap="none" rtlCol="0">
              <a:spAutoFit/>
            </a:bodyPr>
            <a:lstStyle/>
            <a:p>
              <a:r>
                <a:rPr lang="en-US" sz="1400" dirty="0">
                  <a:solidFill>
                    <a:schemeClr val="bg1"/>
                  </a:solidFill>
                </a:rPr>
                <a:t>C</a:t>
              </a:r>
            </a:p>
          </p:txBody>
        </p:sp>
        <p:sp>
          <p:nvSpPr>
            <p:cNvPr id="11" name="TextBox 10">
              <a:extLst>
                <a:ext uri="{FF2B5EF4-FFF2-40B4-BE49-F238E27FC236}">
                  <a16:creationId xmlns:a16="http://schemas.microsoft.com/office/drawing/2014/main" id="{866AD9E6-A42C-F441-8B3C-6E52834AA00E}"/>
                </a:ext>
              </a:extLst>
            </p:cNvPr>
            <p:cNvSpPr txBox="1"/>
            <p:nvPr/>
          </p:nvSpPr>
          <p:spPr>
            <a:xfrm>
              <a:off x="1857782" y="2592740"/>
              <a:ext cx="295274" cy="307777"/>
            </a:xfrm>
            <a:prstGeom prst="rect">
              <a:avLst/>
            </a:prstGeom>
            <a:noFill/>
          </p:spPr>
          <p:txBody>
            <a:bodyPr wrap="none" rtlCol="0">
              <a:spAutoFit/>
            </a:bodyPr>
            <a:lstStyle/>
            <a:p>
              <a:r>
                <a:rPr lang="en-US" sz="1400" dirty="0">
                  <a:solidFill>
                    <a:schemeClr val="bg1"/>
                  </a:solidFill>
                </a:rPr>
                <a:t>D</a:t>
              </a:r>
            </a:p>
          </p:txBody>
        </p:sp>
      </p:grpSp>
      <p:graphicFrame>
        <p:nvGraphicFramePr>
          <p:cNvPr id="12" name="Table 11">
            <a:extLst>
              <a:ext uri="{FF2B5EF4-FFF2-40B4-BE49-F238E27FC236}">
                <a16:creationId xmlns:a16="http://schemas.microsoft.com/office/drawing/2014/main" id="{D00C9EC2-8F51-3645-A0BA-D647B5D03218}"/>
              </a:ext>
            </a:extLst>
          </p:cNvPr>
          <p:cNvGraphicFramePr>
            <a:graphicFrameLocks noGrp="1"/>
          </p:cNvGraphicFramePr>
          <p:nvPr>
            <p:extLst>
              <p:ext uri="{D42A27DB-BD31-4B8C-83A1-F6EECF244321}">
                <p14:modId xmlns:p14="http://schemas.microsoft.com/office/powerpoint/2010/main" val="3185321937"/>
              </p:ext>
            </p:extLst>
          </p:nvPr>
        </p:nvGraphicFramePr>
        <p:xfrm>
          <a:off x="4203774" y="1796984"/>
          <a:ext cx="2160240" cy="1564640"/>
        </p:xfrm>
        <a:graphic>
          <a:graphicData uri="http://schemas.openxmlformats.org/drawingml/2006/table">
            <a:tbl>
              <a:tblPr>
                <a:tableStyleId>{2D5ABB26-0587-4C30-8999-92F81FD0307C}</a:tableStyleId>
              </a:tblPr>
              <a:tblGrid>
                <a:gridCol w="270030">
                  <a:extLst>
                    <a:ext uri="{9D8B030D-6E8A-4147-A177-3AD203B41FA5}">
                      <a16:colId xmlns:a16="http://schemas.microsoft.com/office/drawing/2014/main" val="20000"/>
                    </a:ext>
                  </a:extLst>
                </a:gridCol>
                <a:gridCol w="270030">
                  <a:extLst>
                    <a:ext uri="{9D8B030D-6E8A-4147-A177-3AD203B41FA5}">
                      <a16:colId xmlns:a16="http://schemas.microsoft.com/office/drawing/2014/main" val="20001"/>
                    </a:ext>
                  </a:extLst>
                </a:gridCol>
                <a:gridCol w="270030">
                  <a:extLst>
                    <a:ext uri="{9D8B030D-6E8A-4147-A177-3AD203B41FA5}">
                      <a16:colId xmlns:a16="http://schemas.microsoft.com/office/drawing/2014/main" val="20002"/>
                    </a:ext>
                  </a:extLst>
                </a:gridCol>
                <a:gridCol w="270030">
                  <a:extLst>
                    <a:ext uri="{9D8B030D-6E8A-4147-A177-3AD203B41FA5}">
                      <a16:colId xmlns:a16="http://schemas.microsoft.com/office/drawing/2014/main" val="20003"/>
                    </a:ext>
                  </a:extLst>
                </a:gridCol>
                <a:gridCol w="270030">
                  <a:extLst>
                    <a:ext uri="{9D8B030D-6E8A-4147-A177-3AD203B41FA5}">
                      <a16:colId xmlns:a16="http://schemas.microsoft.com/office/drawing/2014/main" val="20004"/>
                    </a:ext>
                  </a:extLst>
                </a:gridCol>
                <a:gridCol w="270030">
                  <a:extLst>
                    <a:ext uri="{9D8B030D-6E8A-4147-A177-3AD203B41FA5}">
                      <a16:colId xmlns:a16="http://schemas.microsoft.com/office/drawing/2014/main" val="20005"/>
                    </a:ext>
                  </a:extLst>
                </a:gridCol>
                <a:gridCol w="270030">
                  <a:extLst>
                    <a:ext uri="{9D8B030D-6E8A-4147-A177-3AD203B41FA5}">
                      <a16:colId xmlns:a16="http://schemas.microsoft.com/office/drawing/2014/main" val="20006"/>
                    </a:ext>
                  </a:extLst>
                </a:gridCol>
                <a:gridCol w="270030">
                  <a:extLst>
                    <a:ext uri="{9D8B030D-6E8A-4147-A177-3AD203B41FA5}">
                      <a16:colId xmlns:a16="http://schemas.microsoft.com/office/drawing/2014/main" val="20007"/>
                    </a:ext>
                  </a:extLst>
                </a:gridCol>
              </a:tblGrid>
              <a:tr h="51564">
                <a:tc>
                  <a:txBody>
                    <a:bodyPr/>
                    <a:lstStyle/>
                    <a:p>
                      <a:pPr algn="l" fontAlgn="b"/>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dirty="0">
                          <a:effectLst/>
                        </a:rPr>
                        <a:t>A</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a:effectLst/>
                        </a:rPr>
                        <a:t>B</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a:effectLst/>
                        </a:rPr>
                        <a:t>C</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D</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a:effectLst/>
                        </a:rPr>
                        <a:t>E</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F</a:t>
                      </a:r>
                      <a:endParaRPr lang="en-US" sz="1200" b="0" i="0" u="none" strike="noStrike" dirty="0">
                        <a:solidFill>
                          <a:srgbClr val="000000"/>
                        </a:solidFill>
                        <a:effectLst/>
                        <a:latin typeface="Calibri"/>
                      </a:endParaRPr>
                    </a:p>
                  </a:txBody>
                  <a:tcPr marL="12700" marR="12700" marT="12700" marB="0" anchor="b">
                    <a:noFill/>
                  </a:tcPr>
                </a:tc>
                <a:tc>
                  <a:txBody>
                    <a:bodyPr/>
                    <a:lstStyle/>
                    <a:p>
                      <a:pPr algn="ctr" fontAlgn="b"/>
                      <a:r>
                        <a:rPr lang="en-US" sz="1200" u="none" strike="noStrike" dirty="0">
                          <a:effectLst/>
                        </a:rPr>
                        <a:t>G</a:t>
                      </a:r>
                      <a:endParaRPr lang="en-US" sz="1200" b="0" i="0" u="none" strike="noStrike" dirty="0">
                        <a:solidFill>
                          <a:srgbClr val="000000"/>
                        </a:solidFill>
                        <a:effectLst/>
                        <a:latin typeface="Calibri"/>
                      </a:endParaRPr>
                    </a:p>
                  </a:txBody>
                  <a:tcPr marL="12700" marR="12700" marT="12700" marB="0" anchor="b">
                    <a:noFill/>
                  </a:tcPr>
                </a:tc>
                <a:extLst>
                  <a:ext uri="{0D108BD9-81ED-4DB2-BD59-A6C34878D82A}">
                    <a16:rowId xmlns:a16="http://schemas.microsoft.com/office/drawing/2014/main" val="10000"/>
                  </a:ext>
                </a:extLst>
              </a:tr>
              <a:tr h="190500">
                <a:tc>
                  <a:txBody>
                    <a:bodyPr/>
                    <a:lstStyle/>
                    <a:p>
                      <a:pPr algn="ctr" fontAlgn="b"/>
                      <a:r>
                        <a:rPr lang="en-US" sz="1200" u="none" strike="noStrike">
                          <a:effectLst/>
                        </a:rPr>
                        <a:t>A</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u="none" strike="noStrike" dirty="0">
                          <a:effectLst/>
                        </a:rPr>
                        <a:t>1</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a:effectLst/>
                        </a:rPr>
                        <a:t>1</a:t>
                      </a:r>
                      <a:endParaRPr lang="en-US" sz="1200" b="0" i="0" u="none" strike="noStrike">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a:effectLst/>
                        </a:rPr>
                        <a:t>1</a:t>
                      </a:r>
                      <a:endParaRPr lang="en-US" sz="1200" b="0" i="0" u="none" strike="noStrike">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a:effectLst/>
                        </a:rPr>
                        <a:t>1</a:t>
                      </a:r>
                      <a:endParaRPr lang="en-US" sz="1200" b="0" i="0" u="none" strike="noStrike">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dirty="0">
                          <a:effectLst/>
                        </a:rPr>
                        <a:t>1</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1"/>
                  </a:ext>
                </a:extLst>
              </a:tr>
              <a:tr h="190500">
                <a:tc>
                  <a:txBody>
                    <a:bodyPr/>
                    <a:lstStyle/>
                    <a:p>
                      <a:pPr algn="ctr" fontAlgn="b"/>
                      <a:r>
                        <a:rPr lang="en-US" sz="1200" u="none" strike="noStrike">
                          <a:effectLst/>
                        </a:rPr>
                        <a:t>B</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1</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a:effectLst/>
                        </a:rPr>
                        <a:t>1</a:t>
                      </a:r>
                      <a:endParaRPr lang="en-US" sz="1200" b="0" i="0" u="none" strike="noStrike">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2"/>
                  </a:ext>
                </a:extLst>
              </a:tr>
              <a:tr h="190500">
                <a:tc>
                  <a:txBody>
                    <a:bodyPr/>
                    <a:lstStyle/>
                    <a:p>
                      <a:pPr algn="ctr" fontAlgn="b"/>
                      <a:r>
                        <a:rPr lang="en-US" sz="1200" u="none" strike="noStrike">
                          <a:effectLst/>
                        </a:rPr>
                        <a:t>C</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1</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a:effectLst/>
                        </a:rPr>
                        <a:t>0</a:t>
                      </a:r>
                      <a:endParaRPr lang="en-US" sz="1200" b="0" i="0" u="none" strike="noStrike">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3"/>
                  </a:ext>
                </a:extLst>
              </a:tr>
              <a:tr h="190500">
                <a:tc>
                  <a:txBody>
                    <a:bodyPr/>
                    <a:lstStyle/>
                    <a:p>
                      <a:pPr algn="ctr" fontAlgn="b"/>
                      <a:r>
                        <a:rPr lang="en-US" sz="1200" u="none" strike="noStrike" dirty="0">
                          <a:effectLst/>
                        </a:rPr>
                        <a:t>D</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a:effectLst/>
                        </a:rPr>
                        <a:t>1</a:t>
                      </a:r>
                      <a:endParaRPr lang="en-US" sz="1200" b="0" i="0" u="none" strike="noStrike">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a:effectLst/>
                        </a:rPr>
                        <a:t>0</a:t>
                      </a:r>
                      <a:endParaRPr lang="en-US" sz="1200" b="0" i="0" u="none" strike="noStrike">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4"/>
                  </a:ext>
                </a:extLst>
              </a:tr>
              <a:tr h="190500">
                <a:tc>
                  <a:txBody>
                    <a:bodyPr/>
                    <a:lstStyle/>
                    <a:p>
                      <a:pPr algn="ctr" fontAlgn="b"/>
                      <a:r>
                        <a:rPr lang="en-US" sz="1200" u="none" strike="noStrike">
                          <a:effectLst/>
                        </a:rPr>
                        <a:t>E</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a:effectLst/>
                        </a:rPr>
                        <a:t>1</a:t>
                      </a:r>
                      <a:endParaRPr lang="en-US" sz="1200" b="0" i="0" u="none" strike="noStrike">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a:effectLst/>
                        </a:rPr>
                        <a:t>0</a:t>
                      </a:r>
                      <a:endParaRPr lang="en-US" sz="1200" b="0" i="0" u="none" strike="noStrike">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5"/>
                  </a:ext>
                </a:extLst>
              </a:tr>
              <a:tr h="190500">
                <a:tc>
                  <a:txBody>
                    <a:bodyPr/>
                    <a:lstStyle/>
                    <a:p>
                      <a:pPr algn="ctr" fontAlgn="b"/>
                      <a:r>
                        <a:rPr lang="en-US" sz="1200" u="none" strike="noStrike">
                          <a:effectLst/>
                        </a:rPr>
                        <a:t>F</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a:effectLst/>
                        </a:rPr>
                        <a:t>1</a:t>
                      </a:r>
                      <a:endParaRPr lang="en-US" sz="1200" b="0" i="0" u="none" strike="noStrike">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a:effectLst/>
                        </a:rPr>
                        <a:t>1</a:t>
                      </a:r>
                      <a:endParaRPr lang="en-US" sz="1200" b="0" i="0" u="none" strike="noStrike">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a:effectLst/>
                        </a:rPr>
                        <a:t>0</a:t>
                      </a:r>
                      <a:endParaRPr lang="en-US" sz="1200" b="0" i="0" u="none" strike="noStrike">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u="none" strike="noStrike" dirty="0">
                          <a:effectLst/>
                        </a:rPr>
                        <a:t>1</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6"/>
                  </a:ext>
                </a:extLst>
              </a:tr>
              <a:tr h="190500">
                <a:tc>
                  <a:txBody>
                    <a:bodyPr/>
                    <a:lstStyle/>
                    <a:p>
                      <a:pPr algn="ctr" fontAlgn="b"/>
                      <a:r>
                        <a:rPr lang="en-US" sz="1200" u="none" strike="noStrike" dirty="0">
                          <a:effectLst/>
                        </a:rPr>
                        <a:t>G</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1</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extLst>
                  <a:ext uri="{0D108BD9-81ED-4DB2-BD59-A6C34878D82A}">
                    <a16:rowId xmlns:a16="http://schemas.microsoft.com/office/drawing/2014/main" val="10007"/>
                  </a:ext>
                </a:extLst>
              </a:tr>
            </a:tbl>
          </a:graphicData>
        </a:graphic>
      </p:graphicFrame>
      <p:sp>
        <p:nvSpPr>
          <p:cNvPr id="13" name="Rectangle 12">
            <a:extLst>
              <a:ext uri="{FF2B5EF4-FFF2-40B4-BE49-F238E27FC236}">
                <a16:creationId xmlns:a16="http://schemas.microsoft.com/office/drawing/2014/main" id="{3CD3E157-26DF-6740-AFCB-D10BE5C06F3E}"/>
              </a:ext>
            </a:extLst>
          </p:cNvPr>
          <p:cNvSpPr/>
          <p:nvPr/>
        </p:nvSpPr>
        <p:spPr>
          <a:xfrm>
            <a:off x="1589710" y="4529475"/>
            <a:ext cx="760208" cy="464871"/>
          </a:xfrm>
          <a:prstGeom prst="rect">
            <a:avLst/>
          </a:prstGeom>
        </p:spPr>
        <p:txBody>
          <a:bodyPr wrap="none">
            <a:spAutoFit/>
          </a:bodyPr>
          <a:lstStyle/>
          <a:p>
            <a:pPr>
              <a:lnSpc>
                <a:spcPct val="150000"/>
              </a:lnSpc>
              <a:spcAft>
                <a:spcPts val="1200"/>
              </a:spcAft>
            </a:pPr>
            <a:r>
              <a:rPr lang="en-GB" dirty="0"/>
              <a:t>Graph</a:t>
            </a:r>
          </a:p>
        </p:txBody>
      </p:sp>
      <p:sp>
        <p:nvSpPr>
          <p:cNvPr id="14" name="Rectangle 13">
            <a:extLst>
              <a:ext uri="{FF2B5EF4-FFF2-40B4-BE49-F238E27FC236}">
                <a16:creationId xmlns:a16="http://schemas.microsoft.com/office/drawing/2014/main" id="{804E9D5B-C00D-F04C-8115-E6FC992D7853}"/>
              </a:ext>
            </a:extLst>
          </p:cNvPr>
          <p:cNvSpPr/>
          <p:nvPr/>
        </p:nvSpPr>
        <p:spPr>
          <a:xfrm>
            <a:off x="5090951" y="4529474"/>
            <a:ext cx="799706" cy="464871"/>
          </a:xfrm>
          <a:prstGeom prst="rect">
            <a:avLst/>
          </a:prstGeom>
        </p:spPr>
        <p:txBody>
          <a:bodyPr wrap="none">
            <a:spAutoFit/>
          </a:bodyPr>
          <a:lstStyle/>
          <a:p>
            <a:pPr>
              <a:lnSpc>
                <a:spcPct val="150000"/>
              </a:lnSpc>
              <a:spcAft>
                <a:spcPts val="1200"/>
              </a:spcAft>
            </a:pPr>
            <a:r>
              <a:rPr lang="en-GB" dirty="0"/>
              <a:t>Matrix</a:t>
            </a:r>
          </a:p>
        </p:txBody>
      </p:sp>
      <p:sp>
        <p:nvSpPr>
          <p:cNvPr id="15" name="Rectangle 14">
            <a:extLst>
              <a:ext uri="{FF2B5EF4-FFF2-40B4-BE49-F238E27FC236}">
                <a16:creationId xmlns:a16="http://schemas.microsoft.com/office/drawing/2014/main" id="{D7AC6931-01A4-2745-89B9-6B74754ADD47}"/>
              </a:ext>
            </a:extLst>
          </p:cNvPr>
          <p:cNvSpPr/>
          <p:nvPr/>
        </p:nvSpPr>
        <p:spPr>
          <a:xfrm>
            <a:off x="9114707" y="4529474"/>
            <a:ext cx="679610" cy="464871"/>
          </a:xfrm>
          <a:prstGeom prst="rect">
            <a:avLst/>
          </a:prstGeom>
        </p:spPr>
        <p:txBody>
          <a:bodyPr wrap="none">
            <a:spAutoFit/>
          </a:bodyPr>
          <a:lstStyle/>
          <a:p>
            <a:pPr>
              <a:lnSpc>
                <a:spcPct val="150000"/>
              </a:lnSpc>
              <a:spcAft>
                <a:spcPts val="1200"/>
              </a:spcAft>
            </a:pPr>
            <a:r>
              <a:rPr lang="en-GB" dirty="0"/>
              <a:t>Table</a:t>
            </a:r>
          </a:p>
        </p:txBody>
      </p:sp>
      <p:graphicFrame>
        <p:nvGraphicFramePr>
          <p:cNvPr id="17" name="Table 16">
            <a:extLst>
              <a:ext uri="{FF2B5EF4-FFF2-40B4-BE49-F238E27FC236}">
                <a16:creationId xmlns:a16="http://schemas.microsoft.com/office/drawing/2014/main" id="{4DA5D3B5-1D91-3B43-B3AA-AA8FAC702008}"/>
              </a:ext>
            </a:extLst>
          </p:cNvPr>
          <p:cNvGraphicFramePr>
            <a:graphicFrameLocks noGrp="1"/>
          </p:cNvGraphicFramePr>
          <p:nvPr>
            <p:extLst>
              <p:ext uri="{D42A27DB-BD31-4B8C-83A1-F6EECF244321}">
                <p14:modId xmlns:p14="http://schemas.microsoft.com/office/powerpoint/2010/main" val="78614926"/>
              </p:ext>
            </p:extLst>
          </p:nvPr>
        </p:nvGraphicFramePr>
        <p:xfrm>
          <a:off x="8395854" y="1538178"/>
          <a:ext cx="2161310" cy="2834640"/>
        </p:xfrm>
        <a:graphic>
          <a:graphicData uri="http://schemas.openxmlformats.org/drawingml/2006/table">
            <a:tbl>
              <a:tblPr firstRow="1" bandRow="1">
                <a:tableStyleId>{5C22544A-7EE6-4342-B048-85BDC9FD1C3A}</a:tableStyleId>
              </a:tblPr>
              <a:tblGrid>
                <a:gridCol w="1080655">
                  <a:extLst>
                    <a:ext uri="{9D8B030D-6E8A-4147-A177-3AD203B41FA5}">
                      <a16:colId xmlns:a16="http://schemas.microsoft.com/office/drawing/2014/main" val="1908509006"/>
                    </a:ext>
                  </a:extLst>
                </a:gridCol>
                <a:gridCol w="1080655">
                  <a:extLst>
                    <a:ext uri="{9D8B030D-6E8A-4147-A177-3AD203B41FA5}">
                      <a16:colId xmlns:a16="http://schemas.microsoft.com/office/drawing/2014/main" val="2450041921"/>
                    </a:ext>
                  </a:extLst>
                </a:gridCol>
              </a:tblGrid>
              <a:tr h="255411">
                <a:tc>
                  <a:txBody>
                    <a:bodyPr/>
                    <a:lstStyle/>
                    <a:p>
                      <a:r>
                        <a:rPr lang="en-GB" sz="1200" b="0" dirty="0"/>
                        <a:t>Interactor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Interactor 2</a:t>
                      </a:r>
                      <a:endParaRPr lang="en-GB" dirty="0"/>
                    </a:p>
                  </a:txBody>
                  <a:tcPr/>
                </a:tc>
                <a:extLst>
                  <a:ext uri="{0D108BD9-81ED-4DB2-BD59-A6C34878D82A}">
                    <a16:rowId xmlns:a16="http://schemas.microsoft.com/office/drawing/2014/main" val="2725644953"/>
                  </a:ext>
                </a:extLst>
              </a:tr>
              <a:tr h="255411">
                <a:tc>
                  <a:txBody>
                    <a:bodyPr/>
                    <a:lstStyle/>
                    <a:p>
                      <a:r>
                        <a:rPr lang="en-GB" dirty="0"/>
                        <a:t>A</a:t>
                      </a:r>
                    </a:p>
                  </a:txBody>
                  <a:tcPr/>
                </a:tc>
                <a:tc>
                  <a:txBody>
                    <a:bodyPr/>
                    <a:lstStyle/>
                    <a:p>
                      <a:r>
                        <a:rPr lang="en-GB" dirty="0"/>
                        <a:t>C</a:t>
                      </a:r>
                    </a:p>
                  </a:txBody>
                  <a:tcPr/>
                </a:tc>
                <a:extLst>
                  <a:ext uri="{0D108BD9-81ED-4DB2-BD59-A6C34878D82A}">
                    <a16:rowId xmlns:a16="http://schemas.microsoft.com/office/drawing/2014/main" val="3937625891"/>
                  </a:ext>
                </a:extLst>
              </a:tr>
              <a:tr h="255411">
                <a:tc>
                  <a:txBody>
                    <a:bodyPr/>
                    <a:lstStyle/>
                    <a:p>
                      <a:r>
                        <a:rPr lang="en-GB" dirty="0"/>
                        <a:t>A</a:t>
                      </a:r>
                    </a:p>
                  </a:txBody>
                  <a:tcPr/>
                </a:tc>
                <a:tc>
                  <a:txBody>
                    <a:bodyPr/>
                    <a:lstStyle/>
                    <a:p>
                      <a:r>
                        <a:rPr lang="en-GB" dirty="0"/>
                        <a:t>D</a:t>
                      </a:r>
                    </a:p>
                  </a:txBody>
                  <a:tcPr/>
                </a:tc>
                <a:extLst>
                  <a:ext uri="{0D108BD9-81ED-4DB2-BD59-A6C34878D82A}">
                    <a16:rowId xmlns:a16="http://schemas.microsoft.com/office/drawing/2014/main" val="4018236105"/>
                  </a:ext>
                </a:extLst>
              </a:tr>
              <a:tr h="255411">
                <a:tc>
                  <a:txBody>
                    <a:bodyPr/>
                    <a:lstStyle/>
                    <a:p>
                      <a:r>
                        <a:rPr lang="en-GB" dirty="0"/>
                        <a:t>A</a:t>
                      </a:r>
                    </a:p>
                  </a:txBody>
                  <a:tcPr/>
                </a:tc>
                <a:tc>
                  <a:txBody>
                    <a:bodyPr/>
                    <a:lstStyle/>
                    <a:p>
                      <a:r>
                        <a:rPr lang="en-GB" dirty="0"/>
                        <a:t>E</a:t>
                      </a:r>
                    </a:p>
                  </a:txBody>
                  <a:tcPr/>
                </a:tc>
                <a:extLst>
                  <a:ext uri="{0D108BD9-81ED-4DB2-BD59-A6C34878D82A}">
                    <a16:rowId xmlns:a16="http://schemas.microsoft.com/office/drawing/2014/main" val="1684479586"/>
                  </a:ext>
                </a:extLst>
              </a:tr>
              <a:tr h="255411">
                <a:tc>
                  <a:txBody>
                    <a:bodyPr/>
                    <a:lstStyle/>
                    <a:p>
                      <a:r>
                        <a:rPr lang="en-GB" dirty="0"/>
                        <a:t>A</a:t>
                      </a:r>
                    </a:p>
                  </a:txBody>
                  <a:tcPr/>
                </a:tc>
                <a:tc>
                  <a:txBody>
                    <a:bodyPr/>
                    <a:lstStyle/>
                    <a:p>
                      <a:r>
                        <a:rPr lang="en-GB" dirty="0"/>
                        <a:t>B</a:t>
                      </a:r>
                    </a:p>
                  </a:txBody>
                  <a:tcPr/>
                </a:tc>
                <a:extLst>
                  <a:ext uri="{0D108BD9-81ED-4DB2-BD59-A6C34878D82A}">
                    <a16:rowId xmlns:a16="http://schemas.microsoft.com/office/drawing/2014/main" val="3024711361"/>
                  </a:ext>
                </a:extLst>
              </a:tr>
              <a:tr h="255411">
                <a:tc>
                  <a:txBody>
                    <a:bodyPr/>
                    <a:lstStyle/>
                    <a:p>
                      <a:r>
                        <a:rPr lang="en-GB" dirty="0"/>
                        <a:t>A</a:t>
                      </a:r>
                    </a:p>
                  </a:txBody>
                  <a:tcPr/>
                </a:tc>
                <a:tc>
                  <a:txBody>
                    <a:bodyPr/>
                    <a:lstStyle/>
                    <a:p>
                      <a:r>
                        <a:rPr lang="en-GB" dirty="0"/>
                        <a:t>F</a:t>
                      </a:r>
                    </a:p>
                  </a:txBody>
                  <a:tcPr/>
                </a:tc>
                <a:extLst>
                  <a:ext uri="{0D108BD9-81ED-4DB2-BD59-A6C34878D82A}">
                    <a16:rowId xmlns:a16="http://schemas.microsoft.com/office/drawing/2014/main" val="1945388129"/>
                  </a:ext>
                </a:extLst>
              </a:tr>
              <a:tr h="255411">
                <a:tc>
                  <a:txBody>
                    <a:bodyPr/>
                    <a:lstStyle/>
                    <a:p>
                      <a:r>
                        <a:rPr lang="en-GB" dirty="0"/>
                        <a:t>F</a:t>
                      </a:r>
                    </a:p>
                  </a:txBody>
                  <a:tcPr/>
                </a:tc>
                <a:tc>
                  <a:txBody>
                    <a:bodyPr/>
                    <a:lstStyle/>
                    <a:p>
                      <a:r>
                        <a:rPr lang="en-GB" dirty="0"/>
                        <a:t>B</a:t>
                      </a:r>
                    </a:p>
                  </a:txBody>
                  <a:tcPr/>
                </a:tc>
                <a:extLst>
                  <a:ext uri="{0D108BD9-81ED-4DB2-BD59-A6C34878D82A}">
                    <a16:rowId xmlns:a16="http://schemas.microsoft.com/office/drawing/2014/main" val="3332771872"/>
                  </a:ext>
                </a:extLst>
              </a:tr>
              <a:tr h="255411">
                <a:tc>
                  <a:txBody>
                    <a:bodyPr/>
                    <a:lstStyle/>
                    <a:p>
                      <a:r>
                        <a:rPr lang="en-GB" dirty="0"/>
                        <a:t>F</a:t>
                      </a:r>
                    </a:p>
                  </a:txBody>
                  <a:tcPr/>
                </a:tc>
                <a:tc>
                  <a:txBody>
                    <a:bodyPr/>
                    <a:lstStyle/>
                    <a:p>
                      <a:r>
                        <a:rPr lang="en-GB" dirty="0"/>
                        <a:t>G</a:t>
                      </a:r>
                    </a:p>
                  </a:txBody>
                  <a:tcPr/>
                </a:tc>
                <a:extLst>
                  <a:ext uri="{0D108BD9-81ED-4DB2-BD59-A6C34878D82A}">
                    <a16:rowId xmlns:a16="http://schemas.microsoft.com/office/drawing/2014/main" val="3554373322"/>
                  </a:ext>
                </a:extLst>
              </a:tr>
            </a:tbl>
          </a:graphicData>
        </a:graphic>
      </p:graphicFrame>
    </p:spTree>
    <p:extLst>
      <p:ext uri="{BB962C8B-B14F-4D97-AF65-F5344CB8AC3E}">
        <p14:creationId xmlns:p14="http://schemas.microsoft.com/office/powerpoint/2010/main" val="3253940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9A5EFF-318A-3E44-848A-8C17A03506DA}"/>
              </a:ext>
            </a:extLst>
          </p:cNvPr>
          <p:cNvSpPr>
            <a:spLocks noGrp="1"/>
          </p:cNvSpPr>
          <p:nvPr>
            <p:ph idx="1"/>
          </p:nvPr>
        </p:nvSpPr>
        <p:spPr/>
        <p:txBody>
          <a:bodyPr>
            <a:normAutofit fontScale="70000" lnSpcReduction="20000"/>
          </a:bodyPr>
          <a:lstStyle/>
          <a:p>
            <a:pPr marL="0" indent="0">
              <a:lnSpc>
                <a:spcPct val="170000"/>
              </a:lnSpc>
              <a:buNone/>
            </a:pPr>
            <a:r>
              <a:rPr lang="it-IT" dirty="0"/>
              <a:t>In </a:t>
            </a:r>
            <a:r>
              <a:rPr lang="it-IT" dirty="0">
                <a:hlinkClick r:id="rId2" tooltip="Discrete mathematics"/>
              </a:rPr>
              <a:t>discrete mathematics</a:t>
            </a:r>
            <a:r>
              <a:rPr lang="it-IT" dirty="0"/>
              <a:t>, and more </a:t>
            </a:r>
            <a:r>
              <a:rPr lang="it-IT" dirty="0" err="1"/>
              <a:t>specifically</a:t>
            </a:r>
            <a:r>
              <a:rPr lang="it-IT" dirty="0"/>
              <a:t> in </a:t>
            </a:r>
            <a:r>
              <a:rPr lang="it-IT" dirty="0">
                <a:hlinkClick r:id="rId3" tooltip="Graph theory"/>
              </a:rPr>
              <a:t>graph theory</a:t>
            </a:r>
            <a:r>
              <a:rPr lang="it-IT" dirty="0"/>
              <a:t>, a </a:t>
            </a:r>
            <a:r>
              <a:rPr lang="it-IT" b="1" dirty="0" err="1"/>
              <a:t>graph</a:t>
            </a:r>
            <a:r>
              <a:rPr lang="it-IT" dirty="0"/>
              <a:t> </a:t>
            </a:r>
            <a:r>
              <a:rPr lang="it-IT" dirty="0" err="1"/>
              <a:t>is</a:t>
            </a:r>
            <a:r>
              <a:rPr lang="it-IT" dirty="0"/>
              <a:t> a </a:t>
            </a:r>
            <a:r>
              <a:rPr lang="it-IT" dirty="0" err="1"/>
              <a:t>structure</a:t>
            </a:r>
            <a:r>
              <a:rPr lang="it-IT" dirty="0"/>
              <a:t> </a:t>
            </a:r>
            <a:r>
              <a:rPr lang="it-IT" dirty="0" err="1"/>
              <a:t>amounting</a:t>
            </a:r>
            <a:r>
              <a:rPr lang="it-IT" dirty="0"/>
              <a:t> to a </a:t>
            </a:r>
            <a:r>
              <a:rPr lang="it-IT" dirty="0">
                <a:hlinkClick r:id="rId4" tooltip="Set (mathematics)"/>
              </a:rPr>
              <a:t>set</a:t>
            </a:r>
            <a:r>
              <a:rPr lang="it-IT" dirty="0"/>
              <a:t> of </a:t>
            </a:r>
            <a:r>
              <a:rPr lang="it-IT" dirty="0" err="1"/>
              <a:t>objects</a:t>
            </a:r>
            <a:r>
              <a:rPr lang="it-IT" dirty="0"/>
              <a:t> in </a:t>
            </a:r>
            <a:r>
              <a:rPr lang="it-IT" dirty="0" err="1"/>
              <a:t>which</a:t>
            </a:r>
            <a:r>
              <a:rPr lang="it-IT" dirty="0"/>
              <a:t> some </a:t>
            </a:r>
            <a:r>
              <a:rPr lang="it-IT" dirty="0" err="1"/>
              <a:t>pairs</a:t>
            </a:r>
            <a:r>
              <a:rPr lang="it-IT" dirty="0"/>
              <a:t> of the </a:t>
            </a:r>
            <a:r>
              <a:rPr lang="it-IT" dirty="0" err="1"/>
              <a:t>objects</a:t>
            </a:r>
            <a:r>
              <a:rPr lang="it-IT" dirty="0"/>
              <a:t> are in some </a:t>
            </a:r>
            <a:r>
              <a:rPr lang="it-IT" dirty="0" err="1"/>
              <a:t>sense</a:t>
            </a:r>
            <a:r>
              <a:rPr lang="it-IT" dirty="0"/>
              <a:t> "</a:t>
            </a:r>
            <a:r>
              <a:rPr lang="it-IT" dirty="0" err="1"/>
              <a:t>related</a:t>
            </a:r>
            <a:r>
              <a:rPr lang="it-IT" dirty="0"/>
              <a:t>". The </a:t>
            </a:r>
            <a:r>
              <a:rPr lang="it-IT" dirty="0" err="1"/>
              <a:t>objects</a:t>
            </a:r>
            <a:r>
              <a:rPr lang="it-IT" dirty="0"/>
              <a:t> </a:t>
            </a:r>
            <a:r>
              <a:rPr lang="it-IT" dirty="0" err="1"/>
              <a:t>correspond</a:t>
            </a:r>
            <a:r>
              <a:rPr lang="it-IT" dirty="0"/>
              <a:t> to </a:t>
            </a:r>
            <a:r>
              <a:rPr lang="it-IT" dirty="0" err="1"/>
              <a:t>mathematical</a:t>
            </a:r>
            <a:r>
              <a:rPr lang="it-IT" dirty="0"/>
              <a:t> </a:t>
            </a:r>
            <a:r>
              <a:rPr lang="it-IT" dirty="0" err="1"/>
              <a:t>abstractions</a:t>
            </a:r>
            <a:r>
              <a:rPr lang="it-IT" dirty="0"/>
              <a:t> </a:t>
            </a:r>
            <a:r>
              <a:rPr lang="it-IT" dirty="0" err="1"/>
              <a:t>called</a:t>
            </a:r>
            <a:r>
              <a:rPr lang="it-IT" dirty="0"/>
              <a:t> </a:t>
            </a:r>
            <a:r>
              <a:rPr lang="it-IT" i="1" dirty="0">
                <a:hlinkClick r:id="rId5" tooltip="Vertex (graph theory)"/>
              </a:rPr>
              <a:t>vertices</a:t>
            </a:r>
            <a:r>
              <a:rPr lang="it-IT" dirty="0"/>
              <a:t> (</a:t>
            </a:r>
            <a:r>
              <a:rPr lang="it-IT" dirty="0" err="1"/>
              <a:t>also</a:t>
            </a:r>
            <a:r>
              <a:rPr lang="it-IT" dirty="0"/>
              <a:t> </a:t>
            </a:r>
            <a:r>
              <a:rPr lang="it-IT" dirty="0" err="1"/>
              <a:t>called</a:t>
            </a:r>
            <a:r>
              <a:rPr lang="it-IT" dirty="0"/>
              <a:t> </a:t>
            </a:r>
            <a:r>
              <a:rPr lang="it-IT" i="1" dirty="0" err="1"/>
              <a:t>nodes</a:t>
            </a:r>
            <a:r>
              <a:rPr lang="it-IT" dirty="0"/>
              <a:t> or </a:t>
            </a:r>
            <a:r>
              <a:rPr lang="it-IT" i="1" dirty="0" err="1"/>
              <a:t>points</a:t>
            </a:r>
            <a:r>
              <a:rPr lang="it-IT" dirty="0"/>
              <a:t>) and </a:t>
            </a:r>
            <a:r>
              <a:rPr lang="it-IT" dirty="0" err="1"/>
              <a:t>each</a:t>
            </a:r>
            <a:r>
              <a:rPr lang="it-IT" dirty="0"/>
              <a:t> of the </a:t>
            </a:r>
            <a:r>
              <a:rPr lang="it-IT" dirty="0" err="1"/>
              <a:t>related</a:t>
            </a:r>
            <a:r>
              <a:rPr lang="it-IT" dirty="0"/>
              <a:t> </a:t>
            </a:r>
            <a:r>
              <a:rPr lang="it-IT" dirty="0" err="1"/>
              <a:t>pairs</a:t>
            </a:r>
            <a:r>
              <a:rPr lang="it-IT" dirty="0"/>
              <a:t> of </a:t>
            </a:r>
            <a:r>
              <a:rPr lang="it-IT" dirty="0" err="1"/>
              <a:t>vertices</a:t>
            </a:r>
            <a:r>
              <a:rPr lang="it-IT" dirty="0"/>
              <a:t> </a:t>
            </a:r>
            <a:r>
              <a:rPr lang="it-IT" dirty="0" err="1"/>
              <a:t>is</a:t>
            </a:r>
            <a:r>
              <a:rPr lang="it-IT" dirty="0"/>
              <a:t> </a:t>
            </a:r>
            <a:r>
              <a:rPr lang="it-IT" dirty="0" err="1"/>
              <a:t>called</a:t>
            </a:r>
            <a:r>
              <a:rPr lang="it-IT" dirty="0"/>
              <a:t> an </a:t>
            </a:r>
            <a:r>
              <a:rPr lang="it-IT" i="1" dirty="0" err="1"/>
              <a:t>edge</a:t>
            </a:r>
            <a:r>
              <a:rPr lang="it-IT" dirty="0"/>
              <a:t> (</a:t>
            </a:r>
            <a:r>
              <a:rPr lang="it-IT" dirty="0" err="1"/>
              <a:t>also</a:t>
            </a:r>
            <a:r>
              <a:rPr lang="it-IT" dirty="0"/>
              <a:t> </a:t>
            </a:r>
            <a:r>
              <a:rPr lang="it-IT" dirty="0" err="1"/>
              <a:t>called</a:t>
            </a:r>
            <a:r>
              <a:rPr lang="it-IT" dirty="0"/>
              <a:t> </a:t>
            </a:r>
            <a:r>
              <a:rPr lang="it-IT" i="1" dirty="0"/>
              <a:t>link</a:t>
            </a:r>
            <a:r>
              <a:rPr lang="it-IT" dirty="0"/>
              <a:t> or </a:t>
            </a:r>
            <a:r>
              <a:rPr lang="it-IT" i="1" dirty="0"/>
              <a:t>line</a:t>
            </a:r>
            <a:r>
              <a:rPr lang="it-IT" dirty="0"/>
              <a:t>)</a:t>
            </a:r>
          </a:p>
          <a:p>
            <a:pPr marL="0" indent="0">
              <a:buNone/>
            </a:pPr>
            <a:endParaRPr lang="it-IT" dirty="0"/>
          </a:p>
          <a:p>
            <a:pPr marL="0" indent="0">
              <a:buNone/>
            </a:pPr>
            <a:r>
              <a:rPr lang="it-IT" dirty="0"/>
              <a:t>A </a:t>
            </a:r>
            <a:r>
              <a:rPr lang="it-IT" dirty="0" err="1"/>
              <a:t>graph</a:t>
            </a:r>
            <a:r>
              <a:rPr lang="it-IT" dirty="0"/>
              <a:t> </a:t>
            </a:r>
            <a:r>
              <a:rPr lang="it-IT" dirty="0" err="1"/>
              <a:t>is</a:t>
            </a:r>
            <a:r>
              <a:rPr lang="it-IT" dirty="0"/>
              <a:t> the set of V and E, </a:t>
            </a:r>
            <a:r>
              <a:rPr lang="it-IT" dirty="0" err="1"/>
              <a:t>where</a:t>
            </a:r>
            <a:r>
              <a:rPr lang="it-IT" dirty="0"/>
              <a:t> </a:t>
            </a:r>
          </a:p>
          <a:p>
            <a:pPr marL="0" indent="0">
              <a:buNone/>
            </a:pPr>
            <a:r>
              <a:rPr lang="it-IT" dirty="0"/>
              <a:t>V </a:t>
            </a:r>
            <a:r>
              <a:rPr lang="it-IT" dirty="0" err="1"/>
              <a:t>represents</a:t>
            </a:r>
            <a:r>
              <a:rPr lang="it-IT" dirty="0"/>
              <a:t> the set of </a:t>
            </a:r>
            <a:r>
              <a:rPr lang="it-IT" dirty="0" err="1"/>
              <a:t>nodes</a:t>
            </a:r>
            <a:r>
              <a:rPr lang="it-IT" dirty="0"/>
              <a:t> or </a:t>
            </a:r>
            <a:r>
              <a:rPr lang="it-IT" dirty="0" err="1"/>
              <a:t>vertexes</a:t>
            </a:r>
            <a:r>
              <a:rPr lang="it-IT" dirty="0"/>
              <a:t> </a:t>
            </a:r>
            <a:r>
              <a:rPr lang="it-IT" i="1" dirty="0"/>
              <a:t>v</a:t>
            </a:r>
            <a:r>
              <a:rPr lang="it-IT" i="1" baseline="-25000" dirty="0"/>
              <a:t>1</a:t>
            </a:r>
            <a:r>
              <a:rPr lang="it-IT" i="1" dirty="0"/>
              <a:t>, v</a:t>
            </a:r>
            <a:r>
              <a:rPr lang="it-IT" i="1" baseline="-25000" dirty="0"/>
              <a:t>2</a:t>
            </a:r>
            <a:r>
              <a:rPr lang="it-IT" i="1" dirty="0"/>
              <a:t>,…,</a:t>
            </a:r>
            <a:r>
              <a:rPr lang="it-IT" i="1" dirty="0" err="1"/>
              <a:t>v</a:t>
            </a:r>
            <a:r>
              <a:rPr lang="it-IT" i="1" baseline="-25000" dirty="0" err="1"/>
              <a:t>n</a:t>
            </a:r>
            <a:r>
              <a:rPr lang="it-IT" dirty="0"/>
              <a:t>, </a:t>
            </a:r>
          </a:p>
          <a:p>
            <a:pPr marL="0" indent="0">
              <a:buNone/>
            </a:pPr>
            <a:r>
              <a:rPr lang="it-IT" i="1" dirty="0"/>
              <a:t>E</a:t>
            </a:r>
            <a:r>
              <a:rPr lang="it-IT" dirty="0"/>
              <a:t> </a:t>
            </a:r>
            <a:r>
              <a:rPr lang="it-IT" dirty="0" err="1"/>
              <a:t>represents</a:t>
            </a:r>
            <a:r>
              <a:rPr lang="it-IT" dirty="0"/>
              <a:t> the set of </a:t>
            </a:r>
            <a:r>
              <a:rPr lang="it-IT" dirty="0" err="1"/>
              <a:t>edges</a:t>
            </a:r>
            <a:r>
              <a:rPr lang="it-IT" dirty="0"/>
              <a:t> </a:t>
            </a:r>
            <a:r>
              <a:rPr lang="it-IT" i="1" dirty="0"/>
              <a:t>e</a:t>
            </a:r>
            <a:r>
              <a:rPr lang="it-IT" i="1" baseline="-25000" dirty="0"/>
              <a:t>12</a:t>
            </a:r>
            <a:r>
              <a:rPr lang="it-IT" i="1" dirty="0"/>
              <a:t>, e</a:t>
            </a:r>
            <a:r>
              <a:rPr lang="it-IT" i="1" baseline="-25000" dirty="0"/>
              <a:t>13</a:t>
            </a:r>
            <a:r>
              <a:rPr lang="it-IT" i="1" dirty="0"/>
              <a:t>,…</a:t>
            </a:r>
            <a:r>
              <a:rPr lang="it-IT" i="1" dirty="0" err="1"/>
              <a:t>e</a:t>
            </a:r>
            <a:r>
              <a:rPr lang="it-IT" i="1" baseline="-25000" dirty="0" err="1"/>
              <a:t>nm</a:t>
            </a:r>
            <a:r>
              <a:rPr lang="it-IT" dirty="0"/>
              <a:t> </a:t>
            </a:r>
            <a:r>
              <a:rPr lang="it-IT" dirty="0" err="1"/>
              <a:t>that</a:t>
            </a:r>
            <a:r>
              <a:rPr lang="it-IT" dirty="0"/>
              <a:t> </a:t>
            </a:r>
            <a:r>
              <a:rPr lang="it-IT" dirty="0" err="1"/>
              <a:t>connect</a:t>
            </a:r>
            <a:r>
              <a:rPr lang="it-IT" dirty="0"/>
              <a:t> the </a:t>
            </a:r>
            <a:r>
              <a:rPr lang="it-IT" dirty="0" err="1"/>
              <a:t>nodes</a:t>
            </a:r>
            <a:r>
              <a:rPr lang="it-IT" dirty="0"/>
              <a:t>. </a:t>
            </a:r>
          </a:p>
          <a:p>
            <a:pPr marL="0" indent="0">
              <a:buNone/>
            </a:pPr>
            <a:r>
              <a:rPr lang="it-IT" dirty="0"/>
              <a:t>G = (V, E) </a:t>
            </a:r>
          </a:p>
          <a:p>
            <a:pPr marL="0" indent="0">
              <a:buNone/>
            </a:pPr>
            <a:endParaRPr lang="it-IT" dirty="0"/>
          </a:p>
          <a:p>
            <a:pPr marL="0" indent="0">
              <a:buNone/>
            </a:pPr>
            <a:endParaRPr lang="en-GB" dirty="0"/>
          </a:p>
        </p:txBody>
      </p:sp>
      <p:sp>
        <p:nvSpPr>
          <p:cNvPr id="4" name="TextBox 3">
            <a:extLst>
              <a:ext uri="{FF2B5EF4-FFF2-40B4-BE49-F238E27FC236}">
                <a16:creationId xmlns:a16="http://schemas.microsoft.com/office/drawing/2014/main" id="{4D1E430A-98AB-584B-9FFD-AD48DF15C690}"/>
              </a:ext>
            </a:extLst>
          </p:cNvPr>
          <p:cNvSpPr txBox="1"/>
          <p:nvPr/>
        </p:nvSpPr>
        <p:spPr>
          <a:xfrm>
            <a:off x="339684" y="210892"/>
            <a:ext cx="7848600" cy="584775"/>
          </a:xfrm>
          <a:prstGeom prst="rect">
            <a:avLst/>
          </a:prstGeom>
          <a:noFill/>
        </p:spPr>
        <p:txBody>
          <a:bodyPr wrap="square">
            <a:spAutoFit/>
          </a:bodyPr>
          <a:lstStyle>
            <a:defPPr>
              <a:defRPr lang="de-DE"/>
            </a:defPPr>
            <a:lvl1pPr>
              <a:defRPr sz="3200">
                <a:solidFill>
                  <a:srgbClr val="72AD46"/>
                </a:solidFill>
                <a:ea typeface="+mj-ea"/>
                <a:cs typeface="Arial" pitchFamily="34" charset="0"/>
              </a:defRPr>
            </a:lvl1pPr>
          </a:lstStyle>
          <a:p>
            <a:r>
              <a:rPr lang="en-GB" dirty="0"/>
              <a:t>Graph</a:t>
            </a:r>
          </a:p>
        </p:txBody>
      </p:sp>
    </p:spTree>
    <p:extLst>
      <p:ext uri="{BB962C8B-B14F-4D97-AF65-F5344CB8AC3E}">
        <p14:creationId xmlns:p14="http://schemas.microsoft.com/office/powerpoint/2010/main" val="3042775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0A09C34-7A39-E94C-8270-718FDBB180F8}"/>
              </a:ext>
            </a:extLst>
          </p:cNvPr>
          <p:cNvSpPr>
            <a:spLocks noGrp="1"/>
          </p:cNvSpPr>
          <p:nvPr>
            <p:ph idx="1"/>
          </p:nvPr>
        </p:nvSpPr>
        <p:spPr>
          <a:xfrm>
            <a:off x="339684" y="1482609"/>
            <a:ext cx="4128275" cy="2418601"/>
          </a:xfrm>
        </p:spPr>
        <p:txBody>
          <a:bodyPr>
            <a:normAutofit/>
          </a:bodyPr>
          <a:lstStyle/>
          <a:p>
            <a:pPr marL="0" indent="0">
              <a:buNone/>
            </a:pPr>
            <a:r>
              <a:rPr lang="it-IT" sz="2400" dirty="0"/>
              <a:t>A </a:t>
            </a:r>
            <a:r>
              <a:rPr lang="it-IT" sz="2400" dirty="0" err="1"/>
              <a:t>graph</a:t>
            </a:r>
            <a:r>
              <a:rPr lang="it-IT" sz="2400" dirty="0"/>
              <a:t> </a:t>
            </a:r>
            <a:r>
              <a:rPr lang="it-IT" sz="2400" dirty="0" err="1"/>
              <a:t>is</a:t>
            </a:r>
            <a:r>
              <a:rPr lang="it-IT" sz="2400" dirty="0"/>
              <a:t> a </a:t>
            </a:r>
            <a:r>
              <a:rPr lang="it-IT" sz="2400" dirty="0" err="1"/>
              <a:t>structure</a:t>
            </a:r>
            <a:r>
              <a:rPr lang="it-IT" sz="2400" dirty="0"/>
              <a:t> made of:</a:t>
            </a:r>
          </a:p>
          <a:p>
            <a:pPr marL="0" indent="0">
              <a:buNone/>
            </a:pPr>
            <a:endParaRPr lang="it-IT" sz="2400" dirty="0"/>
          </a:p>
          <a:p>
            <a:pPr lvl="1"/>
            <a:r>
              <a:rPr lang="it-IT" dirty="0" err="1"/>
              <a:t>nodes</a:t>
            </a:r>
            <a:endParaRPr lang="it-IT" dirty="0"/>
          </a:p>
          <a:p>
            <a:pPr lvl="1"/>
            <a:endParaRPr lang="it-IT" dirty="0"/>
          </a:p>
          <a:p>
            <a:pPr lvl="1"/>
            <a:r>
              <a:rPr lang="it-IT" dirty="0" err="1"/>
              <a:t>edges</a:t>
            </a:r>
            <a:endParaRPr lang="it-IT" dirty="0"/>
          </a:p>
        </p:txBody>
      </p:sp>
      <p:sp>
        <p:nvSpPr>
          <p:cNvPr id="6" name="TextBox 5">
            <a:extLst>
              <a:ext uri="{FF2B5EF4-FFF2-40B4-BE49-F238E27FC236}">
                <a16:creationId xmlns:a16="http://schemas.microsoft.com/office/drawing/2014/main" id="{88894490-180C-0845-828E-C1D170E9ECB0}"/>
              </a:ext>
            </a:extLst>
          </p:cNvPr>
          <p:cNvSpPr txBox="1"/>
          <p:nvPr/>
        </p:nvSpPr>
        <p:spPr>
          <a:xfrm>
            <a:off x="339684" y="210892"/>
            <a:ext cx="7848600" cy="584775"/>
          </a:xfrm>
          <a:prstGeom prst="rect">
            <a:avLst/>
          </a:prstGeom>
          <a:noFill/>
        </p:spPr>
        <p:txBody>
          <a:bodyPr wrap="square">
            <a:spAutoFit/>
          </a:bodyPr>
          <a:lstStyle>
            <a:defPPr>
              <a:defRPr lang="de-DE"/>
            </a:defPPr>
            <a:lvl1pPr>
              <a:defRPr sz="3200">
                <a:solidFill>
                  <a:srgbClr val="72AD46"/>
                </a:solidFill>
                <a:ea typeface="+mj-ea"/>
                <a:cs typeface="Arial" pitchFamily="34" charset="0"/>
              </a:defRPr>
            </a:lvl1pPr>
          </a:lstStyle>
          <a:p>
            <a:r>
              <a:rPr lang="en-GB" dirty="0"/>
              <a:t>Graph</a:t>
            </a:r>
          </a:p>
        </p:txBody>
      </p:sp>
      <p:grpSp>
        <p:nvGrpSpPr>
          <p:cNvPr id="7" name="Group 6">
            <a:extLst>
              <a:ext uri="{FF2B5EF4-FFF2-40B4-BE49-F238E27FC236}">
                <a16:creationId xmlns:a16="http://schemas.microsoft.com/office/drawing/2014/main" id="{33259F62-935B-3649-9CD3-8F8BEC5D953E}"/>
              </a:ext>
            </a:extLst>
          </p:cNvPr>
          <p:cNvGrpSpPr/>
          <p:nvPr/>
        </p:nvGrpSpPr>
        <p:grpSpPr>
          <a:xfrm>
            <a:off x="6097776" y="503279"/>
            <a:ext cx="4181015" cy="5536765"/>
            <a:chOff x="1790054" y="1628800"/>
            <a:chExt cx="1701826" cy="2034836"/>
          </a:xfrm>
        </p:grpSpPr>
        <p:pic>
          <p:nvPicPr>
            <p:cNvPr id="8" name="Picture 7" descr="undirected.png">
              <a:extLst>
                <a:ext uri="{FF2B5EF4-FFF2-40B4-BE49-F238E27FC236}">
                  <a16:creationId xmlns:a16="http://schemas.microsoft.com/office/drawing/2014/main" id="{4B0551F4-3481-2E46-A73C-5A97FF0B433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90054" y="1628800"/>
              <a:ext cx="1701826" cy="2034836"/>
            </a:xfrm>
            <a:prstGeom prst="rect">
              <a:avLst/>
            </a:prstGeom>
          </p:spPr>
        </p:pic>
        <p:sp>
          <p:nvSpPr>
            <p:cNvPr id="9" name="TextBox 8">
              <a:extLst>
                <a:ext uri="{FF2B5EF4-FFF2-40B4-BE49-F238E27FC236}">
                  <a16:creationId xmlns:a16="http://schemas.microsoft.com/office/drawing/2014/main" id="{945FDBBD-96BF-3B43-92B8-16BCAF223319}"/>
                </a:ext>
              </a:extLst>
            </p:cNvPr>
            <p:cNvSpPr txBox="1"/>
            <p:nvPr/>
          </p:nvSpPr>
          <p:spPr>
            <a:xfrm>
              <a:off x="2460675" y="2708920"/>
              <a:ext cx="300082" cy="307777"/>
            </a:xfrm>
            <a:prstGeom prst="rect">
              <a:avLst/>
            </a:prstGeom>
            <a:noFill/>
          </p:spPr>
          <p:txBody>
            <a:bodyPr wrap="none" rtlCol="0">
              <a:spAutoFit/>
            </a:bodyPr>
            <a:lstStyle/>
            <a:p>
              <a:r>
                <a:rPr lang="en-US" sz="1400" dirty="0">
                  <a:solidFill>
                    <a:schemeClr val="bg1"/>
                  </a:solidFill>
                </a:rPr>
                <a:t>A</a:t>
              </a:r>
            </a:p>
          </p:txBody>
        </p:sp>
        <p:sp>
          <p:nvSpPr>
            <p:cNvPr id="10" name="TextBox 9">
              <a:extLst>
                <a:ext uri="{FF2B5EF4-FFF2-40B4-BE49-F238E27FC236}">
                  <a16:creationId xmlns:a16="http://schemas.microsoft.com/office/drawing/2014/main" id="{5650F91B-7988-0E4D-A22A-271CA4F5430E}"/>
                </a:ext>
              </a:extLst>
            </p:cNvPr>
            <p:cNvSpPr txBox="1"/>
            <p:nvPr/>
          </p:nvSpPr>
          <p:spPr>
            <a:xfrm>
              <a:off x="2965738" y="2924944"/>
              <a:ext cx="282450" cy="307777"/>
            </a:xfrm>
            <a:prstGeom prst="rect">
              <a:avLst/>
            </a:prstGeom>
            <a:noFill/>
          </p:spPr>
          <p:txBody>
            <a:bodyPr wrap="none" rtlCol="0">
              <a:spAutoFit/>
            </a:bodyPr>
            <a:lstStyle/>
            <a:p>
              <a:r>
                <a:rPr lang="en-US" sz="1400" dirty="0">
                  <a:solidFill>
                    <a:schemeClr val="bg1"/>
                  </a:solidFill>
                </a:rPr>
                <a:t>B</a:t>
              </a:r>
            </a:p>
          </p:txBody>
        </p:sp>
        <p:sp>
          <p:nvSpPr>
            <p:cNvPr id="11" name="TextBox 10">
              <a:extLst>
                <a:ext uri="{FF2B5EF4-FFF2-40B4-BE49-F238E27FC236}">
                  <a16:creationId xmlns:a16="http://schemas.microsoft.com/office/drawing/2014/main" id="{89D95B40-F31A-7C4C-B404-8A6B00DBD66C}"/>
                </a:ext>
              </a:extLst>
            </p:cNvPr>
            <p:cNvSpPr txBox="1"/>
            <p:nvPr/>
          </p:nvSpPr>
          <p:spPr>
            <a:xfrm>
              <a:off x="2195736" y="2348880"/>
              <a:ext cx="272832" cy="307777"/>
            </a:xfrm>
            <a:prstGeom prst="rect">
              <a:avLst/>
            </a:prstGeom>
            <a:noFill/>
          </p:spPr>
          <p:txBody>
            <a:bodyPr wrap="none" rtlCol="0">
              <a:spAutoFit/>
            </a:bodyPr>
            <a:lstStyle/>
            <a:p>
              <a:r>
                <a:rPr lang="en-US" sz="1400" dirty="0">
                  <a:solidFill>
                    <a:schemeClr val="bg1"/>
                  </a:solidFill>
                </a:rPr>
                <a:t>E</a:t>
              </a:r>
            </a:p>
          </p:txBody>
        </p:sp>
        <p:sp>
          <p:nvSpPr>
            <p:cNvPr id="12" name="TextBox 11">
              <a:extLst>
                <a:ext uri="{FF2B5EF4-FFF2-40B4-BE49-F238E27FC236}">
                  <a16:creationId xmlns:a16="http://schemas.microsoft.com/office/drawing/2014/main" id="{AA24A5A4-B3D1-D64A-8805-8E203C828740}"/>
                </a:ext>
              </a:extLst>
            </p:cNvPr>
            <p:cNvSpPr txBox="1"/>
            <p:nvPr/>
          </p:nvSpPr>
          <p:spPr>
            <a:xfrm>
              <a:off x="2821722" y="2276872"/>
              <a:ext cx="266420" cy="307777"/>
            </a:xfrm>
            <a:prstGeom prst="rect">
              <a:avLst/>
            </a:prstGeom>
            <a:noFill/>
          </p:spPr>
          <p:txBody>
            <a:bodyPr wrap="none" rtlCol="0">
              <a:spAutoFit/>
            </a:bodyPr>
            <a:lstStyle/>
            <a:p>
              <a:r>
                <a:rPr lang="en-US" sz="1400" dirty="0">
                  <a:solidFill>
                    <a:schemeClr val="bg1"/>
                  </a:solidFill>
                </a:rPr>
                <a:t>F</a:t>
              </a:r>
            </a:p>
          </p:txBody>
        </p:sp>
        <p:sp>
          <p:nvSpPr>
            <p:cNvPr id="13" name="TextBox 12">
              <a:extLst>
                <a:ext uri="{FF2B5EF4-FFF2-40B4-BE49-F238E27FC236}">
                  <a16:creationId xmlns:a16="http://schemas.microsoft.com/office/drawing/2014/main" id="{CF8D387B-C29C-294C-9533-613C0A625434}"/>
                </a:ext>
              </a:extLst>
            </p:cNvPr>
            <p:cNvSpPr txBox="1"/>
            <p:nvPr/>
          </p:nvSpPr>
          <p:spPr>
            <a:xfrm>
              <a:off x="2948945" y="1678722"/>
              <a:ext cx="298480" cy="307777"/>
            </a:xfrm>
            <a:prstGeom prst="rect">
              <a:avLst/>
            </a:prstGeom>
            <a:noFill/>
          </p:spPr>
          <p:txBody>
            <a:bodyPr wrap="none" rtlCol="0">
              <a:spAutoFit/>
            </a:bodyPr>
            <a:lstStyle/>
            <a:p>
              <a:r>
                <a:rPr lang="en-US" sz="1400" dirty="0">
                  <a:solidFill>
                    <a:schemeClr val="bg1"/>
                  </a:solidFill>
                </a:rPr>
                <a:t>G</a:t>
              </a:r>
            </a:p>
          </p:txBody>
        </p:sp>
        <p:sp>
          <p:nvSpPr>
            <p:cNvPr id="14" name="TextBox 13">
              <a:extLst>
                <a:ext uri="{FF2B5EF4-FFF2-40B4-BE49-F238E27FC236}">
                  <a16:creationId xmlns:a16="http://schemas.microsoft.com/office/drawing/2014/main" id="{1C661731-2653-3C40-BCCA-A8CEFEF64DBC}"/>
                </a:ext>
              </a:extLst>
            </p:cNvPr>
            <p:cNvSpPr txBox="1"/>
            <p:nvPr/>
          </p:nvSpPr>
          <p:spPr>
            <a:xfrm>
              <a:off x="2184693" y="3273941"/>
              <a:ext cx="280846" cy="307777"/>
            </a:xfrm>
            <a:prstGeom prst="rect">
              <a:avLst/>
            </a:prstGeom>
            <a:noFill/>
          </p:spPr>
          <p:txBody>
            <a:bodyPr wrap="none" rtlCol="0">
              <a:spAutoFit/>
            </a:bodyPr>
            <a:lstStyle/>
            <a:p>
              <a:r>
                <a:rPr lang="en-US" sz="1400" dirty="0">
                  <a:solidFill>
                    <a:schemeClr val="bg1"/>
                  </a:solidFill>
                </a:rPr>
                <a:t>C</a:t>
              </a:r>
            </a:p>
          </p:txBody>
        </p:sp>
        <p:sp>
          <p:nvSpPr>
            <p:cNvPr id="15" name="TextBox 14">
              <a:extLst>
                <a:ext uri="{FF2B5EF4-FFF2-40B4-BE49-F238E27FC236}">
                  <a16:creationId xmlns:a16="http://schemas.microsoft.com/office/drawing/2014/main" id="{B6199EFB-0AA3-B14D-A52C-7B089EE6CA92}"/>
                </a:ext>
              </a:extLst>
            </p:cNvPr>
            <p:cNvSpPr txBox="1"/>
            <p:nvPr/>
          </p:nvSpPr>
          <p:spPr>
            <a:xfrm>
              <a:off x="1857782" y="2592740"/>
              <a:ext cx="295274" cy="307777"/>
            </a:xfrm>
            <a:prstGeom prst="rect">
              <a:avLst/>
            </a:prstGeom>
            <a:noFill/>
          </p:spPr>
          <p:txBody>
            <a:bodyPr wrap="none" rtlCol="0">
              <a:spAutoFit/>
            </a:bodyPr>
            <a:lstStyle/>
            <a:p>
              <a:r>
                <a:rPr lang="en-US" sz="1400" dirty="0">
                  <a:solidFill>
                    <a:schemeClr val="bg1"/>
                  </a:solidFill>
                </a:rPr>
                <a:t>D</a:t>
              </a:r>
            </a:p>
          </p:txBody>
        </p:sp>
      </p:grpSp>
      <p:sp>
        <p:nvSpPr>
          <p:cNvPr id="16" name="Freeform 15">
            <a:extLst>
              <a:ext uri="{FF2B5EF4-FFF2-40B4-BE49-F238E27FC236}">
                <a16:creationId xmlns:a16="http://schemas.microsoft.com/office/drawing/2014/main" id="{10544460-27B4-B948-84F5-FBA932B70C38}"/>
              </a:ext>
            </a:extLst>
          </p:cNvPr>
          <p:cNvSpPr/>
          <p:nvPr/>
        </p:nvSpPr>
        <p:spPr>
          <a:xfrm>
            <a:off x="2006930" y="1068779"/>
            <a:ext cx="6935189" cy="1658809"/>
          </a:xfrm>
          <a:custGeom>
            <a:avLst/>
            <a:gdLst>
              <a:gd name="connsiteX0" fmla="*/ 0 w 6935189"/>
              <a:gd name="connsiteY0" fmla="*/ 1484416 h 1658809"/>
              <a:gd name="connsiteX1" fmla="*/ 3111335 w 6935189"/>
              <a:gd name="connsiteY1" fmla="*/ 1567543 h 1658809"/>
              <a:gd name="connsiteX2" fmla="*/ 5854535 w 6935189"/>
              <a:gd name="connsiteY2" fmla="*/ 368135 h 1658809"/>
              <a:gd name="connsiteX3" fmla="*/ 6935189 w 6935189"/>
              <a:gd name="connsiteY3" fmla="*/ 0 h 1658809"/>
            </a:gdLst>
            <a:ahLst/>
            <a:cxnLst>
              <a:cxn ang="0">
                <a:pos x="connsiteX0" y="connsiteY0"/>
              </a:cxn>
              <a:cxn ang="0">
                <a:pos x="connsiteX1" y="connsiteY1"/>
              </a:cxn>
              <a:cxn ang="0">
                <a:pos x="connsiteX2" y="connsiteY2"/>
              </a:cxn>
              <a:cxn ang="0">
                <a:pos x="connsiteX3" y="connsiteY3"/>
              </a:cxn>
            </a:cxnLst>
            <a:rect l="l" t="t" r="r" b="b"/>
            <a:pathLst>
              <a:path w="6935189" h="1658809">
                <a:moveTo>
                  <a:pt x="0" y="1484416"/>
                </a:moveTo>
                <a:cubicBezTo>
                  <a:pt x="1067789" y="1619003"/>
                  <a:pt x="2135579" y="1753590"/>
                  <a:pt x="3111335" y="1567543"/>
                </a:cubicBezTo>
                <a:cubicBezTo>
                  <a:pt x="4087091" y="1381496"/>
                  <a:pt x="5217226" y="629392"/>
                  <a:pt x="5854535" y="368135"/>
                </a:cubicBezTo>
                <a:cubicBezTo>
                  <a:pt x="6491844" y="106878"/>
                  <a:pt x="6713516" y="53439"/>
                  <a:pt x="6935189" y="0"/>
                </a:cubicBezTo>
              </a:path>
            </a:pathLst>
          </a:custGeom>
          <a:noFill/>
          <a:ln w="38100">
            <a:solidFill>
              <a:schemeClr val="accent6"/>
            </a:solid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a:extLst>
              <a:ext uri="{FF2B5EF4-FFF2-40B4-BE49-F238E27FC236}">
                <a16:creationId xmlns:a16="http://schemas.microsoft.com/office/drawing/2014/main" id="{72CF36E0-B7D0-9E47-B6F0-09DA98208FAB}"/>
              </a:ext>
            </a:extLst>
          </p:cNvPr>
          <p:cNvSpPr/>
          <p:nvPr/>
        </p:nvSpPr>
        <p:spPr>
          <a:xfrm>
            <a:off x="2042556" y="2541319"/>
            <a:ext cx="5058888" cy="310259"/>
          </a:xfrm>
          <a:custGeom>
            <a:avLst/>
            <a:gdLst>
              <a:gd name="connsiteX0" fmla="*/ 0 w 5058888"/>
              <a:gd name="connsiteY0" fmla="*/ 0 h 310259"/>
              <a:gd name="connsiteX1" fmla="*/ 2873828 w 5058888"/>
              <a:gd name="connsiteY1" fmla="*/ 308759 h 310259"/>
              <a:gd name="connsiteX2" fmla="*/ 4583875 w 5058888"/>
              <a:gd name="connsiteY2" fmla="*/ 118754 h 310259"/>
              <a:gd name="connsiteX3" fmla="*/ 5058888 w 5058888"/>
              <a:gd name="connsiteY3" fmla="*/ 142504 h 310259"/>
            </a:gdLst>
            <a:ahLst/>
            <a:cxnLst>
              <a:cxn ang="0">
                <a:pos x="connsiteX0" y="connsiteY0"/>
              </a:cxn>
              <a:cxn ang="0">
                <a:pos x="connsiteX1" y="connsiteY1"/>
              </a:cxn>
              <a:cxn ang="0">
                <a:pos x="connsiteX2" y="connsiteY2"/>
              </a:cxn>
              <a:cxn ang="0">
                <a:pos x="connsiteX3" y="connsiteY3"/>
              </a:cxn>
            </a:cxnLst>
            <a:rect l="l" t="t" r="r" b="b"/>
            <a:pathLst>
              <a:path w="5058888" h="310259">
                <a:moveTo>
                  <a:pt x="0" y="0"/>
                </a:moveTo>
                <a:cubicBezTo>
                  <a:pt x="1054924" y="144483"/>
                  <a:pt x="2109849" y="288967"/>
                  <a:pt x="2873828" y="308759"/>
                </a:cubicBezTo>
                <a:cubicBezTo>
                  <a:pt x="3637807" y="328551"/>
                  <a:pt x="4219699" y="146463"/>
                  <a:pt x="4583875" y="118754"/>
                </a:cubicBezTo>
                <a:cubicBezTo>
                  <a:pt x="4948051" y="91045"/>
                  <a:pt x="5003469" y="116774"/>
                  <a:pt x="5058888" y="142504"/>
                </a:cubicBezTo>
              </a:path>
            </a:pathLst>
          </a:custGeom>
          <a:noFill/>
          <a:ln w="38100">
            <a:solidFill>
              <a:schemeClr val="accent6"/>
            </a:solid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a:extLst>
              <a:ext uri="{FF2B5EF4-FFF2-40B4-BE49-F238E27FC236}">
                <a16:creationId xmlns:a16="http://schemas.microsoft.com/office/drawing/2014/main" id="{95492684-3309-E94C-8A2A-20879C2A2700}"/>
              </a:ext>
            </a:extLst>
          </p:cNvPr>
          <p:cNvSpPr/>
          <p:nvPr/>
        </p:nvSpPr>
        <p:spPr>
          <a:xfrm>
            <a:off x="2018805" y="3479470"/>
            <a:ext cx="5284520" cy="1868568"/>
          </a:xfrm>
          <a:custGeom>
            <a:avLst/>
            <a:gdLst>
              <a:gd name="connsiteX0" fmla="*/ 0 w 5284520"/>
              <a:gd name="connsiteY0" fmla="*/ 0 h 1868568"/>
              <a:gd name="connsiteX1" fmla="*/ 2268187 w 5284520"/>
              <a:gd name="connsiteY1" fmla="*/ 1864426 h 1868568"/>
              <a:gd name="connsiteX2" fmla="*/ 5284520 w 5284520"/>
              <a:gd name="connsiteY2" fmla="*/ 403761 h 1868568"/>
            </a:gdLst>
            <a:ahLst/>
            <a:cxnLst>
              <a:cxn ang="0">
                <a:pos x="connsiteX0" y="connsiteY0"/>
              </a:cxn>
              <a:cxn ang="0">
                <a:pos x="connsiteX1" y="connsiteY1"/>
              </a:cxn>
              <a:cxn ang="0">
                <a:pos x="connsiteX2" y="connsiteY2"/>
              </a:cxn>
            </a:cxnLst>
            <a:rect l="l" t="t" r="r" b="b"/>
            <a:pathLst>
              <a:path w="5284520" h="1868568">
                <a:moveTo>
                  <a:pt x="0" y="0"/>
                </a:moveTo>
                <a:cubicBezTo>
                  <a:pt x="693717" y="898566"/>
                  <a:pt x="1387434" y="1797133"/>
                  <a:pt x="2268187" y="1864426"/>
                </a:cubicBezTo>
                <a:cubicBezTo>
                  <a:pt x="3148940" y="1931719"/>
                  <a:pt x="4216730" y="1167740"/>
                  <a:pt x="5284520" y="403761"/>
                </a:cubicBezTo>
              </a:path>
            </a:pathLst>
          </a:custGeom>
          <a:noFill/>
          <a:ln w="38100">
            <a:solidFill>
              <a:schemeClr val="accent6"/>
            </a:solid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a:extLst>
              <a:ext uri="{FF2B5EF4-FFF2-40B4-BE49-F238E27FC236}">
                <a16:creationId xmlns:a16="http://schemas.microsoft.com/office/drawing/2014/main" id="{BA5938CE-EEBE-744B-864C-54B44493680A}"/>
              </a:ext>
            </a:extLst>
          </p:cNvPr>
          <p:cNvSpPr/>
          <p:nvPr/>
        </p:nvSpPr>
        <p:spPr>
          <a:xfrm>
            <a:off x="2042556" y="3515096"/>
            <a:ext cx="5522026" cy="1187533"/>
          </a:xfrm>
          <a:custGeom>
            <a:avLst/>
            <a:gdLst>
              <a:gd name="connsiteX0" fmla="*/ 0 w 5522026"/>
              <a:gd name="connsiteY0" fmla="*/ 0 h 1187533"/>
              <a:gd name="connsiteX1" fmla="*/ 2921330 w 5522026"/>
              <a:gd name="connsiteY1" fmla="*/ 237507 h 1187533"/>
              <a:gd name="connsiteX2" fmla="*/ 5522026 w 5522026"/>
              <a:gd name="connsiteY2" fmla="*/ 1187533 h 1187533"/>
            </a:gdLst>
            <a:ahLst/>
            <a:cxnLst>
              <a:cxn ang="0">
                <a:pos x="connsiteX0" y="connsiteY0"/>
              </a:cxn>
              <a:cxn ang="0">
                <a:pos x="connsiteX1" y="connsiteY1"/>
              </a:cxn>
              <a:cxn ang="0">
                <a:pos x="connsiteX2" y="connsiteY2"/>
              </a:cxn>
            </a:cxnLst>
            <a:rect l="l" t="t" r="r" b="b"/>
            <a:pathLst>
              <a:path w="5522026" h="1187533">
                <a:moveTo>
                  <a:pt x="0" y="0"/>
                </a:moveTo>
                <a:cubicBezTo>
                  <a:pt x="1000496" y="19792"/>
                  <a:pt x="2000992" y="39585"/>
                  <a:pt x="2921330" y="237507"/>
                </a:cubicBezTo>
                <a:cubicBezTo>
                  <a:pt x="3841668" y="435429"/>
                  <a:pt x="5019304" y="971798"/>
                  <a:pt x="5522026" y="1187533"/>
                </a:cubicBezTo>
              </a:path>
            </a:pathLst>
          </a:custGeom>
          <a:noFill/>
          <a:ln w="38100">
            <a:solidFill>
              <a:schemeClr val="accent6"/>
            </a:solid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9425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75520" y="178188"/>
            <a:ext cx="7848600" cy="46166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sz="2400" dirty="0"/>
              <a:t>Graph types depending on edge properties</a:t>
            </a:r>
          </a:p>
        </p:txBody>
      </p:sp>
      <p:pic>
        <p:nvPicPr>
          <p:cNvPr id="20" name="Picture 19" descr="directe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9462" y="1628800"/>
            <a:ext cx="1470634" cy="1967736"/>
          </a:xfrm>
          <a:prstGeom prst="rect">
            <a:avLst/>
          </a:prstGeom>
        </p:spPr>
      </p:pic>
      <p:sp>
        <p:nvSpPr>
          <p:cNvPr id="22" name="TextBox 21"/>
          <p:cNvSpPr txBox="1"/>
          <p:nvPr/>
        </p:nvSpPr>
        <p:spPr>
          <a:xfrm>
            <a:off x="2279576" y="980728"/>
            <a:ext cx="1544012" cy="400110"/>
          </a:xfrm>
          <a:prstGeom prst="rect">
            <a:avLst/>
          </a:prstGeom>
          <a:noFill/>
        </p:spPr>
        <p:txBody>
          <a:bodyPr wrap="none" rtlCol="0">
            <a:spAutoFit/>
          </a:bodyPr>
          <a:lstStyle/>
          <a:p>
            <a:r>
              <a:rPr lang="en-US" sz="2000" dirty="0">
                <a:latin typeface="American Typewriter"/>
                <a:cs typeface="American Typewriter"/>
              </a:rPr>
              <a:t>Undirected</a:t>
            </a:r>
          </a:p>
        </p:txBody>
      </p:sp>
      <p:sp>
        <p:nvSpPr>
          <p:cNvPr id="23" name="TextBox 22"/>
          <p:cNvSpPr txBox="1"/>
          <p:nvPr/>
        </p:nvSpPr>
        <p:spPr>
          <a:xfrm>
            <a:off x="5519936" y="980728"/>
            <a:ext cx="1236236" cy="400110"/>
          </a:xfrm>
          <a:prstGeom prst="rect">
            <a:avLst/>
          </a:prstGeom>
          <a:noFill/>
        </p:spPr>
        <p:txBody>
          <a:bodyPr wrap="none" rtlCol="0">
            <a:spAutoFit/>
          </a:bodyPr>
          <a:lstStyle/>
          <a:p>
            <a:r>
              <a:rPr lang="en-US" sz="2000" dirty="0">
                <a:latin typeface="American Typewriter"/>
                <a:cs typeface="American Typewriter"/>
              </a:rPr>
              <a:t>Directed</a:t>
            </a:r>
          </a:p>
        </p:txBody>
      </p:sp>
      <p:sp>
        <p:nvSpPr>
          <p:cNvPr id="24" name="TextBox 23"/>
          <p:cNvSpPr txBox="1"/>
          <p:nvPr/>
        </p:nvSpPr>
        <p:spPr>
          <a:xfrm>
            <a:off x="8256241" y="980728"/>
            <a:ext cx="1317273" cy="400110"/>
          </a:xfrm>
          <a:prstGeom prst="rect">
            <a:avLst/>
          </a:prstGeom>
          <a:noFill/>
        </p:spPr>
        <p:txBody>
          <a:bodyPr wrap="none" rtlCol="0">
            <a:spAutoFit/>
          </a:bodyPr>
          <a:lstStyle/>
          <a:p>
            <a:r>
              <a:rPr lang="en-US" sz="2000" dirty="0">
                <a:latin typeface="American Typewriter"/>
                <a:cs typeface="American Typewriter"/>
              </a:rPr>
              <a:t>Weighted</a:t>
            </a:r>
          </a:p>
        </p:txBody>
      </p:sp>
      <p:sp>
        <p:nvSpPr>
          <p:cNvPr id="26" name="TextBox 25"/>
          <p:cNvSpPr txBox="1"/>
          <p:nvPr/>
        </p:nvSpPr>
        <p:spPr>
          <a:xfrm>
            <a:off x="1919536" y="6165304"/>
            <a:ext cx="2606842" cy="400110"/>
          </a:xfrm>
          <a:prstGeom prst="rect">
            <a:avLst/>
          </a:prstGeom>
          <a:noFill/>
        </p:spPr>
        <p:txBody>
          <a:bodyPr wrap="none" rtlCol="0">
            <a:spAutoFit/>
          </a:bodyPr>
          <a:lstStyle/>
          <a:p>
            <a:r>
              <a:rPr lang="en-US" sz="2000" dirty="0">
                <a:latin typeface="American Typewriter"/>
                <a:cs typeface="American Typewriter"/>
              </a:rPr>
              <a:t>Adjacency matrices</a:t>
            </a:r>
          </a:p>
        </p:txBody>
      </p:sp>
      <p:sp>
        <p:nvSpPr>
          <p:cNvPr id="15" name="TextBox 14"/>
          <p:cNvSpPr txBox="1"/>
          <p:nvPr/>
        </p:nvSpPr>
        <p:spPr>
          <a:xfrm>
            <a:off x="5580901" y="2442975"/>
            <a:ext cx="280846" cy="307777"/>
          </a:xfrm>
          <a:prstGeom prst="rect">
            <a:avLst/>
          </a:prstGeom>
          <a:noFill/>
        </p:spPr>
        <p:txBody>
          <a:bodyPr wrap="none" rtlCol="0">
            <a:spAutoFit/>
          </a:bodyPr>
          <a:lstStyle/>
          <a:p>
            <a:r>
              <a:rPr lang="en-US" sz="1400" dirty="0">
                <a:solidFill>
                  <a:srgbClr val="FFFFFF"/>
                </a:solidFill>
              </a:rPr>
              <a:t>C</a:t>
            </a:r>
          </a:p>
        </p:txBody>
      </p:sp>
      <p:sp>
        <p:nvSpPr>
          <p:cNvPr id="16" name="TextBox 15"/>
          <p:cNvSpPr txBox="1"/>
          <p:nvPr/>
        </p:nvSpPr>
        <p:spPr>
          <a:xfrm>
            <a:off x="5586651" y="2027720"/>
            <a:ext cx="295274" cy="307777"/>
          </a:xfrm>
          <a:prstGeom prst="rect">
            <a:avLst/>
          </a:prstGeom>
          <a:noFill/>
        </p:spPr>
        <p:txBody>
          <a:bodyPr wrap="none" rtlCol="0">
            <a:spAutoFit/>
          </a:bodyPr>
          <a:lstStyle/>
          <a:p>
            <a:r>
              <a:rPr lang="en-US" sz="1400" dirty="0">
                <a:solidFill>
                  <a:srgbClr val="FFFFFF"/>
                </a:solidFill>
              </a:rPr>
              <a:t>D</a:t>
            </a:r>
          </a:p>
        </p:txBody>
      </p:sp>
      <p:grpSp>
        <p:nvGrpSpPr>
          <p:cNvPr id="8" name="Group 7"/>
          <p:cNvGrpSpPr/>
          <p:nvPr/>
        </p:nvGrpSpPr>
        <p:grpSpPr>
          <a:xfrm>
            <a:off x="8040217" y="1556792"/>
            <a:ext cx="1816321" cy="2160240"/>
            <a:chOff x="5796136" y="1556792"/>
            <a:chExt cx="1816321" cy="2160240"/>
          </a:xfrm>
        </p:grpSpPr>
        <p:pic>
          <p:nvPicPr>
            <p:cNvPr id="21" name="Picture 20" descr="weighte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96136" y="1556792"/>
              <a:ext cx="1816321" cy="2160240"/>
            </a:xfrm>
            <a:prstGeom prst="rect">
              <a:avLst/>
            </a:prstGeom>
          </p:spPr>
        </p:pic>
        <p:grpSp>
          <p:nvGrpSpPr>
            <p:cNvPr id="5" name="Group 4"/>
            <p:cNvGrpSpPr/>
            <p:nvPr/>
          </p:nvGrpSpPr>
          <p:grpSpPr>
            <a:xfrm>
              <a:off x="5879187" y="1628800"/>
              <a:ext cx="1478444" cy="2013883"/>
              <a:chOff x="5879187" y="1628800"/>
              <a:chExt cx="1478444" cy="2013883"/>
            </a:xfrm>
          </p:grpSpPr>
          <p:sp>
            <p:nvSpPr>
              <p:cNvPr id="27" name="TextBox 26"/>
              <p:cNvSpPr txBox="1"/>
              <p:nvPr/>
            </p:nvSpPr>
            <p:spPr>
              <a:xfrm>
                <a:off x="6527259" y="2731006"/>
                <a:ext cx="300082" cy="307777"/>
              </a:xfrm>
              <a:prstGeom prst="rect">
                <a:avLst/>
              </a:prstGeom>
              <a:noFill/>
            </p:spPr>
            <p:txBody>
              <a:bodyPr wrap="none" rtlCol="0">
                <a:spAutoFit/>
              </a:bodyPr>
              <a:lstStyle/>
              <a:p>
                <a:r>
                  <a:rPr lang="en-US" sz="1400" dirty="0">
                    <a:solidFill>
                      <a:srgbClr val="FFFFFF"/>
                    </a:solidFill>
                  </a:rPr>
                  <a:t>A</a:t>
                </a:r>
              </a:p>
            </p:txBody>
          </p:sp>
          <p:sp>
            <p:nvSpPr>
              <p:cNvPr id="28" name="TextBox 27"/>
              <p:cNvSpPr txBox="1"/>
              <p:nvPr/>
            </p:nvSpPr>
            <p:spPr>
              <a:xfrm>
                <a:off x="7070194" y="2958073"/>
                <a:ext cx="282450" cy="307777"/>
              </a:xfrm>
              <a:prstGeom prst="rect">
                <a:avLst/>
              </a:prstGeom>
              <a:noFill/>
            </p:spPr>
            <p:txBody>
              <a:bodyPr wrap="none" rtlCol="0">
                <a:spAutoFit/>
              </a:bodyPr>
              <a:lstStyle/>
              <a:p>
                <a:r>
                  <a:rPr lang="en-US" sz="1400" dirty="0">
                    <a:solidFill>
                      <a:srgbClr val="FFFFFF"/>
                    </a:solidFill>
                  </a:rPr>
                  <a:t>B</a:t>
                </a:r>
              </a:p>
            </p:txBody>
          </p:sp>
          <p:sp>
            <p:nvSpPr>
              <p:cNvPr id="29" name="TextBox 28"/>
              <p:cNvSpPr txBox="1"/>
              <p:nvPr/>
            </p:nvSpPr>
            <p:spPr>
              <a:xfrm>
                <a:off x="6217141" y="3334906"/>
                <a:ext cx="280846" cy="307777"/>
              </a:xfrm>
              <a:prstGeom prst="rect">
                <a:avLst/>
              </a:prstGeom>
              <a:noFill/>
            </p:spPr>
            <p:txBody>
              <a:bodyPr wrap="none" rtlCol="0">
                <a:spAutoFit/>
              </a:bodyPr>
              <a:lstStyle/>
              <a:p>
                <a:r>
                  <a:rPr lang="en-US" sz="1400" dirty="0">
                    <a:solidFill>
                      <a:srgbClr val="FFFFFF"/>
                    </a:solidFill>
                  </a:rPr>
                  <a:t>C</a:t>
                </a:r>
              </a:p>
            </p:txBody>
          </p:sp>
          <p:sp>
            <p:nvSpPr>
              <p:cNvPr id="30" name="TextBox 29"/>
              <p:cNvSpPr txBox="1"/>
              <p:nvPr/>
            </p:nvSpPr>
            <p:spPr>
              <a:xfrm>
                <a:off x="5879187" y="2614826"/>
                <a:ext cx="295274" cy="307777"/>
              </a:xfrm>
              <a:prstGeom prst="rect">
                <a:avLst/>
              </a:prstGeom>
              <a:noFill/>
            </p:spPr>
            <p:txBody>
              <a:bodyPr wrap="none" rtlCol="0">
                <a:spAutoFit/>
              </a:bodyPr>
              <a:lstStyle/>
              <a:p>
                <a:r>
                  <a:rPr lang="en-US" sz="1400" dirty="0">
                    <a:solidFill>
                      <a:srgbClr val="FFFFFF"/>
                    </a:solidFill>
                  </a:rPr>
                  <a:t>D</a:t>
                </a:r>
              </a:p>
            </p:txBody>
          </p:sp>
          <p:sp>
            <p:nvSpPr>
              <p:cNvPr id="31" name="TextBox 30"/>
              <p:cNvSpPr txBox="1"/>
              <p:nvPr/>
            </p:nvSpPr>
            <p:spPr>
              <a:xfrm>
                <a:off x="6250270" y="2348880"/>
                <a:ext cx="272832" cy="307777"/>
              </a:xfrm>
              <a:prstGeom prst="rect">
                <a:avLst/>
              </a:prstGeom>
              <a:noFill/>
            </p:spPr>
            <p:txBody>
              <a:bodyPr wrap="none" rtlCol="0">
                <a:spAutoFit/>
              </a:bodyPr>
              <a:lstStyle/>
              <a:p>
                <a:r>
                  <a:rPr lang="en-US" sz="1400" dirty="0">
                    <a:solidFill>
                      <a:srgbClr val="FFFFFF"/>
                    </a:solidFill>
                  </a:rPr>
                  <a:t>E</a:t>
                </a:r>
              </a:p>
            </p:txBody>
          </p:sp>
          <p:sp>
            <p:nvSpPr>
              <p:cNvPr id="32" name="TextBox 31"/>
              <p:cNvSpPr txBox="1"/>
              <p:nvPr/>
            </p:nvSpPr>
            <p:spPr>
              <a:xfrm>
                <a:off x="6926178" y="2265829"/>
                <a:ext cx="266420" cy="307777"/>
              </a:xfrm>
              <a:prstGeom prst="rect">
                <a:avLst/>
              </a:prstGeom>
              <a:noFill/>
            </p:spPr>
            <p:txBody>
              <a:bodyPr wrap="none" rtlCol="0">
                <a:spAutoFit/>
              </a:bodyPr>
              <a:lstStyle/>
              <a:p>
                <a:r>
                  <a:rPr lang="en-US" sz="1400" dirty="0">
                    <a:solidFill>
                      <a:srgbClr val="FFFFFF"/>
                    </a:solidFill>
                  </a:rPr>
                  <a:t>F</a:t>
                </a:r>
              </a:p>
            </p:txBody>
          </p:sp>
          <p:sp>
            <p:nvSpPr>
              <p:cNvPr id="33" name="TextBox 32"/>
              <p:cNvSpPr txBox="1"/>
              <p:nvPr/>
            </p:nvSpPr>
            <p:spPr>
              <a:xfrm>
                <a:off x="7059151" y="1628800"/>
                <a:ext cx="298480" cy="307777"/>
              </a:xfrm>
              <a:prstGeom prst="rect">
                <a:avLst/>
              </a:prstGeom>
              <a:noFill/>
            </p:spPr>
            <p:txBody>
              <a:bodyPr wrap="none" rtlCol="0">
                <a:spAutoFit/>
              </a:bodyPr>
              <a:lstStyle/>
              <a:p>
                <a:r>
                  <a:rPr lang="en-US" sz="1400" dirty="0">
                    <a:solidFill>
                      <a:srgbClr val="FFFFFF"/>
                    </a:solidFill>
                  </a:rPr>
                  <a:t>G</a:t>
                </a:r>
              </a:p>
            </p:txBody>
          </p:sp>
        </p:grpSp>
      </p:grpSp>
      <p:sp>
        <p:nvSpPr>
          <p:cNvPr id="34" name="TextBox 33"/>
          <p:cNvSpPr txBox="1"/>
          <p:nvPr/>
        </p:nvSpPr>
        <p:spPr>
          <a:xfrm>
            <a:off x="5913105" y="3273942"/>
            <a:ext cx="300082" cy="307777"/>
          </a:xfrm>
          <a:prstGeom prst="rect">
            <a:avLst/>
          </a:prstGeom>
          <a:noFill/>
        </p:spPr>
        <p:txBody>
          <a:bodyPr wrap="none" rtlCol="0">
            <a:spAutoFit/>
          </a:bodyPr>
          <a:lstStyle/>
          <a:p>
            <a:r>
              <a:rPr lang="en-US" sz="1400" dirty="0">
                <a:solidFill>
                  <a:srgbClr val="FFFFFF"/>
                </a:solidFill>
              </a:rPr>
              <a:t>A</a:t>
            </a:r>
          </a:p>
        </p:txBody>
      </p:sp>
      <p:sp>
        <p:nvSpPr>
          <p:cNvPr id="35" name="TextBox 34"/>
          <p:cNvSpPr txBox="1"/>
          <p:nvPr/>
        </p:nvSpPr>
        <p:spPr>
          <a:xfrm>
            <a:off x="5918855" y="2863980"/>
            <a:ext cx="282450" cy="307777"/>
          </a:xfrm>
          <a:prstGeom prst="rect">
            <a:avLst/>
          </a:prstGeom>
          <a:noFill/>
        </p:spPr>
        <p:txBody>
          <a:bodyPr wrap="none" rtlCol="0">
            <a:spAutoFit/>
          </a:bodyPr>
          <a:lstStyle/>
          <a:p>
            <a:r>
              <a:rPr lang="en-US" sz="1400" dirty="0">
                <a:solidFill>
                  <a:srgbClr val="FFFFFF"/>
                </a:solidFill>
              </a:rPr>
              <a:t>B</a:t>
            </a:r>
          </a:p>
        </p:txBody>
      </p:sp>
      <p:grpSp>
        <p:nvGrpSpPr>
          <p:cNvPr id="4" name="Group 3"/>
          <p:cNvGrpSpPr/>
          <p:nvPr/>
        </p:nvGrpSpPr>
        <p:grpSpPr>
          <a:xfrm>
            <a:off x="2063552" y="1628800"/>
            <a:ext cx="1701826" cy="2034836"/>
            <a:chOff x="1790054" y="1628800"/>
            <a:chExt cx="1701826" cy="2034836"/>
          </a:xfrm>
        </p:grpSpPr>
        <p:pic>
          <p:nvPicPr>
            <p:cNvPr id="7" name="Picture 6" descr="undirected.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90054" y="1628800"/>
              <a:ext cx="1701826" cy="2034836"/>
            </a:xfrm>
            <a:prstGeom prst="rect">
              <a:avLst/>
            </a:prstGeom>
          </p:spPr>
        </p:pic>
        <p:sp>
          <p:nvSpPr>
            <p:cNvPr id="2" name="TextBox 1"/>
            <p:cNvSpPr txBox="1"/>
            <p:nvPr/>
          </p:nvSpPr>
          <p:spPr>
            <a:xfrm>
              <a:off x="2460675" y="2708920"/>
              <a:ext cx="300082" cy="307777"/>
            </a:xfrm>
            <a:prstGeom prst="rect">
              <a:avLst/>
            </a:prstGeom>
            <a:noFill/>
          </p:spPr>
          <p:txBody>
            <a:bodyPr wrap="none" rtlCol="0">
              <a:spAutoFit/>
            </a:bodyPr>
            <a:lstStyle/>
            <a:p>
              <a:r>
                <a:rPr lang="en-US" sz="1400" dirty="0">
                  <a:solidFill>
                    <a:schemeClr val="bg1"/>
                  </a:solidFill>
                </a:rPr>
                <a:t>A</a:t>
              </a:r>
            </a:p>
          </p:txBody>
        </p:sp>
        <p:sp>
          <p:nvSpPr>
            <p:cNvPr id="14" name="TextBox 13"/>
            <p:cNvSpPr txBox="1"/>
            <p:nvPr/>
          </p:nvSpPr>
          <p:spPr>
            <a:xfrm>
              <a:off x="2965738" y="2924944"/>
              <a:ext cx="282450" cy="307777"/>
            </a:xfrm>
            <a:prstGeom prst="rect">
              <a:avLst/>
            </a:prstGeom>
            <a:noFill/>
          </p:spPr>
          <p:txBody>
            <a:bodyPr wrap="none" rtlCol="0">
              <a:spAutoFit/>
            </a:bodyPr>
            <a:lstStyle/>
            <a:p>
              <a:r>
                <a:rPr lang="en-US" sz="1400" dirty="0">
                  <a:solidFill>
                    <a:schemeClr val="bg1"/>
                  </a:solidFill>
                </a:rPr>
                <a:t>B</a:t>
              </a:r>
            </a:p>
          </p:txBody>
        </p:sp>
        <p:sp>
          <p:nvSpPr>
            <p:cNvPr id="17" name="TextBox 16"/>
            <p:cNvSpPr txBox="1"/>
            <p:nvPr/>
          </p:nvSpPr>
          <p:spPr>
            <a:xfrm>
              <a:off x="2195736" y="2348880"/>
              <a:ext cx="272832" cy="307777"/>
            </a:xfrm>
            <a:prstGeom prst="rect">
              <a:avLst/>
            </a:prstGeom>
            <a:noFill/>
          </p:spPr>
          <p:txBody>
            <a:bodyPr wrap="none" rtlCol="0">
              <a:spAutoFit/>
            </a:bodyPr>
            <a:lstStyle/>
            <a:p>
              <a:r>
                <a:rPr lang="en-US" sz="1400" dirty="0">
                  <a:solidFill>
                    <a:schemeClr val="bg1"/>
                  </a:solidFill>
                </a:rPr>
                <a:t>E</a:t>
              </a:r>
            </a:p>
          </p:txBody>
        </p:sp>
        <p:sp>
          <p:nvSpPr>
            <p:cNvPr id="18" name="TextBox 17"/>
            <p:cNvSpPr txBox="1"/>
            <p:nvPr/>
          </p:nvSpPr>
          <p:spPr>
            <a:xfrm>
              <a:off x="2821722" y="2276872"/>
              <a:ext cx="266420" cy="307777"/>
            </a:xfrm>
            <a:prstGeom prst="rect">
              <a:avLst/>
            </a:prstGeom>
            <a:noFill/>
          </p:spPr>
          <p:txBody>
            <a:bodyPr wrap="none" rtlCol="0">
              <a:spAutoFit/>
            </a:bodyPr>
            <a:lstStyle/>
            <a:p>
              <a:r>
                <a:rPr lang="en-US" sz="1400" dirty="0">
                  <a:solidFill>
                    <a:schemeClr val="bg1"/>
                  </a:solidFill>
                </a:rPr>
                <a:t>F</a:t>
              </a:r>
            </a:p>
          </p:txBody>
        </p:sp>
        <p:sp>
          <p:nvSpPr>
            <p:cNvPr id="19" name="TextBox 18"/>
            <p:cNvSpPr txBox="1"/>
            <p:nvPr/>
          </p:nvSpPr>
          <p:spPr>
            <a:xfrm>
              <a:off x="2948945" y="1678722"/>
              <a:ext cx="298480" cy="307777"/>
            </a:xfrm>
            <a:prstGeom prst="rect">
              <a:avLst/>
            </a:prstGeom>
            <a:noFill/>
          </p:spPr>
          <p:txBody>
            <a:bodyPr wrap="none" rtlCol="0">
              <a:spAutoFit/>
            </a:bodyPr>
            <a:lstStyle/>
            <a:p>
              <a:r>
                <a:rPr lang="en-US" sz="1400" dirty="0">
                  <a:solidFill>
                    <a:schemeClr val="bg1"/>
                  </a:solidFill>
                </a:rPr>
                <a:t>G</a:t>
              </a:r>
            </a:p>
          </p:txBody>
        </p:sp>
        <p:sp>
          <p:nvSpPr>
            <p:cNvPr id="36" name="TextBox 35"/>
            <p:cNvSpPr txBox="1"/>
            <p:nvPr/>
          </p:nvSpPr>
          <p:spPr>
            <a:xfrm>
              <a:off x="2184693" y="3273941"/>
              <a:ext cx="280846" cy="307777"/>
            </a:xfrm>
            <a:prstGeom prst="rect">
              <a:avLst/>
            </a:prstGeom>
            <a:noFill/>
          </p:spPr>
          <p:txBody>
            <a:bodyPr wrap="none" rtlCol="0">
              <a:spAutoFit/>
            </a:bodyPr>
            <a:lstStyle/>
            <a:p>
              <a:r>
                <a:rPr lang="en-US" sz="1400" dirty="0">
                  <a:solidFill>
                    <a:schemeClr val="bg1"/>
                  </a:solidFill>
                </a:rPr>
                <a:t>C</a:t>
              </a:r>
            </a:p>
          </p:txBody>
        </p:sp>
        <p:sp>
          <p:nvSpPr>
            <p:cNvPr id="37" name="TextBox 36"/>
            <p:cNvSpPr txBox="1"/>
            <p:nvPr/>
          </p:nvSpPr>
          <p:spPr>
            <a:xfrm>
              <a:off x="1857782" y="2592740"/>
              <a:ext cx="295274" cy="307777"/>
            </a:xfrm>
            <a:prstGeom prst="rect">
              <a:avLst/>
            </a:prstGeom>
            <a:noFill/>
          </p:spPr>
          <p:txBody>
            <a:bodyPr wrap="none" rtlCol="0">
              <a:spAutoFit/>
            </a:bodyPr>
            <a:lstStyle/>
            <a:p>
              <a:r>
                <a:rPr lang="en-US" sz="1400" dirty="0">
                  <a:solidFill>
                    <a:schemeClr val="bg1"/>
                  </a:solidFill>
                </a:rPr>
                <a:t>D</a:t>
              </a:r>
            </a:p>
          </p:txBody>
        </p:sp>
      </p:grpSp>
      <p:sp>
        <p:nvSpPr>
          <p:cNvPr id="38" name="TextBox 37"/>
          <p:cNvSpPr txBox="1"/>
          <p:nvPr/>
        </p:nvSpPr>
        <p:spPr>
          <a:xfrm>
            <a:off x="5591944" y="1617758"/>
            <a:ext cx="272832" cy="307777"/>
          </a:xfrm>
          <a:prstGeom prst="rect">
            <a:avLst/>
          </a:prstGeom>
          <a:noFill/>
        </p:spPr>
        <p:txBody>
          <a:bodyPr wrap="none" rtlCol="0">
            <a:spAutoFit/>
          </a:bodyPr>
          <a:lstStyle/>
          <a:p>
            <a:r>
              <a:rPr lang="en-US" sz="1400" dirty="0">
                <a:solidFill>
                  <a:srgbClr val="FFFFFF"/>
                </a:solidFill>
              </a:rPr>
              <a:t>E</a:t>
            </a:r>
          </a:p>
        </p:txBody>
      </p:sp>
      <p:sp>
        <p:nvSpPr>
          <p:cNvPr id="39" name="TextBox 38"/>
          <p:cNvSpPr txBox="1"/>
          <p:nvPr/>
        </p:nvSpPr>
        <p:spPr>
          <a:xfrm>
            <a:off x="6240016" y="1617758"/>
            <a:ext cx="266420" cy="307777"/>
          </a:xfrm>
          <a:prstGeom prst="rect">
            <a:avLst/>
          </a:prstGeom>
          <a:noFill/>
        </p:spPr>
        <p:txBody>
          <a:bodyPr wrap="none" rtlCol="0">
            <a:spAutoFit/>
          </a:bodyPr>
          <a:lstStyle/>
          <a:p>
            <a:r>
              <a:rPr lang="en-US" sz="1400" dirty="0">
                <a:solidFill>
                  <a:srgbClr val="FFFFFF"/>
                </a:solidFill>
              </a:rPr>
              <a:t>F</a:t>
            </a:r>
          </a:p>
        </p:txBody>
      </p:sp>
      <p:sp>
        <p:nvSpPr>
          <p:cNvPr id="40" name="TextBox 39"/>
          <p:cNvSpPr txBox="1"/>
          <p:nvPr/>
        </p:nvSpPr>
        <p:spPr>
          <a:xfrm>
            <a:off x="6550134" y="1617758"/>
            <a:ext cx="298480" cy="307777"/>
          </a:xfrm>
          <a:prstGeom prst="rect">
            <a:avLst/>
          </a:prstGeom>
          <a:noFill/>
        </p:spPr>
        <p:txBody>
          <a:bodyPr wrap="none" rtlCol="0">
            <a:spAutoFit/>
          </a:bodyPr>
          <a:lstStyle/>
          <a:p>
            <a:r>
              <a:rPr lang="en-US" sz="1400" dirty="0">
                <a:solidFill>
                  <a:srgbClr val="FFFFFF"/>
                </a:solidFill>
              </a:rPr>
              <a:t>G</a:t>
            </a:r>
          </a:p>
        </p:txBody>
      </p:sp>
      <p:graphicFrame>
        <p:nvGraphicFramePr>
          <p:cNvPr id="3" name="Table 2"/>
          <p:cNvGraphicFramePr>
            <a:graphicFrameLocks noGrp="1"/>
          </p:cNvGraphicFramePr>
          <p:nvPr>
            <p:extLst/>
          </p:nvPr>
        </p:nvGraphicFramePr>
        <p:xfrm>
          <a:off x="1703512" y="4456648"/>
          <a:ext cx="2160240" cy="1564640"/>
        </p:xfrm>
        <a:graphic>
          <a:graphicData uri="http://schemas.openxmlformats.org/drawingml/2006/table">
            <a:tbl>
              <a:tblPr>
                <a:tableStyleId>{2D5ABB26-0587-4C30-8999-92F81FD0307C}</a:tableStyleId>
              </a:tblPr>
              <a:tblGrid>
                <a:gridCol w="270030">
                  <a:extLst>
                    <a:ext uri="{9D8B030D-6E8A-4147-A177-3AD203B41FA5}">
                      <a16:colId xmlns:a16="http://schemas.microsoft.com/office/drawing/2014/main" val="20000"/>
                    </a:ext>
                  </a:extLst>
                </a:gridCol>
                <a:gridCol w="270030">
                  <a:extLst>
                    <a:ext uri="{9D8B030D-6E8A-4147-A177-3AD203B41FA5}">
                      <a16:colId xmlns:a16="http://schemas.microsoft.com/office/drawing/2014/main" val="20001"/>
                    </a:ext>
                  </a:extLst>
                </a:gridCol>
                <a:gridCol w="270030">
                  <a:extLst>
                    <a:ext uri="{9D8B030D-6E8A-4147-A177-3AD203B41FA5}">
                      <a16:colId xmlns:a16="http://schemas.microsoft.com/office/drawing/2014/main" val="20002"/>
                    </a:ext>
                  </a:extLst>
                </a:gridCol>
                <a:gridCol w="270030">
                  <a:extLst>
                    <a:ext uri="{9D8B030D-6E8A-4147-A177-3AD203B41FA5}">
                      <a16:colId xmlns:a16="http://schemas.microsoft.com/office/drawing/2014/main" val="20003"/>
                    </a:ext>
                  </a:extLst>
                </a:gridCol>
                <a:gridCol w="270030">
                  <a:extLst>
                    <a:ext uri="{9D8B030D-6E8A-4147-A177-3AD203B41FA5}">
                      <a16:colId xmlns:a16="http://schemas.microsoft.com/office/drawing/2014/main" val="20004"/>
                    </a:ext>
                  </a:extLst>
                </a:gridCol>
                <a:gridCol w="270030">
                  <a:extLst>
                    <a:ext uri="{9D8B030D-6E8A-4147-A177-3AD203B41FA5}">
                      <a16:colId xmlns:a16="http://schemas.microsoft.com/office/drawing/2014/main" val="20005"/>
                    </a:ext>
                  </a:extLst>
                </a:gridCol>
                <a:gridCol w="270030">
                  <a:extLst>
                    <a:ext uri="{9D8B030D-6E8A-4147-A177-3AD203B41FA5}">
                      <a16:colId xmlns:a16="http://schemas.microsoft.com/office/drawing/2014/main" val="20006"/>
                    </a:ext>
                  </a:extLst>
                </a:gridCol>
                <a:gridCol w="270030">
                  <a:extLst>
                    <a:ext uri="{9D8B030D-6E8A-4147-A177-3AD203B41FA5}">
                      <a16:colId xmlns:a16="http://schemas.microsoft.com/office/drawing/2014/main" val="20007"/>
                    </a:ext>
                  </a:extLst>
                </a:gridCol>
              </a:tblGrid>
              <a:tr h="51564">
                <a:tc>
                  <a:txBody>
                    <a:bodyPr/>
                    <a:lstStyle/>
                    <a:p>
                      <a:pPr algn="l" fontAlgn="b"/>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dirty="0">
                          <a:effectLst/>
                        </a:rPr>
                        <a:t>A</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a:effectLst/>
                        </a:rPr>
                        <a:t>B</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a:effectLst/>
                        </a:rPr>
                        <a:t>C</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D</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a:effectLst/>
                        </a:rPr>
                        <a:t>E</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F</a:t>
                      </a:r>
                      <a:endParaRPr lang="en-US" sz="1200" b="0" i="0" u="none" strike="noStrike" dirty="0">
                        <a:solidFill>
                          <a:srgbClr val="000000"/>
                        </a:solidFill>
                        <a:effectLst/>
                        <a:latin typeface="Calibri"/>
                      </a:endParaRPr>
                    </a:p>
                  </a:txBody>
                  <a:tcPr marL="12700" marR="12700" marT="12700" marB="0" anchor="b">
                    <a:noFill/>
                  </a:tcPr>
                </a:tc>
                <a:tc>
                  <a:txBody>
                    <a:bodyPr/>
                    <a:lstStyle/>
                    <a:p>
                      <a:pPr algn="ctr" fontAlgn="b"/>
                      <a:r>
                        <a:rPr lang="en-US" sz="1200" u="none" strike="noStrike" dirty="0">
                          <a:effectLst/>
                        </a:rPr>
                        <a:t>G</a:t>
                      </a:r>
                      <a:endParaRPr lang="en-US" sz="1200" b="0" i="0" u="none" strike="noStrike" dirty="0">
                        <a:solidFill>
                          <a:srgbClr val="000000"/>
                        </a:solidFill>
                        <a:effectLst/>
                        <a:latin typeface="Calibri"/>
                      </a:endParaRPr>
                    </a:p>
                  </a:txBody>
                  <a:tcPr marL="12700" marR="12700" marT="12700" marB="0" anchor="b">
                    <a:noFill/>
                  </a:tcPr>
                </a:tc>
                <a:extLst>
                  <a:ext uri="{0D108BD9-81ED-4DB2-BD59-A6C34878D82A}">
                    <a16:rowId xmlns:a16="http://schemas.microsoft.com/office/drawing/2014/main" val="10000"/>
                  </a:ext>
                </a:extLst>
              </a:tr>
              <a:tr h="190500">
                <a:tc>
                  <a:txBody>
                    <a:bodyPr/>
                    <a:lstStyle/>
                    <a:p>
                      <a:pPr algn="ctr" fontAlgn="b"/>
                      <a:r>
                        <a:rPr lang="en-US" sz="1200" u="none" strike="noStrike">
                          <a:effectLst/>
                        </a:rPr>
                        <a:t>A</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u="none" strike="noStrike" dirty="0">
                          <a:effectLst/>
                        </a:rPr>
                        <a:t>1</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a:effectLst/>
                        </a:rPr>
                        <a:t>1</a:t>
                      </a:r>
                      <a:endParaRPr lang="en-US" sz="1200" b="0" i="0" u="none" strike="noStrike">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a:effectLst/>
                        </a:rPr>
                        <a:t>1</a:t>
                      </a:r>
                      <a:endParaRPr lang="en-US" sz="1200" b="0" i="0" u="none" strike="noStrike">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a:effectLst/>
                        </a:rPr>
                        <a:t>1</a:t>
                      </a:r>
                      <a:endParaRPr lang="en-US" sz="1200" b="0" i="0" u="none" strike="noStrike">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dirty="0">
                          <a:effectLst/>
                        </a:rPr>
                        <a:t>1</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1"/>
                  </a:ext>
                </a:extLst>
              </a:tr>
              <a:tr h="190500">
                <a:tc>
                  <a:txBody>
                    <a:bodyPr/>
                    <a:lstStyle/>
                    <a:p>
                      <a:pPr algn="ctr" fontAlgn="b"/>
                      <a:r>
                        <a:rPr lang="en-US" sz="1200" u="none" strike="noStrike">
                          <a:effectLst/>
                        </a:rPr>
                        <a:t>B</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1</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a:effectLst/>
                        </a:rPr>
                        <a:t>1</a:t>
                      </a:r>
                      <a:endParaRPr lang="en-US" sz="1200" b="0" i="0" u="none" strike="noStrike">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2"/>
                  </a:ext>
                </a:extLst>
              </a:tr>
              <a:tr h="190500">
                <a:tc>
                  <a:txBody>
                    <a:bodyPr/>
                    <a:lstStyle/>
                    <a:p>
                      <a:pPr algn="ctr" fontAlgn="b"/>
                      <a:r>
                        <a:rPr lang="en-US" sz="1200" u="none" strike="noStrike">
                          <a:effectLst/>
                        </a:rPr>
                        <a:t>C</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1</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a:effectLst/>
                        </a:rPr>
                        <a:t>0</a:t>
                      </a:r>
                      <a:endParaRPr lang="en-US" sz="1200" b="0" i="0" u="none" strike="noStrike">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3"/>
                  </a:ext>
                </a:extLst>
              </a:tr>
              <a:tr h="190500">
                <a:tc>
                  <a:txBody>
                    <a:bodyPr/>
                    <a:lstStyle/>
                    <a:p>
                      <a:pPr algn="ctr" fontAlgn="b"/>
                      <a:r>
                        <a:rPr lang="en-US" sz="1200" u="none" strike="noStrike" dirty="0">
                          <a:effectLst/>
                        </a:rPr>
                        <a:t>D</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a:effectLst/>
                        </a:rPr>
                        <a:t>1</a:t>
                      </a:r>
                      <a:endParaRPr lang="en-US" sz="1200" b="0" i="0" u="none" strike="noStrike">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a:effectLst/>
                        </a:rPr>
                        <a:t>0</a:t>
                      </a:r>
                      <a:endParaRPr lang="en-US" sz="1200" b="0" i="0" u="none" strike="noStrike">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4"/>
                  </a:ext>
                </a:extLst>
              </a:tr>
              <a:tr h="190500">
                <a:tc>
                  <a:txBody>
                    <a:bodyPr/>
                    <a:lstStyle/>
                    <a:p>
                      <a:pPr algn="ctr" fontAlgn="b"/>
                      <a:r>
                        <a:rPr lang="en-US" sz="1200" u="none" strike="noStrike">
                          <a:effectLst/>
                        </a:rPr>
                        <a:t>E</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a:effectLst/>
                        </a:rPr>
                        <a:t>1</a:t>
                      </a:r>
                      <a:endParaRPr lang="en-US" sz="1200" b="0" i="0" u="none" strike="noStrike">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a:effectLst/>
                        </a:rPr>
                        <a:t>0</a:t>
                      </a:r>
                      <a:endParaRPr lang="en-US" sz="1200" b="0" i="0" u="none" strike="noStrike">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5"/>
                  </a:ext>
                </a:extLst>
              </a:tr>
              <a:tr h="190500">
                <a:tc>
                  <a:txBody>
                    <a:bodyPr/>
                    <a:lstStyle/>
                    <a:p>
                      <a:pPr algn="ctr" fontAlgn="b"/>
                      <a:r>
                        <a:rPr lang="en-US" sz="1200" u="none" strike="noStrike">
                          <a:effectLst/>
                        </a:rPr>
                        <a:t>F</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a:effectLst/>
                        </a:rPr>
                        <a:t>1</a:t>
                      </a:r>
                      <a:endParaRPr lang="en-US" sz="1200" b="0" i="0" u="none" strike="noStrike">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a:effectLst/>
                        </a:rPr>
                        <a:t>1</a:t>
                      </a:r>
                      <a:endParaRPr lang="en-US" sz="1200" b="0" i="0" u="none" strike="noStrike">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a:effectLst/>
                        </a:rPr>
                        <a:t>0</a:t>
                      </a:r>
                      <a:endParaRPr lang="en-US" sz="1200" b="0" i="0" u="none" strike="noStrike">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u="none" strike="noStrike" dirty="0">
                          <a:effectLst/>
                        </a:rPr>
                        <a:t>1</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6"/>
                  </a:ext>
                </a:extLst>
              </a:tr>
              <a:tr h="190500">
                <a:tc>
                  <a:txBody>
                    <a:bodyPr/>
                    <a:lstStyle/>
                    <a:p>
                      <a:pPr algn="ctr" fontAlgn="b"/>
                      <a:r>
                        <a:rPr lang="en-US" sz="1200" u="none" strike="noStrike" dirty="0">
                          <a:effectLst/>
                        </a:rPr>
                        <a:t>G</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1</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extLst>
                  <a:ext uri="{0D108BD9-81ED-4DB2-BD59-A6C34878D82A}">
                    <a16:rowId xmlns:a16="http://schemas.microsoft.com/office/drawing/2014/main" val="10007"/>
                  </a:ext>
                </a:extLst>
              </a:tr>
            </a:tbl>
          </a:graphicData>
        </a:graphic>
      </p:graphicFrame>
      <p:graphicFrame>
        <p:nvGraphicFramePr>
          <p:cNvPr id="41" name="Table 40"/>
          <p:cNvGraphicFramePr>
            <a:graphicFrameLocks noGrp="1"/>
          </p:cNvGraphicFramePr>
          <p:nvPr>
            <p:extLst/>
          </p:nvPr>
        </p:nvGraphicFramePr>
        <p:xfrm>
          <a:off x="4871864" y="4509120"/>
          <a:ext cx="2160240" cy="1564640"/>
        </p:xfrm>
        <a:graphic>
          <a:graphicData uri="http://schemas.openxmlformats.org/drawingml/2006/table">
            <a:tbl>
              <a:tblPr>
                <a:tableStyleId>{2D5ABB26-0587-4C30-8999-92F81FD0307C}</a:tableStyleId>
              </a:tblPr>
              <a:tblGrid>
                <a:gridCol w="270030">
                  <a:extLst>
                    <a:ext uri="{9D8B030D-6E8A-4147-A177-3AD203B41FA5}">
                      <a16:colId xmlns:a16="http://schemas.microsoft.com/office/drawing/2014/main" val="20000"/>
                    </a:ext>
                  </a:extLst>
                </a:gridCol>
                <a:gridCol w="270030">
                  <a:extLst>
                    <a:ext uri="{9D8B030D-6E8A-4147-A177-3AD203B41FA5}">
                      <a16:colId xmlns:a16="http://schemas.microsoft.com/office/drawing/2014/main" val="20001"/>
                    </a:ext>
                  </a:extLst>
                </a:gridCol>
                <a:gridCol w="270030">
                  <a:extLst>
                    <a:ext uri="{9D8B030D-6E8A-4147-A177-3AD203B41FA5}">
                      <a16:colId xmlns:a16="http://schemas.microsoft.com/office/drawing/2014/main" val="20002"/>
                    </a:ext>
                  </a:extLst>
                </a:gridCol>
                <a:gridCol w="270030">
                  <a:extLst>
                    <a:ext uri="{9D8B030D-6E8A-4147-A177-3AD203B41FA5}">
                      <a16:colId xmlns:a16="http://schemas.microsoft.com/office/drawing/2014/main" val="20003"/>
                    </a:ext>
                  </a:extLst>
                </a:gridCol>
                <a:gridCol w="270030">
                  <a:extLst>
                    <a:ext uri="{9D8B030D-6E8A-4147-A177-3AD203B41FA5}">
                      <a16:colId xmlns:a16="http://schemas.microsoft.com/office/drawing/2014/main" val="20004"/>
                    </a:ext>
                  </a:extLst>
                </a:gridCol>
                <a:gridCol w="270030">
                  <a:extLst>
                    <a:ext uri="{9D8B030D-6E8A-4147-A177-3AD203B41FA5}">
                      <a16:colId xmlns:a16="http://schemas.microsoft.com/office/drawing/2014/main" val="20005"/>
                    </a:ext>
                  </a:extLst>
                </a:gridCol>
                <a:gridCol w="270030">
                  <a:extLst>
                    <a:ext uri="{9D8B030D-6E8A-4147-A177-3AD203B41FA5}">
                      <a16:colId xmlns:a16="http://schemas.microsoft.com/office/drawing/2014/main" val="20006"/>
                    </a:ext>
                  </a:extLst>
                </a:gridCol>
                <a:gridCol w="270030">
                  <a:extLst>
                    <a:ext uri="{9D8B030D-6E8A-4147-A177-3AD203B41FA5}">
                      <a16:colId xmlns:a16="http://schemas.microsoft.com/office/drawing/2014/main" val="20007"/>
                    </a:ext>
                  </a:extLst>
                </a:gridCol>
              </a:tblGrid>
              <a:tr h="51564">
                <a:tc>
                  <a:txBody>
                    <a:bodyPr/>
                    <a:lstStyle/>
                    <a:p>
                      <a:pPr algn="l" fontAlgn="b"/>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dirty="0">
                          <a:effectLst/>
                        </a:rPr>
                        <a:t>A</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a:effectLst/>
                        </a:rPr>
                        <a:t>B</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a:effectLst/>
                        </a:rPr>
                        <a:t>C</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D</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a:effectLst/>
                        </a:rPr>
                        <a:t>E</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F</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dirty="0">
                          <a:effectLst/>
                        </a:rPr>
                        <a:t>G</a:t>
                      </a:r>
                      <a:endParaRPr lang="en-US" sz="1200" b="0" i="0" u="none" strike="noStrike" dirty="0">
                        <a:solidFill>
                          <a:srgbClr val="000000"/>
                        </a:solidFill>
                        <a:effectLst/>
                        <a:latin typeface="Calibri"/>
                      </a:endParaRPr>
                    </a:p>
                  </a:txBody>
                  <a:tcPr marL="12700" marR="12700" marT="12700" marB="0" anchor="b"/>
                </a:tc>
                <a:extLst>
                  <a:ext uri="{0D108BD9-81ED-4DB2-BD59-A6C34878D82A}">
                    <a16:rowId xmlns:a16="http://schemas.microsoft.com/office/drawing/2014/main" val="10000"/>
                  </a:ext>
                </a:extLst>
              </a:tr>
              <a:tr h="190500">
                <a:tc>
                  <a:txBody>
                    <a:bodyPr/>
                    <a:lstStyle/>
                    <a:p>
                      <a:pPr algn="ctr" fontAlgn="b"/>
                      <a:r>
                        <a:rPr lang="en-US" sz="1200" u="none" strike="noStrike">
                          <a:effectLst/>
                        </a:rPr>
                        <a:t>A</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u="none" strike="noStrike" dirty="0">
                          <a:effectLst/>
                        </a:rPr>
                        <a:t>1</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b="0" i="0" u="none" strike="noStrike" dirty="0">
                          <a:solidFill>
                            <a:schemeClr val="tx1"/>
                          </a:solidFill>
                          <a:effectLst/>
                          <a:latin typeface="+mn-lt"/>
                        </a:rPr>
                        <a:t>0</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b="0" i="0" u="none" strike="noStrike" dirty="0">
                          <a:solidFill>
                            <a:schemeClr val="tx1"/>
                          </a:solidFill>
                          <a:effectLst/>
                          <a:latin typeface="+mn-lt"/>
                        </a:rPr>
                        <a:t>0</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b="0" i="0" u="none" strike="noStrike" dirty="0">
                          <a:solidFill>
                            <a:schemeClr val="tx1"/>
                          </a:solidFill>
                          <a:effectLst/>
                          <a:latin typeface="+mn-lt"/>
                        </a:rPr>
                        <a:t>0</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b="0" i="0" u="none" strike="noStrike" dirty="0">
                          <a:solidFill>
                            <a:schemeClr val="tx1"/>
                          </a:solidFill>
                          <a:effectLst/>
                          <a:latin typeface="+mn-lt"/>
                        </a:rPr>
                        <a:t>0</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extLst>
                  <a:ext uri="{0D108BD9-81ED-4DB2-BD59-A6C34878D82A}">
                    <a16:rowId xmlns:a16="http://schemas.microsoft.com/office/drawing/2014/main" val="10001"/>
                  </a:ext>
                </a:extLst>
              </a:tr>
              <a:tr h="190500">
                <a:tc>
                  <a:txBody>
                    <a:bodyPr/>
                    <a:lstStyle/>
                    <a:p>
                      <a:pPr algn="ctr" fontAlgn="b"/>
                      <a:r>
                        <a:rPr lang="en-US" sz="1200" u="none" strike="noStrike" dirty="0">
                          <a:effectLst/>
                        </a:rPr>
                        <a:t>B</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b="0" i="0" u="none" strike="noStrike" dirty="0">
                          <a:solidFill>
                            <a:schemeClr val="tx1"/>
                          </a:solidFill>
                          <a:effectLst/>
                          <a:latin typeface="+mn-lt"/>
                        </a:rPr>
                        <a:t>0</a:t>
                      </a:r>
                      <a:endParaRPr lang="en-US" sz="1200" b="0" i="0" u="none" strike="noStrike" dirty="0">
                        <a:solidFill>
                          <a:srgbClr val="000000"/>
                        </a:solidFill>
                        <a:effectLst/>
                        <a:latin typeface="Calibri"/>
                      </a:endParaRPr>
                    </a:p>
                  </a:txBody>
                  <a:tcPr marL="12700" marR="12700" marT="12700" marB="0" anchor="b">
                    <a:solidFill>
                      <a:schemeClr val="accent6">
                        <a:lumMod val="60000"/>
                        <a:lumOff val="40000"/>
                      </a:schemeClr>
                    </a:solidFill>
                  </a:tcPr>
                </a:tc>
                <a:tc>
                  <a:txBody>
                    <a:bodyPr/>
                    <a:lstStyle/>
                    <a:p>
                      <a:pPr algn="ctr" fontAlgn="b"/>
                      <a:r>
                        <a:rPr lang="en-US" sz="1200" b="0" i="0" u="none" strike="noStrike" dirty="0">
                          <a:solidFill>
                            <a:schemeClr val="tx1"/>
                          </a:solidFill>
                          <a:effectLst/>
                          <a:latin typeface="+mn-l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b="0" i="0" u="none" strike="noStrike" dirty="0">
                          <a:solidFill>
                            <a:schemeClr val="tx1"/>
                          </a:solidFill>
                          <a:effectLst/>
                          <a:latin typeface="+mn-lt"/>
                        </a:rPr>
                        <a:t>1</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b="0" i="0" u="none" strike="noStrike" dirty="0">
                          <a:solidFill>
                            <a:schemeClr val="tx1"/>
                          </a:solidFill>
                          <a:effectLst/>
                          <a:latin typeface="+mn-lt"/>
                        </a:rPr>
                        <a:t>1</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b="0" i="0" u="none" strike="noStrike" dirty="0">
                          <a:solidFill>
                            <a:schemeClr val="tx1"/>
                          </a:solidFill>
                          <a:effectLst/>
                          <a:latin typeface="+mn-l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1</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b="0" i="0" u="none" strike="noStrike" dirty="0">
                          <a:solidFill>
                            <a:schemeClr val="tx1"/>
                          </a:solidFill>
                          <a:effectLst/>
                          <a:latin typeface="+mn-lt"/>
                        </a:rPr>
                        <a:t>1</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2"/>
                  </a:ext>
                </a:extLst>
              </a:tr>
              <a:tr h="190500">
                <a:tc>
                  <a:txBody>
                    <a:bodyPr/>
                    <a:lstStyle/>
                    <a:p>
                      <a:pPr algn="ctr" fontAlgn="b"/>
                      <a:r>
                        <a:rPr lang="en-US" sz="1200" u="none" strike="noStrike" dirty="0">
                          <a:effectLst/>
                        </a:rPr>
                        <a:t>C</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b="0" i="0" u="none" strike="noStrike" dirty="0">
                          <a:solidFill>
                            <a:schemeClr val="tx1"/>
                          </a:solidFill>
                          <a:effectLst/>
                          <a:latin typeface="+mn-lt"/>
                        </a:rPr>
                        <a:t>0</a:t>
                      </a:r>
                      <a:endParaRPr lang="en-US" sz="1200" b="0" i="0" u="none" strike="noStrike" dirty="0">
                        <a:solidFill>
                          <a:srgbClr val="000000"/>
                        </a:solidFill>
                        <a:effectLst/>
                        <a:latin typeface="Calibri"/>
                      </a:endParaRPr>
                    </a:p>
                  </a:txBody>
                  <a:tcPr marL="12700" marR="12700" marT="12700" marB="0" anchor="b">
                    <a:solidFill>
                      <a:schemeClr val="accent6">
                        <a:lumMod val="60000"/>
                        <a:lumOff val="40000"/>
                      </a:schemeClr>
                    </a:solidFill>
                  </a:tcPr>
                </a:tc>
                <a:tc>
                  <a:txBody>
                    <a:bodyPr/>
                    <a:lstStyle/>
                    <a:p>
                      <a:pPr algn="ctr" fontAlgn="b"/>
                      <a:r>
                        <a:rPr lang="en-US" sz="1200" b="0" i="0" u="none" strike="noStrike" dirty="0">
                          <a:solidFill>
                            <a:schemeClr val="tx1"/>
                          </a:solidFill>
                          <a:effectLst/>
                          <a:latin typeface="+mn-lt"/>
                        </a:rPr>
                        <a:t>0</a:t>
                      </a:r>
                      <a:endParaRPr lang="en-US" sz="1200" b="0" i="0" u="none" strike="noStrike" dirty="0">
                        <a:solidFill>
                          <a:srgbClr val="000000"/>
                        </a:solidFill>
                        <a:effectLst/>
                        <a:latin typeface="Calibri"/>
                      </a:endParaRPr>
                    </a:p>
                  </a:txBody>
                  <a:tcPr marL="12700" marR="12700" marT="12700" marB="0" anchor="b">
                    <a:solidFill>
                      <a:srgbClr val="FAC09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b="0" i="0" u="none" strike="noStrike" dirty="0">
                          <a:solidFill>
                            <a:schemeClr val="tx1"/>
                          </a:solidFill>
                          <a:effectLst/>
                          <a:latin typeface="+mn-lt"/>
                        </a:rPr>
                        <a:t>1</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3"/>
                  </a:ext>
                </a:extLst>
              </a:tr>
              <a:tr h="190500">
                <a:tc>
                  <a:txBody>
                    <a:bodyPr/>
                    <a:lstStyle/>
                    <a:p>
                      <a:pPr algn="ctr" fontAlgn="b"/>
                      <a:r>
                        <a:rPr lang="en-US" sz="1200" u="none" strike="noStrike" dirty="0">
                          <a:effectLst/>
                        </a:rPr>
                        <a:t>D</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b="0" i="0" u="none" strike="noStrike" dirty="0">
                          <a:solidFill>
                            <a:schemeClr val="tx1"/>
                          </a:solidFill>
                          <a:effectLst/>
                          <a:latin typeface="+mn-lt"/>
                        </a:rPr>
                        <a:t>0</a:t>
                      </a:r>
                      <a:endParaRPr lang="en-US" sz="1200" b="0" i="0" u="none" strike="noStrike" dirty="0">
                        <a:solidFill>
                          <a:srgbClr val="000000"/>
                        </a:solidFill>
                        <a:effectLst/>
                        <a:latin typeface="Calibri"/>
                      </a:endParaRPr>
                    </a:p>
                  </a:txBody>
                  <a:tcPr marL="12700" marR="12700" marT="12700" marB="0" anchor="b">
                    <a:solidFill>
                      <a:schemeClr val="accent6">
                        <a:lumMod val="60000"/>
                        <a:lumOff val="40000"/>
                      </a:schemeClr>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AC09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AC09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b="0" i="0" u="none" strike="noStrike" dirty="0">
                          <a:solidFill>
                            <a:schemeClr val="tx1"/>
                          </a:solidFill>
                          <a:effectLst/>
                          <a:latin typeface="+mn-lt"/>
                        </a:rPr>
                        <a:t>1</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4"/>
                  </a:ext>
                </a:extLst>
              </a:tr>
              <a:tr h="190500">
                <a:tc>
                  <a:txBody>
                    <a:bodyPr/>
                    <a:lstStyle/>
                    <a:p>
                      <a:pPr algn="ctr" fontAlgn="b"/>
                      <a:r>
                        <a:rPr lang="en-US" sz="1200" u="none" strike="noStrike" dirty="0">
                          <a:effectLst/>
                        </a:rPr>
                        <a:t>E</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b="0" i="0" u="none" strike="noStrike" dirty="0">
                          <a:solidFill>
                            <a:schemeClr val="tx1"/>
                          </a:solidFill>
                          <a:effectLst/>
                          <a:latin typeface="+mn-lt"/>
                        </a:rPr>
                        <a:t>0</a:t>
                      </a:r>
                      <a:endParaRPr lang="en-US" sz="1200" b="0" i="0" u="none" strike="noStrike" dirty="0">
                        <a:solidFill>
                          <a:srgbClr val="000000"/>
                        </a:solidFill>
                        <a:effectLst/>
                        <a:latin typeface="Calibri"/>
                      </a:endParaRPr>
                    </a:p>
                  </a:txBody>
                  <a:tcPr marL="12700" marR="12700" marT="12700" marB="0" anchor="b">
                    <a:solidFill>
                      <a:schemeClr val="accent6">
                        <a:lumMod val="60000"/>
                        <a:lumOff val="40000"/>
                      </a:schemeClr>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AC09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AC09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AC09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5"/>
                  </a:ext>
                </a:extLst>
              </a:tr>
              <a:tr h="190500">
                <a:tc>
                  <a:txBody>
                    <a:bodyPr/>
                    <a:lstStyle/>
                    <a:p>
                      <a:pPr algn="ctr" fontAlgn="b"/>
                      <a:r>
                        <a:rPr lang="en-US" sz="1200" u="none" strike="noStrike" dirty="0">
                          <a:effectLst/>
                        </a:rPr>
                        <a:t>F</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b="0" i="0" u="none" strike="noStrike" dirty="0">
                          <a:solidFill>
                            <a:schemeClr val="tx1"/>
                          </a:solidFill>
                          <a:effectLst/>
                          <a:latin typeface="+mn-lt"/>
                        </a:rPr>
                        <a:t>0</a:t>
                      </a:r>
                      <a:endParaRPr lang="en-US" sz="1200" b="0" i="0" u="none" strike="noStrike" dirty="0">
                        <a:solidFill>
                          <a:srgbClr val="000000"/>
                        </a:solidFill>
                        <a:effectLst/>
                        <a:latin typeface="Calibri"/>
                      </a:endParaRPr>
                    </a:p>
                  </a:txBody>
                  <a:tcPr marL="12700" marR="12700" marT="12700" marB="0" anchor="b">
                    <a:solidFill>
                      <a:schemeClr val="accent6">
                        <a:lumMod val="60000"/>
                        <a:lumOff val="40000"/>
                      </a:schemeClr>
                    </a:solidFill>
                  </a:tcPr>
                </a:tc>
                <a:tc>
                  <a:txBody>
                    <a:bodyPr/>
                    <a:lstStyle/>
                    <a:p>
                      <a:pPr algn="ctr" fontAlgn="b"/>
                      <a:r>
                        <a:rPr lang="en-US" sz="1200" b="0" i="0" u="none" strike="noStrike" dirty="0">
                          <a:solidFill>
                            <a:schemeClr val="tx1"/>
                          </a:solidFill>
                          <a:effectLst/>
                          <a:latin typeface="+mn-lt"/>
                        </a:rPr>
                        <a:t>0</a:t>
                      </a:r>
                      <a:endParaRPr lang="en-US" sz="1200" b="0" i="0" u="none" strike="noStrike" dirty="0">
                        <a:solidFill>
                          <a:srgbClr val="000000"/>
                        </a:solidFill>
                        <a:effectLst/>
                        <a:latin typeface="Calibri"/>
                      </a:endParaRPr>
                    </a:p>
                  </a:txBody>
                  <a:tcPr marL="12700" marR="12700" marT="12700" marB="0" anchor="b">
                    <a:solidFill>
                      <a:srgbClr val="FAC09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AC09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AC09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AC09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b="0" i="0" u="none" strike="noStrike" dirty="0">
                          <a:solidFill>
                            <a:schemeClr val="tx1"/>
                          </a:solidFill>
                          <a:effectLst/>
                          <a:latin typeface="+mn-lt"/>
                        </a:rPr>
                        <a:t>0</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6"/>
                  </a:ext>
                </a:extLst>
              </a:tr>
              <a:tr h="190500">
                <a:tc>
                  <a:txBody>
                    <a:bodyPr/>
                    <a:lstStyle/>
                    <a:p>
                      <a:pPr algn="ctr" fontAlgn="b"/>
                      <a:r>
                        <a:rPr lang="en-US" sz="1200" u="none" strike="noStrike" dirty="0">
                          <a:effectLst/>
                        </a:rPr>
                        <a:t>G</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chemeClr val="accent6">
                        <a:lumMod val="60000"/>
                        <a:lumOff val="40000"/>
                      </a:schemeClr>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AC09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AC09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AC09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AC090"/>
                    </a:solidFill>
                  </a:tcPr>
                </a:tc>
                <a:tc>
                  <a:txBody>
                    <a:bodyPr/>
                    <a:lstStyle/>
                    <a:p>
                      <a:pPr algn="ctr" fontAlgn="b"/>
                      <a:r>
                        <a:rPr lang="en-US" sz="1200" b="0" i="0" u="none" strike="noStrike" dirty="0">
                          <a:solidFill>
                            <a:schemeClr val="tx1"/>
                          </a:solidFill>
                          <a:effectLst/>
                          <a:latin typeface="+mn-lt"/>
                        </a:rPr>
                        <a:t>0</a:t>
                      </a:r>
                      <a:endParaRPr lang="en-US" sz="1200" b="0" i="0" u="none" strike="noStrike" dirty="0">
                        <a:solidFill>
                          <a:srgbClr val="000000"/>
                        </a:solidFill>
                        <a:effectLst/>
                        <a:latin typeface="Calibri"/>
                      </a:endParaRPr>
                    </a:p>
                  </a:txBody>
                  <a:tcPr marL="12700" marR="12700" marT="12700" marB="0" anchor="b">
                    <a:solidFill>
                      <a:srgbClr val="FAC09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extLst>
                  <a:ext uri="{0D108BD9-81ED-4DB2-BD59-A6C34878D82A}">
                    <a16:rowId xmlns:a16="http://schemas.microsoft.com/office/drawing/2014/main" val="10007"/>
                  </a:ext>
                </a:extLst>
              </a:tr>
            </a:tbl>
          </a:graphicData>
        </a:graphic>
      </p:graphicFrame>
      <p:graphicFrame>
        <p:nvGraphicFramePr>
          <p:cNvPr id="44" name="Table 43"/>
          <p:cNvGraphicFramePr>
            <a:graphicFrameLocks noGrp="1"/>
          </p:cNvGraphicFramePr>
          <p:nvPr>
            <p:extLst/>
          </p:nvPr>
        </p:nvGraphicFramePr>
        <p:xfrm>
          <a:off x="7824192" y="4528656"/>
          <a:ext cx="2160240" cy="1564640"/>
        </p:xfrm>
        <a:graphic>
          <a:graphicData uri="http://schemas.openxmlformats.org/drawingml/2006/table">
            <a:tbl>
              <a:tblPr>
                <a:tableStyleId>{2D5ABB26-0587-4C30-8999-92F81FD0307C}</a:tableStyleId>
              </a:tblPr>
              <a:tblGrid>
                <a:gridCol w="270030">
                  <a:extLst>
                    <a:ext uri="{9D8B030D-6E8A-4147-A177-3AD203B41FA5}">
                      <a16:colId xmlns:a16="http://schemas.microsoft.com/office/drawing/2014/main" val="20000"/>
                    </a:ext>
                  </a:extLst>
                </a:gridCol>
                <a:gridCol w="270030">
                  <a:extLst>
                    <a:ext uri="{9D8B030D-6E8A-4147-A177-3AD203B41FA5}">
                      <a16:colId xmlns:a16="http://schemas.microsoft.com/office/drawing/2014/main" val="20001"/>
                    </a:ext>
                  </a:extLst>
                </a:gridCol>
                <a:gridCol w="270030">
                  <a:extLst>
                    <a:ext uri="{9D8B030D-6E8A-4147-A177-3AD203B41FA5}">
                      <a16:colId xmlns:a16="http://schemas.microsoft.com/office/drawing/2014/main" val="20002"/>
                    </a:ext>
                  </a:extLst>
                </a:gridCol>
                <a:gridCol w="270030">
                  <a:extLst>
                    <a:ext uri="{9D8B030D-6E8A-4147-A177-3AD203B41FA5}">
                      <a16:colId xmlns:a16="http://schemas.microsoft.com/office/drawing/2014/main" val="20003"/>
                    </a:ext>
                  </a:extLst>
                </a:gridCol>
                <a:gridCol w="270030">
                  <a:extLst>
                    <a:ext uri="{9D8B030D-6E8A-4147-A177-3AD203B41FA5}">
                      <a16:colId xmlns:a16="http://schemas.microsoft.com/office/drawing/2014/main" val="20004"/>
                    </a:ext>
                  </a:extLst>
                </a:gridCol>
                <a:gridCol w="270030">
                  <a:extLst>
                    <a:ext uri="{9D8B030D-6E8A-4147-A177-3AD203B41FA5}">
                      <a16:colId xmlns:a16="http://schemas.microsoft.com/office/drawing/2014/main" val="20005"/>
                    </a:ext>
                  </a:extLst>
                </a:gridCol>
                <a:gridCol w="270030">
                  <a:extLst>
                    <a:ext uri="{9D8B030D-6E8A-4147-A177-3AD203B41FA5}">
                      <a16:colId xmlns:a16="http://schemas.microsoft.com/office/drawing/2014/main" val="20006"/>
                    </a:ext>
                  </a:extLst>
                </a:gridCol>
                <a:gridCol w="270030">
                  <a:extLst>
                    <a:ext uri="{9D8B030D-6E8A-4147-A177-3AD203B41FA5}">
                      <a16:colId xmlns:a16="http://schemas.microsoft.com/office/drawing/2014/main" val="20007"/>
                    </a:ext>
                  </a:extLst>
                </a:gridCol>
              </a:tblGrid>
              <a:tr h="51564">
                <a:tc>
                  <a:txBody>
                    <a:bodyPr/>
                    <a:lstStyle/>
                    <a:p>
                      <a:pPr algn="l" fontAlgn="b"/>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dirty="0">
                          <a:effectLst/>
                        </a:rPr>
                        <a:t>A</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a:effectLst/>
                        </a:rPr>
                        <a:t>B</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a:effectLst/>
                        </a:rPr>
                        <a:t>C</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D</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a:effectLst/>
                        </a:rPr>
                        <a:t>E</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F</a:t>
                      </a:r>
                      <a:endParaRPr lang="en-US" sz="1200" b="0" i="0" u="none" strike="noStrike" dirty="0">
                        <a:solidFill>
                          <a:srgbClr val="000000"/>
                        </a:solidFill>
                        <a:effectLst/>
                        <a:latin typeface="Calibri"/>
                      </a:endParaRPr>
                    </a:p>
                  </a:txBody>
                  <a:tcPr marL="12700" marR="12700" marT="12700" marB="0" anchor="b">
                    <a:noFill/>
                  </a:tcPr>
                </a:tc>
                <a:tc>
                  <a:txBody>
                    <a:bodyPr/>
                    <a:lstStyle/>
                    <a:p>
                      <a:pPr algn="ctr" fontAlgn="b"/>
                      <a:r>
                        <a:rPr lang="en-US" sz="1200" u="none" strike="noStrike" dirty="0">
                          <a:effectLst/>
                        </a:rPr>
                        <a:t>G</a:t>
                      </a:r>
                      <a:endParaRPr lang="en-US" sz="1200" b="0" i="0" u="none" strike="noStrike" dirty="0">
                        <a:solidFill>
                          <a:srgbClr val="000000"/>
                        </a:solidFill>
                        <a:effectLst/>
                        <a:latin typeface="Calibri"/>
                      </a:endParaRPr>
                    </a:p>
                  </a:txBody>
                  <a:tcPr marL="12700" marR="12700" marT="12700" marB="0" anchor="b">
                    <a:noFill/>
                  </a:tcPr>
                </a:tc>
                <a:extLst>
                  <a:ext uri="{0D108BD9-81ED-4DB2-BD59-A6C34878D82A}">
                    <a16:rowId xmlns:a16="http://schemas.microsoft.com/office/drawing/2014/main" val="10000"/>
                  </a:ext>
                </a:extLst>
              </a:tr>
              <a:tr h="190500">
                <a:tc>
                  <a:txBody>
                    <a:bodyPr/>
                    <a:lstStyle/>
                    <a:p>
                      <a:pPr algn="ctr" fontAlgn="b"/>
                      <a:r>
                        <a:rPr lang="en-US" sz="1200" u="none" strike="noStrike">
                          <a:effectLst/>
                        </a:rPr>
                        <a:t>A</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b="0" i="0" u="none" strike="noStrike" dirty="0">
                          <a:solidFill>
                            <a:schemeClr val="tx1"/>
                          </a:solidFill>
                          <a:effectLst/>
                          <a:latin typeface="+mn-lt"/>
                        </a:rPr>
                        <a:t>8</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b="0" i="0" u="none" strike="noStrike" dirty="0">
                          <a:solidFill>
                            <a:schemeClr val="tx1"/>
                          </a:solidFill>
                          <a:effectLst/>
                          <a:latin typeface="+mn-lt"/>
                        </a:rPr>
                        <a:t>12</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b="0" i="0" u="none" strike="noStrike" dirty="0">
                          <a:solidFill>
                            <a:schemeClr val="tx1"/>
                          </a:solidFill>
                          <a:effectLst/>
                          <a:latin typeface="+mn-lt"/>
                        </a:rPr>
                        <a:t>12</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b="0" i="0" u="none" strike="noStrike" dirty="0">
                          <a:solidFill>
                            <a:schemeClr val="tx1"/>
                          </a:solidFill>
                          <a:effectLst/>
                          <a:latin typeface="+mn-lt"/>
                        </a:rPr>
                        <a:t>12</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b="0" i="0" u="none" strike="noStrike" dirty="0">
                          <a:solidFill>
                            <a:schemeClr val="tx1"/>
                          </a:solidFill>
                          <a:effectLst/>
                          <a:latin typeface="+mn-lt"/>
                        </a:rPr>
                        <a:t>16</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b="0" i="0" u="none" strike="noStrike" dirty="0">
                          <a:solidFill>
                            <a:schemeClr val="tx1"/>
                          </a:solidFill>
                          <a:effectLst/>
                          <a:latin typeface="+mn-lt"/>
                        </a:rPr>
                        <a:t>12</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1"/>
                  </a:ext>
                </a:extLst>
              </a:tr>
              <a:tr h="190500">
                <a:tc>
                  <a:txBody>
                    <a:bodyPr/>
                    <a:lstStyle/>
                    <a:p>
                      <a:pPr algn="ctr" fontAlgn="b"/>
                      <a:r>
                        <a:rPr lang="en-US" sz="1200" u="none" strike="noStrike" dirty="0">
                          <a:effectLst/>
                        </a:rPr>
                        <a:t>B</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b="0" i="0" u="none" strike="noStrike" dirty="0">
                          <a:solidFill>
                            <a:schemeClr val="tx1"/>
                          </a:solidFill>
                          <a:effectLst/>
                          <a:latin typeface="+mn-lt"/>
                        </a:rPr>
                        <a:t>8</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b="0" i="0" u="none" strike="noStrike" dirty="0">
                          <a:solidFill>
                            <a:schemeClr val="tx1"/>
                          </a:solidFill>
                          <a:effectLst/>
                          <a:latin typeface="+mn-lt"/>
                        </a:rPr>
                        <a:t>4</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b="0" i="0" u="none" strike="noStrike" dirty="0">
                          <a:solidFill>
                            <a:schemeClr val="tx1"/>
                          </a:solidFill>
                          <a:effectLst/>
                          <a:latin typeface="+mn-lt"/>
                        </a:rPr>
                        <a:t>0</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2"/>
                  </a:ext>
                </a:extLst>
              </a:tr>
              <a:tr h="190500">
                <a:tc>
                  <a:txBody>
                    <a:bodyPr/>
                    <a:lstStyle/>
                    <a:p>
                      <a:pPr algn="ctr" fontAlgn="b"/>
                      <a:r>
                        <a:rPr lang="en-US" sz="1200" u="none" strike="noStrike" dirty="0">
                          <a:effectLst/>
                        </a:rPr>
                        <a:t>C</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u="none" strike="noStrike" dirty="0">
                          <a:effectLst/>
                        </a:rPr>
                        <a:t>12</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a:effectLst/>
                        </a:rPr>
                        <a:t>0</a:t>
                      </a:r>
                      <a:endParaRPr lang="en-US" sz="1200" b="0" i="0" u="none" strike="noStrike">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3"/>
                  </a:ext>
                </a:extLst>
              </a:tr>
              <a:tr h="190500">
                <a:tc>
                  <a:txBody>
                    <a:bodyPr/>
                    <a:lstStyle/>
                    <a:p>
                      <a:pPr algn="ctr" fontAlgn="b"/>
                      <a:r>
                        <a:rPr lang="en-US" sz="1200" u="none" strike="noStrike">
                          <a:effectLst/>
                        </a:rPr>
                        <a:t>D</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12</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a:effectLst/>
                        </a:rPr>
                        <a:t>0</a:t>
                      </a:r>
                      <a:endParaRPr lang="en-US" sz="1200" b="0" i="0" u="none" strike="noStrike">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4"/>
                  </a:ext>
                </a:extLst>
              </a:tr>
              <a:tr h="190500">
                <a:tc>
                  <a:txBody>
                    <a:bodyPr/>
                    <a:lstStyle/>
                    <a:p>
                      <a:pPr algn="ctr" fontAlgn="b"/>
                      <a:r>
                        <a:rPr lang="en-US" sz="1200" u="none" strike="noStrike">
                          <a:effectLst/>
                        </a:rPr>
                        <a:t>E</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12</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5"/>
                  </a:ext>
                </a:extLst>
              </a:tr>
              <a:tr h="190500">
                <a:tc>
                  <a:txBody>
                    <a:bodyPr/>
                    <a:lstStyle/>
                    <a:p>
                      <a:pPr algn="ctr" fontAlgn="b"/>
                      <a:r>
                        <a:rPr lang="en-US" sz="1200" u="none" strike="noStrike">
                          <a:effectLst/>
                        </a:rPr>
                        <a:t>F</a:t>
                      </a:r>
                      <a:endParaRPr lang="en-US" sz="1200" b="0" i="0" u="none" strike="noStrike">
                        <a:solidFill>
                          <a:srgbClr val="000000"/>
                        </a:solidFill>
                        <a:effectLst/>
                        <a:latin typeface="Calibri"/>
                      </a:endParaRPr>
                    </a:p>
                  </a:txBody>
                  <a:tcPr marL="12700" marR="12700" marT="12700" marB="0" anchor="b"/>
                </a:tc>
                <a:tc>
                  <a:txBody>
                    <a:bodyPr/>
                    <a:lstStyle/>
                    <a:p>
                      <a:pPr algn="ctr" fontAlgn="b"/>
                      <a:r>
                        <a:rPr lang="en-US" sz="1200" u="none" strike="noStrike" dirty="0">
                          <a:effectLst/>
                        </a:rPr>
                        <a:t>16</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b="0" i="0" u="none" strike="noStrike" dirty="0">
                          <a:solidFill>
                            <a:schemeClr val="tx1"/>
                          </a:solidFill>
                          <a:effectLst/>
                          <a:latin typeface="+mn-lt"/>
                        </a:rPr>
                        <a:t>4</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tc>
                  <a:txBody>
                    <a:bodyPr/>
                    <a:lstStyle/>
                    <a:p>
                      <a:pPr algn="ctr" fontAlgn="b"/>
                      <a:r>
                        <a:rPr lang="en-US" sz="1200" u="none" strike="noStrike" dirty="0">
                          <a:effectLst/>
                        </a:rPr>
                        <a:t>12</a:t>
                      </a:r>
                      <a:endParaRPr lang="en-US" sz="1200" b="0" i="0" u="none" strike="noStrike" dirty="0">
                        <a:solidFill>
                          <a:srgbClr val="000000"/>
                        </a:solidFill>
                        <a:effectLst/>
                        <a:latin typeface="Calibri"/>
                      </a:endParaRPr>
                    </a:p>
                  </a:txBody>
                  <a:tcPr marL="12700" marR="12700" marT="12700" marB="0" anchor="b">
                    <a:solidFill>
                      <a:srgbClr val="D9D9D9"/>
                    </a:solidFill>
                  </a:tcPr>
                </a:tc>
                <a:extLst>
                  <a:ext uri="{0D108BD9-81ED-4DB2-BD59-A6C34878D82A}">
                    <a16:rowId xmlns:a16="http://schemas.microsoft.com/office/drawing/2014/main" val="10006"/>
                  </a:ext>
                </a:extLst>
              </a:tr>
              <a:tr h="190500">
                <a:tc>
                  <a:txBody>
                    <a:bodyPr/>
                    <a:lstStyle/>
                    <a:p>
                      <a:pPr algn="ctr" fontAlgn="b"/>
                      <a:r>
                        <a:rPr lang="en-US" sz="1200" u="none" strike="noStrike" dirty="0">
                          <a:effectLst/>
                        </a:rPr>
                        <a:t>G</a:t>
                      </a:r>
                      <a:endParaRPr lang="en-US" sz="1200" b="0" i="0" u="none" strike="noStrike" dirty="0">
                        <a:solidFill>
                          <a:srgbClr val="000000"/>
                        </a:solidFill>
                        <a:effectLst/>
                        <a:latin typeface="Calibri"/>
                      </a:endParaRPr>
                    </a:p>
                  </a:txBody>
                  <a:tcPr marL="12700" marR="12700" marT="12700" marB="0" anchor="b"/>
                </a:tc>
                <a:tc>
                  <a:txBody>
                    <a:bodyPr/>
                    <a:lstStyle/>
                    <a:p>
                      <a:pPr algn="ctr" fontAlgn="b"/>
                      <a:r>
                        <a:rPr lang="en-US" sz="1200" b="0" i="0" u="none" strike="noStrike" dirty="0">
                          <a:solidFill>
                            <a:schemeClr val="tx1"/>
                          </a:solidFill>
                          <a:effectLst/>
                          <a:latin typeface="+mn-lt"/>
                        </a:rPr>
                        <a:t>12</a:t>
                      </a:r>
                      <a:endParaRPr lang="en-US" sz="1200" b="0" i="0" u="none" strike="noStrike" dirty="0">
                        <a:solidFill>
                          <a:srgbClr val="000000"/>
                        </a:solidFill>
                        <a:effectLst/>
                        <a:latin typeface="Calibri"/>
                      </a:endParaRPr>
                    </a:p>
                  </a:txBody>
                  <a:tcPr marL="12700" marR="12700" marT="12700" marB="0" anchor="b">
                    <a:solidFill>
                      <a:schemeClr val="bg1">
                        <a:lumMod val="85000"/>
                      </a:schemeClr>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12</a:t>
                      </a:r>
                      <a:endParaRPr lang="en-US" sz="1200" b="0" i="0" u="none" strike="noStrike" dirty="0">
                        <a:solidFill>
                          <a:srgbClr val="000000"/>
                        </a:solidFill>
                        <a:effectLst/>
                        <a:latin typeface="Calibri"/>
                      </a:endParaRPr>
                    </a:p>
                  </a:txBody>
                  <a:tcPr marL="12700" marR="12700" marT="12700" marB="0" anchor="b">
                    <a:solidFill>
                      <a:srgbClr val="D9D9D9"/>
                    </a:solidFill>
                  </a:tcPr>
                </a:tc>
                <a:tc>
                  <a:txBody>
                    <a:bodyPr/>
                    <a:lstStyle/>
                    <a:p>
                      <a:pPr algn="ctr" fontAlgn="b"/>
                      <a:r>
                        <a:rPr lang="en-US" sz="1200" u="none" strike="noStrike" dirty="0">
                          <a:effectLst/>
                        </a:rPr>
                        <a:t>0</a:t>
                      </a:r>
                      <a:endParaRPr lang="en-US" sz="1200" b="0" i="0" u="none" strike="noStrike" dirty="0">
                        <a:solidFill>
                          <a:srgbClr val="000000"/>
                        </a:solidFill>
                        <a:effectLst/>
                        <a:latin typeface="Calibri"/>
                      </a:endParaRPr>
                    </a:p>
                  </a:txBody>
                  <a:tcPr marL="12700" marR="12700" marT="12700" marB="0" anchor="b">
                    <a:solidFill>
                      <a:srgbClr val="FFFF00"/>
                    </a:solidFill>
                  </a:tcPr>
                </a:tc>
                <a:extLst>
                  <a:ext uri="{0D108BD9-81ED-4DB2-BD59-A6C34878D82A}">
                    <a16:rowId xmlns:a16="http://schemas.microsoft.com/office/drawing/2014/main" val="10007"/>
                  </a:ext>
                </a:extLst>
              </a:tr>
            </a:tbl>
          </a:graphicData>
        </a:graphic>
      </p:graphicFrame>
      <p:sp>
        <p:nvSpPr>
          <p:cNvPr id="45" name="AutoShape 21"/>
          <p:cNvSpPr>
            <a:spLocks/>
          </p:cNvSpPr>
          <p:nvPr/>
        </p:nvSpPr>
        <p:spPr bwMode="auto">
          <a:xfrm>
            <a:off x="1952665" y="4487035"/>
            <a:ext cx="227384" cy="1629555"/>
          </a:xfrm>
          <a:prstGeom prst="leftBracket">
            <a:avLst>
              <a:gd name="adj" fmla="val 86111"/>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AutoShape 21"/>
          <p:cNvSpPr>
            <a:spLocks/>
          </p:cNvSpPr>
          <p:nvPr/>
        </p:nvSpPr>
        <p:spPr bwMode="auto">
          <a:xfrm>
            <a:off x="5119793" y="4509121"/>
            <a:ext cx="227384" cy="1629555"/>
          </a:xfrm>
          <a:prstGeom prst="leftBracket">
            <a:avLst>
              <a:gd name="adj" fmla="val 86111"/>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 name="AutoShape 21"/>
          <p:cNvSpPr>
            <a:spLocks/>
          </p:cNvSpPr>
          <p:nvPr/>
        </p:nvSpPr>
        <p:spPr bwMode="auto">
          <a:xfrm>
            <a:off x="8090138" y="4509121"/>
            <a:ext cx="227384" cy="1629555"/>
          </a:xfrm>
          <a:prstGeom prst="leftBracket">
            <a:avLst>
              <a:gd name="adj" fmla="val 86111"/>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 name="AutoShape 22"/>
          <p:cNvSpPr>
            <a:spLocks/>
          </p:cNvSpPr>
          <p:nvPr/>
        </p:nvSpPr>
        <p:spPr bwMode="auto">
          <a:xfrm>
            <a:off x="6809107" y="4509120"/>
            <a:ext cx="239013" cy="1631054"/>
          </a:xfrm>
          <a:prstGeom prst="rightBracket">
            <a:avLst>
              <a:gd name="adj" fmla="val 64583"/>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 name="AutoShape 22"/>
          <p:cNvSpPr>
            <a:spLocks/>
          </p:cNvSpPr>
          <p:nvPr/>
        </p:nvSpPr>
        <p:spPr bwMode="auto">
          <a:xfrm>
            <a:off x="9746323" y="4509120"/>
            <a:ext cx="239013" cy="1631054"/>
          </a:xfrm>
          <a:prstGeom prst="rightBracket">
            <a:avLst>
              <a:gd name="adj" fmla="val 64583"/>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 name="AutoShape 22"/>
          <p:cNvSpPr>
            <a:spLocks/>
          </p:cNvSpPr>
          <p:nvPr/>
        </p:nvSpPr>
        <p:spPr bwMode="auto">
          <a:xfrm>
            <a:off x="3608850" y="4481284"/>
            <a:ext cx="239013" cy="1631054"/>
          </a:xfrm>
          <a:prstGeom prst="rightBracket">
            <a:avLst>
              <a:gd name="adj" fmla="val 64583"/>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TextBox 9"/>
          <p:cNvSpPr txBox="1"/>
          <p:nvPr/>
        </p:nvSpPr>
        <p:spPr>
          <a:xfrm>
            <a:off x="3894446" y="4437113"/>
            <a:ext cx="633058" cy="276999"/>
          </a:xfrm>
          <a:prstGeom prst="rect">
            <a:avLst/>
          </a:prstGeom>
          <a:noFill/>
        </p:spPr>
        <p:txBody>
          <a:bodyPr wrap="none" rtlCol="0">
            <a:spAutoFit/>
          </a:bodyPr>
          <a:lstStyle/>
          <a:p>
            <a:r>
              <a:rPr lang="en-US" sz="1200" dirty="0">
                <a:solidFill>
                  <a:schemeClr val="accent2"/>
                </a:solidFill>
              </a:rPr>
              <a:t>Degree</a:t>
            </a:r>
          </a:p>
        </p:txBody>
      </p:sp>
      <p:grpSp>
        <p:nvGrpSpPr>
          <p:cNvPr id="59" name="Group 58"/>
          <p:cNvGrpSpPr/>
          <p:nvPr/>
        </p:nvGrpSpPr>
        <p:grpSpPr>
          <a:xfrm>
            <a:off x="4079776" y="4636344"/>
            <a:ext cx="281294" cy="1434867"/>
            <a:chOff x="2407455" y="4636343"/>
            <a:chExt cx="281294" cy="1434867"/>
          </a:xfrm>
        </p:grpSpPr>
        <p:sp>
          <p:nvSpPr>
            <p:cNvPr id="13" name="Rectangle 12"/>
            <p:cNvSpPr/>
            <p:nvPr/>
          </p:nvSpPr>
          <p:spPr>
            <a:xfrm>
              <a:off x="2417053" y="4636343"/>
              <a:ext cx="270251" cy="276999"/>
            </a:xfrm>
            <a:prstGeom prst="rect">
              <a:avLst/>
            </a:prstGeom>
          </p:spPr>
          <p:txBody>
            <a:bodyPr wrap="none">
              <a:spAutoFit/>
            </a:bodyPr>
            <a:lstStyle/>
            <a:p>
              <a:pPr algn="ctr" fontAlgn="b"/>
              <a:r>
                <a:rPr lang="en-US" sz="1200" dirty="0"/>
                <a:t>5</a:t>
              </a:r>
              <a:endParaRPr lang="en-US" sz="1200" dirty="0">
                <a:solidFill>
                  <a:srgbClr val="000000"/>
                </a:solidFill>
                <a:latin typeface="Calibri"/>
              </a:endParaRPr>
            </a:p>
          </p:txBody>
        </p:sp>
        <p:sp>
          <p:nvSpPr>
            <p:cNvPr id="52" name="Rectangle 51"/>
            <p:cNvSpPr/>
            <p:nvPr/>
          </p:nvSpPr>
          <p:spPr>
            <a:xfrm>
              <a:off x="2411760" y="4808185"/>
              <a:ext cx="270251" cy="276999"/>
            </a:xfrm>
            <a:prstGeom prst="rect">
              <a:avLst/>
            </a:prstGeom>
          </p:spPr>
          <p:txBody>
            <a:bodyPr wrap="none">
              <a:spAutoFit/>
            </a:bodyPr>
            <a:lstStyle/>
            <a:p>
              <a:pPr algn="ctr" fontAlgn="b"/>
              <a:r>
                <a:rPr lang="en-US" sz="1200" dirty="0"/>
                <a:t>2</a:t>
              </a:r>
              <a:endParaRPr lang="en-US" sz="1200" dirty="0">
                <a:solidFill>
                  <a:srgbClr val="000000"/>
                </a:solidFill>
                <a:latin typeface="Calibri"/>
              </a:endParaRPr>
            </a:p>
          </p:txBody>
        </p:sp>
        <p:sp>
          <p:nvSpPr>
            <p:cNvPr id="53" name="Rectangle 52"/>
            <p:cNvSpPr/>
            <p:nvPr/>
          </p:nvSpPr>
          <p:spPr>
            <a:xfrm>
              <a:off x="2412748" y="5013166"/>
              <a:ext cx="270251" cy="276999"/>
            </a:xfrm>
            <a:prstGeom prst="rect">
              <a:avLst/>
            </a:prstGeom>
          </p:spPr>
          <p:txBody>
            <a:bodyPr wrap="none">
              <a:spAutoFit/>
            </a:bodyPr>
            <a:lstStyle/>
            <a:p>
              <a:pPr algn="ctr" fontAlgn="b"/>
              <a:r>
                <a:rPr lang="en-US" sz="1200" dirty="0"/>
                <a:t>1</a:t>
              </a:r>
              <a:endParaRPr lang="en-US" sz="1200" dirty="0">
                <a:solidFill>
                  <a:srgbClr val="000000"/>
                </a:solidFill>
                <a:latin typeface="Calibri"/>
              </a:endParaRPr>
            </a:p>
          </p:txBody>
        </p:sp>
        <p:sp>
          <p:nvSpPr>
            <p:cNvPr id="54" name="Rectangle 53"/>
            <p:cNvSpPr/>
            <p:nvPr/>
          </p:nvSpPr>
          <p:spPr>
            <a:xfrm>
              <a:off x="2418498" y="5207104"/>
              <a:ext cx="270251" cy="276999"/>
            </a:xfrm>
            <a:prstGeom prst="rect">
              <a:avLst/>
            </a:prstGeom>
          </p:spPr>
          <p:txBody>
            <a:bodyPr wrap="none">
              <a:spAutoFit/>
            </a:bodyPr>
            <a:lstStyle/>
            <a:p>
              <a:pPr algn="ctr" fontAlgn="b"/>
              <a:r>
                <a:rPr lang="en-US" sz="1200" dirty="0"/>
                <a:t>1</a:t>
              </a:r>
              <a:endParaRPr lang="en-US" sz="1200" dirty="0">
                <a:solidFill>
                  <a:srgbClr val="000000"/>
                </a:solidFill>
                <a:latin typeface="Calibri"/>
              </a:endParaRPr>
            </a:p>
          </p:txBody>
        </p:sp>
        <p:sp>
          <p:nvSpPr>
            <p:cNvPr id="55" name="Rectangle 54"/>
            <p:cNvSpPr/>
            <p:nvPr/>
          </p:nvSpPr>
          <p:spPr>
            <a:xfrm>
              <a:off x="2412748" y="5406335"/>
              <a:ext cx="270251" cy="276999"/>
            </a:xfrm>
            <a:prstGeom prst="rect">
              <a:avLst/>
            </a:prstGeom>
          </p:spPr>
          <p:txBody>
            <a:bodyPr wrap="none">
              <a:spAutoFit/>
            </a:bodyPr>
            <a:lstStyle/>
            <a:p>
              <a:pPr algn="ctr" fontAlgn="b"/>
              <a:r>
                <a:rPr lang="en-US" sz="1200" dirty="0"/>
                <a:t>1</a:t>
              </a:r>
              <a:endParaRPr lang="en-US" sz="1200" dirty="0">
                <a:solidFill>
                  <a:srgbClr val="000000"/>
                </a:solidFill>
                <a:latin typeface="Calibri"/>
              </a:endParaRPr>
            </a:p>
          </p:txBody>
        </p:sp>
        <p:sp>
          <p:nvSpPr>
            <p:cNvPr id="56" name="Rectangle 55"/>
            <p:cNvSpPr/>
            <p:nvPr/>
          </p:nvSpPr>
          <p:spPr>
            <a:xfrm>
              <a:off x="2412748" y="5589230"/>
              <a:ext cx="270251" cy="276999"/>
            </a:xfrm>
            <a:prstGeom prst="rect">
              <a:avLst/>
            </a:prstGeom>
          </p:spPr>
          <p:txBody>
            <a:bodyPr wrap="none">
              <a:spAutoFit/>
            </a:bodyPr>
            <a:lstStyle/>
            <a:p>
              <a:pPr algn="ctr" fontAlgn="b"/>
              <a:r>
                <a:rPr lang="en-US" sz="1200" dirty="0"/>
                <a:t>3</a:t>
              </a:r>
              <a:endParaRPr lang="en-US" sz="1200" dirty="0">
                <a:solidFill>
                  <a:srgbClr val="000000"/>
                </a:solidFill>
                <a:latin typeface="Calibri"/>
              </a:endParaRPr>
            </a:p>
          </p:txBody>
        </p:sp>
        <p:sp>
          <p:nvSpPr>
            <p:cNvPr id="57" name="Rectangle 56"/>
            <p:cNvSpPr/>
            <p:nvPr/>
          </p:nvSpPr>
          <p:spPr>
            <a:xfrm>
              <a:off x="2407455" y="5794211"/>
              <a:ext cx="270251" cy="276999"/>
            </a:xfrm>
            <a:prstGeom prst="rect">
              <a:avLst/>
            </a:prstGeom>
          </p:spPr>
          <p:txBody>
            <a:bodyPr wrap="none">
              <a:spAutoFit/>
            </a:bodyPr>
            <a:lstStyle/>
            <a:p>
              <a:pPr algn="ctr" fontAlgn="b"/>
              <a:r>
                <a:rPr lang="en-US" sz="1200" dirty="0"/>
                <a:t>1</a:t>
              </a:r>
              <a:endParaRPr lang="en-US" sz="1200" dirty="0">
                <a:solidFill>
                  <a:srgbClr val="000000"/>
                </a:solidFill>
                <a:latin typeface="Calibri"/>
              </a:endParaRPr>
            </a:p>
          </p:txBody>
        </p:sp>
      </p:grpSp>
      <p:sp>
        <p:nvSpPr>
          <p:cNvPr id="60" name="TextBox 59"/>
          <p:cNvSpPr txBox="1"/>
          <p:nvPr/>
        </p:nvSpPr>
        <p:spPr>
          <a:xfrm>
            <a:off x="7032104" y="4481285"/>
            <a:ext cx="633058" cy="276999"/>
          </a:xfrm>
          <a:prstGeom prst="rect">
            <a:avLst/>
          </a:prstGeom>
          <a:noFill/>
        </p:spPr>
        <p:txBody>
          <a:bodyPr wrap="none" rtlCol="0">
            <a:spAutoFit/>
          </a:bodyPr>
          <a:lstStyle/>
          <a:p>
            <a:r>
              <a:rPr lang="en-US" sz="1200" dirty="0">
                <a:solidFill>
                  <a:schemeClr val="accent2"/>
                </a:solidFill>
              </a:rPr>
              <a:t>Degree</a:t>
            </a:r>
          </a:p>
        </p:txBody>
      </p:sp>
      <p:grpSp>
        <p:nvGrpSpPr>
          <p:cNvPr id="61" name="Group 60"/>
          <p:cNvGrpSpPr/>
          <p:nvPr/>
        </p:nvGrpSpPr>
        <p:grpSpPr>
          <a:xfrm>
            <a:off x="7217434" y="4680516"/>
            <a:ext cx="281294" cy="1434867"/>
            <a:chOff x="2407455" y="4636343"/>
            <a:chExt cx="281294" cy="1434867"/>
          </a:xfrm>
        </p:grpSpPr>
        <p:sp>
          <p:nvSpPr>
            <p:cNvPr id="62" name="Rectangle 61"/>
            <p:cNvSpPr/>
            <p:nvPr/>
          </p:nvSpPr>
          <p:spPr>
            <a:xfrm>
              <a:off x="2417053" y="4636343"/>
              <a:ext cx="270251" cy="276999"/>
            </a:xfrm>
            <a:prstGeom prst="rect">
              <a:avLst/>
            </a:prstGeom>
          </p:spPr>
          <p:txBody>
            <a:bodyPr wrap="none">
              <a:spAutoFit/>
            </a:bodyPr>
            <a:lstStyle/>
            <a:p>
              <a:pPr algn="ctr" fontAlgn="b"/>
              <a:r>
                <a:rPr lang="en-US" sz="1200" dirty="0"/>
                <a:t>5</a:t>
              </a:r>
              <a:endParaRPr lang="en-US" sz="1200" dirty="0">
                <a:solidFill>
                  <a:srgbClr val="000000"/>
                </a:solidFill>
                <a:latin typeface="Calibri"/>
              </a:endParaRPr>
            </a:p>
          </p:txBody>
        </p:sp>
        <p:sp>
          <p:nvSpPr>
            <p:cNvPr id="63" name="Rectangle 62"/>
            <p:cNvSpPr/>
            <p:nvPr/>
          </p:nvSpPr>
          <p:spPr>
            <a:xfrm>
              <a:off x="2411760" y="4808185"/>
              <a:ext cx="270251" cy="276999"/>
            </a:xfrm>
            <a:prstGeom prst="rect">
              <a:avLst/>
            </a:prstGeom>
          </p:spPr>
          <p:txBody>
            <a:bodyPr wrap="none">
              <a:spAutoFit/>
            </a:bodyPr>
            <a:lstStyle/>
            <a:p>
              <a:pPr algn="ctr" fontAlgn="b"/>
              <a:r>
                <a:rPr lang="en-US" sz="1200" dirty="0"/>
                <a:t>2</a:t>
              </a:r>
              <a:endParaRPr lang="en-US" sz="1200" dirty="0">
                <a:solidFill>
                  <a:srgbClr val="000000"/>
                </a:solidFill>
                <a:latin typeface="Calibri"/>
              </a:endParaRPr>
            </a:p>
          </p:txBody>
        </p:sp>
        <p:sp>
          <p:nvSpPr>
            <p:cNvPr id="64" name="Rectangle 63"/>
            <p:cNvSpPr/>
            <p:nvPr/>
          </p:nvSpPr>
          <p:spPr>
            <a:xfrm>
              <a:off x="2412748" y="5013166"/>
              <a:ext cx="270251" cy="276999"/>
            </a:xfrm>
            <a:prstGeom prst="rect">
              <a:avLst/>
            </a:prstGeom>
          </p:spPr>
          <p:txBody>
            <a:bodyPr wrap="none">
              <a:spAutoFit/>
            </a:bodyPr>
            <a:lstStyle/>
            <a:p>
              <a:pPr algn="ctr" fontAlgn="b"/>
              <a:r>
                <a:rPr lang="en-US" sz="1200" dirty="0"/>
                <a:t>1</a:t>
              </a:r>
              <a:endParaRPr lang="en-US" sz="1200" dirty="0">
                <a:solidFill>
                  <a:srgbClr val="000000"/>
                </a:solidFill>
                <a:latin typeface="Calibri"/>
              </a:endParaRPr>
            </a:p>
          </p:txBody>
        </p:sp>
        <p:sp>
          <p:nvSpPr>
            <p:cNvPr id="65" name="Rectangle 64"/>
            <p:cNvSpPr/>
            <p:nvPr/>
          </p:nvSpPr>
          <p:spPr>
            <a:xfrm>
              <a:off x="2418498" y="5207104"/>
              <a:ext cx="270251" cy="276999"/>
            </a:xfrm>
            <a:prstGeom prst="rect">
              <a:avLst/>
            </a:prstGeom>
          </p:spPr>
          <p:txBody>
            <a:bodyPr wrap="none">
              <a:spAutoFit/>
            </a:bodyPr>
            <a:lstStyle/>
            <a:p>
              <a:pPr algn="ctr" fontAlgn="b"/>
              <a:r>
                <a:rPr lang="en-US" sz="1200" dirty="0"/>
                <a:t>1</a:t>
              </a:r>
              <a:endParaRPr lang="en-US" sz="1200" dirty="0">
                <a:solidFill>
                  <a:srgbClr val="000000"/>
                </a:solidFill>
                <a:latin typeface="Calibri"/>
              </a:endParaRPr>
            </a:p>
          </p:txBody>
        </p:sp>
        <p:sp>
          <p:nvSpPr>
            <p:cNvPr id="66" name="Rectangle 65"/>
            <p:cNvSpPr/>
            <p:nvPr/>
          </p:nvSpPr>
          <p:spPr>
            <a:xfrm>
              <a:off x="2412748" y="5406335"/>
              <a:ext cx="270251" cy="276999"/>
            </a:xfrm>
            <a:prstGeom prst="rect">
              <a:avLst/>
            </a:prstGeom>
          </p:spPr>
          <p:txBody>
            <a:bodyPr wrap="none">
              <a:spAutoFit/>
            </a:bodyPr>
            <a:lstStyle/>
            <a:p>
              <a:pPr algn="ctr" fontAlgn="b"/>
              <a:r>
                <a:rPr lang="en-US" sz="1200" dirty="0"/>
                <a:t>1</a:t>
              </a:r>
              <a:endParaRPr lang="en-US" sz="1200" dirty="0">
                <a:solidFill>
                  <a:srgbClr val="000000"/>
                </a:solidFill>
                <a:latin typeface="Calibri"/>
              </a:endParaRPr>
            </a:p>
          </p:txBody>
        </p:sp>
        <p:sp>
          <p:nvSpPr>
            <p:cNvPr id="67" name="Rectangle 66"/>
            <p:cNvSpPr/>
            <p:nvPr/>
          </p:nvSpPr>
          <p:spPr>
            <a:xfrm>
              <a:off x="2412748" y="5589230"/>
              <a:ext cx="270251" cy="276999"/>
            </a:xfrm>
            <a:prstGeom prst="rect">
              <a:avLst/>
            </a:prstGeom>
          </p:spPr>
          <p:txBody>
            <a:bodyPr wrap="none">
              <a:spAutoFit/>
            </a:bodyPr>
            <a:lstStyle/>
            <a:p>
              <a:pPr algn="ctr" fontAlgn="b"/>
              <a:r>
                <a:rPr lang="en-US" sz="1200" dirty="0"/>
                <a:t>3</a:t>
              </a:r>
              <a:endParaRPr lang="en-US" sz="1200" dirty="0">
                <a:solidFill>
                  <a:srgbClr val="000000"/>
                </a:solidFill>
                <a:latin typeface="Calibri"/>
              </a:endParaRPr>
            </a:p>
          </p:txBody>
        </p:sp>
        <p:sp>
          <p:nvSpPr>
            <p:cNvPr id="68" name="Rectangle 67"/>
            <p:cNvSpPr/>
            <p:nvPr/>
          </p:nvSpPr>
          <p:spPr>
            <a:xfrm>
              <a:off x="2407455" y="5794211"/>
              <a:ext cx="270251" cy="276999"/>
            </a:xfrm>
            <a:prstGeom prst="rect">
              <a:avLst/>
            </a:prstGeom>
          </p:spPr>
          <p:txBody>
            <a:bodyPr wrap="none">
              <a:spAutoFit/>
            </a:bodyPr>
            <a:lstStyle/>
            <a:p>
              <a:pPr algn="ctr" fontAlgn="b"/>
              <a:r>
                <a:rPr lang="en-US" sz="1200" dirty="0"/>
                <a:t>1</a:t>
              </a:r>
              <a:endParaRPr lang="en-US" sz="1200" dirty="0">
                <a:solidFill>
                  <a:srgbClr val="000000"/>
                </a:solidFill>
                <a:latin typeface="Calibri"/>
              </a:endParaRPr>
            </a:p>
          </p:txBody>
        </p:sp>
      </p:grpSp>
      <p:sp>
        <p:nvSpPr>
          <p:cNvPr id="69" name="TextBox 68"/>
          <p:cNvSpPr txBox="1"/>
          <p:nvPr/>
        </p:nvSpPr>
        <p:spPr>
          <a:xfrm>
            <a:off x="10018280" y="4498078"/>
            <a:ext cx="633058" cy="276999"/>
          </a:xfrm>
          <a:prstGeom prst="rect">
            <a:avLst/>
          </a:prstGeom>
          <a:noFill/>
        </p:spPr>
        <p:txBody>
          <a:bodyPr wrap="none" rtlCol="0">
            <a:spAutoFit/>
          </a:bodyPr>
          <a:lstStyle/>
          <a:p>
            <a:r>
              <a:rPr lang="en-US" sz="1200" dirty="0">
                <a:solidFill>
                  <a:schemeClr val="accent2"/>
                </a:solidFill>
              </a:rPr>
              <a:t>Degree</a:t>
            </a:r>
          </a:p>
        </p:txBody>
      </p:sp>
      <p:grpSp>
        <p:nvGrpSpPr>
          <p:cNvPr id="70" name="Group 69"/>
          <p:cNvGrpSpPr/>
          <p:nvPr/>
        </p:nvGrpSpPr>
        <p:grpSpPr>
          <a:xfrm>
            <a:off x="10167856" y="4697309"/>
            <a:ext cx="352803" cy="1434867"/>
            <a:chOff x="2371700" y="4636343"/>
            <a:chExt cx="352803" cy="1434867"/>
          </a:xfrm>
        </p:grpSpPr>
        <p:sp>
          <p:nvSpPr>
            <p:cNvPr id="71" name="Rectangle 70"/>
            <p:cNvSpPr/>
            <p:nvPr/>
          </p:nvSpPr>
          <p:spPr>
            <a:xfrm>
              <a:off x="2381298" y="4636343"/>
              <a:ext cx="341760" cy="276999"/>
            </a:xfrm>
            <a:prstGeom prst="rect">
              <a:avLst/>
            </a:prstGeom>
          </p:spPr>
          <p:txBody>
            <a:bodyPr wrap="none">
              <a:spAutoFit/>
            </a:bodyPr>
            <a:lstStyle/>
            <a:p>
              <a:pPr algn="ctr" fontAlgn="b"/>
              <a:r>
                <a:rPr lang="en-US" sz="1200" dirty="0"/>
                <a:t>72</a:t>
              </a:r>
              <a:endParaRPr lang="en-US" sz="1200" dirty="0">
                <a:solidFill>
                  <a:srgbClr val="000000"/>
                </a:solidFill>
                <a:latin typeface="Calibri"/>
              </a:endParaRPr>
            </a:p>
          </p:txBody>
        </p:sp>
        <p:sp>
          <p:nvSpPr>
            <p:cNvPr id="72" name="Rectangle 71"/>
            <p:cNvSpPr/>
            <p:nvPr/>
          </p:nvSpPr>
          <p:spPr>
            <a:xfrm>
              <a:off x="2376005" y="4808185"/>
              <a:ext cx="341760" cy="276999"/>
            </a:xfrm>
            <a:prstGeom prst="rect">
              <a:avLst/>
            </a:prstGeom>
          </p:spPr>
          <p:txBody>
            <a:bodyPr wrap="none">
              <a:spAutoFit/>
            </a:bodyPr>
            <a:lstStyle/>
            <a:p>
              <a:pPr algn="ctr" fontAlgn="b"/>
              <a:r>
                <a:rPr lang="en-US" sz="1200" dirty="0"/>
                <a:t>12</a:t>
              </a:r>
              <a:endParaRPr lang="en-US" sz="1200" dirty="0">
                <a:solidFill>
                  <a:srgbClr val="000000"/>
                </a:solidFill>
                <a:latin typeface="Calibri"/>
              </a:endParaRPr>
            </a:p>
          </p:txBody>
        </p:sp>
        <p:sp>
          <p:nvSpPr>
            <p:cNvPr id="73" name="Rectangle 72"/>
            <p:cNvSpPr/>
            <p:nvPr/>
          </p:nvSpPr>
          <p:spPr>
            <a:xfrm>
              <a:off x="2376993" y="5013166"/>
              <a:ext cx="341760" cy="276999"/>
            </a:xfrm>
            <a:prstGeom prst="rect">
              <a:avLst/>
            </a:prstGeom>
          </p:spPr>
          <p:txBody>
            <a:bodyPr wrap="none">
              <a:spAutoFit/>
            </a:bodyPr>
            <a:lstStyle/>
            <a:p>
              <a:pPr algn="ctr" fontAlgn="b"/>
              <a:r>
                <a:rPr lang="en-US" sz="1200" dirty="0"/>
                <a:t>12</a:t>
              </a:r>
              <a:endParaRPr lang="en-US" sz="1200" dirty="0">
                <a:solidFill>
                  <a:srgbClr val="000000"/>
                </a:solidFill>
                <a:latin typeface="Calibri"/>
              </a:endParaRPr>
            </a:p>
          </p:txBody>
        </p:sp>
        <p:sp>
          <p:nvSpPr>
            <p:cNvPr id="74" name="Rectangle 73"/>
            <p:cNvSpPr/>
            <p:nvPr/>
          </p:nvSpPr>
          <p:spPr>
            <a:xfrm>
              <a:off x="2382743" y="5207104"/>
              <a:ext cx="341760" cy="276999"/>
            </a:xfrm>
            <a:prstGeom prst="rect">
              <a:avLst/>
            </a:prstGeom>
          </p:spPr>
          <p:txBody>
            <a:bodyPr wrap="none">
              <a:spAutoFit/>
            </a:bodyPr>
            <a:lstStyle/>
            <a:p>
              <a:pPr algn="ctr" fontAlgn="b"/>
              <a:r>
                <a:rPr lang="en-US" sz="1200" dirty="0"/>
                <a:t>12</a:t>
              </a:r>
              <a:endParaRPr lang="en-US" sz="1200" dirty="0">
                <a:solidFill>
                  <a:srgbClr val="000000"/>
                </a:solidFill>
                <a:latin typeface="Calibri"/>
              </a:endParaRPr>
            </a:p>
          </p:txBody>
        </p:sp>
        <p:sp>
          <p:nvSpPr>
            <p:cNvPr id="75" name="Rectangle 74"/>
            <p:cNvSpPr/>
            <p:nvPr/>
          </p:nvSpPr>
          <p:spPr>
            <a:xfrm>
              <a:off x="2376993" y="5406335"/>
              <a:ext cx="341760" cy="276999"/>
            </a:xfrm>
            <a:prstGeom prst="rect">
              <a:avLst/>
            </a:prstGeom>
          </p:spPr>
          <p:txBody>
            <a:bodyPr wrap="none">
              <a:spAutoFit/>
            </a:bodyPr>
            <a:lstStyle/>
            <a:p>
              <a:pPr algn="ctr" fontAlgn="b"/>
              <a:r>
                <a:rPr lang="en-US" sz="1200" dirty="0"/>
                <a:t>12</a:t>
              </a:r>
              <a:endParaRPr lang="en-US" sz="1200" dirty="0">
                <a:solidFill>
                  <a:srgbClr val="000000"/>
                </a:solidFill>
                <a:latin typeface="Calibri"/>
              </a:endParaRPr>
            </a:p>
          </p:txBody>
        </p:sp>
        <p:sp>
          <p:nvSpPr>
            <p:cNvPr id="76" name="Rectangle 75"/>
            <p:cNvSpPr/>
            <p:nvPr/>
          </p:nvSpPr>
          <p:spPr>
            <a:xfrm>
              <a:off x="2376993" y="5589230"/>
              <a:ext cx="341760" cy="276999"/>
            </a:xfrm>
            <a:prstGeom prst="rect">
              <a:avLst/>
            </a:prstGeom>
          </p:spPr>
          <p:txBody>
            <a:bodyPr wrap="none">
              <a:spAutoFit/>
            </a:bodyPr>
            <a:lstStyle/>
            <a:p>
              <a:pPr algn="ctr" fontAlgn="b"/>
              <a:r>
                <a:rPr lang="en-US" sz="1200" dirty="0"/>
                <a:t>32</a:t>
              </a:r>
              <a:endParaRPr lang="en-US" sz="1200" dirty="0">
                <a:solidFill>
                  <a:srgbClr val="000000"/>
                </a:solidFill>
                <a:latin typeface="Calibri"/>
              </a:endParaRPr>
            </a:p>
          </p:txBody>
        </p:sp>
        <p:sp>
          <p:nvSpPr>
            <p:cNvPr id="77" name="Rectangle 76"/>
            <p:cNvSpPr/>
            <p:nvPr/>
          </p:nvSpPr>
          <p:spPr>
            <a:xfrm>
              <a:off x="2371700" y="5794211"/>
              <a:ext cx="341760" cy="276999"/>
            </a:xfrm>
            <a:prstGeom prst="rect">
              <a:avLst/>
            </a:prstGeom>
          </p:spPr>
          <p:txBody>
            <a:bodyPr wrap="none">
              <a:spAutoFit/>
            </a:bodyPr>
            <a:lstStyle/>
            <a:p>
              <a:pPr algn="ctr" fontAlgn="b"/>
              <a:r>
                <a:rPr lang="en-US" sz="1200" dirty="0"/>
                <a:t>24</a:t>
              </a:r>
              <a:endParaRPr lang="en-US" sz="1200" dirty="0">
                <a:solidFill>
                  <a:srgbClr val="000000"/>
                </a:solidFill>
                <a:latin typeface="Calibri"/>
              </a:endParaRPr>
            </a:p>
          </p:txBody>
        </p:sp>
      </p:grpSp>
      <p:cxnSp>
        <p:nvCxnSpPr>
          <p:cNvPr id="79" name="Straight Arrow Connector 78"/>
          <p:cNvCxnSpPr>
            <a:stCxn id="21" idx="2"/>
          </p:cNvCxnSpPr>
          <p:nvPr/>
        </p:nvCxnSpPr>
        <p:spPr>
          <a:xfrm>
            <a:off x="8948377" y="3717033"/>
            <a:ext cx="7884" cy="57888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6096000" y="3789041"/>
            <a:ext cx="7884" cy="57888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2855640" y="3789041"/>
            <a:ext cx="7884" cy="57888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268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EB5F0-CB00-154F-97F4-E12763F4F66B}"/>
              </a:ext>
            </a:extLst>
          </p:cNvPr>
          <p:cNvSpPr>
            <a:spLocks noGrp="1"/>
          </p:cNvSpPr>
          <p:nvPr>
            <p:ph type="title"/>
          </p:nvPr>
        </p:nvSpPr>
        <p:spPr/>
        <p:txBody>
          <a:bodyPr/>
          <a:lstStyle/>
          <a:p>
            <a:r>
              <a:rPr lang="en-GB" dirty="0"/>
              <a:t>… And a mix…</a:t>
            </a:r>
          </a:p>
        </p:txBody>
      </p:sp>
      <p:pic>
        <p:nvPicPr>
          <p:cNvPr id="4" name="Content Placeholder 3">
            <a:extLst>
              <a:ext uri="{FF2B5EF4-FFF2-40B4-BE49-F238E27FC236}">
                <a16:creationId xmlns:a16="http://schemas.microsoft.com/office/drawing/2014/main" id="{1F168121-6123-1241-962B-57442954A316}"/>
              </a:ext>
            </a:extLst>
          </p:cNvPr>
          <p:cNvPicPr>
            <a:picLocks noGrp="1" noChangeAspect="1"/>
          </p:cNvPicPr>
          <p:nvPr>
            <p:ph idx="1"/>
          </p:nvPr>
        </p:nvPicPr>
        <p:blipFill>
          <a:blip r:embed="rId2"/>
          <a:stretch>
            <a:fillRect/>
          </a:stretch>
        </p:blipFill>
        <p:spPr>
          <a:xfrm>
            <a:off x="4679950" y="2699544"/>
            <a:ext cx="2832100" cy="2603500"/>
          </a:xfrm>
          <a:prstGeom prst="rect">
            <a:avLst/>
          </a:prstGeom>
        </p:spPr>
      </p:pic>
    </p:spTree>
    <p:extLst>
      <p:ext uri="{BB962C8B-B14F-4D97-AF65-F5344CB8AC3E}">
        <p14:creationId xmlns:p14="http://schemas.microsoft.com/office/powerpoint/2010/main" val="662613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ge16image57924928">
            <a:extLst>
              <a:ext uri="{FF2B5EF4-FFF2-40B4-BE49-F238E27FC236}">
                <a16:creationId xmlns:a16="http://schemas.microsoft.com/office/drawing/2014/main" id="{5112F264-9CDE-C443-A47F-F316C93CAB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7554" y="1220418"/>
            <a:ext cx="4793299" cy="44171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16image57925136">
            <a:extLst>
              <a:ext uri="{FF2B5EF4-FFF2-40B4-BE49-F238E27FC236}">
                <a16:creationId xmlns:a16="http://schemas.microsoft.com/office/drawing/2014/main" id="{206BF518-A1A8-AC4A-A557-67DF63A78D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3685" y="1040661"/>
            <a:ext cx="2057400" cy="6381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9BA184A-E28F-7F42-8E0A-8DFF13673B6C}"/>
              </a:ext>
            </a:extLst>
          </p:cNvPr>
          <p:cNvSpPr>
            <a:spLocks noGrp="1"/>
          </p:cNvSpPr>
          <p:nvPr>
            <p:ph type="title"/>
          </p:nvPr>
        </p:nvSpPr>
        <p:spPr>
          <a:xfrm>
            <a:off x="0" y="0"/>
            <a:ext cx="10515600" cy="1325563"/>
          </a:xfrm>
        </p:spPr>
        <p:txBody>
          <a:bodyPr/>
          <a:lstStyle/>
          <a:p>
            <a:r>
              <a:rPr lang="it-IT" dirty="0" err="1"/>
              <a:t>Biological</a:t>
            </a:r>
            <a:r>
              <a:rPr lang="it-IT" dirty="0"/>
              <a:t> networks</a:t>
            </a:r>
            <a:endParaRPr lang="en-IT" dirty="0"/>
          </a:p>
        </p:txBody>
      </p:sp>
      <p:sp>
        <p:nvSpPr>
          <p:cNvPr id="4" name="TextBox 3">
            <a:extLst>
              <a:ext uri="{FF2B5EF4-FFF2-40B4-BE49-F238E27FC236}">
                <a16:creationId xmlns:a16="http://schemas.microsoft.com/office/drawing/2014/main" id="{81AA9D2F-9388-444F-B15F-B4E3F762A074}"/>
              </a:ext>
            </a:extLst>
          </p:cNvPr>
          <p:cNvSpPr txBox="1"/>
          <p:nvPr/>
        </p:nvSpPr>
        <p:spPr>
          <a:xfrm>
            <a:off x="7607300" y="3238500"/>
            <a:ext cx="3223959" cy="369332"/>
          </a:xfrm>
          <a:prstGeom prst="rect">
            <a:avLst/>
          </a:prstGeom>
          <a:noFill/>
        </p:spPr>
        <p:txBody>
          <a:bodyPr wrap="none" rtlCol="0">
            <a:spAutoFit/>
          </a:bodyPr>
          <a:lstStyle/>
          <a:p>
            <a:r>
              <a:rPr lang="it-IT" b="1" dirty="0" err="1">
                <a:latin typeface="Arial" panose="020B0604020202020204" pitchFamily="34" charset="0"/>
                <a:cs typeface="Arial" panose="020B0604020202020204" pitchFamily="34" charset="0"/>
              </a:rPr>
              <a:t>which</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type</a:t>
            </a:r>
            <a:r>
              <a:rPr lang="it-IT" b="1" dirty="0">
                <a:latin typeface="Arial" panose="020B0604020202020204" pitchFamily="34" charset="0"/>
                <a:cs typeface="Arial" panose="020B0604020202020204" pitchFamily="34" charset="0"/>
              </a:rPr>
              <a:t> of </a:t>
            </a:r>
            <a:r>
              <a:rPr lang="it-IT" b="1" dirty="0" err="1">
                <a:latin typeface="Arial" panose="020B0604020202020204" pitchFamily="34" charset="0"/>
                <a:cs typeface="Arial" panose="020B0604020202020204" pitchFamily="34" charset="0"/>
              </a:rPr>
              <a:t>graph</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is</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this</a:t>
            </a:r>
            <a:r>
              <a:rPr lang="it-IT" b="1" dirty="0">
                <a:latin typeface="Arial" panose="020B0604020202020204" pitchFamily="34" charset="0"/>
                <a:cs typeface="Arial" panose="020B0604020202020204" pitchFamily="34" charset="0"/>
              </a:rPr>
              <a:t>?</a:t>
            </a:r>
            <a:endParaRPr lang="en-IT"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9236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15image57876816">
            <a:extLst>
              <a:ext uri="{FF2B5EF4-FFF2-40B4-BE49-F238E27FC236}">
                <a16:creationId xmlns:a16="http://schemas.microsoft.com/office/drawing/2014/main" id="{F6DBF964-B3BB-A643-BEB8-D082A913D36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50384" y="1910837"/>
            <a:ext cx="4383817" cy="46839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15image57877024">
            <a:extLst>
              <a:ext uri="{FF2B5EF4-FFF2-40B4-BE49-F238E27FC236}">
                <a16:creationId xmlns:a16="http://schemas.microsoft.com/office/drawing/2014/main" id="{A25A9528-171A-F946-BC08-A08980EF38F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75249" y="950066"/>
            <a:ext cx="1228725" cy="7524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8EDB8BD-67A1-0744-83A7-4C2F7D52AB51}"/>
              </a:ext>
            </a:extLst>
          </p:cNvPr>
          <p:cNvSpPr txBox="1"/>
          <p:nvPr/>
        </p:nvSpPr>
        <p:spPr>
          <a:xfrm>
            <a:off x="7607300" y="3238500"/>
            <a:ext cx="3223959" cy="369332"/>
          </a:xfrm>
          <a:prstGeom prst="rect">
            <a:avLst/>
          </a:prstGeom>
          <a:noFill/>
        </p:spPr>
        <p:txBody>
          <a:bodyPr wrap="none" rtlCol="0">
            <a:spAutoFit/>
          </a:bodyPr>
          <a:lstStyle/>
          <a:p>
            <a:r>
              <a:rPr lang="it-IT" b="1" dirty="0" err="1">
                <a:latin typeface="Arial" panose="020B0604020202020204" pitchFamily="34" charset="0"/>
                <a:cs typeface="Arial" panose="020B0604020202020204" pitchFamily="34" charset="0"/>
              </a:rPr>
              <a:t>which</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type</a:t>
            </a:r>
            <a:r>
              <a:rPr lang="it-IT" b="1" dirty="0">
                <a:latin typeface="Arial" panose="020B0604020202020204" pitchFamily="34" charset="0"/>
                <a:cs typeface="Arial" panose="020B0604020202020204" pitchFamily="34" charset="0"/>
              </a:rPr>
              <a:t> of </a:t>
            </a:r>
            <a:r>
              <a:rPr lang="it-IT" b="1" dirty="0" err="1">
                <a:latin typeface="Arial" panose="020B0604020202020204" pitchFamily="34" charset="0"/>
                <a:cs typeface="Arial" panose="020B0604020202020204" pitchFamily="34" charset="0"/>
              </a:rPr>
              <a:t>graph</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is</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this</a:t>
            </a:r>
            <a:r>
              <a:rPr lang="it-IT" b="1" dirty="0">
                <a:latin typeface="Arial" panose="020B0604020202020204" pitchFamily="34" charset="0"/>
                <a:cs typeface="Arial" panose="020B0604020202020204" pitchFamily="34" charset="0"/>
              </a:rPr>
              <a:t>?</a:t>
            </a:r>
            <a:endParaRPr lang="en-IT" b="1" dirty="0">
              <a:latin typeface="Arial" panose="020B0604020202020204" pitchFamily="34" charset="0"/>
              <a:cs typeface="Arial" panose="020B0604020202020204" pitchFamily="34" charset="0"/>
            </a:endParaRPr>
          </a:p>
        </p:txBody>
      </p:sp>
      <p:sp>
        <p:nvSpPr>
          <p:cNvPr id="9" name="Title 2">
            <a:extLst>
              <a:ext uri="{FF2B5EF4-FFF2-40B4-BE49-F238E27FC236}">
                <a16:creationId xmlns:a16="http://schemas.microsoft.com/office/drawing/2014/main" id="{4841958F-B87A-7048-8102-1775523CF763}"/>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t>Biological networks</a:t>
            </a:r>
            <a:endParaRPr lang="en-IT" dirty="0"/>
          </a:p>
        </p:txBody>
      </p:sp>
    </p:spTree>
    <p:extLst>
      <p:ext uri="{BB962C8B-B14F-4D97-AF65-F5344CB8AC3E}">
        <p14:creationId xmlns:p14="http://schemas.microsoft.com/office/powerpoint/2010/main" val="1113935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0A09C34-7A39-E94C-8270-718FDBB180F8}"/>
              </a:ext>
            </a:extLst>
          </p:cNvPr>
          <p:cNvSpPr>
            <a:spLocks noGrp="1"/>
          </p:cNvSpPr>
          <p:nvPr>
            <p:ph idx="1"/>
          </p:nvPr>
        </p:nvSpPr>
        <p:spPr>
          <a:xfrm>
            <a:off x="339684" y="1482609"/>
            <a:ext cx="4128275" cy="2418601"/>
          </a:xfrm>
        </p:spPr>
        <p:txBody>
          <a:bodyPr>
            <a:normAutofit/>
          </a:bodyPr>
          <a:lstStyle/>
          <a:p>
            <a:pPr marL="0" indent="0">
              <a:buNone/>
            </a:pPr>
            <a:r>
              <a:rPr lang="it-IT" sz="2400" dirty="0"/>
              <a:t>A </a:t>
            </a:r>
            <a:r>
              <a:rPr lang="it-IT" sz="2400" dirty="0" err="1"/>
              <a:t>graph</a:t>
            </a:r>
            <a:r>
              <a:rPr lang="it-IT" sz="2400" dirty="0"/>
              <a:t> </a:t>
            </a:r>
            <a:r>
              <a:rPr lang="it-IT" sz="2400" dirty="0" err="1"/>
              <a:t>is</a:t>
            </a:r>
            <a:r>
              <a:rPr lang="it-IT" sz="2400" dirty="0"/>
              <a:t> a </a:t>
            </a:r>
            <a:r>
              <a:rPr lang="it-IT" sz="2400" dirty="0" err="1"/>
              <a:t>structure</a:t>
            </a:r>
            <a:r>
              <a:rPr lang="it-IT" sz="2400" dirty="0"/>
              <a:t> made of:</a:t>
            </a:r>
          </a:p>
          <a:p>
            <a:pPr marL="0" indent="0">
              <a:buNone/>
            </a:pPr>
            <a:endParaRPr lang="it-IT" sz="2400" dirty="0"/>
          </a:p>
          <a:p>
            <a:pPr lvl="1"/>
            <a:r>
              <a:rPr lang="it-IT" dirty="0" err="1"/>
              <a:t>nodes</a:t>
            </a:r>
            <a:endParaRPr lang="it-IT" dirty="0"/>
          </a:p>
          <a:p>
            <a:pPr lvl="1"/>
            <a:endParaRPr lang="it-IT" dirty="0"/>
          </a:p>
          <a:p>
            <a:pPr lvl="1"/>
            <a:r>
              <a:rPr lang="it-IT" dirty="0" err="1"/>
              <a:t>edges</a:t>
            </a:r>
            <a:endParaRPr lang="it-IT" dirty="0"/>
          </a:p>
        </p:txBody>
      </p:sp>
      <p:sp>
        <p:nvSpPr>
          <p:cNvPr id="6" name="TextBox 5">
            <a:extLst>
              <a:ext uri="{FF2B5EF4-FFF2-40B4-BE49-F238E27FC236}">
                <a16:creationId xmlns:a16="http://schemas.microsoft.com/office/drawing/2014/main" id="{88894490-180C-0845-828E-C1D170E9ECB0}"/>
              </a:ext>
            </a:extLst>
          </p:cNvPr>
          <p:cNvSpPr txBox="1"/>
          <p:nvPr/>
        </p:nvSpPr>
        <p:spPr>
          <a:xfrm>
            <a:off x="339684" y="210892"/>
            <a:ext cx="7848600" cy="584775"/>
          </a:xfrm>
          <a:prstGeom prst="rect">
            <a:avLst/>
          </a:prstGeom>
          <a:noFill/>
        </p:spPr>
        <p:txBody>
          <a:bodyPr wrap="square">
            <a:spAutoFit/>
          </a:bodyPr>
          <a:lstStyle>
            <a:defPPr>
              <a:defRPr lang="de-DE"/>
            </a:defPPr>
            <a:lvl1pPr>
              <a:defRPr sz="3200">
                <a:solidFill>
                  <a:srgbClr val="72AD46"/>
                </a:solidFill>
                <a:ea typeface="+mj-ea"/>
                <a:cs typeface="Arial" pitchFamily="34" charset="0"/>
              </a:defRPr>
            </a:lvl1pPr>
          </a:lstStyle>
          <a:p>
            <a:r>
              <a:rPr lang="en-GB" dirty="0"/>
              <a:t>Graph</a:t>
            </a:r>
          </a:p>
        </p:txBody>
      </p:sp>
      <p:grpSp>
        <p:nvGrpSpPr>
          <p:cNvPr id="7" name="Group 6">
            <a:extLst>
              <a:ext uri="{FF2B5EF4-FFF2-40B4-BE49-F238E27FC236}">
                <a16:creationId xmlns:a16="http://schemas.microsoft.com/office/drawing/2014/main" id="{33259F62-935B-3649-9CD3-8F8BEC5D953E}"/>
              </a:ext>
            </a:extLst>
          </p:cNvPr>
          <p:cNvGrpSpPr/>
          <p:nvPr/>
        </p:nvGrpSpPr>
        <p:grpSpPr>
          <a:xfrm>
            <a:off x="6097776" y="503279"/>
            <a:ext cx="4181015" cy="5536765"/>
            <a:chOff x="1790054" y="1628800"/>
            <a:chExt cx="1701826" cy="2034836"/>
          </a:xfrm>
        </p:grpSpPr>
        <p:pic>
          <p:nvPicPr>
            <p:cNvPr id="8" name="Picture 7" descr="undirected.png">
              <a:extLst>
                <a:ext uri="{FF2B5EF4-FFF2-40B4-BE49-F238E27FC236}">
                  <a16:creationId xmlns:a16="http://schemas.microsoft.com/office/drawing/2014/main" id="{4B0551F4-3481-2E46-A73C-5A97FF0B433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90054" y="1628800"/>
              <a:ext cx="1701826" cy="2034836"/>
            </a:xfrm>
            <a:prstGeom prst="rect">
              <a:avLst/>
            </a:prstGeom>
          </p:spPr>
        </p:pic>
        <p:sp>
          <p:nvSpPr>
            <p:cNvPr id="9" name="TextBox 8">
              <a:extLst>
                <a:ext uri="{FF2B5EF4-FFF2-40B4-BE49-F238E27FC236}">
                  <a16:creationId xmlns:a16="http://schemas.microsoft.com/office/drawing/2014/main" id="{945FDBBD-96BF-3B43-92B8-16BCAF223319}"/>
                </a:ext>
              </a:extLst>
            </p:cNvPr>
            <p:cNvSpPr txBox="1"/>
            <p:nvPr/>
          </p:nvSpPr>
          <p:spPr>
            <a:xfrm>
              <a:off x="2460675" y="2708920"/>
              <a:ext cx="300082" cy="307777"/>
            </a:xfrm>
            <a:prstGeom prst="rect">
              <a:avLst/>
            </a:prstGeom>
            <a:noFill/>
          </p:spPr>
          <p:txBody>
            <a:bodyPr wrap="none" rtlCol="0">
              <a:spAutoFit/>
            </a:bodyPr>
            <a:lstStyle/>
            <a:p>
              <a:r>
                <a:rPr lang="en-US" sz="1400" dirty="0">
                  <a:solidFill>
                    <a:schemeClr val="bg1"/>
                  </a:solidFill>
                </a:rPr>
                <a:t>A</a:t>
              </a:r>
            </a:p>
          </p:txBody>
        </p:sp>
        <p:sp>
          <p:nvSpPr>
            <p:cNvPr id="10" name="TextBox 9">
              <a:extLst>
                <a:ext uri="{FF2B5EF4-FFF2-40B4-BE49-F238E27FC236}">
                  <a16:creationId xmlns:a16="http://schemas.microsoft.com/office/drawing/2014/main" id="{5650F91B-7988-0E4D-A22A-271CA4F5430E}"/>
                </a:ext>
              </a:extLst>
            </p:cNvPr>
            <p:cNvSpPr txBox="1"/>
            <p:nvPr/>
          </p:nvSpPr>
          <p:spPr>
            <a:xfrm>
              <a:off x="2965738" y="2924944"/>
              <a:ext cx="282450" cy="307777"/>
            </a:xfrm>
            <a:prstGeom prst="rect">
              <a:avLst/>
            </a:prstGeom>
            <a:noFill/>
          </p:spPr>
          <p:txBody>
            <a:bodyPr wrap="none" rtlCol="0">
              <a:spAutoFit/>
            </a:bodyPr>
            <a:lstStyle/>
            <a:p>
              <a:r>
                <a:rPr lang="en-US" sz="1400" dirty="0">
                  <a:solidFill>
                    <a:schemeClr val="bg1"/>
                  </a:solidFill>
                </a:rPr>
                <a:t>B</a:t>
              </a:r>
            </a:p>
          </p:txBody>
        </p:sp>
        <p:sp>
          <p:nvSpPr>
            <p:cNvPr id="11" name="TextBox 10">
              <a:extLst>
                <a:ext uri="{FF2B5EF4-FFF2-40B4-BE49-F238E27FC236}">
                  <a16:creationId xmlns:a16="http://schemas.microsoft.com/office/drawing/2014/main" id="{89D95B40-F31A-7C4C-B404-8A6B00DBD66C}"/>
                </a:ext>
              </a:extLst>
            </p:cNvPr>
            <p:cNvSpPr txBox="1"/>
            <p:nvPr/>
          </p:nvSpPr>
          <p:spPr>
            <a:xfrm>
              <a:off x="2195736" y="2348880"/>
              <a:ext cx="272832" cy="307777"/>
            </a:xfrm>
            <a:prstGeom prst="rect">
              <a:avLst/>
            </a:prstGeom>
            <a:noFill/>
          </p:spPr>
          <p:txBody>
            <a:bodyPr wrap="none" rtlCol="0">
              <a:spAutoFit/>
            </a:bodyPr>
            <a:lstStyle/>
            <a:p>
              <a:r>
                <a:rPr lang="en-US" sz="1400" dirty="0">
                  <a:solidFill>
                    <a:schemeClr val="bg1"/>
                  </a:solidFill>
                </a:rPr>
                <a:t>E</a:t>
              </a:r>
            </a:p>
          </p:txBody>
        </p:sp>
        <p:sp>
          <p:nvSpPr>
            <p:cNvPr id="12" name="TextBox 11">
              <a:extLst>
                <a:ext uri="{FF2B5EF4-FFF2-40B4-BE49-F238E27FC236}">
                  <a16:creationId xmlns:a16="http://schemas.microsoft.com/office/drawing/2014/main" id="{AA24A5A4-B3D1-D64A-8805-8E203C828740}"/>
                </a:ext>
              </a:extLst>
            </p:cNvPr>
            <p:cNvSpPr txBox="1"/>
            <p:nvPr/>
          </p:nvSpPr>
          <p:spPr>
            <a:xfrm>
              <a:off x="2821722" y="2276872"/>
              <a:ext cx="266420" cy="307777"/>
            </a:xfrm>
            <a:prstGeom prst="rect">
              <a:avLst/>
            </a:prstGeom>
            <a:noFill/>
          </p:spPr>
          <p:txBody>
            <a:bodyPr wrap="none" rtlCol="0">
              <a:spAutoFit/>
            </a:bodyPr>
            <a:lstStyle/>
            <a:p>
              <a:r>
                <a:rPr lang="en-US" sz="1400" dirty="0">
                  <a:solidFill>
                    <a:schemeClr val="bg1"/>
                  </a:solidFill>
                </a:rPr>
                <a:t>F</a:t>
              </a:r>
            </a:p>
          </p:txBody>
        </p:sp>
        <p:sp>
          <p:nvSpPr>
            <p:cNvPr id="13" name="TextBox 12">
              <a:extLst>
                <a:ext uri="{FF2B5EF4-FFF2-40B4-BE49-F238E27FC236}">
                  <a16:creationId xmlns:a16="http://schemas.microsoft.com/office/drawing/2014/main" id="{CF8D387B-C29C-294C-9533-613C0A625434}"/>
                </a:ext>
              </a:extLst>
            </p:cNvPr>
            <p:cNvSpPr txBox="1"/>
            <p:nvPr/>
          </p:nvSpPr>
          <p:spPr>
            <a:xfrm>
              <a:off x="2948945" y="1678722"/>
              <a:ext cx="298480" cy="307777"/>
            </a:xfrm>
            <a:prstGeom prst="rect">
              <a:avLst/>
            </a:prstGeom>
            <a:noFill/>
          </p:spPr>
          <p:txBody>
            <a:bodyPr wrap="none" rtlCol="0">
              <a:spAutoFit/>
            </a:bodyPr>
            <a:lstStyle/>
            <a:p>
              <a:r>
                <a:rPr lang="en-US" sz="1400" dirty="0">
                  <a:solidFill>
                    <a:schemeClr val="bg1"/>
                  </a:solidFill>
                </a:rPr>
                <a:t>G</a:t>
              </a:r>
            </a:p>
          </p:txBody>
        </p:sp>
        <p:sp>
          <p:nvSpPr>
            <p:cNvPr id="14" name="TextBox 13">
              <a:extLst>
                <a:ext uri="{FF2B5EF4-FFF2-40B4-BE49-F238E27FC236}">
                  <a16:creationId xmlns:a16="http://schemas.microsoft.com/office/drawing/2014/main" id="{1C661731-2653-3C40-BCCA-A8CEFEF64DBC}"/>
                </a:ext>
              </a:extLst>
            </p:cNvPr>
            <p:cNvSpPr txBox="1"/>
            <p:nvPr/>
          </p:nvSpPr>
          <p:spPr>
            <a:xfrm>
              <a:off x="2184693" y="3273941"/>
              <a:ext cx="280846" cy="307777"/>
            </a:xfrm>
            <a:prstGeom prst="rect">
              <a:avLst/>
            </a:prstGeom>
            <a:noFill/>
          </p:spPr>
          <p:txBody>
            <a:bodyPr wrap="none" rtlCol="0">
              <a:spAutoFit/>
            </a:bodyPr>
            <a:lstStyle/>
            <a:p>
              <a:r>
                <a:rPr lang="en-US" sz="1400" dirty="0">
                  <a:solidFill>
                    <a:schemeClr val="bg1"/>
                  </a:solidFill>
                </a:rPr>
                <a:t>C</a:t>
              </a:r>
            </a:p>
          </p:txBody>
        </p:sp>
        <p:sp>
          <p:nvSpPr>
            <p:cNvPr id="15" name="TextBox 14">
              <a:extLst>
                <a:ext uri="{FF2B5EF4-FFF2-40B4-BE49-F238E27FC236}">
                  <a16:creationId xmlns:a16="http://schemas.microsoft.com/office/drawing/2014/main" id="{B6199EFB-0AA3-B14D-A52C-7B089EE6CA92}"/>
                </a:ext>
              </a:extLst>
            </p:cNvPr>
            <p:cNvSpPr txBox="1"/>
            <p:nvPr/>
          </p:nvSpPr>
          <p:spPr>
            <a:xfrm>
              <a:off x="1857782" y="2592740"/>
              <a:ext cx="295274" cy="307777"/>
            </a:xfrm>
            <a:prstGeom prst="rect">
              <a:avLst/>
            </a:prstGeom>
            <a:noFill/>
          </p:spPr>
          <p:txBody>
            <a:bodyPr wrap="none" rtlCol="0">
              <a:spAutoFit/>
            </a:bodyPr>
            <a:lstStyle/>
            <a:p>
              <a:r>
                <a:rPr lang="en-US" sz="1400" dirty="0">
                  <a:solidFill>
                    <a:schemeClr val="bg1"/>
                  </a:solidFill>
                </a:rPr>
                <a:t>D</a:t>
              </a:r>
            </a:p>
          </p:txBody>
        </p:sp>
      </p:grpSp>
      <p:sp>
        <p:nvSpPr>
          <p:cNvPr id="16" name="Freeform 15">
            <a:extLst>
              <a:ext uri="{FF2B5EF4-FFF2-40B4-BE49-F238E27FC236}">
                <a16:creationId xmlns:a16="http://schemas.microsoft.com/office/drawing/2014/main" id="{10544460-27B4-B948-84F5-FBA932B70C38}"/>
              </a:ext>
            </a:extLst>
          </p:cNvPr>
          <p:cNvSpPr/>
          <p:nvPr/>
        </p:nvSpPr>
        <p:spPr>
          <a:xfrm>
            <a:off x="2006930" y="1068779"/>
            <a:ext cx="6935189" cy="1658809"/>
          </a:xfrm>
          <a:custGeom>
            <a:avLst/>
            <a:gdLst>
              <a:gd name="connsiteX0" fmla="*/ 0 w 6935189"/>
              <a:gd name="connsiteY0" fmla="*/ 1484416 h 1658809"/>
              <a:gd name="connsiteX1" fmla="*/ 3111335 w 6935189"/>
              <a:gd name="connsiteY1" fmla="*/ 1567543 h 1658809"/>
              <a:gd name="connsiteX2" fmla="*/ 5854535 w 6935189"/>
              <a:gd name="connsiteY2" fmla="*/ 368135 h 1658809"/>
              <a:gd name="connsiteX3" fmla="*/ 6935189 w 6935189"/>
              <a:gd name="connsiteY3" fmla="*/ 0 h 1658809"/>
            </a:gdLst>
            <a:ahLst/>
            <a:cxnLst>
              <a:cxn ang="0">
                <a:pos x="connsiteX0" y="connsiteY0"/>
              </a:cxn>
              <a:cxn ang="0">
                <a:pos x="connsiteX1" y="connsiteY1"/>
              </a:cxn>
              <a:cxn ang="0">
                <a:pos x="connsiteX2" y="connsiteY2"/>
              </a:cxn>
              <a:cxn ang="0">
                <a:pos x="connsiteX3" y="connsiteY3"/>
              </a:cxn>
            </a:cxnLst>
            <a:rect l="l" t="t" r="r" b="b"/>
            <a:pathLst>
              <a:path w="6935189" h="1658809">
                <a:moveTo>
                  <a:pt x="0" y="1484416"/>
                </a:moveTo>
                <a:cubicBezTo>
                  <a:pt x="1067789" y="1619003"/>
                  <a:pt x="2135579" y="1753590"/>
                  <a:pt x="3111335" y="1567543"/>
                </a:cubicBezTo>
                <a:cubicBezTo>
                  <a:pt x="4087091" y="1381496"/>
                  <a:pt x="5217226" y="629392"/>
                  <a:pt x="5854535" y="368135"/>
                </a:cubicBezTo>
                <a:cubicBezTo>
                  <a:pt x="6491844" y="106878"/>
                  <a:pt x="6713516" y="53439"/>
                  <a:pt x="6935189" y="0"/>
                </a:cubicBezTo>
              </a:path>
            </a:pathLst>
          </a:custGeom>
          <a:noFill/>
          <a:ln w="38100">
            <a:solidFill>
              <a:schemeClr val="accent6"/>
            </a:solid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a:extLst>
              <a:ext uri="{FF2B5EF4-FFF2-40B4-BE49-F238E27FC236}">
                <a16:creationId xmlns:a16="http://schemas.microsoft.com/office/drawing/2014/main" id="{72CF36E0-B7D0-9E47-B6F0-09DA98208FAB}"/>
              </a:ext>
            </a:extLst>
          </p:cNvPr>
          <p:cNvSpPr/>
          <p:nvPr/>
        </p:nvSpPr>
        <p:spPr>
          <a:xfrm>
            <a:off x="2042556" y="2541319"/>
            <a:ext cx="5058888" cy="310259"/>
          </a:xfrm>
          <a:custGeom>
            <a:avLst/>
            <a:gdLst>
              <a:gd name="connsiteX0" fmla="*/ 0 w 5058888"/>
              <a:gd name="connsiteY0" fmla="*/ 0 h 310259"/>
              <a:gd name="connsiteX1" fmla="*/ 2873828 w 5058888"/>
              <a:gd name="connsiteY1" fmla="*/ 308759 h 310259"/>
              <a:gd name="connsiteX2" fmla="*/ 4583875 w 5058888"/>
              <a:gd name="connsiteY2" fmla="*/ 118754 h 310259"/>
              <a:gd name="connsiteX3" fmla="*/ 5058888 w 5058888"/>
              <a:gd name="connsiteY3" fmla="*/ 142504 h 310259"/>
            </a:gdLst>
            <a:ahLst/>
            <a:cxnLst>
              <a:cxn ang="0">
                <a:pos x="connsiteX0" y="connsiteY0"/>
              </a:cxn>
              <a:cxn ang="0">
                <a:pos x="connsiteX1" y="connsiteY1"/>
              </a:cxn>
              <a:cxn ang="0">
                <a:pos x="connsiteX2" y="connsiteY2"/>
              </a:cxn>
              <a:cxn ang="0">
                <a:pos x="connsiteX3" y="connsiteY3"/>
              </a:cxn>
            </a:cxnLst>
            <a:rect l="l" t="t" r="r" b="b"/>
            <a:pathLst>
              <a:path w="5058888" h="310259">
                <a:moveTo>
                  <a:pt x="0" y="0"/>
                </a:moveTo>
                <a:cubicBezTo>
                  <a:pt x="1054924" y="144483"/>
                  <a:pt x="2109849" y="288967"/>
                  <a:pt x="2873828" y="308759"/>
                </a:cubicBezTo>
                <a:cubicBezTo>
                  <a:pt x="3637807" y="328551"/>
                  <a:pt x="4219699" y="146463"/>
                  <a:pt x="4583875" y="118754"/>
                </a:cubicBezTo>
                <a:cubicBezTo>
                  <a:pt x="4948051" y="91045"/>
                  <a:pt x="5003469" y="116774"/>
                  <a:pt x="5058888" y="142504"/>
                </a:cubicBezTo>
              </a:path>
            </a:pathLst>
          </a:custGeom>
          <a:noFill/>
          <a:ln w="38100">
            <a:solidFill>
              <a:schemeClr val="accent6"/>
            </a:solid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a:extLst>
              <a:ext uri="{FF2B5EF4-FFF2-40B4-BE49-F238E27FC236}">
                <a16:creationId xmlns:a16="http://schemas.microsoft.com/office/drawing/2014/main" id="{95492684-3309-E94C-8A2A-20879C2A2700}"/>
              </a:ext>
            </a:extLst>
          </p:cNvPr>
          <p:cNvSpPr/>
          <p:nvPr/>
        </p:nvSpPr>
        <p:spPr>
          <a:xfrm>
            <a:off x="2018805" y="3479470"/>
            <a:ext cx="5284520" cy="1868568"/>
          </a:xfrm>
          <a:custGeom>
            <a:avLst/>
            <a:gdLst>
              <a:gd name="connsiteX0" fmla="*/ 0 w 5284520"/>
              <a:gd name="connsiteY0" fmla="*/ 0 h 1868568"/>
              <a:gd name="connsiteX1" fmla="*/ 2268187 w 5284520"/>
              <a:gd name="connsiteY1" fmla="*/ 1864426 h 1868568"/>
              <a:gd name="connsiteX2" fmla="*/ 5284520 w 5284520"/>
              <a:gd name="connsiteY2" fmla="*/ 403761 h 1868568"/>
            </a:gdLst>
            <a:ahLst/>
            <a:cxnLst>
              <a:cxn ang="0">
                <a:pos x="connsiteX0" y="connsiteY0"/>
              </a:cxn>
              <a:cxn ang="0">
                <a:pos x="connsiteX1" y="connsiteY1"/>
              </a:cxn>
              <a:cxn ang="0">
                <a:pos x="connsiteX2" y="connsiteY2"/>
              </a:cxn>
            </a:cxnLst>
            <a:rect l="l" t="t" r="r" b="b"/>
            <a:pathLst>
              <a:path w="5284520" h="1868568">
                <a:moveTo>
                  <a:pt x="0" y="0"/>
                </a:moveTo>
                <a:cubicBezTo>
                  <a:pt x="693717" y="898566"/>
                  <a:pt x="1387434" y="1797133"/>
                  <a:pt x="2268187" y="1864426"/>
                </a:cubicBezTo>
                <a:cubicBezTo>
                  <a:pt x="3148940" y="1931719"/>
                  <a:pt x="4216730" y="1167740"/>
                  <a:pt x="5284520" y="403761"/>
                </a:cubicBezTo>
              </a:path>
            </a:pathLst>
          </a:custGeom>
          <a:noFill/>
          <a:ln w="38100">
            <a:solidFill>
              <a:schemeClr val="accent6"/>
            </a:solid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a:extLst>
              <a:ext uri="{FF2B5EF4-FFF2-40B4-BE49-F238E27FC236}">
                <a16:creationId xmlns:a16="http://schemas.microsoft.com/office/drawing/2014/main" id="{BA5938CE-EEBE-744B-864C-54B44493680A}"/>
              </a:ext>
            </a:extLst>
          </p:cNvPr>
          <p:cNvSpPr/>
          <p:nvPr/>
        </p:nvSpPr>
        <p:spPr>
          <a:xfrm>
            <a:off x="2042556" y="3515096"/>
            <a:ext cx="5522026" cy="1187533"/>
          </a:xfrm>
          <a:custGeom>
            <a:avLst/>
            <a:gdLst>
              <a:gd name="connsiteX0" fmla="*/ 0 w 5522026"/>
              <a:gd name="connsiteY0" fmla="*/ 0 h 1187533"/>
              <a:gd name="connsiteX1" fmla="*/ 2921330 w 5522026"/>
              <a:gd name="connsiteY1" fmla="*/ 237507 h 1187533"/>
              <a:gd name="connsiteX2" fmla="*/ 5522026 w 5522026"/>
              <a:gd name="connsiteY2" fmla="*/ 1187533 h 1187533"/>
            </a:gdLst>
            <a:ahLst/>
            <a:cxnLst>
              <a:cxn ang="0">
                <a:pos x="connsiteX0" y="connsiteY0"/>
              </a:cxn>
              <a:cxn ang="0">
                <a:pos x="connsiteX1" y="connsiteY1"/>
              </a:cxn>
              <a:cxn ang="0">
                <a:pos x="connsiteX2" y="connsiteY2"/>
              </a:cxn>
            </a:cxnLst>
            <a:rect l="l" t="t" r="r" b="b"/>
            <a:pathLst>
              <a:path w="5522026" h="1187533">
                <a:moveTo>
                  <a:pt x="0" y="0"/>
                </a:moveTo>
                <a:cubicBezTo>
                  <a:pt x="1000496" y="19792"/>
                  <a:pt x="2000992" y="39585"/>
                  <a:pt x="2921330" y="237507"/>
                </a:cubicBezTo>
                <a:cubicBezTo>
                  <a:pt x="3841668" y="435429"/>
                  <a:pt x="5019304" y="971798"/>
                  <a:pt x="5522026" y="1187533"/>
                </a:cubicBezTo>
              </a:path>
            </a:pathLst>
          </a:custGeom>
          <a:noFill/>
          <a:ln w="38100">
            <a:solidFill>
              <a:schemeClr val="accent6"/>
            </a:solidFill>
            <a:prstDash val="solid"/>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F7E2902E-A5DF-804A-8EC1-9BED010DA52F}"/>
              </a:ext>
            </a:extLst>
          </p:cNvPr>
          <p:cNvPicPr>
            <a:picLocks noChangeAspect="1"/>
          </p:cNvPicPr>
          <p:nvPr/>
        </p:nvPicPr>
        <p:blipFill>
          <a:blip r:embed="rId3"/>
          <a:stretch>
            <a:fillRect/>
          </a:stretch>
        </p:blipFill>
        <p:spPr>
          <a:xfrm>
            <a:off x="10469301" y="1605797"/>
            <a:ext cx="1401716" cy="5006129"/>
          </a:xfrm>
          <a:prstGeom prst="rect">
            <a:avLst/>
          </a:prstGeom>
        </p:spPr>
      </p:pic>
      <p:pic>
        <p:nvPicPr>
          <p:cNvPr id="22" name="Picture 21">
            <a:extLst>
              <a:ext uri="{FF2B5EF4-FFF2-40B4-BE49-F238E27FC236}">
                <a16:creationId xmlns:a16="http://schemas.microsoft.com/office/drawing/2014/main" id="{B802704F-76F8-804F-B02A-257EA6F4ACD3}"/>
              </a:ext>
            </a:extLst>
          </p:cNvPr>
          <p:cNvPicPr>
            <a:picLocks noChangeAspect="1"/>
          </p:cNvPicPr>
          <p:nvPr/>
        </p:nvPicPr>
        <p:blipFill>
          <a:blip r:embed="rId4"/>
          <a:stretch>
            <a:fillRect/>
          </a:stretch>
        </p:blipFill>
        <p:spPr>
          <a:xfrm>
            <a:off x="10575010" y="164883"/>
            <a:ext cx="1422400" cy="1422400"/>
          </a:xfrm>
          <a:prstGeom prst="rect">
            <a:avLst/>
          </a:prstGeom>
        </p:spPr>
      </p:pic>
    </p:spTree>
    <p:extLst>
      <p:ext uri="{BB962C8B-B14F-4D97-AF65-F5344CB8AC3E}">
        <p14:creationId xmlns:p14="http://schemas.microsoft.com/office/powerpoint/2010/main" val="4022143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EEF27F7-60B3-8C45-A07F-EF97CA134066}"/>
              </a:ext>
            </a:extLst>
          </p:cNvPr>
          <p:cNvSpPr>
            <a:spLocks noGrp="1"/>
          </p:cNvSpPr>
          <p:nvPr>
            <p:ph idx="1"/>
          </p:nvPr>
        </p:nvSpPr>
        <p:spPr>
          <a:xfrm>
            <a:off x="466354" y="1282258"/>
            <a:ext cx="8982446" cy="5367923"/>
          </a:xfrm>
        </p:spPr>
        <p:txBody>
          <a:bodyPr>
            <a:normAutofit/>
          </a:bodyPr>
          <a:lstStyle/>
          <a:p>
            <a:pPr marL="0" indent="0">
              <a:buNone/>
            </a:pPr>
            <a:r>
              <a:rPr lang="it-IT" sz="2400" dirty="0"/>
              <a:t>With </a:t>
            </a:r>
            <a:r>
              <a:rPr lang="it-IT" sz="2400" b="1" dirty="0"/>
              <a:t>GRAPH THEORY </a:t>
            </a:r>
            <a:r>
              <a:rPr lang="it-IT" sz="2400" dirty="0" err="1"/>
              <a:t>we</a:t>
            </a:r>
            <a:r>
              <a:rPr lang="it-IT" sz="2400" dirty="0"/>
              <a:t> can </a:t>
            </a:r>
            <a:r>
              <a:rPr lang="it-IT" sz="2400" dirty="0" err="1"/>
              <a:t>study</a:t>
            </a:r>
            <a:r>
              <a:rPr lang="it-IT" sz="2400" dirty="0"/>
              <a:t> the </a:t>
            </a:r>
            <a:r>
              <a:rPr lang="it-IT" sz="2400" dirty="0" err="1"/>
              <a:t>interactions</a:t>
            </a:r>
            <a:r>
              <a:rPr lang="it-IT" sz="2400" dirty="0"/>
              <a:t> </a:t>
            </a:r>
            <a:r>
              <a:rPr lang="it-IT" sz="2400" dirty="0" err="1"/>
              <a:t>between</a:t>
            </a:r>
            <a:r>
              <a:rPr lang="it-IT" sz="2400" dirty="0"/>
              <a:t> </a:t>
            </a:r>
            <a:r>
              <a:rPr lang="it-IT" sz="2400" dirty="0" err="1"/>
              <a:t>different</a:t>
            </a:r>
            <a:r>
              <a:rPr lang="it-IT" sz="2400" dirty="0"/>
              <a:t> </a:t>
            </a:r>
            <a:r>
              <a:rPr lang="it-IT" sz="2400" dirty="0" err="1"/>
              <a:t>entities</a:t>
            </a:r>
            <a:r>
              <a:rPr lang="it-IT" sz="2400" dirty="0"/>
              <a:t>…</a:t>
            </a:r>
          </a:p>
          <a:p>
            <a:pPr marL="0" indent="0">
              <a:buNone/>
            </a:pPr>
            <a:endParaRPr lang="it-IT" sz="2400" dirty="0"/>
          </a:p>
          <a:p>
            <a:pPr marL="0" indent="0">
              <a:buNone/>
            </a:pPr>
            <a:r>
              <a:rPr lang="it-IT" sz="2400" dirty="0" err="1"/>
              <a:t>They</a:t>
            </a:r>
            <a:r>
              <a:rPr lang="it-IT" sz="2400" dirty="0"/>
              <a:t> </a:t>
            </a:r>
            <a:r>
              <a:rPr lang="it-IT" sz="2400" dirty="0" err="1"/>
              <a:t>exist</a:t>
            </a:r>
            <a:r>
              <a:rPr lang="it-IT" sz="2400" dirty="0"/>
              <a:t> </a:t>
            </a:r>
            <a:r>
              <a:rPr lang="it-IT" sz="2400" dirty="0" err="1"/>
              <a:t>tons</a:t>
            </a:r>
            <a:r>
              <a:rPr lang="it-IT" sz="2400" dirty="0"/>
              <a:t> of </a:t>
            </a:r>
            <a:r>
              <a:rPr lang="it-IT" sz="2400" dirty="0" err="1"/>
              <a:t>different</a:t>
            </a:r>
            <a:r>
              <a:rPr lang="it-IT" sz="2400" dirty="0"/>
              <a:t> networks </a:t>
            </a:r>
            <a:r>
              <a:rPr lang="it-IT" sz="2400" dirty="0" err="1"/>
              <a:t>that</a:t>
            </a:r>
            <a:r>
              <a:rPr lang="it-IT" sz="2400" dirty="0"/>
              <a:t> </a:t>
            </a:r>
            <a:r>
              <a:rPr lang="it-IT" sz="2400" dirty="0" err="1"/>
              <a:t>represent</a:t>
            </a:r>
            <a:r>
              <a:rPr lang="it-IT" sz="2400" dirty="0"/>
              <a:t> </a:t>
            </a:r>
            <a:r>
              <a:rPr lang="it-IT" sz="2400" dirty="0" err="1"/>
              <a:t>different</a:t>
            </a:r>
            <a:r>
              <a:rPr lang="it-IT" sz="2400" dirty="0"/>
              <a:t> </a:t>
            </a:r>
            <a:r>
              <a:rPr lang="it-IT" sz="2400" dirty="0" err="1"/>
              <a:t>types</a:t>
            </a:r>
            <a:r>
              <a:rPr lang="it-IT" sz="2400" dirty="0"/>
              <a:t> of </a:t>
            </a:r>
            <a:r>
              <a:rPr lang="it-IT" sz="2400" dirty="0" err="1"/>
              <a:t>interactions</a:t>
            </a:r>
            <a:endParaRPr lang="it-IT" sz="2400" dirty="0"/>
          </a:p>
          <a:p>
            <a:pPr marL="0" indent="0">
              <a:buNone/>
            </a:pPr>
            <a:r>
              <a:rPr lang="it-IT" sz="2400" dirty="0"/>
              <a:t>• </a:t>
            </a:r>
            <a:r>
              <a:rPr lang="it-IT" sz="2400" dirty="0" err="1"/>
              <a:t>Biological</a:t>
            </a:r>
            <a:r>
              <a:rPr lang="it-IT" sz="2400" dirty="0"/>
              <a:t> networks(</a:t>
            </a:r>
            <a:r>
              <a:rPr lang="it-IT" sz="2400" dirty="0" err="1"/>
              <a:t>pathways</a:t>
            </a:r>
            <a:r>
              <a:rPr lang="it-IT" sz="2400" dirty="0"/>
              <a:t>, </a:t>
            </a:r>
            <a:r>
              <a:rPr lang="it-IT" sz="2400" dirty="0" err="1"/>
              <a:t>metabolic</a:t>
            </a:r>
            <a:r>
              <a:rPr lang="it-IT" sz="2400" dirty="0"/>
              <a:t> network… network of </a:t>
            </a:r>
            <a:r>
              <a:rPr lang="it-IT" sz="2400" dirty="0" err="1"/>
              <a:t>molecules</a:t>
            </a:r>
            <a:r>
              <a:rPr lang="it-IT" sz="2400" dirty="0"/>
              <a:t>, </a:t>
            </a:r>
            <a:r>
              <a:rPr lang="it-IT" sz="2400" dirty="0" err="1"/>
              <a:t>cells</a:t>
            </a:r>
            <a:r>
              <a:rPr lang="it-IT" sz="2400" dirty="0"/>
              <a:t>, </a:t>
            </a:r>
            <a:r>
              <a:rPr lang="it-IT" sz="2400" dirty="0" err="1"/>
              <a:t>organisms</a:t>
            </a:r>
            <a:r>
              <a:rPr lang="it-IT" sz="2400" dirty="0"/>
              <a:t>…)</a:t>
            </a:r>
          </a:p>
          <a:p>
            <a:pPr marL="0" indent="0">
              <a:buNone/>
            </a:pPr>
            <a:r>
              <a:rPr lang="it-IT" sz="2400" dirty="0"/>
              <a:t>• social networks (networks of </a:t>
            </a:r>
            <a:r>
              <a:rPr lang="it-IT" sz="2400" dirty="0" err="1"/>
              <a:t>people</a:t>
            </a:r>
            <a:r>
              <a:rPr lang="it-IT" sz="2400" dirty="0"/>
              <a:t>)</a:t>
            </a:r>
          </a:p>
          <a:p>
            <a:pPr marL="0" indent="0">
              <a:buNone/>
            </a:pPr>
            <a:r>
              <a:rPr lang="it-IT" sz="2400" dirty="0"/>
              <a:t>• road networks </a:t>
            </a:r>
          </a:p>
          <a:p>
            <a:pPr marL="0" indent="0">
              <a:buNone/>
            </a:pPr>
            <a:r>
              <a:rPr lang="it-IT" sz="2400" dirty="0"/>
              <a:t>• ...</a:t>
            </a:r>
          </a:p>
        </p:txBody>
      </p:sp>
      <p:sp>
        <p:nvSpPr>
          <p:cNvPr id="6" name="TextBox 5">
            <a:extLst>
              <a:ext uri="{FF2B5EF4-FFF2-40B4-BE49-F238E27FC236}">
                <a16:creationId xmlns:a16="http://schemas.microsoft.com/office/drawing/2014/main" id="{42A9E73F-D477-CB41-BAF4-550EF9D0FEB4}"/>
              </a:ext>
            </a:extLst>
          </p:cNvPr>
          <p:cNvSpPr txBox="1"/>
          <p:nvPr/>
        </p:nvSpPr>
        <p:spPr>
          <a:xfrm>
            <a:off x="339684" y="210892"/>
            <a:ext cx="7848600" cy="584775"/>
          </a:xfrm>
          <a:prstGeom prst="rect">
            <a:avLst/>
          </a:prstGeom>
          <a:noFill/>
        </p:spPr>
        <p:txBody>
          <a:bodyPr wrap="square">
            <a:spAutoFit/>
          </a:bodyPr>
          <a:lstStyle>
            <a:defPPr>
              <a:defRPr lang="de-DE"/>
            </a:defPPr>
            <a:lvl1pPr>
              <a:defRPr sz="3200">
                <a:solidFill>
                  <a:srgbClr val="72AD46"/>
                </a:solidFill>
                <a:ea typeface="+mj-ea"/>
                <a:cs typeface="Arial" pitchFamily="34" charset="0"/>
              </a:defRPr>
            </a:lvl1pPr>
          </a:lstStyle>
          <a:p>
            <a:r>
              <a:rPr lang="en-GB" dirty="0"/>
              <a:t>Different types of network</a:t>
            </a:r>
          </a:p>
        </p:txBody>
      </p:sp>
      <p:pic>
        <p:nvPicPr>
          <p:cNvPr id="7" name="Picture 6">
            <a:extLst>
              <a:ext uri="{FF2B5EF4-FFF2-40B4-BE49-F238E27FC236}">
                <a16:creationId xmlns:a16="http://schemas.microsoft.com/office/drawing/2014/main" id="{811A47D0-520D-B244-943C-E610867A4577}"/>
              </a:ext>
            </a:extLst>
          </p:cNvPr>
          <p:cNvPicPr>
            <a:picLocks noChangeAspect="1"/>
          </p:cNvPicPr>
          <p:nvPr/>
        </p:nvPicPr>
        <p:blipFill>
          <a:blip r:embed="rId2"/>
          <a:stretch>
            <a:fillRect/>
          </a:stretch>
        </p:blipFill>
        <p:spPr>
          <a:xfrm>
            <a:off x="10469301" y="1605797"/>
            <a:ext cx="1401716" cy="5006129"/>
          </a:xfrm>
          <a:prstGeom prst="rect">
            <a:avLst/>
          </a:prstGeom>
        </p:spPr>
      </p:pic>
      <p:pic>
        <p:nvPicPr>
          <p:cNvPr id="8" name="Picture 7">
            <a:extLst>
              <a:ext uri="{FF2B5EF4-FFF2-40B4-BE49-F238E27FC236}">
                <a16:creationId xmlns:a16="http://schemas.microsoft.com/office/drawing/2014/main" id="{2C105769-11E6-434E-AE6C-026A05DD44D4}"/>
              </a:ext>
            </a:extLst>
          </p:cNvPr>
          <p:cNvPicPr>
            <a:picLocks noChangeAspect="1"/>
          </p:cNvPicPr>
          <p:nvPr/>
        </p:nvPicPr>
        <p:blipFill>
          <a:blip r:embed="rId3"/>
          <a:stretch>
            <a:fillRect/>
          </a:stretch>
        </p:blipFill>
        <p:spPr>
          <a:xfrm>
            <a:off x="10575010" y="164883"/>
            <a:ext cx="1422400" cy="1422400"/>
          </a:xfrm>
          <a:prstGeom prst="rect">
            <a:avLst/>
          </a:prstGeom>
        </p:spPr>
      </p:pic>
    </p:spTree>
    <p:extLst>
      <p:ext uri="{BB962C8B-B14F-4D97-AF65-F5344CB8AC3E}">
        <p14:creationId xmlns:p14="http://schemas.microsoft.com/office/powerpoint/2010/main" val="160301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47850" y="115889"/>
            <a:ext cx="7848600" cy="584775"/>
          </a:xfrm>
          <a:prstGeom prst="rect">
            <a:avLst/>
          </a:prstGeom>
          <a:noFill/>
        </p:spPr>
        <p:txBody>
          <a:bodyPr wrap="square">
            <a:spAutoFit/>
          </a:bodyPr>
          <a:lstStyle>
            <a:defPPr>
              <a:defRPr lang="de-DE"/>
            </a:defPPr>
            <a:lvl1pPr>
              <a:defRPr sz="3200">
                <a:solidFill>
                  <a:srgbClr val="72AD46"/>
                </a:solidFill>
                <a:ea typeface="+mj-ea"/>
                <a:cs typeface="Arial" pitchFamily="34" charset="0"/>
              </a:defRPr>
            </a:lvl1pPr>
          </a:lstStyle>
          <a:p>
            <a:r>
              <a:rPr lang="en-GB" dirty="0"/>
              <a:t>Course outline</a:t>
            </a:r>
          </a:p>
        </p:txBody>
      </p:sp>
      <p:sp>
        <p:nvSpPr>
          <p:cNvPr id="6" name="Rectangle 5"/>
          <p:cNvSpPr/>
          <p:nvPr/>
        </p:nvSpPr>
        <p:spPr>
          <a:xfrm>
            <a:off x="542435" y="811729"/>
            <a:ext cx="8568630" cy="6046271"/>
          </a:xfrm>
          <a:prstGeom prst="rect">
            <a:avLst/>
          </a:prstGeom>
        </p:spPr>
        <p:txBody>
          <a:bodyPr wrap="square">
            <a:spAutoFit/>
          </a:bodyPr>
          <a:lstStyle/>
          <a:p>
            <a:pPr>
              <a:lnSpc>
                <a:spcPct val="150000"/>
              </a:lnSpc>
            </a:pPr>
            <a:r>
              <a:rPr lang="en-GB" sz="2000" dirty="0">
                <a:cs typeface="Arial" panose="020B0604020202020204" pitchFamily="34" charset="0"/>
              </a:rPr>
              <a:t>PART 1: </a:t>
            </a:r>
          </a:p>
          <a:p>
            <a:pPr marL="342900" indent="-342900">
              <a:lnSpc>
                <a:spcPct val="150000"/>
              </a:lnSpc>
              <a:buFont typeface="Arial" panose="020B0604020202020204" pitchFamily="34" charset="0"/>
              <a:buChar char="•"/>
            </a:pPr>
            <a:r>
              <a:rPr lang="en-GB" sz="2000" dirty="0">
                <a:cs typeface="Arial" panose="020B0604020202020204" pitchFamily="34" charset="0"/>
              </a:rPr>
              <a:t>Intro to Systems Biology and Network representation </a:t>
            </a:r>
          </a:p>
          <a:p>
            <a:pPr marL="342900" indent="-342900">
              <a:lnSpc>
                <a:spcPct val="150000"/>
              </a:lnSpc>
              <a:buFont typeface="Arial" panose="020B0604020202020204" pitchFamily="34" charset="0"/>
              <a:buChar char="•"/>
            </a:pPr>
            <a:r>
              <a:rPr lang="en-GB" sz="2000" dirty="0">
                <a:cs typeface="Arial" panose="020B0604020202020204" pitchFamily="34" charset="0"/>
              </a:rPr>
              <a:t>Graph theory concepts</a:t>
            </a:r>
          </a:p>
          <a:p>
            <a:pPr marL="342900" indent="-342900">
              <a:lnSpc>
                <a:spcPct val="150000"/>
              </a:lnSpc>
              <a:buFont typeface="Arial" panose="020B0604020202020204" pitchFamily="34" charset="0"/>
              <a:buChar char="•"/>
            </a:pPr>
            <a:r>
              <a:rPr lang="en-GB" sz="2000" dirty="0">
                <a:cs typeface="Arial" panose="020B0604020202020204" pitchFamily="34" charset="0"/>
              </a:rPr>
              <a:t>Network analysis: a brief overview</a:t>
            </a:r>
          </a:p>
          <a:p>
            <a:pPr>
              <a:lnSpc>
                <a:spcPct val="150000"/>
              </a:lnSpc>
            </a:pPr>
            <a:r>
              <a:rPr lang="en-GB" sz="2000" dirty="0">
                <a:cs typeface="Arial" panose="020B0604020202020204" pitchFamily="34" charset="0"/>
              </a:rPr>
              <a:t>PART 2: </a:t>
            </a:r>
          </a:p>
          <a:p>
            <a:pPr marL="342900" indent="-342900">
              <a:lnSpc>
                <a:spcPct val="150000"/>
              </a:lnSpc>
              <a:buFont typeface="Arial" panose="020B0604020202020204" pitchFamily="34" charset="0"/>
              <a:buChar char="•"/>
            </a:pPr>
            <a:r>
              <a:rPr lang="en-GB" sz="2000" dirty="0">
                <a:cs typeface="Arial" panose="020B0604020202020204" pitchFamily="34" charset="0"/>
              </a:rPr>
              <a:t>Intro to Cytoscape</a:t>
            </a:r>
          </a:p>
          <a:p>
            <a:pPr marL="342900" indent="-342900">
              <a:lnSpc>
                <a:spcPct val="150000"/>
              </a:lnSpc>
              <a:buFont typeface="Arial" panose="020B0604020202020204" pitchFamily="34" charset="0"/>
              <a:buChar char="•"/>
            </a:pPr>
            <a:r>
              <a:rPr lang="en-GB" sz="2000" dirty="0">
                <a:cs typeface="Arial" panose="020B0604020202020204" pitchFamily="34" charset="0"/>
              </a:rPr>
              <a:t>Molecular Interaction Databases</a:t>
            </a:r>
          </a:p>
          <a:p>
            <a:pPr marL="342900" indent="-342900">
              <a:lnSpc>
                <a:spcPct val="150000"/>
              </a:lnSpc>
              <a:buFont typeface="Arial" panose="020B0604020202020204" pitchFamily="34" charset="0"/>
              <a:buChar char="•"/>
            </a:pPr>
            <a:r>
              <a:rPr lang="en-GB" sz="2000" dirty="0">
                <a:cs typeface="Arial" panose="020B0604020202020204" pitchFamily="34" charset="0"/>
              </a:rPr>
              <a:t>Protein-protein interaction (PPI) resources: IMEx/</a:t>
            </a:r>
            <a:r>
              <a:rPr lang="en-GB" sz="2000" dirty="0" err="1">
                <a:cs typeface="Arial" panose="020B0604020202020204" pitchFamily="34" charset="0"/>
              </a:rPr>
              <a:t>IntAct</a:t>
            </a:r>
            <a:r>
              <a:rPr lang="en-GB" sz="2000" dirty="0">
                <a:cs typeface="Arial" panose="020B0604020202020204" pitchFamily="34" charset="0"/>
              </a:rPr>
              <a:t> DB</a:t>
            </a:r>
          </a:p>
          <a:p>
            <a:pPr marL="342900" indent="-342900">
              <a:lnSpc>
                <a:spcPct val="150000"/>
              </a:lnSpc>
              <a:buFont typeface="Arial" panose="020B0604020202020204" pitchFamily="34" charset="0"/>
              <a:buChar char="•"/>
            </a:pPr>
            <a:r>
              <a:rPr lang="en-GB" sz="2000" dirty="0" err="1">
                <a:cs typeface="Arial" panose="020B0604020202020204" pitchFamily="34" charset="0"/>
              </a:rPr>
              <a:t>Signaling</a:t>
            </a:r>
            <a:r>
              <a:rPr lang="en-GB" sz="2000" dirty="0">
                <a:cs typeface="Arial" panose="020B0604020202020204" pitchFamily="34" charset="0"/>
              </a:rPr>
              <a:t> Interaction Resources: SIGNOR</a:t>
            </a:r>
          </a:p>
          <a:p>
            <a:pPr>
              <a:lnSpc>
                <a:spcPct val="150000"/>
              </a:lnSpc>
            </a:pPr>
            <a:r>
              <a:rPr lang="en-GB" sz="2000" dirty="0">
                <a:cs typeface="Arial" panose="020B0604020202020204" pitchFamily="34" charset="0"/>
              </a:rPr>
              <a:t>PART3:</a:t>
            </a:r>
          </a:p>
          <a:p>
            <a:pPr marL="342900" indent="-342900">
              <a:lnSpc>
                <a:spcPct val="150000"/>
              </a:lnSpc>
              <a:buFont typeface="Arial" panose="020B0604020202020204" pitchFamily="34" charset="0"/>
              <a:buChar char="•"/>
            </a:pPr>
            <a:r>
              <a:rPr lang="en-GB" sz="2000" dirty="0">
                <a:cs typeface="Arial" panose="020B0604020202020204" pitchFamily="34" charset="0"/>
              </a:rPr>
              <a:t>practical: retrieving PPI  from IMEx/</a:t>
            </a:r>
            <a:r>
              <a:rPr lang="en-GB" sz="2000" dirty="0" err="1">
                <a:cs typeface="Arial" panose="020B0604020202020204" pitchFamily="34" charset="0"/>
              </a:rPr>
              <a:t>IntAct</a:t>
            </a:r>
            <a:r>
              <a:rPr lang="en-GB" sz="2000" dirty="0">
                <a:cs typeface="Arial" panose="020B0604020202020204" pitchFamily="34" charset="0"/>
              </a:rPr>
              <a:t> DB</a:t>
            </a:r>
          </a:p>
          <a:p>
            <a:pPr marL="342900" indent="-342900">
              <a:lnSpc>
                <a:spcPct val="150000"/>
              </a:lnSpc>
              <a:buFont typeface="Arial" panose="020B0604020202020204" pitchFamily="34" charset="0"/>
              <a:buChar char="•"/>
            </a:pPr>
            <a:r>
              <a:rPr lang="en-GB" sz="2000" dirty="0">
                <a:cs typeface="Arial" panose="020B0604020202020204" pitchFamily="34" charset="0"/>
              </a:rPr>
              <a:t>practical: </a:t>
            </a:r>
            <a:r>
              <a:rPr lang="en-GB" sz="2000" dirty="0" err="1">
                <a:cs typeface="Arial" panose="020B0604020202020204" pitchFamily="34" charset="0"/>
              </a:rPr>
              <a:t>Signaling</a:t>
            </a:r>
            <a:r>
              <a:rPr lang="en-GB" sz="2000" dirty="0">
                <a:cs typeface="Arial" panose="020B0604020202020204" pitchFamily="34" charset="0"/>
              </a:rPr>
              <a:t> Interactions from SIGNOR</a:t>
            </a:r>
          </a:p>
          <a:p>
            <a:pPr marL="342900" indent="-342900">
              <a:lnSpc>
                <a:spcPct val="150000"/>
              </a:lnSpc>
              <a:buFont typeface="Arial" panose="020B0604020202020204" pitchFamily="34" charset="0"/>
              <a:buChar char="•"/>
            </a:pPr>
            <a:endParaRPr lang="en-GB" sz="2000" dirty="0">
              <a:cs typeface="Arial" panose="020B0604020202020204" pitchFamily="34" charset="0"/>
            </a:endParaRPr>
          </a:p>
        </p:txBody>
      </p:sp>
    </p:spTree>
    <p:extLst>
      <p:ext uri="{BB962C8B-B14F-4D97-AF65-F5344CB8AC3E}">
        <p14:creationId xmlns:p14="http://schemas.microsoft.com/office/powerpoint/2010/main" val="174686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11C9BD6-25E8-9F46-A928-0943EEEBB183}"/>
              </a:ext>
            </a:extLst>
          </p:cNvPr>
          <p:cNvSpPr txBox="1"/>
          <p:nvPr/>
        </p:nvSpPr>
        <p:spPr>
          <a:xfrm>
            <a:off x="6505733" y="3624682"/>
            <a:ext cx="2850460" cy="584775"/>
          </a:xfrm>
          <a:prstGeom prst="rect">
            <a:avLst/>
          </a:prstGeom>
          <a:noFill/>
        </p:spPr>
        <p:txBody>
          <a:bodyPr wrap="none" rtlCol="0">
            <a:spAutoFit/>
          </a:bodyPr>
          <a:lstStyle/>
          <a:p>
            <a:r>
              <a:rPr lang="it-IT" sz="3200" dirty="0">
                <a:latin typeface="Arial" panose="020B0604020202020204" pitchFamily="34" charset="0"/>
                <a:cs typeface="Arial" panose="020B0604020202020204" pitchFamily="34" charset="0"/>
              </a:rPr>
              <a:t>Social network</a:t>
            </a:r>
          </a:p>
        </p:txBody>
      </p:sp>
      <p:pic>
        <p:nvPicPr>
          <p:cNvPr id="3" name="Immagine 2">
            <a:extLst>
              <a:ext uri="{FF2B5EF4-FFF2-40B4-BE49-F238E27FC236}">
                <a16:creationId xmlns:a16="http://schemas.microsoft.com/office/drawing/2014/main" id="{1862730C-C60C-544D-90C8-1F7112C01E8F}"/>
              </a:ext>
            </a:extLst>
          </p:cNvPr>
          <p:cNvPicPr>
            <a:picLocks noChangeAspect="1"/>
          </p:cNvPicPr>
          <p:nvPr/>
        </p:nvPicPr>
        <p:blipFill>
          <a:blip r:embed="rId2"/>
          <a:stretch>
            <a:fillRect/>
          </a:stretch>
        </p:blipFill>
        <p:spPr>
          <a:xfrm>
            <a:off x="1638300" y="2019667"/>
            <a:ext cx="3886200" cy="3902528"/>
          </a:xfrm>
          <a:prstGeom prst="rect">
            <a:avLst/>
          </a:prstGeom>
        </p:spPr>
      </p:pic>
    </p:spTree>
    <p:extLst>
      <p:ext uri="{BB962C8B-B14F-4D97-AF65-F5344CB8AC3E}">
        <p14:creationId xmlns:p14="http://schemas.microsoft.com/office/powerpoint/2010/main" val="555017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0CC16A-B5B6-7843-9FB0-D32CACC4CF2E}"/>
              </a:ext>
            </a:extLst>
          </p:cNvPr>
          <p:cNvSpPr>
            <a:spLocks noGrp="1"/>
          </p:cNvSpPr>
          <p:nvPr>
            <p:ph type="title"/>
          </p:nvPr>
        </p:nvSpPr>
        <p:spPr>
          <a:xfrm>
            <a:off x="215900" y="252327"/>
            <a:ext cx="9144000" cy="994172"/>
          </a:xfrm>
        </p:spPr>
        <p:txBody>
          <a:bodyPr>
            <a:normAutofit fontScale="90000"/>
          </a:bodyPr>
          <a:lstStyle/>
          <a:p>
            <a:r>
              <a:rPr lang="en-US" dirty="0">
                <a:cs typeface="Arial" panose="020B0604020202020204" pitchFamily="34" charset="0"/>
              </a:rPr>
              <a:t>Small-world effect median network distance – 6 steps</a:t>
            </a:r>
          </a:p>
        </p:txBody>
      </p:sp>
      <p:sp>
        <p:nvSpPr>
          <p:cNvPr id="3" name="Segnaposto contenuto 2">
            <a:extLst>
              <a:ext uri="{FF2B5EF4-FFF2-40B4-BE49-F238E27FC236}">
                <a16:creationId xmlns:a16="http://schemas.microsoft.com/office/drawing/2014/main" id="{D1736F0D-9787-7D40-966F-DC5FE3DF051E}"/>
              </a:ext>
            </a:extLst>
          </p:cNvPr>
          <p:cNvSpPr>
            <a:spLocks noGrp="1"/>
          </p:cNvSpPr>
          <p:nvPr>
            <p:ph idx="1"/>
          </p:nvPr>
        </p:nvSpPr>
        <p:spPr>
          <a:xfrm>
            <a:off x="215900" y="1532416"/>
            <a:ext cx="8798183" cy="3294668"/>
          </a:xfrm>
        </p:spPr>
        <p:txBody>
          <a:bodyPr>
            <a:normAutofit/>
          </a:bodyPr>
          <a:lstStyle/>
          <a:p>
            <a:pPr marL="0" indent="0" algn="just">
              <a:buNone/>
            </a:pPr>
            <a:r>
              <a:rPr lang="it-IT" sz="1800" dirty="0"/>
              <a:t>The </a:t>
            </a:r>
            <a:r>
              <a:rPr lang="it-IT" sz="1800" dirty="0" err="1"/>
              <a:t>theory</a:t>
            </a:r>
            <a:r>
              <a:rPr lang="it-IT" sz="1800" dirty="0"/>
              <a:t> of the </a:t>
            </a:r>
            <a:r>
              <a:rPr lang="it-IT" sz="1800" dirty="0" err="1"/>
              <a:t>six</a:t>
            </a:r>
            <a:r>
              <a:rPr lang="it-IT" sz="1800" dirty="0"/>
              <a:t> </a:t>
            </a:r>
            <a:r>
              <a:rPr lang="it-IT" sz="1800" dirty="0" err="1"/>
              <a:t>degrees</a:t>
            </a:r>
            <a:r>
              <a:rPr lang="it-IT" sz="1800" dirty="0"/>
              <a:t> of </a:t>
            </a:r>
            <a:r>
              <a:rPr lang="it-IT" sz="1800" dirty="0" err="1"/>
              <a:t>separation</a:t>
            </a:r>
            <a:r>
              <a:rPr lang="it-IT" sz="1800" dirty="0"/>
              <a:t> in </a:t>
            </a:r>
            <a:r>
              <a:rPr lang="it-IT" sz="1800" dirty="0" err="1"/>
              <a:t>semiotics</a:t>
            </a:r>
            <a:r>
              <a:rPr lang="it-IT" sz="1800" dirty="0"/>
              <a:t> and </a:t>
            </a:r>
            <a:r>
              <a:rPr lang="it-IT" sz="1800" dirty="0" err="1"/>
              <a:t>sociology</a:t>
            </a:r>
            <a:r>
              <a:rPr lang="it-IT" sz="1800" dirty="0"/>
              <a:t> </a:t>
            </a:r>
            <a:r>
              <a:rPr lang="it-IT" sz="1800" dirty="0" err="1"/>
              <a:t>is</a:t>
            </a:r>
            <a:r>
              <a:rPr lang="it-IT" sz="1800" dirty="0"/>
              <a:t> a </a:t>
            </a:r>
            <a:r>
              <a:rPr lang="it-IT" sz="1800" dirty="0" err="1"/>
              <a:t>hypothesis</a:t>
            </a:r>
            <a:r>
              <a:rPr lang="it-IT" sz="1800" dirty="0"/>
              <a:t> </a:t>
            </a:r>
            <a:r>
              <a:rPr lang="it-IT" sz="1800" dirty="0" err="1"/>
              <a:t>according</a:t>
            </a:r>
            <a:r>
              <a:rPr lang="it-IT" sz="1800" dirty="0"/>
              <a:t> to </a:t>
            </a:r>
            <a:r>
              <a:rPr lang="it-IT" sz="1800" dirty="0" err="1"/>
              <a:t>which</a:t>
            </a:r>
            <a:r>
              <a:rPr lang="it-IT" sz="1800" dirty="0"/>
              <a:t> </a:t>
            </a:r>
            <a:r>
              <a:rPr lang="it-IT" sz="1800" dirty="0" err="1"/>
              <a:t>each</a:t>
            </a:r>
            <a:r>
              <a:rPr lang="it-IT" sz="1800" dirty="0"/>
              <a:t> </a:t>
            </a:r>
            <a:r>
              <a:rPr lang="it-IT" sz="1800" dirty="0" err="1"/>
              <a:t>person</a:t>
            </a:r>
            <a:r>
              <a:rPr lang="it-IT" sz="1800" dirty="0"/>
              <a:t> can be </a:t>
            </a:r>
            <a:r>
              <a:rPr lang="it-IT" sz="1800" dirty="0" err="1"/>
              <a:t>connected</a:t>
            </a:r>
            <a:r>
              <a:rPr lang="it-IT" sz="1800" dirty="0"/>
              <a:t> to </a:t>
            </a:r>
            <a:r>
              <a:rPr lang="it-IT" sz="1800" dirty="0" err="1"/>
              <a:t>any</a:t>
            </a:r>
            <a:r>
              <a:rPr lang="it-IT" sz="1800" dirty="0"/>
              <a:t> </a:t>
            </a:r>
            <a:r>
              <a:rPr lang="it-IT" sz="1800" dirty="0" err="1"/>
              <a:t>other</a:t>
            </a:r>
            <a:r>
              <a:rPr lang="it-IT" sz="1800" dirty="0"/>
              <a:t> </a:t>
            </a:r>
            <a:r>
              <a:rPr lang="it-IT" sz="1800" dirty="0" err="1"/>
              <a:t>person</a:t>
            </a:r>
            <a:r>
              <a:rPr lang="it-IT" sz="1800" dirty="0"/>
              <a:t> or </a:t>
            </a:r>
            <a:r>
              <a:rPr lang="it-IT" sz="1800" dirty="0" err="1"/>
              <a:t>thing</a:t>
            </a:r>
            <a:r>
              <a:rPr lang="it-IT" sz="1800" dirty="0"/>
              <a:t> </a:t>
            </a:r>
            <a:r>
              <a:rPr lang="it-IT" sz="1800" dirty="0" err="1"/>
              <a:t>through</a:t>
            </a:r>
            <a:r>
              <a:rPr lang="it-IT" sz="1800" dirty="0"/>
              <a:t> a </a:t>
            </a:r>
            <a:r>
              <a:rPr lang="it-IT" sz="1800" dirty="0" err="1"/>
              <a:t>chain</a:t>
            </a:r>
            <a:r>
              <a:rPr lang="it-IT" sz="1800" dirty="0"/>
              <a:t> of </a:t>
            </a:r>
            <a:r>
              <a:rPr lang="it-IT" sz="1800" dirty="0" err="1"/>
              <a:t>acquaintances</a:t>
            </a:r>
            <a:r>
              <a:rPr lang="it-IT" sz="1800" dirty="0"/>
              <a:t> and </a:t>
            </a:r>
            <a:r>
              <a:rPr lang="it-IT" sz="1800" dirty="0" err="1"/>
              <a:t>relationships</a:t>
            </a:r>
            <a:r>
              <a:rPr lang="it-IT" sz="1800" dirty="0"/>
              <a:t> with no more </a:t>
            </a:r>
            <a:r>
              <a:rPr lang="it-IT" sz="1800" dirty="0" err="1"/>
              <a:t>than</a:t>
            </a:r>
            <a:r>
              <a:rPr lang="it-IT" sz="1800" dirty="0"/>
              <a:t> 5 </a:t>
            </a:r>
            <a:r>
              <a:rPr lang="it-IT" sz="1800" dirty="0" err="1"/>
              <a:t>intermediaries</a:t>
            </a:r>
            <a:r>
              <a:rPr lang="it-IT" sz="1800" dirty="0"/>
              <a:t>.</a:t>
            </a:r>
          </a:p>
          <a:p>
            <a:pPr marL="0" indent="0" algn="just">
              <a:buNone/>
            </a:pPr>
            <a:r>
              <a:rPr lang="it-IT" sz="1500" i="1" dirty="0"/>
              <a:t>Stanley </a:t>
            </a:r>
            <a:r>
              <a:rPr lang="it-IT" sz="1500" i="1" dirty="0" err="1"/>
              <a:t>Milgram</a:t>
            </a:r>
            <a:r>
              <a:rPr lang="it-IT" sz="1500" i="1" dirty="0"/>
              <a:t>, 1967 </a:t>
            </a:r>
            <a:r>
              <a:rPr lang="it-IT" sz="1500" dirty="0"/>
              <a:t>– Teoria del mondo piccolo (esperimento sociale)</a:t>
            </a:r>
          </a:p>
        </p:txBody>
      </p:sp>
      <p:pic>
        <p:nvPicPr>
          <p:cNvPr id="5" name="Picture 4">
            <a:extLst>
              <a:ext uri="{FF2B5EF4-FFF2-40B4-BE49-F238E27FC236}">
                <a16:creationId xmlns:a16="http://schemas.microsoft.com/office/drawing/2014/main" id="{5980E3AD-6C3A-B840-9827-D5C0CA4DB0A8}"/>
              </a:ext>
            </a:extLst>
          </p:cNvPr>
          <p:cNvPicPr>
            <a:picLocks noChangeAspect="1"/>
          </p:cNvPicPr>
          <p:nvPr/>
        </p:nvPicPr>
        <p:blipFill>
          <a:blip r:embed="rId3"/>
          <a:stretch>
            <a:fillRect/>
          </a:stretch>
        </p:blipFill>
        <p:spPr>
          <a:xfrm>
            <a:off x="5304263" y="3098423"/>
            <a:ext cx="5129560" cy="3457323"/>
          </a:xfrm>
          <a:prstGeom prst="rect">
            <a:avLst/>
          </a:prstGeom>
        </p:spPr>
      </p:pic>
    </p:spTree>
    <p:extLst>
      <p:ext uri="{BB962C8B-B14F-4D97-AF65-F5344CB8AC3E}">
        <p14:creationId xmlns:p14="http://schemas.microsoft.com/office/powerpoint/2010/main" val="723853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page19image57883888">
            <a:extLst>
              <a:ext uri="{FF2B5EF4-FFF2-40B4-BE49-F238E27FC236}">
                <a16:creationId xmlns:a16="http://schemas.microsoft.com/office/drawing/2014/main" id="{5490EA17-FFF4-C24D-ACDC-5BD6359F655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14589" y="1948298"/>
            <a:ext cx="7362825" cy="386715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E93B9051-97FA-C449-9928-48A79ABB8275}"/>
              </a:ext>
            </a:extLst>
          </p:cNvPr>
          <p:cNvSpPr txBox="1"/>
          <p:nvPr/>
        </p:nvSpPr>
        <p:spPr>
          <a:xfrm>
            <a:off x="2497867" y="1042553"/>
            <a:ext cx="4967707" cy="584775"/>
          </a:xfrm>
          <a:prstGeom prst="rect">
            <a:avLst/>
          </a:prstGeom>
          <a:noFill/>
        </p:spPr>
        <p:txBody>
          <a:bodyPr wrap="none" rtlCol="0">
            <a:spAutoFit/>
          </a:bodyPr>
          <a:lstStyle/>
          <a:p>
            <a:r>
              <a:rPr lang="it-IT" sz="3200" dirty="0"/>
              <a:t>International </a:t>
            </a:r>
            <a:r>
              <a:rPr lang="it-IT" sz="3200" dirty="0" err="1"/>
              <a:t>airline</a:t>
            </a:r>
            <a:r>
              <a:rPr lang="it-IT" sz="3200" dirty="0"/>
              <a:t> network</a:t>
            </a:r>
            <a:endParaRPr lang="it-IT"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6179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page20image57675424">
            <a:extLst>
              <a:ext uri="{FF2B5EF4-FFF2-40B4-BE49-F238E27FC236}">
                <a16:creationId xmlns:a16="http://schemas.microsoft.com/office/drawing/2014/main" id="{97792565-4B8C-1241-BB56-FBFA9EB98CA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9750" y="2236824"/>
            <a:ext cx="8572500" cy="356235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3776846F-6023-674F-988A-A9A110EB727F}"/>
              </a:ext>
            </a:extLst>
          </p:cNvPr>
          <p:cNvSpPr txBox="1"/>
          <p:nvPr/>
        </p:nvSpPr>
        <p:spPr>
          <a:xfrm>
            <a:off x="3812269" y="1339152"/>
            <a:ext cx="4036746" cy="584775"/>
          </a:xfrm>
          <a:prstGeom prst="rect">
            <a:avLst/>
          </a:prstGeom>
          <a:noFill/>
        </p:spPr>
        <p:txBody>
          <a:bodyPr wrap="none" rtlCol="0">
            <a:spAutoFit/>
          </a:bodyPr>
          <a:lstStyle/>
          <a:p>
            <a:r>
              <a:rPr lang="it-IT" sz="3200" dirty="0">
                <a:latin typeface="Arial" panose="020B0604020202020204" pitchFamily="34" charset="0"/>
                <a:cs typeface="Arial" panose="020B0604020202020204" pitchFamily="34" charset="0"/>
              </a:rPr>
              <a:t>Tokyo </a:t>
            </a:r>
            <a:r>
              <a:rPr lang="it-IT" sz="3200" dirty="0" err="1"/>
              <a:t>railway</a:t>
            </a:r>
            <a:r>
              <a:rPr lang="it-IT" sz="3200" dirty="0"/>
              <a:t> network</a:t>
            </a:r>
            <a:endParaRPr lang="it-IT"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3828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flipH="1">
            <a:off x="4842973" y="1871953"/>
            <a:ext cx="5824756" cy="4910125"/>
          </a:xfrm>
          <a:prstGeom prst="rect">
            <a:avLst/>
          </a:prstGeom>
        </p:spPr>
      </p:pic>
      <p:sp>
        <p:nvSpPr>
          <p:cNvPr id="7" name="TextBox 6"/>
          <p:cNvSpPr txBox="1"/>
          <p:nvPr/>
        </p:nvSpPr>
        <p:spPr>
          <a:xfrm>
            <a:off x="1847850" y="115889"/>
            <a:ext cx="8352606" cy="5847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Network analysis in biology</a:t>
            </a:r>
          </a:p>
        </p:txBody>
      </p:sp>
      <p:sp>
        <p:nvSpPr>
          <p:cNvPr id="2" name="TextBox 1"/>
          <p:cNvSpPr txBox="1"/>
          <p:nvPr/>
        </p:nvSpPr>
        <p:spPr>
          <a:xfrm>
            <a:off x="1730488" y="775733"/>
            <a:ext cx="8613985" cy="5262979"/>
          </a:xfrm>
          <a:prstGeom prst="rect">
            <a:avLst/>
          </a:prstGeom>
          <a:noFill/>
        </p:spPr>
        <p:txBody>
          <a:bodyPr wrap="square" rtlCol="0">
            <a:spAutoFit/>
          </a:bodyPr>
          <a:lstStyle/>
          <a:p>
            <a:pPr>
              <a:spcAft>
                <a:spcPts val="1200"/>
              </a:spcAft>
            </a:pPr>
            <a:r>
              <a:rPr lang="en-GB" sz="2000" dirty="0"/>
              <a:t>Complex biological systems can be represented and analysed as networks, using the tools that graph theory gives us:</a:t>
            </a:r>
          </a:p>
          <a:p>
            <a:pPr marL="342900" indent="-342900">
              <a:lnSpc>
                <a:spcPct val="150000"/>
              </a:lnSpc>
              <a:spcAft>
                <a:spcPts val="1200"/>
              </a:spcAft>
              <a:buFont typeface="Arial" panose="020B0604020202020204" pitchFamily="34" charset="0"/>
              <a:buChar char="•"/>
            </a:pPr>
            <a:r>
              <a:rPr lang="en-GB" dirty="0"/>
              <a:t>Ecological networks (food webs, species interaction networks…)</a:t>
            </a:r>
          </a:p>
          <a:p>
            <a:pPr marL="342900" indent="-342900">
              <a:lnSpc>
                <a:spcPct val="150000"/>
              </a:lnSpc>
              <a:spcAft>
                <a:spcPts val="1200"/>
              </a:spcAft>
              <a:buFont typeface="Arial" panose="020B0604020202020204" pitchFamily="34" charset="0"/>
              <a:buChar char="•"/>
            </a:pPr>
            <a:r>
              <a:rPr lang="en-GB" dirty="0"/>
              <a:t>Neurological networks</a:t>
            </a:r>
          </a:p>
          <a:p>
            <a:pPr marL="342900" indent="-342900">
              <a:lnSpc>
                <a:spcPct val="150000"/>
              </a:lnSpc>
              <a:spcAft>
                <a:spcPts val="1200"/>
              </a:spcAft>
              <a:buFont typeface="Arial" panose="020B0604020202020204" pitchFamily="34" charset="0"/>
              <a:buChar char="•"/>
            </a:pPr>
            <a:r>
              <a:rPr lang="en-GB" dirty="0"/>
              <a:t>Metabolic networks</a:t>
            </a:r>
          </a:p>
          <a:p>
            <a:pPr marL="342900" indent="-342900">
              <a:lnSpc>
                <a:spcPct val="150000"/>
              </a:lnSpc>
              <a:spcAft>
                <a:spcPts val="1200"/>
              </a:spcAft>
              <a:buFont typeface="Arial" panose="020B0604020202020204" pitchFamily="34" charset="0"/>
              <a:buChar char="•"/>
            </a:pPr>
            <a:r>
              <a:rPr lang="en-GB" dirty="0"/>
              <a:t>Signalling networks</a:t>
            </a:r>
          </a:p>
          <a:p>
            <a:pPr marL="342900" indent="-342900">
              <a:lnSpc>
                <a:spcPct val="150000"/>
              </a:lnSpc>
              <a:spcAft>
                <a:spcPts val="1200"/>
              </a:spcAft>
              <a:buFont typeface="Arial" panose="020B0604020202020204" pitchFamily="34" charset="0"/>
              <a:buChar char="•"/>
            </a:pPr>
            <a:r>
              <a:rPr lang="en-GB" dirty="0"/>
              <a:t>Genetic interaction networks</a:t>
            </a:r>
          </a:p>
          <a:p>
            <a:pPr marL="342900" indent="-342900">
              <a:lnSpc>
                <a:spcPct val="150000"/>
              </a:lnSpc>
              <a:spcAft>
                <a:spcPts val="1200"/>
              </a:spcAft>
              <a:buFont typeface="Arial" panose="020B0604020202020204" pitchFamily="34" charset="0"/>
              <a:buChar char="•"/>
            </a:pPr>
            <a:r>
              <a:rPr lang="en-GB" dirty="0"/>
              <a:t>Gene regulatory networks</a:t>
            </a:r>
          </a:p>
          <a:p>
            <a:pPr marL="342900" indent="-342900">
              <a:lnSpc>
                <a:spcPct val="150000"/>
              </a:lnSpc>
              <a:spcAft>
                <a:spcPts val="1200"/>
              </a:spcAft>
              <a:buFont typeface="Arial" panose="020B0604020202020204" pitchFamily="34" charset="0"/>
              <a:buChar char="•"/>
            </a:pPr>
            <a:r>
              <a:rPr lang="en-GB" dirty="0"/>
              <a:t>Protein-protein interaction networks</a:t>
            </a:r>
          </a:p>
          <a:p>
            <a:pPr marL="285750" indent="-285750">
              <a:lnSpc>
                <a:spcPct val="150000"/>
              </a:lnSpc>
              <a:spcAft>
                <a:spcPts val="1200"/>
              </a:spcAft>
              <a:buFont typeface="Arial" panose="020B0604020202020204" pitchFamily="34" charset="0"/>
              <a:buChar char="•"/>
            </a:pPr>
            <a:r>
              <a:rPr lang="en-GB" dirty="0"/>
              <a:t>…</a:t>
            </a:r>
          </a:p>
        </p:txBody>
      </p:sp>
      <p:pic>
        <p:nvPicPr>
          <p:cNvPr id="2050" name="Picture 2" descr="File:Human brain.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45183" y="2879658"/>
            <a:ext cx="1054837" cy="1222771"/>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File:Lions hunting Africa.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472264" y="4815325"/>
            <a:ext cx="2015240" cy="1345173"/>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1559496" y="6102006"/>
            <a:ext cx="8136904" cy="769441"/>
          </a:xfrm>
          <a:prstGeom prst="rect">
            <a:avLst/>
          </a:prstGeom>
          <a:noFill/>
        </p:spPr>
        <p:txBody>
          <a:bodyPr wrap="square" rtlCol="0">
            <a:spAutoFit/>
          </a:bodyPr>
          <a:lstStyle/>
          <a:p>
            <a:r>
              <a:rPr lang="en-GB" sz="1100" dirty="0">
                <a:solidFill>
                  <a:schemeClr val="accent1"/>
                </a:solidFill>
              </a:rPr>
              <a:t>Images taken under Creative Commons Attribution-Share Alike 3.0 </a:t>
            </a:r>
            <a:r>
              <a:rPr lang="en-GB" sz="1100" dirty="0" err="1">
                <a:solidFill>
                  <a:schemeClr val="accent1"/>
                </a:solidFill>
              </a:rPr>
              <a:t>Unported</a:t>
            </a:r>
            <a:r>
              <a:rPr lang="en-GB" sz="1100" dirty="0">
                <a:solidFill>
                  <a:schemeClr val="accent1"/>
                </a:solidFill>
              </a:rPr>
              <a:t> license from:</a:t>
            </a:r>
          </a:p>
          <a:p>
            <a:r>
              <a:rPr lang="en-GB" sz="1100" dirty="0">
                <a:solidFill>
                  <a:schemeClr val="accent1"/>
                </a:solidFill>
                <a:hlinkClick r:id="rId5"/>
              </a:rPr>
              <a:t>http://commons.wikimedia.org/wiki/File:Lions_hunting_Africa.jpg</a:t>
            </a:r>
            <a:r>
              <a:rPr lang="en-GB" sz="1100" dirty="0">
                <a:solidFill>
                  <a:schemeClr val="accent1"/>
                </a:solidFill>
              </a:rPr>
              <a:t> </a:t>
            </a:r>
          </a:p>
          <a:p>
            <a:r>
              <a:rPr lang="en-GB" sz="1100" dirty="0">
                <a:solidFill>
                  <a:schemeClr val="accent1"/>
                </a:solidFill>
                <a:hlinkClick r:id="rId6"/>
              </a:rPr>
              <a:t>http://commons.wikimedia.org/wiki/File:Entner%E2%80%93Doudoroff_pathway_non-phosphorylative.svg</a:t>
            </a:r>
            <a:endParaRPr lang="en-GB" sz="1100" dirty="0">
              <a:solidFill>
                <a:schemeClr val="accent1"/>
              </a:solidFill>
            </a:endParaRPr>
          </a:p>
          <a:p>
            <a:r>
              <a:rPr lang="en-GB" sz="1100" dirty="0">
                <a:solidFill>
                  <a:schemeClr val="accent1"/>
                </a:solidFill>
                <a:hlinkClick r:id="rId7"/>
              </a:rPr>
              <a:t>http://commons.wikimedia.org/wiki/File:Gene_Regulatory_Network_for_Initiation_of_Sporulation_in_Bacillus_subtilis.png</a:t>
            </a:r>
            <a:endParaRPr lang="en-GB" sz="1100" dirty="0">
              <a:solidFill>
                <a:schemeClr val="accent1"/>
              </a:solidFill>
            </a:endParaRPr>
          </a:p>
        </p:txBody>
      </p:sp>
      <p:pic>
        <p:nvPicPr>
          <p:cNvPr id="2054" name="Picture 6" descr="File:Entner–Doudoroff pathway non-phosphorylative.sv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876582" y="2086469"/>
            <a:ext cx="1467399" cy="251434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2" name="Group 11"/>
          <p:cNvGrpSpPr>
            <a:grpSpLocks noChangeAspect="1"/>
          </p:cNvGrpSpPr>
          <p:nvPr/>
        </p:nvGrpSpPr>
        <p:grpSpPr>
          <a:xfrm>
            <a:off x="6813597" y="4319059"/>
            <a:ext cx="1334919" cy="1614507"/>
            <a:chOff x="6535497" y="2591158"/>
            <a:chExt cx="1385500" cy="1675681"/>
          </a:xfrm>
        </p:grpSpPr>
        <p:sp>
          <p:nvSpPr>
            <p:cNvPr id="13" name="Freeform 8"/>
            <p:cNvSpPr>
              <a:spLocks noChangeAspect="1"/>
            </p:cNvSpPr>
            <p:nvPr/>
          </p:nvSpPr>
          <p:spPr bwMode="auto">
            <a:xfrm rot="17674032">
              <a:off x="7105187" y="3127766"/>
              <a:ext cx="379233" cy="510606"/>
            </a:xfrm>
            <a:custGeom>
              <a:avLst/>
              <a:gdLst>
                <a:gd name="T0" fmla="*/ 5081 w 235"/>
                <a:gd name="T1" fmla="*/ 15 h 355"/>
                <a:gd name="T2" fmla="*/ 0 w 235"/>
                <a:gd name="T3" fmla="*/ 196 h 355"/>
                <a:gd name="T4" fmla="*/ 5081 w 235"/>
                <a:gd name="T5" fmla="*/ 332 h 355"/>
                <a:gd name="T6" fmla="*/ 20017 w 235"/>
                <a:gd name="T7" fmla="*/ 332 h 355"/>
                <a:gd name="T8" fmla="*/ 25078 w 235"/>
                <a:gd name="T9" fmla="*/ 241 h 355"/>
                <a:gd name="T10" fmla="*/ 15010 w 235"/>
                <a:gd name="T11" fmla="*/ 105 h 355"/>
                <a:gd name="T12" fmla="*/ 5081 w 235"/>
                <a:gd name="T13" fmla="*/ 15 h 355"/>
                <a:gd name="T14" fmla="*/ 0 60000 65536"/>
                <a:gd name="T15" fmla="*/ 0 60000 65536"/>
                <a:gd name="T16" fmla="*/ 0 60000 65536"/>
                <a:gd name="T17" fmla="*/ 0 60000 65536"/>
                <a:gd name="T18" fmla="*/ 0 60000 65536"/>
                <a:gd name="T19" fmla="*/ 0 60000 65536"/>
                <a:gd name="T20" fmla="*/ 0 60000 65536"/>
                <a:gd name="T21" fmla="*/ 0 w 235"/>
                <a:gd name="T22" fmla="*/ 0 h 355"/>
                <a:gd name="T23" fmla="*/ 235 w 235"/>
                <a:gd name="T24" fmla="*/ 355 h 3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5" h="355">
                  <a:moveTo>
                    <a:pt x="46" y="15"/>
                  </a:moveTo>
                  <a:cubicBezTo>
                    <a:pt x="23" y="30"/>
                    <a:pt x="0" y="143"/>
                    <a:pt x="0" y="196"/>
                  </a:cubicBezTo>
                  <a:cubicBezTo>
                    <a:pt x="0" y="249"/>
                    <a:pt x="16" y="309"/>
                    <a:pt x="46" y="332"/>
                  </a:cubicBezTo>
                  <a:cubicBezTo>
                    <a:pt x="76" y="355"/>
                    <a:pt x="152" y="347"/>
                    <a:pt x="182" y="332"/>
                  </a:cubicBezTo>
                  <a:cubicBezTo>
                    <a:pt x="212" y="317"/>
                    <a:pt x="235" y="279"/>
                    <a:pt x="227" y="241"/>
                  </a:cubicBezTo>
                  <a:cubicBezTo>
                    <a:pt x="219" y="203"/>
                    <a:pt x="166" y="143"/>
                    <a:pt x="136" y="105"/>
                  </a:cubicBezTo>
                  <a:cubicBezTo>
                    <a:pt x="106" y="67"/>
                    <a:pt x="69" y="0"/>
                    <a:pt x="46" y="15"/>
                  </a:cubicBezTo>
                  <a:close/>
                </a:path>
              </a:pathLst>
            </a:custGeom>
            <a:solidFill>
              <a:srgbClr val="FF6600"/>
            </a:solidFill>
            <a:ln w="9525">
              <a:solidFill>
                <a:srgbClr val="CC3300"/>
              </a:solidFill>
              <a:round/>
              <a:headEnd/>
              <a:tailEnd/>
            </a:ln>
          </p:spPr>
          <p:txBody>
            <a:bodyPr/>
            <a:lstStyle/>
            <a:p>
              <a:endParaRPr lang="en-GB">
                <a:cs typeface="Arial" panose="020B0604020202020204" pitchFamily="34" charset="0"/>
              </a:endParaRPr>
            </a:p>
          </p:txBody>
        </p:sp>
        <p:sp>
          <p:nvSpPr>
            <p:cNvPr id="14" name="Freeform 9"/>
            <p:cNvSpPr>
              <a:spLocks noChangeAspect="1"/>
            </p:cNvSpPr>
            <p:nvPr/>
          </p:nvSpPr>
          <p:spPr bwMode="auto">
            <a:xfrm rot="17674032">
              <a:off x="6643027" y="2988870"/>
              <a:ext cx="1675681" cy="880258"/>
            </a:xfrm>
            <a:custGeom>
              <a:avLst/>
              <a:gdLst>
                <a:gd name="T0" fmla="*/ 416 w 1330"/>
                <a:gd name="T1" fmla="*/ 272 h 612"/>
                <a:gd name="T2" fmla="*/ 280 w 1330"/>
                <a:gd name="T3" fmla="*/ 317 h 612"/>
                <a:gd name="T4" fmla="*/ 235 w 1330"/>
                <a:gd name="T5" fmla="*/ 272 h 612"/>
                <a:gd name="T6" fmla="*/ 99 w 1330"/>
                <a:gd name="T7" fmla="*/ 317 h 612"/>
                <a:gd name="T8" fmla="*/ 53 w 1330"/>
                <a:gd name="T9" fmla="*/ 499 h 612"/>
                <a:gd name="T10" fmla="*/ 416 w 1330"/>
                <a:gd name="T11" fmla="*/ 589 h 612"/>
                <a:gd name="T12" fmla="*/ 915 w 1330"/>
                <a:gd name="T13" fmla="*/ 589 h 612"/>
                <a:gd name="T14" fmla="*/ 1233 w 1330"/>
                <a:gd name="T15" fmla="*/ 453 h 612"/>
                <a:gd name="T16" fmla="*/ 1323 w 1330"/>
                <a:gd name="T17" fmla="*/ 317 h 612"/>
                <a:gd name="T18" fmla="*/ 1278 w 1330"/>
                <a:gd name="T19" fmla="*/ 181 h 612"/>
                <a:gd name="T20" fmla="*/ 1187 w 1330"/>
                <a:gd name="T21" fmla="*/ 45 h 612"/>
                <a:gd name="T22" fmla="*/ 1097 w 1330"/>
                <a:gd name="T23" fmla="*/ 0 h 612"/>
                <a:gd name="T24" fmla="*/ 1051 w 1330"/>
                <a:gd name="T25" fmla="*/ 45 h 612"/>
                <a:gd name="T26" fmla="*/ 961 w 1330"/>
                <a:gd name="T27" fmla="*/ 136 h 612"/>
                <a:gd name="T28" fmla="*/ 825 w 1330"/>
                <a:gd name="T29" fmla="*/ 136 h 612"/>
                <a:gd name="T30" fmla="*/ 779 w 1330"/>
                <a:gd name="T31" fmla="*/ 181 h 612"/>
                <a:gd name="T32" fmla="*/ 825 w 1330"/>
                <a:gd name="T33" fmla="*/ 272 h 612"/>
                <a:gd name="T34" fmla="*/ 825 w 1330"/>
                <a:gd name="T35" fmla="*/ 362 h 612"/>
                <a:gd name="T36" fmla="*/ 734 w 1330"/>
                <a:gd name="T37" fmla="*/ 362 h 612"/>
                <a:gd name="T38" fmla="*/ 598 w 1330"/>
                <a:gd name="T39" fmla="*/ 408 h 612"/>
                <a:gd name="T40" fmla="*/ 507 w 1330"/>
                <a:gd name="T41" fmla="*/ 362 h 612"/>
                <a:gd name="T42" fmla="*/ 462 w 1330"/>
                <a:gd name="T43" fmla="*/ 272 h 612"/>
                <a:gd name="T44" fmla="*/ 416 w 1330"/>
                <a:gd name="T45" fmla="*/ 272 h 6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30"/>
                <a:gd name="T70" fmla="*/ 0 h 612"/>
                <a:gd name="T71" fmla="*/ 1330 w 1330"/>
                <a:gd name="T72" fmla="*/ 612 h 6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30" h="612">
                  <a:moveTo>
                    <a:pt x="416" y="272"/>
                  </a:moveTo>
                  <a:cubicBezTo>
                    <a:pt x="386" y="279"/>
                    <a:pt x="310" y="317"/>
                    <a:pt x="280" y="317"/>
                  </a:cubicBezTo>
                  <a:cubicBezTo>
                    <a:pt x="250" y="317"/>
                    <a:pt x="265" y="272"/>
                    <a:pt x="235" y="272"/>
                  </a:cubicBezTo>
                  <a:cubicBezTo>
                    <a:pt x="205" y="272"/>
                    <a:pt x="129" y="279"/>
                    <a:pt x="99" y="317"/>
                  </a:cubicBezTo>
                  <a:cubicBezTo>
                    <a:pt x="69" y="355"/>
                    <a:pt x="0" y="454"/>
                    <a:pt x="53" y="499"/>
                  </a:cubicBezTo>
                  <a:cubicBezTo>
                    <a:pt x="106" y="544"/>
                    <a:pt x="272" y="574"/>
                    <a:pt x="416" y="589"/>
                  </a:cubicBezTo>
                  <a:cubicBezTo>
                    <a:pt x="560" y="604"/>
                    <a:pt x="779" y="612"/>
                    <a:pt x="915" y="589"/>
                  </a:cubicBezTo>
                  <a:cubicBezTo>
                    <a:pt x="1051" y="566"/>
                    <a:pt x="1165" y="498"/>
                    <a:pt x="1233" y="453"/>
                  </a:cubicBezTo>
                  <a:cubicBezTo>
                    <a:pt x="1301" y="408"/>
                    <a:pt x="1316" y="362"/>
                    <a:pt x="1323" y="317"/>
                  </a:cubicBezTo>
                  <a:cubicBezTo>
                    <a:pt x="1330" y="272"/>
                    <a:pt x="1301" y="226"/>
                    <a:pt x="1278" y="181"/>
                  </a:cubicBezTo>
                  <a:cubicBezTo>
                    <a:pt x="1255" y="136"/>
                    <a:pt x="1217" y="75"/>
                    <a:pt x="1187" y="45"/>
                  </a:cubicBezTo>
                  <a:cubicBezTo>
                    <a:pt x="1157" y="15"/>
                    <a:pt x="1120" y="0"/>
                    <a:pt x="1097" y="0"/>
                  </a:cubicBezTo>
                  <a:cubicBezTo>
                    <a:pt x="1074" y="0"/>
                    <a:pt x="1074" y="22"/>
                    <a:pt x="1051" y="45"/>
                  </a:cubicBezTo>
                  <a:cubicBezTo>
                    <a:pt x="1028" y="68"/>
                    <a:pt x="999" y="121"/>
                    <a:pt x="961" y="136"/>
                  </a:cubicBezTo>
                  <a:cubicBezTo>
                    <a:pt x="923" y="151"/>
                    <a:pt x="855" y="129"/>
                    <a:pt x="825" y="136"/>
                  </a:cubicBezTo>
                  <a:cubicBezTo>
                    <a:pt x="795" y="143"/>
                    <a:pt x="779" y="158"/>
                    <a:pt x="779" y="181"/>
                  </a:cubicBezTo>
                  <a:cubicBezTo>
                    <a:pt x="779" y="204"/>
                    <a:pt x="817" y="242"/>
                    <a:pt x="825" y="272"/>
                  </a:cubicBezTo>
                  <a:cubicBezTo>
                    <a:pt x="833" y="302"/>
                    <a:pt x="840" y="347"/>
                    <a:pt x="825" y="362"/>
                  </a:cubicBezTo>
                  <a:cubicBezTo>
                    <a:pt x="810" y="377"/>
                    <a:pt x="772" y="354"/>
                    <a:pt x="734" y="362"/>
                  </a:cubicBezTo>
                  <a:cubicBezTo>
                    <a:pt x="696" y="370"/>
                    <a:pt x="636" y="408"/>
                    <a:pt x="598" y="408"/>
                  </a:cubicBezTo>
                  <a:cubicBezTo>
                    <a:pt x="560" y="408"/>
                    <a:pt x="530" y="385"/>
                    <a:pt x="507" y="362"/>
                  </a:cubicBezTo>
                  <a:cubicBezTo>
                    <a:pt x="484" y="339"/>
                    <a:pt x="477" y="287"/>
                    <a:pt x="462" y="272"/>
                  </a:cubicBezTo>
                  <a:cubicBezTo>
                    <a:pt x="447" y="257"/>
                    <a:pt x="446" y="265"/>
                    <a:pt x="416" y="272"/>
                  </a:cubicBezTo>
                  <a:close/>
                </a:path>
              </a:pathLst>
            </a:custGeom>
            <a:solidFill>
              <a:srgbClr val="FFCC66"/>
            </a:solidFill>
            <a:ln w="9525">
              <a:solidFill>
                <a:srgbClr val="FF9900"/>
              </a:solidFill>
              <a:round/>
              <a:headEnd/>
              <a:tailEnd/>
            </a:ln>
          </p:spPr>
          <p:txBody>
            <a:bodyPr/>
            <a:lstStyle/>
            <a:p>
              <a:endParaRPr lang="en-GB">
                <a:cs typeface="Arial" panose="020B0604020202020204" pitchFamily="34" charset="0"/>
              </a:endParaRPr>
            </a:p>
          </p:txBody>
        </p:sp>
        <p:sp>
          <p:nvSpPr>
            <p:cNvPr id="15" name="Freeform 7"/>
            <p:cNvSpPr>
              <a:spLocks noChangeAspect="1"/>
            </p:cNvSpPr>
            <p:nvPr/>
          </p:nvSpPr>
          <p:spPr bwMode="auto">
            <a:xfrm rot="17674032">
              <a:off x="6389148" y="2943979"/>
              <a:ext cx="1152819" cy="860122"/>
            </a:xfrm>
            <a:custGeom>
              <a:avLst/>
              <a:gdLst>
                <a:gd name="T0" fmla="*/ 817 w 915"/>
                <a:gd name="T1" fmla="*/ 151 h 598"/>
                <a:gd name="T2" fmla="*/ 499 w 915"/>
                <a:gd name="T3" fmla="*/ 15 h 598"/>
                <a:gd name="T4" fmla="*/ 136 w 915"/>
                <a:gd name="T5" fmla="*/ 61 h 598"/>
                <a:gd name="T6" fmla="*/ 0 w 915"/>
                <a:gd name="T7" fmla="*/ 333 h 598"/>
                <a:gd name="T8" fmla="*/ 136 w 915"/>
                <a:gd name="T9" fmla="*/ 560 h 598"/>
                <a:gd name="T10" fmla="*/ 318 w 915"/>
                <a:gd name="T11" fmla="*/ 560 h 598"/>
                <a:gd name="T12" fmla="*/ 363 w 915"/>
                <a:gd name="T13" fmla="*/ 423 h 598"/>
                <a:gd name="T14" fmla="*/ 454 w 915"/>
                <a:gd name="T15" fmla="*/ 287 h 598"/>
                <a:gd name="T16" fmla="*/ 590 w 915"/>
                <a:gd name="T17" fmla="*/ 378 h 598"/>
                <a:gd name="T18" fmla="*/ 771 w 915"/>
                <a:gd name="T19" fmla="*/ 423 h 598"/>
                <a:gd name="T20" fmla="*/ 907 w 915"/>
                <a:gd name="T21" fmla="*/ 287 h 598"/>
                <a:gd name="T22" fmla="*/ 817 w 915"/>
                <a:gd name="T23" fmla="*/ 151 h 5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5"/>
                <a:gd name="T37" fmla="*/ 0 h 598"/>
                <a:gd name="T38" fmla="*/ 915 w 915"/>
                <a:gd name="T39" fmla="*/ 598 h 5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5" h="598">
                  <a:moveTo>
                    <a:pt x="817" y="151"/>
                  </a:moveTo>
                  <a:cubicBezTo>
                    <a:pt x="749" y="106"/>
                    <a:pt x="612" y="30"/>
                    <a:pt x="499" y="15"/>
                  </a:cubicBezTo>
                  <a:cubicBezTo>
                    <a:pt x="386" y="0"/>
                    <a:pt x="219" y="8"/>
                    <a:pt x="136" y="61"/>
                  </a:cubicBezTo>
                  <a:cubicBezTo>
                    <a:pt x="53" y="114"/>
                    <a:pt x="0" y="250"/>
                    <a:pt x="0" y="333"/>
                  </a:cubicBezTo>
                  <a:cubicBezTo>
                    <a:pt x="0" y="416"/>
                    <a:pt x="83" y="522"/>
                    <a:pt x="136" y="560"/>
                  </a:cubicBezTo>
                  <a:cubicBezTo>
                    <a:pt x="189" y="598"/>
                    <a:pt x="280" y="583"/>
                    <a:pt x="318" y="560"/>
                  </a:cubicBezTo>
                  <a:cubicBezTo>
                    <a:pt x="356" y="537"/>
                    <a:pt x="340" y="469"/>
                    <a:pt x="363" y="423"/>
                  </a:cubicBezTo>
                  <a:cubicBezTo>
                    <a:pt x="386" y="377"/>
                    <a:pt x="416" y="294"/>
                    <a:pt x="454" y="287"/>
                  </a:cubicBezTo>
                  <a:cubicBezTo>
                    <a:pt x="492" y="280"/>
                    <a:pt x="537" y="355"/>
                    <a:pt x="590" y="378"/>
                  </a:cubicBezTo>
                  <a:cubicBezTo>
                    <a:pt x="643" y="401"/>
                    <a:pt x="718" y="438"/>
                    <a:pt x="771" y="423"/>
                  </a:cubicBezTo>
                  <a:cubicBezTo>
                    <a:pt x="824" y="408"/>
                    <a:pt x="899" y="332"/>
                    <a:pt x="907" y="287"/>
                  </a:cubicBezTo>
                  <a:cubicBezTo>
                    <a:pt x="915" y="242"/>
                    <a:pt x="885" y="196"/>
                    <a:pt x="817" y="151"/>
                  </a:cubicBezTo>
                  <a:close/>
                </a:path>
              </a:pathLst>
            </a:custGeom>
            <a:solidFill>
              <a:srgbClr val="FFFF66"/>
            </a:solidFill>
            <a:ln w="9525">
              <a:solidFill>
                <a:srgbClr val="FFCC66"/>
              </a:solidFill>
              <a:round/>
              <a:headEnd/>
              <a:tailEnd/>
            </a:ln>
          </p:spPr>
          <p:txBody>
            <a:bodyPr/>
            <a:lstStyle/>
            <a:p>
              <a:endParaRPr lang="en-GB">
                <a:cs typeface="Arial" panose="020B0604020202020204" pitchFamily="34" charset="0"/>
              </a:endParaRPr>
            </a:p>
          </p:txBody>
        </p:sp>
      </p:grpSp>
    </p:spTree>
    <p:extLst>
      <p:ext uri="{BB962C8B-B14F-4D97-AF65-F5344CB8AC3E}">
        <p14:creationId xmlns:p14="http://schemas.microsoft.com/office/powerpoint/2010/main" val="16597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47850" y="115889"/>
            <a:ext cx="8352606" cy="5847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Networks of cell biology: a summary</a:t>
            </a:r>
          </a:p>
        </p:txBody>
      </p:sp>
      <p:sp>
        <p:nvSpPr>
          <p:cNvPr id="6" name="Rectangle 5"/>
          <p:cNvSpPr/>
          <p:nvPr/>
        </p:nvSpPr>
        <p:spPr>
          <a:xfrm>
            <a:off x="1535667" y="6453336"/>
            <a:ext cx="8136904" cy="261610"/>
          </a:xfrm>
          <a:prstGeom prst="rect">
            <a:avLst/>
          </a:prstGeom>
          <a:noFill/>
        </p:spPr>
        <p:txBody>
          <a:bodyPr wrap="square" rtlCol="0">
            <a:spAutoFit/>
          </a:bodyPr>
          <a:lstStyle/>
          <a:p>
            <a:r>
              <a:rPr lang="en-GB" sz="1100" dirty="0">
                <a:solidFill>
                  <a:schemeClr val="accent1"/>
                </a:solidFill>
              </a:rPr>
              <a:t>Based on slides by </a:t>
            </a:r>
            <a:r>
              <a:rPr lang="en-GB" sz="1100" dirty="0" err="1">
                <a:solidFill>
                  <a:schemeClr val="accent1"/>
                </a:solidFill>
              </a:rPr>
              <a:t>Dr.</a:t>
            </a:r>
            <a:r>
              <a:rPr lang="en-GB" sz="1100" dirty="0">
                <a:solidFill>
                  <a:schemeClr val="accent1"/>
                </a:solidFill>
              </a:rPr>
              <a:t> </a:t>
            </a:r>
            <a:r>
              <a:rPr lang="en-GB" sz="1100" dirty="0" err="1">
                <a:solidFill>
                  <a:schemeClr val="accent1"/>
                </a:solidFill>
              </a:rPr>
              <a:t>Nataša</a:t>
            </a:r>
            <a:r>
              <a:rPr lang="en-GB" sz="1100" dirty="0">
                <a:solidFill>
                  <a:schemeClr val="accent1"/>
                </a:solidFill>
              </a:rPr>
              <a:t> </a:t>
            </a:r>
            <a:r>
              <a:rPr lang="en-GB" sz="1100" dirty="0" err="1">
                <a:solidFill>
                  <a:schemeClr val="accent1"/>
                </a:solidFill>
              </a:rPr>
              <a:t>Pržulj</a:t>
            </a:r>
            <a:r>
              <a:rPr lang="en-GB" sz="1100" dirty="0">
                <a:solidFill>
                  <a:schemeClr val="accent1"/>
                </a:solidFill>
              </a:rPr>
              <a:t>, Imperial College, London  </a:t>
            </a:r>
          </a:p>
        </p:txBody>
      </p:sp>
      <p:pic>
        <p:nvPicPr>
          <p:cNvPr id="2" name="Picture 1"/>
          <p:cNvPicPr>
            <a:picLocks noChangeAspect="1"/>
          </p:cNvPicPr>
          <p:nvPr/>
        </p:nvPicPr>
        <p:blipFill>
          <a:blip r:embed="rId3"/>
          <a:stretch>
            <a:fillRect/>
          </a:stretch>
        </p:blipFill>
        <p:spPr>
          <a:xfrm>
            <a:off x="1524000" y="764704"/>
            <a:ext cx="9144000" cy="5148470"/>
          </a:xfrm>
          <a:prstGeom prst="rect">
            <a:avLst/>
          </a:prstGeom>
        </p:spPr>
      </p:pic>
    </p:spTree>
    <p:extLst>
      <p:ext uri="{BB962C8B-B14F-4D97-AF65-F5344CB8AC3E}">
        <p14:creationId xmlns:p14="http://schemas.microsoft.com/office/powerpoint/2010/main" val="101243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1847528" y="141255"/>
            <a:ext cx="8229600" cy="535531"/>
          </a:xfrm>
          <a:noFill/>
        </p:spPr>
        <p:txBody>
          <a:bodyPr wrap="square">
            <a:spAutoFit/>
          </a:bodyPr>
          <a:lstStyle/>
          <a:p>
            <a:pPr algn="l" eaLnBrk="0" hangingPunct="0"/>
            <a:r>
              <a:rPr lang="en-US" sz="3200" dirty="0">
                <a:solidFill>
                  <a:srgbClr val="72AD46"/>
                </a:solidFill>
                <a:latin typeface="Arial" panose="020B0604020202020204" pitchFamily="34" charset="0"/>
                <a:cs typeface="Arial" pitchFamily="34" charset="0"/>
              </a:rPr>
              <a:t>Example of a PPI Network </a:t>
            </a:r>
          </a:p>
        </p:txBody>
      </p:sp>
      <p:sp>
        <p:nvSpPr>
          <p:cNvPr id="6148" name="Rectangle 3"/>
          <p:cNvSpPr>
            <a:spLocks noGrp="1" noChangeArrowheads="1"/>
          </p:cNvSpPr>
          <p:nvPr>
            <p:ph type="body" sz="half" idx="1"/>
          </p:nvPr>
        </p:nvSpPr>
        <p:spPr>
          <a:xfrm>
            <a:off x="7104112" y="5085184"/>
            <a:ext cx="2971800" cy="1219200"/>
          </a:xfrm>
        </p:spPr>
        <p:txBody>
          <a:bodyPr/>
          <a:lstStyle/>
          <a:p>
            <a:pPr>
              <a:lnSpc>
                <a:spcPct val="90000"/>
              </a:lnSpc>
            </a:pPr>
            <a:r>
              <a:rPr lang="en-US" sz="2000" dirty="0">
                <a:latin typeface="Arial" panose="020B0604020202020204" pitchFamily="34" charset="0"/>
                <a:ea typeface="ＭＳ Ｐゴシック" charset="-128"/>
                <a:cs typeface="Arial" panose="020B0604020202020204" pitchFamily="34" charset="0"/>
              </a:rPr>
              <a:t>Nodes – proteins</a:t>
            </a:r>
          </a:p>
          <a:p>
            <a:pPr>
              <a:lnSpc>
                <a:spcPct val="90000"/>
              </a:lnSpc>
            </a:pPr>
            <a:r>
              <a:rPr lang="en-US" sz="2000" dirty="0">
                <a:latin typeface="Arial" panose="020B0604020202020204" pitchFamily="34" charset="0"/>
                <a:ea typeface="ＭＳ Ｐゴシック" charset="-128"/>
                <a:cs typeface="Arial" panose="020B0604020202020204" pitchFamily="34" charset="0"/>
              </a:rPr>
              <a:t>Edges – interactions</a:t>
            </a:r>
          </a:p>
        </p:txBody>
      </p:sp>
      <p:pic>
        <p:nvPicPr>
          <p:cNvPr id="6149" name="Picture 4"/>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2135560" y="1071564"/>
            <a:ext cx="5257800" cy="4695825"/>
          </a:xfrm>
          <a:noFill/>
        </p:spPr>
      </p:pic>
      <p:sp>
        <p:nvSpPr>
          <p:cNvPr id="6150" name="Text Box 6"/>
          <p:cNvSpPr txBox="1">
            <a:spLocks noChangeArrowheads="1"/>
          </p:cNvSpPr>
          <p:nvPr/>
        </p:nvSpPr>
        <p:spPr bwMode="auto">
          <a:xfrm>
            <a:off x="3032126" y="5903914"/>
            <a:ext cx="58070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itchFamily="34" charset="0"/>
                <a:ea typeface="ＭＳ Ｐゴシック" charset="-128"/>
              </a:defRPr>
            </a:lvl1pPr>
            <a:lvl2pPr marL="742950" indent="-285750" eaLnBrk="0" hangingPunct="0">
              <a:defRPr sz="2400">
                <a:solidFill>
                  <a:schemeClr val="tx1"/>
                </a:solidFill>
                <a:latin typeface="Verdana" pitchFamily="34" charset="0"/>
                <a:ea typeface="ＭＳ Ｐゴシック" charset="-128"/>
              </a:defRPr>
            </a:lvl2pPr>
            <a:lvl3pPr marL="1143000" indent="-228600" eaLnBrk="0" hangingPunct="0">
              <a:defRPr sz="2400">
                <a:solidFill>
                  <a:schemeClr val="tx1"/>
                </a:solidFill>
                <a:latin typeface="Verdana" pitchFamily="34" charset="0"/>
                <a:ea typeface="ＭＳ Ｐゴシック" charset="-128"/>
              </a:defRPr>
            </a:lvl3pPr>
            <a:lvl4pPr marL="1600200" indent="-228600" eaLnBrk="0" hangingPunct="0">
              <a:defRPr sz="2400">
                <a:solidFill>
                  <a:schemeClr val="tx1"/>
                </a:solidFill>
                <a:latin typeface="Verdana" pitchFamily="34" charset="0"/>
                <a:ea typeface="ＭＳ Ｐゴシック" charset="-128"/>
              </a:defRPr>
            </a:lvl4pPr>
            <a:lvl5pPr marL="2057400" indent="-228600" eaLnBrk="0" hangingPunct="0">
              <a:defRPr sz="2400">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charset="-128"/>
              </a:defRPr>
            </a:lvl9pPr>
          </a:lstStyle>
          <a:p>
            <a:pPr eaLnBrk="1" hangingPunct="1"/>
            <a:endParaRPr lang="en-US">
              <a:latin typeface="Arial" panose="020B0604020202020204" pitchFamily="34" charset="0"/>
              <a:cs typeface="Arial" panose="020B0604020202020204" pitchFamily="34" charset="0"/>
            </a:endParaRPr>
          </a:p>
        </p:txBody>
      </p:sp>
      <p:sp>
        <p:nvSpPr>
          <p:cNvPr id="6151" name="Rectangle 7"/>
          <p:cNvSpPr>
            <a:spLocks noChangeArrowheads="1"/>
          </p:cNvSpPr>
          <p:nvPr/>
        </p:nvSpPr>
        <p:spPr bwMode="auto">
          <a:xfrm>
            <a:off x="7881938" y="1412777"/>
            <a:ext cx="2571750"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000" dirty="0">
                <a:cs typeface="Arial" panose="020B0604020202020204" pitchFamily="34" charset="0"/>
              </a:rPr>
              <a:t>Undirected edges</a:t>
            </a:r>
          </a:p>
          <a:p>
            <a:endParaRPr lang="en-US" sz="2000" dirty="0">
              <a:cs typeface="Arial" panose="020B0604020202020204" pitchFamily="34" charset="0"/>
            </a:endParaRPr>
          </a:p>
          <a:p>
            <a:r>
              <a:rPr lang="en-US" sz="2000" dirty="0">
                <a:cs typeface="Arial" panose="020B0604020202020204" pitchFamily="34" charset="0"/>
              </a:rPr>
              <a:t>&gt;80% of proteins are all connected in one giant cluster of PPI network</a:t>
            </a:r>
          </a:p>
          <a:p>
            <a:endParaRPr lang="en-US" sz="2000" dirty="0">
              <a:cs typeface="Arial" panose="020B0604020202020204" pitchFamily="34" charset="0"/>
            </a:endParaRPr>
          </a:p>
          <a:p>
            <a:r>
              <a:rPr lang="en-US" sz="2000" dirty="0">
                <a:cs typeface="Arial" panose="020B0604020202020204" pitchFamily="34" charset="0"/>
              </a:rPr>
              <a:t>Small-world effect median network distance – 6 steps</a:t>
            </a:r>
          </a:p>
        </p:txBody>
      </p:sp>
    </p:spTree>
    <p:extLst>
      <p:ext uri="{BB962C8B-B14F-4D97-AF65-F5344CB8AC3E}">
        <p14:creationId xmlns:p14="http://schemas.microsoft.com/office/powerpoint/2010/main" val="77664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430784" y="1124744"/>
            <a:ext cx="2761560" cy="2038444"/>
            <a:chOff x="-252536" y="1772816"/>
            <a:chExt cx="2761560" cy="2038444"/>
          </a:xfrm>
        </p:grpSpPr>
        <p:pic>
          <p:nvPicPr>
            <p:cNvPr id="2" name="Picture 1" descr="smallworl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528" y="1772816"/>
              <a:ext cx="2185496" cy="2038444"/>
            </a:xfrm>
            <a:prstGeom prst="rect">
              <a:avLst/>
            </a:prstGeom>
          </p:spPr>
        </p:pic>
        <p:sp>
          <p:nvSpPr>
            <p:cNvPr id="5" name="TextBox 4"/>
            <p:cNvSpPr txBox="1"/>
            <p:nvPr/>
          </p:nvSpPr>
          <p:spPr>
            <a:xfrm>
              <a:off x="-252536" y="1772816"/>
              <a:ext cx="1999242" cy="400110"/>
            </a:xfrm>
            <a:prstGeom prst="rect">
              <a:avLst/>
            </a:prstGeom>
            <a:noFill/>
          </p:spPr>
          <p:txBody>
            <a:bodyPr wrap="none" rtlCol="0">
              <a:spAutoFit/>
            </a:bodyPr>
            <a:lstStyle/>
            <a:p>
              <a:r>
                <a:rPr lang="en-US" sz="2000" dirty="0">
                  <a:latin typeface="American Typewriter"/>
                  <a:cs typeface="American Typewriter"/>
                </a:rPr>
                <a:t>Shortest paths</a:t>
              </a:r>
            </a:p>
          </p:txBody>
        </p:sp>
      </p:grpSp>
      <p:grpSp>
        <p:nvGrpSpPr>
          <p:cNvPr id="17" name="Group 16"/>
          <p:cNvGrpSpPr/>
          <p:nvPr/>
        </p:nvGrpSpPr>
        <p:grpSpPr>
          <a:xfrm>
            <a:off x="5231905" y="3573016"/>
            <a:ext cx="2441499" cy="2137672"/>
            <a:chOff x="5652120" y="1556792"/>
            <a:chExt cx="2441499" cy="2137672"/>
          </a:xfrm>
        </p:grpSpPr>
        <p:pic>
          <p:nvPicPr>
            <p:cNvPr id="4" name="Picture 3" descr="transi.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40152" y="1556792"/>
              <a:ext cx="2153467" cy="2137672"/>
            </a:xfrm>
            <a:prstGeom prst="rect">
              <a:avLst/>
            </a:prstGeom>
          </p:spPr>
        </p:pic>
        <p:sp>
          <p:nvSpPr>
            <p:cNvPr id="8" name="TextBox 7"/>
            <p:cNvSpPr txBox="1"/>
            <p:nvPr/>
          </p:nvSpPr>
          <p:spPr>
            <a:xfrm>
              <a:off x="5652120" y="1556792"/>
              <a:ext cx="1672253" cy="400110"/>
            </a:xfrm>
            <a:prstGeom prst="rect">
              <a:avLst/>
            </a:prstGeom>
            <a:noFill/>
          </p:spPr>
          <p:txBody>
            <a:bodyPr wrap="none" rtlCol="0">
              <a:spAutoFit/>
            </a:bodyPr>
            <a:lstStyle/>
            <a:p>
              <a:r>
                <a:rPr lang="en-US" sz="2000" dirty="0">
                  <a:latin typeface="American Typewriter"/>
                  <a:cs typeface="American Typewriter"/>
                </a:rPr>
                <a:t>Transitivity</a:t>
              </a:r>
            </a:p>
          </p:txBody>
        </p:sp>
      </p:grpSp>
      <p:grpSp>
        <p:nvGrpSpPr>
          <p:cNvPr id="18" name="Group 17"/>
          <p:cNvGrpSpPr/>
          <p:nvPr/>
        </p:nvGrpSpPr>
        <p:grpSpPr>
          <a:xfrm>
            <a:off x="1703512" y="3573016"/>
            <a:ext cx="2952328" cy="2160240"/>
            <a:chOff x="5076056" y="4149080"/>
            <a:chExt cx="2952328" cy="2160240"/>
          </a:xfrm>
        </p:grpSpPr>
        <p:pic>
          <p:nvPicPr>
            <p:cNvPr id="3" name="Picture 2" descr="scalefre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68144" y="4149080"/>
              <a:ext cx="2160240" cy="2160240"/>
            </a:xfrm>
            <a:prstGeom prst="rect">
              <a:avLst/>
            </a:prstGeom>
          </p:spPr>
        </p:pic>
        <p:sp>
          <p:nvSpPr>
            <p:cNvPr id="9" name="TextBox 8"/>
            <p:cNvSpPr txBox="1"/>
            <p:nvPr/>
          </p:nvSpPr>
          <p:spPr>
            <a:xfrm>
              <a:off x="5076056" y="4149080"/>
              <a:ext cx="2493992" cy="400110"/>
            </a:xfrm>
            <a:prstGeom prst="rect">
              <a:avLst/>
            </a:prstGeom>
            <a:noFill/>
          </p:spPr>
          <p:txBody>
            <a:bodyPr wrap="none" rtlCol="0">
              <a:spAutoFit/>
            </a:bodyPr>
            <a:lstStyle/>
            <a:p>
              <a:r>
                <a:rPr lang="en-US" sz="2000" dirty="0">
                  <a:latin typeface="American Typewriter"/>
                  <a:cs typeface="American Typewriter"/>
                </a:rPr>
                <a:t>Scale-free network</a:t>
              </a:r>
            </a:p>
          </p:txBody>
        </p:sp>
      </p:grpSp>
      <p:sp>
        <p:nvSpPr>
          <p:cNvPr id="11" name="TextBox 10"/>
          <p:cNvSpPr txBox="1"/>
          <p:nvPr/>
        </p:nvSpPr>
        <p:spPr>
          <a:xfrm>
            <a:off x="1775520" y="116633"/>
            <a:ext cx="7848600" cy="5847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Graph theory: some basic definitions</a:t>
            </a:r>
          </a:p>
        </p:txBody>
      </p:sp>
      <p:grpSp>
        <p:nvGrpSpPr>
          <p:cNvPr id="19" name="Group 18"/>
          <p:cNvGrpSpPr/>
          <p:nvPr/>
        </p:nvGrpSpPr>
        <p:grpSpPr>
          <a:xfrm>
            <a:off x="8256240" y="3501008"/>
            <a:ext cx="2157002" cy="2204864"/>
            <a:chOff x="755576" y="3861048"/>
            <a:chExt cx="2157002" cy="2204864"/>
          </a:xfrm>
        </p:grpSpPr>
        <p:pic>
          <p:nvPicPr>
            <p:cNvPr id="10" name="Picture 9" descr="central.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5576" y="3861048"/>
              <a:ext cx="2157002" cy="2204864"/>
            </a:xfrm>
            <a:prstGeom prst="rect">
              <a:avLst/>
            </a:prstGeom>
          </p:spPr>
        </p:pic>
        <p:sp>
          <p:nvSpPr>
            <p:cNvPr id="12" name="TextBox 11"/>
            <p:cNvSpPr txBox="1"/>
            <p:nvPr/>
          </p:nvSpPr>
          <p:spPr>
            <a:xfrm>
              <a:off x="827584" y="4005064"/>
              <a:ext cx="1454244" cy="400110"/>
            </a:xfrm>
            <a:prstGeom prst="rect">
              <a:avLst/>
            </a:prstGeom>
            <a:noFill/>
          </p:spPr>
          <p:txBody>
            <a:bodyPr wrap="none" rtlCol="0">
              <a:spAutoFit/>
            </a:bodyPr>
            <a:lstStyle/>
            <a:p>
              <a:r>
                <a:rPr lang="en-US" sz="2000" dirty="0">
                  <a:latin typeface="American Typewriter"/>
                  <a:cs typeface="American Typewriter"/>
                </a:rPr>
                <a:t>Centrality</a:t>
              </a:r>
            </a:p>
          </p:txBody>
        </p:sp>
      </p:grpSp>
      <p:grpSp>
        <p:nvGrpSpPr>
          <p:cNvPr id="16" name="Group 15"/>
          <p:cNvGrpSpPr/>
          <p:nvPr/>
        </p:nvGrpSpPr>
        <p:grpSpPr>
          <a:xfrm>
            <a:off x="3503712" y="1052736"/>
            <a:ext cx="1734964" cy="1931484"/>
            <a:chOff x="3275856" y="1556792"/>
            <a:chExt cx="1734964" cy="1931484"/>
          </a:xfrm>
        </p:grpSpPr>
        <p:pic>
          <p:nvPicPr>
            <p:cNvPr id="13" name="Picture 12" descr="degree.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47864" y="1556792"/>
              <a:ext cx="1662956" cy="1931484"/>
            </a:xfrm>
            <a:prstGeom prst="rect">
              <a:avLst/>
            </a:prstGeom>
          </p:spPr>
        </p:pic>
        <p:sp>
          <p:nvSpPr>
            <p:cNvPr id="15" name="TextBox 14"/>
            <p:cNvSpPr txBox="1"/>
            <p:nvPr/>
          </p:nvSpPr>
          <p:spPr>
            <a:xfrm>
              <a:off x="3275856" y="1628800"/>
              <a:ext cx="1050027" cy="400110"/>
            </a:xfrm>
            <a:prstGeom prst="rect">
              <a:avLst/>
            </a:prstGeom>
            <a:noFill/>
          </p:spPr>
          <p:txBody>
            <a:bodyPr wrap="none" rtlCol="0">
              <a:spAutoFit/>
            </a:bodyPr>
            <a:lstStyle/>
            <a:p>
              <a:r>
                <a:rPr lang="en-US" sz="2000" dirty="0">
                  <a:latin typeface="American Typewriter"/>
                  <a:cs typeface="American Typewriter"/>
                </a:rPr>
                <a:t>Degree</a:t>
              </a:r>
            </a:p>
          </p:txBody>
        </p:sp>
      </p:grpSp>
    </p:spTree>
    <p:extLst>
      <p:ext uri="{BB962C8B-B14F-4D97-AF65-F5344CB8AC3E}">
        <p14:creationId xmlns:p14="http://schemas.microsoft.com/office/powerpoint/2010/main" val="203764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C2D1B-A73A-A243-AFB4-2595EA5E90B7}"/>
              </a:ext>
            </a:extLst>
          </p:cNvPr>
          <p:cNvSpPr>
            <a:spLocks noGrp="1"/>
          </p:cNvSpPr>
          <p:nvPr>
            <p:ph type="title"/>
          </p:nvPr>
        </p:nvSpPr>
        <p:spPr>
          <a:xfrm>
            <a:off x="1259114" y="2658382"/>
            <a:ext cx="10515600" cy="1325563"/>
          </a:xfrm>
        </p:spPr>
        <p:txBody>
          <a:bodyPr/>
          <a:lstStyle/>
          <a:p>
            <a:r>
              <a:rPr lang="en-GB" dirty="0"/>
              <a:t>Local topological properties of a network</a:t>
            </a:r>
          </a:p>
        </p:txBody>
      </p:sp>
    </p:spTree>
    <p:extLst>
      <p:ext uri="{BB962C8B-B14F-4D97-AF65-F5344CB8AC3E}">
        <p14:creationId xmlns:p14="http://schemas.microsoft.com/office/powerpoint/2010/main" val="475838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B4A2A2-173C-D54D-A8F4-74779075B2D0}"/>
              </a:ext>
            </a:extLst>
          </p:cNvPr>
          <p:cNvSpPr>
            <a:spLocks noGrp="1"/>
          </p:cNvSpPr>
          <p:nvPr>
            <p:ph type="title"/>
          </p:nvPr>
        </p:nvSpPr>
        <p:spPr>
          <a:xfrm>
            <a:off x="232228" y="130628"/>
            <a:ext cx="9144000" cy="994172"/>
          </a:xfrm>
        </p:spPr>
        <p:txBody>
          <a:bodyPr>
            <a:normAutofit/>
          </a:bodyPr>
          <a:lstStyle/>
          <a:p>
            <a:r>
              <a:rPr lang="it-IT" sz="3000" b="1" dirty="0">
                <a:solidFill>
                  <a:schemeClr val="accent6"/>
                </a:solidFill>
              </a:rPr>
              <a:t>The </a:t>
            </a:r>
            <a:r>
              <a:rPr lang="it-IT" sz="3000" b="1" dirty="0" err="1">
                <a:solidFill>
                  <a:schemeClr val="accent6"/>
                </a:solidFill>
              </a:rPr>
              <a:t>degree</a:t>
            </a:r>
            <a:r>
              <a:rPr lang="it-IT" sz="3000" b="1" dirty="0">
                <a:solidFill>
                  <a:schemeClr val="accent6"/>
                </a:solidFill>
              </a:rPr>
              <a:t> of a </a:t>
            </a:r>
            <a:r>
              <a:rPr lang="it-IT" sz="3000" b="1" dirty="0" err="1">
                <a:solidFill>
                  <a:schemeClr val="accent6"/>
                </a:solidFill>
              </a:rPr>
              <a:t>node</a:t>
            </a:r>
            <a:r>
              <a:rPr lang="it-IT" sz="3000" b="1" dirty="0">
                <a:solidFill>
                  <a:schemeClr val="accent6"/>
                </a:solidFill>
              </a:rPr>
              <a:t> (k)</a:t>
            </a:r>
          </a:p>
        </p:txBody>
      </p:sp>
      <p:sp>
        <p:nvSpPr>
          <p:cNvPr id="12" name="Rectangle 11">
            <a:extLst>
              <a:ext uri="{FF2B5EF4-FFF2-40B4-BE49-F238E27FC236}">
                <a16:creationId xmlns:a16="http://schemas.microsoft.com/office/drawing/2014/main" id="{046EA37B-0A45-C144-8BD8-53A3BF2CADDF}"/>
              </a:ext>
            </a:extLst>
          </p:cNvPr>
          <p:cNvSpPr/>
          <p:nvPr/>
        </p:nvSpPr>
        <p:spPr>
          <a:xfrm>
            <a:off x="232228" y="1266609"/>
            <a:ext cx="8969830" cy="400110"/>
          </a:xfrm>
          <a:prstGeom prst="rect">
            <a:avLst/>
          </a:prstGeom>
        </p:spPr>
        <p:txBody>
          <a:bodyPr wrap="square">
            <a:spAutoFit/>
          </a:bodyPr>
          <a:lstStyle/>
          <a:p>
            <a:r>
              <a:rPr lang="it-IT" sz="2000" dirty="0">
                <a:solidFill>
                  <a:srgbClr val="353535"/>
                </a:solidFill>
                <a:latin typeface="Merriweather"/>
              </a:rPr>
              <a:t>The </a:t>
            </a:r>
            <a:r>
              <a:rPr lang="it-IT" sz="2000" dirty="0" err="1">
                <a:solidFill>
                  <a:srgbClr val="353535"/>
                </a:solidFill>
                <a:latin typeface="Merriweather"/>
              </a:rPr>
              <a:t>degree</a:t>
            </a:r>
            <a:r>
              <a:rPr lang="it-IT" sz="2000" dirty="0">
                <a:solidFill>
                  <a:srgbClr val="353535"/>
                </a:solidFill>
                <a:latin typeface="Merriweather"/>
              </a:rPr>
              <a:t> of a </a:t>
            </a:r>
            <a:r>
              <a:rPr lang="it-IT" sz="2000" dirty="0" err="1">
                <a:solidFill>
                  <a:srgbClr val="353535"/>
                </a:solidFill>
                <a:latin typeface="Merriweather"/>
              </a:rPr>
              <a:t>node</a:t>
            </a:r>
            <a:r>
              <a:rPr lang="it-IT" sz="2000" dirty="0">
                <a:solidFill>
                  <a:srgbClr val="353535"/>
                </a:solidFill>
                <a:latin typeface="Merriweather"/>
              </a:rPr>
              <a:t> </a:t>
            </a:r>
            <a:r>
              <a:rPr lang="it-IT" sz="2000" dirty="0" err="1">
                <a:solidFill>
                  <a:srgbClr val="353535"/>
                </a:solidFill>
                <a:latin typeface="Merriweather"/>
              </a:rPr>
              <a:t>represents</a:t>
            </a:r>
            <a:r>
              <a:rPr lang="it-IT" sz="2000" dirty="0">
                <a:solidFill>
                  <a:srgbClr val="353535"/>
                </a:solidFill>
                <a:latin typeface="Merriweather"/>
              </a:rPr>
              <a:t> the </a:t>
            </a:r>
            <a:r>
              <a:rPr lang="it-IT" sz="2000" dirty="0" err="1">
                <a:solidFill>
                  <a:srgbClr val="353535"/>
                </a:solidFill>
                <a:latin typeface="Merriweather"/>
              </a:rPr>
              <a:t>number</a:t>
            </a:r>
            <a:r>
              <a:rPr lang="it-IT" sz="2000" dirty="0">
                <a:solidFill>
                  <a:srgbClr val="353535"/>
                </a:solidFill>
                <a:latin typeface="Merriweather"/>
              </a:rPr>
              <a:t> of </a:t>
            </a:r>
            <a:r>
              <a:rPr lang="it-IT" sz="2000" dirty="0" err="1">
                <a:solidFill>
                  <a:srgbClr val="353535"/>
                </a:solidFill>
                <a:latin typeface="Merriweather"/>
              </a:rPr>
              <a:t>connections</a:t>
            </a:r>
            <a:r>
              <a:rPr lang="it-IT" sz="2000" dirty="0">
                <a:solidFill>
                  <a:srgbClr val="353535"/>
                </a:solidFill>
                <a:latin typeface="Merriweather"/>
              </a:rPr>
              <a:t> </a:t>
            </a:r>
            <a:r>
              <a:rPr lang="it-IT" sz="2000" dirty="0" err="1">
                <a:solidFill>
                  <a:srgbClr val="353535"/>
                </a:solidFill>
                <a:latin typeface="Merriweather"/>
              </a:rPr>
              <a:t>that</a:t>
            </a:r>
            <a:r>
              <a:rPr lang="it-IT" sz="2000" dirty="0">
                <a:solidFill>
                  <a:srgbClr val="353535"/>
                </a:solidFill>
                <a:latin typeface="Merriweather"/>
              </a:rPr>
              <a:t> a </a:t>
            </a:r>
            <a:r>
              <a:rPr lang="it-IT" sz="2000" dirty="0" err="1">
                <a:solidFill>
                  <a:srgbClr val="353535"/>
                </a:solidFill>
                <a:latin typeface="Merriweather"/>
              </a:rPr>
              <a:t>node</a:t>
            </a:r>
            <a:r>
              <a:rPr lang="it-IT" sz="2000" dirty="0">
                <a:solidFill>
                  <a:srgbClr val="353535"/>
                </a:solidFill>
                <a:latin typeface="Merriweather"/>
              </a:rPr>
              <a:t> </a:t>
            </a:r>
            <a:r>
              <a:rPr lang="it-IT" sz="2000" dirty="0" err="1">
                <a:solidFill>
                  <a:srgbClr val="353535"/>
                </a:solidFill>
                <a:latin typeface="Merriweather"/>
              </a:rPr>
              <a:t>has</a:t>
            </a:r>
            <a:endParaRPr lang="it-IT" sz="2000" b="0" i="0" dirty="0">
              <a:solidFill>
                <a:srgbClr val="353535"/>
              </a:solidFill>
              <a:effectLst/>
              <a:latin typeface="Merriweather"/>
            </a:endParaRPr>
          </a:p>
        </p:txBody>
      </p:sp>
      <p:pic>
        <p:nvPicPr>
          <p:cNvPr id="3" name="Picture 2">
            <a:extLst>
              <a:ext uri="{FF2B5EF4-FFF2-40B4-BE49-F238E27FC236}">
                <a16:creationId xmlns:a16="http://schemas.microsoft.com/office/drawing/2014/main" id="{07CCAE30-04B7-CC46-9BF4-4A228EB8036F}"/>
              </a:ext>
            </a:extLst>
          </p:cNvPr>
          <p:cNvPicPr>
            <a:picLocks noChangeAspect="1"/>
          </p:cNvPicPr>
          <p:nvPr/>
        </p:nvPicPr>
        <p:blipFill>
          <a:blip r:embed="rId2"/>
          <a:stretch>
            <a:fillRect/>
          </a:stretch>
        </p:blipFill>
        <p:spPr>
          <a:xfrm>
            <a:off x="2397579" y="2446565"/>
            <a:ext cx="6564144" cy="2938236"/>
          </a:xfrm>
          <a:prstGeom prst="rect">
            <a:avLst/>
          </a:prstGeom>
        </p:spPr>
      </p:pic>
    </p:spTree>
    <p:extLst>
      <p:ext uri="{BB962C8B-B14F-4D97-AF65-F5344CB8AC3E}">
        <p14:creationId xmlns:p14="http://schemas.microsoft.com/office/powerpoint/2010/main" val="3923696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BD72F-A638-5D48-B01F-5B1015469624}"/>
              </a:ext>
            </a:extLst>
          </p:cNvPr>
          <p:cNvSpPr>
            <a:spLocks noGrp="1"/>
          </p:cNvSpPr>
          <p:nvPr>
            <p:ph type="ctrTitle"/>
          </p:nvPr>
        </p:nvSpPr>
        <p:spPr/>
        <p:txBody>
          <a:bodyPr/>
          <a:lstStyle/>
          <a:p>
            <a:r>
              <a:rPr lang="en-GB" dirty="0"/>
              <a:t>Network part 1</a:t>
            </a:r>
          </a:p>
        </p:txBody>
      </p:sp>
      <p:sp>
        <p:nvSpPr>
          <p:cNvPr id="3" name="Subtitle 2">
            <a:extLst>
              <a:ext uri="{FF2B5EF4-FFF2-40B4-BE49-F238E27FC236}">
                <a16:creationId xmlns:a16="http://schemas.microsoft.com/office/drawing/2014/main" id="{FCD87BD9-BD88-B94E-B359-370FED761FB3}"/>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48824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B4A2A2-173C-D54D-A8F4-74779075B2D0}"/>
              </a:ext>
            </a:extLst>
          </p:cNvPr>
          <p:cNvSpPr>
            <a:spLocks noGrp="1"/>
          </p:cNvSpPr>
          <p:nvPr>
            <p:ph type="title"/>
          </p:nvPr>
        </p:nvSpPr>
        <p:spPr>
          <a:xfrm>
            <a:off x="232228" y="130628"/>
            <a:ext cx="9144000" cy="994172"/>
          </a:xfrm>
        </p:spPr>
        <p:txBody>
          <a:bodyPr>
            <a:normAutofit/>
          </a:bodyPr>
          <a:lstStyle/>
          <a:p>
            <a:r>
              <a:rPr lang="it-IT" sz="3000" b="1" dirty="0">
                <a:solidFill>
                  <a:schemeClr val="accent6"/>
                </a:solidFill>
              </a:rPr>
              <a:t>The </a:t>
            </a:r>
            <a:r>
              <a:rPr lang="it-IT" sz="3000" b="1" dirty="0" err="1">
                <a:solidFill>
                  <a:schemeClr val="accent6"/>
                </a:solidFill>
              </a:rPr>
              <a:t>degree</a:t>
            </a:r>
            <a:r>
              <a:rPr lang="it-IT" sz="3000" b="1" dirty="0">
                <a:solidFill>
                  <a:schemeClr val="accent6"/>
                </a:solidFill>
              </a:rPr>
              <a:t> of a </a:t>
            </a:r>
            <a:r>
              <a:rPr lang="it-IT" sz="3000" b="1" dirty="0" err="1">
                <a:solidFill>
                  <a:schemeClr val="accent6"/>
                </a:solidFill>
              </a:rPr>
              <a:t>node</a:t>
            </a:r>
            <a:r>
              <a:rPr lang="it-IT" sz="3000" b="1" dirty="0">
                <a:solidFill>
                  <a:schemeClr val="accent6"/>
                </a:solidFill>
              </a:rPr>
              <a:t> (k)</a:t>
            </a:r>
          </a:p>
        </p:txBody>
      </p:sp>
      <p:pic>
        <p:nvPicPr>
          <p:cNvPr id="6" name="Picture 5">
            <a:extLst>
              <a:ext uri="{FF2B5EF4-FFF2-40B4-BE49-F238E27FC236}">
                <a16:creationId xmlns:a16="http://schemas.microsoft.com/office/drawing/2014/main" id="{7F0361E3-C9CE-AB44-A866-4E28598C2A24}"/>
              </a:ext>
            </a:extLst>
          </p:cNvPr>
          <p:cNvPicPr>
            <a:picLocks noChangeAspect="1"/>
          </p:cNvPicPr>
          <p:nvPr/>
        </p:nvPicPr>
        <p:blipFill>
          <a:blip r:embed="rId2"/>
          <a:stretch>
            <a:fillRect/>
          </a:stretch>
        </p:blipFill>
        <p:spPr>
          <a:xfrm>
            <a:off x="7731578" y="4432300"/>
            <a:ext cx="3289300" cy="2057400"/>
          </a:xfrm>
          <a:prstGeom prst="rect">
            <a:avLst/>
          </a:prstGeom>
        </p:spPr>
      </p:pic>
      <p:sp>
        <p:nvSpPr>
          <p:cNvPr id="12" name="Rectangle 11">
            <a:extLst>
              <a:ext uri="{FF2B5EF4-FFF2-40B4-BE49-F238E27FC236}">
                <a16:creationId xmlns:a16="http://schemas.microsoft.com/office/drawing/2014/main" id="{046EA37B-0A45-C144-8BD8-53A3BF2CADDF}"/>
              </a:ext>
            </a:extLst>
          </p:cNvPr>
          <p:cNvSpPr/>
          <p:nvPr/>
        </p:nvSpPr>
        <p:spPr>
          <a:xfrm>
            <a:off x="232228" y="1266609"/>
            <a:ext cx="8969830" cy="2554545"/>
          </a:xfrm>
          <a:prstGeom prst="rect">
            <a:avLst/>
          </a:prstGeom>
        </p:spPr>
        <p:txBody>
          <a:bodyPr wrap="square">
            <a:spAutoFit/>
          </a:bodyPr>
          <a:lstStyle/>
          <a:p>
            <a:r>
              <a:rPr lang="it-IT" sz="2000" dirty="0">
                <a:solidFill>
                  <a:srgbClr val="353535"/>
                </a:solidFill>
                <a:latin typeface="Merriweather"/>
              </a:rPr>
              <a:t>The </a:t>
            </a:r>
            <a:r>
              <a:rPr lang="it-IT" sz="2000" dirty="0" err="1">
                <a:solidFill>
                  <a:srgbClr val="353535"/>
                </a:solidFill>
                <a:latin typeface="Merriweather"/>
              </a:rPr>
              <a:t>degree</a:t>
            </a:r>
            <a:r>
              <a:rPr lang="it-IT" sz="2000" dirty="0">
                <a:solidFill>
                  <a:srgbClr val="353535"/>
                </a:solidFill>
                <a:latin typeface="Merriweather"/>
              </a:rPr>
              <a:t> of a </a:t>
            </a:r>
            <a:r>
              <a:rPr lang="it-IT" sz="2000" dirty="0" err="1">
                <a:solidFill>
                  <a:srgbClr val="353535"/>
                </a:solidFill>
                <a:latin typeface="Merriweather"/>
              </a:rPr>
              <a:t>node</a:t>
            </a:r>
            <a:r>
              <a:rPr lang="it-IT" sz="2000" dirty="0">
                <a:solidFill>
                  <a:srgbClr val="353535"/>
                </a:solidFill>
                <a:latin typeface="Merriweather"/>
              </a:rPr>
              <a:t> </a:t>
            </a:r>
            <a:r>
              <a:rPr lang="it-IT" sz="2000" dirty="0" err="1">
                <a:solidFill>
                  <a:srgbClr val="353535"/>
                </a:solidFill>
                <a:latin typeface="Merriweather"/>
              </a:rPr>
              <a:t>represents</a:t>
            </a:r>
            <a:r>
              <a:rPr lang="it-IT" sz="2000" dirty="0">
                <a:solidFill>
                  <a:srgbClr val="353535"/>
                </a:solidFill>
                <a:latin typeface="Merriweather"/>
              </a:rPr>
              <a:t> the </a:t>
            </a:r>
            <a:r>
              <a:rPr lang="it-IT" sz="2000" dirty="0" err="1">
                <a:solidFill>
                  <a:srgbClr val="353535"/>
                </a:solidFill>
                <a:latin typeface="Merriweather"/>
              </a:rPr>
              <a:t>number</a:t>
            </a:r>
            <a:r>
              <a:rPr lang="it-IT" sz="2000" dirty="0">
                <a:solidFill>
                  <a:srgbClr val="353535"/>
                </a:solidFill>
                <a:latin typeface="Merriweather"/>
              </a:rPr>
              <a:t> of </a:t>
            </a:r>
            <a:r>
              <a:rPr lang="it-IT" sz="2000" dirty="0" err="1">
                <a:solidFill>
                  <a:srgbClr val="353535"/>
                </a:solidFill>
                <a:latin typeface="Merriweather"/>
              </a:rPr>
              <a:t>connections</a:t>
            </a:r>
            <a:r>
              <a:rPr lang="it-IT" sz="2000" dirty="0">
                <a:solidFill>
                  <a:srgbClr val="353535"/>
                </a:solidFill>
                <a:latin typeface="Merriweather"/>
              </a:rPr>
              <a:t> </a:t>
            </a:r>
            <a:r>
              <a:rPr lang="it-IT" sz="2000" dirty="0" err="1">
                <a:solidFill>
                  <a:srgbClr val="353535"/>
                </a:solidFill>
                <a:latin typeface="Merriweather"/>
              </a:rPr>
              <a:t>that</a:t>
            </a:r>
            <a:r>
              <a:rPr lang="it-IT" sz="2000" dirty="0">
                <a:solidFill>
                  <a:srgbClr val="353535"/>
                </a:solidFill>
                <a:latin typeface="Merriweather"/>
              </a:rPr>
              <a:t> a </a:t>
            </a:r>
            <a:r>
              <a:rPr lang="it-IT" sz="2000" dirty="0" err="1">
                <a:solidFill>
                  <a:srgbClr val="353535"/>
                </a:solidFill>
                <a:latin typeface="Merriweather"/>
              </a:rPr>
              <a:t>node</a:t>
            </a:r>
            <a:r>
              <a:rPr lang="it-IT" sz="2000" dirty="0">
                <a:solidFill>
                  <a:srgbClr val="353535"/>
                </a:solidFill>
                <a:latin typeface="Merriweather"/>
              </a:rPr>
              <a:t> </a:t>
            </a:r>
            <a:r>
              <a:rPr lang="it-IT" sz="2000" dirty="0" err="1">
                <a:solidFill>
                  <a:srgbClr val="353535"/>
                </a:solidFill>
                <a:latin typeface="Merriweather"/>
              </a:rPr>
              <a:t>has</a:t>
            </a:r>
            <a:endParaRPr lang="it-IT" sz="2000" dirty="0">
              <a:solidFill>
                <a:srgbClr val="353535"/>
              </a:solidFill>
              <a:latin typeface="Merriweather"/>
            </a:endParaRPr>
          </a:p>
          <a:p>
            <a:endParaRPr lang="it-IT" sz="2000" b="0" i="0" dirty="0">
              <a:solidFill>
                <a:srgbClr val="353535"/>
              </a:solidFill>
              <a:effectLst/>
              <a:latin typeface="Merriweather"/>
            </a:endParaRPr>
          </a:p>
          <a:p>
            <a:r>
              <a:rPr lang="it-IT" sz="2000" dirty="0">
                <a:solidFill>
                  <a:srgbClr val="353535"/>
                </a:solidFill>
                <a:latin typeface="Merriweather"/>
              </a:rPr>
              <a:t>Fo </a:t>
            </a:r>
            <a:r>
              <a:rPr lang="it-IT" sz="2000" dirty="0" err="1">
                <a:solidFill>
                  <a:srgbClr val="353535"/>
                </a:solidFill>
                <a:latin typeface="Merriweather"/>
              </a:rPr>
              <a:t>directed</a:t>
            </a:r>
            <a:r>
              <a:rPr lang="it-IT" sz="2000" dirty="0">
                <a:solidFill>
                  <a:srgbClr val="353535"/>
                </a:solidFill>
                <a:latin typeface="Merriweather"/>
              </a:rPr>
              <a:t> </a:t>
            </a:r>
            <a:r>
              <a:rPr lang="it-IT" sz="2000" dirty="0" err="1">
                <a:solidFill>
                  <a:srgbClr val="353535"/>
                </a:solidFill>
                <a:latin typeface="Merriweather"/>
              </a:rPr>
              <a:t>graphs</a:t>
            </a:r>
            <a:r>
              <a:rPr lang="it-IT" sz="2000" dirty="0">
                <a:solidFill>
                  <a:srgbClr val="353535"/>
                </a:solidFill>
                <a:latin typeface="Merriweather"/>
              </a:rPr>
              <a:t> </a:t>
            </a:r>
            <a:r>
              <a:rPr lang="it-IT" sz="2000" dirty="0" err="1">
                <a:solidFill>
                  <a:srgbClr val="353535"/>
                </a:solidFill>
                <a:latin typeface="Merriweather"/>
              </a:rPr>
              <a:t>we</a:t>
            </a:r>
            <a:r>
              <a:rPr lang="it-IT" sz="2000" dirty="0">
                <a:solidFill>
                  <a:srgbClr val="353535"/>
                </a:solidFill>
                <a:latin typeface="Merriweather"/>
              </a:rPr>
              <a:t> </a:t>
            </a:r>
            <a:r>
              <a:rPr lang="it-IT" sz="2000" dirty="0" err="1">
                <a:solidFill>
                  <a:srgbClr val="353535"/>
                </a:solidFill>
                <a:latin typeface="Merriweather"/>
              </a:rPr>
              <a:t>have</a:t>
            </a:r>
            <a:r>
              <a:rPr lang="it-IT" sz="2000" dirty="0">
                <a:solidFill>
                  <a:srgbClr val="353535"/>
                </a:solidFill>
                <a:latin typeface="Merriweather"/>
              </a:rPr>
              <a:t>:</a:t>
            </a:r>
          </a:p>
          <a:p>
            <a:endParaRPr lang="it-IT" sz="2000" b="0" i="0" dirty="0">
              <a:solidFill>
                <a:srgbClr val="353535"/>
              </a:solidFill>
              <a:effectLst/>
              <a:latin typeface="Merriweather"/>
            </a:endParaRPr>
          </a:p>
          <a:p>
            <a:pPr marL="342900" indent="-342900">
              <a:buFontTx/>
              <a:buChar char="-"/>
            </a:pPr>
            <a:r>
              <a:rPr lang="it-IT" sz="2000" dirty="0">
                <a:solidFill>
                  <a:srgbClr val="353535"/>
                </a:solidFill>
                <a:latin typeface="Merriweather"/>
              </a:rPr>
              <a:t>in–</a:t>
            </a:r>
            <a:r>
              <a:rPr lang="it-IT" sz="2000" dirty="0" err="1">
                <a:solidFill>
                  <a:srgbClr val="353535"/>
                </a:solidFill>
                <a:latin typeface="Merriweather"/>
              </a:rPr>
              <a:t>degree</a:t>
            </a:r>
            <a:r>
              <a:rPr lang="it-IT" sz="2000" dirty="0">
                <a:solidFill>
                  <a:srgbClr val="353535"/>
                </a:solidFill>
                <a:latin typeface="Merriweather"/>
              </a:rPr>
              <a:t> (</a:t>
            </a:r>
            <a:r>
              <a:rPr lang="it-IT" sz="2000" dirty="0" err="1">
                <a:solidFill>
                  <a:srgbClr val="353535"/>
                </a:solidFill>
                <a:latin typeface="Merriweather"/>
              </a:rPr>
              <a:t>number</a:t>
            </a:r>
            <a:r>
              <a:rPr lang="it-IT" sz="2000" dirty="0">
                <a:solidFill>
                  <a:srgbClr val="353535"/>
                </a:solidFill>
                <a:latin typeface="Merriweather"/>
              </a:rPr>
              <a:t> of </a:t>
            </a:r>
            <a:r>
              <a:rPr lang="it-IT" sz="2000" dirty="0" err="1">
                <a:solidFill>
                  <a:srgbClr val="353535"/>
                </a:solidFill>
                <a:latin typeface="Merriweather"/>
              </a:rPr>
              <a:t>entering</a:t>
            </a:r>
            <a:r>
              <a:rPr lang="it-IT" sz="2000" dirty="0">
                <a:solidFill>
                  <a:srgbClr val="353535"/>
                </a:solidFill>
                <a:latin typeface="Merriweather"/>
              </a:rPr>
              <a:t> </a:t>
            </a:r>
            <a:r>
              <a:rPr lang="it-IT" sz="2000" dirty="0" err="1">
                <a:solidFill>
                  <a:srgbClr val="353535"/>
                </a:solidFill>
                <a:latin typeface="Merriweather"/>
              </a:rPr>
              <a:t>edges</a:t>
            </a:r>
            <a:r>
              <a:rPr lang="it-IT" sz="2000" dirty="0">
                <a:solidFill>
                  <a:srgbClr val="353535"/>
                </a:solidFill>
                <a:latin typeface="Merriweather"/>
              </a:rPr>
              <a:t> in a </a:t>
            </a:r>
            <a:r>
              <a:rPr lang="it-IT" sz="2000" dirty="0" err="1">
                <a:solidFill>
                  <a:srgbClr val="353535"/>
                </a:solidFill>
                <a:latin typeface="Merriweather"/>
              </a:rPr>
              <a:t>node</a:t>
            </a:r>
            <a:r>
              <a:rPr lang="it-IT" sz="2000" dirty="0">
                <a:solidFill>
                  <a:srgbClr val="353535"/>
                </a:solidFill>
                <a:latin typeface="Merriweather"/>
              </a:rPr>
              <a:t>, </a:t>
            </a:r>
            <a:r>
              <a:rPr lang="it-IT" sz="2000" dirty="0" err="1">
                <a:solidFill>
                  <a:srgbClr val="353535"/>
                </a:solidFill>
                <a:latin typeface="Merriweather"/>
              </a:rPr>
              <a:t>k</a:t>
            </a:r>
            <a:r>
              <a:rPr lang="it-IT" sz="2000" baseline="-25000" dirty="0" err="1">
                <a:solidFill>
                  <a:srgbClr val="353535"/>
                </a:solidFill>
                <a:latin typeface="Merriweather"/>
              </a:rPr>
              <a:t>in</a:t>
            </a:r>
            <a:r>
              <a:rPr lang="it-IT" sz="2000" dirty="0">
                <a:solidFill>
                  <a:srgbClr val="353535"/>
                </a:solidFill>
                <a:latin typeface="Merriweather"/>
              </a:rPr>
              <a:t> of C = 2</a:t>
            </a:r>
          </a:p>
          <a:p>
            <a:pPr marL="342900" indent="-342900">
              <a:buFontTx/>
              <a:buChar char="-"/>
            </a:pPr>
            <a:endParaRPr lang="it-IT" sz="2000" dirty="0">
              <a:solidFill>
                <a:srgbClr val="353535"/>
              </a:solidFill>
              <a:latin typeface="Merriweather"/>
            </a:endParaRPr>
          </a:p>
          <a:p>
            <a:pPr marL="342900" indent="-342900">
              <a:buFontTx/>
              <a:buChar char="-"/>
            </a:pPr>
            <a:r>
              <a:rPr lang="it-IT" sz="2000" dirty="0">
                <a:solidFill>
                  <a:srgbClr val="353535"/>
                </a:solidFill>
                <a:latin typeface="Merriweather"/>
              </a:rPr>
              <a:t>out–</a:t>
            </a:r>
            <a:r>
              <a:rPr lang="it-IT" sz="2000" dirty="0" err="1">
                <a:solidFill>
                  <a:srgbClr val="353535"/>
                </a:solidFill>
                <a:latin typeface="Merriweather"/>
              </a:rPr>
              <a:t>degree</a:t>
            </a:r>
            <a:r>
              <a:rPr lang="it-IT" sz="2000" dirty="0">
                <a:solidFill>
                  <a:srgbClr val="353535"/>
                </a:solidFill>
                <a:latin typeface="Merriweather"/>
              </a:rPr>
              <a:t> (</a:t>
            </a:r>
            <a:r>
              <a:rPr lang="it-IT" sz="2000" dirty="0" err="1">
                <a:solidFill>
                  <a:srgbClr val="353535"/>
                </a:solidFill>
                <a:latin typeface="Merriweather"/>
              </a:rPr>
              <a:t>number</a:t>
            </a:r>
            <a:r>
              <a:rPr lang="it-IT" sz="2000" dirty="0">
                <a:solidFill>
                  <a:srgbClr val="353535"/>
                </a:solidFill>
                <a:latin typeface="Merriweather"/>
              </a:rPr>
              <a:t> of </a:t>
            </a:r>
            <a:r>
              <a:rPr lang="it-IT" sz="2000" dirty="0" err="1">
                <a:solidFill>
                  <a:srgbClr val="353535"/>
                </a:solidFill>
                <a:latin typeface="Merriweather"/>
              </a:rPr>
              <a:t>exiting</a:t>
            </a:r>
            <a:r>
              <a:rPr lang="it-IT" sz="2000" dirty="0">
                <a:solidFill>
                  <a:srgbClr val="353535"/>
                </a:solidFill>
                <a:latin typeface="Merriweather"/>
              </a:rPr>
              <a:t> </a:t>
            </a:r>
            <a:r>
              <a:rPr lang="it-IT" sz="2000" dirty="0" err="1">
                <a:solidFill>
                  <a:srgbClr val="353535"/>
                </a:solidFill>
                <a:latin typeface="Merriweather"/>
              </a:rPr>
              <a:t>edges</a:t>
            </a:r>
            <a:r>
              <a:rPr lang="it-IT" sz="2000" dirty="0">
                <a:solidFill>
                  <a:srgbClr val="353535"/>
                </a:solidFill>
                <a:latin typeface="Merriweather"/>
              </a:rPr>
              <a:t> from a </a:t>
            </a:r>
            <a:r>
              <a:rPr lang="it-IT" sz="2000" dirty="0" err="1">
                <a:solidFill>
                  <a:srgbClr val="353535"/>
                </a:solidFill>
                <a:latin typeface="Merriweather"/>
              </a:rPr>
              <a:t>node</a:t>
            </a:r>
            <a:r>
              <a:rPr lang="it-IT" sz="2000" dirty="0">
                <a:solidFill>
                  <a:srgbClr val="353535"/>
                </a:solidFill>
                <a:latin typeface="Merriweather"/>
              </a:rPr>
              <a:t>, </a:t>
            </a:r>
            <a:r>
              <a:rPr lang="it-IT" sz="2000" dirty="0" err="1">
                <a:solidFill>
                  <a:srgbClr val="353535"/>
                </a:solidFill>
                <a:latin typeface="Merriweather"/>
              </a:rPr>
              <a:t>k</a:t>
            </a:r>
            <a:r>
              <a:rPr lang="it-IT" sz="2000" baseline="-25000" dirty="0" err="1">
                <a:solidFill>
                  <a:srgbClr val="353535"/>
                </a:solidFill>
                <a:latin typeface="Merriweather"/>
              </a:rPr>
              <a:t>out</a:t>
            </a:r>
            <a:r>
              <a:rPr lang="it-IT" sz="2000" dirty="0">
                <a:solidFill>
                  <a:srgbClr val="353535"/>
                </a:solidFill>
                <a:latin typeface="Merriweather"/>
              </a:rPr>
              <a:t> of C = 1</a:t>
            </a:r>
          </a:p>
          <a:p>
            <a:pPr marL="342900" indent="-342900">
              <a:buFontTx/>
              <a:buChar char="-"/>
            </a:pPr>
            <a:endParaRPr lang="it-IT" sz="2000" b="0" i="0" dirty="0">
              <a:solidFill>
                <a:srgbClr val="353535"/>
              </a:solidFill>
              <a:effectLst/>
              <a:latin typeface="Merriweather"/>
            </a:endParaRPr>
          </a:p>
        </p:txBody>
      </p:sp>
    </p:spTree>
    <p:extLst>
      <p:ext uri="{BB962C8B-B14F-4D97-AF65-F5344CB8AC3E}">
        <p14:creationId xmlns:p14="http://schemas.microsoft.com/office/powerpoint/2010/main" val="3817875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B4A2A2-173C-D54D-A8F4-74779075B2D0}"/>
              </a:ext>
            </a:extLst>
          </p:cNvPr>
          <p:cNvSpPr>
            <a:spLocks noGrp="1"/>
          </p:cNvSpPr>
          <p:nvPr>
            <p:ph type="title"/>
          </p:nvPr>
        </p:nvSpPr>
        <p:spPr>
          <a:xfrm>
            <a:off x="232228" y="130628"/>
            <a:ext cx="9144000" cy="994172"/>
          </a:xfrm>
        </p:spPr>
        <p:txBody>
          <a:bodyPr>
            <a:normAutofit/>
          </a:bodyPr>
          <a:lstStyle/>
          <a:p>
            <a:r>
              <a:rPr lang="it-IT" sz="3000" b="1" dirty="0">
                <a:solidFill>
                  <a:schemeClr val="accent6"/>
                </a:solidFill>
              </a:rPr>
              <a:t>The </a:t>
            </a:r>
            <a:r>
              <a:rPr lang="it-IT" sz="3000" b="1" dirty="0" err="1">
                <a:solidFill>
                  <a:schemeClr val="accent6"/>
                </a:solidFill>
              </a:rPr>
              <a:t>degree</a:t>
            </a:r>
            <a:r>
              <a:rPr lang="it-IT" sz="3000" b="1" dirty="0">
                <a:solidFill>
                  <a:schemeClr val="accent6"/>
                </a:solidFill>
              </a:rPr>
              <a:t> of a </a:t>
            </a:r>
            <a:r>
              <a:rPr lang="it-IT" sz="3000" b="1" dirty="0" err="1">
                <a:solidFill>
                  <a:schemeClr val="accent6"/>
                </a:solidFill>
              </a:rPr>
              <a:t>node</a:t>
            </a:r>
            <a:r>
              <a:rPr lang="it-IT" sz="3000" b="1" dirty="0">
                <a:solidFill>
                  <a:schemeClr val="accent6"/>
                </a:solidFill>
              </a:rPr>
              <a:t> (k), a small </a:t>
            </a:r>
            <a:r>
              <a:rPr lang="it-IT" sz="3000" b="1" dirty="0" err="1">
                <a:solidFill>
                  <a:schemeClr val="accent6"/>
                </a:solidFill>
              </a:rPr>
              <a:t>exercise</a:t>
            </a:r>
            <a:endParaRPr lang="it-IT" sz="3000" b="1" dirty="0">
              <a:solidFill>
                <a:schemeClr val="accent6"/>
              </a:solidFill>
            </a:endParaRPr>
          </a:p>
        </p:txBody>
      </p:sp>
      <p:pic>
        <p:nvPicPr>
          <p:cNvPr id="6" name="Picture 5">
            <a:extLst>
              <a:ext uri="{FF2B5EF4-FFF2-40B4-BE49-F238E27FC236}">
                <a16:creationId xmlns:a16="http://schemas.microsoft.com/office/drawing/2014/main" id="{7F0361E3-C9CE-AB44-A866-4E28598C2A24}"/>
              </a:ext>
            </a:extLst>
          </p:cNvPr>
          <p:cNvPicPr>
            <a:picLocks noChangeAspect="1"/>
          </p:cNvPicPr>
          <p:nvPr/>
        </p:nvPicPr>
        <p:blipFill>
          <a:blip r:embed="rId2"/>
          <a:stretch>
            <a:fillRect/>
          </a:stretch>
        </p:blipFill>
        <p:spPr>
          <a:xfrm>
            <a:off x="2854776" y="1369785"/>
            <a:ext cx="5374845" cy="3361872"/>
          </a:xfrm>
          <a:prstGeom prst="rect">
            <a:avLst/>
          </a:prstGeom>
        </p:spPr>
      </p:pic>
      <p:sp>
        <p:nvSpPr>
          <p:cNvPr id="3" name="TextBox 2">
            <a:extLst>
              <a:ext uri="{FF2B5EF4-FFF2-40B4-BE49-F238E27FC236}">
                <a16:creationId xmlns:a16="http://schemas.microsoft.com/office/drawing/2014/main" id="{E4476B0C-FDAB-E145-98FF-5A2D55064808}"/>
              </a:ext>
            </a:extLst>
          </p:cNvPr>
          <p:cNvSpPr txBox="1"/>
          <p:nvPr/>
        </p:nvSpPr>
        <p:spPr>
          <a:xfrm>
            <a:off x="362858" y="4992914"/>
            <a:ext cx="2255041" cy="1200329"/>
          </a:xfrm>
          <a:prstGeom prst="rect">
            <a:avLst/>
          </a:prstGeom>
          <a:noFill/>
        </p:spPr>
        <p:txBody>
          <a:bodyPr wrap="none" rtlCol="0">
            <a:spAutoFit/>
          </a:bodyPr>
          <a:lstStyle/>
          <a:p>
            <a:r>
              <a:rPr lang="en-GB" sz="2400" dirty="0"/>
              <a:t>in-degree of A?</a:t>
            </a:r>
          </a:p>
          <a:p>
            <a:endParaRPr lang="en-GB" sz="2400" dirty="0"/>
          </a:p>
          <a:p>
            <a:r>
              <a:rPr lang="en-GB" sz="2400" dirty="0"/>
              <a:t>out-degree of E?</a:t>
            </a:r>
          </a:p>
        </p:txBody>
      </p:sp>
    </p:spTree>
    <p:extLst>
      <p:ext uri="{BB962C8B-B14F-4D97-AF65-F5344CB8AC3E}">
        <p14:creationId xmlns:p14="http://schemas.microsoft.com/office/powerpoint/2010/main" val="1063439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B4A2A2-173C-D54D-A8F4-74779075B2D0}"/>
              </a:ext>
            </a:extLst>
          </p:cNvPr>
          <p:cNvSpPr>
            <a:spLocks noGrp="1"/>
          </p:cNvSpPr>
          <p:nvPr>
            <p:ph type="title"/>
          </p:nvPr>
        </p:nvSpPr>
        <p:spPr>
          <a:xfrm>
            <a:off x="232228" y="130628"/>
            <a:ext cx="9144000" cy="994172"/>
          </a:xfrm>
        </p:spPr>
        <p:txBody>
          <a:bodyPr>
            <a:normAutofit/>
          </a:bodyPr>
          <a:lstStyle/>
          <a:p>
            <a:r>
              <a:rPr lang="it-IT" sz="3000" dirty="0"/>
              <a:t>Clustering </a:t>
            </a:r>
            <a:r>
              <a:rPr lang="it-IT" sz="3000" dirty="0" err="1"/>
              <a:t>coefficient</a:t>
            </a:r>
            <a:endParaRPr lang="it-IT" sz="3000" dirty="0"/>
          </a:p>
        </p:txBody>
      </p:sp>
      <p:sp>
        <p:nvSpPr>
          <p:cNvPr id="3" name="Segnaposto contenuto 2">
            <a:extLst>
              <a:ext uri="{FF2B5EF4-FFF2-40B4-BE49-F238E27FC236}">
                <a16:creationId xmlns:a16="http://schemas.microsoft.com/office/drawing/2014/main" id="{B9ADCEE6-F1B5-7549-98EA-F1383264359D}"/>
              </a:ext>
            </a:extLst>
          </p:cNvPr>
          <p:cNvSpPr>
            <a:spLocks noGrp="1"/>
          </p:cNvSpPr>
          <p:nvPr>
            <p:ph idx="1"/>
          </p:nvPr>
        </p:nvSpPr>
        <p:spPr>
          <a:xfrm>
            <a:off x="130627" y="1258968"/>
            <a:ext cx="9869715" cy="1493128"/>
          </a:xfrm>
        </p:spPr>
        <p:txBody>
          <a:bodyPr>
            <a:normAutofit/>
          </a:bodyPr>
          <a:lstStyle/>
          <a:p>
            <a:pPr marL="0" indent="0">
              <a:buNone/>
            </a:pPr>
            <a:r>
              <a:rPr lang="it-IT" sz="2400" dirty="0"/>
              <a:t>the </a:t>
            </a:r>
            <a:r>
              <a:rPr lang="it-IT" sz="2400" dirty="0" err="1"/>
              <a:t>local</a:t>
            </a:r>
            <a:r>
              <a:rPr lang="it-IT" sz="2400" dirty="0"/>
              <a:t> </a:t>
            </a:r>
            <a:r>
              <a:rPr lang="it-IT" sz="2400" dirty="0" err="1"/>
              <a:t>clustering</a:t>
            </a:r>
            <a:r>
              <a:rPr lang="it-IT" sz="2400" dirty="0"/>
              <a:t> </a:t>
            </a:r>
            <a:r>
              <a:rPr lang="it-IT" sz="2400" dirty="0" err="1"/>
              <a:t>coefficient</a:t>
            </a:r>
            <a:r>
              <a:rPr lang="it-IT" sz="2400" dirty="0"/>
              <a:t>, K, </a:t>
            </a:r>
            <a:r>
              <a:rPr lang="it-IT" sz="2400" dirty="0" err="1"/>
              <a:t>measures</a:t>
            </a:r>
            <a:r>
              <a:rPr lang="it-IT" sz="2400" dirty="0"/>
              <a:t> the </a:t>
            </a:r>
            <a:r>
              <a:rPr lang="it-IT" sz="2400" dirty="0" err="1"/>
              <a:t>local</a:t>
            </a:r>
            <a:r>
              <a:rPr lang="it-IT" sz="2400" dirty="0"/>
              <a:t> </a:t>
            </a:r>
            <a:r>
              <a:rPr lang="it-IT" sz="2400" dirty="0" err="1"/>
              <a:t>density</a:t>
            </a:r>
            <a:r>
              <a:rPr lang="it-IT" sz="2400" dirty="0"/>
              <a:t> of </a:t>
            </a:r>
            <a:r>
              <a:rPr lang="it-IT" sz="2400" dirty="0" err="1"/>
              <a:t>edges</a:t>
            </a:r>
            <a:r>
              <a:rPr lang="it-IT" sz="2400" dirty="0"/>
              <a:t> in the </a:t>
            </a:r>
            <a:r>
              <a:rPr lang="it-IT" sz="2400" dirty="0" err="1"/>
              <a:t>neighborhood</a:t>
            </a:r>
            <a:r>
              <a:rPr lang="it-IT" sz="2400" dirty="0"/>
              <a:t> of a </a:t>
            </a:r>
            <a:r>
              <a:rPr lang="it-IT" sz="2400" dirty="0" err="1"/>
              <a:t>node</a:t>
            </a:r>
            <a:r>
              <a:rPr lang="it-IT" sz="2400" dirty="0"/>
              <a:t> </a:t>
            </a:r>
            <a:endParaRPr lang="it-IT" sz="2000" dirty="0"/>
          </a:p>
        </p:txBody>
      </p:sp>
      <p:sp>
        <p:nvSpPr>
          <p:cNvPr id="7" name="Rectangle 6">
            <a:extLst>
              <a:ext uri="{FF2B5EF4-FFF2-40B4-BE49-F238E27FC236}">
                <a16:creationId xmlns:a16="http://schemas.microsoft.com/office/drawing/2014/main" id="{66DF8331-09E0-A94D-9820-75A45000F0FB}"/>
              </a:ext>
            </a:extLst>
          </p:cNvPr>
          <p:cNvSpPr/>
          <p:nvPr/>
        </p:nvSpPr>
        <p:spPr>
          <a:xfrm>
            <a:off x="8331200" y="5390972"/>
            <a:ext cx="3860800" cy="1200329"/>
          </a:xfrm>
          <a:prstGeom prst="rect">
            <a:avLst/>
          </a:prstGeom>
        </p:spPr>
        <p:txBody>
          <a:bodyPr wrap="square">
            <a:spAutoFit/>
          </a:bodyPr>
          <a:lstStyle/>
          <a:p>
            <a:pPr algn="ctr"/>
            <a:br>
              <a:rPr lang="it-IT" dirty="0"/>
            </a:br>
            <a:r>
              <a:rPr lang="it-IT" dirty="0"/>
              <a:t>The </a:t>
            </a:r>
            <a:r>
              <a:rPr lang="it-IT" dirty="0" err="1"/>
              <a:t>probability</a:t>
            </a:r>
            <a:r>
              <a:rPr lang="it-IT" dirty="0"/>
              <a:t> </a:t>
            </a:r>
            <a:r>
              <a:rPr lang="it-IT" dirty="0" err="1"/>
              <a:t>that</a:t>
            </a:r>
            <a:r>
              <a:rPr lang="it-IT" dirty="0"/>
              <a:t> a </a:t>
            </a:r>
            <a:r>
              <a:rPr lang="it-IT" dirty="0" err="1"/>
              <a:t>pair</a:t>
            </a:r>
            <a:r>
              <a:rPr lang="it-IT" dirty="0"/>
              <a:t> of </a:t>
            </a:r>
            <a:r>
              <a:rPr lang="it-IT" dirty="0" err="1"/>
              <a:t>nodes</a:t>
            </a:r>
            <a:r>
              <a:rPr lang="it-IT" dirty="0"/>
              <a:t> </a:t>
            </a:r>
            <a:r>
              <a:rPr lang="it-IT" dirty="0" err="1"/>
              <a:t>that</a:t>
            </a:r>
            <a:r>
              <a:rPr lang="it-IT" dirty="0"/>
              <a:t> share an </a:t>
            </a:r>
            <a:r>
              <a:rPr lang="it-IT" dirty="0" err="1"/>
              <a:t>interaction</a:t>
            </a:r>
            <a:r>
              <a:rPr lang="it-IT" dirty="0"/>
              <a:t> partner are </a:t>
            </a:r>
            <a:r>
              <a:rPr lang="it-IT" dirty="0" err="1"/>
              <a:t>also</a:t>
            </a:r>
            <a:r>
              <a:rPr lang="it-IT" dirty="0"/>
              <a:t> </a:t>
            </a:r>
            <a:r>
              <a:rPr lang="it-IT" dirty="0" err="1"/>
              <a:t>connected</a:t>
            </a:r>
            <a:r>
              <a:rPr lang="it-IT" dirty="0"/>
              <a:t> to </a:t>
            </a:r>
            <a:r>
              <a:rPr lang="it-IT" dirty="0" err="1"/>
              <a:t>each</a:t>
            </a:r>
            <a:r>
              <a:rPr lang="it-IT" dirty="0"/>
              <a:t> </a:t>
            </a:r>
            <a:r>
              <a:rPr lang="it-IT" dirty="0" err="1"/>
              <a:t>other</a:t>
            </a:r>
            <a:r>
              <a:rPr lang="it-IT" dirty="0"/>
              <a:t>.</a:t>
            </a:r>
            <a:endParaRPr lang="en-GB" i="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AA5C851-D8E0-704E-B999-565606DC281B}"/>
              </a:ext>
            </a:extLst>
          </p:cNvPr>
          <p:cNvSpPr/>
          <p:nvPr/>
        </p:nvSpPr>
        <p:spPr>
          <a:xfrm>
            <a:off x="130627" y="3010245"/>
            <a:ext cx="6096000" cy="3416320"/>
          </a:xfrm>
          <a:prstGeom prst="rect">
            <a:avLst/>
          </a:prstGeom>
        </p:spPr>
        <p:txBody>
          <a:bodyPr>
            <a:spAutoFit/>
          </a:bodyPr>
          <a:lstStyle/>
          <a:p>
            <a:endParaRPr lang="it-IT" dirty="0">
              <a:solidFill>
                <a:srgbClr val="353535"/>
              </a:solidFill>
              <a:latin typeface="Merriweather"/>
            </a:endParaRPr>
          </a:p>
          <a:p>
            <a:r>
              <a:rPr lang="it-IT" dirty="0">
                <a:solidFill>
                  <a:srgbClr val="353535"/>
                </a:solidFill>
                <a:latin typeface="Merriweather"/>
              </a:rPr>
              <a:t> </a:t>
            </a:r>
            <a:r>
              <a:rPr lang="it-IT" i="1" dirty="0">
                <a:solidFill>
                  <a:srgbClr val="353535"/>
                </a:solidFill>
                <a:latin typeface="Merriweather"/>
              </a:rPr>
              <a:t>L</a:t>
            </a:r>
            <a:r>
              <a:rPr lang="it-IT" i="1" baseline="-25000" dirty="0">
                <a:solidFill>
                  <a:srgbClr val="353535"/>
                </a:solidFill>
                <a:latin typeface="Merriweather"/>
              </a:rPr>
              <a:t>i</a:t>
            </a:r>
            <a:r>
              <a:rPr lang="it-IT" dirty="0">
                <a:solidFill>
                  <a:srgbClr val="353535"/>
                </a:solidFill>
                <a:latin typeface="Merriweather"/>
              </a:rPr>
              <a:t> </a:t>
            </a:r>
            <a:r>
              <a:rPr lang="it-IT" dirty="0" err="1">
                <a:solidFill>
                  <a:srgbClr val="353535"/>
                </a:solidFill>
                <a:latin typeface="Merriweather"/>
              </a:rPr>
              <a:t>represents</a:t>
            </a:r>
            <a:r>
              <a:rPr lang="it-IT" dirty="0">
                <a:solidFill>
                  <a:srgbClr val="353535"/>
                </a:solidFill>
                <a:latin typeface="Merriweather"/>
              </a:rPr>
              <a:t> the </a:t>
            </a:r>
            <a:r>
              <a:rPr lang="it-IT" dirty="0" err="1">
                <a:solidFill>
                  <a:srgbClr val="353535"/>
                </a:solidFill>
                <a:latin typeface="Merriweather"/>
              </a:rPr>
              <a:t>number</a:t>
            </a:r>
            <a:r>
              <a:rPr lang="it-IT" dirty="0">
                <a:solidFill>
                  <a:srgbClr val="353535"/>
                </a:solidFill>
                <a:latin typeface="Merriweather"/>
              </a:rPr>
              <a:t> of </a:t>
            </a:r>
            <a:r>
              <a:rPr lang="it-IT" dirty="0" err="1">
                <a:solidFill>
                  <a:srgbClr val="353535"/>
                </a:solidFill>
                <a:latin typeface="Merriweather"/>
              </a:rPr>
              <a:t>links</a:t>
            </a:r>
            <a:r>
              <a:rPr lang="it-IT" dirty="0">
                <a:solidFill>
                  <a:srgbClr val="353535"/>
                </a:solidFill>
                <a:latin typeface="Merriweather"/>
              </a:rPr>
              <a:t> </a:t>
            </a:r>
            <a:r>
              <a:rPr lang="it-IT" dirty="0" err="1">
                <a:solidFill>
                  <a:srgbClr val="353535"/>
                </a:solidFill>
                <a:latin typeface="Merriweather"/>
              </a:rPr>
              <a:t>between</a:t>
            </a:r>
            <a:r>
              <a:rPr lang="it-IT" dirty="0">
                <a:solidFill>
                  <a:srgbClr val="353535"/>
                </a:solidFill>
                <a:latin typeface="Merriweather"/>
              </a:rPr>
              <a:t> the </a:t>
            </a:r>
            <a:r>
              <a:rPr lang="it-IT" i="1" dirty="0" err="1">
                <a:solidFill>
                  <a:srgbClr val="353535"/>
                </a:solidFill>
                <a:latin typeface="Merriweather"/>
              </a:rPr>
              <a:t>k</a:t>
            </a:r>
            <a:r>
              <a:rPr lang="it-IT" i="1" baseline="-25000" dirty="0" err="1">
                <a:solidFill>
                  <a:srgbClr val="353535"/>
                </a:solidFill>
                <a:latin typeface="Merriweather"/>
              </a:rPr>
              <a:t>i</a:t>
            </a:r>
            <a:r>
              <a:rPr lang="it-IT" dirty="0">
                <a:solidFill>
                  <a:srgbClr val="353535"/>
                </a:solidFill>
                <a:latin typeface="Merriweather"/>
              </a:rPr>
              <a:t> </a:t>
            </a:r>
            <a:r>
              <a:rPr lang="it-IT" dirty="0" err="1">
                <a:solidFill>
                  <a:srgbClr val="353535"/>
                </a:solidFill>
                <a:latin typeface="Merriweather"/>
              </a:rPr>
              <a:t>neighbors</a:t>
            </a:r>
            <a:r>
              <a:rPr lang="it-IT" dirty="0">
                <a:solidFill>
                  <a:srgbClr val="353535"/>
                </a:solidFill>
                <a:latin typeface="Merriweather"/>
              </a:rPr>
              <a:t> of </a:t>
            </a:r>
            <a:r>
              <a:rPr lang="it-IT" dirty="0" err="1">
                <a:solidFill>
                  <a:srgbClr val="353535"/>
                </a:solidFill>
                <a:latin typeface="Merriweather"/>
              </a:rPr>
              <a:t>node</a:t>
            </a:r>
            <a:r>
              <a:rPr lang="it-IT" dirty="0">
                <a:solidFill>
                  <a:srgbClr val="353535"/>
                </a:solidFill>
                <a:latin typeface="Merriweather"/>
              </a:rPr>
              <a:t> </a:t>
            </a:r>
            <a:r>
              <a:rPr lang="it-IT" i="1" dirty="0">
                <a:solidFill>
                  <a:srgbClr val="353535"/>
                </a:solidFill>
                <a:latin typeface="Merriweather"/>
              </a:rPr>
              <a:t>i</a:t>
            </a:r>
            <a:r>
              <a:rPr lang="it-IT" dirty="0">
                <a:solidFill>
                  <a:srgbClr val="353535"/>
                </a:solidFill>
                <a:latin typeface="Merriweather"/>
              </a:rPr>
              <a:t>. </a:t>
            </a:r>
          </a:p>
          <a:p>
            <a:r>
              <a:rPr lang="it-IT" dirty="0">
                <a:solidFill>
                  <a:srgbClr val="353535"/>
                </a:solidFill>
                <a:latin typeface="Merriweather"/>
              </a:rPr>
              <a:t> </a:t>
            </a:r>
            <a:r>
              <a:rPr lang="it-IT" i="1" dirty="0">
                <a:solidFill>
                  <a:srgbClr val="353535"/>
                </a:solidFill>
                <a:latin typeface="Merriweather"/>
              </a:rPr>
              <a:t>C</a:t>
            </a:r>
            <a:r>
              <a:rPr lang="it-IT" i="1" baseline="-25000" dirty="0">
                <a:solidFill>
                  <a:srgbClr val="353535"/>
                </a:solidFill>
                <a:latin typeface="Merriweather"/>
              </a:rPr>
              <a:t>i</a:t>
            </a:r>
            <a:r>
              <a:rPr lang="it-IT" dirty="0">
                <a:solidFill>
                  <a:srgbClr val="353535"/>
                </a:solidFill>
                <a:latin typeface="Merriweather"/>
              </a:rPr>
              <a:t> </a:t>
            </a:r>
            <a:r>
              <a:rPr lang="it-IT" dirty="0" err="1">
                <a:solidFill>
                  <a:srgbClr val="353535"/>
                </a:solidFill>
                <a:latin typeface="Merriweather"/>
              </a:rPr>
              <a:t>is</a:t>
            </a:r>
            <a:r>
              <a:rPr lang="it-IT" dirty="0">
                <a:solidFill>
                  <a:srgbClr val="353535"/>
                </a:solidFill>
                <a:latin typeface="Merriweather"/>
              </a:rPr>
              <a:t> </a:t>
            </a:r>
            <a:r>
              <a:rPr lang="it-IT" dirty="0" err="1">
                <a:solidFill>
                  <a:srgbClr val="353535"/>
                </a:solidFill>
                <a:latin typeface="Merriweather"/>
              </a:rPr>
              <a:t>between</a:t>
            </a:r>
            <a:r>
              <a:rPr lang="it-IT" dirty="0">
                <a:solidFill>
                  <a:srgbClr val="353535"/>
                </a:solidFill>
                <a:latin typeface="Merriweather"/>
              </a:rPr>
              <a:t> 0 and 1 </a:t>
            </a:r>
          </a:p>
          <a:p>
            <a:endParaRPr lang="it-IT" i="1" dirty="0">
              <a:solidFill>
                <a:srgbClr val="353535"/>
              </a:solidFill>
              <a:latin typeface="Merriweather"/>
            </a:endParaRPr>
          </a:p>
          <a:p>
            <a:pPr marL="285750" indent="-285750">
              <a:buFont typeface="Arial" panose="020B0604020202020204" pitchFamily="34" charset="0"/>
              <a:buChar char="•"/>
            </a:pPr>
            <a:r>
              <a:rPr lang="it-IT" i="1" dirty="0">
                <a:solidFill>
                  <a:srgbClr val="353535"/>
                </a:solidFill>
                <a:latin typeface="Merriweather"/>
              </a:rPr>
              <a:t>C</a:t>
            </a:r>
            <a:r>
              <a:rPr lang="it-IT" i="1" baseline="-25000" dirty="0">
                <a:solidFill>
                  <a:srgbClr val="353535"/>
                </a:solidFill>
                <a:latin typeface="Merriweather"/>
              </a:rPr>
              <a:t>i</a:t>
            </a:r>
            <a:r>
              <a:rPr lang="it-IT" dirty="0">
                <a:solidFill>
                  <a:srgbClr val="353535"/>
                </a:solidFill>
                <a:latin typeface="Merriweather"/>
              </a:rPr>
              <a:t> = 0 </a:t>
            </a:r>
            <a:r>
              <a:rPr lang="it-IT" dirty="0" err="1">
                <a:solidFill>
                  <a:srgbClr val="353535"/>
                </a:solidFill>
                <a:latin typeface="Merriweather"/>
              </a:rPr>
              <a:t>if</a:t>
            </a:r>
            <a:r>
              <a:rPr lang="it-IT" dirty="0">
                <a:solidFill>
                  <a:srgbClr val="353535"/>
                </a:solidFill>
                <a:latin typeface="Merriweather"/>
              </a:rPr>
              <a:t> none of the </a:t>
            </a:r>
            <a:r>
              <a:rPr lang="it-IT" dirty="0" err="1">
                <a:solidFill>
                  <a:srgbClr val="353535"/>
                </a:solidFill>
                <a:latin typeface="Merriweather"/>
              </a:rPr>
              <a:t>neighbors</a:t>
            </a:r>
            <a:r>
              <a:rPr lang="it-IT" dirty="0">
                <a:solidFill>
                  <a:srgbClr val="353535"/>
                </a:solidFill>
                <a:latin typeface="Merriweather"/>
              </a:rPr>
              <a:t> of </a:t>
            </a:r>
            <a:r>
              <a:rPr lang="it-IT" dirty="0" err="1">
                <a:solidFill>
                  <a:srgbClr val="353535"/>
                </a:solidFill>
                <a:latin typeface="Merriweather"/>
              </a:rPr>
              <a:t>node</a:t>
            </a:r>
            <a:r>
              <a:rPr lang="it-IT" dirty="0">
                <a:solidFill>
                  <a:srgbClr val="353535"/>
                </a:solidFill>
                <a:latin typeface="Merriweather"/>
              </a:rPr>
              <a:t> </a:t>
            </a:r>
            <a:r>
              <a:rPr lang="it-IT" i="1" dirty="0">
                <a:solidFill>
                  <a:srgbClr val="353535"/>
                </a:solidFill>
                <a:latin typeface="Merriweather"/>
              </a:rPr>
              <a:t>i</a:t>
            </a:r>
            <a:r>
              <a:rPr lang="it-IT" dirty="0">
                <a:solidFill>
                  <a:srgbClr val="353535"/>
                </a:solidFill>
                <a:latin typeface="Merriweather"/>
              </a:rPr>
              <a:t> link to </a:t>
            </a:r>
            <a:r>
              <a:rPr lang="it-IT" dirty="0" err="1">
                <a:solidFill>
                  <a:srgbClr val="353535"/>
                </a:solidFill>
                <a:latin typeface="Merriweather"/>
              </a:rPr>
              <a:t>each</a:t>
            </a:r>
            <a:r>
              <a:rPr lang="it-IT" dirty="0">
                <a:solidFill>
                  <a:srgbClr val="353535"/>
                </a:solidFill>
                <a:latin typeface="Merriweather"/>
              </a:rPr>
              <a:t> </a:t>
            </a:r>
            <a:r>
              <a:rPr lang="it-IT" dirty="0" err="1">
                <a:solidFill>
                  <a:srgbClr val="353535"/>
                </a:solidFill>
                <a:latin typeface="Merriweather"/>
              </a:rPr>
              <a:t>other</a:t>
            </a:r>
            <a:r>
              <a:rPr lang="it-IT" dirty="0">
                <a:solidFill>
                  <a:srgbClr val="353535"/>
                </a:solidFill>
                <a:latin typeface="Merriweather"/>
              </a:rPr>
              <a:t>.</a:t>
            </a:r>
          </a:p>
          <a:p>
            <a:pPr>
              <a:buFont typeface="Arial" panose="020B0604020202020204" pitchFamily="34" charset="0"/>
              <a:buChar char="•"/>
            </a:pPr>
            <a:r>
              <a:rPr lang="it-IT" i="1" dirty="0">
                <a:solidFill>
                  <a:srgbClr val="353535"/>
                </a:solidFill>
                <a:latin typeface="Merriweather"/>
              </a:rPr>
              <a:t>C</a:t>
            </a:r>
            <a:r>
              <a:rPr lang="it-IT" i="1" baseline="-25000" dirty="0">
                <a:solidFill>
                  <a:srgbClr val="353535"/>
                </a:solidFill>
                <a:latin typeface="Merriweather"/>
              </a:rPr>
              <a:t>i</a:t>
            </a:r>
            <a:r>
              <a:rPr lang="it-IT" dirty="0">
                <a:solidFill>
                  <a:srgbClr val="353535"/>
                </a:solidFill>
                <a:latin typeface="Merriweather"/>
              </a:rPr>
              <a:t> = 1 </a:t>
            </a:r>
            <a:r>
              <a:rPr lang="it-IT" dirty="0" err="1">
                <a:solidFill>
                  <a:srgbClr val="353535"/>
                </a:solidFill>
                <a:latin typeface="Merriweather"/>
              </a:rPr>
              <a:t>if</a:t>
            </a:r>
            <a:r>
              <a:rPr lang="it-IT" dirty="0">
                <a:solidFill>
                  <a:srgbClr val="353535"/>
                </a:solidFill>
                <a:latin typeface="Merriweather"/>
              </a:rPr>
              <a:t> the </a:t>
            </a:r>
            <a:r>
              <a:rPr lang="it-IT" dirty="0" err="1">
                <a:solidFill>
                  <a:srgbClr val="353535"/>
                </a:solidFill>
                <a:latin typeface="Merriweather"/>
              </a:rPr>
              <a:t>neighbors</a:t>
            </a:r>
            <a:r>
              <a:rPr lang="it-IT" dirty="0">
                <a:solidFill>
                  <a:srgbClr val="353535"/>
                </a:solidFill>
                <a:latin typeface="Merriweather"/>
              </a:rPr>
              <a:t> of </a:t>
            </a:r>
            <a:r>
              <a:rPr lang="it-IT" dirty="0" err="1">
                <a:solidFill>
                  <a:srgbClr val="353535"/>
                </a:solidFill>
                <a:latin typeface="Merriweather"/>
              </a:rPr>
              <a:t>node</a:t>
            </a:r>
            <a:r>
              <a:rPr lang="it-IT" dirty="0">
                <a:solidFill>
                  <a:srgbClr val="353535"/>
                </a:solidFill>
                <a:latin typeface="Merriweather"/>
              </a:rPr>
              <a:t> </a:t>
            </a:r>
            <a:r>
              <a:rPr lang="it-IT" i="1" dirty="0">
                <a:solidFill>
                  <a:srgbClr val="353535"/>
                </a:solidFill>
                <a:latin typeface="Merriweather"/>
              </a:rPr>
              <a:t>i</a:t>
            </a:r>
            <a:r>
              <a:rPr lang="it-IT" dirty="0">
                <a:solidFill>
                  <a:srgbClr val="353535"/>
                </a:solidFill>
                <a:latin typeface="Merriweather"/>
              </a:rPr>
              <a:t> </a:t>
            </a:r>
            <a:r>
              <a:rPr lang="it-IT" dirty="0" err="1">
                <a:solidFill>
                  <a:srgbClr val="353535"/>
                </a:solidFill>
                <a:latin typeface="Merriweather"/>
              </a:rPr>
              <a:t>form</a:t>
            </a:r>
            <a:r>
              <a:rPr lang="it-IT" dirty="0">
                <a:solidFill>
                  <a:srgbClr val="353535"/>
                </a:solidFill>
                <a:latin typeface="Merriweather"/>
              </a:rPr>
              <a:t> a complete </a:t>
            </a:r>
            <a:r>
              <a:rPr lang="it-IT" dirty="0" err="1">
                <a:solidFill>
                  <a:srgbClr val="353535"/>
                </a:solidFill>
                <a:latin typeface="Merriweather"/>
              </a:rPr>
              <a:t>graph</a:t>
            </a:r>
            <a:r>
              <a:rPr lang="it-IT" dirty="0">
                <a:solidFill>
                  <a:srgbClr val="353535"/>
                </a:solidFill>
                <a:latin typeface="Merriweather"/>
              </a:rPr>
              <a:t>, i.e. </a:t>
            </a:r>
            <a:r>
              <a:rPr lang="it-IT" dirty="0" err="1">
                <a:solidFill>
                  <a:srgbClr val="353535"/>
                </a:solidFill>
                <a:latin typeface="Merriweather"/>
              </a:rPr>
              <a:t>they</a:t>
            </a:r>
            <a:r>
              <a:rPr lang="it-IT" dirty="0">
                <a:solidFill>
                  <a:srgbClr val="353535"/>
                </a:solidFill>
                <a:latin typeface="Merriweather"/>
              </a:rPr>
              <a:t> </a:t>
            </a:r>
            <a:r>
              <a:rPr lang="it-IT" dirty="0" err="1">
                <a:solidFill>
                  <a:srgbClr val="353535"/>
                </a:solidFill>
                <a:latin typeface="Merriweather"/>
              </a:rPr>
              <a:t>all</a:t>
            </a:r>
            <a:r>
              <a:rPr lang="it-IT" dirty="0">
                <a:solidFill>
                  <a:srgbClr val="353535"/>
                </a:solidFill>
                <a:latin typeface="Merriweather"/>
              </a:rPr>
              <a:t> link to </a:t>
            </a:r>
            <a:r>
              <a:rPr lang="it-IT" dirty="0" err="1">
                <a:solidFill>
                  <a:srgbClr val="353535"/>
                </a:solidFill>
                <a:latin typeface="Merriweather"/>
              </a:rPr>
              <a:t>each</a:t>
            </a:r>
            <a:r>
              <a:rPr lang="it-IT" dirty="0">
                <a:solidFill>
                  <a:srgbClr val="353535"/>
                </a:solidFill>
                <a:latin typeface="Merriweather"/>
              </a:rPr>
              <a:t> </a:t>
            </a:r>
            <a:r>
              <a:rPr lang="it-IT" dirty="0" err="1">
                <a:solidFill>
                  <a:srgbClr val="353535"/>
                </a:solidFill>
                <a:latin typeface="Merriweather"/>
              </a:rPr>
              <a:t>other</a:t>
            </a:r>
            <a:r>
              <a:rPr lang="it-IT" dirty="0">
                <a:solidFill>
                  <a:srgbClr val="353535"/>
                </a:solidFill>
                <a:latin typeface="Merriweather"/>
              </a:rPr>
              <a:t>.</a:t>
            </a:r>
          </a:p>
          <a:p>
            <a:endParaRPr lang="it-IT" dirty="0">
              <a:solidFill>
                <a:srgbClr val="353535"/>
              </a:solidFill>
              <a:latin typeface="Merriweather"/>
            </a:endParaRPr>
          </a:p>
          <a:p>
            <a:r>
              <a:rPr lang="it-IT" dirty="0">
                <a:solidFill>
                  <a:srgbClr val="353535"/>
                </a:solidFill>
                <a:latin typeface="Merriweather"/>
              </a:rPr>
              <a:t>In </a:t>
            </a:r>
            <a:r>
              <a:rPr lang="it-IT" dirty="0" err="1">
                <a:solidFill>
                  <a:srgbClr val="353535"/>
                </a:solidFill>
                <a:latin typeface="Merriweather"/>
              </a:rPr>
              <a:t>summary</a:t>
            </a:r>
            <a:r>
              <a:rPr lang="it-IT" dirty="0">
                <a:solidFill>
                  <a:srgbClr val="353535"/>
                </a:solidFill>
                <a:latin typeface="Merriweather"/>
              </a:rPr>
              <a:t> </a:t>
            </a:r>
            <a:r>
              <a:rPr lang="it-IT" i="1" dirty="0">
                <a:solidFill>
                  <a:srgbClr val="353535"/>
                </a:solidFill>
                <a:latin typeface="Merriweather"/>
              </a:rPr>
              <a:t>C</a:t>
            </a:r>
            <a:r>
              <a:rPr lang="it-IT" i="1" baseline="-25000" dirty="0">
                <a:solidFill>
                  <a:srgbClr val="353535"/>
                </a:solidFill>
                <a:latin typeface="Merriweather"/>
              </a:rPr>
              <a:t>i</a:t>
            </a:r>
            <a:r>
              <a:rPr lang="it-IT" dirty="0">
                <a:solidFill>
                  <a:srgbClr val="353535"/>
                </a:solidFill>
                <a:latin typeface="Merriweather"/>
              </a:rPr>
              <a:t> </a:t>
            </a:r>
            <a:r>
              <a:rPr lang="it-IT" dirty="0" err="1">
                <a:solidFill>
                  <a:srgbClr val="353535"/>
                </a:solidFill>
                <a:latin typeface="Merriweather"/>
              </a:rPr>
              <a:t>measures</a:t>
            </a:r>
            <a:r>
              <a:rPr lang="it-IT" dirty="0">
                <a:solidFill>
                  <a:srgbClr val="353535"/>
                </a:solidFill>
                <a:latin typeface="Merriweather"/>
              </a:rPr>
              <a:t> the </a:t>
            </a:r>
            <a:r>
              <a:rPr lang="it-IT" dirty="0" err="1">
                <a:solidFill>
                  <a:srgbClr val="353535"/>
                </a:solidFill>
                <a:latin typeface="Merriweather"/>
              </a:rPr>
              <a:t>network’s</a:t>
            </a:r>
            <a:r>
              <a:rPr lang="it-IT" dirty="0">
                <a:solidFill>
                  <a:srgbClr val="353535"/>
                </a:solidFill>
                <a:latin typeface="Merriweather"/>
              </a:rPr>
              <a:t> </a:t>
            </a:r>
            <a:r>
              <a:rPr lang="it-IT" dirty="0" err="1">
                <a:solidFill>
                  <a:srgbClr val="353535"/>
                </a:solidFill>
                <a:latin typeface="Merriweather"/>
              </a:rPr>
              <a:t>local</a:t>
            </a:r>
            <a:r>
              <a:rPr lang="it-IT" dirty="0">
                <a:solidFill>
                  <a:srgbClr val="353535"/>
                </a:solidFill>
                <a:latin typeface="Merriweather"/>
              </a:rPr>
              <a:t> link </a:t>
            </a:r>
            <a:r>
              <a:rPr lang="it-IT" dirty="0" err="1">
                <a:solidFill>
                  <a:srgbClr val="353535"/>
                </a:solidFill>
                <a:latin typeface="Merriweather"/>
              </a:rPr>
              <a:t>density</a:t>
            </a:r>
            <a:r>
              <a:rPr lang="it-IT" dirty="0">
                <a:solidFill>
                  <a:srgbClr val="353535"/>
                </a:solidFill>
                <a:latin typeface="Merriweather"/>
              </a:rPr>
              <a:t>: The more </a:t>
            </a:r>
            <a:r>
              <a:rPr lang="it-IT" dirty="0" err="1">
                <a:solidFill>
                  <a:srgbClr val="353535"/>
                </a:solidFill>
                <a:latin typeface="Merriweather"/>
              </a:rPr>
              <a:t>densely</a:t>
            </a:r>
            <a:r>
              <a:rPr lang="it-IT" dirty="0">
                <a:solidFill>
                  <a:srgbClr val="353535"/>
                </a:solidFill>
                <a:latin typeface="Merriweather"/>
              </a:rPr>
              <a:t> </a:t>
            </a:r>
            <a:r>
              <a:rPr lang="it-IT" dirty="0" err="1">
                <a:solidFill>
                  <a:srgbClr val="353535"/>
                </a:solidFill>
                <a:latin typeface="Merriweather"/>
              </a:rPr>
              <a:t>interconnected</a:t>
            </a:r>
            <a:r>
              <a:rPr lang="it-IT" dirty="0">
                <a:solidFill>
                  <a:srgbClr val="353535"/>
                </a:solidFill>
                <a:latin typeface="Merriweather"/>
              </a:rPr>
              <a:t> the </a:t>
            </a:r>
            <a:r>
              <a:rPr lang="it-IT" dirty="0" err="1">
                <a:solidFill>
                  <a:srgbClr val="353535"/>
                </a:solidFill>
                <a:latin typeface="Merriweather"/>
              </a:rPr>
              <a:t>neighborhood</a:t>
            </a:r>
            <a:r>
              <a:rPr lang="it-IT" dirty="0">
                <a:solidFill>
                  <a:srgbClr val="353535"/>
                </a:solidFill>
                <a:latin typeface="Merriweather"/>
              </a:rPr>
              <a:t> of </a:t>
            </a:r>
            <a:r>
              <a:rPr lang="it-IT" dirty="0" err="1">
                <a:solidFill>
                  <a:srgbClr val="353535"/>
                </a:solidFill>
                <a:latin typeface="Merriweather"/>
              </a:rPr>
              <a:t>node</a:t>
            </a:r>
            <a:r>
              <a:rPr lang="it-IT" dirty="0">
                <a:solidFill>
                  <a:srgbClr val="353535"/>
                </a:solidFill>
                <a:latin typeface="Merriweather"/>
              </a:rPr>
              <a:t> </a:t>
            </a:r>
            <a:r>
              <a:rPr lang="it-IT" i="1" dirty="0">
                <a:solidFill>
                  <a:srgbClr val="353535"/>
                </a:solidFill>
                <a:latin typeface="Merriweather"/>
              </a:rPr>
              <a:t>i</a:t>
            </a:r>
            <a:r>
              <a:rPr lang="it-IT" dirty="0">
                <a:solidFill>
                  <a:srgbClr val="353535"/>
                </a:solidFill>
                <a:latin typeface="Merriweather"/>
              </a:rPr>
              <a:t>, the </a:t>
            </a:r>
            <a:r>
              <a:rPr lang="it-IT" dirty="0" err="1">
                <a:solidFill>
                  <a:srgbClr val="353535"/>
                </a:solidFill>
                <a:latin typeface="Merriweather"/>
              </a:rPr>
              <a:t>higher</a:t>
            </a:r>
            <a:r>
              <a:rPr lang="it-IT" dirty="0">
                <a:solidFill>
                  <a:srgbClr val="353535"/>
                </a:solidFill>
                <a:latin typeface="Merriweather"/>
              </a:rPr>
              <a:t> </a:t>
            </a:r>
            <a:r>
              <a:rPr lang="it-IT" dirty="0" err="1">
                <a:solidFill>
                  <a:srgbClr val="353535"/>
                </a:solidFill>
                <a:latin typeface="Merriweather"/>
              </a:rPr>
              <a:t>is</a:t>
            </a:r>
            <a:r>
              <a:rPr lang="it-IT" dirty="0">
                <a:solidFill>
                  <a:srgbClr val="353535"/>
                </a:solidFill>
                <a:latin typeface="Merriweather"/>
              </a:rPr>
              <a:t> </a:t>
            </a:r>
            <a:r>
              <a:rPr lang="it-IT" dirty="0" err="1">
                <a:solidFill>
                  <a:srgbClr val="353535"/>
                </a:solidFill>
                <a:latin typeface="Merriweather"/>
              </a:rPr>
              <a:t>its</a:t>
            </a:r>
            <a:r>
              <a:rPr lang="it-IT" dirty="0">
                <a:solidFill>
                  <a:srgbClr val="353535"/>
                </a:solidFill>
                <a:latin typeface="Merriweather"/>
              </a:rPr>
              <a:t> </a:t>
            </a:r>
            <a:r>
              <a:rPr lang="it-IT" dirty="0" err="1">
                <a:solidFill>
                  <a:srgbClr val="353535"/>
                </a:solidFill>
                <a:latin typeface="Merriweather"/>
              </a:rPr>
              <a:t>local</a:t>
            </a:r>
            <a:r>
              <a:rPr lang="it-IT" dirty="0">
                <a:solidFill>
                  <a:srgbClr val="353535"/>
                </a:solidFill>
                <a:latin typeface="Merriweather"/>
              </a:rPr>
              <a:t> </a:t>
            </a:r>
            <a:r>
              <a:rPr lang="it-IT" dirty="0" err="1">
                <a:solidFill>
                  <a:srgbClr val="353535"/>
                </a:solidFill>
                <a:latin typeface="Merriweather"/>
              </a:rPr>
              <a:t>clustering</a:t>
            </a:r>
            <a:r>
              <a:rPr lang="it-IT" dirty="0">
                <a:solidFill>
                  <a:srgbClr val="353535"/>
                </a:solidFill>
                <a:latin typeface="Merriweather"/>
              </a:rPr>
              <a:t> </a:t>
            </a:r>
            <a:r>
              <a:rPr lang="it-IT" dirty="0" err="1">
                <a:solidFill>
                  <a:srgbClr val="353535"/>
                </a:solidFill>
                <a:latin typeface="Merriweather"/>
              </a:rPr>
              <a:t>coefficient</a:t>
            </a:r>
            <a:r>
              <a:rPr lang="it-IT" dirty="0">
                <a:solidFill>
                  <a:srgbClr val="353535"/>
                </a:solidFill>
                <a:latin typeface="Merriweather"/>
              </a:rPr>
              <a:t>.</a:t>
            </a:r>
            <a:endParaRPr lang="it-IT" b="0" i="0" dirty="0">
              <a:solidFill>
                <a:srgbClr val="353535"/>
              </a:solidFill>
              <a:effectLst/>
              <a:latin typeface="Merriweather"/>
            </a:endParaRPr>
          </a:p>
        </p:txBody>
      </p:sp>
      <p:pic>
        <p:nvPicPr>
          <p:cNvPr id="9" name="Picture 8">
            <a:extLst>
              <a:ext uri="{FF2B5EF4-FFF2-40B4-BE49-F238E27FC236}">
                <a16:creationId xmlns:a16="http://schemas.microsoft.com/office/drawing/2014/main" id="{094832A0-A3FE-7C46-887F-5621AB805D1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28228" y="2018465"/>
            <a:ext cx="5715000" cy="2389137"/>
          </a:xfrm>
          <a:prstGeom prst="rect">
            <a:avLst/>
          </a:prstGeom>
        </p:spPr>
      </p:pic>
      <p:pic>
        <p:nvPicPr>
          <p:cNvPr id="11" name="Picture 10">
            <a:extLst>
              <a:ext uri="{FF2B5EF4-FFF2-40B4-BE49-F238E27FC236}">
                <a16:creationId xmlns:a16="http://schemas.microsoft.com/office/drawing/2014/main" id="{0B913C6B-72B4-384E-8BDA-0E49D1194F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51374" y="2215067"/>
            <a:ext cx="2733968" cy="1074058"/>
          </a:xfrm>
          <a:prstGeom prst="rect">
            <a:avLst/>
          </a:prstGeom>
        </p:spPr>
      </p:pic>
    </p:spTree>
    <p:extLst>
      <p:ext uri="{BB962C8B-B14F-4D97-AF65-F5344CB8AC3E}">
        <p14:creationId xmlns:p14="http://schemas.microsoft.com/office/powerpoint/2010/main" val="1356569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9D5F3-92F6-1D40-BF85-5C1579A0ACF4}"/>
              </a:ext>
            </a:extLst>
          </p:cNvPr>
          <p:cNvSpPr>
            <a:spLocks noGrp="1"/>
          </p:cNvSpPr>
          <p:nvPr>
            <p:ph type="title"/>
          </p:nvPr>
        </p:nvSpPr>
        <p:spPr/>
        <p:txBody>
          <a:bodyPr/>
          <a:lstStyle/>
          <a:p>
            <a:r>
              <a:rPr lang="en-GB" dirty="0"/>
              <a:t>A small exercise…</a:t>
            </a:r>
          </a:p>
        </p:txBody>
      </p:sp>
      <p:sp>
        <p:nvSpPr>
          <p:cNvPr id="3" name="Content Placeholder 2">
            <a:extLst>
              <a:ext uri="{FF2B5EF4-FFF2-40B4-BE49-F238E27FC236}">
                <a16:creationId xmlns:a16="http://schemas.microsoft.com/office/drawing/2014/main" id="{8ED00922-05E9-0F4B-8B27-75733482BC2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6C1F3C8-A901-1E44-B8A2-43747AA48101}"/>
              </a:ext>
            </a:extLst>
          </p:cNvPr>
          <p:cNvPicPr>
            <a:picLocks noChangeAspect="1"/>
          </p:cNvPicPr>
          <p:nvPr/>
        </p:nvPicPr>
        <p:blipFill>
          <a:blip r:embed="rId2"/>
          <a:stretch>
            <a:fillRect/>
          </a:stretch>
        </p:blipFill>
        <p:spPr>
          <a:xfrm>
            <a:off x="2032000" y="1825625"/>
            <a:ext cx="8128000" cy="4572000"/>
          </a:xfrm>
          <a:prstGeom prst="rect">
            <a:avLst/>
          </a:prstGeom>
        </p:spPr>
      </p:pic>
    </p:spTree>
    <p:extLst>
      <p:ext uri="{BB962C8B-B14F-4D97-AF65-F5344CB8AC3E}">
        <p14:creationId xmlns:p14="http://schemas.microsoft.com/office/powerpoint/2010/main" val="1198779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C2D1B-A73A-A243-AFB4-2595EA5E90B7}"/>
              </a:ext>
            </a:extLst>
          </p:cNvPr>
          <p:cNvSpPr>
            <a:spLocks noGrp="1"/>
          </p:cNvSpPr>
          <p:nvPr>
            <p:ph type="title"/>
          </p:nvPr>
        </p:nvSpPr>
        <p:spPr>
          <a:xfrm>
            <a:off x="1259114" y="2658382"/>
            <a:ext cx="10515600" cy="1325563"/>
          </a:xfrm>
        </p:spPr>
        <p:txBody>
          <a:bodyPr/>
          <a:lstStyle/>
          <a:p>
            <a:r>
              <a:rPr lang="en-GB" dirty="0"/>
              <a:t>Global topological properties of a network</a:t>
            </a:r>
          </a:p>
        </p:txBody>
      </p:sp>
    </p:spTree>
    <p:extLst>
      <p:ext uri="{BB962C8B-B14F-4D97-AF65-F5344CB8AC3E}">
        <p14:creationId xmlns:p14="http://schemas.microsoft.com/office/powerpoint/2010/main" val="2979380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06EB0E5-E4B4-4C49-9C22-D996D49A4627}"/>
              </a:ext>
            </a:extLst>
          </p:cNvPr>
          <p:cNvSpPr>
            <a:spLocks noGrp="1"/>
          </p:cNvSpPr>
          <p:nvPr>
            <p:ph idx="1"/>
          </p:nvPr>
        </p:nvSpPr>
        <p:spPr>
          <a:xfrm>
            <a:off x="1736725" y="2099501"/>
            <a:ext cx="7886700" cy="1123507"/>
          </a:xfrm>
        </p:spPr>
        <p:txBody>
          <a:bodyPr>
            <a:normAutofit/>
          </a:bodyPr>
          <a:lstStyle/>
          <a:p>
            <a:pPr marL="0" indent="0" algn="just">
              <a:buNone/>
            </a:pPr>
            <a:r>
              <a:rPr lang="it-IT" sz="2400" dirty="0"/>
              <a:t>A random network </a:t>
            </a:r>
            <a:r>
              <a:rPr lang="it-IT" sz="2400" dirty="0" err="1"/>
              <a:t>is</a:t>
            </a:r>
            <a:r>
              <a:rPr lang="it-IT" sz="2400" dirty="0"/>
              <a:t> a network with </a:t>
            </a:r>
            <a:r>
              <a:rPr lang="it-IT" sz="2400" dirty="0" err="1"/>
              <a:t>N</a:t>
            </a:r>
            <a:r>
              <a:rPr lang="it-IT" sz="2400" dirty="0"/>
              <a:t> </a:t>
            </a:r>
            <a:r>
              <a:rPr lang="it-IT" sz="2400" dirty="0" err="1"/>
              <a:t>nodes</a:t>
            </a:r>
            <a:r>
              <a:rPr lang="it-IT" sz="2400" dirty="0"/>
              <a:t> </a:t>
            </a:r>
            <a:r>
              <a:rPr lang="it-IT" sz="2400" dirty="0" err="1"/>
              <a:t>connected</a:t>
            </a:r>
            <a:r>
              <a:rPr lang="it-IT" sz="2400" dirty="0"/>
              <a:t> by </a:t>
            </a:r>
            <a:r>
              <a:rPr lang="it-IT" sz="2400" dirty="0" err="1"/>
              <a:t>n</a:t>
            </a:r>
            <a:r>
              <a:rPr lang="it-IT" sz="2400" dirty="0"/>
              <a:t> </a:t>
            </a:r>
            <a:r>
              <a:rPr lang="it-IT" sz="2400" dirty="0" err="1"/>
              <a:t>edges</a:t>
            </a:r>
            <a:r>
              <a:rPr lang="it-IT" sz="2400" dirty="0"/>
              <a:t>, </a:t>
            </a:r>
            <a:r>
              <a:rPr lang="it-IT" sz="2400" dirty="0" err="1"/>
              <a:t>picked</a:t>
            </a:r>
            <a:r>
              <a:rPr lang="it-IT" sz="2400" dirty="0"/>
              <a:t> </a:t>
            </a:r>
            <a:r>
              <a:rPr lang="it-IT" sz="2400" dirty="0" err="1"/>
              <a:t>randomly</a:t>
            </a:r>
            <a:r>
              <a:rPr lang="it-IT" sz="2400" dirty="0"/>
              <a:t> </a:t>
            </a:r>
            <a:r>
              <a:rPr lang="it-IT" sz="2400" dirty="0" err="1"/>
              <a:t>among</a:t>
            </a:r>
            <a:r>
              <a:rPr lang="it-IT" sz="2400" dirty="0"/>
              <a:t> </a:t>
            </a:r>
            <a:r>
              <a:rPr lang="it-IT" sz="2400" dirty="0" err="1"/>
              <a:t>any</a:t>
            </a:r>
            <a:r>
              <a:rPr lang="it-IT" sz="2400" dirty="0"/>
              <a:t> </a:t>
            </a:r>
            <a:r>
              <a:rPr lang="it-IT" sz="2400" dirty="0" err="1"/>
              <a:t>possible</a:t>
            </a:r>
            <a:r>
              <a:rPr lang="it-IT" sz="2400" dirty="0"/>
              <a:t> </a:t>
            </a:r>
            <a:r>
              <a:rPr lang="it-IT" sz="2400" dirty="0" err="1"/>
              <a:t>combination</a:t>
            </a:r>
            <a:endParaRPr lang="it-IT" sz="2400" dirty="0"/>
          </a:p>
        </p:txBody>
      </p:sp>
      <p:pic>
        <p:nvPicPr>
          <p:cNvPr id="6145" name="Picture 1" descr="page2image476524400">
            <a:extLst>
              <a:ext uri="{FF2B5EF4-FFF2-40B4-BE49-F238E27FC236}">
                <a16:creationId xmlns:a16="http://schemas.microsoft.com/office/drawing/2014/main" id="{F2EF2196-59A7-5F46-9BEB-19944C6C0D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22600" y="3490137"/>
            <a:ext cx="5314950"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1">
            <a:extLst>
              <a:ext uri="{FF2B5EF4-FFF2-40B4-BE49-F238E27FC236}">
                <a16:creationId xmlns:a16="http://schemas.microsoft.com/office/drawing/2014/main" id="{38239E39-D220-0E4E-AFD5-DA39E2910A48}"/>
              </a:ext>
            </a:extLst>
          </p:cNvPr>
          <p:cNvSpPr txBox="1">
            <a:spLocks/>
          </p:cNvSpPr>
          <p:nvPr/>
        </p:nvSpPr>
        <p:spPr>
          <a:xfrm>
            <a:off x="622300" y="419100"/>
            <a:ext cx="9144000" cy="99417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a:t>Random network </a:t>
            </a:r>
            <a:br>
              <a:rPr lang="it-IT" dirty="0"/>
            </a:br>
            <a:r>
              <a:rPr lang="it-IT" dirty="0"/>
              <a:t>– random – </a:t>
            </a:r>
          </a:p>
        </p:txBody>
      </p:sp>
    </p:spTree>
    <p:extLst>
      <p:ext uri="{BB962C8B-B14F-4D97-AF65-F5344CB8AC3E}">
        <p14:creationId xmlns:p14="http://schemas.microsoft.com/office/powerpoint/2010/main" val="2369418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12024" y="3645024"/>
            <a:ext cx="3579566" cy="2736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a:xfrm>
            <a:off x="1703512" y="141255"/>
            <a:ext cx="8928992" cy="535531"/>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pPr algn="l" eaLnBrk="0" hangingPunct="0"/>
            <a:r>
              <a:rPr lang="en-US" sz="3200" dirty="0">
                <a:solidFill>
                  <a:srgbClr val="72AD46"/>
                </a:solidFill>
                <a:latin typeface="Arial" panose="020B0604020202020204" pitchFamily="34" charset="0"/>
                <a:cs typeface="Arial" pitchFamily="34" charset="0"/>
              </a:rPr>
              <a:t>Properties of PPI networks: scale-free networks </a:t>
            </a:r>
          </a:p>
        </p:txBody>
      </p:sp>
      <p:sp>
        <p:nvSpPr>
          <p:cNvPr id="10243" name="Content Placeholder 2"/>
          <p:cNvSpPr>
            <a:spLocks noGrp="1"/>
          </p:cNvSpPr>
          <p:nvPr>
            <p:ph idx="1"/>
          </p:nvPr>
        </p:nvSpPr>
        <p:spPr>
          <a:xfrm>
            <a:off x="1703513" y="692697"/>
            <a:ext cx="8535863" cy="1089529"/>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eaLnBrk="0" hangingPunct="0">
              <a:spcBef>
                <a:spcPct val="0"/>
              </a:spcBef>
            </a:pPr>
            <a:r>
              <a:rPr lang="en-GB" sz="1800" dirty="0">
                <a:latin typeface="Arial" panose="020B0604020202020204" pitchFamily="34" charset="0"/>
                <a:ea typeface="Geneva"/>
                <a:cs typeface="Arial" panose="020B0604020202020204" pitchFamily="34" charset="0"/>
              </a:rPr>
              <a:t>Scale-free effect - </a:t>
            </a:r>
            <a:r>
              <a:rPr lang="en-US" sz="1800" dirty="0">
                <a:latin typeface="Arial" panose="020B0604020202020204" pitchFamily="34" charset="0"/>
                <a:ea typeface="Geneva"/>
                <a:cs typeface="Arial" panose="020B0604020202020204" pitchFamily="34" charset="0"/>
              </a:rPr>
              <a:t>the majority of nodes in a scale-free network have only a few connections to other nodes, whereas some nodes (hubs) are connected to many other nodes in the network</a:t>
            </a:r>
            <a:r>
              <a:rPr lang="en-GB" sz="1800" dirty="0">
                <a:latin typeface="Arial" panose="020B0604020202020204" pitchFamily="34" charset="0"/>
                <a:ea typeface="Geneva"/>
                <a:cs typeface="Arial" panose="020B0604020202020204" pitchFamily="34" charset="0"/>
              </a:rPr>
              <a:t>  </a:t>
            </a:r>
          </a:p>
          <a:p>
            <a:pPr eaLnBrk="0" hangingPunct="0">
              <a:spcBef>
                <a:spcPct val="0"/>
              </a:spcBef>
            </a:pPr>
            <a:endParaRPr lang="en-US" sz="1800" dirty="0">
              <a:latin typeface="Arial" panose="020B0604020202020204" pitchFamily="34" charset="0"/>
              <a:ea typeface="Geneva"/>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47728" y="1675844"/>
            <a:ext cx="1800200" cy="19852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2065" y="1737931"/>
            <a:ext cx="2069207" cy="195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2423592" y="3707060"/>
            <a:ext cx="3214002" cy="3106316"/>
          </a:xfrm>
          <a:prstGeom prst="rect">
            <a:avLst/>
          </a:prstGeom>
        </p:spPr>
      </p:pic>
    </p:spTree>
    <p:extLst>
      <p:ext uri="{BB962C8B-B14F-4D97-AF65-F5344CB8AC3E}">
        <p14:creationId xmlns:p14="http://schemas.microsoft.com/office/powerpoint/2010/main" val="223845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AEF076-7A70-6948-B3D9-F74F4D140894}"/>
              </a:ext>
            </a:extLst>
          </p:cNvPr>
          <p:cNvSpPr>
            <a:spLocks noGrp="1"/>
          </p:cNvSpPr>
          <p:nvPr>
            <p:ph type="title"/>
          </p:nvPr>
        </p:nvSpPr>
        <p:spPr>
          <a:xfrm>
            <a:off x="144407" y="130035"/>
            <a:ext cx="9151993" cy="994172"/>
          </a:xfrm>
        </p:spPr>
        <p:txBody>
          <a:bodyPr/>
          <a:lstStyle/>
          <a:p>
            <a:r>
              <a:rPr lang="it-IT" dirty="0"/>
              <a:t>Scale free networks</a:t>
            </a:r>
          </a:p>
        </p:txBody>
      </p:sp>
      <p:pic>
        <p:nvPicPr>
          <p:cNvPr id="4" name="Immagine 3">
            <a:extLst>
              <a:ext uri="{FF2B5EF4-FFF2-40B4-BE49-F238E27FC236}">
                <a16:creationId xmlns:a16="http://schemas.microsoft.com/office/drawing/2014/main" id="{666B860F-F613-6048-8092-F31415891EA9}"/>
              </a:ext>
            </a:extLst>
          </p:cNvPr>
          <p:cNvPicPr>
            <a:picLocks noChangeAspect="1"/>
          </p:cNvPicPr>
          <p:nvPr/>
        </p:nvPicPr>
        <p:blipFill>
          <a:blip r:embed="rId2"/>
          <a:stretch>
            <a:fillRect/>
          </a:stretch>
        </p:blipFill>
        <p:spPr>
          <a:xfrm>
            <a:off x="2425700" y="983956"/>
            <a:ext cx="7823200" cy="4708909"/>
          </a:xfrm>
          <a:prstGeom prst="rect">
            <a:avLst/>
          </a:prstGeom>
        </p:spPr>
      </p:pic>
      <p:sp>
        <p:nvSpPr>
          <p:cNvPr id="6" name="Rectangle 5">
            <a:extLst>
              <a:ext uri="{FF2B5EF4-FFF2-40B4-BE49-F238E27FC236}">
                <a16:creationId xmlns:a16="http://schemas.microsoft.com/office/drawing/2014/main" id="{60523FC5-F681-E840-AD08-3BFCD1B652B7}"/>
              </a:ext>
            </a:extLst>
          </p:cNvPr>
          <p:cNvSpPr/>
          <p:nvPr/>
        </p:nvSpPr>
        <p:spPr>
          <a:xfrm>
            <a:off x="3651300" y="2180799"/>
            <a:ext cx="3416320" cy="369332"/>
          </a:xfrm>
          <a:prstGeom prst="rect">
            <a:avLst/>
          </a:prstGeom>
        </p:spPr>
        <p:txBody>
          <a:bodyPr wrap="none">
            <a:spAutoFit/>
          </a:bodyPr>
          <a:lstStyle/>
          <a:p>
            <a:r>
              <a:rPr lang="it-IT" b="1" dirty="0" err="1">
                <a:latin typeface="Arial" panose="020B0604020202020204" pitchFamily="34" charset="0"/>
                <a:cs typeface="Arial" panose="020B0604020202020204" pitchFamily="34" charset="0"/>
              </a:rPr>
              <a:t>lots</a:t>
            </a:r>
            <a:r>
              <a:rPr lang="it-IT" b="1" dirty="0">
                <a:latin typeface="Arial" panose="020B0604020202020204" pitchFamily="34" charset="0"/>
                <a:cs typeface="Arial" panose="020B0604020202020204" pitchFamily="34" charset="0"/>
              </a:rPr>
              <a:t> of </a:t>
            </a:r>
            <a:r>
              <a:rPr lang="it-IT" b="1" dirty="0" err="1">
                <a:latin typeface="Arial" panose="020B0604020202020204" pitchFamily="34" charset="0"/>
                <a:cs typeface="Arial" panose="020B0604020202020204" pitchFamily="34" charset="0"/>
              </a:rPr>
              <a:t>nodes</a:t>
            </a:r>
            <a:r>
              <a:rPr lang="it-IT" b="1" dirty="0">
                <a:latin typeface="Arial" panose="020B0604020202020204" pitchFamily="34" charset="0"/>
                <a:cs typeface="Arial" panose="020B0604020202020204" pitchFamily="34" charset="0"/>
              </a:rPr>
              <a:t> with </a:t>
            </a:r>
            <a:r>
              <a:rPr lang="it-IT" b="1" dirty="0" err="1">
                <a:latin typeface="Arial" panose="020B0604020202020204" pitchFamily="34" charset="0"/>
                <a:cs typeface="Arial" panose="020B0604020202020204" pitchFamily="34" charset="0"/>
              </a:rPr>
              <a:t>low</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degree</a:t>
            </a:r>
            <a:endParaRPr lang="en-IT" dirty="0"/>
          </a:p>
        </p:txBody>
      </p:sp>
      <p:cxnSp>
        <p:nvCxnSpPr>
          <p:cNvPr id="8" name="Straight Arrow Connector 7">
            <a:extLst>
              <a:ext uri="{FF2B5EF4-FFF2-40B4-BE49-F238E27FC236}">
                <a16:creationId xmlns:a16="http://schemas.microsoft.com/office/drawing/2014/main" id="{E9944C64-A13C-7F4A-A587-762C3CD482C0}"/>
              </a:ext>
            </a:extLst>
          </p:cNvPr>
          <p:cNvCxnSpPr/>
          <p:nvPr/>
        </p:nvCxnSpPr>
        <p:spPr>
          <a:xfrm flipH="1">
            <a:off x="3594101" y="2641600"/>
            <a:ext cx="1560085" cy="5172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3F9E60D-DA3C-FD42-A53C-4E0FF2C10E75}"/>
              </a:ext>
            </a:extLst>
          </p:cNvPr>
          <p:cNvSpPr/>
          <p:nvPr/>
        </p:nvSpPr>
        <p:spPr>
          <a:xfrm>
            <a:off x="6793084" y="3938809"/>
            <a:ext cx="3211135" cy="369332"/>
          </a:xfrm>
          <a:prstGeom prst="rect">
            <a:avLst/>
          </a:prstGeom>
        </p:spPr>
        <p:txBody>
          <a:bodyPr wrap="none">
            <a:spAutoFit/>
          </a:bodyPr>
          <a:lstStyle/>
          <a:p>
            <a:r>
              <a:rPr lang="it-IT" b="1" dirty="0" err="1">
                <a:latin typeface="Arial" panose="020B0604020202020204" pitchFamily="34" charset="0"/>
                <a:cs typeface="Arial" panose="020B0604020202020204" pitchFamily="34" charset="0"/>
              </a:rPr>
              <a:t>few</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nodes</a:t>
            </a:r>
            <a:r>
              <a:rPr lang="it-IT" b="1" dirty="0">
                <a:latin typeface="Arial" panose="020B0604020202020204" pitchFamily="34" charset="0"/>
                <a:cs typeface="Arial" panose="020B0604020202020204" pitchFamily="34" charset="0"/>
              </a:rPr>
              <a:t> with high </a:t>
            </a:r>
            <a:r>
              <a:rPr lang="it-IT" b="1" dirty="0" err="1">
                <a:latin typeface="Arial" panose="020B0604020202020204" pitchFamily="34" charset="0"/>
                <a:cs typeface="Arial" panose="020B0604020202020204" pitchFamily="34" charset="0"/>
              </a:rPr>
              <a:t>degree</a:t>
            </a:r>
            <a:endParaRPr lang="en-IT" dirty="0"/>
          </a:p>
        </p:txBody>
      </p:sp>
      <p:cxnSp>
        <p:nvCxnSpPr>
          <p:cNvPr id="10" name="Straight Arrow Connector 9">
            <a:extLst>
              <a:ext uri="{FF2B5EF4-FFF2-40B4-BE49-F238E27FC236}">
                <a16:creationId xmlns:a16="http://schemas.microsoft.com/office/drawing/2014/main" id="{630F5AFB-3B4F-EF40-A47B-177726CC6E59}"/>
              </a:ext>
            </a:extLst>
          </p:cNvPr>
          <p:cNvCxnSpPr>
            <a:cxnSpLocks/>
          </p:cNvCxnSpPr>
          <p:nvPr/>
        </p:nvCxnSpPr>
        <p:spPr>
          <a:xfrm>
            <a:off x="8719695" y="4238668"/>
            <a:ext cx="958712" cy="9175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8BC37339-4472-A942-9604-C8D8DA65DB50}"/>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55179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1703512" y="141255"/>
            <a:ext cx="8928992" cy="535531"/>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pPr algn="l" eaLnBrk="0" hangingPunct="0"/>
            <a:r>
              <a:rPr lang="en-US" sz="3200" dirty="0">
                <a:solidFill>
                  <a:srgbClr val="72AD46"/>
                </a:solidFill>
                <a:latin typeface="Arial" panose="020B0604020202020204" pitchFamily="34" charset="0"/>
                <a:cs typeface="Arial" pitchFamily="34" charset="0"/>
              </a:rPr>
              <a:t>Properties of PPI networks: scale-free networks </a:t>
            </a:r>
          </a:p>
        </p:txBody>
      </p:sp>
      <p:pic>
        <p:nvPicPr>
          <p:cNvPr id="5" name="Picture 4">
            <a:extLst>
              <a:ext uri="{FF2B5EF4-FFF2-40B4-BE49-F238E27FC236}">
                <a16:creationId xmlns:a16="http://schemas.microsoft.com/office/drawing/2014/main" id="{13D85880-43C8-2F41-96BB-6FEE68F4492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77702" y="926274"/>
            <a:ext cx="5048277" cy="5931725"/>
          </a:xfrm>
          <a:prstGeom prst="rect">
            <a:avLst/>
          </a:prstGeom>
        </p:spPr>
      </p:pic>
    </p:spTree>
    <p:extLst>
      <p:ext uri="{BB962C8B-B14F-4D97-AF65-F5344CB8AC3E}">
        <p14:creationId xmlns:p14="http://schemas.microsoft.com/office/powerpoint/2010/main" val="84362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703512" y="141255"/>
            <a:ext cx="8928992" cy="535531"/>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pPr algn="l" eaLnBrk="0" hangingPunct="0"/>
            <a:r>
              <a:rPr lang="en-US" sz="3200" dirty="0">
                <a:solidFill>
                  <a:srgbClr val="72AD46"/>
                </a:solidFill>
                <a:latin typeface="Arial" panose="020B0604020202020204" pitchFamily="34" charset="0"/>
                <a:cs typeface="Arial" pitchFamily="34" charset="0"/>
              </a:rPr>
              <a:t>Properties of PPI networks: scale-free networks </a:t>
            </a:r>
          </a:p>
        </p:txBody>
      </p:sp>
      <p:sp>
        <p:nvSpPr>
          <p:cNvPr id="11267" name="Content Placeholder 2"/>
          <p:cNvSpPr>
            <a:spLocks noGrp="1"/>
          </p:cNvSpPr>
          <p:nvPr>
            <p:ph idx="1"/>
          </p:nvPr>
        </p:nvSpPr>
        <p:spPr>
          <a:xfrm>
            <a:off x="1703512" y="836713"/>
            <a:ext cx="8229600" cy="5010667"/>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p>
            <a:pPr eaLnBrk="0" hangingPunct="0">
              <a:spcBef>
                <a:spcPct val="0"/>
              </a:spcBef>
            </a:pPr>
            <a:r>
              <a:rPr lang="en-GB" sz="1800" dirty="0">
                <a:latin typeface="Arial" panose="020B0604020202020204" pitchFamily="34" charset="0"/>
                <a:ea typeface="Geneva"/>
                <a:cs typeface="Arial" panose="020B0604020202020204" pitchFamily="34" charset="0"/>
              </a:rPr>
              <a:t>Scale-free networks are </a:t>
            </a:r>
            <a:r>
              <a:rPr lang="en-GB" sz="1800" b="1" dirty="0">
                <a:latin typeface="Arial" panose="020B0604020202020204" pitchFamily="34" charset="0"/>
                <a:ea typeface="Geneva"/>
                <a:cs typeface="Arial" panose="020B0604020202020204" pitchFamily="34" charset="0"/>
              </a:rPr>
              <a:t>stable</a:t>
            </a:r>
            <a:r>
              <a:rPr lang="en-GB" sz="1800" dirty="0">
                <a:latin typeface="Arial" panose="020B0604020202020204" pitchFamily="34" charset="0"/>
                <a:ea typeface="Geneva"/>
                <a:cs typeface="Arial" panose="020B0604020202020204" pitchFamily="34" charset="0"/>
              </a:rPr>
              <a:t> - </a:t>
            </a:r>
            <a:r>
              <a:rPr lang="en-GB" sz="1800" dirty="0" err="1">
                <a:latin typeface="Arial" panose="020B0604020202020204" pitchFamily="34" charset="0"/>
                <a:ea typeface="Geneva"/>
                <a:cs typeface="Arial" panose="020B0604020202020204" pitchFamily="34" charset="0"/>
              </a:rPr>
              <a:t>i</a:t>
            </a:r>
            <a:r>
              <a:rPr lang="en-US" sz="1800" dirty="0">
                <a:latin typeface="Arial" panose="020B0604020202020204" pitchFamily="34" charset="0"/>
                <a:ea typeface="Geneva"/>
                <a:cs typeface="Arial" panose="020B0604020202020204" pitchFamily="34" charset="0"/>
              </a:rPr>
              <a:t>f failures occur at random and the vast majority of proteins are those with a small degree of connectivity, the likelihood that a protein hub would be affected is small.</a:t>
            </a:r>
          </a:p>
          <a:p>
            <a:pPr eaLnBrk="0" hangingPunct="0">
              <a:spcBef>
                <a:spcPct val="0"/>
              </a:spcBef>
            </a:pPr>
            <a:endParaRPr lang="en-GB" sz="1800" dirty="0">
              <a:latin typeface="Arial" panose="020B0604020202020204" pitchFamily="34" charset="0"/>
              <a:ea typeface="Geneva"/>
              <a:cs typeface="Arial" panose="020B0604020202020204" pitchFamily="34" charset="0"/>
            </a:endParaRPr>
          </a:p>
          <a:p>
            <a:pPr eaLnBrk="0" hangingPunct="0">
              <a:spcBef>
                <a:spcPct val="0"/>
              </a:spcBef>
            </a:pPr>
            <a:r>
              <a:rPr lang="en-US" sz="1800" dirty="0">
                <a:latin typeface="Arial" panose="020B0604020202020204" pitchFamily="34" charset="0"/>
                <a:ea typeface="Geneva"/>
                <a:cs typeface="Arial" panose="020B0604020202020204" pitchFamily="34" charset="0"/>
              </a:rPr>
              <a:t>Even if a hub-failure occurs, the network will generally not lose its connectedness, due to the remaining hubs.</a:t>
            </a:r>
          </a:p>
          <a:p>
            <a:pPr marL="0" indent="0" eaLnBrk="0" hangingPunct="0">
              <a:spcBef>
                <a:spcPct val="0"/>
              </a:spcBef>
              <a:buNone/>
            </a:pPr>
            <a:endParaRPr lang="en-US" sz="1800" dirty="0">
              <a:latin typeface="Arial" panose="020B0604020202020204" pitchFamily="34" charset="0"/>
              <a:ea typeface="Geneva"/>
              <a:cs typeface="Arial" panose="020B0604020202020204" pitchFamily="34" charset="0"/>
            </a:endParaRPr>
          </a:p>
          <a:p>
            <a:pPr eaLnBrk="0" hangingPunct="0">
              <a:spcBef>
                <a:spcPct val="0"/>
              </a:spcBef>
            </a:pPr>
            <a:r>
              <a:rPr lang="en-US" sz="1800" dirty="0">
                <a:latin typeface="Arial" panose="020B0604020202020204" pitchFamily="34" charset="0"/>
                <a:ea typeface="Geneva"/>
                <a:cs typeface="Arial" panose="020B0604020202020204" pitchFamily="34" charset="0"/>
              </a:rPr>
              <a:t>However, if we loose a few major hubs from the network, the network is turned into a set of rather isolated graphs (so they are vulnerable to targeted attack).</a:t>
            </a:r>
          </a:p>
          <a:p>
            <a:pPr eaLnBrk="0" hangingPunct="0">
              <a:spcBef>
                <a:spcPct val="0"/>
              </a:spcBef>
            </a:pPr>
            <a:endParaRPr lang="en-GB" sz="1800" dirty="0">
              <a:latin typeface="Arial" panose="020B0604020202020204" pitchFamily="34" charset="0"/>
              <a:ea typeface="Geneva"/>
              <a:cs typeface="Arial" panose="020B0604020202020204" pitchFamily="34" charset="0"/>
            </a:endParaRPr>
          </a:p>
          <a:p>
            <a:pPr eaLnBrk="0" hangingPunct="0">
              <a:spcBef>
                <a:spcPct val="0"/>
              </a:spcBef>
            </a:pPr>
            <a:r>
              <a:rPr lang="en-GB" sz="1800" dirty="0">
                <a:latin typeface="Arial" panose="020B0604020202020204" pitchFamily="34" charset="0"/>
                <a:ea typeface="Geneva"/>
                <a:cs typeface="Arial" panose="020B0604020202020204" pitchFamily="34" charset="0"/>
              </a:rPr>
              <a:t>Many cancer-linked proteins are hub proteins (e.g. P53). </a:t>
            </a:r>
          </a:p>
          <a:p>
            <a:pPr eaLnBrk="0" hangingPunct="0">
              <a:spcBef>
                <a:spcPct val="0"/>
              </a:spcBef>
            </a:pPr>
            <a:endParaRPr lang="en-GB" sz="1800" dirty="0">
              <a:latin typeface="Arial" panose="020B0604020202020204" pitchFamily="34" charset="0"/>
              <a:ea typeface="Geneva"/>
              <a:cs typeface="Arial" panose="020B0604020202020204" pitchFamily="34" charset="0"/>
            </a:endParaRPr>
          </a:p>
          <a:p>
            <a:pPr eaLnBrk="0" hangingPunct="0">
              <a:spcBef>
                <a:spcPct val="0"/>
              </a:spcBef>
            </a:pPr>
            <a:r>
              <a:rPr lang="en-US" sz="1800" dirty="0">
                <a:latin typeface="Arial" panose="020B0604020202020204" pitchFamily="34" charset="0"/>
                <a:ea typeface="Geneva"/>
                <a:cs typeface="Arial" panose="020B0604020202020204" pitchFamily="34" charset="0"/>
              </a:rPr>
              <a:t>Given the current limited coverage levels and variable quality of interaction data, the observed scale-free topology of existing interactome maps </a:t>
            </a:r>
            <a:r>
              <a:rPr lang="en-US" sz="1800" b="1" dirty="0">
                <a:latin typeface="Arial" panose="020B0604020202020204" pitchFamily="34" charset="0"/>
                <a:ea typeface="Geneva"/>
                <a:cs typeface="Arial" panose="020B0604020202020204" pitchFamily="34" charset="0"/>
              </a:rPr>
              <a:t>cannot be confidently extrapolated </a:t>
            </a:r>
            <a:r>
              <a:rPr lang="en-US" sz="1800" dirty="0">
                <a:latin typeface="Arial" panose="020B0604020202020204" pitchFamily="34" charset="0"/>
                <a:ea typeface="Geneva"/>
                <a:cs typeface="Arial" panose="020B0604020202020204" pitchFamily="34" charset="0"/>
              </a:rPr>
              <a:t>to complete </a:t>
            </a:r>
            <a:r>
              <a:rPr lang="en-US" sz="1800" dirty="0" err="1">
                <a:latin typeface="Arial" panose="020B0604020202020204" pitchFamily="34" charset="0"/>
                <a:ea typeface="Geneva"/>
                <a:cs typeface="Arial" panose="020B0604020202020204" pitchFamily="34" charset="0"/>
              </a:rPr>
              <a:t>interactomes</a:t>
            </a:r>
            <a:r>
              <a:rPr lang="en-US" sz="1800" dirty="0">
                <a:latin typeface="Arial" panose="020B0604020202020204" pitchFamily="34" charset="0"/>
                <a:ea typeface="Geneva"/>
                <a:cs typeface="Arial" panose="020B0604020202020204" pitchFamily="34" charset="0"/>
              </a:rPr>
              <a:t>: </a:t>
            </a:r>
          </a:p>
          <a:p>
            <a:pPr lvl="1" eaLnBrk="0" hangingPunct="0">
              <a:lnSpc>
                <a:spcPct val="150000"/>
              </a:lnSpc>
              <a:spcBef>
                <a:spcPct val="0"/>
              </a:spcBef>
            </a:pPr>
            <a:r>
              <a:rPr lang="en-US" sz="1400" dirty="0">
                <a:latin typeface="Arial" panose="020B0604020202020204" pitchFamily="34" charset="0"/>
                <a:ea typeface="Geneva"/>
                <a:cs typeface="Arial" panose="020B0604020202020204" pitchFamily="34" charset="0"/>
              </a:rPr>
              <a:t>Strong effect of the ‘popularity </a:t>
            </a:r>
            <a:r>
              <a:rPr lang="en-US" sz="1400" dirty="0" err="1">
                <a:latin typeface="Arial" panose="020B0604020202020204" pitchFamily="34" charset="0"/>
                <a:ea typeface="Geneva"/>
                <a:cs typeface="Arial" panose="020B0604020202020204" pitchFamily="34" charset="0"/>
              </a:rPr>
              <a:t>bias’</a:t>
            </a:r>
            <a:endParaRPr lang="en-US" sz="1400" dirty="0">
              <a:latin typeface="Arial" panose="020B0604020202020204" pitchFamily="34" charset="0"/>
              <a:ea typeface="Geneva"/>
              <a:cs typeface="Arial" panose="020B0604020202020204" pitchFamily="34" charset="0"/>
            </a:endParaRPr>
          </a:p>
          <a:p>
            <a:pPr lvl="1" eaLnBrk="0" hangingPunct="0">
              <a:lnSpc>
                <a:spcPct val="150000"/>
              </a:lnSpc>
              <a:spcBef>
                <a:spcPct val="0"/>
              </a:spcBef>
            </a:pPr>
            <a:r>
              <a:rPr lang="en-US" sz="1400" dirty="0">
                <a:latin typeface="Arial" panose="020B0604020202020204" pitchFamily="34" charset="0"/>
                <a:ea typeface="Geneva"/>
                <a:cs typeface="Arial" panose="020B0604020202020204" pitchFamily="34" charset="0"/>
              </a:rPr>
              <a:t>Some cancer networks appear to behave this way, some not</a:t>
            </a:r>
          </a:p>
          <a:p>
            <a:pPr lvl="1" eaLnBrk="0" hangingPunct="0">
              <a:lnSpc>
                <a:spcPct val="150000"/>
              </a:lnSpc>
              <a:spcBef>
                <a:spcPct val="0"/>
              </a:spcBef>
            </a:pPr>
            <a:r>
              <a:rPr lang="en-US" sz="1400" dirty="0">
                <a:latin typeface="Arial" panose="020B0604020202020204" pitchFamily="34" charset="0"/>
                <a:ea typeface="Geneva"/>
                <a:cs typeface="Arial" panose="020B0604020202020204" pitchFamily="34" charset="0"/>
              </a:rPr>
              <a:t>See Schaefer et al. 2016 (</a:t>
            </a:r>
            <a:r>
              <a:rPr lang="is-IS" sz="1400" dirty="0">
                <a:latin typeface="Arial" panose="020B0604020202020204" pitchFamily="34" charset="0"/>
                <a:ea typeface="Geneva"/>
                <a:cs typeface="Arial" panose="020B0604020202020204" pitchFamily="34" charset="0"/>
              </a:rPr>
              <a:t>PMID: 26300911</a:t>
            </a:r>
            <a:r>
              <a:rPr lang="en-US" sz="1400" dirty="0">
                <a:latin typeface="Arial" panose="020B0604020202020204" pitchFamily="34" charset="0"/>
                <a:ea typeface="Geneva"/>
                <a:cs typeface="Arial" panose="020B0604020202020204" pitchFamily="34" charset="0"/>
              </a:rPr>
              <a:t>)</a:t>
            </a:r>
          </a:p>
        </p:txBody>
      </p:sp>
    </p:spTree>
    <p:extLst>
      <p:ext uri="{BB962C8B-B14F-4D97-AF65-F5344CB8AC3E}">
        <p14:creationId xmlns:p14="http://schemas.microsoft.com/office/powerpoint/2010/main" val="216384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D4DE97-A1B0-1B42-A34E-4698000E4539}"/>
              </a:ext>
            </a:extLst>
          </p:cNvPr>
          <p:cNvSpPr txBox="1"/>
          <p:nvPr/>
        </p:nvSpPr>
        <p:spPr>
          <a:xfrm>
            <a:off x="209054" y="151515"/>
            <a:ext cx="9778093" cy="584775"/>
          </a:xfrm>
          <a:prstGeom prst="rect">
            <a:avLst/>
          </a:prstGeom>
          <a:noFill/>
        </p:spPr>
        <p:txBody>
          <a:bodyPr wrap="square">
            <a:spAutoFit/>
          </a:bodyPr>
          <a:lstStyle>
            <a:defPPr>
              <a:defRPr lang="de-DE"/>
            </a:defPPr>
            <a:lvl1pPr>
              <a:defRPr sz="3200">
                <a:solidFill>
                  <a:srgbClr val="72AD46"/>
                </a:solidFill>
                <a:ea typeface="+mj-ea"/>
                <a:cs typeface="Arial" pitchFamily="34" charset="0"/>
              </a:defRPr>
            </a:lvl1pPr>
          </a:lstStyle>
          <a:p>
            <a:r>
              <a:rPr lang="en-GB" dirty="0"/>
              <a:t>Systems Biology, reductionist vs holistic approaches</a:t>
            </a:r>
          </a:p>
        </p:txBody>
      </p:sp>
      <p:pic>
        <p:nvPicPr>
          <p:cNvPr id="4" name="Picture 3">
            <a:extLst>
              <a:ext uri="{FF2B5EF4-FFF2-40B4-BE49-F238E27FC236}">
                <a16:creationId xmlns:a16="http://schemas.microsoft.com/office/drawing/2014/main" id="{479974C2-E04A-124F-90E4-F3D4DD4C7A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65536" y="946986"/>
            <a:ext cx="6947836" cy="5911013"/>
          </a:xfrm>
          <a:prstGeom prst="rect">
            <a:avLst/>
          </a:prstGeom>
        </p:spPr>
      </p:pic>
    </p:spTree>
    <p:extLst>
      <p:ext uri="{BB962C8B-B14F-4D97-AF65-F5344CB8AC3E}">
        <p14:creationId xmlns:p14="http://schemas.microsoft.com/office/powerpoint/2010/main" val="526855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1847528" y="141255"/>
            <a:ext cx="8229600" cy="535531"/>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pPr algn="l" eaLnBrk="0" hangingPunct="0"/>
            <a:r>
              <a:rPr lang="en-US" sz="3200" dirty="0">
                <a:solidFill>
                  <a:srgbClr val="72AD46"/>
                </a:solidFill>
                <a:latin typeface="Arial" panose="020B0604020202020204" pitchFamily="34" charset="0"/>
                <a:cs typeface="Arial" pitchFamily="34" charset="0"/>
              </a:rPr>
              <a:t>Properties of PPINs: Small-world effect</a:t>
            </a:r>
          </a:p>
        </p:txBody>
      </p:sp>
      <p:pic>
        <p:nvPicPr>
          <p:cNvPr id="2" name="Picture 1" descr="smallworl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63752" y="908720"/>
            <a:ext cx="4400550" cy="4104456"/>
          </a:xfrm>
          <a:prstGeom prst="rect">
            <a:avLst/>
          </a:prstGeom>
        </p:spPr>
      </p:pic>
    </p:spTree>
    <p:extLst>
      <p:ext uri="{BB962C8B-B14F-4D97-AF65-F5344CB8AC3E}">
        <p14:creationId xmlns:p14="http://schemas.microsoft.com/office/powerpoint/2010/main" val="32714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1772816"/>
            <a:ext cx="9144000" cy="5049672"/>
          </a:xfrm>
          <a:prstGeom prst="rect">
            <a:avLst/>
          </a:prstGeom>
        </p:spPr>
      </p:pic>
      <p:sp>
        <p:nvSpPr>
          <p:cNvPr id="11" name="TextBox 10"/>
          <p:cNvSpPr txBox="1"/>
          <p:nvPr/>
        </p:nvSpPr>
        <p:spPr>
          <a:xfrm>
            <a:off x="1631504" y="908721"/>
            <a:ext cx="6336704" cy="1831271"/>
          </a:xfrm>
          <a:prstGeom prst="rect">
            <a:avLst/>
          </a:prstGeom>
          <a:noFill/>
        </p:spPr>
        <p:txBody>
          <a:bodyPr wrap="square" rtlCol="0">
            <a:spAutoFit/>
          </a:bodyPr>
          <a:lstStyle/>
          <a:p>
            <a:pPr algn="ctr">
              <a:spcAft>
                <a:spcPts val="600"/>
              </a:spcAft>
            </a:pPr>
            <a:r>
              <a:rPr lang="en-GB" b="1" dirty="0" err="1"/>
              <a:t>Betweenness</a:t>
            </a:r>
            <a:r>
              <a:rPr lang="en-GB" b="1" dirty="0"/>
              <a:t> centrality:  </a:t>
            </a:r>
            <a:endParaRPr lang="en-GB" dirty="0"/>
          </a:p>
          <a:p>
            <a:pPr marL="342900" indent="-342900" algn="just">
              <a:buFont typeface="Arial" panose="020B0604020202020204" pitchFamily="34" charset="0"/>
              <a:buChar char="•"/>
            </a:pPr>
            <a:r>
              <a:rPr lang="en-GB" dirty="0"/>
              <a:t>One type of measure of a node's centrality in a network. </a:t>
            </a:r>
          </a:p>
          <a:p>
            <a:pPr marL="342900" indent="-342900" algn="just">
              <a:buFont typeface="Arial" panose="020B0604020202020204" pitchFamily="34" charset="0"/>
              <a:buChar char="•"/>
            </a:pPr>
            <a:r>
              <a:rPr lang="en-GB" dirty="0"/>
              <a:t>Number of shortest paths from every end of the network that pass through that node. </a:t>
            </a:r>
          </a:p>
          <a:p>
            <a:pPr marL="342900" indent="-342900" algn="just">
              <a:buFont typeface="Arial" panose="020B0604020202020204" pitchFamily="34" charset="0"/>
              <a:buChar char="•"/>
            </a:pPr>
            <a:r>
              <a:rPr lang="en-GB" dirty="0"/>
              <a:t>Gives a good estimation of the importance of a node (protein) in a network (signalling, scaffolding…).</a:t>
            </a:r>
          </a:p>
        </p:txBody>
      </p:sp>
      <p:sp>
        <p:nvSpPr>
          <p:cNvPr id="5" name="Rectangle 2"/>
          <p:cNvSpPr txBox="1">
            <a:spLocks noChangeArrowheads="1"/>
          </p:cNvSpPr>
          <p:nvPr/>
        </p:nvSpPr>
        <p:spPr>
          <a:xfrm>
            <a:off x="1703512" y="116632"/>
            <a:ext cx="8928992"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0" hangingPunct="0"/>
            <a:r>
              <a:rPr lang="en-US" sz="3200" dirty="0">
                <a:solidFill>
                  <a:srgbClr val="72AD46"/>
                </a:solidFill>
                <a:latin typeface="Arial" panose="020B0604020202020204" pitchFamily="34" charset="0"/>
                <a:cs typeface="Arial" pitchFamily="34" charset="0"/>
              </a:rPr>
              <a:t>Properties of PPI networks: centralities</a:t>
            </a:r>
          </a:p>
        </p:txBody>
      </p:sp>
    </p:spTree>
    <p:extLst>
      <p:ext uri="{BB962C8B-B14F-4D97-AF65-F5344CB8AC3E}">
        <p14:creationId xmlns:p14="http://schemas.microsoft.com/office/powerpoint/2010/main" val="248753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75E0-1EA5-1742-88A1-44089C8C23D1}"/>
              </a:ext>
            </a:extLst>
          </p:cNvPr>
          <p:cNvSpPr>
            <a:spLocks noGrp="1"/>
          </p:cNvSpPr>
          <p:nvPr>
            <p:ph type="title"/>
          </p:nvPr>
        </p:nvSpPr>
        <p:spPr>
          <a:xfrm>
            <a:off x="0" y="45693"/>
            <a:ext cx="10515600" cy="1325563"/>
          </a:xfrm>
        </p:spPr>
        <p:txBody>
          <a:bodyPr/>
          <a:lstStyle/>
          <a:p>
            <a:r>
              <a:rPr lang="en-GB" dirty="0"/>
              <a:t>shortest path</a:t>
            </a:r>
          </a:p>
        </p:txBody>
      </p:sp>
      <p:sp>
        <p:nvSpPr>
          <p:cNvPr id="4" name="Content Placeholder 2">
            <a:extLst>
              <a:ext uri="{FF2B5EF4-FFF2-40B4-BE49-F238E27FC236}">
                <a16:creationId xmlns:a16="http://schemas.microsoft.com/office/drawing/2014/main" id="{891382A4-47AF-FA42-B3CC-6E9FBAFEEE79}"/>
              </a:ext>
            </a:extLst>
          </p:cNvPr>
          <p:cNvSpPr txBox="1">
            <a:spLocks/>
          </p:cNvSpPr>
          <p:nvPr/>
        </p:nvSpPr>
        <p:spPr>
          <a:xfrm>
            <a:off x="321363" y="1362386"/>
            <a:ext cx="78867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dirty="0"/>
              <a:t>optimized/</a:t>
            </a:r>
            <a:r>
              <a:rPr lang="en-GB" dirty="0" err="1"/>
              <a:t>shortes</a:t>
            </a:r>
            <a:r>
              <a:rPr lang="en-GB" dirty="0"/>
              <a:t> path to link an input node to an output node</a:t>
            </a:r>
          </a:p>
          <a:p>
            <a:pPr marL="0" indent="0">
              <a:lnSpc>
                <a:spcPct val="150000"/>
              </a:lnSpc>
              <a:buNone/>
            </a:pPr>
            <a:endParaRPr lang="en-GB" dirty="0"/>
          </a:p>
          <a:p>
            <a:pPr>
              <a:lnSpc>
                <a:spcPct val="150000"/>
              </a:lnSpc>
              <a:buFontTx/>
              <a:buChar char="-"/>
            </a:pPr>
            <a:r>
              <a:rPr lang="en-GB" dirty="0"/>
              <a:t>Shortest path A-F:</a:t>
            </a:r>
          </a:p>
          <a:p>
            <a:pPr lvl="1">
              <a:lnSpc>
                <a:spcPct val="150000"/>
              </a:lnSpc>
              <a:buFontTx/>
              <a:buChar char="-"/>
            </a:pPr>
            <a:r>
              <a:rPr lang="en-GB" dirty="0"/>
              <a:t>A-F	</a:t>
            </a:r>
          </a:p>
          <a:p>
            <a:pPr>
              <a:lnSpc>
                <a:spcPct val="150000"/>
              </a:lnSpc>
              <a:buFontTx/>
              <a:buChar char="-"/>
            </a:pPr>
            <a:r>
              <a:rPr lang="en-GB" dirty="0"/>
              <a:t>Shortest path A-E</a:t>
            </a:r>
          </a:p>
          <a:p>
            <a:pPr lvl="1">
              <a:lnSpc>
                <a:spcPct val="150000"/>
              </a:lnSpc>
              <a:buFontTx/>
              <a:buChar char="-"/>
            </a:pPr>
            <a:r>
              <a:rPr lang="en-GB" dirty="0"/>
              <a:t>A-B-D-E</a:t>
            </a:r>
          </a:p>
          <a:p>
            <a:pPr marL="0" indent="0">
              <a:lnSpc>
                <a:spcPct val="150000"/>
              </a:lnSpc>
              <a:buNone/>
            </a:pPr>
            <a:endParaRPr lang="en-GB" dirty="0"/>
          </a:p>
        </p:txBody>
      </p:sp>
      <p:grpSp>
        <p:nvGrpSpPr>
          <p:cNvPr id="24" name="Gruppo 100">
            <a:extLst>
              <a:ext uri="{FF2B5EF4-FFF2-40B4-BE49-F238E27FC236}">
                <a16:creationId xmlns:a16="http://schemas.microsoft.com/office/drawing/2014/main" id="{90B2E474-DD15-1844-968E-DF6231F6A2F8}"/>
              </a:ext>
            </a:extLst>
          </p:cNvPr>
          <p:cNvGrpSpPr/>
          <p:nvPr/>
        </p:nvGrpSpPr>
        <p:grpSpPr>
          <a:xfrm>
            <a:off x="6030049" y="3183476"/>
            <a:ext cx="2432122" cy="2912524"/>
            <a:chOff x="206829" y="4288971"/>
            <a:chExt cx="1986249" cy="2463735"/>
          </a:xfrm>
        </p:grpSpPr>
        <p:sp>
          <p:nvSpPr>
            <p:cNvPr id="25" name="Ovale 3">
              <a:extLst>
                <a:ext uri="{FF2B5EF4-FFF2-40B4-BE49-F238E27FC236}">
                  <a16:creationId xmlns:a16="http://schemas.microsoft.com/office/drawing/2014/main" id="{D1CD8855-ACC7-C742-9EA7-59FE537690B4}"/>
                </a:ext>
              </a:extLst>
            </p:cNvPr>
            <p:cNvSpPr/>
            <p:nvPr/>
          </p:nvSpPr>
          <p:spPr>
            <a:xfrm>
              <a:off x="1605642" y="4288971"/>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6" name="Ovale 4">
              <a:extLst>
                <a:ext uri="{FF2B5EF4-FFF2-40B4-BE49-F238E27FC236}">
                  <a16:creationId xmlns:a16="http://schemas.microsoft.com/office/drawing/2014/main" id="{A466CE81-FCCA-714B-8D1E-F82230770531}"/>
                </a:ext>
              </a:extLst>
            </p:cNvPr>
            <p:cNvSpPr/>
            <p:nvPr/>
          </p:nvSpPr>
          <p:spPr>
            <a:xfrm>
              <a:off x="1055914" y="4909457"/>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7" name="Ovale 5">
              <a:extLst>
                <a:ext uri="{FF2B5EF4-FFF2-40B4-BE49-F238E27FC236}">
                  <a16:creationId xmlns:a16="http://schemas.microsoft.com/office/drawing/2014/main" id="{B6147D65-D4AE-AC49-B573-FE865B709E4F}"/>
                </a:ext>
              </a:extLst>
            </p:cNvPr>
            <p:cNvSpPr/>
            <p:nvPr/>
          </p:nvSpPr>
          <p:spPr>
            <a:xfrm>
              <a:off x="1768535" y="6317637"/>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8" name="Ovale 6">
              <a:extLst>
                <a:ext uri="{FF2B5EF4-FFF2-40B4-BE49-F238E27FC236}">
                  <a16:creationId xmlns:a16="http://schemas.microsoft.com/office/drawing/2014/main" id="{B19F48AA-6ABD-364C-81E4-F5D08E5F57D4}"/>
                </a:ext>
              </a:extLst>
            </p:cNvPr>
            <p:cNvSpPr/>
            <p:nvPr/>
          </p:nvSpPr>
          <p:spPr>
            <a:xfrm>
              <a:off x="952499" y="6324599"/>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9" name="Ovale 7">
              <a:extLst>
                <a:ext uri="{FF2B5EF4-FFF2-40B4-BE49-F238E27FC236}">
                  <a16:creationId xmlns:a16="http://schemas.microsoft.com/office/drawing/2014/main" id="{4421EABA-BAF8-2F46-9A6E-4CF2C3F97066}"/>
                </a:ext>
              </a:extLst>
            </p:cNvPr>
            <p:cNvSpPr/>
            <p:nvPr/>
          </p:nvSpPr>
          <p:spPr>
            <a:xfrm>
              <a:off x="1268185" y="5584371"/>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0" name="Ovale 8">
              <a:extLst>
                <a:ext uri="{FF2B5EF4-FFF2-40B4-BE49-F238E27FC236}">
                  <a16:creationId xmlns:a16="http://schemas.microsoft.com/office/drawing/2014/main" id="{8DA6D69E-01C1-BB45-A9D9-FA68A6691664}"/>
                </a:ext>
              </a:extLst>
            </p:cNvPr>
            <p:cNvSpPr/>
            <p:nvPr/>
          </p:nvSpPr>
          <p:spPr>
            <a:xfrm>
              <a:off x="206829" y="5622471"/>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1" name="CasellaDiTesto 25">
              <a:extLst>
                <a:ext uri="{FF2B5EF4-FFF2-40B4-BE49-F238E27FC236}">
                  <a16:creationId xmlns:a16="http://schemas.microsoft.com/office/drawing/2014/main" id="{5AE17C99-3F78-E740-A172-DE4E0499967C}"/>
                </a:ext>
              </a:extLst>
            </p:cNvPr>
            <p:cNvSpPr txBox="1"/>
            <p:nvPr/>
          </p:nvSpPr>
          <p:spPr>
            <a:xfrm>
              <a:off x="1659055" y="4323250"/>
              <a:ext cx="378736" cy="400109"/>
            </a:xfrm>
            <a:prstGeom prst="rect">
              <a:avLst/>
            </a:prstGeom>
            <a:noFill/>
          </p:spPr>
          <p:txBody>
            <a:bodyPr wrap="none" rtlCol="0">
              <a:spAutoFit/>
            </a:bodyPr>
            <a:lstStyle/>
            <a:p>
              <a:r>
                <a:rPr lang="it-IT" sz="1350" dirty="0"/>
                <a:t>A</a:t>
              </a:r>
            </a:p>
          </p:txBody>
        </p:sp>
        <p:sp>
          <p:nvSpPr>
            <p:cNvPr id="32" name="CasellaDiTesto 26">
              <a:extLst>
                <a:ext uri="{FF2B5EF4-FFF2-40B4-BE49-F238E27FC236}">
                  <a16:creationId xmlns:a16="http://schemas.microsoft.com/office/drawing/2014/main" id="{8C1F9232-AD66-5F49-B744-75201EF7B2CE}"/>
                </a:ext>
              </a:extLst>
            </p:cNvPr>
            <p:cNvSpPr txBox="1"/>
            <p:nvPr/>
          </p:nvSpPr>
          <p:spPr>
            <a:xfrm>
              <a:off x="1123598" y="4943238"/>
              <a:ext cx="372325" cy="400109"/>
            </a:xfrm>
            <a:prstGeom prst="rect">
              <a:avLst/>
            </a:prstGeom>
            <a:noFill/>
          </p:spPr>
          <p:txBody>
            <a:bodyPr wrap="none" rtlCol="0">
              <a:spAutoFit/>
            </a:bodyPr>
            <a:lstStyle/>
            <a:p>
              <a:r>
                <a:rPr lang="it-IT" sz="1350" dirty="0"/>
                <a:t>B</a:t>
              </a:r>
            </a:p>
          </p:txBody>
        </p:sp>
        <p:sp>
          <p:nvSpPr>
            <p:cNvPr id="33" name="CasellaDiTesto 27">
              <a:extLst>
                <a:ext uri="{FF2B5EF4-FFF2-40B4-BE49-F238E27FC236}">
                  <a16:creationId xmlns:a16="http://schemas.microsoft.com/office/drawing/2014/main" id="{B16645AD-91FF-DC42-8AEE-D6FF053CC999}"/>
                </a:ext>
              </a:extLst>
            </p:cNvPr>
            <p:cNvSpPr txBox="1"/>
            <p:nvPr/>
          </p:nvSpPr>
          <p:spPr>
            <a:xfrm>
              <a:off x="268258" y="5665955"/>
              <a:ext cx="370187" cy="400109"/>
            </a:xfrm>
            <a:prstGeom prst="rect">
              <a:avLst/>
            </a:prstGeom>
            <a:noFill/>
          </p:spPr>
          <p:txBody>
            <a:bodyPr wrap="none" rtlCol="0">
              <a:spAutoFit/>
            </a:bodyPr>
            <a:lstStyle/>
            <a:p>
              <a:r>
                <a:rPr lang="it-IT" sz="1350" dirty="0"/>
                <a:t>C</a:t>
              </a:r>
            </a:p>
          </p:txBody>
        </p:sp>
        <p:sp>
          <p:nvSpPr>
            <p:cNvPr id="34" name="CasellaDiTesto 28">
              <a:extLst>
                <a:ext uri="{FF2B5EF4-FFF2-40B4-BE49-F238E27FC236}">
                  <a16:creationId xmlns:a16="http://schemas.microsoft.com/office/drawing/2014/main" id="{CA170CB2-A371-6E4A-B2B1-6945F3CB68E3}"/>
                </a:ext>
              </a:extLst>
            </p:cNvPr>
            <p:cNvSpPr txBox="1"/>
            <p:nvPr/>
          </p:nvSpPr>
          <p:spPr>
            <a:xfrm>
              <a:off x="1326567" y="5615509"/>
              <a:ext cx="387285" cy="400109"/>
            </a:xfrm>
            <a:prstGeom prst="rect">
              <a:avLst/>
            </a:prstGeom>
            <a:noFill/>
          </p:spPr>
          <p:txBody>
            <a:bodyPr wrap="none" rtlCol="0">
              <a:spAutoFit/>
            </a:bodyPr>
            <a:lstStyle/>
            <a:p>
              <a:r>
                <a:rPr lang="it-IT" sz="1350" dirty="0"/>
                <a:t>D</a:t>
              </a:r>
            </a:p>
          </p:txBody>
        </p:sp>
        <p:sp>
          <p:nvSpPr>
            <p:cNvPr id="35" name="CasellaDiTesto 29">
              <a:extLst>
                <a:ext uri="{FF2B5EF4-FFF2-40B4-BE49-F238E27FC236}">
                  <a16:creationId xmlns:a16="http://schemas.microsoft.com/office/drawing/2014/main" id="{446A59F5-F25D-0F4A-8C62-AC42008251AA}"/>
                </a:ext>
              </a:extLst>
            </p:cNvPr>
            <p:cNvSpPr txBox="1"/>
            <p:nvPr/>
          </p:nvSpPr>
          <p:spPr>
            <a:xfrm>
              <a:off x="1013928" y="6352597"/>
              <a:ext cx="359501" cy="400109"/>
            </a:xfrm>
            <a:prstGeom prst="rect">
              <a:avLst/>
            </a:prstGeom>
            <a:noFill/>
          </p:spPr>
          <p:txBody>
            <a:bodyPr wrap="none" rtlCol="0">
              <a:spAutoFit/>
            </a:bodyPr>
            <a:lstStyle/>
            <a:p>
              <a:r>
                <a:rPr lang="it-IT" sz="1350" dirty="0"/>
                <a:t>E</a:t>
              </a:r>
            </a:p>
          </p:txBody>
        </p:sp>
        <p:sp>
          <p:nvSpPr>
            <p:cNvPr id="36" name="CasellaDiTesto 30">
              <a:extLst>
                <a:ext uri="{FF2B5EF4-FFF2-40B4-BE49-F238E27FC236}">
                  <a16:creationId xmlns:a16="http://schemas.microsoft.com/office/drawing/2014/main" id="{946EA50D-E2EB-884E-B50F-F569A7E6FA35}"/>
                </a:ext>
              </a:extLst>
            </p:cNvPr>
            <p:cNvSpPr txBox="1"/>
            <p:nvPr/>
          </p:nvSpPr>
          <p:spPr>
            <a:xfrm>
              <a:off x="1829963" y="6352597"/>
              <a:ext cx="353088" cy="400109"/>
            </a:xfrm>
            <a:prstGeom prst="rect">
              <a:avLst/>
            </a:prstGeom>
            <a:noFill/>
          </p:spPr>
          <p:txBody>
            <a:bodyPr wrap="none" rtlCol="0">
              <a:spAutoFit/>
            </a:bodyPr>
            <a:lstStyle/>
            <a:p>
              <a:r>
                <a:rPr lang="it-IT" sz="1350" dirty="0" err="1"/>
                <a:t>F</a:t>
              </a:r>
              <a:endParaRPr lang="it-IT" sz="1350" dirty="0"/>
            </a:p>
          </p:txBody>
        </p:sp>
        <p:cxnSp>
          <p:nvCxnSpPr>
            <p:cNvPr id="37" name="Connettore 1 74">
              <a:extLst>
                <a:ext uri="{FF2B5EF4-FFF2-40B4-BE49-F238E27FC236}">
                  <a16:creationId xmlns:a16="http://schemas.microsoft.com/office/drawing/2014/main" id="{EB280939-4259-9A42-8C4E-37B080F81047}"/>
                </a:ext>
              </a:extLst>
            </p:cNvPr>
            <p:cNvCxnSpPr>
              <a:cxnSpLocks/>
              <a:stCxn id="25" idx="4"/>
              <a:endCxn id="27" idx="0"/>
            </p:cNvCxnSpPr>
            <p:nvPr/>
          </p:nvCxnSpPr>
          <p:spPr>
            <a:xfrm>
              <a:off x="1817914" y="4713514"/>
              <a:ext cx="162893" cy="1604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nettore 1 77">
              <a:extLst>
                <a:ext uri="{FF2B5EF4-FFF2-40B4-BE49-F238E27FC236}">
                  <a16:creationId xmlns:a16="http://schemas.microsoft.com/office/drawing/2014/main" id="{6E925962-059C-6143-B214-14411D4A880B}"/>
                </a:ext>
              </a:extLst>
            </p:cNvPr>
            <p:cNvCxnSpPr>
              <a:cxnSpLocks/>
              <a:stCxn id="25" idx="3"/>
            </p:cNvCxnSpPr>
            <p:nvPr/>
          </p:nvCxnSpPr>
          <p:spPr>
            <a:xfrm flipH="1">
              <a:off x="1412773" y="4651341"/>
              <a:ext cx="255042" cy="3195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nettore 1 80">
              <a:extLst>
                <a:ext uri="{FF2B5EF4-FFF2-40B4-BE49-F238E27FC236}">
                  <a16:creationId xmlns:a16="http://schemas.microsoft.com/office/drawing/2014/main" id="{416C1ECC-08CB-6243-9357-BA9077AA8D10}"/>
                </a:ext>
              </a:extLst>
            </p:cNvPr>
            <p:cNvCxnSpPr>
              <a:stCxn id="26" idx="3"/>
              <a:endCxn id="30" idx="7"/>
            </p:cNvCxnSpPr>
            <p:nvPr/>
          </p:nvCxnSpPr>
          <p:spPr>
            <a:xfrm flipH="1">
              <a:off x="569199" y="5271827"/>
              <a:ext cx="548888" cy="41281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nettore 1 82">
              <a:extLst>
                <a:ext uri="{FF2B5EF4-FFF2-40B4-BE49-F238E27FC236}">
                  <a16:creationId xmlns:a16="http://schemas.microsoft.com/office/drawing/2014/main" id="{ED00A4AE-BEC9-6C4A-87D3-2C580A74FFA6}"/>
                </a:ext>
              </a:extLst>
            </p:cNvPr>
            <p:cNvCxnSpPr>
              <a:cxnSpLocks/>
              <a:endCxn id="29" idx="0"/>
            </p:cNvCxnSpPr>
            <p:nvPr/>
          </p:nvCxnSpPr>
          <p:spPr>
            <a:xfrm>
              <a:off x="1378665" y="5300805"/>
              <a:ext cx="101792" cy="283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ttore 1 86">
              <a:extLst>
                <a:ext uri="{FF2B5EF4-FFF2-40B4-BE49-F238E27FC236}">
                  <a16:creationId xmlns:a16="http://schemas.microsoft.com/office/drawing/2014/main" id="{155FFD37-D288-3D4B-8DCF-1E0EC3FBBE4A}"/>
                </a:ext>
              </a:extLst>
            </p:cNvPr>
            <p:cNvCxnSpPr>
              <a:endCxn id="27" idx="1"/>
            </p:cNvCxnSpPr>
            <p:nvPr/>
          </p:nvCxnSpPr>
          <p:spPr>
            <a:xfrm>
              <a:off x="1605642" y="5946741"/>
              <a:ext cx="225066" cy="433069"/>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nettore 1 88">
              <a:extLst>
                <a:ext uri="{FF2B5EF4-FFF2-40B4-BE49-F238E27FC236}">
                  <a16:creationId xmlns:a16="http://schemas.microsoft.com/office/drawing/2014/main" id="{58C3876B-FA9E-4E4A-8238-D9764811FE55}"/>
                </a:ext>
              </a:extLst>
            </p:cNvPr>
            <p:cNvCxnSpPr>
              <a:stCxn id="29" idx="3"/>
              <a:endCxn id="28" idx="0"/>
            </p:cNvCxnSpPr>
            <p:nvPr/>
          </p:nvCxnSpPr>
          <p:spPr>
            <a:xfrm flipH="1">
              <a:off x="1164771" y="5946741"/>
              <a:ext cx="165587" cy="377858"/>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852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75E0-1EA5-1742-88A1-44089C8C23D1}"/>
              </a:ext>
            </a:extLst>
          </p:cNvPr>
          <p:cNvSpPr>
            <a:spLocks noGrp="1"/>
          </p:cNvSpPr>
          <p:nvPr>
            <p:ph type="title"/>
          </p:nvPr>
        </p:nvSpPr>
        <p:spPr>
          <a:xfrm>
            <a:off x="68505" y="93589"/>
            <a:ext cx="10515600" cy="1325563"/>
          </a:xfrm>
        </p:spPr>
        <p:txBody>
          <a:bodyPr/>
          <a:lstStyle/>
          <a:p>
            <a:r>
              <a:rPr lang="en-GB" dirty="0"/>
              <a:t>shortest path</a:t>
            </a:r>
          </a:p>
        </p:txBody>
      </p:sp>
      <p:sp>
        <p:nvSpPr>
          <p:cNvPr id="4" name="Content Placeholder 2">
            <a:extLst>
              <a:ext uri="{FF2B5EF4-FFF2-40B4-BE49-F238E27FC236}">
                <a16:creationId xmlns:a16="http://schemas.microsoft.com/office/drawing/2014/main" id="{891382A4-47AF-FA42-B3CC-6E9FBAFEEE79}"/>
              </a:ext>
            </a:extLst>
          </p:cNvPr>
          <p:cNvSpPr txBox="1">
            <a:spLocks/>
          </p:cNvSpPr>
          <p:nvPr/>
        </p:nvSpPr>
        <p:spPr>
          <a:xfrm>
            <a:off x="546100" y="1198127"/>
            <a:ext cx="115443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dirty="0"/>
              <a:t>optimized/</a:t>
            </a:r>
            <a:r>
              <a:rPr lang="en-GB" dirty="0" err="1"/>
              <a:t>shortes</a:t>
            </a:r>
            <a:r>
              <a:rPr lang="en-GB" dirty="0"/>
              <a:t> path to link an input node to an output node</a:t>
            </a:r>
          </a:p>
          <a:p>
            <a:pPr marL="0" indent="0">
              <a:lnSpc>
                <a:spcPct val="150000"/>
              </a:lnSpc>
              <a:buNone/>
            </a:pPr>
            <a:r>
              <a:rPr lang="en-GB" dirty="0"/>
              <a:t>the </a:t>
            </a:r>
            <a:r>
              <a:rPr lang="en-GB" dirty="0" err="1"/>
              <a:t>shortes</a:t>
            </a:r>
            <a:r>
              <a:rPr lang="en-GB" dirty="0"/>
              <a:t> path depends on the type of graph!!</a:t>
            </a:r>
          </a:p>
          <a:p>
            <a:pPr marL="0" indent="0">
              <a:lnSpc>
                <a:spcPct val="150000"/>
              </a:lnSpc>
              <a:buNone/>
            </a:pPr>
            <a:endParaRPr lang="en-GB" dirty="0"/>
          </a:p>
        </p:txBody>
      </p:sp>
      <p:grpSp>
        <p:nvGrpSpPr>
          <p:cNvPr id="24" name="Gruppo 98">
            <a:extLst>
              <a:ext uri="{FF2B5EF4-FFF2-40B4-BE49-F238E27FC236}">
                <a16:creationId xmlns:a16="http://schemas.microsoft.com/office/drawing/2014/main" id="{92DC35DD-9C32-5E4A-87C7-45503AB27801}"/>
              </a:ext>
            </a:extLst>
          </p:cNvPr>
          <p:cNvGrpSpPr/>
          <p:nvPr/>
        </p:nvGrpSpPr>
        <p:grpSpPr>
          <a:xfrm>
            <a:off x="5167102" y="3883049"/>
            <a:ext cx="1489687" cy="1847801"/>
            <a:chOff x="4473441" y="4254115"/>
            <a:chExt cx="1986249" cy="2463735"/>
          </a:xfrm>
        </p:grpSpPr>
        <p:sp>
          <p:nvSpPr>
            <p:cNvPr id="25" name="Ovale 35">
              <a:extLst>
                <a:ext uri="{FF2B5EF4-FFF2-40B4-BE49-F238E27FC236}">
                  <a16:creationId xmlns:a16="http://schemas.microsoft.com/office/drawing/2014/main" id="{D5D02E50-250A-5745-82B6-A75B1D66526B}"/>
                </a:ext>
              </a:extLst>
            </p:cNvPr>
            <p:cNvSpPr/>
            <p:nvPr/>
          </p:nvSpPr>
          <p:spPr>
            <a:xfrm>
              <a:off x="5872254" y="4254115"/>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6" name="Ovale 36">
              <a:extLst>
                <a:ext uri="{FF2B5EF4-FFF2-40B4-BE49-F238E27FC236}">
                  <a16:creationId xmlns:a16="http://schemas.microsoft.com/office/drawing/2014/main" id="{4FD48800-E281-A644-942E-1768EC9E5D16}"/>
                </a:ext>
              </a:extLst>
            </p:cNvPr>
            <p:cNvSpPr/>
            <p:nvPr/>
          </p:nvSpPr>
          <p:spPr>
            <a:xfrm>
              <a:off x="5322526" y="4874601"/>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7" name="Ovale 37">
              <a:extLst>
                <a:ext uri="{FF2B5EF4-FFF2-40B4-BE49-F238E27FC236}">
                  <a16:creationId xmlns:a16="http://schemas.microsoft.com/office/drawing/2014/main" id="{3326024C-CE8E-244F-9C2D-27C68E6CB191}"/>
                </a:ext>
              </a:extLst>
            </p:cNvPr>
            <p:cNvSpPr/>
            <p:nvPr/>
          </p:nvSpPr>
          <p:spPr>
            <a:xfrm>
              <a:off x="6035147" y="6282781"/>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8" name="Ovale 38">
              <a:extLst>
                <a:ext uri="{FF2B5EF4-FFF2-40B4-BE49-F238E27FC236}">
                  <a16:creationId xmlns:a16="http://schemas.microsoft.com/office/drawing/2014/main" id="{82BC7F49-E368-E441-A483-BB629784658F}"/>
                </a:ext>
              </a:extLst>
            </p:cNvPr>
            <p:cNvSpPr/>
            <p:nvPr/>
          </p:nvSpPr>
          <p:spPr>
            <a:xfrm>
              <a:off x="5219111" y="6289743"/>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9" name="Ovale 39">
              <a:extLst>
                <a:ext uri="{FF2B5EF4-FFF2-40B4-BE49-F238E27FC236}">
                  <a16:creationId xmlns:a16="http://schemas.microsoft.com/office/drawing/2014/main" id="{06EB8120-0F64-0349-83FC-AE69FBC5D8E5}"/>
                </a:ext>
              </a:extLst>
            </p:cNvPr>
            <p:cNvSpPr/>
            <p:nvPr/>
          </p:nvSpPr>
          <p:spPr>
            <a:xfrm>
              <a:off x="5534797" y="5549515"/>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0" name="Ovale 40">
              <a:extLst>
                <a:ext uri="{FF2B5EF4-FFF2-40B4-BE49-F238E27FC236}">
                  <a16:creationId xmlns:a16="http://schemas.microsoft.com/office/drawing/2014/main" id="{AC362997-9A53-7D46-B873-36D87BAF0FEB}"/>
                </a:ext>
              </a:extLst>
            </p:cNvPr>
            <p:cNvSpPr/>
            <p:nvPr/>
          </p:nvSpPr>
          <p:spPr>
            <a:xfrm>
              <a:off x="4473441" y="5587615"/>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31" name="Connettore 2 41">
              <a:extLst>
                <a:ext uri="{FF2B5EF4-FFF2-40B4-BE49-F238E27FC236}">
                  <a16:creationId xmlns:a16="http://schemas.microsoft.com/office/drawing/2014/main" id="{FCE49B2D-4530-8B4D-9887-97009E4F5675}"/>
                </a:ext>
              </a:extLst>
            </p:cNvPr>
            <p:cNvCxnSpPr>
              <a:cxnSpLocks/>
              <a:stCxn id="27" idx="0"/>
              <a:endCxn id="37" idx="2"/>
            </p:cNvCxnSpPr>
            <p:nvPr/>
          </p:nvCxnSpPr>
          <p:spPr>
            <a:xfrm flipH="1" flipV="1">
              <a:off x="6115035" y="4688503"/>
              <a:ext cx="132384" cy="1594278"/>
            </a:xfrm>
            <a:prstGeom prst="straightConnector1">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32" name="Connettore 2 42">
              <a:extLst>
                <a:ext uri="{FF2B5EF4-FFF2-40B4-BE49-F238E27FC236}">
                  <a16:creationId xmlns:a16="http://schemas.microsoft.com/office/drawing/2014/main" id="{4655E97D-7D47-7041-8A75-C33678D1AB01}"/>
                </a:ext>
              </a:extLst>
            </p:cNvPr>
            <p:cNvCxnSpPr>
              <a:stCxn id="25" idx="3"/>
              <a:endCxn id="26" idx="7"/>
            </p:cNvCxnSpPr>
            <p:nvPr/>
          </p:nvCxnSpPr>
          <p:spPr>
            <a:xfrm flipH="1">
              <a:off x="5684896" y="4616485"/>
              <a:ext cx="249531" cy="320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ttore 2 43">
              <a:extLst>
                <a:ext uri="{FF2B5EF4-FFF2-40B4-BE49-F238E27FC236}">
                  <a16:creationId xmlns:a16="http://schemas.microsoft.com/office/drawing/2014/main" id="{C41238C5-1622-8C4F-85EF-663C293C7EA5}"/>
                </a:ext>
              </a:extLst>
            </p:cNvPr>
            <p:cNvCxnSpPr>
              <a:stCxn id="26" idx="3"/>
              <a:endCxn id="30" idx="7"/>
            </p:cNvCxnSpPr>
            <p:nvPr/>
          </p:nvCxnSpPr>
          <p:spPr>
            <a:xfrm flipH="1">
              <a:off x="4835811" y="5236971"/>
              <a:ext cx="548888" cy="412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44">
              <a:extLst>
                <a:ext uri="{FF2B5EF4-FFF2-40B4-BE49-F238E27FC236}">
                  <a16:creationId xmlns:a16="http://schemas.microsoft.com/office/drawing/2014/main" id="{494CD2D4-2270-8C48-86E1-34DE5DE6312A}"/>
                </a:ext>
              </a:extLst>
            </p:cNvPr>
            <p:cNvCxnSpPr>
              <a:cxnSpLocks/>
              <a:stCxn id="26" idx="5"/>
              <a:endCxn id="29" idx="0"/>
            </p:cNvCxnSpPr>
            <p:nvPr/>
          </p:nvCxnSpPr>
          <p:spPr>
            <a:xfrm>
              <a:off x="5684896" y="5236971"/>
              <a:ext cx="62173" cy="312544"/>
            </a:xfrm>
            <a:prstGeom prst="straightConnector1">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35" name="Connettore 2 45">
              <a:extLst>
                <a:ext uri="{FF2B5EF4-FFF2-40B4-BE49-F238E27FC236}">
                  <a16:creationId xmlns:a16="http://schemas.microsoft.com/office/drawing/2014/main" id="{70BB573B-86CD-114E-9F17-830E07C2B9CD}"/>
                </a:ext>
              </a:extLst>
            </p:cNvPr>
            <p:cNvCxnSpPr>
              <a:stCxn id="29" idx="3"/>
              <a:endCxn id="28" idx="0"/>
            </p:cNvCxnSpPr>
            <p:nvPr/>
          </p:nvCxnSpPr>
          <p:spPr>
            <a:xfrm flipH="1">
              <a:off x="5431383" y="5911885"/>
              <a:ext cx="165587" cy="377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46">
              <a:extLst>
                <a:ext uri="{FF2B5EF4-FFF2-40B4-BE49-F238E27FC236}">
                  <a16:creationId xmlns:a16="http://schemas.microsoft.com/office/drawing/2014/main" id="{8272846A-888E-114B-BADA-21986201E426}"/>
                </a:ext>
              </a:extLst>
            </p:cNvPr>
            <p:cNvCxnSpPr>
              <a:cxnSpLocks/>
              <a:stCxn id="29" idx="5"/>
              <a:endCxn id="27" idx="1"/>
            </p:cNvCxnSpPr>
            <p:nvPr/>
          </p:nvCxnSpPr>
          <p:spPr>
            <a:xfrm>
              <a:off x="5897167" y="5911885"/>
              <a:ext cx="200153" cy="433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CasellaDiTesto 47">
              <a:extLst>
                <a:ext uri="{FF2B5EF4-FFF2-40B4-BE49-F238E27FC236}">
                  <a16:creationId xmlns:a16="http://schemas.microsoft.com/office/drawing/2014/main" id="{F54D266E-7732-EB4D-A0DA-7FB36CAE31B1}"/>
                </a:ext>
              </a:extLst>
            </p:cNvPr>
            <p:cNvSpPr txBox="1"/>
            <p:nvPr/>
          </p:nvSpPr>
          <p:spPr>
            <a:xfrm>
              <a:off x="5925667" y="4288394"/>
              <a:ext cx="378736" cy="400109"/>
            </a:xfrm>
            <a:prstGeom prst="rect">
              <a:avLst/>
            </a:prstGeom>
            <a:noFill/>
          </p:spPr>
          <p:txBody>
            <a:bodyPr wrap="none" rtlCol="0">
              <a:spAutoFit/>
            </a:bodyPr>
            <a:lstStyle/>
            <a:p>
              <a:r>
                <a:rPr lang="it-IT" sz="1350" dirty="0"/>
                <a:t>A</a:t>
              </a:r>
            </a:p>
          </p:txBody>
        </p:sp>
        <p:sp>
          <p:nvSpPr>
            <p:cNvPr id="38" name="CasellaDiTesto 48">
              <a:extLst>
                <a:ext uri="{FF2B5EF4-FFF2-40B4-BE49-F238E27FC236}">
                  <a16:creationId xmlns:a16="http://schemas.microsoft.com/office/drawing/2014/main" id="{13D35C80-0371-C44A-A9E6-864BFE261909}"/>
                </a:ext>
              </a:extLst>
            </p:cNvPr>
            <p:cNvSpPr txBox="1"/>
            <p:nvPr/>
          </p:nvSpPr>
          <p:spPr>
            <a:xfrm>
              <a:off x="5390210" y="4908382"/>
              <a:ext cx="372325" cy="400109"/>
            </a:xfrm>
            <a:prstGeom prst="rect">
              <a:avLst/>
            </a:prstGeom>
            <a:noFill/>
          </p:spPr>
          <p:txBody>
            <a:bodyPr wrap="none" rtlCol="0">
              <a:spAutoFit/>
            </a:bodyPr>
            <a:lstStyle/>
            <a:p>
              <a:r>
                <a:rPr lang="it-IT" sz="1350" dirty="0"/>
                <a:t>B</a:t>
              </a:r>
            </a:p>
          </p:txBody>
        </p:sp>
        <p:sp>
          <p:nvSpPr>
            <p:cNvPr id="39" name="CasellaDiTesto 49">
              <a:extLst>
                <a:ext uri="{FF2B5EF4-FFF2-40B4-BE49-F238E27FC236}">
                  <a16:creationId xmlns:a16="http://schemas.microsoft.com/office/drawing/2014/main" id="{D2F12405-F1DD-1842-8D4A-3436AC4A3EA7}"/>
                </a:ext>
              </a:extLst>
            </p:cNvPr>
            <p:cNvSpPr txBox="1"/>
            <p:nvPr/>
          </p:nvSpPr>
          <p:spPr>
            <a:xfrm>
              <a:off x="4534870" y="5631099"/>
              <a:ext cx="370187" cy="400109"/>
            </a:xfrm>
            <a:prstGeom prst="rect">
              <a:avLst/>
            </a:prstGeom>
            <a:noFill/>
          </p:spPr>
          <p:txBody>
            <a:bodyPr wrap="none" rtlCol="0">
              <a:spAutoFit/>
            </a:bodyPr>
            <a:lstStyle/>
            <a:p>
              <a:r>
                <a:rPr lang="it-IT" sz="1350" dirty="0"/>
                <a:t>C</a:t>
              </a:r>
            </a:p>
          </p:txBody>
        </p:sp>
        <p:sp>
          <p:nvSpPr>
            <p:cNvPr id="40" name="CasellaDiTesto 50">
              <a:extLst>
                <a:ext uri="{FF2B5EF4-FFF2-40B4-BE49-F238E27FC236}">
                  <a16:creationId xmlns:a16="http://schemas.microsoft.com/office/drawing/2014/main" id="{24CB49FB-542F-8941-A3F5-C9F4552071B5}"/>
                </a:ext>
              </a:extLst>
            </p:cNvPr>
            <p:cNvSpPr txBox="1"/>
            <p:nvPr/>
          </p:nvSpPr>
          <p:spPr>
            <a:xfrm>
              <a:off x="5593179" y="5580653"/>
              <a:ext cx="387285" cy="400109"/>
            </a:xfrm>
            <a:prstGeom prst="rect">
              <a:avLst/>
            </a:prstGeom>
            <a:noFill/>
          </p:spPr>
          <p:txBody>
            <a:bodyPr wrap="none" rtlCol="0">
              <a:spAutoFit/>
            </a:bodyPr>
            <a:lstStyle/>
            <a:p>
              <a:r>
                <a:rPr lang="it-IT" sz="1350" dirty="0"/>
                <a:t>D</a:t>
              </a:r>
            </a:p>
          </p:txBody>
        </p:sp>
        <p:sp>
          <p:nvSpPr>
            <p:cNvPr id="41" name="CasellaDiTesto 51">
              <a:extLst>
                <a:ext uri="{FF2B5EF4-FFF2-40B4-BE49-F238E27FC236}">
                  <a16:creationId xmlns:a16="http://schemas.microsoft.com/office/drawing/2014/main" id="{45B60D95-EA7E-7F46-AAC4-C2C578740F8F}"/>
                </a:ext>
              </a:extLst>
            </p:cNvPr>
            <p:cNvSpPr txBox="1"/>
            <p:nvPr/>
          </p:nvSpPr>
          <p:spPr>
            <a:xfrm>
              <a:off x="5280540" y="6317741"/>
              <a:ext cx="359501" cy="400109"/>
            </a:xfrm>
            <a:prstGeom prst="rect">
              <a:avLst/>
            </a:prstGeom>
            <a:noFill/>
          </p:spPr>
          <p:txBody>
            <a:bodyPr wrap="none" rtlCol="0">
              <a:spAutoFit/>
            </a:bodyPr>
            <a:lstStyle/>
            <a:p>
              <a:r>
                <a:rPr lang="it-IT" sz="1350" dirty="0"/>
                <a:t>E</a:t>
              </a:r>
            </a:p>
          </p:txBody>
        </p:sp>
        <p:sp>
          <p:nvSpPr>
            <p:cNvPr id="42" name="CasellaDiTesto 52">
              <a:extLst>
                <a:ext uri="{FF2B5EF4-FFF2-40B4-BE49-F238E27FC236}">
                  <a16:creationId xmlns:a16="http://schemas.microsoft.com/office/drawing/2014/main" id="{8B2C4701-99CD-B640-A642-2C0A0CC605F1}"/>
                </a:ext>
              </a:extLst>
            </p:cNvPr>
            <p:cNvSpPr txBox="1"/>
            <p:nvPr/>
          </p:nvSpPr>
          <p:spPr>
            <a:xfrm>
              <a:off x="6096575" y="6317741"/>
              <a:ext cx="353088" cy="400109"/>
            </a:xfrm>
            <a:prstGeom prst="rect">
              <a:avLst/>
            </a:prstGeom>
            <a:noFill/>
          </p:spPr>
          <p:txBody>
            <a:bodyPr wrap="none" rtlCol="0">
              <a:spAutoFit/>
            </a:bodyPr>
            <a:lstStyle/>
            <a:p>
              <a:r>
                <a:rPr lang="it-IT" sz="1350" dirty="0" err="1"/>
                <a:t>F</a:t>
              </a:r>
              <a:endParaRPr lang="it-IT" sz="1350" dirty="0"/>
            </a:p>
          </p:txBody>
        </p:sp>
      </p:grpSp>
      <p:grpSp>
        <p:nvGrpSpPr>
          <p:cNvPr id="43" name="Gruppo 100">
            <a:extLst>
              <a:ext uri="{FF2B5EF4-FFF2-40B4-BE49-F238E27FC236}">
                <a16:creationId xmlns:a16="http://schemas.microsoft.com/office/drawing/2014/main" id="{311EB52C-9AA8-5F4E-ABB9-A830C3A75D46}"/>
              </a:ext>
            </a:extLst>
          </p:cNvPr>
          <p:cNvGrpSpPr/>
          <p:nvPr/>
        </p:nvGrpSpPr>
        <p:grpSpPr>
          <a:xfrm>
            <a:off x="1951193" y="3909191"/>
            <a:ext cx="1489687" cy="1847801"/>
            <a:chOff x="206829" y="4288971"/>
            <a:chExt cx="1986249" cy="2463735"/>
          </a:xfrm>
        </p:grpSpPr>
        <p:sp>
          <p:nvSpPr>
            <p:cNvPr id="44" name="Ovale 3">
              <a:extLst>
                <a:ext uri="{FF2B5EF4-FFF2-40B4-BE49-F238E27FC236}">
                  <a16:creationId xmlns:a16="http://schemas.microsoft.com/office/drawing/2014/main" id="{22E18E95-50CA-074D-AA75-A74A91D90839}"/>
                </a:ext>
              </a:extLst>
            </p:cNvPr>
            <p:cNvSpPr/>
            <p:nvPr/>
          </p:nvSpPr>
          <p:spPr>
            <a:xfrm>
              <a:off x="1605642" y="4288971"/>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5" name="Ovale 4">
              <a:extLst>
                <a:ext uri="{FF2B5EF4-FFF2-40B4-BE49-F238E27FC236}">
                  <a16:creationId xmlns:a16="http://schemas.microsoft.com/office/drawing/2014/main" id="{9694E211-7E0A-D14B-9D85-D41625A8B758}"/>
                </a:ext>
              </a:extLst>
            </p:cNvPr>
            <p:cNvSpPr/>
            <p:nvPr/>
          </p:nvSpPr>
          <p:spPr>
            <a:xfrm>
              <a:off x="1055914" y="4909457"/>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6" name="Ovale 5">
              <a:extLst>
                <a:ext uri="{FF2B5EF4-FFF2-40B4-BE49-F238E27FC236}">
                  <a16:creationId xmlns:a16="http://schemas.microsoft.com/office/drawing/2014/main" id="{15099FFF-0369-EC41-AF9D-0C1C8701A3E5}"/>
                </a:ext>
              </a:extLst>
            </p:cNvPr>
            <p:cNvSpPr/>
            <p:nvPr/>
          </p:nvSpPr>
          <p:spPr>
            <a:xfrm>
              <a:off x="1768535" y="6317637"/>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7" name="Ovale 6">
              <a:extLst>
                <a:ext uri="{FF2B5EF4-FFF2-40B4-BE49-F238E27FC236}">
                  <a16:creationId xmlns:a16="http://schemas.microsoft.com/office/drawing/2014/main" id="{5A650BB2-0EFA-064C-AE95-03D5A1D7FBCC}"/>
                </a:ext>
              </a:extLst>
            </p:cNvPr>
            <p:cNvSpPr/>
            <p:nvPr/>
          </p:nvSpPr>
          <p:spPr>
            <a:xfrm>
              <a:off x="952499" y="6324599"/>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8" name="Ovale 7">
              <a:extLst>
                <a:ext uri="{FF2B5EF4-FFF2-40B4-BE49-F238E27FC236}">
                  <a16:creationId xmlns:a16="http://schemas.microsoft.com/office/drawing/2014/main" id="{E92D7C74-D7EE-EE4C-8F94-C22201188B8A}"/>
                </a:ext>
              </a:extLst>
            </p:cNvPr>
            <p:cNvSpPr/>
            <p:nvPr/>
          </p:nvSpPr>
          <p:spPr>
            <a:xfrm>
              <a:off x="1268185" y="5584371"/>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9" name="Ovale 8">
              <a:extLst>
                <a:ext uri="{FF2B5EF4-FFF2-40B4-BE49-F238E27FC236}">
                  <a16:creationId xmlns:a16="http://schemas.microsoft.com/office/drawing/2014/main" id="{A2584BED-8CB4-BC4F-8E7D-1CE55FF6A681}"/>
                </a:ext>
              </a:extLst>
            </p:cNvPr>
            <p:cNvSpPr/>
            <p:nvPr/>
          </p:nvSpPr>
          <p:spPr>
            <a:xfrm>
              <a:off x="206829" y="5622471"/>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50" name="CasellaDiTesto 25">
              <a:extLst>
                <a:ext uri="{FF2B5EF4-FFF2-40B4-BE49-F238E27FC236}">
                  <a16:creationId xmlns:a16="http://schemas.microsoft.com/office/drawing/2014/main" id="{B9977320-3B39-7F4B-BA8E-7A1673541248}"/>
                </a:ext>
              </a:extLst>
            </p:cNvPr>
            <p:cNvSpPr txBox="1"/>
            <p:nvPr/>
          </p:nvSpPr>
          <p:spPr>
            <a:xfrm>
              <a:off x="1659055" y="4323250"/>
              <a:ext cx="378736" cy="400109"/>
            </a:xfrm>
            <a:prstGeom prst="rect">
              <a:avLst/>
            </a:prstGeom>
            <a:noFill/>
          </p:spPr>
          <p:txBody>
            <a:bodyPr wrap="none" rtlCol="0">
              <a:spAutoFit/>
            </a:bodyPr>
            <a:lstStyle/>
            <a:p>
              <a:r>
                <a:rPr lang="it-IT" sz="1350" dirty="0"/>
                <a:t>A</a:t>
              </a:r>
            </a:p>
          </p:txBody>
        </p:sp>
        <p:sp>
          <p:nvSpPr>
            <p:cNvPr id="51" name="CasellaDiTesto 26">
              <a:extLst>
                <a:ext uri="{FF2B5EF4-FFF2-40B4-BE49-F238E27FC236}">
                  <a16:creationId xmlns:a16="http://schemas.microsoft.com/office/drawing/2014/main" id="{5F72F5F2-DB38-C047-9D10-759B6D787480}"/>
                </a:ext>
              </a:extLst>
            </p:cNvPr>
            <p:cNvSpPr txBox="1"/>
            <p:nvPr/>
          </p:nvSpPr>
          <p:spPr>
            <a:xfrm>
              <a:off x="1123598" y="4943238"/>
              <a:ext cx="372325" cy="400109"/>
            </a:xfrm>
            <a:prstGeom prst="rect">
              <a:avLst/>
            </a:prstGeom>
            <a:noFill/>
          </p:spPr>
          <p:txBody>
            <a:bodyPr wrap="none" rtlCol="0">
              <a:spAutoFit/>
            </a:bodyPr>
            <a:lstStyle/>
            <a:p>
              <a:r>
                <a:rPr lang="it-IT" sz="1350" dirty="0"/>
                <a:t>B</a:t>
              </a:r>
            </a:p>
          </p:txBody>
        </p:sp>
        <p:sp>
          <p:nvSpPr>
            <p:cNvPr id="52" name="CasellaDiTesto 27">
              <a:extLst>
                <a:ext uri="{FF2B5EF4-FFF2-40B4-BE49-F238E27FC236}">
                  <a16:creationId xmlns:a16="http://schemas.microsoft.com/office/drawing/2014/main" id="{FB1BBB13-1894-A445-A41D-385D3E97F649}"/>
                </a:ext>
              </a:extLst>
            </p:cNvPr>
            <p:cNvSpPr txBox="1"/>
            <p:nvPr/>
          </p:nvSpPr>
          <p:spPr>
            <a:xfrm>
              <a:off x="268258" y="5665955"/>
              <a:ext cx="370187" cy="400109"/>
            </a:xfrm>
            <a:prstGeom prst="rect">
              <a:avLst/>
            </a:prstGeom>
            <a:noFill/>
          </p:spPr>
          <p:txBody>
            <a:bodyPr wrap="none" rtlCol="0">
              <a:spAutoFit/>
            </a:bodyPr>
            <a:lstStyle/>
            <a:p>
              <a:r>
                <a:rPr lang="it-IT" sz="1350" dirty="0"/>
                <a:t>C</a:t>
              </a:r>
            </a:p>
          </p:txBody>
        </p:sp>
        <p:sp>
          <p:nvSpPr>
            <p:cNvPr id="53" name="CasellaDiTesto 28">
              <a:extLst>
                <a:ext uri="{FF2B5EF4-FFF2-40B4-BE49-F238E27FC236}">
                  <a16:creationId xmlns:a16="http://schemas.microsoft.com/office/drawing/2014/main" id="{61D38421-02F9-2147-8C39-C218313B276D}"/>
                </a:ext>
              </a:extLst>
            </p:cNvPr>
            <p:cNvSpPr txBox="1"/>
            <p:nvPr/>
          </p:nvSpPr>
          <p:spPr>
            <a:xfrm>
              <a:off x="1326567" y="5615509"/>
              <a:ext cx="387285" cy="400109"/>
            </a:xfrm>
            <a:prstGeom prst="rect">
              <a:avLst/>
            </a:prstGeom>
            <a:noFill/>
          </p:spPr>
          <p:txBody>
            <a:bodyPr wrap="none" rtlCol="0">
              <a:spAutoFit/>
            </a:bodyPr>
            <a:lstStyle/>
            <a:p>
              <a:r>
                <a:rPr lang="it-IT" sz="1350" dirty="0"/>
                <a:t>D</a:t>
              </a:r>
            </a:p>
          </p:txBody>
        </p:sp>
        <p:sp>
          <p:nvSpPr>
            <p:cNvPr id="54" name="CasellaDiTesto 29">
              <a:extLst>
                <a:ext uri="{FF2B5EF4-FFF2-40B4-BE49-F238E27FC236}">
                  <a16:creationId xmlns:a16="http://schemas.microsoft.com/office/drawing/2014/main" id="{0350D0D5-1B51-7745-9D77-22AC17EDE772}"/>
                </a:ext>
              </a:extLst>
            </p:cNvPr>
            <p:cNvSpPr txBox="1"/>
            <p:nvPr/>
          </p:nvSpPr>
          <p:spPr>
            <a:xfrm>
              <a:off x="1013928" y="6352597"/>
              <a:ext cx="359501" cy="400109"/>
            </a:xfrm>
            <a:prstGeom prst="rect">
              <a:avLst/>
            </a:prstGeom>
            <a:noFill/>
          </p:spPr>
          <p:txBody>
            <a:bodyPr wrap="none" rtlCol="0">
              <a:spAutoFit/>
            </a:bodyPr>
            <a:lstStyle/>
            <a:p>
              <a:r>
                <a:rPr lang="it-IT" sz="1350" dirty="0"/>
                <a:t>E</a:t>
              </a:r>
            </a:p>
          </p:txBody>
        </p:sp>
        <p:sp>
          <p:nvSpPr>
            <p:cNvPr id="55" name="CasellaDiTesto 30">
              <a:extLst>
                <a:ext uri="{FF2B5EF4-FFF2-40B4-BE49-F238E27FC236}">
                  <a16:creationId xmlns:a16="http://schemas.microsoft.com/office/drawing/2014/main" id="{E5F677D0-E452-3F42-87A9-11795EFF391C}"/>
                </a:ext>
              </a:extLst>
            </p:cNvPr>
            <p:cNvSpPr txBox="1"/>
            <p:nvPr/>
          </p:nvSpPr>
          <p:spPr>
            <a:xfrm>
              <a:off x="1829963" y="6352597"/>
              <a:ext cx="353088" cy="400109"/>
            </a:xfrm>
            <a:prstGeom prst="rect">
              <a:avLst/>
            </a:prstGeom>
            <a:noFill/>
          </p:spPr>
          <p:txBody>
            <a:bodyPr wrap="none" rtlCol="0">
              <a:spAutoFit/>
            </a:bodyPr>
            <a:lstStyle/>
            <a:p>
              <a:r>
                <a:rPr lang="it-IT" sz="1350" dirty="0" err="1"/>
                <a:t>F</a:t>
              </a:r>
              <a:endParaRPr lang="it-IT" sz="1350" dirty="0"/>
            </a:p>
          </p:txBody>
        </p:sp>
        <p:cxnSp>
          <p:nvCxnSpPr>
            <p:cNvPr id="56" name="Connettore 1 74">
              <a:extLst>
                <a:ext uri="{FF2B5EF4-FFF2-40B4-BE49-F238E27FC236}">
                  <a16:creationId xmlns:a16="http://schemas.microsoft.com/office/drawing/2014/main" id="{D2440F07-F5DE-C249-93AD-E32F87F62707}"/>
                </a:ext>
              </a:extLst>
            </p:cNvPr>
            <p:cNvCxnSpPr>
              <a:cxnSpLocks/>
              <a:stCxn id="44" idx="4"/>
              <a:endCxn id="46" idx="0"/>
            </p:cNvCxnSpPr>
            <p:nvPr/>
          </p:nvCxnSpPr>
          <p:spPr>
            <a:xfrm>
              <a:off x="1817914" y="4713514"/>
              <a:ext cx="162893" cy="1604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Connettore 1 77">
              <a:extLst>
                <a:ext uri="{FF2B5EF4-FFF2-40B4-BE49-F238E27FC236}">
                  <a16:creationId xmlns:a16="http://schemas.microsoft.com/office/drawing/2014/main" id="{4CBB2014-D983-1F47-9998-625473C08158}"/>
                </a:ext>
              </a:extLst>
            </p:cNvPr>
            <p:cNvCxnSpPr>
              <a:cxnSpLocks/>
              <a:stCxn id="44" idx="3"/>
            </p:cNvCxnSpPr>
            <p:nvPr/>
          </p:nvCxnSpPr>
          <p:spPr>
            <a:xfrm flipH="1">
              <a:off x="1412773" y="4651341"/>
              <a:ext cx="255042" cy="31955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Connettore 1 80">
              <a:extLst>
                <a:ext uri="{FF2B5EF4-FFF2-40B4-BE49-F238E27FC236}">
                  <a16:creationId xmlns:a16="http://schemas.microsoft.com/office/drawing/2014/main" id="{025153C3-D750-C544-816B-D0D8D6A541C2}"/>
                </a:ext>
              </a:extLst>
            </p:cNvPr>
            <p:cNvCxnSpPr>
              <a:stCxn id="45" idx="3"/>
              <a:endCxn id="49" idx="7"/>
            </p:cNvCxnSpPr>
            <p:nvPr/>
          </p:nvCxnSpPr>
          <p:spPr>
            <a:xfrm flipH="1">
              <a:off x="569199" y="5271827"/>
              <a:ext cx="548888" cy="412817"/>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Connettore 1 82">
              <a:extLst>
                <a:ext uri="{FF2B5EF4-FFF2-40B4-BE49-F238E27FC236}">
                  <a16:creationId xmlns:a16="http://schemas.microsoft.com/office/drawing/2014/main" id="{65C415A6-9622-B840-B0E7-DCC250D47EDC}"/>
                </a:ext>
              </a:extLst>
            </p:cNvPr>
            <p:cNvCxnSpPr>
              <a:cxnSpLocks/>
              <a:endCxn id="48" idx="0"/>
            </p:cNvCxnSpPr>
            <p:nvPr/>
          </p:nvCxnSpPr>
          <p:spPr>
            <a:xfrm>
              <a:off x="1378665" y="5300805"/>
              <a:ext cx="101792" cy="283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Connettore 1 86">
              <a:extLst>
                <a:ext uri="{FF2B5EF4-FFF2-40B4-BE49-F238E27FC236}">
                  <a16:creationId xmlns:a16="http://schemas.microsoft.com/office/drawing/2014/main" id="{4BABF788-865F-F144-B320-E69E1E4F4B22}"/>
                </a:ext>
              </a:extLst>
            </p:cNvPr>
            <p:cNvCxnSpPr>
              <a:endCxn id="46" idx="1"/>
            </p:cNvCxnSpPr>
            <p:nvPr/>
          </p:nvCxnSpPr>
          <p:spPr>
            <a:xfrm>
              <a:off x="1605642" y="5946741"/>
              <a:ext cx="225066" cy="433069"/>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Connettore 1 88">
              <a:extLst>
                <a:ext uri="{FF2B5EF4-FFF2-40B4-BE49-F238E27FC236}">
                  <a16:creationId xmlns:a16="http://schemas.microsoft.com/office/drawing/2014/main" id="{E31D1385-ABD9-4748-86E2-CCDFF85A0E07}"/>
                </a:ext>
              </a:extLst>
            </p:cNvPr>
            <p:cNvCxnSpPr>
              <a:stCxn id="48" idx="3"/>
              <a:endCxn id="47" idx="0"/>
            </p:cNvCxnSpPr>
            <p:nvPr/>
          </p:nvCxnSpPr>
          <p:spPr>
            <a:xfrm flipH="1">
              <a:off x="1164771" y="5946741"/>
              <a:ext cx="165587" cy="37785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2" name="Gruppo 99">
            <a:extLst>
              <a:ext uri="{FF2B5EF4-FFF2-40B4-BE49-F238E27FC236}">
                <a16:creationId xmlns:a16="http://schemas.microsoft.com/office/drawing/2014/main" id="{8C47276E-FAC8-6A4D-B0CB-9E9EF40B618B}"/>
              </a:ext>
            </a:extLst>
          </p:cNvPr>
          <p:cNvGrpSpPr/>
          <p:nvPr/>
        </p:nvGrpSpPr>
        <p:grpSpPr>
          <a:xfrm>
            <a:off x="8703826" y="3898748"/>
            <a:ext cx="1489687" cy="1847801"/>
            <a:chOff x="9465523" y="4275047"/>
            <a:chExt cx="1986249" cy="2463735"/>
          </a:xfrm>
        </p:grpSpPr>
        <p:sp>
          <p:nvSpPr>
            <p:cNvPr id="63" name="Ovale 53">
              <a:extLst>
                <a:ext uri="{FF2B5EF4-FFF2-40B4-BE49-F238E27FC236}">
                  <a16:creationId xmlns:a16="http://schemas.microsoft.com/office/drawing/2014/main" id="{B50E34B4-F3DC-7C45-B763-A931D4EB2F9E}"/>
                </a:ext>
              </a:extLst>
            </p:cNvPr>
            <p:cNvSpPr/>
            <p:nvPr/>
          </p:nvSpPr>
          <p:spPr>
            <a:xfrm>
              <a:off x="10864336" y="4275047"/>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4" name="Ovale 54">
              <a:extLst>
                <a:ext uri="{FF2B5EF4-FFF2-40B4-BE49-F238E27FC236}">
                  <a16:creationId xmlns:a16="http://schemas.microsoft.com/office/drawing/2014/main" id="{B3B789D1-A4CE-BC4B-AC9F-C89CB15B39CC}"/>
                </a:ext>
              </a:extLst>
            </p:cNvPr>
            <p:cNvSpPr/>
            <p:nvPr/>
          </p:nvSpPr>
          <p:spPr>
            <a:xfrm>
              <a:off x="10314608" y="4895533"/>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5" name="Ovale 55">
              <a:extLst>
                <a:ext uri="{FF2B5EF4-FFF2-40B4-BE49-F238E27FC236}">
                  <a16:creationId xmlns:a16="http://schemas.microsoft.com/office/drawing/2014/main" id="{71821CD9-75FF-534E-A64E-774F5008CDA1}"/>
                </a:ext>
              </a:extLst>
            </p:cNvPr>
            <p:cNvSpPr/>
            <p:nvPr/>
          </p:nvSpPr>
          <p:spPr>
            <a:xfrm>
              <a:off x="11027229" y="6303713"/>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6" name="Ovale 56">
              <a:extLst>
                <a:ext uri="{FF2B5EF4-FFF2-40B4-BE49-F238E27FC236}">
                  <a16:creationId xmlns:a16="http://schemas.microsoft.com/office/drawing/2014/main" id="{BC436679-1391-7A4A-821D-C28C0833C52C}"/>
                </a:ext>
              </a:extLst>
            </p:cNvPr>
            <p:cNvSpPr/>
            <p:nvPr/>
          </p:nvSpPr>
          <p:spPr>
            <a:xfrm>
              <a:off x="10211193" y="6310675"/>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7" name="Ovale 57">
              <a:extLst>
                <a:ext uri="{FF2B5EF4-FFF2-40B4-BE49-F238E27FC236}">
                  <a16:creationId xmlns:a16="http://schemas.microsoft.com/office/drawing/2014/main" id="{4F8E40CF-0D3E-004B-BAF9-C8D978D7AF74}"/>
                </a:ext>
              </a:extLst>
            </p:cNvPr>
            <p:cNvSpPr/>
            <p:nvPr/>
          </p:nvSpPr>
          <p:spPr>
            <a:xfrm>
              <a:off x="10526879" y="5570447"/>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8" name="Ovale 58">
              <a:extLst>
                <a:ext uri="{FF2B5EF4-FFF2-40B4-BE49-F238E27FC236}">
                  <a16:creationId xmlns:a16="http://schemas.microsoft.com/office/drawing/2014/main" id="{E3BB64FB-99AF-CE40-BFB6-28305E11B078}"/>
                </a:ext>
              </a:extLst>
            </p:cNvPr>
            <p:cNvSpPr/>
            <p:nvPr/>
          </p:nvSpPr>
          <p:spPr>
            <a:xfrm>
              <a:off x="9465523" y="5608547"/>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69" name="Connettore 2 59">
              <a:extLst>
                <a:ext uri="{FF2B5EF4-FFF2-40B4-BE49-F238E27FC236}">
                  <a16:creationId xmlns:a16="http://schemas.microsoft.com/office/drawing/2014/main" id="{AA6F927F-085F-7444-8726-D000511C835A}"/>
                </a:ext>
              </a:extLst>
            </p:cNvPr>
            <p:cNvCxnSpPr>
              <a:cxnSpLocks/>
              <a:stCxn id="65" idx="0"/>
              <a:endCxn id="75" idx="2"/>
            </p:cNvCxnSpPr>
            <p:nvPr/>
          </p:nvCxnSpPr>
          <p:spPr>
            <a:xfrm flipH="1" flipV="1">
              <a:off x="11107117" y="4709435"/>
              <a:ext cx="132384" cy="1594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Connettore 2 60">
              <a:extLst>
                <a:ext uri="{FF2B5EF4-FFF2-40B4-BE49-F238E27FC236}">
                  <a16:creationId xmlns:a16="http://schemas.microsoft.com/office/drawing/2014/main" id="{E784888C-01C9-2B40-8398-E29C81184E0B}"/>
                </a:ext>
              </a:extLst>
            </p:cNvPr>
            <p:cNvCxnSpPr>
              <a:stCxn id="63" idx="3"/>
              <a:endCxn id="64" idx="7"/>
            </p:cNvCxnSpPr>
            <p:nvPr/>
          </p:nvCxnSpPr>
          <p:spPr>
            <a:xfrm flipH="1">
              <a:off x="10676978" y="4637417"/>
              <a:ext cx="249531" cy="320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nettore 2 61">
              <a:extLst>
                <a:ext uri="{FF2B5EF4-FFF2-40B4-BE49-F238E27FC236}">
                  <a16:creationId xmlns:a16="http://schemas.microsoft.com/office/drawing/2014/main" id="{9AE0FC9D-BA46-2A41-B99C-D51092DB945B}"/>
                </a:ext>
              </a:extLst>
            </p:cNvPr>
            <p:cNvCxnSpPr>
              <a:stCxn id="64" idx="3"/>
              <a:endCxn id="68" idx="7"/>
            </p:cNvCxnSpPr>
            <p:nvPr/>
          </p:nvCxnSpPr>
          <p:spPr>
            <a:xfrm flipH="1">
              <a:off x="9827893" y="5257903"/>
              <a:ext cx="548888" cy="412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Connettore 2 62">
              <a:extLst>
                <a:ext uri="{FF2B5EF4-FFF2-40B4-BE49-F238E27FC236}">
                  <a16:creationId xmlns:a16="http://schemas.microsoft.com/office/drawing/2014/main" id="{17AD6FA6-9391-5F4F-91F2-A6B90548D794}"/>
                </a:ext>
              </a:extLst>
            </p:cNvPr>
            <p:cNvCxnSpPr>
              <a:cxnSpLocks/>
              <a:stCxn id="64" idx="5"/>
              <a:endCxn id="67" idx="0"/>
            </p:cNvCxnSpPr>
            <p:nvPr/>
          </p:nvCxnSpPr>
          <p:spPr>
            <a:xfrm>
              <a:off x="10676978" y="5257903"/>
              <a:ext cx="62173" cy="312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Connettore 2 63">
              <a:extLst>
                <a:ext uri="{FF2B5EF4-FFF2-40B4-BE49-F238E27FC236}">
                  <a16:creationId xmlns:a16="http://schemas.microsoft.com/office/drawing/2014/main" id="{5737FBD1-DF19-C545-950C-6E3A49DD7E6C}"/>
                </a:ext>
              </a:extLst>
            </p:cNvPr>
            <p:cNvCxnSpPr>
              <a:stCxn id="67" idx="3"/>
              <a:endCxn id="66" idx="0"/>
            </p:cNvCxnSpPr>
            <p:nvPr/>
          </p:nvCxnSpPr>
          <p:spPr>
            <a:xfrm flipH="1">
              <a:off x="10423465" y="5932817"/>
              <a:ext cx="165587" cy="377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Connettore 2 64">
              <a:extLst>
                <a:ext uri="{FF2B5EF4-FFF2-40B4-BE49-F238E27FC236}">
                  <a16:creationId xmlns:a16="http://schemas.microsoft.com/office/drawing/2014/main" id="{A2F3A5A7-8CEC-A543-A90F-02ECCC17AD13}"/>
                </a:ext>
              </a:extLst>
            </p:cNvPr>
            <p:cNvCxnSpPr>
              <a:cxnSpLocks/>
              <a:stCxn id="67" idx="5"/>
              <a:endCxn id="65" idx="1"/>
            </p:cNvCxnSpPr>
            <p:nvPr/>
          </p:nvCxnSpPr>
          <p:spPr>
            <a:xfrm>
              <a:off x="10889249" y="5932817"/>
              <a:ext cx="200153" cy="433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CasellaDiTesto 65">
              <a:extLst>
                <a:ext uri="{FF2B5EF4-FFF2-40B4-BE49-F238E27FC236}">
                  <a16:creationId xmlns:a16="http://schemas.microsoft.com/office/drawing/2014/main" id="{54EECE49-9556-B44B-880F-10B0D3B0509C}"/>
                </a:ext>
              </a:extLst>
            </p:cNvPr>
            <p:cNvSpPr txBox="1"/>
            <p:nvPr/>
          </p:nvSpPr>
          <p:spPr>
            <a:xfrm>
              <a:off x="10917749" y="4309326"/>
              <a:ext cx="378736" cy="400109"/>
            </a:xfrm>
            <a:prstGeom prst="rect">
              <a:avLst/>
            </a:prstGeom>
            <a:noFill/>
          </p:spPr>
          <p:txBody>
            <a:bodyPr wrap="none" rtlCol="0">
              <a:spAutoFit/>
            </a:bodyPr>
            <a:lstStyle/>
            <a:p>
              <a:r>
                <a:rPr lang="it-IT" sz="1350" dirty="0"/>
                <a:t>A</a:t>
              </a:r>
            </a:p>
          </p:txBody>
        </p:sp>
        <p:sp>
          <p:nvSpPr>
            <p:cNvPr id="76" name="CasellaDiTesto 66">
              <a:extLst>
                <a:ext uri="{FF2B5EF4-FFF2-40B4-BE49-F238E27FC236}">
                  <a16:creationId xmlns:a16="http://schemas.microsoft.com/office/drawing/2014/main" id="{3E306DBB-BB32-8E48-A5DC-6D9556EA6168}"/>
                </a:ext>
              </a:extLst>
            </p:cNvPr>
            <p:cNvSpPr txBox="1"/>
            <p:nvPr/>
          </p:nvSpPr>
          <p:spPr>
            <a:xfrm>
              <a:off x="10382292" y="4929314"/>
              <a:ext cx="372325" cy="400109"/>
            </a:xfrm>
            <a:prstGeom prst="rect">
              <a:avLst/>
            </a:prstGeom>
            <a:noFill/>
          </p:spPr>
          <p:txBody>
            <a:bodyPr wrap="none" rtlCol="0">
              <a:spAutoFit/>
            </a:bodyPr>
            <a:lstStyle/>
            <a:p>
              <a:r>
                <a:rPr lang="it-IT" sz="1350" dirty="0"/>
                <a:t>B</a:t>
              </a:r>
            </a:p>
          </p:txBody>
        </p:sp>
        <p:sp>
          <p:nvSpPr>
            <p:cNvPr id="77" name="CasellaDiTesto 67">
              <a:extLst>
                <a:ext uri="{FF2B5EF4-FFF2-40B4-BE49-F238E27FC236}">
                  <a16:creationId xmlns:a16="http://schemas.microsoft.com/office/drawing/2014/main" id="{71B2B4BF-6BBD-1B41-9674-F5E9D9D9AE8E}"/>
                </a:ext>
              </a:extLst>
            </p:cNvPr>
            <p:cNvSpPr txBox="1"/>
            <p:nvPr/>
          </p:nvSpPr>
          <p:spPr>
            <a:xfrm>
              <a:off x="9526952" y="5652031"/>
              <a:ext cx="370187" cy="400109"/>
            </a:xfrm>
            <a:prstGeom prst="rect">
              <a:avLst/>
            </a:prstGeom>
            <a:noFill/>
          </p:spPr>
          <p:txBody>
            <a:bodyPr wrap="none" rtlCol="0">
              <a:spAutoFit/>
            </a:bodyPr>
            <a:lstStyle/>
            <a:p>
              <a:r>
                <a:rPr lang="it-IT" sz="1350" dirty="0"/>
                <a:t>C</a:t>
              </a:r>
            </a:p>
          </p:txBody>
        </p:sp>
        <p:sp>
          <p:nvSpPr>
            <p:cNvPr id="78" name="CasellaDiTesto 68">
              <a:extLst>
                <a:ext uri="{FF2B5EF4-FFF2-40B4-BE49-F238E27FC236}">
                  <a16:creationId xmlns:a16="http://schemas.microsoft.com/office/drawing/2014/main" id="{18B1ED26-E708-0C4C-A3A1-D2EFB13FC17A}"/>
                </a:ext>
              </a:extLst>
            </p:cNvPr>
            <p:cNvSpPr txBox="1"/>
            <p:nvPr/>
          </p:nvSpPr>
          <p:spPr>
            <a:xfrm>
              <a:off x="10585261" y="5601585"/>
              <a:ext cx="387285" cy="400109"/>
            </a:xfrm>
            <a:prstGeom prst="rect">
              <a:avLst/>
            </a:prstGeom>
            <a:noFill/>
          </p:spPr>
          <p:txBody>
            <a:bodyPr wrap="none" rtlCol="0">
              <a:spAutoFit/>
            </a:bodyPr>
            <a:lstStyle/>
            <a:p>
              <a:r>
                <a:rPr lang="it-IT" sz="1350" dirty="0"/>
                <a:t>D</a:t>
              </a:r>
            </a:p>
          </p:txBody>
        </p:sp>
        <p:sp>
          <p:nvSpPr>
            <p:cNvPr id="79" name="CasellaDiTesto 69">
              <a:extLst>
                <a:ext uri="{FF2B5EF4-FFF2-40B4-BE49-F238E27FC236}">
                  <a16:creationId xmlns:a16="http://schemas.microsoft.com/office/drawing/2014/main" id="{8B75488B-5311-BA44-9BE6-E9F883D38527}"/>
                </a:ext>
              </a:extLst>
            </p:cNvPr>
            <p:cNvSpPr txBox="1"/>
            <p:nvPr/>
          </p:nvSpPr>
          <p:spPr>
            <a:xfrm>
              <a:off x="10272622" y="6338673"/>
              <a:ext cx="359501" cy="400109"/>
            </a:xfrm>
            <a:prstGeom prst="rect">
              <a:avLst/>
            </a:prstGeom>
            <a:noFill/>
          </p:spPr>
          <p:txBody>
            <a:bodyPr wrap="none" rtlCol="0">
              <a:spAutoFit/>
            </a:bodyPr>
            <a:lstStyle/>
            <a:p>
              <a:r>
                <a:rPr lang="it-IT" sz="1350" dirty="0"/>
                <a:t>E</a:t>
              </a:r>
            </a:p>
          </p:txBody>
        </p:sp>
        <p:sp>
          <p:nvSpPr>
            <p:cNvPr id="80" name="CasellaDiTesto 70">
              <a:extLst>
                <a:ext uri="{FF2B5EF4-FFF2-40B4-BE49-F238E27FC236}">
                  <a16:creationId xmlns:a16="http://schemas.microsoft.com/office/drawing/2014/main" id="{F9053A42-DDD8-B446-9D1E-40E7FA34075E}"/>
                </a:ext>
              </a:extLst>
            </p:cNvPr>
            <p:cNvSpPr txBox="1"/>
            <p:nvPr/>
          </p:nvSpPr>
          <p:spPr>
            <a:xfrm>
              <a:off x="11088657" y="6338673"/>
              <a:ext cx="353088" cy="400109"/>
            </a:xfrm>
            <a:prstGeom prst="rect">
              <a:avLst/>
            </a:prstGeom>
            <a:noFill/>
          </p:spPr>
          <p:txBody>
            <a:bodyPr wrap="none" rtlCol="0">
              <a:spAutoFit/>
            </a:bodyPr>
            <a:lstStyle/>
            <a:p>
              <a:r>
                <a:rPr lang="it-IT" sz="1350" dirty="0" err="1"/>
                <a:t>F</a:t>
              </a:r>
              <a:endParaRPr lang="it-IT" sz="1350" dirty="0"/>
            </a:p>
          </p:txBody>
        </p:sp>
        <p:sp>
          <p:nvSpPr>
            <p:cNvPr id="81" name="CasellaDiTesto 89">
              <a:extLst>
                <a:ext uri="{FF2B5EF4-FFF2-40B4-BE49-F238E27FC236}">
                  <a16:creationId xmlns:a16="http://schemas.microsoft.com/office/drawing/2014/main" id="{F55424C5-3241-4642-889C-02C775BE1CC7}"/>
                </a:ext>
              </a:extLst>
            </p:cNvPr>
            <p:cNvSpPr txBox="1"/>
            <p:nvPr/>
          </p:nvSpPr>
          <p:spPr>
            <a:xfrm>
              <a:off x="10629631" y="4579594"/>
              <a:ext cx="338128" cy="338555"/>
            </a:xfrm>
            <a:prstGeom prst="rect">
              <a:avLst/>
            </a:prstGeom>
            <a:noFill/>
          </p:spPr>
          <p:txBody>
            <a:bodyPr wrap="none" rtlCol="0">
              <a:spAutoFit/>
            </a:bodyPr>
            <a:lstStyle/>
            <a:p>
              <a:r>
                <a:rPr lang="it-IT" sz="1050" dirty="0"/>
                <a:t>3</a:t>
              </a:r>
            </a:p>
          </p:txBody>
        </p:sp>
        <p:sp>
          <p:nvSpPr>
            <p:cNvPr id="82" name="CasellaDiTesto 90">
              <a:extLst>
                <a:ext uri="{FF2B5EF4-FFF2-40B4-BE49-F238E27FC236}">
                  <a16:creationId xmlns:a16="http://schemas.microsoft.com/office/drawing/2014/main" id="{DEAB8C0E-C3A5-7544-B949-A52E10E181D4}"/>
                </a:ext>
              </a:extLst>
            </p:cNvPr>
            <p:cNvSpPr txBox="1"/>
            <p:nvPr/>
          </p:nvSpPr>
          <p:spPr>
            <a:xfrm>
              <a:off x="9937526" y="5236971"/>
              <a:ext cx="338128" cy="338555"/>
            </a:xfrm>
            <a:prstGeom prst="rect">
              <a:avLst/>
            </a:prstGeom>
            <a:noFill/>
          </p:spPr>
          <p:txBody>
            <a:bodyPr wrap="none" rtlCol="0">
              <a:spAutoFit/>
            </a:bodyPr>
            <a:lstStyle/>
            <a:p>
              <a:r>
                <a:rPr lang="it-IT" sz="1050" dirty="0"/>
                <a:t>5</a:t>
              </a:r>
            </a:p>
          </p:txBody>
        </p:sp>
        <p:sp>
          <p:nvSpPr>
            <p:cNvPr id="83" name="CasellaDiTesto 91">
              <a:extLst>
                <a:ext uri="{FF2B5EF4-FFF2-40B4-BE49-F238E27FC236}">
                  <a16:creationId xmlns:a16="http://schemas.microsoft.com/office/drawing/2014/main" id="{86B0FB1D-2395-854E-9DE0-6F385E333A75}"/>
                </a:ext>
              </a:extLst>
            </p:cNvPr>
            <p:cNvSpPr txBox="1"/>
            <p:nvPr/>
          </p:nvSpPr>
          <p:spPr>
            <a:xfrm>
              <a:off x="10799185" y="6002898"/>
              <a:ext cx="338128" cy="338555"/>
            </a:xfrm>
            <a:prstGeom prst="rect">
              <a:avLst/>
            </a:prstGeom>
            <a:noFill/>
          </p:spPr>
          <p:txBody>
            <a:bodyPr wrap="none" rtlCol="0">
              <a:spAutoFit/>
            </a:bodyPr>
            <a:lstStyle/>
            <a:p>
              <a:r>
                <a:rPr lang="it-IT" sz="1050" dirty="0"/>
                <a:t>4</a:t>
              </a:r>
            </a:p>
          </p:txBody>
        </p:sp>
        <p:sp>
          <p:nvSpPr>
            <p:cNvPr id="84" name="CasellaDiTesto 92">
              <a:extLst>
                <a:ext uri="{FF2B5EF4-FFF2-40B4-BE49-F238E27FC236}">
                  <a16:creationId xmlns:a16="http://schemas.microsoft.com/office/drawing/2014/main" id="{3198ED32-785E-384F-8B4B-11D9E611D688}"/>
                </a:ext>
              </a:extLst>
            </p:cNvPr>
            <p:cNvSpPr txBox="1"/>
            <p:nvPr/>
          </p:nvSpPr>
          <p:spPr>
            <a:xfrm>
              <a:off x="10313811" y="5922502"/>
              <a:ext cx="338128" cy="338555"/>
            </a:xfrm>
            <a:prstGeom prst="rect">
              <a:avLst/>
            </a:prstGeom>
            <a:noFill/>
          </p:spPr>
          <p:txBody>
            <a:bodyPr wrap="none" rtlCol="0">
              <a:spAutoFit/>
            </a:bodyPr>
            <a:lstStyle/>
            <a:p>
              <a:r>
                <a:rPr lang="it-IT" sz="1050" dirty="0"/>
                <a:t>3</a:t>
              </a:r>
            </a:p>
          </p:txBody>
        </p:sp>
        <p:sp>
          <p:nvSpPr>
            <p:cNvPr id="85" name="CasellaDiTesto 93">
              <a:extLst>
                <a:ext uri="{FF2B5EF4-FFF2-40B4-BE49-F238E27FC236}">
                  <a16:creationId xmlns:a16="http://schemas.microsoft.com/office/drawing/2014/main" id="{6F0464C2-7708-DE44-9A53-A9F10D5E0AFB}"/>
                </a:ext>
              </a:extLst>
            </p:cNvPr>
            <p:cNvSpPr txBox="1"/>
            <p:nvPr/>
          </p:nvSpPr>
          <p:spPr>
            <a:xfrm>
              <a:off x="11075224" y="5270908"/>
              <a:ext cx="338128" cy="338555"/>
            </a:xfrm>
            <a:prstGeom prst="rect">
              <a:avLst/>
            </a:prstGeom>
            <a:noFill/>
          </p:spPr>
          <p:txBody>
            <a:bodyPr wrap="none" rtlCol="0">
              <a:spAutoFit/>
            </a:bodyPr>
            <a:lstStyle/>
            <a:p>
              <a:r>
                <a:rPr lang="it-IT" sz="1050" dirty="0"/>
                <a:t>6</a:t>
              </a:r>
            </a:p>
          </p:txBody>
        </p:sp>
      </p:grpSp>
      <p:sp>
        <p:nvSpPr>
          <p:cNvPr id="86" name="CasellaDiTesto 95">
            <a:extLst>
              <a:ext uri="{FF2B5EF4-FFF2-40B4-BE49-F238E27FC236}">
                <a16:creationId xmlns:a16="http://schemas.microsoft.com/office/drawing/2014/main" id="{12D78364-FC4F-C44D-B180-7CCBDC7BDE36}"/>
              </a:ext>
            </a:extLst>
          </p:cNvPr>
          <p:cNvSpPr txBox="1"/>
          <p:nvPr/>
        </p:nvSpPr>
        <p:spPr>
          <a:xfrm>
            <a:off x="2078212" y="3619081"/>
            <a:ext cx="1578509" cy="300082"/>
          </a:xfrm>
          <a:prstGeom prst="rect">
            <a:avLst/>
          </a:prstGeom>
          <a:noFill/>
        </p:spPr>
        <p:txBody>
          <a:bodyPr wrap="none" rtlCol="0">
            <a:spAutoFit/>
          </a:bodyPr>
          <a:lstStyle/>
          <a:p>
            <a:r>
              <a:rPr lang="it-IT" sz="1350" dirty="0"/>
              <a:t>Grafo non orientato</a:t>
            </a:r>
          </a:p>
        </p:txBody>
      </p:sp>
      <p:sp>
        <p:nvSpPr>
          <p:cNvPr id="87" name="CasellaDiTesto 96">
            <a:extLst>
              <a:ext uri="{FF2B5EF4-FFF2-40B4-BE49-F238E27FC236}">
                <a16:creationId xmlns:a16="http://schemas.microsoft.com/office/drawing/2014/main" id="{4322C3D3-FDDD-6646-A7F4-B3A5E0F928B6}"/>
              </a:ext>
            </a:extLst>
          </p:cNvPr>
          <p:cNvSpPr txBox="1"/>
          <p:nvPr/>
        </p:nvSpPr>
        <p:spPr>
          <a:xfrm>
            <a:off x="5410510" y="3629587"/>
            <a:ext cx="1265924" cy="300082"/>
          </a:xfrm>
          <a:prstGeom prst="rect">
            <a:avLst/>
          </a:prstGeom>
          <a:noFill/>
        </p:spPr>
        <p:txBody>
          <a:bodyPr wrap="none" rtlCol="0">
            <a:spAutoFit/>
          </a:bodyPr>
          <a:lstStyle/>
          <a:p>
            <a:r>
              <a:rPr lang="it-IT" sz="1350" dirty="0"/>
              <a:t>Grafo orientato</a:t>
            </a:r>
          </a:p>
        </p:txBody>
      </p:sp>
      <p:sp>
        <p:nvSpPr>
          <p:cNvPr id="88" name="CasellaDiTesto 97">
            <a:extLst>
              <a:ext uri="{FF2B5EF4-FFF2-40B4-BE49-F238E27FC236}">
                <a16:creationId xmlns:a16="http://schemas.microsoft.com/office/drawing/2014/main" id="{1613B7B6-D9C9-EC4D-847E-3A5DDECEDBD0}"/>
              </a:ext>
            </a:extLst>
          </p:cNvPr>
          <p:cNvSpPr txBox="1"/>
          <p:nvPr/>
        </p:nvSpPr>
        <p:spPr>
          <a:xfrm>
            <a:off x="9037011" y="3629587"/>
            <a:ext cx="1085554" cy="300082"/>
          </a:xfrm>
          <a:prstGeom prst="rect">
            <a:avLst/>
          </a:prstGeom>
          <a:noFill/>
        </p:spPr>
        <p:txBody>
          <a:bodyPr wrap="none" rtlCol="0">
            <a:spAutoFit/>
          </a:bodyPr>
          <a:lstStyle/>
          <a:p>
            <a:r>
              <a:rPr lang="it-IT" sz="1350" dirty="0"/>
              <a:t>Grafo pesato</a:t>
            </a:r>
          </a:p>
        </p:txBody>
      </p:sp>
      <p:cxnSp>
        <p:nvCxnSpPr>
          <p:cNvPr id="89" name="Connettore 2 41">
            <a:extLst>
              <a:ext uri="{FF2B5EF4-FFF2-40B4-BE49-F238E27FC236}">
                <a16:creationId xmlns:a16="http://schemas.microsoft.com/office/drawing/2014/main" id="{C2D05740-FB18-4C49-AFD5-A7561CA7A91C}"/>
              </a:ext>
            </a:extLst>
          </p:cNvPr>
          <p:cNvCxnSpPr>
            <a:cxnSpLocks/>
            <a:endCxn id="25" idx="2"/>
          </p:cNvCxnSpPr>
          <p:nvPr/>
        </p:nvCxnSpPr>
        <p:spPr>
          <a:xfrm flipV="1">
            <a:off x="5213173" y="4042252"/>
            <a:ext cx="1003038" cy="887552"/>
          </a:xfrm>
          <a:prstGeom prst="straightConnector1">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71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2050-68D5-A34A-8BAC-0C5675C84430}"/>
              </a:ext>
            </a:extLst>
          </p:cNvPr>
          <p:cNvSpPr>
            <a:spLocks noGrp="1"/>
          </p:cNvSpPr>
          <p:nvPr>
            <p:ph type="title"/>
          </p:nvPr>
        </p:nvSpPr>
        <p:spPr>
          <a:xfrm>
            <a:off x="38057" y="42285"/>
            <a:ext cx="10515600" cy="1325563"/>
          </a:xfrm>
        </p:spPr>
        <p:txBody>
          <a:bodyPr/>
          <a:lstStyle/>
          <a:p>
            <a:r>
              <a:rPr lang="en-GB" dirty="0"/>
              <a:t>A cell is a little bit like google maps</a:t>
            </a:r>
          </a:p>
        </p:txBody>
      </p:sp>
      <p:sp>
        <p:nvSpPr>
          <p:cNvPr id="69" name="Content Placeholder 2">
            <a:extLst>
              <a:ext uri="{FF2B5EF4-FFF2-40B4-BE49-F238E27FC236}">
                <a16:creationId xmlns:a16="http://schemas.microsoft.com/office/drawing/2014/main" id="{A5FC2E5B-BC6E-D247-B61E-07ECD062C4D8}"/>
              </a:ext>
            </a:extLst>
          </p:cNvPr>
          <p:cNvSpPr txBox="1">
            <a:spLocks/>
          </p:cNvSpPr>
          <p:nvPr/>
        </p:nvSpPr>
        <p:spPr>
          <a:xfrm>
            <a:off x="304800" y="1556684"/>
            <a:ext cx="960007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The cell always try to save energy</a:t>
            </a:r>
          </a:p>
          <a:p>
            <a:pPr marL="0" indent="0">
              <a:buNone/>
            </a:pPr>
            <a:r>
              <a:rPr lang="en-GB" dirty="0"/>
              <a:t>The shortest path is the less expensive/timely way to trigger a phenotype</a:t>
            </a:r>
          </a:p>
        </p:txBody>
      </p:sp>
      <p:pic>
        <p:nvPicPr>
          <p:cNvPr id="71" name="Picture 70">
            <a:extLst>
              <a:ext uri="{FF2B5EF4-FFF2-40B4-BE49-F238E27FC236}">
                <a16:creationId xmlns:a16="http://schemas.microsoft.com/office/drawing/2014/main" id="{7E7DEE91-D459-F34E-BB68-9841F5E3D300}"/>
              </a:ext>
            </a:extLst>
          </p:cNvPr>
          <p:cNvPicPr>
            <a:picLocks noChangeAspect="1"/>
          </p:cNvPicPr>
          <p:nvPr/>
        </p:nvPicPr>
        <p:blipFill>
          <a:blip r:embed="rId3"/>
          <a:stretch>
            <a:fillRect/>
          </a:stretch>
        </p:blipFill>
        <p:spPr>
          <a:xfrm>
            <a:off x="520280" y="3229093"/>
            <a:ext cx="4228719" cy="2837878"/>
          </a:xfrm>
          <a:prstGeom prst="rect">
            <a:avLst/>
          </a:prstGeom>
        </p:spPr>
      </p:pic>
      <p:sp>
        <p:nvSpPr>
          <p:cNvPr id="72" name="TextBox 71">
            <a:extLst>
              <a:ext uri="{FF2B5EF4-FFF2-40B4-BE49-F238E27FC236}">
                <a16:creationId xmlns:a16="http://schemas.microsoft.com/office/drawing/2014/main" id="{08E24B5E-288A-3D41-8320-D8FD8962A92D}"/>
              </a:ext>
            </a:extLst>
          </p:cNvPr>
          <p:cNvSpPr txBox="1"/>
          <p:nvPr/>
        </p:nvSpPr>
        <p:spPr>
          <a:xfrm>
            <a:off x="4924551" y="3169138"/>
            <a:ext cx="3926541" cy="3416320"/>
          </a:xfrm>
          <a:prstGeom prst="rect">
            <a:avLst/>
          </a:prstGeom>
          <a:noFill/>
        </p:spPr>
        <p:txBody>
          <a:bodyPr wrap="square" rtlCol="0">
            <a:spAutoFit/>
          </a:bodyPr>
          <a:lstStyle/>
          <a:p>
            <a:r>
              <a:rPr lang="en-GB" dirty="0"/>
              <a:t>Example: google maps:</a:t>
            </a:r>
          </a:p>
          <a:p>
            <a:endParaRPr lang="en-GB" dirty="0"/>
          </a:p>
          <a:p>
            <a:endParaRPr lang="en-GB" dirty="0"/>
          </a:p>
          <a:p>
            <a:r>
              <a:rPr lang="it-IT" dirty="0" err="1"/>
              <a:t>searches</a:t>
            </a:r>
            <a:r>
              <a:rPr lang="it-IT" dirty="0"/>
              <a:t> for the </a:t>
            </a:r>
            <a:r>
              <a:rPr lang="it-IT" dirty="0" err="1"/>
              <a:t>fastest</a:t>
            </a:r>
            <a:r>
              <a:rPr lang="it-IT" dirty="0"/>
              <a:t> </a:t>
            </a:r>
            <a:r>
              <a:rPr lang="it-IT" dirty="0" err="1"/>
              <a:t>route</a:t>
            </a:r>
            <a:r>
              <a:rPr lang="it-IT" dirty="0"/>
              <a:t> (</a:t>
            </a:r>
            <a:r>
              <a:rPr lang="it-IT" dirty="0" err="1"/>
              <a:t>Saves</a:t>
            </a:r>
            <a:r>
              <a:rPr lang="it-IT" dirty="0"/>
              <a:t> time and </a:t>
            </a:r>
            <a:r>
              <a:rPr lang="it-IT" dirty="0" err="1"/>
              <a:t>petrol</a:t>
            </a:r>
            <a:r>
              <a:rPr lang="it-IT" dirty="0"/>
              <a:t>) </a:t>
            </a:r>
          </a:p>
          <a:p>
            <a:endParaRPr lang="it-IT" dirty="0"/>
          </a:p>
          <a:p>
            <a:r>
              <a:rPr lang="it-IT" dirty="0" err="1"/>
              <a:t>Not</a:t>
            </a:r>
            <a:r>
              <a:rPr lang="it-IT" dirty="0"/>
              <a:t> </a:t>
            </a:r>
            <a:r>
              <a:rPr lang="it-IT" dirty="0" err="1"/>
              <a:t>always</a:t>
            </a:r>
            <a:r>
              <a:rPr lang="it-IT" dirty="0"/>
              <a:t> the </a:t>
            </a:r>
            <a:r>
              <a:rPr lang="it-IT" dirty="0" err="1"/>
              <a:t>shortest</a:t>
            </a:r>
            <a:r>
              <a:rPr lang="it-IT" dirty="0"/>
              <a:t> in </a:t>
            </a:r>
            <a:r>
              <a:rPr lang="it-IT" dirty="0" err="1"/>
              <a:t>terms</a:t>
            </a:r>
            <a:r>
              <a:rPr lang="it-IT" dirty="0"/>
              <a:t> of </a:t>
            </a:r>
            <a:r>
              <a:rPr lang="it-IT" dirty="0" err="1"/>
              <a:t>lenght</a:t>
            </a:r>
            <a:r>
              <a:rPr lang="it-IT" dirty="0"/>
              <a:t> (</a:t>
            </a:r>
            <a:r>
              <a:rPr lang="it-IT" dirty="0" err="1"/>
              <a:t>it</a:t>
            </a:r>
            <a:r>
              <a:rPr lang="it-IT" dirty="0"/>
              <a:t> </a:t>
            </a:r>
            <a:r>
              <a:rPr lang="it-IT" dirty="0" err="1"/>
              <a:t>weghts</a:t>
            </a:r>
            <a:r>
              <a:rPr lang="it-IT" dirty="0"/>
              <a:t> </a:t>
            </a:r>
            <a:r>
              <a:rPr lang="it-IT" dirty="0" err="1"/>
              <a:t>edges</a:t>
            </a:r>
            <a:r>
              <a:rPr lang="it-IT" dirty="0"/>
              <a:t> </a:t>
            </a:r>
            <a:r>
              <a:rPr lang="it-IT" dirty="0" err="1"/>
              <a:t>based</a:t>
            </a:r>
            <a:r>
              <a:rPr lang="it-IT" dirty="0"/>
              <a:t> on </a:t>
            </a:r>
            <a:r>
              <a:rPr lang="it-IT" dirty="0" err="1"/>
              <a:t>speed</a:t>
            </a:r>
            <a:r>
              <a:rPr lang="it-IT" dirty="0"/>
              <a:t> </a:t>
            </a:r>
            <a:r>
              <a:rPr lang="it-IT" dirty="0" err="1"/>
              <a:t>limits</a:t>
            </a:r>
            <a:r>
              <a:rPr lang="it-IT" dirty="0"/>
              <a:t> and </a:t>
            </a:r>
            <a:r>
              <a:rPr lang="it-IT" dirty="0" err="1"/>
              <a:t>traffic</a:t>
            </a:r>
            <a:r>
              <a:rPr lang="it-IT" dirty="0"/>
              <a:t> </a:t>
            </a:r>
            <a:r>
              <a:rPr lang="it-IT" dirty="0" err="1"/>
              <a:t>intensity</a:t>
            </a:r>
            <a:r>
              <a:rPr lang="it-IT" dirty="0"/>
              <a:t>) </a:t>
            </a:r>
          </a:p>
          <a:p>
            <a:endParaRPr lang="it-IT" dirty="0"/>
          </a:p>
          <a:p>
            <a:r>
              <a:rPr lang="it-IT" dirty="0" err="1"/>
              <a:t>Takes</a:t>
            </a:r>
            <a:r>
              <a:rPr lang="it-IT" dirty="0"/>
              <a:t> </a:t>
            </a:r>
            <a:r>
              <a:rPr lang="it-IT" dirty="0" err="1"/>
              <a:t>into</a:t>
            </a:r>
            <a:r>
              <a:rPr lang="it-IT" dirty="0"/>
              <a:t> account </a:t>
            </a:r>
            <a:r>
              <a:rPr lang="it-IT" dirty="0" err="1"/>
              <a:t>one</a:t>
            </a:r>
            <a:r>
              <a:rPr lang="it-IT" dirty="0"/>
              <a:t>-way </a:t>
            </a:r>
            <a:r>
              <a:rPr lang="it-IT" dirty="0" err="1"/>
              <a:t>streets</a:t>
            </a:r>
            <a:r>
              <a:rPr lang="it-IT" dirty="0"/>
              <a:t> (</a:t>
            </a:r>
            <a:r>
              <a:rPr lang="it-IT" dirty="0" err="1"/>
              <a:t>is</a:t>
            </a:r>
            <a:r>
              <a:rPr lang="it-IT" dirty="0"/>
              <a:t> </a:t>
            </a:r>
            <a:r>
              <a:rPr lang="it-IT" dirty="0" err="1"/>
              <a:t>directional</a:t>
            </a:r>
            <a:r>
              <a:rPr lang="it-IT" dirty="0"/>
              <a:t>)</a:t>
            </a:r>
            <a:endParaRPr lang="en-GB" dirty="0"/>
          </a:p>
        </p:txBody>
      </p:sp>
      <p:grpSp>
        <p:nvGrpSpPr>
          <p:cNvPr id="6" name="Gruppo 99">
            <a:extLst>
              <a:ext uri="{FF2B5EF4-FFF2-40B4-BE49-F238E27FC236}">
                <a16:creationId xmlns:a16="http://schemas.microsoft.com/office/drawing/2014/main" id="{22B7519B-4A7A-D340-8C31-B1D2B298E50E}"/>
              </a:ext>
            </a:extLst>
          </p:cNvPr>
          <p:cNvGrpSpPr/>
          <p:nvPr/>
        </p:nvGrpSpPr>
        <p:grpSpPr>
          <a:xfrm>
            <a:off x="9026645" y="3732354"/>
            <a:ext cx="1489687" cy="1847801"/>
            <a:chOff x="9465523" y="4275047"/>
            <a:chExt cx="1986249" cy="2463735"/>
          </a:xfrm>
        </p:grpSpPr>
        <p:sp>
          <p:nvSpPr>
            <p:cNvPr id="7" name="Ovale 53">
              <a:extLst>
                <a:ext uri="{FF2B5EF4-FFF2-40B4-BE49-F238E27FC236}">
                  <a16:creationId xmlns:a16="http://schemas.microsoft.com/office/drawing/2014/main" id="{E8F20F94-3204-A84F-91CD-A48A136467A2}"/>
                </a:ext>
              </a:extLst>
            </p:cNvPr>
            <p:cNvSpPr/>
            <p:nvPr/>
          </p:nvSpPr>
          <p:spPr>
            <a:xfrm>
              <a:off x="10864336" y="4275047"/>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 name="Ovale 54">
              <a:extLst>
                <a:ext uri="{FF2B5EF4-FFF2-40B4-BE49-F238E27FC236}">
                  <a16:creationId xmlns:a16="http://schemas.microsoft.com/office/drawing/2014/main" id="{AE8BF242-8DFD-074A-AB8E-8EF9AA0293E5}"/>
                </a:ext>
              </a:extLst>
            </p:cNvPr>
            <p:cNvSpPr/>
            <p:nvPr/>
          </p:nvSpPr>
          <p:spPr>
            <a:xfrm>
              <a:off x="10314608" y="4895533"/>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 name="Ovale 55">
              <a:extLst>
                <a:ext uri="{FF2B5EF4-FFF2-40B4-BE49-F238E27FC236}">
                  <a16:creationId xmlns:a16="http://schemas.microsoft.com/office/drawing/2014/main" id="{9CE82979-11EE-1145-88E3-AAF07457D75C}"/>
                </a:ext>
              </a:extLst>
            </p:cNvPr>
            <p:cNvSpPr/>
            <p:nvPr/>
          </p:nvSpPr>
          <p:spPr>
            <a:xfrm>
              <a:off x="11027229" y="6303713"/>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0" name="Ovale 56">
              <a:extLst>
                <a:ext uri="{FF2B5EF4-FFF2-40B4-BE49-F238E27FC236}">
                  <a16:creationId xmlns:a16="http://schemas.microsoft.com/office/drawing/2014/main" id="{4366038A-B831-DC4C-8753-29221407AA56}"/>
                </a:ext>
              </a:extLst>
            </p:cNvPr>
            <p:cNvSpPr/>
            <p:nvPr/>
          </p:nvSpPr>
          <p:spPr>
            <a:xfrm>
              <a:off x="10211193" y="6310675"/>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 name="Ovale 57">
              <a:extLst>
                <a:ext uri="{FF2B5EF4-FFF2-40B4-BE49-F238E27FC236}">
                  <a16:creationId xmlns:a16="http://schemas.microsoft.com/office/drawing/2014/main" id="{9341BFAD-3F52-CD4F-A741-3265D54CDCD6}"/>
                </a:ext>
              </a:extLst>
            </p:cNvPr>
            <p:cNvSpPr/>
            <p:nvPr/>
          </p:nvSpPr>
          <p:spPr>
            <a:xfrm>
              <a:off x="10526879" y="5570447"/>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 name="Ovale 58">
              <a:extLst>
                <a:ext uri="{FF2B5EF4-FFF2-40B4-BE49-F238E27FC236}">
                  <a16:creationId xmlns:a16="http://schemas.microsoft.com/office/drawing/2014/main" id="{4A61F504-EBC5-8540-9A94-51934672BF8F}"/>
                </a:ext>
              </a:extLst>
            </p:cNvPr>
            <p:cNvSpPr/>
            <p:nvPr/>
          </p:nvSpPr>
          <p:spPr>
            <a:xfrm>
              <a:off x="9465523" y="5608547"/>
              <a:ext cx="424543" cy="4245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13" name="Connettore 2 59">
              <a:extLst>
                <a:ext uri="{FF2B5EF4-FFF2-40B4-BE49-F238E27FC236}">
                  <a16:creationId xmlns:a16="http://schemas.microsoft.com/office/drawing/2014/main" id="{F3AEBDBD-13B6-7F4A-AE66-8FB1696D1082}"/>
                </a:ext>
              </a:extLst>
            </p:cNvPr>
            <p:cNvCxnSpPr>
              <a:cxnSpLocks/>
              <a:stCxn id="7" idx="4"/>
              <a:endCxn id="9" idx="0"/>
            </p:cNvCxnSpPr>
            <p:nvPr/>
          </p:nvCxnSpPr>
          <p:spPr>
            <a:xfrm>
              <a:off x="11076608" y="4699590"/>
              <a:ext cx="162893" cy="1604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60">
              <a:extLst>
                <a:ext uri="{FF2B5EF4-FFF2-40B4-BE49-F238E27FC236}">
                  <a16:creationId xmlns:a16="http://schemas.microsoft.com/office/drawing/2014/main" id="{BF859CF9-BE3C-8445-9E18-245BA0692974}"/>
                </a:ext>
              </a:extLst>
            </p:cNvPr>
            <p:cNvCxnSpPr>
              <a:stCxn id="7" idx="3"/>
              <a:endCxn id="8" idx="7"/>
            </p:cNvCxnSpPr>
            <p:nvPr/>
          </p:nvCxnSpPr>
          <p:spPr>
            <a:xfrm flipH="1">
              <a:off x="10676978" y="4637417"/>
              <a:ext cx="249531" cy="320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61">
              <a:extLst>
                <a:ext uri="{FF2B5EF4-FFF2-40B4-BE49-F238E27FC236}">
                  <a16:creationId xmlns:a16="http://schemas.microsoft.com/office/drawing/2014/main" id="{6BC29E7D-6A2E-2A4E-A0A8-275581D8E998}"/>
                </a:ext>
              </a:extLst>
            </p:cNvPr>
            <p:cNvCxnSpPr>
              <a:stCxn id="8" idx="3"/>
              <a:endCxn id="12" idx="7"/>
            </p:cNvCxnSpPr>
            <p:nvPr/>
          </p:nvCxnSpPr>
          <p:spPr>
            <a:xfrm flipH="1">
              <a:off x="9827893" y="5257903"/>
              <a:ext cx="548888" cy="412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62">
              <a:extLst>
                <a:ext uri="{FF2B5EF4-FFF2-40B4-BE49-F238E27FC236}">
                  <a16:creationId xmlns:a16="http://schemas.microsoft.com/office/drawing/2014/main" id="{54B8DCBE-4500-2A4A-94F9-08E056144AF0}"/>
                </a:ext>
              </a:extLst>
            </p:cNvPr>
            <p:cNvCxnSpPr>
              <a:cxnSpLocks/>
              <a:stCxn id="8" idx="5"/>
              <a:endCxn id="11" idx="0"/>
            </p:cNvCxnSpPr>
            <p:nvPr/>
          </p:nvCxnSpPr>
          <p:spPr>
            <a:xfrm>
              <a:off x="10676978" y="5257903"/>
              <a:ext cx="62173" cy="312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63">
              <a:extLst>
                <a:ext uri="{FF2B5EF4-FFF2-40B4-BE49-F238E27FC236}">
                  <a16:creationId xmlns:a16="http://schemas.microsoft.com/office/drawing/2014/main" id="{3265A81C-AF52-7E4A-B0B5-1648B24258C7}"/>
                </a:ext>
              </a:extLst>
            </p:cNvPr>
            <p:cNvCxnSpPr>
              <a:stCxn id="11" idx="3"/>
              <a:endCxn id="10" idx="0"/>
            </p:cNvCxnSpPr>
            <p:nvPr/>
          </p:nvCxnSpPr>
          <p:spPr>
            <a:xfrm flipH="1">
              <a:off x="10423465" y="5932817"/>
              <a:ext cx="165587" cy="377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64">
              <a:extLst>
                <a:ext uri="{FF2B5EF4-FFF2-40B4-BE49-F238E27FC236}">
                  <a16:creationId xmlns:a16="http://schemas.microsoft.com/office/drawing/2014/main" id="{E11A7213-39CA-E146-A5E8-E127A33FA7AA}"/>
                </a:ext>
              </a:extLst>
            </p:cNvPr>
            <p:cNvCxnSpPr>
              <a:cxnSpLocks/>
              <a:stCxn id="11" idx="5"/>
              <a:endCxn id="9" idx="1"/>
            </p:cNvCxnSpPr>
            <p:nvPr/>
          </p:nvCxnSpPr>
          <p:spPr>
            <a:xfrm>
              <a:off x="10889249" y="5932817"/>
              <a:ext cx="200153" cy="433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CasellaDiTesto 65">
              <a:extLst>
                <a:ext uri="{FF2B5EF4-FFF2-40B4-BE49-F238E27FC236}">
                  <a16:creationId xmlns:a16="http://schemas.microsoft.com/office/drawing/2014/main" id="{E93BA605-B0BF-E94C-A20C-4F5E89CE5551}"/>
                </a:ext>
              </a:extLst>
            </p:cNvPr>
            <p:cNvSpPr txBox="1"/>
            <p:nvPr/>
          </p:nvSpPr>
          <p:spPr>
            <a:xfrm>
              <a:off x="10917749" y="4309326"/>
              <a:ext cx="378736" cy="400109"/>
            </a:xfrm>
            <a:prstGeom prst="rect">
              <a:avLst/>
            </a:prstGeom>
            <a:noFill/>
          </p:spPr>
          <p:txBody>
            <a:bodyPr wrap="none" rtlCol="0">
              <a:spAutoFit/>
            </a:bodyPr>
            <a:lstStyle/>
            <a:p>
              <a:r>
                <a:rPr lang="it-IT" sz="1350" dirty="0"/>
                <a:t>A</a:t>
              </a:r>
            </a:p>
          </p:txBody>
        </p:sp>
        <p:sp>
          <p:nvSpPr>
            <p:cNvPr id="20" name="CasellaDiTesto 66">
              <a:extLst>
                <a:ext uri="{FF2B5EF4-FFF2-40B4-BE49-F238E27FC236}">
                  <a16:creationId xmlns:a16="http://schemas.microsoft.com/office/drawing/2014/main" id="{4A23531B-E258-774A-B159-9A9A40250FD1}"/>
                </a:ext>
              </a:extLst>
            </p:cNvPr>
            <p:cNvSpPr txBox="1"/>
            <p:nvPr/>
          </p:nvSpPr>
          <p:spPr>
            <a:xfrm>
              <a:off x="10382292" y="4929314"/>
              <a:ext cx="372325" cy="400109"/>
            </a:xfrm>
            <a:prstGeom prst="rect">
              <a:avLst/>
            </a:prstGeom>
            <a:noFill/>
          </p:spPr>
          <p:txBody>
            <a:bodyPr wrap="none" rtlCol="0">
              <a:spAutoFit/>
            </a:bodyPr>
            <a:lstStyle/>
            <a:p>
              <a:r>
                <a:rPr lang="it-IT" sz="1350" dirty="0"/>
                <a:t>B</a:t>
              </a:r>
            </a:p>
          </p:txBody>
        </p:sp>
        <p:sp>
          <p:nvSpPr>
            <p:cNvPr id="21" name="CasellaDiTesto 67">
              <a:extLst>
                <a:ext uri="{FF2B5EF4-FFF2-40B4-BE49-F238E27FC236}">
                  <a16:creationId xmlns:a16="http://schemas.microsoft.com/office/drawing/2014/main" id="{84FDBD37-6B82-BA48-B8AC-ED8AC62D82E9}"/>
                </a:ext>
              </a:extLst>
            </p:cNvPr>
            <p:cNvSpPr txBox="1"/>
            <p:nvPr/>
          </p:nvSpPr>
          <p:spPr>
            <a:xfrm>
              <a:off x="9526952" y="5652031"/>
              <a:ext cx="370187" cy="400109"/>
            </a:xfrm>
            <a:prstGeom prst="rect">
              <a:avLst/>
            </a:prstGeom>
            <a:noFill/>
          </p:spPr>
          <p:txBody>
            <a:bodyPr wrap="none" rtlCol="0">
              <a:spAutoFit/>
            </a:bodyPr>
            <a:lstStyle/>
            <a:p>
              <a:r>
                <a:rPr lang="it-IT" sz="1350" dirty="0"/>
                <a:t>C</a:t>
              </a:r>
            </a:p>
          </p:txBody>
        </p:sp>
        <p:sp>
          <p:nvSpPr>
            <p:cNvPr id="22" name="CasellaDiTesto 68">
              <a:extLst>
                <a:ext uri="{FF2B5EF4-FFF2-40B4-BE49-F238E27FC236}">
                  <a16:creationId xmlns:a16="http://schemas.microsoft.com/office/drawing/2014/main" id="{736C74D9-0636-E040-A65E-1B374B13B7F2}"/>
                </a:ext>
              </a:extLst>
            </p:cNvPr>
            <p:cNvSpPr txBox="1"/>
            <p:nvPr/>
          </p:nvSpPr>
          <p:spPr>
            <a:xfrm>
              <a:off x="10585261" y="5601585"/>
              <a:ext cx="387285" cy="400109"/>
            </a:xfrm>
            <a:prstGeom prst="rect">
              <a:avLst/>
            </a:prstGeom>
            <a:noFill/>
          </p:spPr>
          <p:txBody>
            <a:bodyPr wrap="none" rtlCol="0">
              <a:spAutoFit/>
            </a:bodyPr>
            <a:lstStyle/>
            <a:p>
              <a:r>
                <a:rPr lang="it-IT" sz="1350" dirty="0"/>
                <a:t>D</a:t>
              </a:r>
            </a:p>
          </p:txBody>
        </p:sp>
        <p:sp>
          <p:nvSpPr>
            <p:cNvPr id="23" name="CasellaDiTesto 69">
              <a:extLst>
                <a:ext uri="{FF2B5EF4-FFF2-40B4-BE49-F238E27FC236}">
                  <a16:creationId xmlns:a16="http://schemas.microsoft.com/office/drawing/2014/main" id="{1285434A-8829-FA44-9DBB-1E9F6AC589D9}"/>
                </a:ext>
              </a:extLst>
            </p:cNvPr>
            <p:cNvSpPr txBox="1"/>
            <p:nvPr/>
          </p:nvSpPr>
          <p:spPr>
            <a:xfrm>
              <a:off x="10272622" y="6338673"/>
              <a:ext cx="359501" cy="400109"/>
            </a:xfrm>
            <a:prstGeom prst="rect">
              <a:avLst/>
            </a:prstGeom>
            <a:noFill/>
          </p:spPr>
          <p:txBody>
            <a:bodyPr wrap="none" rtlCol="0">
              <a:spAutoFit/>
            </a:bodyPr>
            <a:lstStyle/>
            <a:p>
              <a:r>
                <a:rPr lang="it-IT" sz="1350" dirty="0"/>
                <a:t>E</a:t>
              </a:r>
            </a:p>
          </p:txBody>
        </p:sp>
        <p:sp>
          <p:nvSpPr>
            <p:cNvPr id="24" name="CasellaDiTesto 70">
              <a:extLst>
                <a:ext uri="{FF2B5EF4-FFF2-40B4-BE49-F238E27FC236}">
                  <a16:creationId xmlns:a16="http://schemas.microsoft.com/office/drawing/2014/main" id="{41F44D39-3065-BF41-9857-4C87AD73C7EE}"/>
                </a:ext>
              </a:extLst>
            </p:cNvPr>
            <p:cNvSpPr txBox="1"/>
            <p:nvPr/>
          </p:nvSpPr>
          <p:spPr>
            <a:xfrm>
              <a:off x="11088657" y="6338673"/>
              <a:ext cx="353088" cy="400109"/>
            </a:xfrm>
            <a:prstGeom prst="rect">
              <a:avLst/>
            </a:prstGeom>
            <a:noFill/>
          </p:spPr>
          <p:txBody>
            <a:bodyPr wrap="none" rtlCol="0">
              <a:spAutoFit/>
            </a:bodyPr>
            <a:lstStyle/>
            <a:p>
              <a:r>
                <a:rPr lang="it-IT" sz="1350" dirty="0" err="1"/>
                <a:t>F</a:t>
              </a:r>
              <a:endParaRPr lang="it-IT" sz="1350" dirty="0"/>
            </a:p>
          </p:txBody>
        </p:sp>
        <p:sp>
          <p:nvSpPr>
            <p:cNvPr id="25" name="CasellaDiTesto 89">
              <a:extLst>
                <a:ext uri="{FF2B5EF4-FFF2-40B4-BE49-F238E27FC236}">
                  <a16:creationId xmlns:a16="http://schemas.microsoft.com/office/drawing/2014/main" id="{65CA1618-DC26-E24B-AB11-8D6A0F19F726}"/>
                </a:ext>
              </a:extLst>
            </p:cNvPr>
            <p:cNvSpPr txBox="1"/>
            <p:nvPr/>
          </p:nvSpPr>
          <p:spPr>
            <a:xfrm>
              <a:off x="10629631" y="4579594"/>
              <a:ext cx="338128" cy="338555"/>
            </a:xfrm>
            <a:prstGeom prst="rect">
              <a:avLst/>
            </a:prstGeom>
            <a:noFill/>
          </p:spPr>
          <p:txBody>
            <a:bodyPr wrap="none" rtlCol="0">
              <a:spAutoFit/>
            </a:bodyPr>
            <a:lstStyle/>
            <a:p>
              <a:r>
                <a:rPr lang="it-IT" sz="1050" dirty="0"/>
                <a:t>3</a:t>
              </a:r>
            </a:p>
          </p:txBody>
        </p:sp>
        <p:sp>
          <p:nvSpPr>
            <p:cNvPr id="26" name="CasellaDiTesto 90">
              <a:extLst>
                <a:ext uri="{FF2B5EF4-FFF2-40B4-BE49-F238E27FC236}">
                  <a16:creationId xmlns:a16="http://schemas.microsoft.com/office/drawing/2014/main" id="{CC9CEEC1-0977-7F4C-BFBA-8C28AF473F2C}"/>
                </a:ext>
              </a:extLst>
            </p:cNvPr>
            <p:cNvSpPr txBox="1"/>
            <p:nvPr/>
          </p:nvSpPr>
          <p:spPr>
            <a:xfrm>
              <a:off x="9937526" y="5236971"/>
              <a:ext cx="338128" cy="338555"/>
            </a:xfrm>
            <a:prstGeom prst="rect">
              <a:avLst/>
            </a:prstGeom>
            <a:noFill/>
          </p:spPr>
          <p:txBody>
            <a:bodyPr wrap="none" rtlCol="0">
              <a:spAutoFit/>
            </a:bodyPr>
            <a:lstStyle/>
            <a:p>
              <a:r>
                <a:rPr lang="it-IT" sz="1050" dirty="0"/>
                <a:t>5</a:t>
              </a:r>
            </a:p>
          </p:txBody>
        </p:sp>
        <p:sp>
          <p:nvSpPr>
            <p:cNvPr id="27" name="CasellaDiTesto 91">
              <a:extLst>
                <a:ext uri="{FF2B5EF4-FFF2-40B4-BE49-F238E27FC236}">
                  <a16:creationId xmlns:a16="http://schemas.microsoft.com/office/drawing/2014/main" id="{011E711B-CCB0-E84D-889A-A1A8734530E7}"/>
                </a:ext>
              </a:extLst>
            </p:cNvPr>
            <p:cNvSpPr txBox="1"/>
            <p:nvPr/>
          </p:nvSpPr>
          <p:spPr>
            <a:xfrm>
              <a:off x="10799185" y="6002898"/>
              <a:ext cx="338128" cy="338555"/>
            </a:xfrm>
            <a:prstGeom prst="rect">
              <a:avLst/>
            </a:prstGeom>
            <a:noFill/>
          </p:spPr>
          <p:txBody>
            <a:bodyPr wrap="none" rtlCol="0">
              <a:spAutoFit/>
            </a:bodyPr>
            <a:lstStyle/>
            <a:p>
              <a:r>
                <a:rPr lang="it-IT" sz="1050" dirty="0"/>
                <a:t>4</a:t>
              </a:r>
            </a:p>
          </p:txBody>
        </p:sp>
        <p:sp>
          <p:nvSpPr>
            <p:cNvPr id="28" name="CasellaDiTesto 92">
              <a:extLst>
                <a:ext uri="{FF2B5EF4-FFF2-40B4-BE49-F238E27FC236}">
                  <a16:creationId xmlns:a16="http://schemas.microsoft.com/office/drawing/2014/main" id="{EA52FD84-317D-C843-A2F8-B856FAE1A9DB}"/>
                </a:ext>
              </a:extLst>
            </p:cNvPr>
            <p:cNvSpPr txBox="1"/>
            <p:nvPr/>
          </p:nvSpPr>
          <p:spPr>
            <a:xfrm>
              <a:off x="10313811" y="5922502"/>
              <a:ext cx="338128" cy="338555"/>
            </a:xfrm>
            <a:prstGeom prst="rect">
              <a:avLst/>
            </a:prstGeom>
            <a:noFill/>
          </p:spPr>
          <p:txBody>
            <a:bodyPr wrap="none" rtlCol="0">
              <a:spAutoFit/>
            </a:bodyPr>
            <a:lstStyle/>
            <a:p>
              <a:r>
                <a:rPr lang="it-IT" sz="1050" dirty="0"/>
                <a:t>3</a:t>
              </a:r>
            </a:p>
          </p:txBody>
        </p:sp>
        <p:sp>
          <p:nvSpPr>
            <p:cNvPr id="29" name="CasellaDiTesto 93">
              <a:extLst>
                <a:ext uri="{FF2B5EF4-FFF2-40B4-BE49-F238E27FC236}">
                  <a16:creationId xmlns:a16="http://schemas.microsoft.com/office/drawing/2014/main" id="{58BF5DE2-5397-504C-AC0C-CF050EFC71E6}"/>
                </a:ext>
              </a:extLst>
            </p:cNvPr>
            <p:cNvSpPr txBox="1"/>
            <p:nvPr/>
          </p:nvSpPr>
          <p:spPr>
            <a:xfrm>
              <a:off x="11075224" y="5270908"/>
              <a:ext cx="338128" cy="338555"/>
            </a:xfrm>
            <a:prstGeom prst="rect">
              <a:avLst/>
            </a:prstGeom>
            <a:noFill/>
          </p:spPr>
          <p:txBody>
            <a:bodyPr wrap="none" rtlCol="0">
              <a:spAutoFit/>
            </a:bodyPr>
            <a:lstStyle/>
            <a:p>
              <a:r>
                <a:rPr lang="it-IT" sz="1050" dirty="0"/>
                <a:t>6</a:t>
              </a:r>
            </a:p>
          </p:txBody>
        </p:sp>
      </p:grpSp>
      <p:sp>
        <p:nvSpPr>
          <p:cNvPr id="30" name="CasellaDiTesto 97">
            <a:extLst>
              <a:ext uri="{FF2B5EF4-FFF2-40B4-BE49-F238E27FC236}">
                <a16:creationId xmlns:a16="http://schemas.microsoft.com/office/drawing/2014/main" id="{ADE414FD-EA27-5E4C-93CE-BE8B77D13553}"/>
              </a:ext>
            </a:extLst>
          </p:cNvPr>
          <p:cNvSpPr txBox="1"/>
          <p:nvPr/>
        </p:nvSpPr>
        <p:spPr>
          <a:xfrm>
            <a:off x="9359830" y="3463193"/>
            <a:ext cx="1085554" cy="300082"/>
          </a:xfrm>
          <a:prstGeom prst="rect">
            <a:avLst/>
          </a:prstGeom>
          <a:noFill/>
        </p:spPr>
        <p:txBody>
          <a:bodyPr wrap="none" rtlCol="0">
            <a:spAutoFit/>
          </a:bodyPr>
          <a:lstStyle/>
          <a:p>
            <a:r>
              <a:rPr lang="it-IT" sz="1350" dirty="0"/>
              <a:t>Grafo pesato</a:t>
            </a:r>
          </a:p>
        </p:txBody>
      </p:sp>
    </p:spTree>
    <p:extLst>
      <p:ext uri="{BB962C8B-B14F-4D97-AF65-F5344CB8AC3E}">
        <p14:creationId xmlns:p14="http://schemas.microsoft.com/office/powerpoint/2010/main" val="22120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39616" y="3702166"/>
            <a:ext cx="3045158" cy="1815067"/>
          </a:xfrm>
          <a:prstGeom prst="rect">
            <a:avLst/>
          </a:prstGeom>
        </p:spPr>
      </p:pic>
      <p:pic>
        <p:nvPicPr>
          <p:cNvPr id="2" name="Picture 1"/>
          <p:cNvPicPr>
            <a:picLocks noChangeAspect="1"/>
          </p:cNvPicPr>
          <p:nvPr/>
        </p:nvPicPr>
        <p:blipFill>
          <a:blip r:embed="rId4"/>
          <a:stretch>
            <a:fillRect/>
          </a:stretch>
        </p:blipFill>
        <p:spPr>
          <a:xfrm>
            <a:off x="6965046" y="766192"/>
            <a:ext cx="3019387" cy="3166864"/>
          </a:xfrm>
          <a:prstGeom prst="rect">
            <a:avLst/>
          </a:prstGeom>
        </p:spPr>
      </p:pic>
      <p:sp>
        <p:nvSpPr>
          <p:cNvPr id="4" name="Rectangle 3"/>
          <p:cNvSpPr/>
          <p:nvPr/>
        </p:nvSpPr>
        <p:spPr>
          <a:xfrm>
            <a:off x="1524000" y="6165304"/>
            <a:ext cx="8784976" cy="600164"/>
          </a:xfrm>
          <a:prstGeom prst="rect">
            <a:avLst/>
          </a:prstGeom>
          <a:noFill/>
        </p:spPr>
        <p:txBody>
          <a:bodyPr wrap="square" rtlCol="0">
            <a:spAutoFit/>
          </a:bodyPr>
          <a:lstStyle/>
          <a:p>
            <a:r>
              <a:rPr lang="en-US" sz="1100" dirty="0">
                <a:solidFill>
                  <a:schemeClr val="accent1"/>
                </a:solidFill>
              </a:rPr>
              <a:t>Network communities figure by j_ham3 - Own work, CC BY-SA 3.0, </a:t>
            </a:r>
            <a:r>
              <a:rPr lang="en-US" sz="1100" dirty="0">
                <a:solidFill>
                  <a:schemeClr val="accent1"/>
                </a:solidFill>
                <a:hlinkClick r:id="rId5"/>
              </a:rPr>
              <a:t>https://commons.wikimedia.org/w/index.php?curid=17125894</a:t>
            </a:r>
            <a:r>
              <a:rPr lang="en-US" sz="1100" dirty="0">
                <a:solidFill>
                  <a:schemeClr val="accent1"/>
                </a:solidFill>
              </a:rPr>
              <a:t> </a:t>
            </a:r>
          </a:p>
          <a:p>
            <a:r>
              <a:rPr lang="en-US" sz="1100" dirty="0">
                <a:solidFill>
                  <a:schemeClr val="accent1"/>
                </a:solidFill>
              </a:rPr>
              <a:t>Hemoglobin 3D structure from </a:t>
            </a:r>
            <a:r>
              <a:rPr lang="en-US" sz="1100" dirty="0">
                <a:solidFill>
                  <a:schemeClr val="accent1"/>
                </a:solidFill>
                <a:hlinkClick r:id="rId6"/>
              </a:rPr>
              <a:t>http://www.ebi.ac.uk/pdbe/entry/pdb/2dn1</a:t>
            </a:r>
            <a:r>
              <a:rPr lang="en-US" sz="1100" dirty="0">
                <a:solidFill>
                  <a:schemeClr val="accent1"/>
                </a:solidFill>
              </a:rPr>
              <a:t> and complex diagram from </a:t>
            </a:r>
            <a:r>
              <a:rPr lang="en-US" sz="1100" dirty="0">
                <a:solidFill>
                  <a:schemeClr val="accent1"/>
                </a:solidFill>
                <a:hlinkClick r:id="rId7"/>
              </a:rPr>
              <a:t>http://wwwdev.ebi.ac.uk/intact/complex/details/EBI-9008420</a:t>
            </a:r>
            <a:r>
              <a:rPr lang="en-US" sz="1100" dirty="0">
                <a:solidFill>
                  <a:schemeClr val="accent1"/>
                </a:solidFill>
              </a:rPr>
              <a:t> </a:t>
            </a:r>
          </a:p>
        </p:txBody>
      </p:sp>
      <p:grpSp>
        <p:nvGrpSpPr>
          <p:cNvPr id="12" name="Group 11"/>
          <p:cNvGrpSpPr/>
          <p:nvPr/>
        </p:nvGrpSpPr>
        <p:grpSpPr>
          <a:xfrm>
            <a:off x="6312025" y="3861049"/>
            <a:ext cx="2699861" cy="2174959"/>
            <a:chOff x="6279346" y="3933056"/>
            <a:chExt cx="2699861" cy="2174959"/>
          </a:xfrm>
        </p:grpSpPr>
        <p:pic>
          <p:nvPicPr>
            <p:cNvPr id="6" name="Picture 5"/>
            <p:cNvPicPr>
              <a:picLocks noChangeAspect="1"/>
            </p:cNvPicPr>
            <p:nvPr/>
          </p:nvPicPr>
          <p:blipFill>
            <a:blip r:embed="rId8"/>
            <a:stretch>
              <a:fillRect/>
            </a:stretch>
          </p:blipFill>
          <p:spPr>
            <a:xfrm>
              <a:off x="6279346" y="3933056"/>
              <a:ext cx="1747797" cy="156273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08304" y="4437112"/>
              <a:ext cx="1670903" cy="1670903"/>
            </a:xfrm>
            <a:prstGeom prst="rect">
              <a:avLst/>
            </a:prstGeom>
          </p:spPr>
        </p:pic>
      </p:grpSp>
      <p:pic>
        <p:nvPicPr>
          <p:cNvPr id="9" name="Picture 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062647" y="1541926"/>
            <a:ext cx="1395304" cy="1348755"/>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639616" y="2221653"/>
            <a:ext cx="730938" cy="706533"/>
          </a:xfrm>
          <a:prstGeom prst="rect">
            <a:avLst/>
          </a:prstGeom>
        </p:spPr>
      </p:pic>
      <p:sp>
        <p:nvSpPr>
          <p:cNvPr id="11" name="TextBox 10"/>
          <p:cNvSpPr txBox="1"/>
          <p:nvPr/>
        </p:nvSpPr>
        <p:spPr>
          <a:xfrm>
            <a:off x="6635284" y="2958044"/>
            <a:ext cx="1620957" cy="646331"/>
          </a:xfrm>
          <a:prstGeom prst="rect">
            <a:avLst/>
          </a:prstGeom>
          <a:noFill/>
        </p:spPr>
        <p:txBody>
          <a:bodyPr wrap="none" rtlCol="0">
            <a:spAutoFit/>
          </a:bodyPr>
          <a:lstStyle/>
          <a:p>
            <a:pPr algn="r"/>
            <a:r>
              <a:rPr lang="en-US" dirty="0">
                <a:latin typeface="American Typewriter"/>
                <a:cs typeface="American Typewriter"/>
              </a:rPr>
              <a:t>Network </a:t>
            </a:r>
          </a:p>
          <a:p>
            <a:pPr algn="r"/>
            <a:r>
              <a:rPr lang="en-US" dirty="0">
                <a:latin typeface="American Typewriter"/>
                <a:cs typeface="American Typewriter"/>
              </a:rPr>
              <a:t>communities</a:t>
            </a:r>
          </a:p>
        </p:txBody>
      </p:sp>
      <p:sp>
        <p:nvSpPr>
          <p:cNvPr id="13" name="TextBox 12"/>
          <p:cNvSpPr txBox="1"/>
          <p:nvPr/>
        </p:nvSpPr>
        <p:spPr>
          <a:xfrm>
            <a:off x="2567609" y="1573580"/>
            <a:ext cx="959739" cy="400110"/>
          </a:xfrm>
          <a:prstGeom prst="rect">
            <a:avLst/>
          </a:prstGeom>
          <a:noFill/>
        </p:spPr>
        <p:txBody>
          <a:bodyPr wrap="none" rtlCol="0">
            <a:spAutoFit/>
          </a:bodyPr>
          <a:lstStyle/>
          <a:p>
            <a:r>
              <a:rPr lang="en-US" sz="2000" dirty="0">
                <a:solidFill>
                  <a:schemeClr val="tx2">
                    <a:lumMod val="75000"/>
                  </a:schemeClr>
                </a:solidFill>
                <a:latin typeface="American Typewriter"/>
                <a:cs typeface="American Typewriter"/>
              </a:rPr>
              <a:t>Motifs</a:t>
            </a:r>
          </a:p>
        </p:txBody>
      </p:sp>
      <p:sp>
        <p:nvSpPr>
          <p:cNvPr id="14" name="TextBox 13"/>
          <p:cNvSpPr txBox="1"/>
          <p:nvPr/>
        </p:nvSpPr>
        <p:spPr>
          <a:xfrm>
            <a:off x="3575721" y="3342125"/>
            <a:ext cx="1068999" cy="400110"/>
          </a:xfrm>
          <a:prstGeom prst="rect">
            <a:avLst/>
          </a:prstGeom>
          <a:noFill/>
        </p:spPr>
        <p:txBody>
          <a:bodyPr wrap="none" rtlCol="0">
            <a:spAutoFit/>
          </a:bodyPr>
          <a:lstStyle/>
          <a:p>
            <a:r>
              <a:rPr lang="en-US" sz="2000" dirty="0">
                <a:solidFill>
                  <a:schemeClr val="tx2">
                    <a:lumMod val="75000"/>
                  </a:schemeClr>
                </a:solidFill>
                <a:latin typeface="American Typewriter"/>
                <a:cs typeface="American Typewriter"/>
              </a:rPr>
              <a:t>Cliques</a:t>
            </a:r>
          </a:p>
        </p:txBody>
      </p:sp>
      <p:sp>
        <p:nvSpPr>
          <p:cNvPr id="15" name="TextBox 14"/>
          <p:cNvSpPr txBox="1"/>
          <p:nvPr/>
        </p:nvSpPr>
        <p:spPr>
          <a:xfrm>
            <a:off x="8976320" y="4797152"/>
            <a:ext cx="1473978" cy="707886"/>
          </a:xfrm>
          <a:prstGeom prst="rect">
            <a:avLst/>
          </a:prstGeom>
          <a:noFill/>
        </p:spPr>
        <p:txBody>
          <a:bodyPr wrap="none" rtlCol="0">
            <a:spAutoFit/>
          </a:bodyPr>
          <a:lstStyle/>
          <a:p>
            <a:r>
              <a:rPr lang="en-US" sz="2000" dirty="0">
                <a:solidFill>
                  <a:schemeClr val="tx2">
                    <a:lumMod val="75000"/>
                  </a:schemeClr>
                </a:solidFill>
                <a:latin typeface="American Typewriter"/>
                <a:cs typeface="American Typewriter"/>
              </a:rPr>
              <a:t>Protein </a:t>
            </a:r>
          </a:p>
          <a:p>
            <a:r>
              <a:rPr lang="en-US" sz="2000" dirty="0">
                <a:solidFill>
                  <a:schemeClr val="tx2">
                    <a:lumMod val="75000"/>
                  </a:schemeClr>
                </a:solidFill>
                <a:latin typeface="American Typewriter"/>
                <a:cs typeface="American Typewriter"/>
              </a:rPr>
              <a:t>complexes</a:t>
            </a:r>
          </a:p>
        </p:txBody>
      </p:sp>
      <p:sp>
        <p:nvSpPr>
          <p:cNvPr id="16" name="Rectangle 2"/>
          <p:cNvSpPr txBox="1">
            <a:spLocks noChangeArrowheads="1"/>
          </p:cNvSpPr>
          <p:nvPr/>
        </p:nvSpPr>
        <p:spPr>
          <a:xfrm>
            <a:off x="1703512" y="116632"/>
            <a:ext cx="8928992"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0" hangingPunct="0"/>
            <a:r>
              <a:rPr lang="en-US" sz="3200" dirty="0">
                <a:solidFill>
                  <a:srgbClr val="72AD46"/>
                </a:solidFill>
                <a:latin typeface="Arial" panose="020B0604020202020204" pitchFamily="34" charset="0"/>
                <a:cs typeface="Arial" pitchFamily="34" charset="0"/>
              </a:rPr>
              <a:t>Properties of PPI networks: communities</a:t>
            </a:r>
          </a:p>
        </p:txBody>
      </p:sp>
    </p:spTree>
    <p:extLst>
      <p:ext uri="{BB962C8B-B14F-4D97-AF65-F5344CB8AC3E}">
        <p14:creationId xmlns:p14="http://schemas.microsoft.com/office/powerpoint/2010/main" val="324107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BCF9D17B-B341-4C44-A637-6976078789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75514" y="1965281"/>
            <a:ext cx="4156988" cy="2684721"/>
          </a:xfrm>
          <a:prstGeom prst="rect">
            <a:avLst/>
          </a:prstGeom>
        </p:spPr>
      </p:pic>
      <p:sp>
        <p:nvSpPr>
          <p:cNvPr id="7" name="CasellaDiTesto 6">
            <a:extLst>
              <a:ext uri="{FF2B5EF4-FFF2-40B4-BE49-F238E27FC236}">
                <a16:creationId xmlns:a16="http://schemas.microsoft.com/office/drawing/2014/main" id="{7FEDE3EF-3A1A-C44F-9453-F6B0FFF812D3}"/>
              </a:ext>
            </a:extLst>
          </p:cNvPr>
          <p:cNvSpPr txBox="1"/>
          <p:nvPr/>
        </p:nvSpPr>
        <p:spPr>
          <a:xfrm>
            <a:off x="6165112" y="2149410"/>
            <a:ext cx="4351374" cy="2377574"/>
          </a:xfrm>
          <a:prstGeom prst="rect">
            <a:avLst/>
          </a:prstGeom>
          <a:noFill/>
        </p:spPr>
        <p:txBody>
          <a:bodyPr wrap="square" rtlCol="0">
            <a:spAutoFit/>
          </a:bodyPr>
          <a:lstStyle/>
          <a:p>
            <a:pPr marL="257175" indent="-257175">
              <a:buAutoNum type="alphaUcParenBoth"/>
            </a:pPr>
            <a:r>
              <a:rPr lang="it-IT" sz="1350" dirty="0"/>
              <a:t>Motivo a </a:t>
            </a:r>
            <a:r>
              <a:rPr lang="it-IT" sz="1350" b="1" dirty="0"/>
              <a:t>singolo input</a:t>
            </a:r>
          </a:p>
          <a:p>
            <a:pPr marL="257175" indent="-257175">
              <a:buAutoNum type="alphaUcParenBoth"/>
            </a:pPr>
            <a:r>
              <a:rPr lang="it-IT" sz="1350" dirty="0"/>
              <a:t>Motivo a </a:t>
            </a:r>
            <a:r>
              <a:rPr lang="it-IT" sz="1350" b="1" dirty="0"/>
              <a:t>multipli input</a:t>
            </a:r>
          </a:p>
          <a:p>
            <a:pPr marL="257175" indent="-257175">
              <a:buAutoNum type="alphaUcParenBoth"/>
            </a:pPr>
            <a:r>
              <a:rPr lang="it-IT" sz="1350" b="1" dirty="0" err="1"/>
              <a:t>Feed-forward</a:t>
            </a:r>
            <a:r>
              <a:rPr lang="it-IT" sz="1350" b="1" dirty="0"/>
              <a:t> </a:t>
            </a:r>
            <a:r>
              <a:rPr lang="it-IT" sz="1350" b="1" dirty="0" err="1"/>
              <a:t>loop</a:t>
            </a:r>
            <a:r>
              <a:rPr lang="it-IT" sz="1350" b="1" dirty="0"/>
              <a:t> coerente</a:t>
            </a:r>
            <a:r>
              <a:rPr lang="it-IT" sz="1350" dirty="0"/>
              <a:t>: il motivo consiste in un percorso diretto ed uno indiretto per attivare un nodo a valle.</a:t>
            </a:r>
          </a:p>
          <a:p>
            <a:pPr marL="257175" indent="-257175">
              <a:buAutoNum type="alphaUcParenBoth"/>
            </a:pPr>
            <a:r>
              <a:rPr lang="it-IT" sz="1350" b="1" dirty="0" err="1"/>
              <a:t>Feed-forward</a:t>
            </a:r>
            <a:r>
              <a:rPr lang="it-IT" sz="1350" b="1" dirty="0"/>
              <a:t> </a:t>
            </a:r>
            <a:r>
              <a:rPr lang="it-IT" sz="1350" b="1" dirty="0" err="1"/>
              <a:t>loop</a:t>
            </a:r>
            <a:r>
              <a:rPr lang="it-IT" sz="1350" b="1" dirty="0"/>
              <a:t> incoerente</a:t>
            </a:r>
            <a:r>
              <a:rPr lang="it-IT" sz="1350" dirty="0"/>
              <a:t>: il segno dei percorsi diretto ed indiretto sono diversi. </a:t>
            </a:r>
          </a:p>
          <a:p>
            <a:pPr marL="257175" indent="-257175">
              <a:buAutoNum type="alphaUcParenBoth"/>
            </a:pPr>
            <a:r>
              <a:rPr lang="it-IT" sz="1350" b="1" dirty="0"/>
              <a:t>Feed-back </a:t>
            </a:r>
            <a:r>
              <a:rPr lang="it-IT" sz="1350" b="1" dirty="0" err="1"/>
              <a:t>loop</a:t>
            </a:r>
            <a:r>
              <a:rPr lang="it-IT" sz="1350" b="1" dirty="0"/>
              <a:t> positivo </a:t>
            </a:r>
            <a:r>
              <a:rPr lang="it-IT" sz="1350" dirty="0"/>
              <a:t>a ciclo di 3 nodi, </a:t>
            </a:r>
          </a:p>
          <a:p>
            <a:pPr marL="257175" indent="-257175">
              <a:buAutoNum type="alphaUcParenBoth"/>
            </a:pPr>
            <a:r>
              <a:rPr lang="it-IT" sz="1350" b="1" dirty="0"/>
              <a:t>Feed-back </a:t>
            </a:r>
            <a:r>
              <a:rPr lang="it-IT" sz="1350" b="1" dirty="0" err="1"/>
              <a:t>loop</a:t>
            </a:r>
            <a:r>
              <a:rPr lang="it-IT" sz="1350" b="1" dirty="0"/>
              <a:t> negativo </a:t>
            </a:r>
            <a:r>
              <a:rPr lang="it-IT" sz="1350" dirty="0"/>
              <a:t>a ciclo di 3 nodi, </a:t>
            </a:r>
          </a:p>
          <a:p>
            <a:pPr marL="257175" indent="-257175">
              <a:buAutoNum type="alphaUcParenBoth"/>
            </a:pPr>
            <a:r>
              <a:rPr lang="it-IT" sz="1350" dirty="0"/>
              <a:t>Motivo </a:t>
            </a:r>
            <a:r>
              <a:rPr lang="it-IT" sz="1350" b="1" dirty="0"/>
              <a:t>bi-fan</a:t>
            </a:r>
            <a:r>
              <a:rPr lang="it-IT" sz="1350" dirty="0"/>
              <a:t>.</a:t>
            </a:r>
            <a:endParaRPr lang="it-IT" sz="1350" b="1" dirty="0"/>
          </a:p>
          <a:p>
            <a:pPr marL="257175" indent="-257175">
              <a:buAutoNum type="alphaUcParenBoth"/>
            </a:pPr>
            <a:r>
              <a:rPr lang="it-IT" sz="1350" b="1" dirty="0"/>
              <a:t>Feed-back </a:t>
            </a:r>
            <a:r>
              <a:rPr lang="it-IT" sz="1350" b="1" dirty="0" err="1"/>
              <a:t>loop</a:t>
            </a:r>
            <a:r>
              <a:rPr lang="it-IT" sz="1350" b="1" dirty="0"/>
              <a:t> doppio positivo</a:t>
            </a:r>
            <a:r>
              <a:rPr lang="it-IT" sz="1350" dirty="0"/>
              <a:t>.</a:t>
            </a:r>
          </a:p>
        </p:txBody>
      </p:sp>
      <p:sp>
        <p:nvSpPr>
          <p:cNvPr id="8" name="CasellaDiTesto 7">
            <a:extLst>
              <a:ext uri="{FF2B5EF4-FFF2-40B4-BE49-F238E27FC236}">
                <a16:creationId xmlns:a16="http://schemas.microsoft.com/office/drawing/2014/main" id="{88BC79EB-90B2-5F4C-8336-C6184ACEDC19}"/>
              </a:ext>
            </a:extLst>
          </p:cNvPr>
          <p:cNvSpPr txBox="1"/>
          <p:nvPr/>
        </p:nvSpPr>
        <p:spPr>
          <a:xfrm>
            <a:off x="2211589" y="6072212"/>
            <a:ext cx="6890669" cy="369332"/>
          </a:xfrm>
          <a:prstGeom prst="rect">
            <a:avLst/>
          </a:prstGeom>
          <a:noFill/>
        </p:spPr>
        <p:txBody>
          <a:bodyPr wrap="none" rtlCol="0">
            <a:spAutoFit/>
          </a:bodyPr>
          <a:lstStyle/>
          <a:p>
            <a:r>
              <a:rPr lang="it-IT" b="1" dirty="0" err="1"/>
              <a:t>evolution</a:t>
            </a:r>
            <a:r>
              <a:rPr lang="it-IT" b="1" dirty="0"/>
              <a:t> </a:t>
            </a:r>
            <a:r>
              <a:rPr lang="it-IT" b="1" dirty="0" err="1"/>
              <a:t>selected</a:t>
            </a:r>
            <a:r>
              <a:rPr lang="it-IT" b="1" dirty="0"/>
              <a:t> the feedback </a:t>
            </a:r>
            <a:r>
              <a:rPr lang="it-IT" b="1" dirty="0" err="1"/>
              <a:t>loops</a:t>
            </a:r>
            <a:r>
              <a:rPr lang="it-IT" b="1" dirty="0"/>
              <a:t>, </a:t>
            </a:r>
            <a:r>
              <a:rPr lang="it-IT" b="1" dirty="0" err="1"/>
              <a:t>as</a:t>
            </a:r>
            <a:r>
              <a:rPr lang="it-IT" b="1" dirty="0"/>
              <a:t> a </a:t>
            </a:r>
            <a:r>
              <a:rPr lang="it-IT" b="1" dirty="0" err="1"/>
              <a:t>key</a:t>
            </a:r>
            <a:r>
              <a:rPr lang="it-IT" b="1" dirty="0"/>
              <a:t> </a:t>
            </a:r>
            <a:r>
              <a:rPr lang="it-IT" b="1" dirty="0" err="1"/>
              <a:t>homeostasis</a:t>
            </a:r>
            <a:r>
              <a:rPr lang="it-IT" b="1" dirty="0"/>
              <a:t> </a:t>
            </a:r>
            <a:r>
              <a:rPr lang="it-IT" b="1" dirty="0" err="1"/>
              <a:t>regulator</a:t>
            </a:r>
            <a:r>
              <a:rPr lang="it-IT" b="1" dirty="0"/>
              <a:t> </a:t>
            </a:r>
          </a:p>
        </p:txBody>
      </p:sp>
      <p:pic>
        <p:nvPicPr>
          <p:cNvPr id="9" name="Immagine 8">
            <a:extLst>
              <a:ext uri="{FF2B5EF4-FFF2-40B4-BE49-F238E27FC236}">
                <a16:creationId xmlns:a16="http://schemas.microsoft.com/office/drawing/2014/main" id="{1FFF160E-5713-B74C-8FF4-1ECB428B02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32984" y="4722232"/>
            <a:ext cx="2333846" cy="653637"/>
          </a:xfrm>
          <a:prstGeom prst="rect">
            <a:avLst/>
          </a:prstGeom>
        </p:spPr>
      </p:pic>
      <p:sp>
        <p:nvSpPr>
          <p:cNvPr id="2" name="Title 1">
            <a:extLst>
              <a:ext uri="{FF2B5EF4-FFF2-40B4-BE49-F238E27FC236}">
                <a16:creationId xmlns:a16="http://schemas.microsoft.com/office/drawing/2014/main" id="{45B1B583-C1F6-E44F-A032-BA5368C6BBEC}"/>
              </a:ext>
            </a:extLst>
          </p:cNvPr>
          <p:cNvSpPr>
            <a:spLocks noGrp="1"/>
          </p:cNvSpPr>
          <p:nvPr>
            <p:ph type="title"/>
          </p:nvPr>
        </p:nvSpPr>
        <p:spPr/>
        <p:txBody>
          <a:bodyPr/>
          <a:lstStyle/>
          <a:p>
            <a:r>
              <a:rPr lang="en-GB" dirty="0"/>
              <a:t>network motifs </a:t>
            </a:r>
            <a:endParaRPr lang="en-IT" dirty="0"/>
          </a:p>
        </p:txBody>
      </p:sp>
    </p:spTree>
    <p:extLst>
      <p:ext uri="{BB962C8B-B14F-4D97-AF65-F5344CB8AC3E}">
        <p14:creationId xmlns:p14="http://schemas.microsoft.com/office/powerpoint/2010/main" val="2954180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207753-6067-1546-9D53-3BDFA85B6AAB}"/>
              </a:ext>
            </a:extLst>
          </p:cNvPr>
          <p:cNvSpPr>
            <a:spLocks noGrp="1"/>
          </p:cNvSpPr>
          <p:nvPr>
            <p:ph type="title"/>
          </p:nvPr>
        </p:nvSpPr>
        <p:spPr>
          <a:xfrm>
            <a:off x="506015" y="247426"/>
            <a:ext cx="9144000" cy="994172"/>
          </a:xfrm>
        </p:spPr>
        <p:txBody>
          <a:bodyPr/>
          <a:lstStyle/>
          <a:p>
            <a:r>
              <a:rPr lang="it-IT" dirty="0"/>
              <a:t>Feedback </a:t>
            </a:r>
            <a:r>
              <a:rPr lang="it-IT" dirty="0" err="1"/>
              <a:t>loop</a:t>
            </a:r>
            <a:endParaRPr lang="it-IT" dirty="0"/>
          </a:p>
        </p:txBody>
      </p:sp>
      <p:grpSp>
        <p:nvGrpSpPr>
          <p:cNvPr id="33" name="Gruppo 32">
            <a:extLst>
              <a:ext uri="{FF2B5EF4-FFF2-40B4-BE49-F238E27FC236}">
                <a16:creationId xmlns:a16="http://schemas.microsoft.com/office/drawing/2014/main" id="{A6AA311B-D64D-344C-B27B-97C2E0DABD50}"/>
              </a:ext>
            </a:extLst>
          </p:cNvPr>
          <p:cNvGrpSpPr/>
          <p:nvPr/>
        </p:nvGrpSpPr>
        <p:grpSpPr>
          <a:xfrm>
            <a:off x="4358344" y="1903952"/>
            <a:ext cx="436789" cy="2321547"/>
            <a:chOff x="2767694" y="3429000"/>
            <a:chExt cx="582385" cy="3095396"/>
          </a:xfrm>
        </p:grpSpPr>
        <p:sp>
          <p:nvSpPr>
            <p:cNvPr id="10" name="Ovale 9">
              <a:extLst>
                <a:ext uri="{FF2B5EF4-FFF2-40B4-BE49-F238E27FC236}">
                  <a16:creationId xmlns:a16="http://schemas.microsoft.com/office/drawing/2014/main" id="{ADB59F95-A2FD-DB49-8DB9-97AD382EC050}"/>
                </a:ext>
              </a:extLst>
            </p:cNvPr>
            <p:cNvSpPr/>
            <p:nvPr/>
          </p:nvSpPr>
          <p:spPr>
            <a:xfrm>
              <a:off x="2767694" y="5947454"/>
              <a:ext cx="576942" cy="5769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 name="Ovale 10">
              <a:extLst>
                <a:ext uri="{FF2B5EF4-FFF2-40B4-BE49-F238E27FC236}">
                  <a16:creationId xmlns:a16="http://schemas.microsoft.com/office/drawing/2014/main" id="{7AAC5FC4-9298-7147-871F-405FC622AE99}"/>
                </a:ext>
              </a:extLst>
            </p:cNvPr>
            <p:cNvSpPr/>
            <p:nvPr/>
          </p:nvSpPr>
          <p:spPr>
            <a:xfrm>
              <a:off x="2773137" y="4685506"/>
              <a:ext cx="576942" cy="5769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2" name="Ovale 11">
              <a:extLst>
                <a:ext uri="{FF2B5EF4-FFF2-40B4-BE49-F238E27FC236}">
                  <a16:creationId xmlns:a16="http://schemas.microsoft.com/office/drawing/2014/main" id="{259FAE96-2263-C04A-901A-485CB8529C93}"/>
                </a:ext>
              </a:extLst>
            </p:cNvPr>
            <p:cNvSpPr/>
            <p:nvPr/>
          </p:nvSpPr>
          <p:spPr>
            <a:xfrm>
              <a:off x="2767694" y="3429000"/>
              <a:ext cx="576942" cy="5769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14" name="Connettore 2 13">
              <a:extLst>
                <a:ext uri="{FF2B5EF4-FFF2-40B4-BE49-F238E27FC236}">
                  <a16:creationId xmlns:a16="http://schemas.microsoft.com/office/drawing/2014/main" id="{0EE209EB-C324-FE4D-ACED-52587C7A05BA}"/>
                </a:ext>
              </a:extLst>
            </p:cNvPr>
            <p:cNvCxnSpPr>
              <a:stCxn id="12" idx="4"/>
              <a:endCxn id="11" idx="0"/>
            </p:cNvCxnSpPr>
            <p:nvPr/>
          </p:nvCxnSpPr>
          <p:spPr>
            <a:xfrm>
              <a:off x="3056165" y="4005942"/>
              <a:ext cx="5443" cy="6795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E624D299-6CD8-B147-90BD-B0F2B1799FF5}"/>
                </a:ext>
              </a:extLst>
            </p:cNvPr>
            <p:cNvCxnSpPr>
              <a:stCxn id="11" idx="4"/>
              <a:endCxn id="10" idx="0"/>
            </p:cNvCxnSpPr>
            <p:nvPr/>
          </p:nvCxnSpPr>
          <p:spPr>
            <a:xfrm flipH="1">
              <a:off x="3056165" y="5262448"/>
              <a:ext cx="5443" cy="6850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Connettore 4 21">
              <a:extLst>
                <a:ext uri="{FF2B5EF4-FFF2-40B4-BE49-F238E27FC236}">
                  <a16:creationId xmlns:a16="http://schemas.microsoft.com/office/drawing/2014/main" id="{F8BAFD74-3EAF-4641-84BF-29D6CFBC2D1D}"/>
                </a:ext>
              </a:extLst>
            </p:cNvPr>
            <p:cNvCxnSpPr>
              <a:stCxn id="10" idx="2"/>
              <a:endCxn id="12" idx="2"/>
            </p:cNvCxnSpPr>
            <p:nvPr/>
          </p:nvCxnSpPr>
          <p:spPr>
            <a:xfrm rot="10800000">
              <a:off x="2767694" y="3717471"/>
              <a:ext cx="12700" cy="2518454"/>
            </a:xfrm>
            <a:prstGeom prst="bentConnector3">
              <a:avLst>
                <a:gd name="adj1" fmla="val 180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B02111F3-B32A-894E-A9CB-EEBA87DE8739}"/>
                </a:ext>
              </a:extLst>
            </p:cNvPr>
            <p:cNvSpPr txBox="1"/>
            <p:nvPr/>
          </p:nvSpPr>
          <p:spPr>
            <a:xfrm>
              <a:off x="2898545" y="3534891"/>
              <a:ext cx="378736" cy="400109"/>
            </a:xfrm>
            <a:prstGeom prst="rect">
              <a:avLst/>
            </a:prstGeom>
            <a:noFill/>
          </p:spPr>
          <p:txBody>
            <a:bodyPr wrap="none" rtlCol="0">
              <a:spAutoFit/>
            </a:bodyPr>
            <a:lstStyle/>
            <a:p>
              <a:r>
                <a:rPr lang="it-IT" sz="1350" dirty="0"/>
                <a:t>A</a:t>
              </a:r>
            </a:p>
          </p:txBody>
        </p:sp>
        <p:sp>
          <p:nvSpPr>
            <p:cNvPr id="28" name="CasellaDiTesto 27">
              <a:extLst>
                <a:ext uri="{FF2B5EF4-FFF2-40B4-BE49-F238E27FC236}">
                  <a16:creationId xmlns:a16="http://schemas.microsoft.com/office/drawing/2014/main" id="{B9E7013B-58DD-8B41-976E-A7CCF9F13CAE}"/>
                </a:ext>
              </a:extLst>
            </p:cNvPr>
            <p:cNvSpPr txBox="1"/>
            <p:nvPr/>
          </p:nvSpPr>
          <p:spPr>
            <a:xfrm>
              <a:off x="2907665" y="4787227"/>
              <a:ext cx="372325" cy="400109"/>
            </a:xfrm>
            <a:prstGeom prst="rect">
              <a:avLst/>
            </a:prstGeom>
            <a:noFill/>
          </p:spPr>
          <p:txBody>
            <a:bodyPr wrap="none" rtlCol="0">
              <a:spAutoFit/>
            </a:bodyPr>
            <a:lstStyle/>
            <a:p>
              <a:r>
                <a:rPr lang="it-IT" sz="1350" dirty="0"/>
                <a:t>B</a:t>
              </a:r>
            </a:p>
          </p:txBody>
        </p:sp>
        <p:sp>
          <p:nvSpPr>
            <p:cNvPr id="29" name="CasellaDiTesto 28">
              <a:extLst>
                <a:ext uri="{FF2B5EF4-FFF2-40B4-BE49-F238E27FC236}">
                  <a16:creationId xmlns:a16="http://schemas.microsoft.com/office/drawing/2014/main" id="{1A3BEC54-B3ED-FD41-B41E-643B8ACF5F07}"/>
                </a:ext>
              </a:extLst>
            </p:cNvPr>
            <p:cNvSpPr txBox="1"/>
            <p:nvPr/>
          </p:nvSpPr>
          <p:spPr>
            <a:xfrm>
              <a:off x="2909985" y="6053344"/>
              <a:ext cx="370186" cy="400109"/>
            </a:xfrm>
            <a:prstGeom prst="rect">
              <a:avLst/>
            </a:prstGeom>
            <a:noFill/>
          </p:spPr>
          <p:txBody>
            <a:bodyPr wrap="none" rtlCol="0">
              <a:spAutoFit/>
            </a:bodyPr>
            <a:lstStyle/>
            <a:p>
              <a:r>
                <a:rPr lang="it-IT" sz="1350" dirty="0"/>
                <a:t>C</a:t>
              </a:r>
            </a:p>
          </p:txBody>
        </p:sp>
      </p:grpSp>
      <p:grpSp>
        <p:nvGrpSpPr>
          <p:cNvPr id="34" name="Gruppo 33">
            <a:extLst>
              <a:ext uri="{FF2B5EF4-FFF2-40B4-BE49-F238E27FC236}">
                <a16:creationId xmlns:a16="http://schemas.microsoft.com/office/drawing/2014/main" id="{964CF91C-971B-8241-AC1D-BF2B9463EE6E}"/>
              </a:ext>
            </a:extLst>
          </p:cNvPr>
          <p:cNvGrpSpPr/>
          <p:nvPr/>
        </p:nvGrpSpPr>
        <p:grpSpPr>
          <a:xfrm>
            <a:off x="6516915" y="1875973"/>
            <a:ext cx="448176" cy="2321547"/>
            <a:chOff x="5857661" y="3391694"/>
            <a:chExt cx="597568" cy="3095396"/>
          </a:xfrm>
        </p:grpSpPr>
        <p:sp>
          <p:nvSpPr>
            <p:cNvPr id="7" name="Ovale 6">
              <a:extLst>
                <a:ext uri="{FF2B5EF4-FFF2-40B4-BE49-F238E27FC236}">
                  <a16:creationId xmlns:a16="http://schemas.microsoft.com/office/drawing/2014/main" id="{7D1A5108-14B6-C24F-B519-C685FB3CF263}"/>
                </a:ext>
              </a:extLst>
            </p:cNvPr>
            <p:cNvSpPr/>
            <p:nvPr/>
          </p:nvSpPr>
          <p:spPr>
            <a:xfrm>
              <a:off x="5872844" y="5910148"/>
              <a:ext cx="576942" cy="5769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 name="Ovale 7">
              <a:extLst>
                <a:ext uri="{FF2B5EF4-FFF2-40B4-BE49-F238E27FC236}">
                  <a16:creationId xmlns:a16="http://schemas.microsoft.com/office/drawing/2014/main" id="{354B7C00-AADA-D84D-9127-592524F4304B}"/>
                </a:ext>
              </a:extLst>
            </p:cNvPr>
            <p:cNvSpPr/>
            <p:nvPr/>
          </p:nvSpPr>
          <p:spPr>
            <a:xfrm>
              <a:off x="5878287" y="4648200"/>
              <a:ext cx="576942" cy="5769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 name="Ovale 8">
              <a:extLst>
                <a:ext uri="{FF2B5EF4-FFF2-40B4-BE49-F238E27FC236}">
                  <a16:creationId xmlns:a16="http://schemas.microsoft.com/office/drawing/2014/main" id="{2E392B15-1424-4345-87AE-01CA1ADACA58}"/>
                </a:ext>
              </a:extLst>
            </p:cNvPr>
            <p:cNvSpPr/>
            <p:nvPr/>
          </p:nvSpPr>
          <p:spPr>
            <a:xfrm>
              <a:off x="5872844" y="3391694"/>
              <a:ext cx="576942" cy="5769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cxnSp>
          <p:nvCxnSpPr>
            <p:cNvPr id="18" name="Connettore 2 17">
              <a:extLst>
                <a:ext uri="{FF2B5EF4-FFF2-40B4-BE49-F238E27FC236}">
                  <a16:creationId xmlns:a16="http://schemas.microsoft.com/office/drawing/2014/main" id="{5E0F0C52-9359-7D4B-BDF1-60E6C4A508A9}"/>
                </a:ext>
              </a:extLst>
            </p:cNvPr>
            <p:cNvCxnSpPr>
              <a:stCxn id="9" idx="4"/>
              <a:endCxn id="8" idx="0"/>
            </p:cNvCxnSpPr>
            <p:nvPr/>
          </p:nvCxnSpPr>
          <p:spPr>
            <a:xfrm>
              <a:off x="6161315" y="3968636"/>
              <a:ext cx="5443" cy="6795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EBC56240-156E-804E-B48B-05B18AA8F650}"/>
                </a:ext>
              </a:extLst>
            </p:cNvPr>
            <p:cNvCxnSpPr>
              <a:stCxn id="8" idx="4"/>
              <a:endCxn id="7" idx="0"/>
            </p:cNvCxnSpPr>
            <p:nvPr/>
          </p:nvCxnSpPr>
          <p:spPr>
            <a:xfrm flipH="1">
              <a:off x="6161315" y="5225142"/>
              <a:ext cx="5443" cy="6850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Connettore 4 23">
              <a:extLst>
                <a:ext uri="{FF2B5EF4-FFF2-40B4-BE49-F238E27FC236}">
                  <a16:creationId xmlns:a16="http://schemas.microsoft.com/office/drawing/2014/main" id="{0F1F5155-D007-7D4B-9870-FC11C9D8556C}"/>
                </a:ext>
              </a:extLst>
            </p:cNvPr>
            <p:cNvCxnSpPr>
              <a:stCxn id="7" idx="2"/>
              <a:endCxn id="9" idx="2"/>
            </p:cNvCxnSpPr>
            <p:nvPr/>
          </p:nvCxnSpPr>
          <p:spPr>
            <a:xfrm rot="10800000">
              <a:off x="5872844" y="3680165"/>
              <a:ext cx="12700" cy="2518454"/>
            </a:xfrm>
            <a:prstGeom prst="bentConnector3">
              <a:avLst>
                <a:gd name="adj1" fmla="val 1800000"/>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CBC72BED-B579-3D4F-8AD1-DA7DC1CA6F17}"/>
                </a:ext>
              </a:extLst>
            </p:cNvPr>
            <p:cNvCxnSpPr/>
            <p:nvPr/>
          </p:nvCxnSpPr>
          <p:spPr>
            <a:xfrm>
              <a:off x="5857661" y="3602598"/>
              <a:ext cx="0" cy="1787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CasellaDiTesto 29">
              <a:extLst>
                <a:ext uri="{FF2B5EF4-FFF2-40B4-BE49-F238E27FC236}">
                  <a16:creationId xmlns:a16="http://schemas.microsoft.com/office/drawing/2014/main" id="{4DF36515-1EF6-2E4E-AE56-92DB997A9666}"/>
                </a:ext>
              </a:extLst>
            </p:cNvPr>
            <p:cNvSpPr txBox="1"/>
            <p:nvPr/>
          </p:nvSpPr>
          <p:spPr>
            <a:xfrm>
              <a:off x="6006718" y="3492778"/>
              <a:ext cx="378736" cy="400109"/>
            </a:xfrm>
            <a:prstGeom prst="rect">
              <a:avLst/>
            </a:prstGeom>
            <a:noFill/>
          </p:spPr>
          <p:txBody>
            <a:bodyPr wrap="none" rtlCol="0">
              <a:spAutoFit/>
            </a:bodyPr>
            <a:lstStyle/>
            <a:p>
              <a:r>
                <a:rPr lang="it-IT" sz="1350" dirty="0"/>
                <a:t>A</a:t>
              </a:r>
            </a:p>
          </p:txBody>
        </p:sp>
        <p:sp>
          <p:nvSpPr>
            <p:cNvPr id="31" name="CasellaDiTesto 30">
              <a:extLst>
                <a:ext uri="{FF2B5EF4-FFF2-40B4-BE49-F238E27FC236}">
                  <a16:creationId xmlns:a16="http://schemas.microsoft.com/office/drawing/2014/main" id="{0667EE9B-17B9-8A45-85BD-54D17D40C5CD}"/>
                </a:ext>
              </a:extLst>
            </p:cNvPr>
            <p:cNvSpPr txBox="1"/>
            <p:nvPr/>
          </p:nvSpPr>
          <p:spPr>
            <a:xfrm>
              <a:off x="6015536" y="4752005"/>
              <a:ext cx="372325" cy="400109"/>
            </a:xfrm>
            <a:prstGeom prst="rect">
              <a:avLst/>
            </a:prstGeom>
            <a:noFill/>
          </p:spPr>
          <p:txBody>
            <a:bodyPr wrap="none" rtlCol="0">
              <a:spAutoFit/>
            </a:bodyPr>
            <a:lstStyle/>
            <a:p>
              <a:r>
                <a:rPr lang="it-IT" sz="1350" dirty="0"/>
                <a:t>B</a:t>
              </a:r>
            </a:p>
          </p:txBody>
        </p:sp>
        <p:sp>
          <p:nvSpPr>
            <p:cNvPr id="32" name="CasellaDiTesto 31">
              <a:extLst>
                <a:ext uri="{FF2B5EF4-FFF2-40B4-BE49-F238E27FC236}">
                  <a16:creationId xmlns:a16="http://schemas.microsoft.com/office/drawing/2014/main" id="{2737D831-729C-AE48-AB6D-56216C7500A1}"/>
                </a:ext>
              </a:extLst>
            </p:cNvPr>
            <p:cNvSpPr txBox="1"/>
            <p:nvPr/>
          </p:nvSpPr>
          <p:spPr>
            <a:xfrm>
              <a:off x="6006718" y="6013953"/>
              <a:ext cx="370187" cy="400109"/>
            </a:xfrm>
            <a:prstGeom prst="rect">
              <a:avLst/>
            </a:prstGeom>
            <a:noFill/>
          </p:spPr>
          <p:txBody>
            <a:bodyPr wrap="none" rtlCol="0">
              <a:spAutoFit/>
            </a:bodyPr>
            <a:lstStyle/>
            <a:p>
              <a:r>
                <a:rPr lang="it-IT" sz="1350" dirty="0"/>
                <a:t>C</a:t>
              </a:r>
            </a:p>
          </p:txBody>
        </p:sp>
      </p:grpSp>
      <p:sp>
        <p:nvSpPr>
          <p:cNvPr id="35" name="CasellaDiTesto 34">
            <a:extLst>
              <a:ext uri="{FF2B5EF4-FFF2-40B4-BE49-F238E27FC236}">
                <a16:creationId xmlns:a16="http://schemas.microsoft.com/office/drawing/2014/main" id="{1186163B-C9B3-7248-A3A4-5F83C2B3AAFF}"/>
              </a:ext>
            </a:extLst>
          </p:cNvPr>
          <p:cNvSpPr txBox="1"/>
          <p:nvPr/>
        </p:nvSpPr>
        <p:spPr>
          <a:xfrm>
            <a:off x="3697796" y="1576651"/>
            <a:ext cx="1765227" cy="300082"/>
          </a:xfrm>
          <a:prstGeom prst="rect">
            <a:avLst/>
          </a:prstGeom>
          <a:noFill/>
        </p:spPr>
        <p:txBody>
          <a:bodyPr wrap="none" rtlCol="0">
            <a:spAutoFit/>
          </a:bodyPr>
          <a:lstStyle/>
          <a:p>
            <a:r>
              <a:rPr lang="it-IT" sz="1350" dirty="0"/>
              <a:t>positive feedback </a:t>
            </a:r>
            <a:r>
              <a:rPr lang="it-IT" sz="1350" dirty="0" err="1"/>
              <a:t>loop</a:t>
            </a:r>
            <a:endParaRPr lang="it-IT" sz="1350" dirty="0"/>
          </a:p>
        </p:txBody>
      </p:sp>
      <p:sp>
        <p:nvSpPr>
          <p:cNvPr id="36" name="CasellaDiTesto 35">
            <a:extLst>
              <a:ext uri="{FF2B5EF4-FFF2-40B4-BE49-F238E27FC236}">
                <a16:creationId xmlns:a16="http://schemas.microsoft.com/office/drawing/2014/main" id="{FEED9360-4C10-6B4F-BAAA-92FB2536B010}"/>
              </a:ext>
            </a:extLst>
          </p:cNvPr>
          <p:cNvSpPr txBox="1"/>
          <p:nvPr/>
        </p:nvSpPr>
        <p:spPr>
          <a:xfrm>
            <a:off x="5843300" y="1576651"/>
            <a:ext cx="1813317" cy="300082"/>
          </a:xfrm>
          <a:prstGeom prst="rect">
            <a:avLst/>
          </a:prstGeom>
          <a:noFill/>
        </p:spPr>
        <p:txBody>
          <a:bodyPr wrap="none" rtlCol="0">
            <a:spAutoFit/>
          </a:bodyPr>
          <a:lstStyle/>
          <a:p>
            <a:r>
              <a:rPr lang="it-IT" sz="1350" dirty="0"/>
              <a:t>negative feedback </a:t>
            </a:r>
            <a:r>
              <a:rPr lang="it-IT" sz="1350" dirty="0" err="1"/>
              <a:t>loop</a:t>
            </a:r>
            <a:endParaRPr lang="it-IT" sz="1350" dirty="0"/>
          </a:p>
        </p:txBody>
      </p:sp>
    </p:spTree>
    <p:extLst>
      <p:ext uri="{BB962C8B-B14F-4D97-AF65-F5344CB8AC3E}">
        <p14:creationId xmlns:p14="http://schemas.microsoft.com/office/powerpoint/2010/main" val="1592457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CBE160-702B-8849-86E6-BA2CE08D8CD5}"/>
              </a:ext>
            </a:extLst>
          </p:cNvPr>
          <p:cNvPicPr>
            <a:picLocks noChangeAspect="1"/>
          </p:cNvPicPr>
          <p:nvPr/>
        </p:nvPicPr>
        <p:blipFill>
          <a:blip r:embed="rId2"/>
          <a:stretch>
            <a:fillRect/>
          </a:stretch>
        </p:blipFill>
        <p:spPr>
          <a:xfrm>
            <a:off x="2870200" y="44658"/>
            <a:ext cx="6769100" cy="6813342"/>
          </a:xfrm>
          <a:prstGeom prst="rect">
            <a:avLst/>
          </a:prstGeom>
        </p:spPr>
      </p:pic>
    </p:spTree>
    <p:extLst>
      <p:ext uri="{BB962C8B-B14F-4D97-AF65-F5344CB8AC3E}">
        <p14:creationId xmlns:p14="http://schemas.microsoft.com/office/powerpoint/2010/main" val="18546220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0637DC-20EE-B743-A16C-E336293D85F7}"/>
              </a:ext>
            </a:extLst>
          </p:cNvPr>
          <p:cNvSpPr>
            <a:spLocks noGrp="1"/>
          </p:cNvSpPr>
          <p:nvPr>
            <p:ph type="title"/>
          </p:nvPr>
        </p:nvSpPr>
        <p:spPr>
          <a:xfrm>
            <a:off x="174172" y="130629"/>
            <a:ext cx="9144000" cy="994172"/>
          </a:xfrm>
        </p:spPr>
        <p:txBody>
          <a:bodyPr/>
          <a:lstStyle/>
          <a:p>
            <a:r>
              <a:rPr lang="it-IT" dirty="0"/>
              <a:t>network </a:t>
            </a:r>
            <a:r>
              <a:rPr lang="it-IT" dirty="0" err="1"/>
              <a:t>analysis</a:t>
            </a:r>
            <a:r>
              <a:rPr lang="it-IT" dirty="0"/>
              <a:t>, </a:t>
            </a:r>
            <a:r>
              <a:rPr lang="it-IT" dirty="0" err="1"/>
              <a:t>why</a:t>
            </a:r>
            <a:r>
              <a:rPr lang="it-IT" dirty="0"/>
              <a:t>?</a:t>
            </a:r>
          </a:p>
        </p:txBody>
      </p:sp>
      <p:sp>
        <p:nvSpPr>
          <p:cNvPr id="3" name="Segnaposto contenuto 2">
            <a:extLst>
              <a:ext uri="{FF2B5EF4-FFF2-40B4-BE49-F238E27FC236}">
                <a16:creationId xmlns:a16="http://schemas.microsoft.com/office/drawing/2014/main" id="{9E3DDA2D-17C6-2246-B24F-ABC025CCF00F}"/>
              </a:ext>
            </a:extLst>
          </p:cNvPr>
          <p:cNvSpPr>
            <a:spLocks noGrp="1"/>
          </p:cNvSpPr>
          <p:nvPr>
            <p:ph idx="1"/>
          </p:nvPr>
        </p:nvSpPr>
        <p:spPr>
          <a:xfrm>
            <a:off x="309335" y="1462768"/>
            <a:ext cx="11534322" cy="4775897"/>
          </a:xfrm>
        </p:spPr>
        <p:txBody>
          <a:bodyPr>
            <a:normAutofit fontScale="85000" lnSpcReduction="10000"/>
          </a:bodyPr>
          <a:lstStyle/>
          <a:p>
            <a:pPr marL="0" indent="0" algn="just">
              <a:buNone/>
            </a:pPr>
            <a:r>
              <a:rPr lang="it-IT" dirty="0"/>
              <a:t>GET INFORMATION THAT I COULDN'T HAVE BY ANALYZING THE INDIVIDUAL COMPONENTS:</a:t>
            </a:r>
          </a:p>
          <a:p>
            <a:pPr algn="just"/>
            <a:r>
              <a:rPr lang="it-IT" dirty="0" err="1"/>
              <a:t>identify</a:t>
            </a:r>
            <a:r>
              <a:rPr lang="it-IT" dirty="0"/>
              <a:t> '</a:t>
            </a:r>
            <a:r>
              <a:rPr lang="it-IT" dirty="0" err="1"/>
              <a:t>important</a:t>
            </a:r>
            <a:r>
              <a:rPr lang="it-IT" dirty="0"/>
              <a:t>' </a:t>
            </a:r>
            <a:r>
              <a:rPr lang="it-IT" dirty="0" err="1"/>
              <a:t>proteins</a:t>
            </a:r>
            <a:r>
              <a:rPr lang="it-IT" dirty="0"/>
              <a:t>, </a:t>
            </a:r>
            <a:r>
              <a:rPr lang="it-IT" dirty="0" err="1"/>
              <a:t>called</a:t>
            </a:r>
            <a:r>
              <a:rPr lang="it-IT" dirty="0"/>
              <a:t> </a:t>
            </a:r>
            <a:r>
              <a:rPr lang="it-IT" dirty="0" err="1"/>
              <a:t>HUBs</a:t>
            </a:r>
            <a:r>
              <a:rPr lang="it-IT" dirty="0"/>
              <a:t> (i.e. </a:t>
            </a:r>
            <a:r>
              <a:rPr lang="it-IT" dirty="0" err="1"/>
              <a:t>that</a:t>
            </a:r>
            <a:r>
              <a:rPr lang="it-IT" dirty="0"/>
              <a:t> </a:t>
            </a:r>
            <a:r>
              <a:rPr lang="it-IT" dirty="0" err="1"/>
              <a:t>have</a:t>
            </a:r>
            <a:r>
              <a:rPr lang="it-IT" dirty="0"/>
              <a:t> a high </a:t>
            </a:r>
            <a:r>
              <a:rPr lang="it-IT" dirty="0" err="1"/>
              <a:t>number</a:t>
            </a:r>
            <a:r>
              <a:rPr lang="it-IT" dirty="0"/>
              <a:t> of </a:t>
            </a:r>
            <a:r>
              <a:rPr lang="it-IT" dirty="0" err="1"/>
              <a:t>connections</a:t>
            </a:r>
            <a:r>
              <a:rPr lang="it-IT" dirty="0"/>
              <a:t>) </a:t>
            </a:r>
          </a:p>
          <a:p>
            <a:pPr algn="just"/>
            <a:endParaRPr lang="it-IT" dirty="0"/>
          </a:p>
          <a:p>
            <a:pPr algn="just"/>
            <a:r>
              <a:rPr lang="it-IT" dirty="0" err="1"/>
              <a:t>identify</a:t>
            </a:r>
            <a:r>
              <a:rPr lang="it-IT" dirty="0"/>
              <a:t> </a:t>
            </a:r>
            <a:r>
              <a:rPr lang="it-IT" dirty="0" err="1"/>
              <a:t>communities</a:t>
            </a:r>
            <a:r>
              <a:rPr lang="it-IT" dirty="0"/>
              <a:t> of </a:t>
            </a:r>
            <a:r>
              <a:rPr lang="it-IT" dirty="0" err="1"/>
              <a:t>proteins</a:t>
            </a:r>
            <a:r>
              <a:rPr lang="it-IT" dirty="0"/>
              <a:t>, </a:t>
            </a:r>
            <a:r>
              <a:rPr lang="it-IT" dirty="0" err="1"/>
              <a:t>related</a:t>
            </a:r>
            <a:r>
              <a:rPr lang="it-IT" dirty="0"/>
              <a:t> to </a:t>
            </a:r>
            <a:r>
              <a:rPr lang="it-IT" dirty="0" err="1"/>
              <a:t>each</a:t>
            </a:r>
            <a:r>
              <a:rPr lang="it-IT" dirty="0"/>
              <a:t> </a:t>
            </a:r>
            <a:r>
              <a:rPr lang="it-IT" dirty="0" err="1"/>
              <a:t>other</a:t>
            </a:r>
            <a:r>
              <a:rPr lang="it-IT" dirty="0"/>
              <a:t> (for </a:t>
            </a:r>
            <a:r>
              <a:rPr lang="it-IT" dirty="0" err="1"/>
              <a:t>example</a:t>
            </a:r>
            <a:r>
              <a:rPr lang="it-IT" dirty="0"/>
              <a:t> </a:t>
            </a:r>
            <a:r>
              <a:rPr lang="it-IT" dirty="0" err="1"/>
              <a:t>proteins</a:t>
            </a:r>
            <a:r>
              <a:rPr lang="it-IT" dirty="0"/>
              <a:t> </a:t>
            </a:r>
            <a:r>
              <a:rPr lang="it-IT" dirty="0" err="1"/>
              <a:t>that</a:t>
            </a:r>
            <a:r>
              <a:rPr lang="it-IT" dirty="0"/>
              <a:t> </a:t>
            </a:r>
            <a:r>
              <a:rPr lang="it-IT" dirty="0" err="1"/>
              <a:t>belong</a:t>
            </a:r>
            <a:r>
              <a:rPr lang="it-IT" dirty="0"/>
              <a:t> to the </a:t>
            </a:r>
            <a:r>
              <a:rPr lang="it-IT" dirty="0" err="1"/>
              <a:t>same</a:t>
            </a:r>
            <a:r>
              <a:rPr lang="it-IT" dirty="0"/>
              <a:t> </a:t>
            </a:r>
            <a:r>
              <a:rPr lang="it-IT" dirty="0" err="1"/>
              <a:t>pathway</a:t>
            </a:r>
            <a:r>
              <a:rPr lang="it-IT" dirty="0"/>
              <a:t>) </a:t>
            </a:r>
          </a:p>
          <a:p>
            <a:pPr algn="just"/>
            <a:endParaRPr lang="it-IT" dirty="0"/>
          </a:p>
          <a:p>
            <a:pPr algn="just"/>
            <a:r>
              <a:rPr lang="it-IT" dirty="0"/>
              <a:t>formulate </a:t>
            </a:r>
            <a:r>
              <a:rPr lang="it-IT" dirty="0" err="1"/>
              <a:t>hypotheses</a:t>
            </a:r>
            <a:r>
              <a:rPr lang="it-IT" dirty="0"/>
              <a:t> </a:t>
            </a:r>
            <a:r>
              <a:rPr lang="it-IT" dirty="0" err="1"/>
              <a:t>about</a:t>
            </a:r>
            <a:r>
              <a:rPr lang="it-IT" dirty="0"/>
              <a:t> the </a:t>
            </a:r>
            <a:r>
              <a:rPr lang="it-IT" dirty="0" err="1"/>
              <a:t>function</a:t>
            </a:r>
            <a:r>
              <a:rPr lang="it-IT" dirty="0"/>
              <a:t> of a </a:t>
            </a:r>
            <a:r>
              <a:rPr lang="it-IT" dirty="0" err="1"/>
              <a:t>protein</a:t>
            </a:r>
            <a:r>
              <a:rPr lang="it-IT" dirty="0"/>
              <a:t> </a:t>
            </a:r>
          </a:p>
          <a:p>
            <a:pPr algn="just"/>
            <a:endParaRPr lang="it-IT" dirty="0"/>
          </a:p>
          <a:p>
            <a:pPr algn="just"/>
            <a:r>
              <a:rPr lang="it-IT" dirty="0" err="1"/>
              <a:t>find</a:t>
            </a:r>
            <a:r>
              <a:rPr lang="it-IT" dirty="0"/>
              <a:t> </a:t>
            </a:r>
            <a:r>
              <a:rPr lang="it-IT" dirty="0" err="1"/>
              <a:t>proteins</a:t>
            </a:r>
            <a:r>
              <a:rPr lang="it-IT" dirty="0"/>
              <a:t> '</a:t>
            </a:r>
            <a:r>
              <a:rPr lang="it-IT" dirty="0" err="1"/>
              <a:t>guilty</a:t>
            </a:r>
            <a:r>
              <a:rPr lang="it-IT" dirty="0"/>
              <a:t>' of </a:t>
            </a:r>
            <a:r>
              <a:rPr lang="it-IT" dirty="0" err="1"/>
              <a:t>causing</a:t>
            </a:r>
            <a:r>
              <a:rPr lang="it-IT" dirty="0"/>
              <a:t> </a:t>
            </a:r>
            <a:r>
              <a:rPr lang="it-IT" dirty="0" err="1"/>
              <a:t>disease</a:t>
            </a:r>
            <a:r>
              <a:rPr lang="it-IT" dirty="0"/>
              <a:t> </a:t>
            </a:r>
          </a:p>
          <a:p>
            <a:pPr algn="just"/>
            <a:endParaRPr lang="it-IT" dirty="0"/>
          </a:p>
          <a:p>
            <a:pPr algn="just"/>
            <a:r>
              <a:rPr lang="it-IT" dirty="0"/>
              <a:t>I can do in </a:t>
            </a:r>
            <a:r>
              <a:rPr lang="it-IT" dirty="0" err="1"/>
              <a:t>silico</a:t>
            </a:r>
            <a:r>
              <a:rPr lang="it-IT" dirty="0"/>
              <a:t> </a:t>
            </a:r>
            <a:r>
              <a:rPr lang="it-IT" dirty="0" err="1"/>
              <a:t>simulations</a:t>
            </a:r>
            <a:r>
              <a:rPr lang="it-IT" dirty="0"/>
              <a:t> of the </a:t>
            </a:r>
            <a:r>
              <a:rPr lang="it-IT" dirty="0" err="1"/>
              <a:t>behavior</a:t>
            </a:r>
            <a:r>
              <a:rPr lang="it-IT" dirty="0"/>
              <a:t> of a </a:t>
            </a:r>
            <a:r>
              <a:rPr lang="it-IT" dirty="0" err="1"/>
              <a:t>cell</a:t>
            </a:r>
            <a:endParaRPr lang="it-IT" dirty="0"/>
          </a:p>
        </p:txBody>
      </p:sp>
    </p:spTree>
    <p:extLst>
      <p:ext uri="{BB962C8B-B14F-4D97-AF65-F5344CB8AC3E}">
        <p14:creationId xmlns:p14="http://schemas.microsoft.com/office/powerpoint/2010/main" val="1656678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15435-AB4A-EE4B-B40F-46542759005A}"/>
              </a:ext>
            </a:extLst>
          </p:cNvPr>
          <p:cNvSpPr>
            <a:spLocks noGrp="1"/>
          </p:cNvSpPr>
          <p:nvPr>
            <p:ph type="title"/>
          </p:nvPr>
        </p:nvSpPr>
        <p:spPr>
          <a:xfrm>
            <a:off x="0" y="18541"/>
            <a:ext cx="12192000" cy="1325563"/>
          </a:xfrm>
        </p:spPr>
        <p:txBody>
          <a:bodyPr>
            <a:normAutofit/>
          </a:bodyPr>
          <a:lstStyle/>
          <a:p>
            <a:r>
              <a:rPr lang="en-GB" sz="3200" dirty="0"/>
              <a:t>Global picture of disease mechanisms</a:t>
            </a:r>
          </a:p>
        </p:txBody>
      </p:sp>
      <p:pic>
        <p:nvPicPr>
          <p:cNvPr id="5" name="Picture 4">
            <a:extLst>
              <a:ext uri="{FF2B5EF4-FFF2-40B4-BE49-F238E27FC236}">
                <a16:creationId xmlns:a16="http://schemas.microsoft.com/office/drawing/2014/main" id="{4D018798-96DD-3347-ACFE-AAEA87E53EA0}"/>
              </a:ext>
            </a:extLst>
          </p:cNvPr>
          <p:cNvPicPr>
            <a:picLocks noChangeAspect="1"/>
          </p:cNvPicPr>
          <p:nvPr/>
        </p:nvPicPr>
        <p:blipFill>
          <a:blip r:embed="rId3"/>
          <a:stretch>
            <a:fillRect/>
          </a:stretch>
        </p:blipFill>
        <p:spPr>
          <a:xfrm>
            <a:off x="322916" y="3898161"/>
            <a:ext cx="1117600" cy="1117600"/>
          </a:xfrm>
          <a:prstGeom prst="rect">
            <a:avLst/>
          </a:prstGeom>
        </p:spPr>
      </p:pic>
      <p:pic>
        <p:nvPicPr>
          <p:cNvPr id="6" name="Picture 5">
            <a:extLst>
              <a:ext uri="{FF2B5EF4-FFF2-40B4-BE49-F238E27FC236}">
                <a16:creationId xmlns:a16="http://schemas.microsoft.com/office/drawing/2014/main" id="{45C6CE3A-BCF2-E044-A38B-9605C4A292DF}"/>
              </a:ext>
            </a:extLst>
          </p:cNvPr>
          <p:cNvPicPr>
            <a:picLocks noChangeAspect="1"/>
          </p:cNvPicPr>
          <p:nvPr/>
        </p:nvPicPr>
        <p:blipFill>
          <a:blip r:embed="rId4"/>
          <a:stretch>
            <a:fillRect/>
          </a:stretch>
        </p:blipFill>
        <p:spPr>
          <a:xfrm>
            <a:off x="10415" y="1347843"/>
            <a:ext cx="1422400" cy="1422400"/>
          </a:xfrm>
          <a:prstGeom prst="rect">
            <a:avLst/>
          </a:prstGeom>
        </p:spPr>
      </p:pic>
      <p:grpSp>
        <p:nvGrpSpPr>
          <p:cNvPr id="9" name="Group 8">
            <a:extLst>
              <a:ext uri="{FF2B5EF4-FFF2-40B4-BE49-F238E27FC236}">
                <a16:creationId xmlns:a16="http://schemas.microsoft.com/office/drawing/2014/main" id="{3C28C0B9-D299-1B4E-B97A-F686664E2FAC}"/>
              </a:ext>
            </a:extLst>
          </p:cNvPr>
          <p:cNvGrpSpPr/>
          <p:nvPr/>
        </p:nvGrpSpPr>
        <p:grpSpPr>
          <a:xfrm>
            <a:off x="4922080" y="1400846"/>
            <a:ext cx="485192" cy="1843816"/>
            <a:chOff x="10203651" y="674183"/>
            <a:chExt cx="485192" cy="1843816"/>
          </a:xfrm>
        </p:grpSpPr>
        <p:pic>
          <p:nvPicPr>
            <p:cNvPr id="59" name="Picture 58">
              <a:extLst>
                <a:ext uri="{FF2B5EF4-FFF2-40B4-BE49-F238E27FC236}">
                  <a16:creationId xmlns:a16="http://schemas.microsoft.com/office/drawing/2014/main" id="{C9BAEF65-9483-7E45-9A5A-CD5BDEA8802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38988" y="1111495"/>
              <a:ext cx="242375" cy="242374"/>
            </a:xfrm>
            <a:prstGeom prst="rect">
              <a:avLst/>
            </a:prstGeom>
          </p:spPr>
        </p:pic>
        <p:pic>
          <p:nvPicPr>
            <p:cNvPr id="61" name="Picture 60">
              <a:extLst>
                <a:ext uri="{FF2B5EF4-FFF2-40B4-BE49-F238E27FC236}">
                  <a16:creationId xmlns:a16="http://schemas.microsoft.com/office/drawing/2014/main" id="{1A28FD0F-C012-2E45-ABD9-357DCA90928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48224" y="2160930"/>
              <a:ext cx="242375" cy="242374"/>
            </a:xfrm>
            <a:prstGeom prst="rect">
              <a:avLst/>
            </a:prstGeom>
          </p:spPr>
        </p:pic>
        <p:pic>
          <p:nvPicPr>
            <p:cNvPr id="62" name="Picture 61">
              <a:extLst>
                <a:ext uri="{FF2B5EF4-FFF2-40B4-BE49-F238E27FC236}">
                  <a16:creationId xmlns:a16="http://schemas.microsoft.com/office/drawing/2014/main" id="{75CFE4D8-E384-1E4A-9542-C6959AD12AB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15091" y="834573"/>
              <a:ext cx="242375" cy="242374"/>
            </a:xfrm>
            <a:prstGeom prst="rect">
              <a:avLst/>
            </a:prstGeom>
          </p:spPr>
        </p:pic>
        <p:pic>
          <p:nvPicPr>
            <p:cNvPr id="63" name="Picture 62">
              <a:extLst>
                <a:ext uri="{FF2B5EF4-FFF2-40B4-BE49-F238E27FC236}">
                  <a16:creationId xmlns:a16="http://schemas.microsoft.com/office/drawing/2014/main" id="{795E1B06-378C-784D-B7CD-76F9C02531F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226997" y="1416638"/>
              <a:ext cx="242375" cy="242374"/>
            </a:xfrm>
            <a:prstGeom prst="rect">
              <a:avLst/>
            </a:prstGeom>
          </p:spPr>
        </p:pic>
        <p:pic>
          <p:nvPicPr>
            <p:cNvPr id="64" name="Picture 63">
              <a:extLst>
                <a:ext uri="{FF2B5EF4-FFF2-40B4-BE49-F238E27FC236}">
                  <a16:creationId xmlns:a16="http://schemas.microsoft.com/office/drawing/2014/main" id="{CB80CF66-53BC-174F-BFB6-76A59E5245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54513" y="1891966"/>
              <a:ext cx="242375" cy="242374"/>
            </a:xfrm>
            <a:prstGeom prst="rect">
              <a:avLst/>
            </a:prstGeom>
          </p:spPr>
        </p:pic>
        <p:sp>
          <p:nvSpPr>
            <p:cNvPr id="4" name="Round Same Side Corner Rectangle 3">
              <a:extLst>
                <a:ext uri="{FF2B5EF4-FFF2-40B4-BE49-F238E27FC236}">
                  <a16:creationId xmlns:a16="http://schemas.microsoft.com/office/drawing/2014/main" id="{F558DAF9-AB77-884B-92B6-DDC68E453E05}"/>
                </a:ext>
              </a:extLst>
            </p:cNvPr>
            <p:cNvSpPr/>
            <p:nvPr/>
          </p:nvSpPr>
          <p:spPr>
            <a:xfrm rot="10800000">
              <a:off x="10203651" y="674183"/>
              <a:ext cx="485192" cy="1843816"/>
            </a:xfrm>
            <a:prstGeom prst="round2SameRect">
              <a:avLst>
                <a:gd name="adj1" fmla="val 50000"/>
                <a:gd name="adj2" fmla="val 0"/>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40E25D23-381A-8A49-A9C7-E92C53C2E3DE}"/>
              </a:ext>
            </a:extLst>
          </p:cNvPr>
          <p:cNvGrpSpPr/>
          <p:nvPr/>
        </p:nvGrpSpPr>
        <p:grpSpPr>
          <a:xfrm>
            <a:off x="4947893" y="3736102"/>
            <a:ext cx="485192" cy="1843816"/>
            <a:chOff x="11159568" y="696127"/>
            <a:chExt cx="485192" cy="1843816"/>
          </a:xfrm>
        </p:grpSpPr>
        <p:pic>
          <p:nvPicPr>
            <p:cNvPr id="57" name="Picture 56">
              <a:extLst>
                <a:ext uri="{FF2B5EF4-FFF2-40B4-BE49-F238E27FC236}">
                  <a16:creationId xmlns:a16="http://schemas.microsoft.com/office/drawing/2014/main" id="{C9088C50-DC19-9E44-975F-4FA8B517CD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169188" y="2001674"/>
              <a:ext cx="242375" cy="242374"/>
            </a:xfrm>
            <a:prstGeom prst="rect">
              <a:avLst/>
            </a:prstGeom>
          </p:spPr>
        </p:pic>
        <p:pic>
          <p:nvPicPr>
            <p:cNvPr id="60" name="Picture 59">
              <a:extLst>
                <a:ext uri="{FF2B5EF4-FFF2-40B4-BE49-F238E27FC236}">
                  <a16:creationId xmlns:a16="http://schemas.microsoft.com/office/drawing/2014/main" id="{9FA5D0FA-F0BA-8F40-A7D1-2227B47496B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368837" y="1788267"/>
              <a:ext cx="242375" cy="242374"/>
            </a:xfrm>
            <a:prstGeom prst="rect">
              <a:avLst/>
            </a:prstGeom>
          </p:spPr>
        </p:pic>
        <p:pic>
          <p:nvPicPr>
            <p:cNvPr id="65" name="Picture 64">
              <a:extLst>
                <a:ext uri="{FF2B5EF4-FFF2-40B4-BE49-F238E27FC236}">
                  <a16:creationId xmlns:a16="http://schemas.microsoft.com/office/drawing/2014/main" id="{7D17EF1C-D923-934C-A754-1A6E252477A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317265" y="1306197"/>
              <a:ext cx="242375" cy="242374"/>
            </a:xfrm>
            <a:prstGeom prst="rect">
              <a:avLst/>
            </a:prstGeom>
          </p:spPr>
        </p:pic>
        <p:pic>
          <p:nvPicPr>
            <p:cNvPr id="68" name="Picture 67">
              <a:extLst>
                <a:ext uri="{FF2B5EF4-FFF2-40B4-BE49-F238E27FC236}">
                  <a16:creationId xmlns:a16="http://schemas.microsoft.com/office/drawing/2014/main" id="{16397950-CB36-B049-A452-652717023F2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375372" y="1025119"/>
              <a:ext cx="242375" cy="242374"/>
            </a:xfrm>
            <a:prstGeom prst="rect">
              <a:avLst/>
            </a:prstGeom>
          </p:spPr>
        </p:pic>
        <p:pic>
          <p:nvPicPr>
            <p:cNvPr id="69" name="Picture 68">
              <a:extLst>
                <a:ext uri="{FF2B5EF4-FFF2-40B4-BE49-F238E27FC236}">
                  <a16:creationId xmlns:a16="http://schemas.microsoft.com/office/drawing/2014/main" id="{1F018305-27F3-9A4E-82C4-95CFB98AA38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267793" y="2246964"/>
              <a:ext cx="242375" cy="242374"/>
            </a:xfrm>
            <a:prstGeom prst="rect">
              <a:avLst/>
            </a:prstGeom>
          </p:spPr>
        </p:pic>
        <p:pic>
          <p:nvPicPr>
            <p:cNvPr id="70" name="Picture 69">
              <a:extLst>
                <a:ext uri="{FF2B5EF4-FFF2-40B4-BE49-F238E27FC236}">
                  <a16:creationId xmlns:a16="http://schemas.microsoft.com/office/drawing/2014/main" id="{057B14AC-97CE-164C-8BA5-66878E91859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159789" y="1562458"/>
              <a:ext cx="242375" cy="242374"/>
            </a:xfrm>
            <a:prstGeom prst="rect">
              <a:avLst/>
            </a:prstGeom>
          </p:spPr>
        </p:pic>
        <p:sp>
          <p:nvSpPr>
            <p:cNvPr id="89" name="Round Same Side Corner Rectangle 88">
              <a:extLst>
                <a:ext uri="{FF2B5EF4-FFF2-40B4-BE49-F238E27FC236}">
                  <a16:creationId xmlns:a16="http://schemas.microsoft.com/office/drawing/2014/main" id="{F328D125-C38D-D341-80B8-7151F0FA07F3}"/>
                </a:ext>
              </a:extLst>
            </p:cNvPr>
            <p:cNvSpPr/>
            <p:nvPr/>
          </p:nvSpPr>
          <p:spPr>
            <a:xfrm rot="10800000">
              <a:off x="11159568" y="696127"/>
              <a:ext cx="485192" cy="1843816"/>
            </a:xfrm>
            <a:prstGeom prst="round2SameRect">
              <a:avLst>
                <a:gd name="adj1" fmla="val 50000"/>
                <a:gd name="adj2" fmla="val 0"/>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D5EB15AB-445A-5242-9BA5-C0FB634A3294}"/>
              </a:ext>
            </a:extLst>
          </p:cNvPr>
          <p:cNvGrpSpPr/>
          <p:nvPr/>
        </p:nvGrpSpPr>
        <p:grpSpPr>
          <a:xfrm>
            <a:off x="9453757" y="3699662"/>
            <a:ext cx="534313" cy="1880256"/>
            <a:chOff x="4383419" y="1719579"/>
            <a:chExt cx="534313" cy="1880256"/>
          </a:xfrm>
        </p:grpSpPr>
        <p:pic>
          <p:nvPicPr>
            <p:cNvPr id="58" name="Picture 57">
              <a:extLst>
                <a:ext uri="{FF2B5EF4-FFF2-40B4-BE49-F238E27FC236}">
                  <a16:creationId xmlns:a16="http://schemas.microsoft.com/office/drawing/2014/main" id="{9849B495-6CC5-6C4B-8A00-1AD2264F38B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78914" y="3046137"/>
              <a:ext cx="277996" cy="333367"/>
            </a:xfrm>
            <a:prstGeom prst="rect">
              <a:avLst/>
            </a:prstGeom>
          </p:spPr>
        </p:pic>
        <p:pic>
          <p:nvPicPr>
            <p:cNvPr id="84" name="Picture 83">
              <a:extLst>
                <a:ext uri="{FF2B5EF4-FFF2-40B4-BE49-F238E27FC236}">
                  <a16:creationId xmlns:a16="http://schemas.microsoft.com/office/drawing/2014/main" id="{2239A0D1-B1FE-FD4F-8834-F18E50BA376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84517" y="2549103"/>
              <a:ext cx="277996" cy="333367"/>
            </a:xfrm>
            <a:prstGeom prst="rect">
              <a:avLst/>
            </a:prstGeom>
          </p:spPr>
        </p:pic>
        <p:pic>
          <p:nvPicPr>
            <p:cNvPr id="85" name="Picture 84">
              <a:extLst>
                <a:ext uri="{FF2B5EF4-FFF2-40B4-BE49-F238E27FC236}">
                  <a16:creationId xmlns:a16="http://schemas.microsoft.com/office/drawing/2014/main" id="{86CABD45-9F64-E348-BD24-5A1275A5B25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39736" y="2322382"/>
              <a:ext cx="277996" cy="333367"/>
            </a:xfrm>
            <a:prstGeom prst="rect">
              <a:avLst/>
            </a:prstGeom>
          </p:spPr>
        </p:pic>
        <p:pic>
          <p:nvPicPr>
            <p:cNvPr id="86" name="Picture 85">
              <a:extLst>
                <a:ext uri="{FF2B5EF4-FFF2-40B4-BE49-F238E27FC236}">
                  <a16:creationId xmlns:a16="http://schemas.microsoft.com/office/drawing/2014/main" id="{A189B028-D07E-3340-94CB-EEA5FA44B5F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83419" y="2771460"/>
              <a:ext cx="277996" cy="333367"/>
            </a:xfrm>
            <a:prstGeom prst="rect">
              <a:avLst/>
            </a:prstGeom>
          </p:spPr>
        </p:pic>
        <p:pic>
          <p:nvPicPr>
            <p:cNvPr id="88" name="Picture 87">
              <a:extLst>
                <a:ext uri="{FF2B5EF4-FFF2-40B4-BE49-F238E27FC236}">
                  <a16:creationId xmlns:a16="http://schemas.microsoft.com/office/drawing/2014/main" id="{4D6F4C29-68BF-F149-A329-E96A6D02CDE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36854" y="3266468"/>
              <a:ext cx="277996" cy="333367"/>
            </a:xfrm>
            <a:prstGeom prst="rect">
              <a:avLst/>
            </a:prstGeom>
          </p:spPr>
        </p:pic>
        <p:sp>
          <p:nvSpPr>
            <p:cNvPr id="90" name="Round Same Side Corner Rectangle 89">
              <a:extLst>
                <a:ext uri="{FF2B5EF4-FFF2-40B4-BE49-F238E27FC236}">
                  <a16:creationId xmlns:a16="http://schemas.microsoft.com/office/drawing/2014/main" id="{F073D756-7C90-6D42-8A43-B16904ACE9BB}"/>
                </a:ext>
              </a:extLst>
            </p:cNvPr>
            <p:cNvSpPr/>
            <p:nvPr/>
          </p:nvSpPr>
          <p:spPr>
            <a:xfrm rot="10800000">
              <a:off x="4402917" y="1719579"/>
              <a:ext cx="485192" cy="1843816"/>
            </a:xfrm>
            <a:prstGeom prst="round2SameRect">
              <a:avLst>
                <a:gd name="adj1" fmla="val 50000"/>
                <a:gd name="adj2" fmla="val 0"/>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891EF576-F542-A545-A884-636149F65AC9}"/>
              </a:ext>
            </a:extLst>
          </p:cNvPr>
          <p:cNvGrpSpPr/>
          <p:nvPr/>
        </p:nvGrpSpPr>
        <p:grpSpPr>
          <a:xfrm>
            <a:off x="9402316" y="1400846"/>
            <a:ext cx="525379" cy="1843816"/>
            <a:chOff x="5206281" y="1724057"/>
            <a:chExt cx="525379" cy="1843816"/>
          </a:xfrm>
        </p:grpSpPr>
        <p:pic>
          <p:nvPicPr>
            <p:cNvPr id="87" name="Picture 86">
              <a:extLst>
                <a:ext uri="{FF2B5EF4-FFF2-40B4-BE49-F238E27FC236}">
                  <a16:creationId xmlns:a16="http://schemas.microsoft.com/office/drawing/2014/main" id="{B85BACC4-7F10-FF4F-BA46-CA9E758DBB0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53664" y="2807635"/>
              <a:ext cx="277996" cy="333367"/>
            </a:xfrm>
            <a:prstGeom prst="rect">
              <a:avLst/>
            </a:prstGeom>
          </p:spPr>
        </p:pic>
        <p:pic>
          <p:nvPicPr>
            <p:cNvPr id="120" name="Picture 119">
              <a:extLst>
                <a:ext uri="{FF2B5EF4-FFF2-40B4-BE49-F238E27FC236}">
                  <a16:creationId xmlns:a16="http://schemas.microsoft.com/office/drawing/2014/main" id="{70602D0F-72CB-5F40-89A9-905F77722CE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06281" y="2821564"/>
              <a:ext cx="277996" cy="333367"/>
            </a:xfrm>
            <a:prstGeom prst="rect">
              <a:avLst/>
            </a:prstGeom>
          </p:spPr>
        </p:pic>
        <p:pic>
          <p:nvPicPr>
            <p:cNvPr id="121" name="Picture 120">
              <a:extLst>
                <a:ext uri="{FF2B5EF4-FFF2-40B4-BE49-F238E27FC236}">
                  <a16:creationId xmlns:a16="http://schemas.microsoft.com/office/drawing/2014/main" id="{7313B3CA-BDF3-1C47-B7A5-09363DC4516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78085" y="2491318"/>
              <a:ext cx="277996" cy="333367"/>
            </a:xfrm>
            <a:prstGeom prst="rect">
              <a:avLst/>
            </a:prstGeom>
          </p:spPr>
        </p:pic>
        <p:pic>
          <p:nvPicPr>
            <p:cNvPr id="122" name="Picture 121">
              <a:extLst>
                <a:ext uri="{FF2B5EF4-FFF2-40B4-BE49-F238E27FC236}">
                  <a16:creationId xmlns:a16="http://schemas.microsoft.com/office/drawing/2014/main" id="{0FF7CF68-5DF1-6646-8E2B-96A24C0127B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38216" y="2136355"/>
              <a:ext cx="277996" cy="333367"/>
            </a:xfrm>
            <a:prstGeom prst="rect">
              <a:avLst/>
            </a:prstGeom>
          </p:spPr>
        </p:pic>
        <p:pic>
          <p:nvPicPr>
            <p:cNvPr id="124" name="Picture 123">
              <a:extLst>
                <a:ext uri="{FF2B5EF4-FFF2-40B4-BE49-F238E27FC236}">
                  <a16:creationId xmlns:a16="http://schemas.microsoft.com/office/drawing/2014/main" id="{B0201B2D-75C3-2E4A-BF02-B66243B7B52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17083" y="3187588"/>
              <a:ext cx="277996" cy="333367"/>
            </a:xfrm>
            <a:prstGeom prst="rect">
              <a:avLst/>
            </a:prstGeom>
          </p:spPr>
        </p:pic>
        <p:pic>
          <p:nvPicPr>
            <p:cNvPr id="125" name="Picture 124">
              <a:extLst>
                <a:ext uri="{FF2B5EF4-FFF2-40B4-BE49-F238E27FC236}">
                  <a16:creationId xmlns:a16="http://schemas.microsoft.com/office/drawing/2014/main" id="{F535582D-40F4-BE49-B030-89A0CC3F471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15269" y="3154931"/>
              <a:ext cx="277996" cy="333367"/>
            </a:xfrm>
            <a:prstGeom prst="rect">
              <a:avLst/>
            </a:prstGeom>
          </p:spPr>
        </p:pic>
        <p:sp>
          <p:nvSpPr>
            <p:cNvPr id="91" name="Round Same Side Corner Rectangle 90">
              <a:extLst>
                <a:ext uri="{FF2B5EF4-FFF2-40B4-BE49-F238E27FC236}">
                  <a16:creationId xmlns:a16="http://schemas.microsoft.com/office/drawing/2014/main" id="{293E35E6-FBA3-344A-89A9-5631A19F3327}"/>
                </a:ext>
              </a:extLst>
            </p:cNvPr>
            <p:cNvSpPr/>
            <p:nvPr/>
          </p:nvSpPr>
          <p:spPr>
            <a:xfrm rot="10800000">
              <a:off x="5246468" y="1724057"/>
              <a:ext cx="485192" cy="1843816"/>
            </a:xfrm>
            <a:prstGeom prst="round2SameRect">
              <a:avLst>
                <a:gd name="adj1" fmla="val 50000"/>
                <a:gd name="adj2" fmla="val 0"/>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BA899AAC-44C6-DF42-B082-84B898567611}"/>
              </a:ext>
            </a:extLst>
          </p:cNvPr>
          <p:cNvGrpSpPr/>
          <p:nvPr/>
        </p:nvGrpSpPr>
        <p:grpSpPr>
          <a:xfrm>
            <a:off x="7049689" y="1400846"/>
            <a:ext cx="573267" cy="1843816"/>
            <a:chOff x="5078048" y="4743273"/>
            <a:chExt cx="573267" cy="1843816"/>
          </a:xfrm>
        </p:grpSpPr>
        <p:pic>
          <p:nvPicPr>
            <p:cNvPr id="100" name="Picture 99">
              <a:extLst>
                <a:ext uri="{FF2B5EF4-FFF2-40B4-BE49-F238E27FC236}">
                  <a16:creationId xmlns:a16="http://schemas.microsoft.com/office/drawing/2014/main" id="{A9DC141B-9305-794F-817A-403F42B4142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2424"/>
            <a:stretch/>
          </p:blipFill>
          <p:spPr>
            <a:xfrm>
              <a:off x="5078048" y="5932666"/>
              <a:ext cx="339035" cy="210514"/>
            </a:xfrm>
            <a:prstGeom prst="rect">
              <a:avLst/>
            </a:prstGeom>
          </p:spPr>
        </p:pic>
        <p:pic>
          <p:nvPicPr>
            <p:cNvPr id="103" name="Picture 102">
              <a:extLst>
                <a:ext uri="{FF2B5EF4-FFF2-40B4-BE49-F238E27FC236}">
                  <a16:creationId xmlns:a16="http://schemas.microsoft.com/office/drawing/2014/main" id="{8DEFFD43-EF71-5E42-871D-90CC1A40DF1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2424"/>
            <a:stretch/>
          </p:blipFill>
          <p:spPr>
            <a:xfrm>
              <a:off x="5278084" y="5615699"/>
              <a:ext cx="339035" cy="210514"/>
            </a:xfrm>
            <a:prstGeom prst="rect">
              <a:avLst/>
            </a:prstGeom>
          </p:spPr>
        </p:pic>
        <p:pic>
          <p:nvPicPr>
            <p:cNvPr id="104" name="Picture 103">
              <a:extLst>
                <a:ext uri="{FF2B5EF4-FFF2-40B4-BE49-F238E27FC236}">
                  <a16:creationId xmlns:a16="http://schemas.microsoft.com/office/drawing/2014/main" id="{D0EB1BDE-D300-3E41-A0E0-39DAF5AACF0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2424"/>
            <a:stretch/>
          </p:blipFill>
          <p:spPr>
            <a:xfrm>
              <a:off x="5108567" y="5338623"/>
              <a:ext cx="339035" cy="210514"/>
            </a:xfrm>
            <a:prstGeom prst="rect">
              <a:avLst/>
            </a:prstGeom>
          </p:spPr>
        </p:pic>
        <p:pic>
          <p:nvPicPr>
            <p:cNvPr id="106" name="Picture 105">
              <a:extLst>
                <a:ext uri="{FF2B5EF4-FFF2-40B4-BE49-F238E27FC236}">
                  <a16:creationId xmlns:a16="http://schemas.microsoft.com/office/drawing/2014/main" id="{6E30BB3B-0810-C446-B88E-FE6196F61A9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2424"/>
            <a:stretch/>
          </p:blipFill>
          <p:spPr>
            <a:xfrm>
              <a:off x="5146318" y="6223854"/>
              <a:ext cx="339035" cy="210514"/>
            </a:xfrm>
            <a:prstGeom prst="rect">
              <a:avLst/>
            </a:prstGeom>
          </p:spPr>
        </p:pic>
        <p:sp>
          <p:nvSpPr>
            <p:cNvPr id="92" name="Round Same Side Corner Rectangle 91">
              <a:extLst>
                <a:ext uri="{FF2B5EF4-FFF2-40B4-BE49-F238E27FC236}">
                  <a16:creationId xmlns:a16="http://schemas.microsoft.com/office/drawing/2014/main" id="{19E5598D-BCB2-DF4A-9B61-D92CD51375D9}"/>
                </a:ext>
              </a:extLst>
            </p:cNvPr>
            <p:cNvSpPr/>
            <p:nvPr/>
          </p:nvSpPr>
          <p:spPr>
            <a:xfrm rot="10800000">
              <a:off x="5166123" y="4743273"/>
              <a:ext cx="485192" cy="1843816"/>
            </a:xfrm>
            <a:prstGeom prst="round2SameRect">
              <a:avLst>
                <a:gd name="adj1" fmla="val 50000"/>
                <a:gd name="adj2" fmla="val 0"/>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683DDD5F-DB71-0C4A-B56B-7ACCFAB53340}"/>
              </a:ext>
            </a:extLst>
          </p:cNvPr>
          <p:cNvGrpSpPr/>
          <p:nvPr/>
        </p:nvGrpSpPr>
        <p:grpSpPr>
          <a:xfrm>
            <a:off x="7054759" y="3736102"/>
            <a:ext cx="593857" cy="1843816"/>
            <a:chOff x="6363015" y="4575528"/>
            <a:chExt cx="593857" cy="1843816"/>
          </a:xfrm>
        </p:grpSpPr>
        <p:pic>
          <p:nvPicPr>
            <p:cNvPr id="101" name="Picture 100">
              <a:extLst>
                <a:ext uri="{FF2B5EF4-FFF2-40B4-BE49-F238E27FC236}">
                  <a16:creationId xmlns:a16="http://schemas.microsoft.com/office/drawing/2014/main" id="{EA40ABCF-130E-AD4F-8D9F-88100120CE9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2424"/>
            <a:stretch/>
          </p:blipFill>
          <p:spPr>
            <a:xfrm>
              <a:off x="6536422" y="5462157"/>
              <a:ext cx="339035" cy="210514"/>
            </a:xfrm>
            <a:prstGeom prst="rect">
              <a:avLst/>
            </a:prstGeom>
          </p:spPr>
        </p:pic>
        <p:pic>
          <p:nvPicPr>
            <p:cNvPr id="102" name="Picture 101">
              <a:extLst>
                <a:ext uri="{FF2B5EF4-FFF2-40B4-BE49-F238E27FC236}">
                  <a16:creationId xmlns:a16="http://schemas.microsoft.com/office/drawing/2014/main" id="{2BB98AC9-CF8F-5242-B438-F4466ED2B11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2424"/>
            <a:stretch/>
          </p:blipFill>
          <p:spPr>
            <a:xfrm>
              <a:off x="6417533" y="5722570"/>
              <a:ext cx="339035" cy="210514"/>
            </a:xfrm>
            <a:prstGeom prst="rect">
              <a:avLst/>
            </a:prstGeom>
          </p:spPr>
        </p:pic>
        <p:pic>
          <p:nvPicPr>
            <p:cNvPr id="105" name="Picture 104">
              <a:extLst>
                <a:ext uri="{FF2B5EF4-FFF2-40B4-BE49-F238E27FC236}">
                  <a16:creationId xmlns:a16="http://schemas.microsoft.com/office/drawing/2014/main" id="{45A260AF-C7BB-F041-BA92-AB69CDEF171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2424"/>
            <a:stretch/>
          </p:blipFill>
          <p:spPr>
            <a:xfrm>
              <a:off x="6403947" y="5237446"/>
              <a:ext cx="339035" cy="210514"/>
            </a:xfrm>
            <a:prstGeom prst="rect">
              <a:avLst/>
            </a:prstGeom>
          </p:spPr>
        </p:pic>
        <p:pic>
          <p:nvPicPr>
            <p:cNvPr id="110" name="Picture 109">
              <a:extLst>
                <a:ext uri="{FF2B5EF4-FFF2-40B4-BE49-F238E27FC236}">
                  <a16:creationId xmlns:a16="http://schemas.microsoft.com/office/drawing/2014/main" id="{33E545B6-F96C-5845-85A5-72E2651B79B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2424"/>
            <a:stretch/>
          </p:blipFill>
          <p:spPr>
            <a:xfrm>
              <a:off x="6507959" y="4978826"/>
              <a:ext cx="339035" cy="210514"/>
            </a:xfrm>
            <a:prstGeom prst="rect">
              <a:avLst/>
            </a:prstGeom>
          </p:spPr>
        </p:pic>
        <p:pic>
          <p:nvPicPr>
            <p:cNvPr id="111" name="Picture 110">
              <a:extLst>
                <a:ext uri="{FF2B5EF4-FFF2-40B4-BE49-F238E27FC236}">
                  <a16:creationId xmlns:a16="http://schemas.microsoft.com/office/drawing/2014/main" id="{83FEA048-8A6E-E745-8282-8054745A783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2424"/>
            <a:stretch/>
          </p:blipFill>
          <p:spPr>
            <a:xfrm>
              <a:off x="6611778" y="5940751"/>
              <a:ext cx="339035" cy="210514"/>
            </a:xfrm>
            <a:prstGeom prst="rect">
              <a:avLst/>
            </a:prstGeom>
          </p:spPr>
        </p:pic>
        <p:pic>
          <p:nvPicPr>
            <p:cNvPr id="113" name="Picture 112">
              <a:extLst>
                <a:ext uri="{FF2B5EF4-FFF2-40B4-BE49-F238E27FC236}">
                  <a16:creationId xmlns:a16="http://schemas.microsoft.com/office/drawing/2014/main" id="{D58915DA-5282-964C-A857-B7306613316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2424"/>
            <a:stretch/>
          </p:blipFill>
          <p:spPr>
            <a:xfrm>
              <a:off x="6363015" y="6072470"/>
              <a:ext cx="339035" cy="210514"/>
            </a:xfrm>
            <a:prstGeom prst="rect">
              <a:avLst/>
            </a:prstGeom>
          </p:spPr>
        </p:pic>
        <p:sp>
          <p:nvSpPr>
            <p:cNvPr id="93" name="Round Same Side Corner Rectangle 92">
              <a:extLst>
                <a:ext uri="{FF2B5EF4-FFF2-40B4-BE49-F238E27FC236}">
                  <a16:creationId xmlns:a16="http://schemas.microsoft.com/office/drawing/2014/main" id="{30C68847-85FF-F342-AD42-F45900799309}"/>
                </a:ext>
              </a:extLst>
            </p:cNvPr>
            <p:cNvSpPr/>
            <p:nvPr/>
          </p:nvSpPr>
          <p:spPr>
            <a:xfrm rot="10800000">
              <a:off x="6471680" y="4575528"/>
              <a:ext cx="485192" cy="1843816"/>
            </a:xfrm>
            <a:prstGeom prst="round2SameRect">
              <a:avLst>
                <a:gd name="adj1" fmla="val 50000"/>
                <a:gd name="adj2" fmla="val 0"/>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4" name="Straight Connector 13">
            <a:extLst>
              <a:ext uri="{FF2B5EF4-FFF2-40B4-BE49-F238E27FC236}">
                <a16:creationId xmlns:a16="http://schemas.microsoft.com/office/drawing/2014/main" id="{93169569-02EF-624F-9FB7-10C12DFFDC5D}"/>
              </a:ext>
            </a:extLst>
          </p:cNvPr>
          <p:cNvCxnSpPr>
            <a:cxnSpLocks/>
          </p:cNvCxnSpPr>
          <p:nvPr/>
        </p:nvCxnSpPr>
        <p:spPr>
          <a:xfrm>
            <a:off x="2797012" y="2102638"/>
            <a:ext cx="45270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ECB38E0-9565-4345-8BA1-CC5A3AB494BB}"/>
              </a:ext>
            </a:extLst>
          </p:cNvPr>
          <p:cNvCxnSpPr>
            <a:cxnSpLocks/>
          </p:cNvCxnSpPr>
          <p:nvPr/>
        </p:nvCxnSpPr>
        <p:spPr>
          <a:xfrm>
            <a:off x="2570661" y="1813144"/>
            <a:ext cx="452703"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26AB570-F7DE-6743-BB58-F9899A8274B1}"/>
              </a:ext>
            </a:extLst>
          </p:cNvPr>
          <p:cNvCxnSpPr>
            <a:cxnSpLocks/>
          </p:cNvCxnSpPr>
          <p:nvPr/>
        </p:nvCxnSpPr>
        <p:spPr>
          <a:xfrm>
            <a:off x="2489178" y="2425612"/>
            <a:ext cx="452703"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AB29A84-0CD5-524F-AD6C-DE52BF52CCD3}"/>
              </a:ext>
            </a:extLst>
          </p:cNvPr>
          <p:cNvCxnSpPr>
            <a:cxnSpLocks/>
          </p:cNvCxnSpPr>
          <p:nvPr/>
        </p:nvCxnSpPr>
        <p:spPr>
          <a:xfrm>
            <a:off x="3249715" y="2665036"/>
            <a:ext cx="452703"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B93AC7E-AC09-8845-AA08-977CF1E0D491}"/>
              </a:ext>
            </a:extLst>
          </p:cNvPr>
          <p:cNvCxnSpPr>
            <a:cxnSpLocks/>
          </p:cNvCxnSpPr>
          <p:nvPr/>
        </p:nvCxnSpPr>
        <p:spPr>
          <a:xfrm>
            <a:off x="2459170" y="2801511"/>
            <a:ext cx="452703"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E19AC98-893F-174C-8736-8B3CE684370A}"/>
              </a:ext>
            </a:extLst>
          </p:cNvPr>
          <p:cNvCxnSpPr>
            <a:cxnSpLocks/>
          </p:cNvCxnSpPr>
          <p:nvPr/>
        </p:nvCxnSpPr>
        <p:spPr>
          <a:xfrm>
            <a:off x="3359137" y="2345012"/>
            <a:ext cx="452703"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A29FAFE-ECF2-E743-8729-81D54EAC7817}"/>
              </a:ext>
            </a:extLst>
          </p:cNvPr>
          <p:cNvCxnSpPr>
            <a:cxnSpLocks/>
          </p:cNvCxnSpPr>
          <p:nvPr/>
        </p:nvCxnSpPr>
        <p:spPr>
          <a:xfrm>
            <a:off x="2916204" y="4277166"/>
            <a:ext cx="452703"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1DB77A1-BA28-C445-A59D-18DF824A4E5A}"/>
              </a:ext>
            </a:extLst>
          </p:cNvPr>
          <p:cNvCxnSpPr>
            <a:cxnSpLocks/>
          </p:cNvCxnSpPr>
          <p:nvPr/>
        </p:nvCxnSpPr>
        <p:spPr>
          <a:xfrm>
            <a:off x="2689853" y="3987672"/>
            <a:ext cx="452703"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135047F-5747-AF4A-90C5-A2E12738B198}"/>
              </a:ext>
            </a:extLst>
          </p:cNvPr>
          <p:cNvCxnSpPr>
            <a:cxnSpLocks/>
          </p:cNvCxnSpPr>
          <p:nvPr/>
        </p:nvCxnSpPr>
        <p:spPr>
          <a:xfrm>
            <a:off x="2608370" y="4600140"/>
            <a:ext cx="452703"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B65BBC2-8BD4-1E48-B138-765047B99887}"/>
              </a:ext>
            </a:extLst>
          </p:cNvPr>
          <p:cNvCxnSpPr>
            <a:cxnSpLocks/>
          </p:cNvCxnSpPr>
          <p:nvPr/>
        </p:nvCxnSpPr>
        <p:spPr>
          <a:xfrm>
            <a:off x="3368907" y="4839564"/>
            <a:ext cx="452703"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8D8E240-F7F8-674D-BB51-563C4E67088F}"/>
              </a:ext>
            </a:extLst>
          </p:cNvPr>
          <p:cNvCxnSpPr>
            <a:cxnSpLocks/>
          </p:cNvCxnSpPr>
          <p:nvPr/>
        </p:nvCxnSpPr>
        <p:spPr>
          <a:xfrm>
            <a:off x="2578362" y="4976039"/>
            <a:ext cx="452703"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5DACFBD-2787-2148-AC03-D6AA0C48F4CE}"/>
              </a:ext>
            </a:extLst>
          </p:cNvPr>
          <p:cNvCxnSpPr>
            <a:cxnSpLocks/>
          </p:cNvCxnSpPr>
          <p:nvPr/>
        </p:nvCxnSpPr>
        <p:spPr>
          <a:xfrm>
            <a:off x="3478329" y="4519540"/>
            <a:ext cx="452703" cy="0"/>
          </a:xfrm>
          <a:prstGeom prst="line">
            <a:avLst/>
          </a:prstGeom>
          <a:ln w="57150">
            <a:solidFill>
              <a:srgbClr val="8F2AFF"/>
            </a:solidFill>
          </a:ln>
        </p:spPr>
        <p:style>
          <a:lnRef idx="1">
            <a:schemeClr val="accent1"/>
          </a:lnRef>
          <a:fillRef idx="0">
            <a:schemeClr val="accent1"/>
          </a:fillRef>
          <a:effectRef idx="0">
            <a:schemeClr val="accent1"/>
          </a:effectRef>
          <a:fontRef idx="minor">
            <a:schemeClr val="tx1"/>
          </a:fontRef>
        </p:style>
      </p:cxnSp>
      <p:sp>
        <p:nvSpPr>
          <p:cNvPr id="98" name="Lightning Bolt 97">
            <a:extLst>
              <a:ext uri="{FF2B5EF4-FFF2-40B4-BE49-F238E27FC236}">
                <a16:creationId xmlns:a16="http://schemas.microsoft.com/office/drawing/2014/main" id="{2EB72759-297F-F249-954E-BE7DC88A5308}"/>
              </a:ext>
            </a:extLst>
          </p:cNvPr>
          <p:cNvSpPr/>
          <p:nvPr/>
        </p:nvSpPr>
        <p:spPr>
          <a:xfrm>
            <a:off x="2159516" y="1314344"/>
            <a:ext cx="951269" cy="802433"/>
          </a:xfrm>
          <a:prstGeom prst="lightningBolt">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5EC917D-8827-AC4C-BC55-57BFDC8EA547}"/>
              </a:ext>
            </a:extLst>
          </p:cNvPr>
          <p:cNvSpPr txBox="1"/>
          <p:nvPr/>
        </p:nvSpPr>
        <p:spPr>
          <a:xfrm>
            <a:off x="2863016" y="5623428"/>
            <a:ext cx="989373" cy="369332"/>
          </a:xfrm>
          <a:prstGeom prst="rect">
            <a:avLst/>
          </a:prstGeom>
          <a:noFill/>
        </p:spPr>
        <p:txBody>
          <a:bodyPr wrap="none" rtlCol="0">
            <a:spAutoFit/>
          </a:bodyPr>
          <a:lstStyle/>
          <a:p>
            <a:r>
              <a:rPr lang="en-GB" dirty="0"/>
              <a:t>Genome</a:t>
            </a:r>
          </a:p>
        </p:txBody>
      </p:sp>
      <p:sp>
        <p:nvSpPr>
          <p:cNvPr id="140" name="TextBox 139">
            <a:extLst>
              <a:ext uri="{FF2B5EF4-FFF2-40B4-BE49-F238E27FC236}">
                <a16:creationId xmlns:a16="http://schemas.microsoft.com/office/drawing/2014/main" id="{EA720088-CF81-AE44-9F2B-36FB5AE1519D}"/>
              </a:ext>
            </a:extLst>
          </p:cNvPr>
          <p:cNvSpPr txBox="1"/>
          <p:nvPr/>
        </p:nvSpPr>
        <p:spPr>
          <a:xfrm>
            <a:off x="4411839" y="5599228"/>
            <a:ext cx="1528111" cy="369332"/>
          </a:xfrm>
          <a:prstGeom prst="rect">
            <a:avLst/>
          </a:prstGeom>
          <a:noFill/>
        </p:spPr>
        <p:txBody>
          <a:bodyPr wrap="none" rtlCol="0">
            <a:spAutoFit/>
          </a:bodyPr>
          <a:lstStyle/>
          <a:p>
            <a:r>
              <a:rPr lang="en-GB" dirty="0"/>
              <a:t>Transcriptome</a:t>
            </a:r>
          </a:p>
        </p:txBody>
      </p:sp>
      <p:sp>
        <p:nvSpPr>
          <p:cNvPr id="17" name="TextBox 16">
            <a:extLst>
              <a:ext uri="{FF2B5EF4-FFF2-40B4-BE49-F238E27FC236}">
                <a16:creationId xmlns:a16="http://schemas.microsoft.com/office/drawing/2014/main" id="{7F2E73D9-473F-844C-9740-BD516739D451}"/>
              </a:ext>
            </a:extLst>
          </p:cNvPr>
          <p:cNvSpPr txBox="1"/>
          <p:nvPr/>
        </p:nvSpPr>
        <p:spPr>
          <a:xfrm>
            <a:off x="6925658" y="5623428"/>
            <a:ext cx="1112997" cy="369332"/>
          </a:xfrm>
          <a:prstGeom prst="rect">
            <a:avLst/>
          </a:prstGeom>
          <a:noFill/>
        </p:spPr>
        <p:txBody>
          <a:bodyPr wrap="none" rtlCol="0">
            <a:spAutoFit/>
          </a:bodyPr>
          <a:lstStyle/>
          <a:p>
            <a:r>
              <a:rPr lang="en-GB" dirty="0"/>
              <a:t>Proteome</a:t>
            </a:r>
          </a:p>
        </p:txBody>
      </p:sp>
      <p:sp>
        <p:nvSpPr>
          <p:cNvPr id="18" name="TextBox 17">
            <a:extLst>
              <a:ext uri="{FF2B5EF4-FFF2-40B4-BE49-F238E27FC236}">
                <a16:creationId xmlns:a16="http://schemas.microsoft.com/office/drawing/2014/main" id="{ED96E40F-906C-744E-A43E-80A0D8349CC7}"/>
              </a:ext>
            </a:extLst>
          </p:cNvPr>
          <p:cNvSpPr txBox="1"/>
          <p:nvPr/>
        </p:nvSpPr>
        <p:spPr>
          <a:xfrm>
            <a:off x="9034377" y="5623428"/>
            <a:ext cx="1398909" cy="369332"/>
          </a:xfrm>
          <a:prstGeom prst="rect">
            <a:avLst/>
          </a:prstGeom>
          <a:noFill/>
        </p:spPr>
        <p:txBody>
          <a:bodyPr wrap="none" rtlCol="0">
            <a:spAutoFit/>
          </a:bodyPr>
          <a:lstStyle/>
          <a:p>
            <a:r>
              <a:rPr lang="en-GB" dirty="0"/>
              <a:t>Metabolome</a:t>
            </a:r>
          </a:p>
        </p:txBody>
      </p:sp>
      <p:sp>
        <p:nvSpPr>
          <p:cNvPr id="19" name="TextBox 18">
            <a:extLst>
              <a:ext uri="{FF2B5EF4-FFF2-40B4-BE49-F238E27FC236}">
                <a16:creationId xmlns:a16="http://schemas.microsoft.com/office/drawing/2014/main" id="{480C1032-526C-924F-A416-06C173DFB4C0}"/>
              </a:ext>
            </a:extLst>
          </p:cNvPr>
          <p:cNvSpPr txBox="1"/>
          <p:nvPr/>
        </p:nvSpPr>
        <p:spPr>
          <a:xfrm>
            <a:off x="2983072" y="6333921"/>
            <a:ext cx="752129"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r>
              <a:rPr lang="en-GB" b="1" dirty="0"/>
              <a:t>  NGS </a:t>
            </a:r>
          </a:p>
        </p:txBody>
      </p:sp>
      <p:sp>
        <p:nvSpPr>
          <p:cNvPr id="141" name="TextBox 140">
            <a:extLst>
              <a:ext uri="{FF2B5EF4-FFF2-40B4-BE49-F238E27FC236}">
                <a16:creationId xmlns:a16="http://schemas.microsoft.com/office/drawing/2014/main" id="{EEDA80C5-B035-A845-B490-172D2AC31738}"/>
              </a:ext>
            </a:extLst>
          </p:cNvPr>
          <p:cNvSpPr txBox="1"/>
          <p:nvPr/>
        </p:nvSpPr>
        <p:spPr>
          <a:xfrm>
            <a:off x="4679191" y="6333921"/>
            <a:ext cx="1095172"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r>
              <a:rPr lang="en-GB" b="1" dirty="0"/>
              <a:t>  </a:t>
            </a:r>
            <a:r>
              <a:rPr lang="en-GB" b="1" dirty="0" err="1"/>
              <a:t>RNAseq</a:t>
            </a:r>
            <a:r>
              <a:rPr lang="en-GB" b="1" dirty="0"/>
              <a:t> </a:t>
            </a:r>
          </a:p>
        </p:txBody>
      </p:sp>
      <p:sp>
        <p:nvSpPr>
          <p:cNvPr id="142" name="TextBox 141">
            <a:extLst>
              <a:ext uri="{FF2B5EF4-FFF2-40B4-BE49-F238E27FC236}">
                <a16:creationId xmlns:a16="http://schemas.microsoft.com/office/drawing/2014/main" id="{29D291A3-BDD8-AA4C-ADEC-325E33AACFD4}"/>
              </a:ext>
            </a:extLst>
          </p:cNvPr>
          <p:cNvSpPr txBox="1"/>
          <p:nvPr/>
        </p:nvSpPr>
        <p:spPr>
          <a:xfrm>
            <a:off x="6723381" y="6333921"/>
            <a:ext cx="1391728"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r>
              <a:rPr lang="en-GB" b="1" dirty="0"/>
              <a:t>   </a:t>
            </a:r>
            <a:r>
              <a:rPr lang="en-GB" b="1" dirty="0" err="1"/>
              <a:t>MassSpec</a:t>
            </a:r>
            <a:r>
              <a:rPr lang="en-GB" b="1" dirty="0"/>
              <a:t>  </a:t>
            </a:r>
          </a:p>
        </p:txBody>
      </p:sp>
      <p:sp>
        <p:nvSpPr>
          <p:cNvPr id="143" name="TextBox 142">
            <a:extLst>
              <a:ext uri="{FF2B5EF4-FFF2-40B4-BE49-F238E27FC236}">
                <a16:creationId xmlns:a16="http://schemas.microsoft.com/office/drawing/2014/main" id="{B5F7DE3F-EDDC-C841-B8EC-56A3E908F852}"/>
              </a:ext>
            </a:extLst>
          </p:cNvPr>
          <p:cNvSpPr txBox="1"/>
          <p:nvPr/>
        </p:nvSpPr>
        <p:spPr>
          <a:xfrm>
            <a:off x="9117026" y="6333921"/>
            <a:ext cx="1285929"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r>
              <a:rPr lang="en-GB" b="1" dirty="0"/>
              <a:t>   </a:t>
            </a:r>
            <a:r>
              <a:rPr lang="en-GB" b="1" dirty="0" err="1"/>
              <a:t>MassSpec</a:t>
            </a:r>
            <a:endParaRPr lang="en-GB" b="1" dirty="0"/>
          </a:p>
        </p:txBody>
      </p:sp>
      <p:sp>
        <p:nvSpPr>
          <p:cNvPr id="20" name="TextBox 19">
            <a:extLst>
              <a:ext uri="{FF2B5EF4-FFF2-40B4-BE49-F238E27FC236}">
                <a16:creationId xmlns:a16="http://schemas.microsoft.com/office/drawing/2014/main" id="{16BF1D41-D73A-E144-A37D-548DC73F88D5}"/>
              </a:ext>
            </a:extLst>
          </p:cNvPr>
          <p:cNvSpPr txBox="1"/>
          <p:nvPr/>
        </p:nvSpPr>
        <p:spPr>
          <a:xfrm>
            <a:off x="1496184" y="5632831"/>
            <a:ext cx="1224822" cy="369332"/>
          </a:xfrm>
          <a:prstGeom prst="rect">
            <a:avLst/>
          </a:prstGeom>
          <a:noFill/>
        </p:spPr>
        <p:txBody>
          <a:bodyPr wrap="none" rtlCol="0">
            <a:spAutoFit/>
          </a:bodyPr>
          <a:lstStyle/>
          <a:p>
            <a:r>
              <a:rPr lang="en-GB" dirty="0" err="1"/>
              <a:t>Omic</a:t>
            </a:r>
            <a:r>
              <a:rPr lang="en-GB" dirty="0"/>
              <a:t> level:</a:t>
            </a:r>
          </a:p>
        </p:txBody>
      </p:sp>
      <p:sp>
        <p:nvSpPr>
          <p:cNvPr id="144" name="TextBox 143">
            <a:extLst>
              <a:ext uri="{FF2B5EF4-FFF2-40B4-BE49-F238E27FC236}">
                <a16:creationId xmlns:a16="http://schemas.microsoft.com/office/drawing/2014/main" id="{0577547F-F347-324D-9CB3-EBBD747AC513}"/>
              </a:ext>
            </a:extLst>
          </p:cNvPr>
          <p:cNvSpPr txBox="1"/>
          <p:nvPr/>
        </p:nvSpPr>
        <p:spPr>
          <a:xfrm>
            <a:off x="1460404" y="6325449"/>
            <a:ext cx="1260602" cy="369332"/>
          </a:xfrm>
          <a:prstGeom prst="rect">
            <a:avLst/>
          </a:prstGeom>
          <a:noFill/>
        </p:spPr>
        <p:txBody>
          <a:bodyPr wrap="none" rtlCol="0">
            <a:spAutoFit/>
          </a:bodyPr>
          <a:lstStyle/>
          <a:p>
            <a:r>
              <a:rPr lang="en-GB" dirty="0"/>
              <a:t>Technique :</a:t>
            </a:r>
          </a:p>
        </p:txBody>
      </p:sp>
    </p:spTree>
    <p:extLst>
      <p:ext uri="{BB962C8B-B14F-4D97-AF65-F5344CB8AC3E}">
        <p14:creationId xmlns:p14="http://schemas.microsoft.com/office/powerpoint/2010/main" val="363864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7" grpId="0"/>
      <p:bldP spid="18" grpId="0"/>
      <p:bldP spid="141" grpId="0" animBg="1"/>
      <p:bldP spid="142" grpId="0" animBg="1"/>
      <p:bldP spid="14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7160577-A819-2D46-8B24-03EF1D434C28}"/>
              </a:ext>
            </a:extLst>
          </p:cNvPr>
          <p:cNvSpPr>
            <a:spLocks noGrp="1"/>
          </p:cNvSpPr>
          <p:nvPr>
            <p:ph idx="1"/>
          </p:nvPr>
        </p:nvSpPr>
        <p:spPr/>
        <p:txBody>
          <a:bodyPr>
            <a:normAutofit/>
          </a:bodyPr>
          <a:lstStyle/>
          <a:p>
            <a:pPr marL="0" indent="0">
              <a:buNone/>
            </a:pPr>
            <a:r>
              <a:rPr lang="it-IT" b="1" u="sng" dirty="0" err="1"/>
              <a:t>Key</a:t>
            </a:r>
            <a:r>
              <a:rPr lang="it-IT" b="1" u="sng" dirty="0"/>
              <a:t> </a:t>
            </a:r>
            <a:r>
              <a:rPr lang="it-IT" b="1" u="sng" dirty="0" err="1"/>
              <a:t>steps</a:t>
            </a:r>
            <a:r>
              <a:rPr lang="it-IT" b="1" u="sng" dirty="0"/>
              <a:t> in network </a:t>
            </a:r>
            <a:r>
              <a:rPr lang="it-IT" b="1" u="sng" dirty="0" err="1"/>
              <a:t>analysis</a:t>
            </a:r>
            <a:endParaRPr lang="it-IT" b="1" u="sng" dirty="0"/>
          </a:p>
          <a:p>
            <a:endParaRPr lang="it-IT" b="1" u="sng" dirty="0"/>
          </a:p>
          <a:p>
            <a:r>
              <a:rPr lang="it-IT" dirty="0">
                <a:solidFill>
                  <a:srgbClr val="FF0000"/>
                </a:solidFill>
              </a:rPr>
              <a:t>STEP 1: </a:t>
            </a:r>
            <a:r>
              <a:rPr lang="it-IT" dirty="0" err="1">
                <a:solidFill>
                  <a:srgbClr val="FF0000"/>
                </a:solidFill>
              </a:rPr>
              <a:t>define</a:t>
            </a:r>
            <a:r>
              <a:rPr lang="it-IT" dirty="0">
                <a:solidFill>
                  <a:srgbClr val="FF0000"/>
                </a:solidFill>
              </a:rPr>
              <a:t> a </a:t>
            </a:r>
            <a:r>
              <a:rPr lang="it-IT" dirty="0" err="1">
                <a:solidFill>
                  <a:srgbClr val="FF0000"/>
                </a:solidFill>
              </a:rPr>
              <a:t>biological</a:t>
            </a:r>
            <a:r>
              <a:rPr lang="it-IT" dirty="0">
                <a:solidFill>
                  <a:srgbClr val="FF0000"/>
                </a:solidFill>
              </a:rPr>
              <a:t> </a:t>
            </a:r>
            <a:r>
              <a:rPr lang="it-IT" dirty="0" err="1">
                <a:solidFill>
                  <a:srgbClr val="FF0000"/>
                </a:solidFill>
              </a:rPr>
              <a:t>question</a:t>
            </a:r>
            <a:r>
              <a:rPr lang="it-IT" dirty="0">
                <a:solidFill>
                  <a:srgbClr val="FF0000"/>
                </a:solidFill>
              </a:rPr>
              <a:t>!!</a:t>
            </a:r>
          </a:p>
          <a:p>
            <a:r>
              <a:rPr lang="it-IT" dirty="0"/>
              <a:t>STEP 2: retrive a network of </a:t>
            </a:r>
            <a:r>
              <a:rPr lang="it-IT" dirty="0" err="1"/>
              <a:t>interest</a:t>
            </a:r>
            <a:endParaRPr lang="it-IT" dirty="0"/>
          </a:p>
          <a:p>
            <a:r>
              <a:rPr lang="it-IT" dirty="0"/>
              <a:t>STEP 3: </a:t>
            </a:r>
            <a:r>
              <a:rPr lang="it-IT" dirty="0" err="1"/>
              <a:t>Topological</a:t>
            </a:r>
            <a:r>
              <a:rPr lang="it-IT" dirty="0"/>
              <a:t> </a:t>
            </a:r>
            <a:r>
              <a:rPr lang="it-IT" dirty="0" err="1"/>
              <a:t>analysis</a:t>
            </a:r>
            <a:r>
              <a:rPr lang="it-IT" dirty="0"/>
              <a:t> of the network</a:t>
            </a:r>
          </a:p>
          <a:p>
            <a:r>
              <a:rPr lang="it-IT" dirty="0"/>
              <a:t>STEP 4: </a:t>
            </a:r>
            <a:r>
              <a:rPr lang="it-IT" dirty="0" err="1"/>
              <a:t>Functional</a:t>
            </a:r>
            <a:r>
              <a:rPr lang="it-IT" dirty="0"/>
              <a:t> </a:t>
            </a:r>
            <a:r>
              <a:rPr lang="it-IT" dirty="0" err="1"/>
              <a:t>analysis</a:t>
            </a:r>
            <a:r>
              <a:rPr lang="it-IT" dirty="0"/>
              <a:t> of the network</a:t>
            </a:r>
          </a:p>
          <a:p>
            <a:r>
              <a:rPr lang="it-IT" dirty="0"/>
              <a:t>STEP 5: </a:t>
            </a:r>
            <a:r>
              <a:rPr lang="it-IT" dirty="0" err="1"/>
              <a:t>we</a:t>
            </a:r>
            <a:r>
              <a:rPr lang="it-IT" dirty="0"/>
              <a:t> use the </a:t>
            </a:r>
            <a:r>
              <a:rPr lang="it-IT" dirty="0" err="1"/>
              <a:t>analysis</a:t>
            </a:r>
            <a:r>
              <a:rPr lang="it-IT" dirty="0"/>
              <a:t> </a:t>
            </a:r>
            <a:r>
              <a:rPr lang="it-IT" dirty="0" err="1"/>
              <a:t>results</a:t>
            </a:r>
            <a:r>
              <a:rPr lang="it-IT" dirty="0"/>
              <a:t> to set up a new </a:t>
            </a:r>
            <a:r>
              <a:rPr lang="it-IT" dirty="0" err="1"/>
              <a:t>experiment</a:t>
            </a:r>
            <a:r>
              <a:rPr lang="it-IT" dirty="0"/>
              <a:t> in the lab</a:t>
            </a:r>
          </a:p>
        </p:txBody>
      </p:sp>
      <p:sp>
        <p:nvSpPr>
          <p:cNvPr id="6" name="Titolo 1">
            <a:extLst>
              <a:ext uri="{FF2B5EF4-FFF2-40B4-BE49-F238E27FC236}">
                <a16:creationId xmlns:a16="http://schemas.microsoft.com/office/drawing/2014/main" id="{6F11968C-5442-B248-BBA3-15CE18287AB6}"/>
              </a:ext>
            </a:extLst>
          </p:cNvPr>
          <p:cNvSpPr txBox="1">
            <a:spLocks/>
          </p:cNvSpPr>
          <p:nvPr/>
        </p:nvSpPr>
        <p:spPr>
          <a:xfrm>
            <a:off x="174172" y="130629"/>
            <a:ext cx="9144000" cy="9941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a:t>network </a:t>
            </a:r>
            <a:r>
              <a:rPr lang="it-IT" dirty="0" err="1"/>
              <a:t>analysis</a:t>
            </a:r>
            <a:r>
              <a:rPr lang="it-IT" dirty="0"/>
              <a:t>, the </a:t>
            </a:r>
            <a:r>
              <a:rPr lang="it-IT" dirty="0" err="1"/>
              <a:t>workflow</a:t>
            </a:r>
            <a:endParaRPr lang="it-IT" dirty="0"/>
          </a:p>
        </p:txBody>
      </p:sp>
    </p:spTree>
    <p:extLst>
      <p:ext uri="{BB962C8B-B14F-4D97-AF65-F5344CB8AC3E}">
        <p14:creationId xmlns:p14="http://schemas.microsoft.com/office/powerpoint/2010/main" val="4151807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7712" y="172672"/>
            <a:ext cx="7848600" cy="5847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it-IT" dirty="0">
                <a:solidFill>
                  <a:srgbClr val="FF0000"/>
                </a:solidFill>
              </a:rPr>
              <a:t>STEP 1: </a:t>
            </a:r>
            <a:r>
              <a:rPr lang="it-IT" dirty="0" err="1">
                <a:solidFill>
                  <a:srgbClr val="FF0000"/>
                </a:solidFill>
              </a:rPr>
              <a:t>define</a:t>
            </a:r>
            <a:r>
              <a:rPr lang="it-IT" dirty="0">
                <a:solidFill>
                  <a:srgbClr val="FF0000"/>
                </a:solidFill>
              </a:rPr>
              <a:t> a </a:t>
            </a:r>
            <a:r>
              <a:rPr lang="it-IT" dirty="0" err="1">
                <a:solidFill>
                  <a:srgbClr val="FF0000"/>
                </a:solidFill>
              </a:rPr>
              <a:t>biological</a:t>
            </a:r>
            <a:r>
              <a:rPr lang="it-IT" dirty="0">
                <a:solidFill>
                  <a:srgbClr val="FF0000"/>
                </a:solidFill>
              </a:rPr>
              <a:t> </a:t>
            </a:r>
            <a:r>
              <a:rPr lang="it-IT" dirty="0" err="1">
                <a:solidFill>
                  <a:srgbClr val="FF0000"/>
                </a:solidFill>
              </a:rPr>
              <a:t>question</a:t>
            </a:r>
            <a:r>
              <a:rPr lang="it-IT" dirty="0">
                <a:solidFill>
                  <a:srgbClr val="FF0000"/>
                </a:solidFill>
              </a:rPr>
              <a:t>!!</a:t>
            </a:r>
          </a:p>
        </p:txBody>
      </p:sp>
      <p:pic>
        <p:nvPicPr>
          <p:cNvPr id="2" name="Picture 1">
            <a:extLst>
              <a:ext uri="{FF2B5EF4-FFF2-40B4-BE49-F238E27FC236}">
                <a16:creationId xmlns:a16="http://schemas.microsoft.com/office/drawing/2014/main" id="{F0F9A777-BCAC-C049-81BD-559068BA27A7}"/>
              </a:ext>
            </a:extLst>
          </p:cNvPr>
          <p:cNvPicPr>
            <a:picLocks noChangeAspect="1"/>
          </p:cNvPicPr>
          <p:nvPr/>
        </p:nvPicPr>
        <p:blipFill>
          <a:blip r:embed="rId2"/>
          <a:stretch>
            <a:fillRect/>
          </a:stretch>
        </p:blipFill>
        <p:spPr>
          <a:xfrm>
            <a:off x="4362871" y="2030185"/>
            <a:ext cx="3733441" cy="3325586"/>
          </a:xfrm>
          <a:prstGeom prst="rect">
            <a:avLst/>
          </a:prstGeom>
        </p:spPr>
      </p:pic>
    </p:spTree>
    <p:extLst>
      <p:ext uri="{BB962C8B-B14F-4D97-AF65-F5344CB8AC3E}">
        <p14:creationId xmlns:p14="http://schemas.microsoft.com/office/powerpoint/2010/main" val="234333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Straight Arrow Connector 70"/>
          <p:cNvCxnSpPr/>
          <p:nvPr/>
        </p:nvCxnSpPr>
        <p:spPr>
          <a:xfrm flipH="1">
            <a:off x="4835861" y="2736424"/>
            <a:ext cx="2298803" cy="1422748"/>
          </a:xfrm>
          <a:prstGeom prst="straightConnector1">
            <a:avLst/>
          </a:prstGeom>
          <a:ln w="76200" cap="sq">
            <a:solidFill>
              <a:schemeClr val="accent3">
                <a:lumMod val="60000"/>
                <a:lumOff val="40000"/>
              </a:schemeClr>
            </a:solidFill>
            <a:round/>
            <a:tailEnd type="triangle" w="med"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4223794" y="2124786"/>
            <a:ext cx="1224135" cy="1592247"/>
          </a:xfrm>
          <a:prstGeom prst="straightConnector1">
            <a:avLst/>
          </a:prstGeom>
          <a:ln w="76200" cap="sq">
            <a:solidFill>
              <a:schemeClr val="accent2">
                <a:lumMod val="60000"/>
                <a:lumOff val="40000"/>
              </a:schemeClr>
            </a:solidFill>
            <a:round/>
            <a:tailEnd type="triangle" w="med"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2941357" y="2780928"/>
            <a:ext cx="337097" cy="936104"/>
          </a:xfrm>
          <a:prstGeom prst="straightConnector1">
            <a:avLst/>
          </a:prstGeom>
          <a:ln w="76200" cap="sq">
            <a:solidFill>
              <a:schemeClr val="accent1">
                <a:lumMod val="60000"/>
                <a:lumOff val="40000"/>
              </a:schemeClr>
            </a:solidFill>
            <a:round/>
            <a:tailEnd type="triangle" w="med"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7712" y="172672"/>
            <a:ext cx="7848600" cy="5847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it-IT" dirty="0"/>
              <a:t>STEP 2: retrive a network of </a:t>
            </a:r>
            <a:r>
              <a:rPr lang="it-IT" dirty="0" err="1"/>
              <a:t>interest</a:t>
            </a:r>
            <a:endParaRPr lang="it-IT" dirty="0"/>
          </a:p>
        </p:txBody>
      </p:sp>
      <p:grpSp>
        <p:nvGrpSpPr>
          <p:cNvPr id="9" name="Group 8"/>
          <p:cNvGrpSpPr/>
          <p:nvPr/>
        </p:nvGrpSpPr>
        <p:grpSpPr>
          <a:xfrm>
            <a:off x="1875137" y="1199949"/>
            <a:ext cx="2237887" cy="1454456"/>
            <a:chOff x="760267" y="1196752"/>
            <a:chExt cx="2237887" cy="1454456"/>
          </a:xfrm>
        </p:grpSpPr>
        <p:pic>
          <p:nvPicPr>
            <p:cNvPr id="24" name="Picture 10" descr="hp.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1683" y="2158341"/>
              <a:ext cx="509230" cy="445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9"/>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43637" y="1359292"/>
              <a:ext cx="932166" cy="4268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0267" y="1196752"/>
              <a:ext cx="654218" cy="7519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7" descr="UbiqFireOu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87376" y="1895157"/>
              <a:ext cx="920540" cy="452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1" descr="protein machine.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179895" y="1802160"/>
              <a:ext cx="818259" cy="818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9" descr="High-Throughput1.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1551060" y="2264142"/>
              <a:ext cx="612524" cy="387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TextBox 2"/>
          <p:cNvSpPr txBox="1"/>
          <p:nvPr/>
        </p:nvSpPr>
        <p:spPr>
          <a:xfrm>
            <a:off x="2063552" y="2924944"/>
            <a:ext cx="1697196" cy="338554"/>
          </a:xfrm>
          <a:prstGeom prst="rect">
            <a:avLst/>
          </a:prstGeom>
          <a:noFill/>
        </p:spPr>
        <p:txBody>
          <a:bodyPr wrap="none" rtlCol="0">
            <a:spAutoFit/>
          </a:bodyPr>
          <a:lstStyle/>
          <a:p>
            <a:r>
              <a:rPr lang="en-GB" sz="1600" dirty="0">
                <a:cs typeface="Arial" panose="020B0604020202020204" pitchFamily="34" charset="0"/>
              </a:rPr>
              <a:t>experimental data</a:t>
            </a:r>
          </a:p>
        </p:txBody>
      </p:sp>
      <p:grpSp>
        <p:nvGrpSpPr>
          <p:cNvPr id="27" name="Group 26"/>
          <p:cNvGrpSpPr/>
          <p:nvPr/>
        </p:nvGrpSpPr>
        <p:grpSpPr>
          <a:xfrm>
            <a:off x="5088334" y="912787"/>
            <a:ext cx="2015332" cy="1120578"/>
            <a:chOff x="3604517" y="830325"/>
            <a:chExt cx="2015332" cy="1120578"/>
          </a:xfrm>
        </p:grpSpPr>
        <p:pic>
          <p:nvPicPr>
            <p:cNvPr id="34" name="Picture 2" descr="http://www.imexconsortium.org/sites/imexconsortium.org/themes/inove/images/imex_dip_s.png">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604517" y="871556"/>
              <a:ext cx="1047849" cy="476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3" descr="http://www.imexconsortium.org/sites/imexconsortium.org/themes/inove/images/imex_intact_s.png">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572000" y="830325"/>
              <a:ext cx="1047849" cy="476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4" descr="http://www.imexconsortium.org/sites/imexconsortium.org/themes/inove/images/imex_mint_s.png">
              <a:hlinkClick r:id="rId12"/>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099896" y="1474698"/>
              <a:ext cx="1047849" cy="476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048" name="Group 2047"/>
          <p:cNvGrpSpPr/>
          <p:nvPr/>
        </p:nvGrpSpPr>
        <p:grpSpPr>
          <a:xfrm>
            <a:off x="7274535" y="1738960"/>
            <a:ext cx="2431492" cy="839904"/>
            <a:chOff x="6389082" y="908720"/>
            <a:chExt cx="2431492" cy="839904"/>
          </a:xfrm>
        </p:grpSpPr>
        <p:pic>
          <p:nvPicPr>
            <p:cNvPr id="42" name="Picture 13" descr="aphid.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7740352" y="1268760"/>
              <a:ext cx="1080222" cy="428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1" name="Group 50"/>
            <p:cNvGrpSpPr>
              <a:grpSpLocks noChangeAspect="1"/>
            </p:cNvGrpSpPr>
            <p:nvPr/>
          </p:nvGrpSpPr>
          <p:grpSpPr>
            <a:xfrm>
              <a:off x="6852099" y="908720"/>
              <a:ext cx="1320351" cy="268388"/>
              <a:chOff x="941999" y="4288780"/>
              <a:chExt cx="1615166" cy="328315"/>
            </a:xfrm>
          </p:grpSpPr>
          <p:pic>
            <p:nvPicPr>
              <p:cNvPr id="52" name="Picture 7"/>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941999" y="4289822"/>
                <a:ext cx="326231" cy="3262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3" name="Picture 8"/>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263218" y="4288780"/>
                <a:ext cx="1293947" cy="328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24578" name="Picture 2" descr="unihi-logo"/>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389082" y="1340768"/>
              <a:ext cx="1207254" cy="40785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55" name="TextBox 54"/>
          <p:cNvSpPr txBox="1"/>
          <p:nvPr/>
        </p:nvSpPr>
        <p:spPr>
          <a:xfrm>
            <a:off x="4540469" y="2378860"/>
            <a:ext cx="1720151" cy="338554"/>
          </a:xfrm>
          <a:prstGeom prst="rect">
            <a:avLst/>
          </a:prstGeom>
          <a:noFill/>
        </p:spPr>
        <p:txBody>
          <a:bodyPr wrap="none" rtlCol="0">
            <a:spAutoFit/>
          </a:bodyPr>
          <a:lstStyle/>
          <a:p>
            <a:r>
              <a:rPr lang="en-GB" sz="1600" dirty="0">
                <a:cs typeface="Arial" panose="020B0604020202020204" pitchFamily="34" charset="0"/>
              </a:rPr>
              <a:t>primary databases</a:t>
            </a:r>
          </a:p>
        </p:txBody>
      </p:sp>
      <p:sp>
        <p:nvSpPr>
          <p:cNvPr id="56" name="TextBox 55"/>
          <p:cNvSpPr txBox="1"/>
          <p:nvPr/>
        </p:nvSpPr>
        <p:spPr>
          <a:xfrm>
            <a:off x="5533425" y="3094222"/>
            <a:ext cx="2196274" cy="584775"/>
          </a:xfrm>
          <a:prstGeom prst="rect">
            <a:avLst/>
          </a:prstGeom>
          <a:noFill/>
        </p:spPr>
        <p:txBody>
          <a:bodyPr wrap="square" rtlCol="0">
            <a:spAutoFit/>
          </a:bodyPr>
          <a:lstStyle/>
          <a:p>
            <a:pPr algn="ctr"/>
            <a:r>
              <a:rPr lang="en-GB" sz="1600" dirty="0">
                <a:cs typeface="Arial" panose="020B0604020202020204" pitchFamily="34" charset="0"/>
              </a:rPr>
              <a:t>meta-databases and predictive databases</a:t>
            </a:r>
          </a:p>
        </p:txBody>
      </p:sp>
      <p:pic>
        <p:nvPicPr>
          <p:cNvPr id="58"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906552" y="3933057"/>
            <a:ext cx="2893304" cy="2571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68" name="TextBox 2067"/>
          <p:cNvSpPr txBox="1"/>
          <p:nvPr/>
        </p:nvSpPr>
        <p:spPr>
          <a:xfrm>
            <a:off x="6136184" y="3856981"/>
            <a:ext cx="3920257" cy="2215991"/>
          </a:xfrm>
          <a:prstGeom prst="rect">
            <a:avLst/>
          </a:prstGeom>
          <a:solidFill>
            <a:srgbClr val="FFCC66"/>
          </a:solidFill>
        </p:spPr>
        <p:txBody>
          <a:bodyPr wrap="square" rtlCol="0">
            <a:spAutoFit/>
          </a:bodyPr>
          <a:lstStyle/>
          <a:p>
            <a:pPr algn="ctr"/>
            <a:r>
              <a:rPr lang="en-GB" b="1" dirty="0">
                <a:solidFill>
                  <a:schemeClr val="accent2">
                    <a:lumMod val="50000"/>
                  </a:schemeClr>
                </a:solidFill>
                <a:cs typeface="Arial" panose="020B0604020202020204" pitchFamily="34" charset="0"/>
              </a:rPr>
              <a:t>Challenges:</a:t>
            </a:r>
          </a:p>
          <a:p>
            <a:pPr marL="342900" indent="-342900">
              <a:buFont typeface="Arial" pitchFamily="34" charset="0"/>
              <a:buChar char="•"/>
            </a:pPr>
            <a:r>
              <a:rPr lang="en-GB" sz="2000" dirty="0">
                <a:solidFill>
                  <a:schemeClr val="accent2">
                    <a:lumMod val="50000"/>
                  </a:schemeClr>
                </a:solidFill>
                <a:cs typeface="Arial" panose="020B0604020202020204" pitchFamily="34" charset="0"/>
              </a:rPr>
              <a:t>Identifiers</a:t>
            </a:r>
          </a:p>
          <a:p>
            <a:pPr marL="342900" indent="-342900">
              <a:buFont typeface="Arial" pitchFamily="34" charset="0"/>
              <a:buChar char="•"/>
            </a:pPr>
            <a:r>
              <a:rPr lang="en-GB" sz="2000" dirty="0">
                <a:solidFill>
                  <a:schemeClr val="accent2">
                    <a:lumMod val="50000"/>
                  </a:schemeClr>
                </a:solidFill>
                <a:cs typeface="Arial" panose="020B0604020202020204" pitchFamily="34" charset="0"/>
              </a:rPr>
              <a:t>Redundancies</a:t>
            </a:r>
          </a:p>
          <a:p>
            <a:pPr marL="342900" indent="-342900">
              <a:buFont typeface="Arial" pitchFamily="34" charset="0"/>
              <a:buChar char="•"/>
            </a:pPr>
            <a:r>
              <a:rPr lang="en-GB" sz="2000" dirty="0">
                <a:solidFill>
                  <a:schemeClr val="accent2">
                    <a:lumMod val="50000"/>
                  </a:schemeClr>
                </a:solidFill>
                <a:cs typeface="Arial" panose="020B0604020202020204" pitchFamily="34" charset="0"/>
              </a:rPr>
              <a:t>Selection of the data</a:t>
            </a:r>
          </a:p>
          <a:p>
            <a:pPr marL="800100" lvl="1" indent="-342900">
              <a:buFont typeface="Wingdings" pitchFamily="2" charset="2"/>
              <a:buChar char="ü"/>
            </a:pPr>
            <a:r>
              <a:rPr lang="en-GB" sz="2000" dirty="0">
                <a:solidFill>
                  <a:schemeClr val="accent2">
                    <a:lumMod val="50000"/>
                  </a:schemeClr>
                </a:solidFill>
                <a:cs typeface="Arial" panose="020B0604020202020204" pitchFamily="34" charset="0"/>
              </a:rPr>
              <a:t>Type</a:t>
            </a:r>
          </a:p>
          <a:p>
            <a:pPr marL="800100" lvl="1" indent="-342900">
              <a:buFont typeface="Wingdings" pitchFamily="2" charset="2"/>
              <a:buChar char="ü"/>
            </a:pPr>
            <a:r>
              <a:rPr lang="en-GB" sz="2000" dirty="0">
                <a:solidFill>
                  <a:schemeClr val="accent2">
                    <a:lumMod val="50000"/>
                  </a:schemeClr>
                </a:solidFill>
                <a:cs typeface="Arial" panose="020B0604020202020204" pitchFamily="34" charset="0"/>
              </a:rPr>
              <a:t>Quality</a:t>
            </a:r>
          </a:p>
          <a:p>
            <a:pPr marL="342900" indent="-342900">
              <a:buFont typeface="Arial" pitchFamily="34" charset="0"/>
              <a:buChar char="•"/>
            </a:pPr>
            <a:r>
              <a:rPr lang="en-GB" sz="2000" dirty="0">
                <a:solidFill>
                  <a:schemeClr val="accent2">
                    <a:lumMod val="50000"/>
                  </a:schemeClr>
                </a:solidFill>
                <a:cs typeface="Arial" panose="020B0604020202020204" pitchFamily="34" charset="0"/>
              </a:rPr>
              <a:t>Mapping external information</a:t>
            </a:r>
          </a:p>
        </p:txBody>
      </p:sp>
    </p:spTree>
    <p:extLst>
      <p:ext uri="{BB962C8B-B14F-4D97-AF65-F5344CB8AC3E}">
        <p14:creationId xmlns:p14="http://schemas.microsoft.com/office/powerpoint/2010/main" val="80963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68"/>
                                        </p:tgtEl>
                                        <p:attrNameLst>
                                          <p:attrName>style.visibility</p:attrName>
                                        </p:attrNameLst>
                                      </p:cBhvr>
                                      <p:to>
                                        <p:strVal val="visible"/>
                                      </p:to>
                                    </p:set>
                                    <p:animEffect transition="in" filter="fade">
                                      <p:cBhvr>
                                        <p:cTn id="7" dur="500"/>
                                        <p:tgtEl>
                                          <p:spTgt spid="2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entral_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87688" y="4365105"/>
            <a:ext cx="2592288" cy="1885729"/>
          </a:xfrm>
          <a:prstGeom prst="rect">
            <a:avLst/>
          </a:prstGeom>
        </p:spPr>
      </p:pic>
      <p:pic>
        <p:nvPicPr>
          <p:cNvPr id="8" name="Picture 7" descr="sn3_undir_cl.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68208" y="4509121"/>
            <a:ext cx="1397650" cy="1347541"/>
          </a:xfrm>
          <a:prstGeom prst="rect">
            <a:avLst/>
          </a:prstGeom>
        </p:spPr>
      </p:pic>
      <p:pic>
        <p:nvPicPr>
          <p:cNvPr id="9" name="Picture 8" descr="sn2_undir_exp.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10522" y="1268760"/>
            <a:ext cx="2969655" cy="2160240"/>
          </a:xfrm>
          <a:prstGeom prst="rect">
            <a:avLst/>
          </a:prstGeom>
        </p:spPr>
      </p:pic>
      <p:pic>
        <p:nvPicPr>
          <p:cNvPr id="3" name="Picture 2" descr="n5_undir_enranal.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31504" y="1988841"/>
            <a:ext cx="2880320" cy="2094969"/>
          </a:xfrm>
          <a:prstGeom prst="rect">
            <a:avLst/>
          </a:prstGeom>
        </p:spPr>
      </p:pic>
      <p:sp>
        <p:nvSpPr>
          <p:cNvPr id="12" name="TextBox 11"/>
          <p:cNvSpPr txBox="1"/>
          <p:nvPr/>
        </p:nvSpPr>
        <p:spPr>
          <a:xfrm>
            <a:off x="4943873" y="796642"/>
            <a:ext cx="2352927" cy="400110"/>
          </a:xfrm>
          <a:prstGeom prst="rect">
            <a:avLst/>
          </a:prstGeom>
          <a:noFill/>
        </p:spPr>
        <p:txBody>
          <a:bodyPr wrap="none" rtlCol="0">
            <a:spAutoFit/>
          </a:bodyPr>
          <a:lstStyle>
            <a:defPPr>
              <a:defRPr lang="de-DE"/>
            </a:defPPr>
            <a:lvl1pPr>
              <a:defRPr sz="2000">
                <a:latin typeface="American Typewriter"/>
                <a:cs typeface="American Typewriter"/>
              </a:defRPr>
            </a:lvl1pPr>
          </a:lstStyle>
          <a:p>
            <a:r>
              <a:rPr lang="en-US" dirty="0"/>
              <a:t>Base PPI network</a:t>
            </a:r>
          </a:p>
        </p:txBody>
      </p:sp>
      <p:sp>
        <p:nvSpPr>
          <p:cNvPr id="13" name="TextBox 12"/>
          <p:cNvSpPr txBox="1"/>
          <p:nvPr/>
        </p:nvSpPr>
        <p:spPr>
          <a:xfrm>
            <a:off x="6240016" y="4653136"/>
            <a:ext cx="2016224" cy="707886"/>
          </a:xfrm>
          <a:prstGeom prst="rect">
            <a:avLst/>
          </a:prstGeom>
          <a:noFill/>
        </p:spPr>
        <p:txBody>
          <a:bodyPr wrap="square" rtlCol="0">
            <a:spAutoFit/>
          </a:bodyPr>
          <a:lstStyle>
            <a:defPPr>
              <a:defRPr lang="de-DE"/>
            </a:defPPr>
            <a:lvl1pPr algn="ctr">
              <a:defRPr sz="2000">
                <a:latin typeface="American Typewriter"/>
                <a:cs typeface="American Typewriter"/>
              </a:defRPr>
            </a:lvl1pPr>
          </a:lstStyle>
          <a:p>
            <a:r>
              <a:rPr lang="en-US" dirty="0">
                <a:solidFill>
                  <a:schemeClr val="accent1">
                    <a:lumMod val="75000"/>
                  </a:schemeClr>
                </a:solidFill>
              </a:rPr>
              <a:t>Topological clustering</a:t>
            </a:r>
          </a:p>
        </p:txBody>
      </p:sp>
      <p:sp>
        <p:nvSpPr>
          <p:cNvPr id="14" name="TextBox 13"/>
          <p:cNvSpPr txBox="1"/>
          <p:nvPr/>
        </p:nvSpPr>
        <p:spPr>
          <a:xfrm>
            <a:off x="1919537" y="1268760"/>
            <a:ext cx="1944215" cy="707886"/>
          </a:xfrm>
          <a:prstGeom prst="rect">
            <a:avLst/>
          </a:prstGeom>
          <a:noFill/>
        </p:spPr>
        <p:txBody>
          <a:bodyPr wrap="square" rtlCol="0">
            <a:spAutoFit/>
          </a:bodyPr>
          <a:lstStyle>
            <a:defPPr>
              <a:defRPr lang="de-DE"/>
            </a:defPPr>
            <a:lvl1pPr>
              <a:defRPr sz="2000">
                <a:latin typeface="American Typewriter"/>
                <a:cs typeface="American Typewriter"/>
              </a:defRPr>
            </a:lvl1pPr>
          </a:lstStyle>
          <a:p>
            <a:pPr algn="ctr"/>
            <a:r>
              <a:rPr lang="en-US" dirty="0">
                <a:solidFill>
                  <a:schemeClr val="accent1">
                    <a:lumMod val="75000"/>
                  </a:schemeClr>
                </a:solidFill>
              </a:rPr>
              <a:t>Annotation enrichment</a:t>
            </a:r>
          </a:p>
        </p:txBody>
      </p:sp>
      <p:cxnSp>
        <p:nvCxnSpPr>
          <p:cNvPr id="17" name="Straight Arrow Connector 16"/>
          <p:cNvCxnSpPr/>
          <p:nvPr/>
        </p:nvCxnSpPr>
        <p:spPr>
          <a:xfrm>
            <a:off x="6600056" y="3284984"/>
            <a:ext cx="936104" cy="1008112"/>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4943872" y="3356992"/>
            <a:ext cx="648072" cy="936104"/>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320136" y="2623257"/>
            <a:ext cx="792088" cy="216024"/>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063552" y="4581128"/>
            <a:ext cx="2016224" cy="707886"/>
          </a:xfrm>
          <a:prstGeom prst="rect">
            <a:avLst/>
          </a:prstGeom>
          <a:noFill/>
        </p:spPr>
        <p:txBody>
          <a:bodyPr wrap="square" rtlCol="0">
            <a:spAutoFit/>
          </a:bodyPr>
          <a:lstStyle>
            <a:defPPr>
              <a:defRPr lang="de-DE"/>
            </a:defPPr>
            <a:lvl1pPr algn="ctr">
              <a:defRPr sz="2000">
                <a:latin typeface="American Typewriter"/>
                <a:cs typeface="American Typewriter"/>
              </a:defRPr>
            </a:lvl1pPr>
          </a:lstStyle>
          <a:p>
            <a:r>
              <a:rPr lang="en-US" dirty="0">
                <a:solidFill>
                  <a:schemeClr val="accent1">
                    <a:lumMod val="75000"/>
                  </a:schemeClr>
                </a:solidFill>
              </a:rPr>
              <a:t>Centrality analysis</a:t>
            </a:r>
          </a:p>
        </p:txBody>
      </p:sp>
      <p:cxnSp>
        <p:nvCxnSpPr>
          <p:cNvPr id="23" name="Straight Arrow Connector 22"/>
          <p:cNvCxnSpPr/>
          <p:nvPr/>
        </p:nvCxnSpPr>
        <p:spPr>
          <a:xfrm flipH="1">
            <a:off x="4151784" y="2636912"/>
            <a:ext cx="792088" cy="144016"/>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184232" y="2276873"/>
            <a:ext cx="2520280" cy="1877437"/>
          </a:xfrm>
          <a:prstGeom prst="rect">
            <a:avLst/>
          </a:prstGeom>
          <a:noFill/>
        </p:spPr>
        <p:txBody>
          <a:bodyPr wrap="square" rtlCol="0">
            <a:spAutoFit/>
          </a:bodyPr>
          <a:lstStyle>
            <a:defPPr>
              <a:defRPr lang="de-DE"/>
            </a:defPPr>
            <a:lvl1pPr>
              <a:defRPr sz="2000">
                <a:latin typeface="American Typewriter"/>
                <a:cs typeface="American Typewriter"/>
              </a:defRPr>
            </a:lvl1pPr>
          </a:lstStyle>
          <a:p>
            <a:pPr algn="ctr"/>
            <a:r>
              <a:rPr lang="en-US" dirty="0">
                <a:solidFill>
                  <a:schemeClr val="accent1">
                    <a:lumMod val="75000"/>
                  </a:schemeClr>
                </a:solidFill>
              </a:rPr>
              <a:t>Others:</a:t>
            </a:r>
          </a:p>
          <a:p>
            <a:pPr marL="342900" indent="-342900">
              <a:buFont typeface="Arial"/>
              <a:buChar char="•"/>
            </a:pPr>
            <a:r>
              <a:rPr lang="en-US" sz="1600" dirty="0">
                <a:solidFill>
                  <a:schemeClr val="accent1">
                    <a:lumMod val="75000"/>
                  </a:schemeClr>
                </a:solidFill>
              </a:rPr>
              <a:t>Shortest paths</a:t>
            </a:r>
          </a:p>
          <a:p>
            <a:pPr marL="342900" indent="-342900">
              <a:buFont typeface="Arial"/>
              <a:buChar char="•"/>
            </a:pPr>
            <a:r>
              <a:rPr lang="en-US" sz="1600" dirty="0">
                <a:solidFill>
                  <a:schemeClr val="accent1">
                    <a:lumMod val="75000"/>
                  </a:schemeClr>
                </a:solidFill>
              </a:rPr>
              <a:t>Motif search (directed networks)</a:t>
            </a:r>
          </a:p>
          <a:p>
            <a:pPr marL="342900" indent="-342900">
              <a:buFont typeface="Arial"/>
              <a:buChar char="•"/>
            </a:pPr>
            <a:r>
              <a:rPr lang="en-US" sz="1600" dirty="0">
                <a:solidFill>
                  <a:schemeClr val="accent1">
                    <a:lumMod val="75000"/>
                  </a:schemeClr>
                </a:solidFill>
              </a:rPr>
              <a:t>Integrate external information</a:t>
            </a:r>
          </a:p>
          <a:p>
            <a:pPr marL="342900" indent="-342900">
              <a:buFont typeface="Arial"/>
              <a:buChar char="•"/>
            </a:pPr>
            <a:r>
              <a:rPr lang="en-US" sz="1600" dirty="0">
                <a:solidFill>
                  <a:schemeClr val="accent1">
                    <a:lumMod val="75000"/>
                  </a:schemeClr>
                </a:solidFill>
              </a:rPr>
              <a:t>…</a:t>
            </a:r>
          </a:p>
        </p:txBody>
      </p:sp>
      <p:sp>
        <p:nvSpPr>
          <p:cNvPr id="27" name="TextBox 26"/>
          <p:cNvSpPr txBox="1"/>
          <p:nvPr/>
        </p:nvSpPr>
        <p:spPr>
          <a:xfrm>
            <a:off x="-1" y="115888"/>
            <a:ext cx="11930743" cy="5847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it-IT" dirty="0"/>
              <a:t>STEP 3-4: </a:t>
            </a:r>
            <a:r>
              <a:rPr lang="it-IT" dirty="0" err="1"/>
              <a:t>Topological</a:t>
            </a:r>
            <a:r>
              <a:rPr lang="it-IT" dirty="0"/>
              <a:t> and </a:t>
            </a:r>
            <a:r>
              <a:rPr lang="it-IT" dirty="0" err="1"/>
              <a:t>Functional</a:t>
            </a:r>
            <a:r>
              <a:rPr lang="it-IT" dirty="0"/>
              <a:t> </a:t>
            </a:r>
            <a:r>
              <a:rPr lang="it-IT" dirty="0" err="1"/>
              <a:t>analysis</a:t>
            </a:r>
            <a:r>
              <a:rPr lang="it-IT" dirty="0"/>
              <a:t> of the network</a:t>
            </a:r>
          </a:p>
        </p:txBody>
      </p:sp>
    </p:spTree>
    <p:extLst>
      <p:ext uri="{BB962C8B-B14F-4D97-AF65-F5344CB8AC3E}">
        <p14:creationId xmlns:p14="http://schemas.microsoft.com/office/powerpoint/2010/main" val="65483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3604" y="2387640"/>
            <a:ext cx="2588540" cy="24815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48129" y="3628401"/>
            <a:ext cx="3365659" cy="3146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47850" y="1453897"/>
            <a:ext cx="2774284" cy="24654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847850" y="115888"/>
            <a:ext cx="8568630" cy="1077218"/>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de-DE"/>
            </a:defPPr>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PPI Network analysis: building a network (II) filtering and enriching your data</a:t>
            </a:r>
          </a:p>
        </p:txBody>
      </p:sp>
      <p:sp>
        <p:nvSpPr>
          <p:cNvPr id="8" name="Line Callout 1 (Accent Bar) 7"/>
          <p:cNvSpPr/>
          <p:nvPr/>
        </p:nvSpPr>
        <p:spPr>
          <a:xfrm flipH="1">
            <a:off x="1919536" y="4509121"/>
            <a:ext cx="3168352" cy="2115987"/>
          </a:xfrm>
          <a:prstGeom prst="accentCallout1">
            <a:avLst>
              <a:gd name="adj1" fmla="val 78704"/>
              <a:gd name="adj2" fmla="val -7587"/>
              <a:gd name="adj3" fmla="val 39591"/>
              <a:gd name="adj4" fmla="val -58996"/>
            </a:avLst>
          </a:prstGeom>
          <a:solidFill>
            <a:schemeClr val="accent2">
              <a:lumMod val="20000"/>
              <a:lumOff val="80000"/>
            </a:schemeClr>
          </a:solidFill>
          <a:ln w="38100" cap="sq">
            <a:solidFill>
              <a:schemeClr val="accent2">
                <a:lumMod val="60000"/>
                <a:lumOff val="40000"/>
              </a:schemeClr>
            </a:solidFill>
            <a:round/>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GB" b="1" dirty="0">
                <a:solidFill>
                  <a:schemeClr val="accent2">
                    <a:lumMod val="75000"/>
                  </a:schemeClr>
                </a:solidFill>
                <a:latin typeface="Arial" panose="020B0604020202020204" pitchFamily="34" charset="0"/>
                <a:cs typeface="Arial" panose="020B0604020202020204" pitchFamily="34" charset="0"/>
              </a:rPr>
              <a:t>Overlaying external information</a:t>
            </a:r>
          </a:p>
          <a:p>
            <a:pPr marL="342900" indent="-342900">
              <a:buFont typeface="Arial" pitchFamily="34" charset="0"/>
              <a:buChar char="•"/>
            </a:pPr>
            <a:r>
              <a:rPr lang="en-GB" dirty="0">
                <a:solidFill>
                  <a:schemeClr val="accent2">
                    <a:lumMod val="75000"/>
                  </a:schemeClr>
                </a:solidFill>
                <a:latin typeface="Arial" panose="020B0604020202020204" pitchFamily="34" charset="0"/>
                <a:cs typeface="Arial" panose="020B0604020202020204" pitchFamily="34" charset="0"/>
              </a:rPr>
              <a:t>Expression data</a:t>
            </a:r>
          </a:p>
          <a:p>
            <a:pPr marL="342900" indent="-342900">
              <a:buFont typeface="Arial" pitchFamily="34" charset="0"/>
              <a:buChar char="•"/>
            </a:pPr>
            <a:r>
              <a:rPr lang="en-GB" dirty="0">
                <a:solidFill>
                  <a:schemeClr val="accent2">
                    <a:lumMod val="75000"/>
                  </a:schemeClr>
                </a:solidFill>
                <a:latin typeface="Arial" panose="020B0604020202020204" pitchFamily="34" charset="0"/>
                <a:cs typeface="Arial" panose="020B0604020202020204" pitchFamily="34" charset="0"/>
              </a:rPr>
              <a:t>Protein abundance</a:t>
            </a:r>
          </a:p>
          <a:p>
            <a:pPr marL="342900" indent="-342900">
              <a:buFont typeface="Arial" pitchFamily="34" charset="0"/>
              <a:buChar char="•"/>
            </a:pPr>
            <a:r>
              <a:rPr lang="en-GB" dirty="0">
                <a:solidFill>
                  <a:schemeClr val="accent2">
                    <a:lumMod val="75000"/>
                  </a:schemeClr>
                </a:solidFill>
                <a:latin typeface="Arial" panose="020B0604020202020204" pitchFamily="34" charset="0"/>
                <a:cs typeface="Arial" panose="020B0604020202020204" pitchFamily="34" charset="0"/>
              </a:rPr>
              <a:t>Enzymatic assay values</a:t>
            </a:r>
          </a:p>
          <a:p>
            <a:pPr marL="342900" indent="-342900">
              <a:buFont typeface="Arial" pitchFamily="34" charset="0"/>
              <a:buChar char="•"/>
            </a:pPr>
            <a:r>
              <a:rPr lang="en-GB" dirty="0">
                <a:solidFill>
                  <a:schemeClr val="accent2">
                    <a:lumMod val="75000"/>
                  </a:schemeClr>
                </a:solidFill>
                <a:latin typeface="Arial" panose="020B0604020202020204" pitchFamily="34" charset="0"/>
                <a:cs typeface="Arial" panose="020B0604020202020204" pitchFamily="34" charset="0"/>
              </a:rPr>
              <a:t>...</a:t>
            </a:r>
          </a:p>
        </p:txBody>
      </p:sp>
      <p:sp>
        <p:nvSpPr>
          <p:cNvPr id="14" name="Line Callout 1 (Accent Bar) 13"/>
          <p:cNvSpPr/>
          <p:nvPr/>
        </p:nvSpPr>
        <p:spPr>
          <a:xfrm>
            <a:off x="7680176" y="1245924"/>
            <a:ext cx="2808312" cy="2111069"/>
          </a:xfrm>
          <a:prstGeom prst="accentCallout1">
            <a:avLst>
              <a:gd name="adj1" fmla="val 17107"/>
              <a:gd name="adj2" fmla="val -7587"/>
              <a:gd name="adj3" fmla="val 28237"/>
              <a:gd name="adj4" fmla="val -72220"/>
            </a:avLst>
          </a:prstGeom>
          <a:solidFill>
            <a:schemeClr val="accent1">
              <a:lumMod val="20000"/>
              <a:lumOff val="80000"/>
            </a:schemeClr>
          </a:solidFill>
          <a:ln w="38100" cap="sq">
            <a:solidFill>
              <a:schemeClr val="accent1">
                <a:lumMod val="60000"/>
                <a:lumOff val="40000"/>
              </a:schemeClr>
            </a:solidFill>
            <a:round/>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a:r>
              <a:rPr lang="en-GB" b="1" dirty="0">
                <a:solidFill>
                  <a:schemeClr val="accent1">
                    <a:lumMod val="75000"/>
                  </a:schemeClr>
                </a:solidFill>
                <a:latin typeface="Arial" panose="020B0604020202020204" pitchFamily="34" charset="0"/>
                <a:cs typeface="Arial" panose="020B0604020202020204" pitchFamily="34" charset="0"/>
              </a:rPr>
              <a:t>Confidence  filtering</a:t>
            </a:r>
          </a:p>
          <a:p>
            <a:pPr marL="342900" indent="-342900">
              <a:buFont typeface="Arial" pitchFamily="34" charset="0"/>
              <a:buChar char="•"/>
            </a:pPr>
            <a:r>
              <a:rPr lang="en-GB" dirty="0">
                <a:solidFill>
                  <a:schemeClr val="accent1">
                    <a:lumMod val="75000"/>
                  </a:schemeClr>
                </a:solidFill>
                <a:latin typeface="Arial" panose="020B0604020202020204" pitchFamily="34" charset="0"/>
                <a:cs typeface="Arial" panose="020B0604020202020204" pitchFamily="34" charset="0"/>
              </a:rPr>
              <a:t>Detection method</a:t>
            </a:r>
          </a:p>
          <a:p>
            <a:pPr marL="342900" indent="-342900">
              <a:buFont typeface="Arial" pitchFamily="34" charset="0"/>
              <a:buChar char="•"/>
            </a:pPr>
            <a:r>
              <a:rPr lang="en-GB" dirty="0">
                <a:solidFill>
                  <a:schemeClr val="accent1">
                    <a:lumMod val="75000"/>
                  </a:schemeClr>
                </a:solidFill>
                <a:latin typeface="Arial" panose="020B0604020202020204" pitchFamily="34" charset="0"/>
                <a:cs typeface="Arial" panose="020B0604020202020204" pitchFamily="34" charset="0"/>
              </a:rPr>
              <a:t>Number of publications</a:t>
            </a:r>
          </a:p>
          <a:p>
            <a:pPr marL="342900" indent="-342900">
              <a:buFont typeface="Arial" pitchFamily="34" charset="0"/>
              <a:buChar char="•"/>
            </a:pPr>
            <a:r>
              <a:rPr lang="en-GB" dirty="0">
                <a:solidFill>
                  <a:schemeClr val="accent1">
                    <a:lumMod val="75000"/>
                  </a:schemeClr>
                </a:solidFill>
                <a:latin typeface="Arial" panose="020B0604020202020204" pitchFamily="34" charset="0"/>
                <a:cs typeface="Arial" panose="020B0604020202020204" pitchFamily="34" charset="0"/>
              </a:rPr>
              <a:t>Confidence score</a:t>
            </a:r>
          </a:p>
          <a:p>
            <a:pPr marL="342900" indent="-342900">
              <a:buFont typeface="Arial" pitchFamily="34" charset="0"/>
              <a:buChar char="•"/>
            </a:pPr>
            <a:r>
              <a:rPr lang="en-GB" dirty="0">
                <a:solidFill>
                  <a:schemeClr val="accent1">
                    <a:lumMod val="75000"/>
                  </a:schemeClr>
                </a:solidFill>
                <a:latin typeface="Arial" panose="020B0604020202020204" pitchFamily="34" charset="0"/>
                <a:cs typeface="Arial" panose="020B0604020202020204" pitchFamily="34" charset="0"/>
              </a:rPr>
              <a:t>...</a:t>
            </a:r>
          </a:p>
        </p:txBody>
      </p:sp>
      <p:sp>
        <p:nvSpPr>
          <p:cNvPr id="11" name="Circular Arrow 10"/>
          <p:cNvSpPr/>
          <p:nvPr/>
        </p:nvSpPr>
        <p:spPr>
          <a:xfrm>
            <a:off x="4013492" y="1412776"/>
            <a:ext cx="2226524" cy="2016224"/>
          </a:xfrm>
          <a:prstGeom prst="circularArrow">
            <a:avLst>
              <a:gd name="adj1" fmla="val 6382"/>
              <a:gd name="adj2" fmla="val 1051781"/>
              <a:gd name="adj3" fmla="val 20255097"/>
              <a:gd name="adj4" fmla="val 13710458"/>
              <a:gd name="adj5" fmla="val 1388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18" name="Circular Arrow 17"/>
          <p:cNvSpPr/>
          <p:nvPr/>
        </p:nvSpPr>
        <p:spPr>
          <a:xfrm rot="3819200" flipV="1">
            <a:off x="6049521" y="3589682"/>
            <a:ext cx="2364154" cy="2086406"/>
          </a:xfrm>
          <a:prstGeom prst="circularArrow">
            <a:avLst>
              <a:gd name="adj1" fmla="val 6382"/>
              <a:gd name="adj2" fmla="val 1165226"/>
              <a:gd name="adj3" fmla="val 20255097"/>
              <a:gd name="adj4" fmla="val 15526567"/>
              <a:gd name="adj5" fmla="val 13881"/>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3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fade">
                                      <p:cBhvr>
                                        <p:cTn id="11" dur="500"/>
                                        <p:tgtEl>
                                          <p:spTgt spid="1229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2291"/>
                                        </p:tgtEl>
                                        <p:attrNameLst>
                                          <p:attrName>style.visibility</p:attrName>
                                        </p:attrNameLst>
                                      </p:cBhvr>
                                      <p:to>
                                        <p:strVal val="visible"/>
                                      </p:to>
                                    </p:set>
                                    <p:animEffect transition="in" filter="fade">
                                      <p:cBhvr>
                                        <p:cTn id="24" dur="500"/>
                                        <p:tgtEl>
                                          <p:spTgt spid="12291"/>
                                        </p:tgtEl>
                                      </p:cBhvr>
                                    </p:animEffec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right)">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1"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97940" y="1196752"/>
            <a:ext cx="8618540" cy="5400600"/>
            <a:chOff x="273940" y="1196752"/>
            <a:chExt cx="8618540" cy="540060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3940" y="1196752"/>
              <a:ext cx="6765711" cy="46805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36762" y="1467665"/>
              <a:ext cx="1658129" cy="11521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34217" y="2697524"/>
              <a:ext cx="1663218" cy="18245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9173" y="4599789"/>
              <a:ext cx="1853307" cy="7734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2803" y="6228020"/>
              <a:ext cx="6661941" cy="369332"/>
            </a:xfrm>
            <a:prstGeom prst="rect">
              <a:avLst/>
            </a:prstGeom>
            <a:noFill/>
          </p:spPr>
          <p:txBody>
            <a:bodyPr wrap="square" rtlCol="0">
              <a:spAutoFit/>
            </a:bodyPr>
            <a:lstStyle/>
            <a:p>
              <a:r>
                <a:rPr lang="en-GB" dirty="0" err="1">
                  <a:solidFill>
                    <a:schemeClr val="accent1"/>
                  </a:solidFill>
                </a:rPr>
                <a:t>Blisson</a:t>
              </a:r>
              <a:r>
                <a:rPr lang="en-GB" dirty="0">
                  <a:solidFill>
                    <a:schemeClr val="accent1"/>
                  </a:solidFill>
                </a:rPr>
                <a:t> et al., 2011, Nature Biotechnology, PMID: 21706016. </a:t>
              </a:r>
            </a:p>
          </p:txBody>
        </p:sp>
      </p:grpSp>
      <p:sp>
        <p:nvSpPr>
          <p:cNvPr id="7" name="TextBox 6"/>
          <p:cNvSpPr txBox="1"/>
          <p:nvPr/>
        </p:nvSpPr>
        <p:spPr>
          <a:xfrm>
            <a:off x="1847850" y="115889"/>
            <a:ext cx="7848600" cy="584775"/>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de-DE"/>
            </a:defPPr>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PPI Network representation challenges</a:t>
            </a:r>
          </a:p>
        </p:txBody>
      </p:sp>
      <p:pic>
        <p:nvPicPr>
          <p:cNvPr id="205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22880" y="927760"/>
            <a:ext cx="5731669" cy="5093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29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4"/>
                                        </p:tgtEl>
                                      </p:cBhvr>
                                    </p:animEffect>
                                    <p:set>
                                      <p:cBhvr>
                                        <p:cTn id="7" dur="1" fill="hold">
                                          <p:stCondLst>
                                            <p:cond delay="499"/>
                                          </p:stCondLst>
                                        </p:cTn>
                                        <p:tgtEl>
                                          <p:spTgt spid="205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47850" y="116632"/>
            <a:ext cx="7848600" cy="584776"/>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de-DE"/>
            </a:defPPr>
            <a:lvl1pPr>
              <a:defRPr sz="3200">
                <a:solidFill>
                  <a:srgbClr val="72AD46"/>
                </a:solidFill>
                <a:ea typeface="+mj-ea"/>
                <a:cs typeface="Arial" pitchFamily="34" charset="0"/>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GB" dirty="0"/>
              <a:t>Annotation enrichment analysis</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21259" y="981496"/>
            <a:ext cx="4567771" cy="5399833"/>
          </a:xfrm>
          <a:prstGeom prst="rect">
            <a:avLst/>
          </a:prstGeom>
        </p:spPr>
      </p:pic>
      <p:pic>
        <p:nvPicPr>
          <p:cNvPr id="24" name="Picture 19" descr="reactome.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593148" y="3119083"/>
            <a:ext cx="1500918" cy="64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07134" y="980728"/>
            <a:ext cx="2914650" cy="628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744073" y="4509121"/>
            <a:ext cx="3243389" cy="1844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6642766" y="1805916"/>
            <a:ext cx="3557691" cy="830997"/>
          </a:xfrm>
          <a:prstGeom prst="rect">
            <a:avLst/>
          </a:prstGeom>
          <a:noFill/>
        </p:spPr>
        <p:txBody>
          <a:bodyPr wrap="square" rtlCol="0">
            <a:spAutoFit/>
          </a:bodyPr>
          <a:lstStyle/>
          <a:p>
            <a:pPr algn="ctr"/>
            <a:r>
              <a:rPr lang="en-GB" sz="1600" b="1" dirty="0">
                <a:solidFill>
                  <a:srgbClr val="00B050"/>
                </a:solidFill>
                <a:latin typeface="American Typewriter"/>
                <a:cs typeface="American Typewriter"/>
              </a:rPr>
              <a:t>GO:0019908</a:t>
            </a:r>
            <a:r>
              <a:rPr lang="en-GB" sz="1600" dirty="0">
                <a:solidFill>
                  <a:srgbClr val="00B050"/>
                </a:solidFill>
                <a:latin typeface="American Typewriter"/>
                <a:cs typeface="American Typewriter"/>
              </a:rPr>
              <a:t>: </a:t>
            </a:r>
          </a:p>
          <a:p>
            <a:pPr algn="ctr"/>
            <a:r>
              <a:rPr lang="en-GB" sz="1600" dirty="0">
                <a:solidFill>
                  <a:srgbClr val="00B050"/>
                </a:solidFill>
                <a:latin typeface="American Typewriter"/>
                <a:cs typeface="American Typewriter"/>
              </a:rPr>
              <a:t>nuclear </a:t>
            </a:r>
            <a:r>
              <a:rPr lang="en-GB" sz="1600" dirty="0" err="1">
                <a:solidFill>
                  <a:srgbClr val="00B050"/>
                </a:solidFill>
                <a:latin typeface="American Typewriter"/>
                <a:cs typeface="American Typewriter"/>
              </a:rPr>
              <a:t>cyclin</a:t>
            </a:r>
            <a:r>
              <a:rPr lang="en-GB" sz="1600" dirty="0">
                <a:solidFill>
                  <a:srgbClr val="00B050"/>
                </a:solidFill>
                <a:latin typeface="American Typewriter"/>
                <a:cs typeface="American Typewriter"/>
              </a:rPr>
              <a:t>-dependent protein kinase </a:t>
            </a:r>
            <a:r>
              <a:rPr lang="en-GB" sz="1600" dirty="0" err="1">
                <a:solidFill>
                  <a:srgbClr val="00B050"/>
                </a:solidFill>
                <a:latin typeface="American Typewriter"/>
                <a:cs typeface="American Typewriter"/>
              </a:rPr>
              <a:t>holoenzyme</a:t>
            </a:r>
            <a:r>
              <a:rPr lang="en-GB" sz="1600" dirty="0">
                <a:solidFill>
                  <a:srgbClr val="00B050"/>
                </a:solidFill>
                <a:latin typeface="American Typewriter"/>
                <a:cs typeface="American Typewriter"/>
              </a:rPr>
              <a:t> complex</a:t>
            </a:r>
          </a:p>
        </p:txBody>
      </p:sp>
      <p:sp>
        <p:nvSpPr>
          <p:cNvPr id="34" name="TextBox 33"/>
          <p:cNvSpPr txBox="1"/>
          <p:nvPr/>
        </p:nvSpPr>
        <p:spPr>
          <a:xfrm>
            <a:off x="6717802" y="3824854"/>
            <a:ext cx="3554662" cy="584776"/>
          </a:xfrm>
          <a:prstGeom prst="rect">
            <a:avLst/>
          </a:prstGeom>
          <a:noFill/>
        </p:spPr>
        <p:txBody>
          <a:bodyPr wrap="square" rtlCol="0">
            <a:spAutoFit/>
          </a:bodyPr>
          <a:lstStyle/>
          <a:p>
            <a:pPr algn="ctr"/>
            <a:r>
              <a:rPr lang="en-GB" sz="1600" b="1" dirty="0">
                <a:solidFill>
                  <a:schemeClr val="accent6">
                    <a:lumMod val="75000"/>
                  </a:schemeClr>
                </a:solidFill>
                <a:latin typeface="American Typewriter"/>
                <a:cs typeface="American Typewriter"/>
              </a:rPr>
              <a:t>REACT_821.2:</a:t>
            </a:r>
            <a:endParaRPr lang="en-GB" sz="1600" dirty="0">
              <a:solidFill>
                <a:schemeClr val="accent6">
                  <a:lumMod val="75000"/>
                </a:schemeClr>
              </a:solidFill>
              <a:latin typeface="American Typewriter"/>
              <a:cs typeface="American Typewriter"/>
            </a:endParaRPr>
          </a:p>
          <a:p>
            <a:pPr algn="ctr"/>
            <a:r>
              <a:rPr lang="en-GB" sz="1600" dirty="0" err="1">
                <a:solidFill>
                  <a:schemeClr val="accent6">
                    <a:lumMod val="75000"/>
                  </a:schemeClr>
                </a:solidFill>
                <a:latin typeface="American Typewriter"/>
                <a:cs typeface="American Typewriter"/>
              </a:rPr>
              <a:t>Cyclin</a:t>
            </a:r>
            <a:r>
              <a:rPr lang="en-GB" sz="1600" dirty="0">
                <a:solidFill>
                  <a:schemeClr val="accent6">
                    <a:lumMod val="75000"/>
                  </a:schemeClr>
                </a:solidFill>
                <a:latin typeface="American Typewriter"/>
                <a:cs typeface="American Typewriter"/>
              </a:rPr>
              <a:t> D associated events in G1</a:t>
            </a:r>
          </a:p>
        </p:txBody>
      </p:sp>
      <p:grpSp>
        <p:nvGrpSpPr>
          <p:cNvPr id="56" name="Group 55"/>
          <p:cNvGrpSpPr/>
          <p:nvPr/>
        </p:nvGrpSpPr>
        <p:grpSpPr>
          <a:xfrm>
            <a:off x="2875109" y="1490402"/>
            <a:ext cx="3839664" cy="2088230"/>
            <a:chOff x="1233363" y="1517885"/>
            <a:chExt cx="3839664" cy="2088230"/>
          </a:xfrm>
        </p:grpSpPr>
        <p:cxnSp>
          <p:nvCxnSpPr>
            <p:cNvPr id="4" name="Straight Arrow Connector 3"/>
            <p:cNvCxnSpPr>
              <a:stCxn id="33" idx="1"/>
            </p:cNvCxnSpPr>
            <p:nvPr/>
          </p:nvCxnSpPr>
          <p:spPr>
            <a:xfrm flipH="1" flipV="1">
              <a:off x="3249587" y="2093949"/>
              <a:ext cx="1823440" cy="44298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3" idx="1"/>
            </p:cNvCxnSpPr>
            <p:nvPr/>
          </p:nvCxnSpPr>
          <p:spPr>
            <a:xfrm flipH="1">
              <a:off x="2581143" y="2536929"/>
              <a:ext cx="2491884" cy="1069186"/>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3" idx="1"/>
            </p:cNvCxnSpPr>
            <p:nvPr/>
          </p:nvCxnSpPr>
          <p:spPr>
            <a:xfrm flipH="1">
              <a:off x="1233363" y="2536929"/>
              <a:ext cx="3839664" cy="1069186"/>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3" idx="1"/>
            </p:cNvCxnSpPr>
            <p:nvPr/>
          </p:nvCxnSpPr>
          <p:spPr>
            <a:xfrm flipH="1">
              <a:off x="2961555" y="2536929"/>
              <a:ext cx="2111472" cy="20509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3" idx="1"/>
            </p:cNvCxnSpPr>
            <p:nvPr/>
          </p:nvCxnSpPr>
          <p:spPr>
            <a:xfrm flipH="1" flipV="1">
              <a:off x="3393603" y="1517885"/>
              <a:ext cx="1679424" cy="101904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2875108" y="2205358"/>
            <a:ext cx="3914702" cy="2199917"/>
            <a:chOff x="1233362" y="2232840"/>
            <a:chExt cx="3914702" cy="2199917"/>
          </a:xfrm>
        </p:grpSpPr>
        <p:cxnSp>
          <p:nvCxnSpPr>
            <p:cNvPr id="43" name="Straight Arrow Connector 42"/>
            <p:cNvCxnSpPr>
              <a:stCxn id="34" idx="1"/>
            </p:cNvCxnSpPr>
            <p:nvPr/>
          </p:nvCxnSpPr>
          <p:spPr>
            <a:xfrm flipH="1" flipV="1">
              <a:off x="3176064" y="4409630"/>
              <a:ext cx="1972000" cy="23127"/>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4" idx="1"/>
            </p:cNvCxnSpPr>
            <p:nvPr/>
          </p:nvCxnSpPr>
          <p:spPr>
            <a:xfrm flipH="1" flipV="1">
              <a:off x="1233362" y="3761558"/>
              <a:ext cx="3914702" cy="671199"/>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4" idx="1"/>
            </p:cNvCxnSpPr>
            <p:nvPr/>
          </p:nvCxnSpPr>
          <p:spPr>
            <a:xfrm flipH="1" flipV="1">
              <a:off x="3249586" y="2232840"/>
              <a:ext cx="1898478" cy="2199917"/>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34" idx="1"/>
            </p:cNvCxnSpPr>
            <p:nvPr/>
          </p:nvCxnSpPr>
          <p:spPr>
            <a:xfrm flipH="1" flipV="1">
              <a:off x="2581144" y="3617542"/>
              <a:ext cx="2566920" cy="815215"/>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34" idx="1"/>
            </p:cNvCxnSpPr>
            <p:nvPr/>
          </p:nvCxnSpPr>
          <p:spPr>
            <a:xfrm flipH="1" flipV="1">
              <a:off x="2961554" y="2925190"/>
              <a:ext cx="2186510" cy="1507567"/>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455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right)">
                                      <p:cBhvr>
                                        <p:cTn id="15" dur="500"/>
                                        <p:tgtEl>
                                          <p:spTgt spid="5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nodeType="withEffect">
                                  <p:stCondLst>
                                    <p:cond delay="0"/>
                                  </p:stCondLst>
                                  <p:childTnLst>
                                    <p:set>
                                      <p:cBhvr>
                                        <p:cTn id="27" dur="1" fill="hold">
                                          <p:stCondLst>
                                            <p:cond delay="0"/>
                                          </p:stCondLst>
                                        </p:cTn>
                                        <p:tgtEl>
                                          <p:spTgt spid="12292"/>
                                        </p:tgtEl>
                                        <p:attrNameLst>
                                          <p:attrName>style.visibility</p:attrName>
                                        </p:attrNameLst>
                                      </p:cBhvr>
                                      <p:to>
                                        <p:strVal val="visible"/>
                                      </p:to>
                                    </p:set>
                                    <p:animEffect transition="in" filter="fade">
                                      <p:cBhvr>
                                        <p:cTn id="28" dur="500"/>
                                        <p:tgtEl>
                                          <p:spTgt spid="12292"/>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right)">
                                      <p:cBhvr>
                                        <p:cTn id="3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0A03-07FF-4D40-8316-9A28D4F86545}"/>
              </a:ext>
            </a:extLst>
          </p:cNvPr>
          <p:cNvSpPr>
            <a:spLocks noGrp="1"/>
          </p:cNvSpPr>
          <p:nvPr>
            <p:ph type="title"/>
          </p:nvPr>
        </p:nvSpPr>
        <p:spPr/>
        <p:txBody>
          <a:bodyPr/>
          <a:lstStyle/>
          <a:p>
            <a:r>
              <a:rPr lang="en-GB" dirty="0"/>
              <a:t>Summary</a:t>
            </a:r>
          </a:p>
        </p:txBody>
      </p:sp>
      <p:sp>
        <p:nvSpPr>
          <p:cNvPr id="4" name="Rectangle 3">
            <a:extLst>
              <a:ext uri="{FF2B5EF4-FFF2-40B4-BE49-F238E27FC236}">
                <a16:creationId xmlns:a16="http://schemas.microsoft.com/office/drawing/2014/main" id="{FA49FFDA-3BE4-414F-A502-E6B485F090A1}"/>
              </a:ext>
            </a:extLst>
          </p:cNvPr>
          <p:cNvSpPr/>
          <p:nvPr/>
        </p:nvSpPr>
        <p:spPr>
          <a:xfrm>
            <a:off x="838200" y="2078703"/>
            <a:ext cx="6096000" cy="2805063"/>
          </a:xfrm>
          <a:prstGeom prst="rect">
            <a:avLst/>
          </a:prstGeom>
        </p:spPr>
        <p:txBody>
          <a:bodyPr>
            <a:spAutoFit/>
          </a:bodyPr>
          <a:lstStyle/>
          <a:p>
            <a:pPr>
              <a:lnSpc>
                <a:spcPct val="150000"/>
              </a:lnSpc>
            </a:pPr>
            <a:r>
              <a:rPr lang="en-GB" sz="2400" dirty="0">
                <a:cs typeface="Arial" panose="020B0604020202020204" pitchFamily="34" charset="0"/>
              </a:rPr>
              <a:t>PART 1: </a:t>
            </a:r>
          </a:p>
          <a:p>
            <a:pPr marL="342900" indent="-342900">
              <a:lnSpc>
                <a:spcPct val="150000"/>
              </a:lnSpc>
              <a:buFont typeface="Arial" panose="020B0604020202020204" pitchFamily="34" charset="0"/>
              <a:buChar char="•"/>
            </a:pPr>
            <a:r>
              <a:rPr lang="en-GB" sz="2400" dirty="0">
                <a:cs typeface="Arial" panose="020B0604020202020204" pitchFamily="34" charset="0"/>
              </a:rPr>
              <a:t>Intro to Systems Biology and Network representation </a:t>
            </a:r>
          </a:p>
          <a:p>
            <a:pPr marL="342900" indent="-342900">
              <a:lnSpc>
                <a:spcPct val="150000"/>
              </a:lnSpc>
              <a:buFont typeface="Arial" panose="020B0604020202020204" pitchFamily="34" charset="0"/>
              <a:buChar char="•"/>
            </a:pPr>
            <a:r>
              <a:rPr lang="en-GB" sz="2400" dirty="0">
                <a:cs typeface="Arial" panose="020B0604020202020204" pitchFamily="34" charset="0"/>
              </a:rPr>
              <a:t>Graph theory concepts</a:t>
            </a:r>
          </a:p>
          <a:p>
            <a:pPr marL="342900" indent="-342900">
              <a:lnSpc>
                <a:spcPct val="150000"/>
              </a:lnSpc>
              <a:buFont typeface="Arial" panose="020B0604020202020204" pitchFamily="34" charset="0"/>
              <a:buChar char="•"/>
            </a:pPr>
            <a:r>
              <a:rPr lang="en-GB" sz="2400" dirty="0">
                <a:cs typeface="Arial" panose="020B0604020202020204" pitchFamily="34" charset="0"/>
              </a:rPr>
              <a:t>Network analysis: a brief overview</a:t>
            </a:r>
          </a:p>
        </p:txBody>
      </p:sp>
    </p:spTree>
    <p:extLst>
      <p:ext uri="{BB962C8B-B14F-4D97-AF65-F5344CB8AC3E}">
        <p14:creationId xmlns:p14="http://schemas.microsoft.com/office/powerpoint/2010/main" val="2349606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0CD8-AE94-2C48-A3EE-08C73007BA0B}"/>
              </a:ext>
            </a:extLst>
          </p:cNvPr>
          <p:cNvSpPr>
            <a:spLocks noGrp="1"/>
          </p:cNvSpPr>
          <p:nvPr>
            <p:ph type="title"/>
          </p:nvPr>
        </p:nvSpPr>
        <p:spPr/>
        <p:txBody>
          <a:bodyPr/>
          <a:lstStyle/>
          <a:p>
            <a:r>
              <a:rPr lang="en-GB" dirty="0"/>
              <a:t>what’s next…</a:t>
            </a:r>
          </a:p>
        </p:txBody>
      </p:sp>
      <p:sp>
        <p:nvSpPr>
          <p:cNvPr id="3" name="Content Placeholder 2">
            <a:extLst>
              <a:ext uri="{FF2B5EF4-FFF2-40B4-BE49-F238E27FC236}">
                <a16:creationId xmlns:a16="http://schemas.microsoft.com/office/drawing/2014/main" id="{791A479E-FF9F-9840-86F2-1708209416F4}"/>
              </a:ext>
            </a:extLst>
          </p:cNvPr>
          <p:cNvSpPr>
            <a:spLocks noGrp="1"/>
          </p:cNvSpPr>
          <p:nvPr>
            <p:ph idx="1"/>
          </p:nvPr>
        </p:nvSpPr>
        <p:spPr/>
        <p:txBody>
          <a:bodyPr>
            <a:normAutofit/>
          </a:bodyPr>
          <a:lstStyle/>
          <a:p>
            <a:pPr>
              <a:lnSpc>
                <a:spcPct val="150000"/>
              </a:lnSpc>
            </a:pPr>
            <a:r>
              <a:rPr lang="en-GB" dirty="0">
                <a:cs typeface="Arial" panose="020B0604020202020204" pitchFamily="34" charset="0"/>
              </a:rPr>
              <a:t>PART 2: </a:t>
            </a:r>
          </a:p>
          <a:p>
            <a:pPr marL="342900" indent="-342900">
              <a:lnSpc>
                <a:spcPct val="150000"/>
              </a:lnSpc>
            </a:pPr>
            <a:r>
              <a:rPr lang="en-GB" dirty="0">
                <a:cs typeface="Arial" panose="020B0604020202020204" pitchFamily="34" charset="0"/>
              </a:rPr>
              <a:t>Intro to Cytoscape</a:t>
            </a:r>
          </a:p>
          <a:p>
            <a:pPr marL="342900" indent="-342900">
              <a:lnSpc>
                <a:spcPct val="150000"/>
              </a:lnSpc>
            </a:pPr>
            <a:r>
              <a:rPr lang="en-GB" dirty="0">
                <a:cs typeface="Arial" panose="020B0604020202020204" pitchFamily="34" charset="0"/>
              </a:rPr>
              <a:t>Molecular Interaction Databases</a:t>
            </a:r>
          </a:p>
          <a:p>
            <a:pPr marL="342900" indent="-342900">
              <a:lnSpc>
                <a:spcPct val="150000"/>
              </a:lnSpc>
            </a:pPr>
            <a:r>
              <a:rPr lang="en-GB" dirty="0">
                <a:cs typeface="Arial" panose="020B0604020202020204" pitchFamily="34" charset="0"/>
              </a:rPr>
              <a:t>Protein-protein interaction (PPI) resources: IMEx/</a:t>
            </a:r>
            <a:r>
              <a:rPr lang="en-GB" dirty="0" err="1">
                <a:cs typeface="Arial" panose="020B0604020202020204" pitchFamily="34" charset="0"/>
              </a:rPr>
              <a:t>IntAct</a:t>
            </a:r>
            <a:r>
              <a:rPr lang="en-GB" dirty="0">
                <a:cs typeface="Arial" panose="020B0604020202020204" pitchFamily="34" charset="0"/>
              </a:rPr>
              <a:t> DB</a:t>
            </a:r>
          </a:p>
          <a:p>
            <a:pPr marL="342900" indent="-342900">
              <a:lnSpc>
                <a:spcPct val="150000"/>
              </a:lnSpc>
            </a:pPr>
            <a:r>
              <a:rPr lang="en-GB" dirty="0" err="1">
                <a:cs typeface="Arial" panose="020B0604020202020204" pitchFamily="34" charset="0"/>
              </a:rPr>
              <a:t>Signaling</a:t>
            </a:r>
            <a:r>
              <a:rPr lang="en-GB" dirty="0">
                <a:cs typeface="Arial" panose="020B0604020202020204" pitchFamily="34" charset="0"/>
              </a:rPr>
              <a:t> Interaction Resources: SIGNOR</a:t>
            </a:r>
          </a:p>
          <a:p>
            <a:endParaRPr lang="en-GB" sz="2400" dirty="0"/>
          </a:p>
        </p:txBody>
      </p:sp>
    </p:spTree>
    <p:extLst>
      <p:ext uri="{BB962C8B-B14F-4D97-AF65-F5344CB8AC3E}">
        <p14:creationId xmlns:p14="http://schemas.microsoft.com/office/powerpoint/2010/main" val="1394410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15435-AB4A-EE4B-B40F-46542759005A}"/>
              </a:ext>
            </a:extLst>
          </p:cNvPr>
          <p:cNvSpPr>
            <a:spLocks noGrp="1"/>
          </p:cNvSpPr>
          <p:nvPr>
            <p:ph type="title"/>
          </p:nvPr>
        </p:nvSpPr>
        <p:spPr>
          <a:xfrm>
            <a:off x="0" y="0"/>
            <a:ext cx="12192000" cy="1325563"/>
          </a:xfrm>
        </p:spPr>
        <p:txBody>
          <a:bodyPr>
            <a:normAutofit/>
          </a:bodyPr>
          <a:lstStyle/>
          <a:p>
            <a:pPr algn="ctr"/>
            <a:r>
              <a:rPr lang="en-GB" sz="3200" dirty="0"/>
              <a:t>Global picture of disease mechanisms… at the molecular-resolution level</a:t>
            </a:r>
          </a:p>
        </p:txBody>
      </p:sp>
      <p:pic>
        <p:nvPicPr>
          <p:cNvPr id="4" name="Picture 3">
            <a:extLst>
              <a:ext uri="{FF2B5EF4-FFF2-40B4-BE49-F238E27FC236}">
                <a16:creationId xmlns:a16="http://schemas.microsoft.com/office/drawing/2014/main" id="{21EED7D5-3401-6A41-A0DB-A58001834A20}"/>
              </a:ext>
            </a:extLst>
          </p:cNvPr>
          <p:cNvPicPr>
            <a:picLocks noChangeAspect="1"/>
          </p:cNvPicPr>
          <p:nvPr/>
        </p:nvPicPr>
        <p:blipFill>
          <a:blip r:embed="rId3"/>
          <a:stretch>
            <a:fillRect/>
          </a:stretch>
        </p:blipFill>
        <p:spPr>
          <a:xfrm>
            <a:off x="270769" y="1316324"/>
            <a:ext cx="7788094" cy="5438003"/>
          </a:xfrm>
          <a:prstGeom prst="rect">
            <a:avLst/>
          </a:prstGeom>
        </p:spPr>
      </p:pic>
      <p:pic>
        <p:nvPicPr>
          <p:cNvPr id="5" name="Picture 4">
            <a:extLst>
              <a:ext uri="{FF2B5EF4-FFF2-40B4-BE49-F238E27FC236}">
                <a16:creationId xmlns:a16="http://schemas.microsoft.com/office/drawing/2014/main" id="{4D018798-96DD-3347-ACFE-AAEA87E53EA0}"/>
              </a:ext>
            </a:extLst>
          </p:cNvPr>
          <p:cNvPicPr>
            <a:picLocks noChangeAspect="1"/>
          </p:cNvPicPr>
          <p:nvPr/>
        </p:nvPicPr>
        <p:blipFill>
          <a:blip r:embed="rId4"/>
          <a:stretch>
            <a:fillRect/>
          </a:stretch>
        </p:blipFill>
        <p:spPr>
          <a:xfrm>
            <a:off x="7952151" y="5636727"/>
            <a:ext cx="1117600" cy="1117600"/>
          </a:xfrm>
          <a:prstGeom prst="rect">
            <a:avLst/>
          </a:prstGeom>
        </p:spPr>
      </p:pic>
      <p:pic>
        <p:nvPicPr>
          <p:cNvPr id="6" name="Picture 5">
            <a:extLst>
              <a:ext uri="{FF2B5EF4-FFF2-40B4-BE49-F238E27FC236}">
                <a16:creationId xmlns:a16="http://schemas.microsoft.com/office/drawing/2014/main" id="{45C6CE3A-BCF2-E044-A38B-9605C4A292DF}"/>
              </a:ext>
            </a:extLst>
          </p:cNvPr>
          <p:cNvPicPr>
            <a:picLocks noChangeAspect="1"/>
          </p:cNvPicPr>
          <p:nvPr/>
        </p:nvPicPr>
        <p:blipFill>
          <a:blip r:embed="rId5"/>
          <a:stretch>
            <a:fillRect/>
          </a:stretch>
        </p:blipFill>
        <p:spPr>
          <a:xfrm>
            <a:off x="7748952" y="5435600"/>
            <a:ext cx="1422400" cy="1422400"/>
          </a:xfrm>
          <a:prstGeom prst="rect">
            <a:avLst/>
          </a:prstGeom>
        </p:spPr>
      </p:pic>
      <p:sp>
        <p:nvSpPr>
          <p:cNvPr id="49" name="Lightning Bolt 48">
            <a:extLst>
              <a:ext uri="{FF2B5EF4-FFF2-40B4-BE49-F238E27FC236}">
                <a16:creationId xmlns:a16="http://schemas.microsoft.com/office/drawing/2014/main" id="{F6C57855-FB6B-CA47-B23E-E9BF4E7C637E}"/>
              </a:ext>
            </a:extLst>
          </p:cNvPr>
          <p:cNvSpPr/>
          <p:nvPr/>
        </p:nvSpPr>
        <p:spPr>
          <a:xfrm>
            <a:off x="3213547" y="2129311"/>
            <a:ext cx="951269" cy="802433"/>
          </a:xfrm>
          <a:prstGeom prst="lightningBolt">
            <a:avLst/>
          </a:prstGeom>
          <a:solidFill>
            <a:schemeClr val="accent4"/>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ross 49">
            <a:extLst>
              <a:ext uri="{FF2B5EF4-FFF2-40B4-BE49-F238E27FC236}">
                <a16:creationId xmlns:a16="http://schemas.microsoft.com/office/drawing/2014/main" id="{F9F41FCF-5CC1-F248-B6BA-B83B4F533479}"/>
              </a:ext>
            </a:extLst>
          </p:cNvPr>
          <p:cNvSpPr/>
          <p:nvPr/>
        </p:nvSpPr>
        <p:spPr>
          <a:xfrm rot="18891970">
            <a:off x="4919678" y="4244492"/>
            <a:ext cx="503853" cy="485191"/>
          </a:xfrm>
          <a:prstGeom prst="plus">
            <a:avLst>
              <a:gd name="adj" fmla="val 398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Cross 50">
            <a:extLst>
              <a:ext uri="{FF2B5EF4-FFF2-40B4-BE49-F238E27FC236}">
                <a16:creationId xmlns:a16="http://schemas.microsoft.com/office/drawing/2014/main" id="{64EB096B-D528-1842-971D-C31B4CEE8EA6}"/>
              </a:ext>
            </a:extLst>
          </p:cNvPr>
          <p:cNvSpPr/>
          <p:nvPr/>
        </p:nvSpPr>
        <p:spPr>
          <a:xfrm rot="18891970">
            <a:off x="6231761" y="4533555"/>
            <a:ext cx="503853" cy="485191"/>
          </a:xfrm>
          <a:prstGeom prst="plus">
            <a:avLst>
              <a:gd name="adj" fmla="val 398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Cross 51">
            <a:extLst>
              <a:ext uri="{FF2B5EF4-FFF2-40B4-BE49-F238E27FC236}">
                <a16:creationId xmlns:a16="http://schemas.microsoft.com/office/drawing/2014/main" id="{706BA4CA-5561-BF44-8E16-9BDE3F800738}"/>
              </a:ext>
            </a:extLst>
          </p:cNvPr>
          <p:cNvSpPr/>
          <p:nvPr/>
        </p:nvSpPr>
        <p:spPr>
          <a:xfrm rot="18891970">
            <a:off x="5705577" y="4061663"/>
            <a:ext cx="503853" cy="485191"/>
          </a:xfrm>
          <a:prstGeom prst="plus">
            <a:avLst>
              <a:gd name="adj" fmla="val 398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ross 52">
            <a:extLst>
              <a:ext uri="{FF2B5EF4-FFF2-40B4-BE49-F238E27FC236}">
                <a16:creationId xmlns:a16="http://schemas.microsoft.com/office/drawing/2014/main" id="{05F68DD0-CE04-F44C-ACE5-53D41AF26F6B}"/>
              </a:ext>
            </a:extLst>
          </p:cNvPr>
          <p:cNvSpPr/>
          <p:nvPr/>
        </p:nvSpPr>
        <p:spPr>
          <a:xfrm rot="18891970">
            <a:off x="7291947" y="5725166"/>
            <a:ext cx="503853" cy="485191"/>
          </a:xfrm>
          <a:prstGeom prst="plus">
            <a:avLst>
              <a:gd name="adj" fmla="val 398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Cross 53">
            <a:extLst>
              <a:ext uri="{FF2B5EF4-FFF2-40B4-BE49-F238E27FC236}">
                <a16:creationId xmlns:a16="http://schemas.microsoft.com/office/drawing/2014/main" id="{CBEAB5F9-5DDE-224E-A0C6-F44B7FC890EB}"/>
              </a:ext>
            </a:extLst>
          </p:cNvPr>
          <p:cNvSpPr/>
          <p:nvPr/>
        </p:nvSpPr>
        <p:spPr>
          <a:xfrm rot="18891970">
            <a:off x="6737204" y="4998102"/>
            <a:ext cx="503853" cy="485191"/>
          </a:xfrm>
          <a:prstGeom prst="plus">
            <a:avLst>
              <a:gd name="adj" fmla="val 3981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88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20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30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60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xit" presetSubtype="0" fill="hold" nodeType="withEffect">
                                  <p:stCondLst>
                                    <p:cond delay="70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80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26F321-A857-BC42-9962-B7F0FC355BF6}"/>
              </a:ext>
            </a:extLst>
          </p:cNvPr>
          <p:cNvSpPr>
            <a:spLocks noGrp="1"/>
          </p:cNvSpPr>
          <p:nvPr>
            <p:ph type="title"/>
          </p:nvPr>
        </p:nvSpPr>
        <p:spPr/>
        <p:txBody>
          <a:bodyPr/>
          <a:lstStyle/>
          <a:p>
            <a:r>
              <a:rPr lang="en-US" dirty="0"/>
              <a:t>Modelling at different levels</a:t>
            </a:r>
          </a:p>
        </p:txBody>
      </p:sp>
      <p:pic>
        <p:nvPicPr>
          <p:cNvPr id="4" name="Content Placeholder 3">
            <a:extLst>
              <a:ext uri="{FF2B5EF4-FFF2-40B4-BE49-F238E27FC236}">
                <a16:creationId xmlns:a16="http://schemas.microsoft.com/office/drawing/2014/main" id="{C068BC87-CA9C-C345-AE3C-31E0B13D10DC}"/>
              </a:ext>
            </a:extLst>
          </p:cNvPr>
          <p:cNvPicPr>
            <a:picLocks noGrp="1" noChangeAspect="1"/>
          </p:cNvPicPr>
          <p:nvPr>
            <p:ph idx="1"/>
          </p:nvPr>
        </p:nvPicPr>
        <p:blipFill>
          <a:blip r:embed="rId2"/>
          <a:stretch>
            <a:fillRect/>
          </a:stretch>
        </p:blipFill>
        <p:spPr>
          <a:xfrm>
            <a:off x="3619500" y="2337594"/>
            <a:ext cx="4953000" cy="3327400"/>
          </a:xfrm>
          <a:prstGeom prst="rect">
            <a:avLst/>
          </a:prstGeom>
        </p:spPr>
      </p:pic>
    </p:spTree>
    <p:extLst>
      <p:ext uri="{BB962C8B-B14F-4D97-AF65-F5344CB8AC3E}">
        <p14:creationId xmlns:p14="http://schemas.microsoft.com/office/powerpoint/2010/main" val="4098483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1522F0-4E18-794F-AB99-8B5F1B3F09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88046" y="1080655"/>
            <a:ext cx="6462616" cy="5409210"/>
          </a:xfrm>
          <a:prstGeom prst="rect">
            <a:avLst/>
          </a:prstGeom>
        </p:spPr>
      </p:pic>
      <p:sp>
        <p:nvSpPr>
          <p:cNvPr id="4" name="TextBox 3">
            <a:extLst>
              <a:ext uri="{FF2B5EF4-FFF2-40B4-BE49-F238E27FC236}">
                <a16:creationId xmlns:a16="http://schemas.microsoft.com/office/drawing/2014/main" id="{6DE4C3B3-741F-9C43-96B9-5B4EAD85BB93}"/>
              </a:ext>
            </a:extLst>
          </p:cNvPr>
          <p:cNvSpPr txBox="1"/>
          <p:nvPr/>
        </p:nvSpPr>
        <p:spPr>
          <a:xfrm>
            <a:off x="339684" y="210892"/>
            <a:ext cx="7848600" cy="584775"/>
          </a:xfrm>
          <a:prstGeom prst="rect">
            <a:avLst/>
          </a:prstGeom>
          <a:noFill/>
        </p:spPr>
        <p:txBody>
          <a:bodyPr wrap="square">
            <a:spAutoFit/>
          </a:bodyPr>
          <a:lstStyle>
            <a:defPPr>
              <a:defRPr lang="de-DE"/>
            </a:defPPr>
            <a:lvl1pPr>
              <a:defRPr sz="3200">
                <a:solidFill>
                  <a:srgbClr val="72AD46"/>
                </a:solidFill>
                <a:ea typeface="+mj-ea"/>
                <a:cs typeface="Arial" pitchFamily="34" charset="0"/>
              </a:defRPr>
            </a:lvl1pPr>
          </a:lstStyle>
          <a:p>
            <a:r>
              <a:rPr lang="en-GB" dirty="0"/>
              <a:t>The Systems Biology workflow</a:t>
            </a:r>
          </a:p>
        </p:txBody>
      </p:sp>
      <p:pic>
        <p:nvPicPr>
          <p:cNvPr id="5" name="Picture 4">
            <a:extLst>
              <a:ext uri="{FF2B5EF4-FFF2-40B4-BE49-F238E27FC236}">
                <a16:creationId xmlns:a16="http://schemas.microsoft.com/office/drawing/2014/main" id="{BB38AE97-CC5F-EC44-AB36-137F824A5C6D}"/>
              </a:ext>
            </a:extLst>
          </p:cNvPr>
          <p:cNvPicPr>
            <a:picLocks noChangeAspect="1"/>
          </p:cNvPicPr>
          <p:nvPr/>
        </p:nvPicPr>
        <p:blipFill>
          <a:blip r:embed="rId3"/>
          <a:stretch>
            <a:fillRect/>
          </a:stretch>
        </p:blipFill>
        <p:spPr>
          <a:xfrm>
            <a:off x="930446" y="3429165"/>
            <a:ext cx="3657600" cy="3060700"/>
          </a:xfrm>
          <a:prstGeom prst="rect">
            <a:avLst/>
          </a:prstGeom>
        </p:spPr>
      </p:pic>
    </p:spTree>
    <p:extLst>
      <p:ext uri="{BB962C8B-B14F-4D97-AF65-F5344CB8AC3E}">
        <p14:creationId xmlns:p14="http://schemas.microsoft.com/office/powerpoint/2010/main" val="1530739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5C8544F-FF5D-4D43-9BF3-A68251FF5DC2}"/>
              </a:ext>
            </a:extLst>
          </p:cNvPr>
          <p:cNvSpPr txBox="1">
            <a:spLocks noChangeArrowheads="1"/>
          </p:cNvSpPr>
          <p:nvPr/>
        </p:nvSpPr>
        <p:spPr>
          <a:xfrm>
            <a:off x="2209801" y="2246919"/>
            <a:ext cx="7772400" cy="685718"/>
          </a:xfrm>
          <a:prstGeom prst="rect">
            <a:avLst/>
          </a:prstGeom>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GB" sz="3600">
                <a:latin typeface="HelveticaNeueLT Pro 45 Lt" pitchFamily="34" charset="0"/>
                <a:cs typeface="Arial" pitchFamily="34" charset="0"/>
              </a:rPr>
              <a:t>Network representation and analysis: </a:t>
            </a:r>
            <a:br>
              <a:rPr lang="en-GB" sz="3600">
                <a:latin typeface="HelveticaNeueLT Pro 45 Lt" pitchFamily="34" charset="0"/>
                <a:cs typeface="Arial" pitchFamily="34" charset="0"/>
              </a:rPr>
            </a:br>
            <a:r>
              <a:rPr lang="en-GB" sz="3600">
                <a:latin typeface="HelveticaNeueLT Pro 45 Lt" pitchFamily="34" charset="0"/>
                <a:cs typeface="Arial" pitchFamily="34" charset="0"/>
              </a:rPr>
              <a:t>strategies and limitations</a:t>
            </a:r>
            <a:endParaRPr lang="de-DE" sz="3600" dirty="0">
              <a:latin typeface="HelveticaNeueLT Pro 45 Lt" pitchFamily="34" charset="0"/>
              <a:cs typeface="Arial" pitchFamily="34" charset="0"/>
            </a:endParaRPr>
          </a:p>
        </p:txBody>
      </p:sp>
    </p:spTree>
    <p:extLst>
      <p:ext uri="{BB962C8B-B14F-4D97-AF65-F5344CB8AC3E}">
        <p14:creationId xmlns:p14="http://schemas.microsoft.com/office/powerpoint/2010/main" val="7894130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5606</TotalTime>
  <Words>5405</Words>
  <Application>Microsoft Macintosh PowerPoint</Application>
  <PresentationFormat>Widescreen</PresentationFormat>
  <Paragraphs>783</Paragraphs>
  <Slides>58</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ＭＳ Ｐゴシック</vt:lpstr>
      <vt:lpstr>American Typewriter</vt:lpstr>
      <vt:lpstr>Arial</vt:lpstr>
      <vt:lpstr>Calibri</vt:lpstr>
      <vt:lpstr>Calibri Light</vt:lpstr>
      <vt:lpstr>Geneva</vt:lpstr>
      <vt:lpstr>HelveticaNeueLT Pro 45 Lt</vt:lpstr>
      <vt:lpstr>Merriweather</vt:lpstr>
      <vt:lpstr>Wingdings</vt:lpstr>
      <vt:lpstr>Office Theme</vt:lpstr>
      <vt:lpstr>Methods in building and analysing biological networks. </vt:lpstr>
      <vt:lpstr>PowerPoint Presentation</vt:lpstr>
      <vt:lpstr>Network part 1</vt:lpstr>
      <vt:lpstr>PowerPoint Presentation</vt:lpstr>
      <vt:lpstr>Global picture of disease mechanisms</vt:lpstr>
      <vt:lpstr>Global picture of disease mechanisms… at the molecular-resolution level</vt:lpstr>
      <vt:lpstr>Modelling at different levels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And a mix…</vt:lpstr>
      <vt:lpstr>Biological networks</vt:lpstr>
      <vt:lpstr>PowerPoint Presentation</vt:lpstr>
      <vt:lpstr>PowerPoint Presentation</vt:lpstr>
      <vt:lpstr>PowerPoint Presentation</vt:lpstr>
      <vt:lpstr>PowerPoint Presentation</vt:lpstr>
      <vt:lpstr>Small-world effect median network distance – 6 steps</vt:lpstr>
      <vt:lpstr>PowerPoint Presentation</vt:lpstr>
      <vt:lpstr>PowerPoint Presentation</vt:lpstr>
      <vt:lpstr>PowerPoint Presentation</vt:lpstr>
      <vt:lpstr>PowerPoint Presentation</vt:lpstr>
      <vt:lpstr>Example of a PPI Network </vt:lpstr>
      <vt:lpstr>PowerPoint Presentation</vt:lpstr>
      <vt:lpstr>Local topological properties of a network</vt:lpstr>
      <vt:lpstr>The degree of a node (k)</vt:lpstr>
      <vt:lpstr>The degree of a node (k)</vt:lpstr>
      <vt:lpstr>The degree of a node (k), a small exercise</vt:lpstr>
      <vt:lpstr>Clustering coefficient</vt:lpstr>
      <vt:lpstr>A small exercise…</vt:lpstr>
      <vt:lpstr>Global topological properties of a network</vt:lpstr>
      <vt:lpstr>PowerPoint Presentation</vt:lpstr>
      <vt:lpstr>Properties of PPI networks: scale-free networks </vt:lpstr>
      <vt:lpstr>Scale free networks</vt:lpstr>
      <vt:lpstr>Properties of PPI networks: scale-free networks </vt:lpstr>
      <vt:lpstr>Properties of PPI networks: scale-free networks </vt:lpstr>
      <vt:lpstr>Properties of PPINs: Small-world effect</vt:lpstr>
      <vt:lpstr>PowerPoint Presentation</vt:lpstr>
      <vt:lpstr>shortest path</vt:lpstr>
      <vt:lpstr>shortest path</vt:lpstr>
      <vt:lpstr>A cell is a little bit like google maps</vt:lpstr>
      <vt:lpstr>PowerPoint Presentation</vt:lpstr>
      <vt:lpstr>network motifs </vt:lpstr>
      <vt:lpstr>Feedback loop</vt:lpstr>
      <vt:lpstr>PowerPoint Presentation</vt:lpstr>
      <vt:lpstr>network analysis, 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what’s next…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39</cp:revision>
  <cp:lastPrinted>2023-03-07T07:50:39Z</cp:lastPrinted>
  <dcterms:created xsi:type="dcterms:W3CDTF">2023-03-06T13:21:07Z</dcterms:created>
  <dcterms:modified xsi:type="dcterms:W3CDTF">2023-04-17T10:15:04Z</dcterms:modified>
</cp:coreProperties>
</file>