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3"/>
  </p:notesMasterIdLst>
  <p:sldIdLst>
    <p:sldId id="256" r:id="rId2"/>
    <p:sldId id="1367" r:id="rId3"/>
    <p:sldId id="1372" r:id="rId4"/>
    <p:sldId id="1374" r:id="rId5"/>
    <p:sldId id="1375" r:id="rId6"/>
    <p:sldId id="1366" r:id="rId7"/>
    <p:sldId id="301" r:id="rId8"/>
    <p:sldId id="303" r:id="rId9"/>
    <p:sldId id="304" r:id="rId10"/>
    <p:sldId id="305" r:id="rId11"/>
    <p:sldId id="513" r:id="rId12"/>
    <p:sldId id="347" r:id="rId13"/>
    <p:sldId id="296" r:id="rId14"/>
    <p:sldId id="1371" r:id="rId15"/>
    <p:sldId id="499" r:id="rId16"/>
    <p:sldId id="1370" r:id="rId17"/>
    <p:sldId id="340" r:id="rId18"/>
    <p:sldId id="341" r:id="rId19"/>
    <p:sldId id="1373" r:id="rId20"/>
    <p:sldId id="469" r:id="rId21"/>
    <p:sldId id="470" r:id="rId22"/>
    <p:sldId id="471" r:id="rId23"/>
    <p:sldId id="464" r:id="rId24"/>
    <p:sldId id="472" r:id="rId25"/>
    <p:sldId id="473" r:id="rId26"/>
    <p:sldId id="474" r:id="rId27"/>
    <p:sldId id="475" r:id="rId28"/>
    <p:sldId id="400" r:id="rId29"/>
    <p:sldId id="267" r:id="rId30"/>
    <p:sldId id="368" r:id="rId31"/>
    <p:sldId id="360" r:id="rId32"/>
    <p:sldId id="359" r:id="rId33"/>
    <p:sldId id="358" r:id="rId34"/>
    <p:sldId id="318" r:id="rId35"/>
    <p:sldId id="369" r:id="rId36"/>
    <p:sldId id="383" r:id="rId37"/>
    <p:sldId id="386" r:id="rId38"/>
    <p:sldId id="370" r:id="rId39"/>
    <p:sldId id="371" r:id="rId40"/>
    <p:sldId id="480" r:id="rId41"/>
    <p:sldId id="373" r:id="rId42"/>
    <p:sldId id="391" r:id="rId43"/>
    <p:sldId id="481" r:id="rId44"/>
    <p:sldId id="483" r:id="rId45"/>
    <p:sldId id="485" r:id="rId46"/>
    <p:sldId id="482" r:id="rId47"/>
    <p:sldId id="479" r:id="rId48"/>
    <p:sldId id="488" r:id="rId49"/>
    <p:sldId id="489" r:id="rId50"/>
    <p:sldId id="486" r:id="rId51"/>
    <p:sldId id="487" r:id="rId5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768"/>
  </p:normalViewPr>
  <p:slideViewPr>
    <p:cSldViewPr snapToGrid="0" snapToObjects="1">
      <p:cViewPr varScale="1">
        <p:scale>
          <a:sx n="106" d="100"/>
          <a:sy n="106" d="100"/>
        </p:scale>
        <p:origin x="17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7D829-749B-1148-BE1D-B4B182880B63}" type="datetimeFigureOut">
              <a:rPr lang="en-GB" smtClean="0"/>
              <a:t>12/04/2023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E43D4-9489-6B43-A9A1-CA19B358B302}" type="slidenum">
              <a:rPr lang="en-GB" smtClean="0"/>
              <a:t>‹#›</a:t>
            </a:fld>
            <a:endParaRPr lang="en-GB"/>
          </a:p>
        </p:txBody>
      </p:sp>
    </p:spTree>
    <p:extLst>
      <p:ext uri="{BB962C8B-B14F-4D97-AF65-F5344CB8AC3E}">
        <p14:creationId xmlns:p14="http://schemas.microsoft.com/office/powerpoint/2010/main" val="1479350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ciencedirect.com/science/article/pii/S095816691630115X#bib0025"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sciencedirect.com/science/article/pii/S095816691630115X#bib0040" TargetMode="External"/><Relationship Id="rId5" Type="http://schemas.openxmlformats.org/officeDocument/2006/relationships/hyperlink" Target="https://www.sciencedirect.com/science/article/pii/S095816691630115X#bib0035" TargetMode="External"/><Relationship Id="rId4" Type="http://schemas.openxmlformats.org/officeDocument/2006/relationships/hyperlink" Target="https://www.sciencedirect.com/science/article/pii/S095816691630115X#bib003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ciencedirect.com/science/article/pii/S095816691630115X#bib0025"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sciencedirect.com/science/article/pii/S095816691630115X#bib0040" TargetMode="External"/><Relationship Id="rId5" Type="http://schemas.openxmlformats.org/officeDocument/2006/relationships/hyperlink" Target="https://www.sciencedirect.com/science/article/pii/S095816691630115X#bib0035" TargetMode="External"/><Relationship Id="rId4" Type="http://schemas.openxmlformats.org/officeDocument/2006/relationships/hyperlink" Target="https://www.sciencedirect.com/science/article/pii/S095816691630115X#bib003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0" i="0" kern="1200" dirty="0" err="1">
                <a:solidFill>
                  <a:schemeClr val="tx1"/>
                </a:solidFill>
                <a:effectLst/>
                <a:latin typeface="+mn-lt"/>
                <a:ea typeface="+mn-ea"/>
                <a:cs typeface="+mn-cs"/>
              </a:rPr>
              <a:t>Advances</a:t>
            </a:r>
            <a:r>
              <a:rPr lang="it-IT" sz="1200" b="0" i="0" kern="1200" dirty="0">
                <a:solidFill>
                  <a:schemeClr val="tx1"/>
                </a:solidFill>
                <a:effectLst/>
                <a:latin typeface="+mn-lt"/>
                <a:ea typeface="+mn-ea"/>
                <a:cs typeface="+mn-cs"/>
              </a:rPr>
              <a:t> in </a:t>
            </a:r>
            <a:r>
              <a:rPr lang="it-IT" sz="1200" b="0" i="0" kern="1200" dirty="0" err="1">
                <a:solidFill>
                  <a:schemeClr val="tx1"/>
                </a:solidFill>
                <a:effectLst/>
                <a:latin typeface="+mn-lt"/>
                <a:ea typeface="+mn-ea"/>
                <a:cs typeface="+mn-cs"/>
              </a:rPr>
              <a:t>omic</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techniques</a:t>
            </a:r>
            <a:r>
              <a:rPr lang="it-IT" sz="1200" b="0" i="0" kern="1200" dirty="0">
                <a:solidFill>
                  <a:schemeClr val="tx1"/>
                </a:solidFill>
                <a:effectLst/>
                <a:latin typeface="+mn-lt"/>
                <a:ea typeface="+mn-ea"/>
                <a:cs typeface="+mn-cs"/>
              </a:rPr>
              <a:t> are </a:t>
            </a:r>
            <a:r>
              <a:rPr lang="it-IT" sz="1200" b="0" i="0" kern="1200" dirty="0" err="1">
                <a:solidFill>
                  <a:schemeClr val="tx1"/>
                </a:solidFill>
                <a:effectLst/>
                <a:latin typeface="+mn-lt"/>
                <a:ea typeface="+mn-ea"/>
                <a:cs typeface="+mn-cs"/>
              </a:rPr>
              <a:t>providing</a:t>
            </a:r>
            <a:r>
              <a:rPr lang="it-IT" sz="1200" b="0" i="0" kern="1200" dirty="0">
                <a:solidFill>
                  <a:schemeClr val="tx1"/>
                </a:solidFill>
                <a:effectLst/>
                <a:latin typeface="+mn-lt"/>
                <a:ea typeface="+mn-ea"/>
                <a:cs typeface="+mn-cs"/>
              </a:rPr>
              <a:t> an </a:t>
            </a:r>
            <a:r>
              <a:rPr lang="it-IT" sz="1200" b="0" i="0" kern="1200" dirty="0" err="1">
                <a:solidFill>
                  <a:schemeClr val="tx1"/>
                </a:solidFill>
                <a:effectLst/>
                <a:latin typeface="+mn-lt"/>
                <a:ea typeface="+mn-ea"/>
                <a:cs typeface="+mn-cs"/>
              </a:rPr>
              <a:t>unprecedented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capacity</a:t>
            </a:r>
            <a:r>
              <a:rPr lang="it-IT" sz="1200" b="0" i="0" kern="1200" dirty="0">
                <a:solidFill>
                  <a:schemeClr val="tx1"/>
                </a:solidFill>
                <a:effectLst/>
                <a:latin typeface="+mn-lt"/>
                <a:ea typeface="+mn-ea"/>
                <a:cs typeface="+mn-cs"/>
              </a:rPr>
              <a:t> to </a:t>
            </a:r>
            <a:r>
              <a:rPr lang="it-IT" sz="1200" b="0" i="0" kern="1200" dirty="0" err="1">
                <a:solidFill>
                  <a:schemeClr val="tx1"/>
                </a:solidFill>
                <a:effectLst/>
                <a:latin typeface="+mn-lt"/>
                <a:ea typeface="+mn-ea"/>
                <a:cs typeface="+mn-cs"/>
              </a:rPr>
              <a:t>measure</a:t>
            </a:r>
            <a:r>
              <a:rPr lang="it-IT" sz="1200" b="0" i="0" kern="1200" dirty="0">
                <a:solidFill>
                  <a:schemeClr val="tx1"/>
                </a:solidFill>
                <a:effectLst/>
                <a:latin typeface="+mn-lt"/>
                <a:ea typeface="+mn-ea"/>
                <a:cs typeface="+mn-cs"/>
              </a:rPr>
              <a:t> RNA (</a:t>
            </a:r>
            <a:r>
              <a:rPr lang="it-IT" sz="1200" b="0" i="0" kern="1200" dirty="0" err="1">
                <a:solidFill>
                  <a:schemeClr val="tx1"/>
                </a:solidFill>
                <a:effectLst/>
                <a:latin typeface="+mn-lt"/>
                <a:ea typeface="+mn-ea"/>
                <a:cs typeface="+mn-cs"/>
              </a:rPr>
              <a:t>coding</a:t>
            </a:r>
            <a:r>
              <a:rPr lang="it-IT" sz="1200" b="0" i="0" kern="1200" dirty="0">
                <a:solidFill>
                  <a:schemeClr val="tx1"/>
                </a:solidFill>
                <a:effectLst/>
                <a:latin typeface="+mn-lt"/>
                <a:ea typeface="+mn-ea"/>
                <a:cs typeface="+mn-cs"/>
              </a:rPr>
              <a:t> and non-</a:t>
            </a:r>
            <a:r>
              <a:rPr lang="it-IT" sz="1200" b="0" i="0" kern="1200" dirty="0" err="1">
                <a:solidFill>
                  <a:schemeClr val="tx1"/>
                </a:solidFill>
                <a:effectLst/>
                <a:latin typeface="+mn-lt"/>
                <a:ea typeface="+mn-ea"/>
                <a:cs typeface="+mn-cs"/>
              </a:rPr>
              <a:t>coding</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protein</a:t>
            </a:r>
            <a:r>
              <a:rPr lang="it-IT" sz="1200" b="0" i="0" kern="1200" dirty="0">
                <a:solidFill>
                  <a:schemeClr val="tx1"/>
                </a:solidFill>
                <a:effectLst/>
                <a:latin typeface="+mn-lt"/>
                <a:ea typeface="+mn-ea"/>
                <a:cs typeface="+mn-cs"/>
              </a:rPr>
              <a:t>, and post-</a:t>
            </a:r>
            <a:r>
              <a:rPr lang="it-IT" sz="1200" b="0" i="0" kern="1200" dirty="0" err="1">
                <a:solidFill>
                  <a:schemeClr val="tx1"/>
                </a:solidFill>
                <a:effectLst/>
                <a:latin typeface="+mn-lt"/>
                <a:ea typeface="+mn-ea"/>
                <a:cs typeface="+mn-cs"/>
              </a:rPr>
              <a:t>translational</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modification</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levels</a:t>
            </a:r>
            <a:r>
              <a:rPr lang="it-IT" sz="1200" b="0" i="0" kern="1200" dirty="0">
                <a:solidFill>
                  <a:schemeClr val="tx1"/>
                </a:solidFill>
                <a:effectLst/>
                <a:latin typeface="+mn-lt"/>
                <a:ea typeface="+mn-ea"/>
                <a:cs typeface="+mn-cs"/>
              </a:rPr>
              <a:t> under </a:t>
            </a:r>
            <a:r>
              <a:rPr lang="it-IT" sz="1200" b="0" i="0" kern="1200" dirty="0" err="1">
                <a:solidFill>
                  <a:schemeClr val="tx1"/>
                </a:solidFill>
                <a:effectLst/>
                <a:latin typeface="+mn-lt"/>
                <a:ea typeface="+mn-ea"/>
                <a:cs typeface="+mn-cs"/>
              </a:rPr>
              <a:t>different</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biological</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contexts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such</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as</a:t>
            </a:r>
            <a:r>
              <a:rPr lang="it-IT" sz="1200" b="0" i="0" kern="1200" dirty="0">
                <a:solidFill>
                  <a:schemeClr val="tx1"/>
                </a:solidFill>
                <a:effectLst/>
                <a:latin typeface="+mn-lt"/>
                <a:ea typeface="+mn-ea"/>
                <a:cs typeface="+mn-cs"/>
              </a:rPr>
              <a:t> time, </a:t>
            </a:r>
            <a:r>
              <a:rPr lang="it-IT" sz="1200" b="0" i="0" kern="1200" dirty="0" err="1">
                <a:solidFill>
                  <a:schemeClr val="tx1"/>
                </a:solidFill>
                <a:effectLst/>
                <a:latin typeface="+mn-lt"/>
                <a:ea typeface="+mn-ea"/>
                <a:cs typeface="+mn-cs"/>
              </a:rPr>
              <a:t>cell</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states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tissues</a:t>
            </a:r>
            <a:r>
              <a:rPr lang="it-IT" sz="1200" b="0" i="0" kern="1200" dirty="0">
                <a:solidFill>
                  <a:schemeClr val="tx1"/>
                </a:solidFill>
                <a:effectLst/>
                <a:latin typeface="+mn-lt"/>
                <a:ea typeface="+mn-ea"/>
                <a:cs typeface="+mn-cs"/>
              </a:rPr>
              <a:t>, or </a:t>
            </a:r>
            <a:r>
              <a:rPr lang="it-IT" sz="1200" b="0" i="0" kern="1200" dirty="0" err="1">
                <a:solidFill>
                  <a:schemeClr val="tx1"/>
                </a:solidFill>
                <a:effectLst/>
                <a:latin typeface="+mn-lt"/>
                <a:ea typeface="+mn-ea"/>
                <a:cs typeface="+mn-cs"/>
              </a:rPr>
              <a:t>organisms</a:t>
            </a:r>
            <a:r>
              <a:rPr lang="it-IT" sz="1200" b="0" i="0" kern="1200" dirty="0">
                <a:solidFill>
                  <a:schemeClr val="tx1"/>
                </a:solidFill>
                <a:effectLst/>
                <a:latin typeface="+mn-lt"/>
                <a:ea typeface="+mn-ea"/>
                <a:cs typeface="+mn-cs"/>
              </a:rPr>
              <a:t> [</a:t>
            </a:r>
            <a:r>
              <a:rPr lang="it-IT" sz="1200" b="0" i="0" u="none" strike="noStrike" kern="1200" dirty="0">
                <a:solidFill>
                  <a:schemeClr val="tx1"/>
                </a:solidFill>
                <a:effectLst/>
                <a:latin typeface="+mn-lt"/>
                <a:ea typeface="+mn-ea"/>
                <a:cs typeface="+mn-cs"/>
                <a:hlinkClick r:id="rId3"/>
              </a:rPr>
              <a:t>5</a:t>
            </a:r>
            <a:r>
              <a:rPr lang="it-IT" sz="1200" b="0" i="0" kern="1200" dirty="0">
                <a:solidFill>
                  <a:schemeClr val="tx1"/>
                </a:solidFill>
                <a:effectLst/>
                <a:latin typeface="+mn-lt"/>
                <a:ea typeface="+mn-ea"/>
                <a:cs typeface="+mn-cs"/>
              </a:rPr>
              <a:t>, </a:t>
            </a:r>
            <a:r>
              <a:rPr lang="it-IT" sz="1200" b="0" i="0" u="none" strike="noStrike" kern="1200" dirty="0">
                <a:solidFill>
                  <a:schemeClr val="tx1"/>
                </a:solidFill>
                <a:effectLst/>
                <a:latin typeface="+mn-lt"/>
                <a:ea typeface="+mn-ea"/>
                <a:cs typeface="+mn-cs"/>
                <a:hlinkClick r:id="rId4"/>
              </a:rPr>
              <a:t>6</a:t>
            </a:r>
            <a:r>
              <a:rPr lang="it-IT" sz="1200" b="0" i="0" kern="1200" dirty="0">
                <a:solidFill>
                  <a:schemeClr val="tx1"/>
                </a:solidFill>
                <a:effectLst/>
                <a:latin typeface="+mn-lt"/>
                <a:ea typeface="+mn-ea"/>
                <a:cs typeface="+mn-cs"/>
              </a:rPr>
              <a:t>, </a:t>
            </a:r>
            <a:r>
              <a:rPr lang="it-IT" sz="1200" b="0" i="0" u="none" strike="noStrike" kern="1200" dirty="0">
                <a:solidFill>
                  <a:schemeClr val="tx1"/>
                </a:solidFill>
                <a:effectLst/>
                <a:latin typeface="+mn-lt"/>
                <a:ea typeface="+mn-ea"/>
                <a:cs typeface="+mn-cs"/>
                <a:hlinkClick r:id="rId5"/>
              </a:rPr>
              <a:t>7</a:t>
            </a:r>
            <a:r>
              <a:rPr lang="it-IT" sz="1200" b="0" i="0" kern="1200" dirty="0">
                <a:solidFill>
                  <a:schemeClr val="tx1"/>
                </a:solidFill>
                <a:effectLst/>
                <a:latin typeface="+mn-lt"/>
                <a:ea typeface="+mn-ea"/>
                <a:cs typeface="+mn-cs"/>
              </a:rPr>
              <a:t>, </a:t>
            </a:r>
            <a:r>
              <a:rPr lang="it-IT" sz="1200" b="0" i="0" u="none" strike="noStrike" kern="1200" dirty="0">
                <a:solidFill>
                  <a:schemeClr val="tx1"/>
                </a:solidFill>
                <a:effectLst/>
                <a:latin typeface="+mn-lt"/>
                <a:ea typeface="+mn-ea"/>
                <a:cs typeface="+mn-cs"/>
                <a:hlinkClick r:id="rId6"/>
              </a:rPr>
              <a:t>8</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Systematic</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integration</a:t>
            </a:r>
            <a:r>
              <a:rPr lang="it-IT" sz="1200" b="0" i="0" kern="1200" dirty="0">
                <a:solidFill>
                  <a:schemeClr val="tx1"/>
                </a:solidFill>
                <a:effectLst/>
                <a:latin typeface="+mn-lt"/>
                <a:ea typeface="+mn-ea"/>
                <a:cs typeface="+mn-cs"/>
              </a:rPr>
              <a:t> of </a:t>
            </a:r>
            <a:r>
              <a:rPr lang="it-IT" sz="1200" b="0" i="0" kern="1200" dirty="0" err="1">
                <a:solidFill>
                  <a:schemeClr val="tx1"/>
                </a:solidFill>
                <a:effectLst/>
                <a:latin typeface="+mn-lt"/>
                <a:ea typeface="+mn-ea"/>
                <a:cs typeface="+mn-cs"/>
              </a:rPr>
              <a:t>such</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datasets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is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essential</a:t>
            </a:r>
            <a:r>
              <a:rPr lang="it-IT" sz="1200" b="0" i="0" kern="1200" dirty="0">
                <a:solidFill>
                  <a:schemeClr val="tx1"/>
                </a:solidFill>
                <a:effectLst/>
                <a:latin typeface="+mn-lt"/>
                <a:ea typeface="+mn-ea"/>
                <a:cs typeface="+mn-cs"/>
              </a:rPr>
              <a:t> to </a:t>
            </a:r>
            <a:r>
              <a:rPr lang="it-IT" sz="1200" b="0" i="0" kern="1200" dirty="0" err="1">
                <a:solidFill>
                  <a:schemeClr val="tx1"/>
                </a:solidFill>
                <a:effectLst/>
                <a:latin typeface="+mn-lt"/>
                <a:ea typeface="+mn-ea"/>
                <a:cs typeface="+mn-cs"/>
              </a:rPr>
              <a:t>identify</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molecular</a:t>
            </a:r>
            <a:r>
              <a:rPr lang="it-IT" sz="1200" b="0" i="0" kern="1200" dirty="0">
                <a:solidFill>
                  <a:schemeClr val="tx1"/>
                </a:solidFill>
                <a:effectLst/>
                <a:latin typeface="+mn-lt"/>
                <a:ea typeface="+mn-ea"/>
                <a:cs typeface="+mn-cs"/>
              </a:rPr>
              <a:t> networks </a:t>
            </a:r>
            <a:r>
              <a:rPr lang="it-IT" sz="1200" b="0" i="0" kern="1200" dirty="0" err="1">
                <a:solidFill>
                  <a:schemeClr val="tx1"/>
                </a:solidFill>
                <a:effectLst/>
                <a:latin typeface="+mn-lt"/>
                <a:ea typeface="+mn-ea"/>
                <a:cs typeface="+mn-cs"/>
              </a:rPr>
              <a:t>controlling</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normal</a:t>
            </a:r>
            <a:r>
              <a:rPr lang="it-IT" sz="1200" b="0" i="0" kern="1200" dirty="0">
                <a:solidFill>
                  <a:schemeClr val="tx1"/>
                </a:solidFill>
                <a:effectLst/>
                <a:latin typeface="+mn-lt"/>
                <a:ea typeface="+mn-ea"/>
                <a:cs typeface="+mn-cs"/>
              </a:rPr>
              <a:t> and </a:t>
            </a:r>
            <a:r>
              <a:rPr lang="it-IT" sz="1200" b="0" i="0" kern="1200" dirty="0" err="1">
                <a:solidFill>
                  <a:schemeClr val="tx1"/>
                </a:solidFill>
                <a:effectLst/>
                <a:latin typeface="+mn-lt"/>
                <a:ea typeface="+mn-ea"/>
                <a:cs typeface="+mn-cs"/>
              </a:rPr>
              <a:t>disease</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states</a:t>
            </a:r>
            <a:r>
              <a:rPr lang="it-IT" sz="1200" b="0" i="0" kern="1200" dirty="0">
                <a:solidFill>
                  <a:schemeClr val="tx1"/>
                </a:solidFill>
                <a:effectLst/>
                <a:latin typeface="+mn-lt"/>
                <a:ea typeface="+mn-ea"/>
                <a:cs typeface="+mn-cs"/>
              </a:rPr>
              <a:t>, and, </a:t>
            </a:r>
            <a:r>
              <a:rPr lang="it-IT" sz="1200" b="0" i="0" kern="1200" dirty="0" err="1">
                <a:solidFill>
                  <a:schemeClr val="tx1"/>
                </a:solidFill>
                <a:effectLst/>
                <a:latin typeface="+mn-lt"/>
                <a:ea typeface="+mn-ea"/>
                <a:cs typeface="+mn-cs"/>
              </a:rPr>
              <a:t>ultimately</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predict</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complex</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phenotypes</a:t>
            </a:r>
            <a:r>
              <a:rPr lang="it-IT" sz="1200" b="0" i="0" kern="1200" dirty="0">
                <a:solidFill>
                  <a:schemeClr val="tx1"/>
                </a:solidFill>
                <a:effectLst/>
                <a:latin typeface="+mn-lt"/>
                <a:ea typeface="+mn-ea"/>
                <a:cs typeface="+mn-cs"/>
              </a:rPr>
              <a:t> from </a:t>
            </a:r>
            <a:r>
              <a:rPr lang="it-IT" sz="1200" b="0" i="0" kern="1200" dirty="0" err="1">
                <a:solidFill>
                  <a:schemeClr val="tx1"/>
                </a:solidFill>
                <a:effectLst/>
                <a:latin typeface="+mn-lt"/>
                <a:ea typeface="+mn-ea"/>
                <a:cs typeface="+mn-cs"/>
              </a:rPr>
              <a:t>molecular</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markers</a:t>
            </a:r>
            <a:endParaRPr lang="en-GB" dirty="0"/>
          </a:p>
        </p:txBody>
      </p:sp>
      <p:sp>
        <p:nvSpPr>
          <p:cNvPr id="4" name="Slide Number Placeholder 3"/>
          <p:cNvSpPr>
            <a:spLocks noGrp="1"/>
          </p:cNvSpPr>
          <p:nvPr>
            <p:ph type="sldNum" sz="quarter" idx="5"/>
          </p:nvPr>
        </p:nvSpPr>
        <p:spPr/>
        <p:txBody>
          <a:bodyPr/>
          <a:lstStyle/>
          <a:p>
            <a:fld id="{4A199979-82A7-A74D-B58F-4BC0B0A5173B}" type="slidenum">
              <a:rPr lang="it-IT" smtClean="0"/>
              <a:t>11</a:t>
            </a:fld>
            <a:endParaRPr lang="it-IT"/>
          </a:p>
        </p:txBody>
      </p:sp>
    </p:spTree>
    <p:extLst>
      <p:ext uri="{BB962C8B-B14F-4D97-AF65-F5344CB8AC3E}">
        <p14:creationId xmlns:p14="http://schemas.microsoft.com/office/powerpoint/2010/main" val="235046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7">
            <a:extLst>
              <a:ext uri="{FF2B5EF4-FFF2-40B4-BE49-F238E27FC236}">
                <a16:creationId xmlns:a16="http://schemas.microsoft.com/office/drawing/2014/main" id="{036AE6B6-BBD9-8F4F-BC2C-A775CC7FCE49}"/>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2400">
                <a:solidFill>
                  <a:schemeClr val="tx1"/>
                </a:solidFill>
                <a:latin typeface="Arial" panose="020B0604020202020204" pitchFamily="34" charset="0"/>
                <a:ea typeface="ＭＳ Ｐゴシック" panose="020B0600070205080204" pitchFamily="34" charset="-128"/>
              </a:defRPr>
            </a:lvl1pPr>
            <a:lvl2pPr marL="37931725" indent="-37474525" defTabSz="966788">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5EF2AB5-466F-7649-830E-57983C734664}" type="slidenum">
              <a:rPr lang="de-DE" altLang="it-IT" sz="1300"/>
              <a:pPr algn="r"/>
              <a:t>31</a:t>
            </a:fld>
            <a:endParaRPr lang="de-DE" altLang="it-IT" sz="1300"/>
          </a:p>
        </p:txBody>
      </p:sp>
      <p:sp>
        <p:nvSpPr>
          <p:cNvPr id="43012" name="Rectangle 2">
            <a:extLst>
              <a:ext uri="{FF2B5EF4-FFF2-40B4-BE49-F238E27FC236}">
                <a16:creationId xmlns:a16="http://schemas.microsoft.com/office/drawing/2014/main" id="{39F589AC-D6D0-FD4A-8707-06CCBA452CCF}"/>
              </a:ext>
            </a:extLst>
          </p:cNvPr>
          <p:cNvSpPr>
            <a:spLocks noGrp="1" noRot="1" noChangeAspect="1" noChangeArrowheads="1" noTextEdit="1"/>
          </p:cNvSpPr>
          <p:nvPr>
            <p:ph type="sldImg"/>
          </p:nvPr>
        </p:nvSpPr>
        <p:spPr>
          <a:ln/>
        </p:spPr>
      </p:sp>
      <p:sp>
        <p:nvSpPr>
          <p:cNvPr id="43013" name="Rectangle 3">
            <a:extLst>
              <a:ext uri="{FF2B5EF4-FFF2-40B4-BE49-F238E27FC236}">
                <a16:creationId xmlns:a16="http://schemas.microsoft.com/office/drawing/2014/main" id="{24A8E62B-845A-374D-9DD8-AF52AEDEC639}"/>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it-IT">
                <a:ea typeface="ＭＳ Ｐゴシック" panose="020B0600070205080204" pitchFamily="34" charset="-128"/>
              </a:rPr>
              <a:t>The slide shows the core resources at the EBI mapped on to the same arrow to show the range of data you can access through the EBI. The EBI is the European centre for the collection and dissemination of biological data; we do this in collaboration with other global centres such as NCBI, the Institute of Genetics in Japan, the Swiss Institute of Bioinformatics and Cold Spring Harbor.</a:t>
            </a:r>
          </a:p>
          <a:p>
            <a:pPr eaLnBrk="1" hangingPunct="1"/>
            <a:endParaRPr lang="en-US" altLang="it-IT">
              <a:ea typeface="ＭＳ Ｐゴシック" panose="020B0600070205080204" pitchFamily="34" charset="-128"/>
            </a:endParaRPr>
          </a:p>
        </p:txBody>
      </p:sp>
    </p:spTree>
    <p:extLst>
      <p:ext uri="{BB962C8B-B14F-4D97-AF65-F5344CB8AC3E}">
        <p14:creationId xmlns:p14="http://schemas.microsoft.com/office/powerpoint/2010/main" val="274098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7">
            <a:extLst>
              <a:ext uri="{FF2B5EF4-FFF2-40B4-BE49-F238E27FC236}">
                <a16:creationId xmlns:a16="http://schemas.microsoft.com/office/drawing/2014/main" id="{98621064-F6ED-DA4C-A002-78B6A25461F1}"/>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2400">
                <a:solidFill>
                  <a:schemeClr val="tx1"/>
                </a:solidFill>
                <a:latin typeface="Arial" panose="020B0604020202020204" pitchFamily="34" charset="0"/>
                <a:ea typeface="ＭＳ Ｐゴシック" panose="020B0600070205080204" pitchFamily="34" charset="-128"/>
              </a:defRPr>
            </a:lvl1pPr>
            <a:lvl2pPr marL="37931725" indent="-37474525" defTabSz="966788">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852DEFB3-A2CF-F24B-8E17-DBCEF9BA10A7}" type="slidenum">
              <a:rPr lang="de-DE" altLang="it-IT" sz="1300"/>
              <a:pPr algn="r"/>
              <a:t>32</a:t>
            </a:fld>
            <a:endParaRPr lang="de-DE" altLang="it-IT" sz="1300"/>
          </a:p>
        </p:txBody>
      </p:sp>
      <p:sp>
        <p:nvSpPr>
          <p:cNvPr id="45060" name="Rectangle 2">
            <a:extLst>
              <a:ext uri="{FF2B5EF4-FFF2-40B4-BE49-F238E27FC236}">
                <a16:creationId xmlns:a16="http://schemas.microsoft.com/office/drawing/2014/main" id="{E618882B-C02C-FE46-A565-649403F488C2}"/>
              </a:ext>
            </a:extLst>
          </p:cNvPr>
          <p:cNvSpPr>
            <a:spLocks noGrp="1" noRot="1" noChangeAspect="1" noChangeArrowheads="1" noTextEdit="1"/>
          </p:cNvSpPr>
          <p:nvPr>
            <p:ph type="sldImg"/>
          </p:nvPr>
        </p:nvSpPr>
        <p:spPr>
          <a:ln/>
        </p:spPr>
      </p:sp>
      <p:sp>
        <p:nvSpPr>
          <p:cNvPr id="45061" name="Rectangle 3">
            <a:extLst>
              <a:ext uri="{FF2B5EF4-FFF2-40B4-BE49-F238E27FC236}">
                <a16:creationId xmlns:a16="http://schemas.microsoft.com/office/drawing/2014/main" id="{740EA3F3-A044-3E4E-9862-F5A5BF43DBBC}"/>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it-IT">
                <a:ea typeface="ＭＳ Ｐゴシック" panose="020B0600070205080204" pitchFamily="34" charset="-128"/>
              </a:rPr>
              <a:t>Many of the EBI’s data resources are members of international consortia, Some, such as the International Nucleotide Sequence Collaboration, exchange data on a regular basis; others, such as the UniProt Consortium and the GO Cosnortium, work together to produce a single resource.</a:t>
            </a:r>
          </a:p>
        </p:txBody>
      </p:sp>
    </p:spTree>
    <p:extLst>
      <p:ext uri="{BB962C8B-B14F-4D97-AF65-F5344CB8AC3E}">
        <p14:creationId xmlns:p14="http://schemas.microsoft.com/office/powerpoint/2010/main" val="103031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a:extLst>
              <a:ext uri="{FF2B5EF4-FFF2-40B4-BE49-F238E27FC236}">
                <a16:creationId xmlns:a16="http://schemas.microsoft.com/office/drawing/2014/main" id="{9AB8BEBC-BB16-8D49-8962-CA1DE0805DBA}"/>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3E6F9452-443C-6C45-99CF-AA5660293D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ea typeface="ＭＳ Ｐゴシック" panose="020B0600070205080204" pitchFamily="34" charset="-128"/>
              </a:rPr>
              <a:t>New website and search engine launching on 11 December; integrated searching of our core data resources.</a:t>
            </a:r>
          </a:p>
        </p:txBody>
      </p:sp>
    </p:spTree>
    <p:extLst>
      <p:ext uri="{BB962C8B-B14F-4D97-AF65-F5344CB8AC3E}">
        <p14:creationId xmlns:p14="http://schemas.microsoft.com/office/powerpoint/2010/main" val="3419971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a:extLst>
              <a:ext uri="{FF2B5EF4-FFF2-40B4-BE49-F238E27FC236}">
                <a16:creationId xmlns:a16="http://schemas.microsoft.com/office/drawing/2014/main" id="{E6E7CAFC-4D1D-484F-9405-393C57C7C730}"/>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78C38774-C575-274E-94CD-9A9CC2A43B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sz="1600">
                <a:solidFill>
                  <a:srgbClr val="000000"/>
                </a:solidFill>
                <a:ea typeface="ＭＳ Ｐゴシック" panose="020B0600070205080204" pitchFamily="34" charset="-128"/>
              </a:rPr>
              <a:t>EMBL-Bank is Europe's primary nucleotide sequence resource. The database is produced in an international collaboration (the International Sequence Database Collaboration, INSDC) with GenBank (USA) and the DNA Database of Japan (DDBJ). Main sources of DNA and RNA sequences are direct submissions from individual researchers, genome sequencing  projects and patent applications. Users can search the data using either keyword-based searches or using sequence homology tools such as BLAST and FASTA to compare their own sequence with the contents of EMBL-Bank. There’s also a map-based search (EMBLWorld) for exploring sequences derived from environmental genome sequencing projects. The data belong to the submitter and can only be updated by the submitter, but other researchers can submit ‘third party annotations’ to EMBL-Bank if they’re associated with a peer-reviewed publication.</a:t>
            </a:r>
          </a:p>
        </p:txBody>
      </p:sp>
    </p:spTree>
    <p:extLst>
      <p:ext uri="{BB962C8B-B14F-4D97-AF65-F5344CB8AC3E}">
        <p14:creationId xmlns:p14="http://schemas.microsoft.com/office/powerpoint/2010/main" val="2011910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D31154C2-6975-504F-A726-432A19A46785}"/>
              </a:ext>
            </a:extLst>
          </p:cNvPr>
          <p:cNvSpPr>
            <a:spLocks noGrp="1" noRot="1" noChangeAspect="1"/>
          </p:cNvSpPr>
          <p:nvPr>
            <p:ph type="sldImg"/>
          </p:nvPr>
        </p:nvSpPr>
        <p:spPr>
          <a:ln/>
        </p:spPr>
      </p:sp>
      <p:sp>
        <p:nvSpPr>
          <p:cNvPr id="53251" name="Notes Placeholder 2">
            <a:extLst>
              <a:ext uri="{FF2B5EF4-FFF2-40B4-BE49-F238E27FC236}">
                <a16:creationId xmlns:a16="http://schemas.microsoft.com/office/drawing/2014/main" id="{221264EE-A929-504D-9E23-1631854584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ea typeface="ＭＳ Ｐゴシック" panose="020B0600070205080204" pitchFamily="34" charset="-128"/>
            </a:endParaRPr>
          </a:p>
        </p:txBody>
      </p:sp>
    </p:spTree>
    <p:extLst>
      <p:ext uri="{BB962C8B-B14F-4D97-AF65-F5344CB8AC3E}">
        <p14:creationId xmlns:p14="http://schemas.microsoft.com/office/powerpoint/2010/main" val="2640409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a:extLst>
              <a:ext uri="{FF2B5EF4-FFF2-40B4-BE49-F238E27FC236}">
                <a16:creationId xmlns:a16="http://schemas.microsoft.com/office/drawing/2014/main" id="{67738D1D-3594-1247-A8F4-A27D489D2D72}"/>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678DD163-C5B5-E146-97A8-DE2830E485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sz="1600">
                <a:solidFill>
                  <a:srgbClr val="000000"/>
                </a:solidFill>
                <a:ea typeface="ＭＳ Ｐゴシック" panose="020B0600070205080204" pitchFamily="34" charset="-128"/>
              </a:rPr>
              <a:t>Ensembl provides a framework for working with the genomes of higher animals (metazoans). It presents, via an interactive website, the human genome together with other genomes that are important for addressing questions in medical research and molecular biology. It uses automated methods for gene prediction and annotation to provide a consistent  view of completely sequenced genomes. Users can view the data at many levels, from entire chromosomes down to single nucleotide polymorphisms. As well as accessing a wealth of data for each species, users can also perform cross-species comparisons.</a:t>
            </a:r>
          </a:p>
        </p:txBody>
      </p:sp>
    </p:spTree>
    <p:extLst>
      <p:ext uri="{BB962C8B-B14F-4D97-AF65-F5344CB8AC3E}">
        <p14:creationId xmlns:p14="http://schemas.microsoft.com/office/powerpoint/2010/main" val="77249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a:extLst>
              <a:ext uri="{FF2B5EF4-FFF2-40B4-BE49-F238E27FC236}">
                <a16:creationId xmlns:a16="http://schemas.microsoft.com/office/drawing/2014/main" id="{7DD96AB9-667D-7640-9C08-3EA4B0EBDAB3}"/>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073A73F8-9F1E-E948-974E-4B482CDC92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ea typeface="ＭＳ Ｐゴシック" panose="020B0600070205080204" pitchFamily="34" charset="-128"/>
              </a:rPr>
              <a:t>Ensembl Genomes is the combined repository for non-vertebrate genome data, consisting of five resources: </a:t>
            </a:r>
            <a:r>
              <a:rPr lang="en-GB" altLang="it-IT">
                <a:ea typeface="ＭＳ Ｐゴシック" panose="020B0600070205080204" pitchFamily="34" charset="-128"/>
              </a:rPr>
              <a:t>Ensembl Bacteria, Ensembl Fungi, Ensembl Metazoa, Ensembl Plants, and Ensembl Protists, bringing the power of the Ensembl system to all branches of life. Ensembl Genomes re-uses and extends software developed for vertebrate genomes in the context of the Ensembl project, and replaces several pre-existing resources (Integr8, Genome Reviews and ASTD) thereby unifying services and simplifying data access for users.</a:t>
            </a:r>
            <a:endParaRPr lang="en-US" altLang="it-IT">
              <a:ea typeface="ＭＳ Ｐゴシック" panose="020B0600070205080204" pitchFamily="34" charset="-128"/>
            </a:endParaRPr>
          </a:p>
        </p:txBody>
      </p:sp>
    </p:spTree>
    <p:extLst>
      <p:ext uri="{BB962C8B-B14F-4D97-AF65-F5344CB8AC3E}">
        <p14:creationId xmlns:p14="http://schemas.microsoft.com/office/powerpoint/2010/main" val="2037153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a:extLst>
              <a:ext uri="{FF2B5EF4-FFF2-40B4-BE49-F238E27FC236}">
                <a16:creationId xmlns:a16="http://schemas.microsoft.com/office/drawing/2014/main" id="{46D7C41F-7DE3-E14E-9DBC-B3266B363B2D}"/>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0A39CEB5-AED3-D146-A760-C6D681D639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ea typeface="ＭＳ Ｐゴシック" panose="020B0600070205080204" pitchFamily="34" charset="-128"/>
              </a:rPr>
              <a:t>UniProt is the gold-standard resource for information on proteins. It comprises three different databases, but  I haven’t shown all three here for the sake of simplicity. </a:t>
            </a:r>
            <a:r>
              <a:rPr lang="en-US" altLang="it-IT" sz="1600">
                <a:solidFill>
                  <a:srgbClr val="000000"/>
                </a:solidFill>
                <a:ea typeface="ＭＳ Ｐゴシック" panose="020B0600070205080204" pitchFamily="34" charset="-128"/>
              </a:rPr>
              <a:t>UniProtKB is the central database of protein sequences with accurate, consistent, and rich sequence and functional annotation. It comprises the manually annotated UniProtKB/Swiss-Prot section and the automatically annotated UniProtKB/TrEMBL section. The UniProt archive is an archive of all the protein sequences in the public domain, and the UniRef databases are a series of three databases that store sequences of 100%, 90% and 50% identity in the same records to speed up searching without losing information.  UniProtKB contains more than 29 million cross references to over 100 other data resources; a few key ones are shown here.</a:t>
            </a:r>
          </a:p>
        </p:txBody>
      </p:sp>
    </p:spTree>
    <p:extLst>
      <p:ext uri="{BB962C8B-B14F-4D97-AF65-F5344CB8AC3E}">
        <p14:creationId xmlns:p14="http://schemas.microsoft.com/office/powerpoint/2010/main" val="1678252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a:extLst>
              <a:ext uri="{FF2B5EF4-FFF2-40B4-BE49-F238E27FC236}">
                <a16:creationId xmlns:a16="http://schemas.microsoft.com/office/drawing/2014/main" id="{600A13A7-D147-474A-BCCE-E929F849D5C9}"/>
              </a:ext>
            </a:extLst>
          </p:cNvPr>
          <p:cNvSpPr>
            <a:spLocks noGrp="1" noRot="1" noChangeAspect="1" noChangeArrowheads="1" noTextEdit="1"/>
          </p:cNvSpPr>
          <p:nvPr>
            <p:ph type="sldImg"/>
          </p:nvPr>
        </p:nvSpPr>
        <p:spPr>
          <a:solidFill>
            <a:srgbClr val="FFFFFF"/>
          </a:solidFill>
          <a:ln/>
        </p:spPr>
      </p:sp>
      <p:sp>
        <p:nvSpPr>
          <p:cNvPr id="40964" name="Rectangle 3">
            <a:extLst>
              <a:ext uri="{FF2B5EF4-FFF2-40B4-BE49-F238E27FC236}">
                <a16:creationId xmlns:a16="http://schemas.microsoft.com/office/drawing/2014/main" id="{18FB52EC-790C-2F40-825A-73C1DF0A678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it-IT">
                <a:ea typeface="ＭＳ Ｐゴシック" panose="020B0600070205080204" pitchFamily="34" charset="-128"/>
              </a:rPr>
              <a:t>The EBI is probably unique in the world for its range of data resources and tools, spanning everything from DNA and protein sequence to complex pathways and networks. At the EBI, we separate resource development and provision, which we call services, and research although these two are closely related. Both the research areas and services follow the different areas of focus as shown on the slide.</a:t>
            </a:r>
          </a:p>
          <a:p>
            <a:pPr eaLnBrk="1" hangingPunct="1"/>
            <a:r>
              <a:rPr lang="en-US" altLang="it-IT">
                <a:ea typeface="ＭＳ Ｐゴシック" panose="020B0600070205080204" pitchFamily="34" charset="-128"/>
              </a:rPr>
              <a:t>Some of the types of data that are now being collected in a high-throughput way, presenting new challenges for how we organise and store this data.</a:t>
            </a:r>
          </a:p>
        </p:txBody>
      </p:sp>
    </p:spTree>
    <p:extLst>
      <p:ext uri="{BB962C8B-B14F-4D97-AF65-F5344CB8AC3E}">
        <p14:creationId xmlns:p14="http://schemas.microsoft.com/office/powerpoint/2010/main" val="143849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a:extLst>
              <a:ext uri="{FF2B5EF4-FFF2-40B4-BE49-F238E27FC236}">
                <a16:creationId xmlns:a16="http://schemas.microsoft.com/office/drawing/2014/main" id="{600A13A7-D147-474A-BCCE-E929F849D5C9}"/>
              </a:ext>
            </a:extLst>
          </p:cNvPr>
          <p:cNvSpPr>
            <a:spLocks noGrp="1" noRot="1" noChangeAspect="1" noChangeArrowheads="1" noTextEdit="1"/>
          </p:cNvSpPr>
          <p:nvPr>
            <p:ph type="sldImg"/>
          </p:nvPr>
        </p:nvSpPr>
        <p:spPr>
          <a:solidFill>
            <a:srgbClr val="FFFFFF"/>
          </a:solidFill>
          <a:ln/>
        </p:spPr>
      </p:sp>
      <p:sp>
        <p:nvSpPr>
          <p:cNvPr id="40964" name="Rectangle 3">
            <a:extLst>
              <a:ext uri="{FF2B5EF4-FFF2-40B4-BE49-F238E27FC236}">
                <a16:creationId xmlns:a16="http://schemas.microsoft.com/office/drawing/2014/main" id="{18FB52EC-790C-2F40-825A-73C1DF0A678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it-IT">
                <a:ea typeface="ＭＳ Ｐゴシック" panose="020B0600070205080204" pitchFamily="34" charset="-128"/>
              </a:rPr>
              <a:t>The EBI is probably unique in the world for its range of data resources and tools, spanning everything from DNA and protein sequence to complex pathways and networks. At the EBI, we separate resource development and provision, which we call services, and research although these two are closely related. Both the research areas and services follow the different areas of focus as shown on the slide.</a:t>
            </a:r>
          </a:p>
          <a:p>
            <a:pPr eaLnBrk="1" hangingPunct="1"/>
            <a:r>
              <a:rPr lang="en-US" altLang="it-IT">
                <a:ea typeface="ＭＳ Ｐゴシック" panose="020B0600070205080204" pitchFamily="34" charset="-128"/>
              </a:rPr>
              <a:t>Some of the types of data that are now being collected in a high-throughput way, presenting new challenges for how we organise and store this data.</a:t>
            </a:r>
          </a:p>
        </p:txBody>
      </p:sp>
    </p:spTree>
    <p:extLst>
      <p:ext uri="{BB962C8B-B14F-4D97-AF65-F5344CB8AC3E}">
        <p14:creationId xmlns:p14="http://schemas.microsoft.com/office/powerpoint/2010/main" val="2919143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0" i="0" kern="1200" dirty="0" err="1">
                <a:solidFill>
                  <a:schemeClr val="tx1"/>
                </a:solidFill>
                <a:effectLst/>
                <a:latin typeface="+mn-lt"/>
                <a:ea typeface="+mn-ea"/>
                <a:cs typeface="+mn-cs"/>
              </a:rPr>
              <a:t>Advances</a:t>
            </a:r>
            <a:r>
              <a:rPr lang="it-IT" sz="1200" b="0" i="0" kern="1200" dirty="0">
                <a:solidFill>
                  <a:schemeClr val="tx1"/>
                </a:solidFill>
                <a:effectLst/>
                <a:latin typeface="+mn-lt"/>
                <a:ea typeface="+mn-ea"/>
                <a:cs typeface="+mn-cs"/>
              </a:rPr>
              <a:t> in </a:t>
            </a:r>
            <a:r>
              <a:rPr lang="it-IT" sz="1200" b="0" i="0" kern="1200" dirty="0" err="1">
                <a:solidFill>
                  <a:schemeClr val="tx1"/>
                </a:solidFill>
                <a:effectLst/>
                <a:latin typeface="+mn-lt"/>
                <a:ea typeface="+mn-ea"/>
                <a:cs typeface="+mn-cs"/>
              </a:rPr>
              <a:t>omic</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techniques</a:t>
            </a:r>
            <a:r>
              <a:rPr lang="it-IT" sz="1200" b="0" i="0" kern="1200" dirty="0">
                <a:solidFill>
                  <a:schemeClr val="tx1"/>
                </a:solidFill>
                <a:effectLst/>
                <a:latin typeface="+mn-lt"/>
                <a:ea typeface="+mn-ea"/>
                <a:cs typeface="+mn-cs"/>
              </a:rPr>
              <a:t> are </a:t>
            </a:r>
            <a:r>
              <a:rPr lang="it-IT" sz="1200" b="0" i="0" kern="1200" dirty="0" err="1">
                <a:solidFill>
                  <a:schemeClr val="tx1"/>
                </a:solidFill>
                <a:effectLst/>
                <a:latin typeface="+mn-lt"/>
                <a:ea typeface="+mn-ea"/>
                <a:cs typeface="+mn-cs"/>
              </a:rPr>
              <a:t>providing</a:t>
            </a:r>
            <a:r>
              <a:rPr lang="it-IT" sz="1200" b="0" i="0" kern="1200" dirty="0">
                <a:solidFill>
                  <a:schemeClr val="tx1"/>
                </a:solidFill>
                <a:effectLst/>
                <a:latin typeface="+mn-lt"/>
                <a:ea typeface="+mn-ea"/>
                <a:cs typeface="+mn-cs"/>
              </a:rPr>
              <a:t> an </a:t>
            </a:r>
            <a:r>
              <a:rPr lang="it-IT" sz="1200" b="0" i="0" kern="1200" dirty="0" err="1">
                <a:solidFill>
                  <a:schemeClr val="tx1"/>
                </a:solidFill>
                <a:effectLst/>
                <a:latin typeface="+mn-lt"/>
                <a:ea typeface="+mn-ea"/>
                <a:cs typeface="+mn-cs"/>
              </a:rPr>
              <a:t>unprecedented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capacity</a:t>
            </a:r>
            <a:r>
              <a:rPr lang="it-IT" sz="1200" b="0" i="0" kern="1200" dirty="0">
                <a:solidFill>
                  <a:schemeClr val="tx1"/>
                </a:solidFill>
                <a:effectLst/>
                <a:latin typeface="+mn-lt"/>
                <a:ea typeface="+mn-ea"/>
                <a:cs typeface="+mn-cs"/>
              </a:rPr>
              <a:t> to </a:t>
            </a:r>
            <a:r>
              <a:rPr lang="it-IT" sz="1200" b="0" i="0" kern="1200" dirty="0" err="1">
                <a:solidFill>
                  <a:schemeClr val="tx1"/>
                </a:solidFill>
                <a:effectLst/>
                <a:latin typeface="+mn-lt"/>
                <a:ea typeface="+mn-ea"/>
                <a:cs typeface="+mn-cs"/>
              </a:rPr>
              <a:t>measure</a:t>
            </a:r>
            <a:r>
              <a:rPr lang="it-IT" sz="1200" b="0" i="0" kern="1200" dirty="0">
                <a:solidFill>
                  <a:schemeClr val="tx1"/>
                </a:solidFill>
                <a:effectLst/>
                <a:latin typeface="+mn-lt"/>
                <a:ea typeface="+mn-ea"/>
                <a:cs typeface="+mn-cs"/>
              </a:rPr>
              <a:t> RNA (</a:t>
            </a:r>
            <a:r>
              <a:rPr lang="it-IT" sz="1200" b="0" i="0" kern="1200" dirty="0" err="1">
                <a:solidFill>
                  <a:schemeClr val="tx1"/>
                </a:solidFill>
                <a:effectLst/>
                <a:latin typeface="+mn-lt"/>
                <a:ea typeface="+mn-ea"/>
                <a:cs typeface="+mn-cs"/>
              </a:rPr>
              <a:t>coding</a:t>
            </a:r>
            <a:r>
              <a:rPr lang="it-IT" sz="1200" b="0" i="0" kern="1200" dirty="0">
                <a:solidFill>
                  <a:schemeClr val="tx1"/>
                </a:solidFill>
                <a:effectLst/>
                <a:latin typeface="+mn-lt"/>
                <a:ea typeface="+mn-ea"/>
                <a:cs typeface="+mn-cs"/>
              </a:rPr>
              <a:t> and non-</a:t>
            </a:r>
            <a:r>
              <a:rPr lang="it-IT" sz="1200" b="0" i="0" kern="1200" dirty="0" err="1">
                <a:solidFill>
                  <a:schemeClr val="tx1"/>
                </a:solidFill>
                <a:effectLst/>
                <a:latin typeface="+mn-lt"/>
                <a:ea typeface="+mn-ea"/>
                <a:cs typeface="+mn-cs"/>
              </a:rPr>
              <a:t>coding</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protein</a:t>
            </a:r>
            <a:r>
              <a:rPr lang="it-IT" sz="1200" b="0" i="0" kern="1200" dirty="0">
                <a:solidFill>
                  <a:schemeClr val="tx1"/>
                </a:solidFill>
                <a:effectLst/>
                <a:latin typeface="+mn-lt"/>
                <a:ea typeface="+mn-ea"/>
                <a:cs typeface="+mn-cs"/>
              </a:rPr>
              <a:t>, and post-</a:t>
            </a:r>
            <a:r>
              <a:rPr lang="it-IT" sz="1200" b="0" i="0" kern="1200" dirty="0" err="1">
                <a:solidFill>
                  <a:schemeClr val="tx1"/>
                </a:solidFill>
                <a:effectLst/>
                <a:latin typeface="+mn-lt"/>
                <a:ea typeface="+mn-ea"/>
                <a:cs typeface="+mn-cs"/>
              </a:rPr>
              <a:t>translational</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modification</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levels</a:t>
            </a:r>
            <a:r>
              <a:rPr lang="it-IT" sz="1200" b="0" i="0" kern="1200" dirty="0">
                <a:solidFill>
                  <a:schemeClr val="tx1"/>
                </a:solidFill>
                <a:effectLst/>
                <a:latin typeface="+mn-lt"/>
                <a:ea typeface="+mn-ea"/>
                <a:cs typeface="+mn-cs"/>
              </a:rPr>
              <a:t> under </a:t>
            </a:r>
            <a:r>
              <a:rPr lang="it-IT" sz="1200" b="0" i="0" kern="1200" dirty="0" err="1">
                <a:solidFill>
                  <a:schemeClr val="tx1"/>
                </a:solidFill>
                <a:effectLst/>
                <a:latin typeface="+mn-lt"/>
                <a:ea typeface="+mn-ea"/>
                <a:cs typeface="+mn-cs"/>
              </a:rPr>
              <a:t>different</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biological</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contexts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such</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as</a:t>
            </a:r>
            <a:r>
              <a:rPr lang="it-IT" sz="1200" b="0" i="0" kern="1200" dirty="0">
                <a:solidFill>
                  <a:schemeClr val="tx1"/>
                </a:solidFill>
                <a:effectLst/>
                <a:latin typeface="+mn-lt"/>
                <a:ea typeface="+mn-ea"/>
                <a:cs typeface="+mn-cs"/>
              </a:rPr>
              <a:t> time, </a:t>
            </a:r>
            <a:r>
              <a:rPr lang="it-IT" sz="1200" b="0" i="0" kern="1200" dirty="0" err="1">
                <a:solidFill>
                  <a:schemeClr val="tx1"/>
                </a:solidFill>
                <a:effectLst/>
                <a:latin typeface="+mn-lt"/>
                <a:ea typeface="+mn-ea"/>
                <a:cs typeface="+mn-cs"/>
              </a:rPr>
              <a:t>cell</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states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tissues</a:t>
            </a:r>
            <a:r>
              <a:rPr lang="it-IT" sz="1200" b="0" i="0" kern="1200" dirty="0">
                <a:solidFill>
                  <a:schemeClr val="tx1"/>
                </a:solidFill>
                <a:effectLst/>
                <a:latin typeface="+mn-lt"/>
                <a:ea typeface="+mn-ea"/>
                <a:cs typeface="+mn-cs"/>
              </a:rPr>
              <a:t>, or </a:t>
            </a:r>
            <a:r>
              <a:rPr lang="it-IT" sz="1200" b="0" i="0" kern="1200" dirty="0" err="1">
                <a:solidFill>
                  <a:schemeClr val="tx1"/>
                </a:solidFill>
                <a:effectLst/>
                <a:latin typeface="+mn-lt"/>
                <a:ea typeface="+mn-ea"/>
                <a:cs typeface="+mn-cs"/>
              </a:rPr>
              <a:t>organisms</a:t>
            </a:r>
            <a:r>
              <a:rPr lang="it-IT" sz="1200" b="0" i="0" kern="1200" dirty="0">
                <a:solidFill>
                  <a:schemeClr val="tx1"/>
                </a:solidFill>
                <a:effectLst/>
                <a:latin typeface="+mn-lt"/>
                <a:ea typeface="+mn-ea"/>
                <a:cs typeface="+mn-cs"/>
              </a:rPr>
              <a:t> [</a:t>
            </a:r>
            <a:r>
              <a:rPr lang="it-IT" sz="1200" b="0" i="0" u="none" strike="noStrike" kern="1200" dirty="0">
                <a:solidFill>
                  <a:schemeClr val="tx1"/>
                </a:solidFill>
                <a:effectLst/>
                <a:latin typeface="+mn-lt"/>
                <a:ea typeface="+mn-ea"/>
                <a:cs typeface="+mn-cs"/>
                <a:hlinkClick r:id="rId3"/>
              </a:rPr>
              <a:t>5</a:t>
            </a:r>
            <a:r>
              <a:rPr lang="it-IT" sz="1200" b="0" i="0" kern="1200" dirty="0">
                <a:solidFill>
                  <a:schemeClr val="tx1"/>
                </a:solidFill>
                <a:effectLst/>
                <a:latin typeface="+mn-lt"/>
                <a:ea typeface="+mn-ea"/>
                <a:cs typeface="+mn-cs"/>
              </a:rPr>
              <a:t>, </a:t>
            </a:r>
            <a:r>
              <a:rPr lang="it-IT" sz="1200" b="0" i="0" u="none" strike="noStrike" kern="1200" dirty="0">
                <a:solidFill>
                  <a:schemeClr val="tx1"/>
                </a:solidFill>
                <a:effectLst/>
                <a:latin typeface="+mn-lt"/>
                <a:ea typeface="+mn-ea"/>
                <a:cs typeface="+mn-cs"/>
                <a:hlinkClick r:id="rId4"/>
              </a:rPr>
              <a:t>6</a:t>
            </a:r>
            <a:r>
              <a:rPr lang="it-IT" sz="1200" b="0" i="0" kern="1200" dirty="0">
                <a:solidFill>
                  <a:schemeClr val="tx1"/>
                </a:solidFill>
                <a:effectLst/>
                <a:latin typeface="+mn-lt"/>
                <a:ea typeface="+mn-ea"/>
                <a:cs typeface="+mn-cs"/>
              </a:rPr>
              <a:t>, </a:t>
            </a:r>
            <a:r>
              <a:rPr lang="it-IT" sz="1200" b="0" i="0" u="none" strike="noStrike" kern="1200" dirty="0">
                <a:solidFill>
                  <a:schemeClr val="tx1"/>
                </a:solidFill>
                <a:effectLst/>
                <a:latin typeface="+mn-lt"/>
                <a:ea typeface="+mn-ea"/>
                <a:cs typeface="+mn-cs"/>
                <a:hlinkClick r:id="rId5"/>
              </a:rPr>
              <a:t>7</a:t>
            </a:r>
            <a:r>
              <a:rPr lang="it-IT" sz="1200" b="0" i="0" kern="1200" dirty="0">
                <a:solidFill>
                  <a:schemeClr val="tx1"/>
                </a:solidFill>
                <a:effectLst/>
                <a:latin typeface="+mn-lt"/>
                <a:ea typeface="+mn-ea"/>
                <a:cs typeface="+mn-cs"/>
              </a:rPr>
              <a:t>, </a:t>
            </a:r>
            <a:r>
              <a:rPr lang="it-IT" sz="1200" b="0" i="0" u="none" strike="noStrike" kern="1200" dirty="0">
                <a:solidFill>
                  <a:schemeClr val="tx1"/>
                </a:solidFill>
                <a:effectLst/>
                <a:latin typeface="+mn-lt"/>
                <a:ea typeface="+mn-ea"/>
                <a:cs typeface="+mn-cs"/>
                <a:hlinkClick r:id="rId6"/>
              </a:rPr>
              <a:t>8</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Systematic</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integration</a:t>
            </a:r>
            <a:r>
              <a:rPr lang="it-IT" sz="1200" b="0" i="0" kern="1200" dirty="0">
                <a:solidFill>
                  <a:schemeClr val="tx1"/>
                </a:solidFill>
                <a:effectLst/>
                <a:latin typeface="+mn-lt"/>
                <a:ea typeface="+mn-ea"/>
                <a:cs typeface="+mn-cs"/>
              </a:rPr>
              <a:t> of </a:t>
            </a:r>
            <a:r>
              <a:rPr lang="it-IT" sz="1200" b="0" i="0" kern="1200" dirty="0" err="1">
                <a:solidFill>
                  <a:schemeClr val="tx1"/>
                </a:solidFill>
                <a:effectLst/>
                <a:latin typeface="+mn-lt"/>
                <a:ea typeface="+mn-ea"/>
                <a:cs typeface="+mn-cs"/>
              </a:rPr>
              <a:t>such</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datasets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is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essential</a:t>
            </a:r>
            <a:r>
              <a:rPr lang="it-IT" sz="1200" b="0" i="0" kern="1200" dirty="0">
                <a:solidFill>
                  <a:schemeClr val="tx1"/>
                </a:solidFill>
                <a:effectLst/>
                <a:latin typeface="+mn-lt"/>
                <a:ea typeface="+mn-ea"/>
                <a:cs typeface="+mn-cs"/>
              </a:rPr>
              <a:t> to </a:t>
            </a:r>
            <a:r>
              <a:rPr lang="it-IT" sz="1200" b="0" i="0" kern="1200" dirty="0" err="1">
                <a:solidFill>
                  <a:schemeClr val="tx1"/>
                </a:solidFill>
                <a:effectLst/>
                <a:latin typeface="+mn-lt"/>
                <a:ea typeface="+mn-ea"/>
                <a:cs typeface="+mn-cs"/>
              </a:rPr>
              <a:t>identify</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molecular</a:t>
            </a:r>
            <a:r>
              <a:rPr lang="it-IT" sz="1200" b="0" i="0" kern="1200" dirty="0">
                <a:solidFill>
                  <a:schemeClr val="tx1"/>
                </a:solidFill>
                <a:effectLst/>
                <a:latin typeface="+mn-lt"/>
                <a:ea typeface="+mn-ea"/>
                <a:cs typeface="+mn-cs"/>
              </a:rPr>
              <a:t> networks </a:t>
            </a:r>
            <a:r>
              <a:rPr lang="it-IT" sz="1200" b="0" i="0" kern="1200" dirty="0" err="1">
                <a:solidFill>
                  <a:schemeClr val="tx1"/>
                </a:solidFill>
                <a:effectLst/>
                <a:latin typeface="+mn-lt"/>
                <a:ea typeface="+mn-ea"/>
                <a:cs typeface="+mn-cs"/>
              </a:rPr>
              <a:t>controlling</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normal</a:t>
            </a:r>
            <a:r>
              <a:rPr lang="it-IT" sz="1200" b="0" i="0" kern="1200" dirty="0">
                <a:solidFill>
                  <a:schemeClr val="tx1"/>
                </a:solidFill>
                <a:effectLst/>
                <a:latin typeface="+mn-lt"/>
                <a:ea typeface="+mn-ea"/>
                <a:cs typeface="+mn-cs"/>
              </a:rPr>
              <a:t> and </a:t>
            </a:r>
            <a:r>
              <a:rPr lang="it-IT" sz="1200" b="0" i="0" kern="1200" dirty="0" err="1">
                <a:solidFill>
                  <a:schemeClr val="tx1"/>
                </a:solidFill>
                <a:effectLst/>
                <a:latin typeface="+mn-lt"/>
                <a:ea typeface="+mn-ea"/>
                <a:cs typeface="+mn-cs"/>
              </a:rPr>
              <a:t>disease</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states</a:t>
            </a:r>
            <a:r>
              <a:rPr lang="it-IT" sz="1200" b="0" i="0" kern="1200" dirty="0">
                <a:solidFill>
                  <a:schemeClr val="tx1"/>
                </a:solidFill>
                <a:effectLst/>
                <a:latin typeface="+mn-lt"/>
                <a:ea typeface="+mn-ea"/>
                <a:cs typeface="+mn-cs"/>
              </a:rPr>
              <a:t>, and, </a:t>
            </a:r>
            <a:r>
              <a:rPr lang="it-IT" sz="1200" b="0" i="0" kern="1200" dirty="0" err="1">
                <a:solidFill>
                  <a:schemeClr val="tx1"/>
                </a:solidFill>
                <a:effectLst/>
                <a:latin typeface="+mn-lt"/>
                <a:ea typeface="+mn-ea"/>
                <a:cs typeface="+mn-cs"/>
              </a:rPr>
              <a:t>ultimately</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predict</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complex</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phenotypes</a:t>
            </a:r>
            <a:r>
              <a:rPr lang="it-IT" sz="1200" b="0" i="0" kern="1200" dirty="0">
                <a:solidFill>
                  <a:schemeClr val="tx1"/>
                </a:solidFill>
                <a:effectLst/>
                <a:latin typeface="+mn-lt"/>
                <a:ea typeface="+mn-ea"/>
                <a:cs typeface="+mn-cs"/>
              </a:rPr>
              <a:t> from </a:t>
            </a:r>
            <a:r>
              <a:rPr lang="it-IT" sz="1200" b="0" i="0" kern="1200" dirty="0" err="1">
                <a:solidFill>
                  <a:schemeClr val="tx1"/>
                </a:solidFill>
                <a:effectLst/>
                <a:latin typeface="+mn-lt"/>
                <a:ea typeface="+mn-ea"/>
                <a:cs typeface="+mn-cs"/>
              </a:rPr>
              <a:t>molecular</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markers</a:t>
            </a:r>
            <a:endParaRPr lang="en-GB" dirty="0"/>
          </a:p>
        </p:txBody>
      </p:sp>
      <p:sp>
        <p:nvSpPr>
          <p:cNvPr id="4" name="Slide Number Placeholder 3"/>
          <p:cNvSpPr>
            <a:spLocks noGrp="1"/>
          </p:cNvSpPr>
          <p:nvPr>
            <p:ph type="sldNum" sz="quarter" idx="5"/>
          </p:nvPr>
        </p:nvSpPr>
        <p:spPr/>
        <p:txBody>
          <a:bodyPr/>
          <a:lstStyle/>
          <a:p>
            <a:fld id="{4A199979-82A7-A74D-B58F-4BC0B0A5173B}" type="slidenum">
              <a:rPr lang="it-IT" smtClean="0"/>
              <a:t>14</a:t>
            </a:fld>
            <a:endParaRPr lang="it-IT"/>
          </a:p>
        </p:txBody>
      </p:sp>
    </p:spTree>
    <p:extLst>
      <p:ext uri="{BB962C8B-B14F-4D97-AF65-F5344CB8AC3E}">
        <p14:creationId xmlns:p14="http://schemas.microsoft.com/office/powerpoint/2010/main" val="3401407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put order in </a:t>
            </a:r>
            <a:r>
              <a:rPr lang="en-GB" dirty="0" err="1"/>
              <a:t>caos</a:t>
            </a:r>
            <a:r>
              <a:rPr lang="en-GB" dirty="0"/>
              <a:t> and help understanding how differentially modulated molecules are related in a given condition i.e. in a disease or upon drug </a:t>
            </a:r>
            <a:r>
              <a:rPr lang="en-GB" dirty="0" err="1"/>
              <a:t>tretment</a:t>
            </a:r>
            <a:endParaRPr lang="en-GB" dirty="0"/>
          </a:p>
        </p:txBody>
      </p:sp>
      <p:sp>
        <p:nvSpPr>
          <p:cNvPr id="4" name="Slide Number Placeholder 3"/>
          <p:cNvSpPr>
            <a:spLocks noGrp="1"/>
          </p:cNvSpPr>
          <p:nvPr>
            <p:ph type="sldNum" sz="quarter" idx="5"/>
          </p:nvPr>
        </p:nvSpPr>
        <p:spPr/>
        <p:txBody>
          <a:bodyPr/>
          <a:lstStyle/>
          <a:p>
            <a:fld id="{4A199979-82A7-A74D-B58F-4BC0B0A5173B}" type="slidenum">
              <a:rPr lang="it-IT" smtClean="0"/>
              <a:t>15</a:t>
            </a:fld>
            <a:endParaRPr lang="it-IT"/>
          </a:p>
        </p:txBody>
      </p:sp>
    </p:spTree>
    <p:extLst>
      <p:ext uri="{BB962C8B-B14F-4D97-AF65-F5344CB8AC3E}">
        <p14:creationId xmlns:p14="http://schemas.microsoft.com/office/powerpoint/2010/main" val="279861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a:extLst>
              <a:ext uri="{FF2B5EF4-FFF2-40B4-BE49-F238E27FC236}">
                <a16:creationId xmlns:a16="http://schemas.microsoft.com/office/drawing/2014/main" id="{7EF2DD1F-A211-3448-858C-93E36D9728AD}"/>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D1A22B33-FED0-0248-8F03-281A7C9782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ea typeface="ＭＳ Ｐゴシック" panose="020B0600070205080204" pitchFamily="34" charset="-128"/>
              </a:rPr>
              <a:t>Probably won’t need this slide - it’s aimed at the true nonspecialist!</a:t>
            </a:r>
          </a:p>
        </p:txBody>
      </p:sp>
    </p:spTree>
    <p:extLst>
      <p:ext uri="{BB962C8B-B14F-4D97-AF65-F5344CB8AC3E}">
        <p14:creationId xmlns:p14="http://schemas.microsoft.com/office/powerpoint/2010/main" val="319560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a:extLst>
              <a:ext uri="{FF2B5EF4-FFF2-40B4-BE49-F238E27FC236}">
                <a16:creationId xmlns:a16="http://schemas.microsoft.com/office/drawing/2014/main" id="{68403EF5-3F0A-4744-822C-DB57F197F909}"/>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3EBB49AA-8B9D-E747-9549-E55DF2C08E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ea typeface="ＭＳ Ｐゴシック" panose="020B0600070205080204" pitchFamily="34" charset="-128"/>
              </a:rPr>
              <a:t>Explains why scientists need bioinformatics</a:t>
            </a:r>
          </a:p>
        </p:txBody>
      </p:sp>
    </p:spTree>
    <p:extLst>
      <p:ext uri="{BB962C8B-B14F-4D97-AF65-F5344CB8AC3E}">
        <p14:creationId xmlns:p14="http://schemas.microsoft.com/office/powerpoint/2010/main" val="3124735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525187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a:extLst>
              <a:ext uri="{FF2B5EF4-FFF2-40B4-BE49-F238E27FC236}">
                <a16:creationId xmlns:a16="http://schemas.microsoft.com/office/drawing/2014/main" id="{600A13A7-D147-474A-BCCE-E929F849D5C9}"/>
              </a:ext>
            </a:extLst>
          </p:cNvPr>
          <p:cNvSpPr>
            <a:spLocks noGrp="1" noRot="1" noChangeAspect="1" noChangeArrowheads="1" noTextEdit="1"/>
          </p:cNvSpPr>
          <p:nvPr>
            <p:ph type="sldImg"/>
          </p:nvPr>
        </p:nvSpPr>
        <p:spPr>
          <a:solidFill>
            <a:srgbClr val="FFFFFF"/>
          </a:solidFill>
          <a:ln/>
        </p:spPr>
      </p:sp>
      <p:sp>
        <p:nvSpPr>
          <p:cNvPr id="40964" name="Rectangle 3">
            <a:extLst>
              <a:ext uri="{FF2B5EF4-FFF2-40B4-BE49-F238E27FC236}">
                <a16:creationId xmlns:a16="http://schemas.microsoft.com/office/drawing/2014/main" id="{18FB52EC-790C-2F40-825A-73C1DF0A678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it-IT">
                <a:ea typeface="ＭＳ Ｐゴシック" panose="020B0600070205080204" pitchFamily="34" charset="-128"/>
              </a:rPr>
              <a:t>The EBI is probably unique in the world for its range of data resources and tools, spanning everything from DNA and protein sequence to complex pathways and networks. At the EBI, we separate resource development and provision, which we call services, and research although these two are closely related. Both the research areas and services follow the different areas of focus as shown on the slide.</a:t>
            </a:r>
          </a:p>
          <a:p>
            <a:pPr eaLnBrk="1" hangingPunct="1"/>
            <a:r>
              <a:rPr lang="en-US" altLang="it-IT">
                <a:ea typeface="ＭＳ Ｐゴシック" panose="020B0600070205080204" pitchFamily="34" charset="-128"/>
              </a:rPr>
              <a:t>Some of the types of data that are now being collected in a high-throughput way, presenting new challenges for how we organise and store this data.</a:t>
            </a:r>
          </a:p>
        </p:txBody>
      </p:sp>
    </p:spTree>
    <p:extLst>
      <p:ext uri="{BB962C8B-B14F-4D97-AF65-F5344CB8AC3E}">
        <p14:creationId xmlns:p14="http://schemas.microsoft.com/office/powerpoint/2010/main" val="1614397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08E22960-7FFE-FF4A-8984-52136DF0E9E6}"/>
              </a:ext>
            </a:extLst>
          </p:cNvPr>
          <p:cNvSpPr>
            <a:spLocks noGrp="1" noRot="1" noChangeAspect="1" noChangeArrowheads="1" noTextEdit="1"/>
          </p:cNvSpPr>
          <p:nvPr>
            <p:ph type="sldImg"/>
          </p:nvPr>
        </p:nvSpPr>
        <p:spPr>
          <a:solidFill>
            <a:srgbClr val="FFFFFF"/>
          </a:solidFill>
          <a:ln/>
        </p:spPr>
      </p:sp>
      <p:sp>
        <p:nvSpPr>
          <p:cNvPr id="38916" name="Rectangle 3">
            <a:extLst>
              <a:ext uri="{FF2B5EF4-FFF2-40B4-BE49-F238E27FC236}">
                <a16:creationId xmlns:a16="http://schemas.microsoft.com/office/drawing/2014/main" id="{A07C3F41-2080-EE4A-A447-A801E73F53A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a:ea typeface="ＭＳ Ｐゴシック" panose="020B0600070205080204" pitchFamily="34" charset="-128"/>
            </a:endParaRPr>
          </a:p>
        </p:txBody>
      </p:sp>
    </p:spTree>
    <p:extLst>
      <p:ext uri="{BB962C8B-B14F-4D97-AF65-F5344CB8AC3E}">
        <p14:creationId xmlns:p14="http://schemas.microsoft.com/office/powerpoint/2010/main" val="2331619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a:extLst>
              <a:ext uri="{FF2B5EF4-FFF2-40B4-BE49-F238E27FC236}">
                <a16:creationId xmlns:a16="http://schemas.microsoft.com/office/drawing/2014/main" id="{600A13A7-D147-474A-BCCE-E929F849D5C9}"/>
              </a:ext>
            </a:extLst>
          </p:cNvPr>
          <p:cNvSpPr>
            <a:spLocks noGrp="1" noRot="1" noChangeAspect="1" noChangeArrowheads="1" noTextEdit="1"/>
          </p:cNvSpPr>
          <p:nvPr>
            <p:ph type="sldImg"/>
          </p:nvPr>
        </p:nvSpPr>
        <p:spPr>
          <a:solidFill>
            <a:srgbClr val="FFFFFF"/>
          </a:solidFill>
          <a:ln/>
        </p:spPr>
      </p:sp>
      <p:sp>
        <p:nvSpPr>
          <p:cNvPr id="40964" name="Rectangle 3">
            <a:extLst>
              <a:ext uri="{FF2B5EF4-FFF2-40B4-BE49-F238E27FC236}">
                <a16:creationId xmlns:a16="http://schemas.microsoft.com/office/drawing/2014/main" id="{18FB52EC-790C-2F40-825A-73C1DF0A678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it-IT">
                <a:ea typeface="ＭＳ Ｐゴシック" panose="020B0600070205080204" pitchFamily="34" charset="-128"/>
              </a:rPr>
              <a:t>The EBI is probably unique in the world for its range of data resources and tools, spanning everything from DNA and protein sequence to complex pathways and networks. At the EBI, we separate resource development and provision, which we call services, and research although these two are closely related. Both the research areas and services follow the different areas of focus as shown on the slide.</a:t>
            </a:r>
          </a:p>
          <a:p>
            <a:pPr eaLnBrk="1" hangingPunct="1"/>
            <a:r>
              <a:rPr lang="en-US" altLang="it-IT">
                <a:ea typeface="ＭＳ Ｐゴシック" panose="020B0600070205080204" pitchFamily="34" charset="-128"/>
              </a:rPr>
              <a:t>Some of the types of data that are now being collected in a high-throughput way, presenting new challenges for how we organise and store this data.</a:t>
            </a:r>
          </a:p>
        </p:txBody>
      </p:sp>
    </p:spTree>
    <p:extLst>
      <p:ext uri="{BB962C8B-B14F-4D97-AF65-F5344CB8AC3E}">
        <p14:creationId xmlns:p14="http://schemas.microsoft.com/office/powerpoint/2010/main" val="285149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61642B-0547-4540-9DD4-DB7273E95215}" type="datetimeFigureOut">
              <a:rPr lang="en-GB" smtClean="0"/>
              <a:t>12/04/2023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0B5247-A969-4F42-9FF8-33D75ED8C283}" type="slidenum">
              <a:rPr lang="en-GB" smtClean="0"/>
              <a:t>‹#›</a:t>
            </a:fld>
            <a:endParaRPr lang="en-GB"/>
          </a:p>
        </p:txBody>
      </p:sp>
    </p:spTree>
    <p:extLst>
      <p:ext uri="{BB962C8B-B14F-4D97-AF65-F5344CB8AC3E}">
        <p14:creationId xmlns:p14="http://schemas.microsoft.com/office/powerpoint/2010/main" val="1657489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61642B-0547-4540-9DD4-DB7273E95215}" type="datetimeFigureOut">
              <a:rPr lang="en-GB" smtClean="0"/>
              <a:t>12/04/2023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0B5247-A969-4F42-9FF8-33D75ED8C283}" type="slidenum">
              <a:rPr lang="en-GB" smtClean="0"/>
              <a:t>‹#›</a:t>
            </a:fld>
            <a:endParaRPr lang="en-GB"/>
          </a:p>
        </p:txBody>
      </p:sp>
    </p:spTree>
    <p:extLst>
      <p:ext uri="{BB962C8B-B14F-4D97-AF65-F5344CB8AC3E}">
        <p14:creationId xmlns:p14="http://schemas.microsoft.com/office/powerpoint/2010/main" val="2573237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61642B-0547-4540-9DD4-DB7273E95215}" type="datetimeFigureOut">
              <a:rPr lang="en-GB" smtClean="0"/>
              <a:t>12/04/2023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0B5247-A969-4F42-9FF8-33D75ED8C283}" type="slidenum">
              <a:rPr lang="en-GB" smtClean="0"/>
              <a:t>‹#›</a:t>
            </a:fld>
            <a:endParaRPr lang="en-GB"/>
          </a:p>
        </p:txBody>
      </p:sp>
    </p:spTree>
    <p:extLst>
      <p:ext uri="{BB962C8B-B14F-4D97-AF65-F5344CB8AC3E}">
        <p14:creationId xmlns:p14="http://schemas.microsoft.com/office/powerpoint/2010/main" val="2543092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762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533400" y="1219200"/>
            <a:ext cx="40005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86300" y="1219200"/>
            <a:ext cx="40005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a:extLst>
              <a:ext uri="{FF2B5EF4-FFF2-40B4-BE49-F238E27FC236}">
                <a16:creationId xmlns:a16="http://schemas.microsoft.com/office/drawing/2014/main" id="{D0157285-256E-C641-83AA-70E9465A0BB3}"/>
              </a:ext>
            </a:extLst>
          </p:cNvPr>
          <p:cNvSpPr>
            <a:spLocks noGrp="1" noChangeArrowheads="1"/>
          </p:cNvSpPr>
          <p:nvPr>
            <p:ph type="sldNum" sz="quarter" idx="10"/>
          </p:nvPr>
        </p:nvSpPr>
        <p:spPr>
          <a:ln/>
        </p:spPr>
        <p:txBody>
          <a:bodyPr/>
          <a:lstStyle>
            <a:lvl1pPr>
              <a:defRPr/>
            </a:lvl1pPr>
          </a:lstStyle>
          <a:p>
            <a:fld id="{BD8A47AB-1FCB-FB48-9014-BF8A95F6545A}" type="slidenum">
              <a:rPr lang="de-DE" altLang="it-IT"/>
              <a:pPr/>
              <a:t>‹#›</a:t>
            </a:fld>
            <a:endParaRPr lang="de-DE" altLang="it-IT"/>
          </a:p>
        </p:txBody>
      </p:sp>
      <p:sp>
        <p:nvSpPr>
          <p:cNvPr id="6" name="Rectangle 5">
            <a:extLst>
              <a:ext uri="{FF2B5EF4-FFF2-40B4-BE49-F238E27FC236}">
                <a16:creationId xmlns:a16="http://schemas.microsoft.com/office/drawing/2014/main" id="{11172616-2891-3F42-9AAD-D6A2B3D0BC10}"/>
              </a:ext>
            </a:extLst>
          </p:cNvPr>
          <p:cNvSpPr>
            <a:spLocks noGrp="1" noChangeArrowheads="1"/>
          </p:cNvSpPr>
          <p:nvPr>
            <p:ph type="ftr" sz="quarter" idx="11"/>
          </p:nvPr>
        </p:nvSpPr>
        <p:spPr>
          <a:ln/>
        </p:spPr>
        <p:txBody>
          <a:bodyPr/>
          <a:lstStyle>
            <a:lvl1pPr>
              <a:defRPr/>
            </a:lvl1pPr>
          </a:lstStyle>
          <a:p>
            <a:pPr>
              <a:defRPr/>
            </a:pPr>
            <a:r>
              <a:rPr lang="de-DE"/>
              <a:t>EBI Overview</a:t>
            </a:r>
          </a:p>
        </p:txBody>
      </p:sp>
    </p:spTree>
    <p:extLst>
      <p:ext uri="{BB962C8B-B14F-4D97-AF65-F5344CB8AC3E}">
        <p14:creationId xmlns:p14="http://schemas.microsoft.com/office/powerpoint/2010/main" val="37998070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61642B-0547-4540-9DD4-DB7273E95215}" type="datetimeFigureOut">
              <a:rPr lang="en-GB" smtClean="0"/>
              <a:t>12/04/2023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0B5247-A969-4F42-9FF8-33D75ED8C283}" type="slidenum">
              <a:rPr lang="en-GB" smtClean="0"/>
              <a:t>‹#›</a:t>
            </a:fld>
            <a:endParaRPr lang="en-GB"/>
          </a:p>
        </p:txBody>
      </p:sp>
    </p:spTree>
    <p:extLst>
      <p:ext uri="{BB962C8B-B14F-4D97-AF65-F5344CB8AC3E}">
        <p14:creationId xmlns:p14="http://schemas.microsoft.com/office/powerpoint/2010/main" val="185198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61642B-0547-4540-9DD4-DB7273E95215}" type="datetimeFigureOut">
              <a:rPr lang="en-GB" smtClean="0"/>
              <a:t>12/04/2023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0B5247-A969-4F42-9FF8-33D75ED8C283}" type="slidenum">
              <a:rPr lang="en-GB" smtClean="0"/>
              <a:t>‹#›</a:t>
            </a:fld>
            <a:endParaRPr lang="en-GB"/>
          </a:p>
        </p:txBody>
      </p:sp>
    </p:spTree>
    <p:extLst>
      <p:ext uri="{BB962C8B-B14F-4D97-AF65-F5344CB8AC3E}">
        <p14:creationId xmlns:p14="http://schemas.microsoft.com/office/powerpoint/2010/main" val="429450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61642B-0547-4540-9DD4-DB7273E95215}" type="datetimeFigureOut">
              <a:rPr lang="en-GB" smtClean="0"/>
              <a:t>12/04/2023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0B5247-A969-4F42-9FF8-33D75ED8C283}" type="slidenum">
              <a:rPr lang="en-GB" smtClean="0"/>
              <a:t>‹#›</a:t>
            </a:fld>
            <a:endParaRPr lang="en-GB"/>
          </a:p>
        </p:txBody>
      </p:sp>
    </p:spTree>
    <p:extLst>
      <p:ext uri="{BB962C8B-B14F-4D97-AF65-F5344CB8AC3E}">
        <p14:creationId xmlns:p14="http://schemas.microsoft.com/office/powerpoint/2010/main" val="2923020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61642B-0547-4540-9DD4-DB7273E95215}" type="datetimeFigureOut">
              <a:rPr lang="en-GB" smtClean="0"/>
              <a:t>12/04/2023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30B5247-A969-4F42-9FF8-33D75ED8C283}" type="slidenum">
              <a:rPr lang="en-GB" smtClean="0"/>
              <a:t>‹#›</a:t>
            </a:fld>
            <a:endParaRPr lang="en-GB"/>
          </a:p>
        </p:txBody>
      </p:sp>
    </p:spTree>
    <p:extLst>
      <p:ext uri="{BB962C8B-B14F-4D97-AF65-F5344CB8AC3E}">
        <p14:creationId xmlns:p14="http://schemas.microsoft.com/office/powerpoint/2010/main" val="1711466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61642B-0547-4540-9DD4-DB7273E95215}" type="datetimeFigureOut">
              <a:rPr lang="en-GB" smtClean="0"/>
              <a:t>12/04/2023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30B5247-A969-4F42-9FF8-33D75ED8C283}" type="slidenum">
              <a:rPr lang="en-GB" smtClean="0"/>
              <a:t>‹#›</a:t>
            </a:fld>
            <a:endParaRPr lang="en-GB"/>
          </a:p>
        </p:txBody>
      </p:sp>
    </p:spTree>
    <p:extLst>
      <p:ext uri="{BB962C8B-B14F-4D97-AF65-F5344CB8AC3E}">
        <p14:creationId xmlns:p14="http://schemas.microsoft.com/office/powerpoint/2010/main" val="4138600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1642B-0547-4540-9DD4-DB7273E95215}" type="datetimeFigureOut">
              <a:rPr lang="en-GB" smtClean="0"/>
              <a:t>12/04/2023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30B5247-A969-4F42-9FF8-33D75ED8C283}" type="slidenum">
              <a:rPr lang="en-GB" smtClean="0"/>
              <a:t>‹#›</a:t>
            </a:fld>
            <a:endParaRPr lang="en-GB"/>
          </a:p>
        </p:txBody>
      </p:sp>
    </p:spTree>
    <p:extLst>
      <p:ext uri="{BB962C8B-B14F-4D97-AF65-F5344CB8AC3E}">
        <p14:creationId xmlns:p14="http://schemas.microsoft.com/office/powerpoint/2010/main" val="668724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61642B-0547-4540-9DD4-DB7273E95215}" type="datetimeFigureOut">
              <a:rPr lang="en-GB" smtClean="0"/>
              <a:t>12/04/2023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0B5247-A969-4F42-9FF8-33D75ED8C283}" type="slidenum">
              <a:rPr lang="en-GB" smtClean="0"/>
              <a:t>‹#›</a:t>
            </a:fld>
            <a:endParaRPr lang="en-GB"/>
          </a:p>
        </p:txBody>
      </p:sp>
    </p:spTree>
    <p:extLst>
      <p:ext uri="{BB962C8B-B14F-4D97-AF65-F5344CB8AC3E}">
        <p14:creationId xmlns:p14="http://schemas.microsoft.com/office/powerpoint/2010/main" val="302403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61642B-0547-4540-9DD4-DB7273E95215}" type="datetimeFigureOut">
              <a:rPr lang="en-GB" smtClean="0"/>
              <a:t>12/04/2023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30B5247-A969-4F42-9FF8-33D75ED8C283}" type="slidenum">
              <a:rPr lang="en-GB" smtClean="0"/>
              <a:t>‹#›</a:t>
            </a:fld>
            <a:endParaRPr lang="en-GB"/>
          </a:p>
        </p:txBody>
      </p:sp>
    </p:spTree>
    <p:extLst>
      <p:ext uri="{BB962C8B-B14F-4D97-AF65-F5344CB8AC3E}">
        <p14:creationId xmlns:p14="http://schemas.microsoft.com/office/powerpoint/2010/main" val="3887495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61642B-0547-4540-9DD4-DB7273E95215}" type="datetimeFigureOut">
              <a:rPr lang="en-GB" smtClean="0"/>
              <a:t>12/04/2023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0B5247-A969-4F42-9FF8-33D75ED8C283}" type="slidenum">
              <a:rPr lang="en-GB" smtClean="0"/>
              <a:t>‹#›</a:t>
            </a:fld>
            <a:endParaRPr lang="en-GB"/>
          </a:p>
        </p:txBody>
      </p:sp>
    </p:spTree>
    <p:extLst>
      <p:ext uri="{BB962C8B-B14F-4D97-AF65-F5344CB8AC3E}">
        <p14:creationId xmlns:p14="http://schemas.microsoft.com/office/powerpoint/2010/main" val="16262833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tiff"/><Relationship Id="rId4" Type="http://schemas.openxmlformats.org/officeDocument/2006/relationships/image" Target="../media/image7.tiff"/></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tiff"/></Relationships>
</file>

<file path=ppt/slides/_rels/slide2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ebi.ac.uk/ebisearch/abou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s://www.ensembl.org/index.html" TargetMode="Externa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E85A8-53AD-9E4C-81D3-4CBF0EE22DC9}"/>
              </a:ext>
            </a:extLst>
          </p:cNvPr>
          <p:cNvSpPr>
            <a:spLocks noGrp="1"/>
          </p:cNvSpPr>
          <p:nvPr>
            <p:ph type="ctrTitle"/>
          </p:nvPr>
        </p:nvSpPr>
        <p:spPr/>
        <p:txBody>
          <a:bodyPr/>
          <a:lstStyle/>
          <a:p>
            <a:r>
              <a:rPr lang="en-GB" dirty="0"/>
              <a:t>Intro to systems biology</a:t>
            </a:r>
          </a:p>
        </p:txBody>
      </p:sp>
      <p:sp>
        <p:nvSpPr>
          <p:cNvPr id="3" name="Subtitle 2">
            <a:extLst>
              <a:ext uri="{FF2B5EF4-FFF2-40B4-BE49-F238E27FC236}">
                <a16:creationId xmlns:a16="http://schemas.microsoft.com/office/drawing/2014/main" id="{74DB4F70-BB95-B047-A31F-4DEC4BCA6D20}"/>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00175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3AB0DA-F18E-CF4A-8757-A541DB5691F9}"/>
              </a:ext>
            </a:extLst>
          </p:cNvPr>
          <p:cNvPicPr>
            <a:picLocks noChangeAspect="1"/>
          </p:cNvPicPr>
          <p:nvPr/>
        </p:nvPicPr>
        <p:blipFill>
          <a:blip r:embed="rId2"/>
          <a:stretch>
            <a:fillRect/>
          </a:stretch>
        </p:blipFill>
        <p:spPr>
          <a:xfrm>
            <a:off x="208432" y="1669104"/>
            <a:ext cx="578999" cy="710850"/>
          </a:xfrm>
          <a:prstGeom prst="rect">
            <a:avLst/>
          </a:prstGeom>
        </p:spPr>
      </p:pic>
      <p:pic>
        <p:nvPicPr>
          <p:cNvPr id="4" name="Picture 3">
            <a:extLst>
              <a:ext uri="{FF2B5EF4-FFF2-40B4-BE49-F238E27FC236}">
                <a16:creationId xmlns:a16="http://schemas.microsoft.com/office/drawing/2014/main" id="{325879CD-00F1-C24A-9AD5-5215AD45F665}"/>
              </a:ext>
            </a:extLst>
          </p:cNvPr>
          <p:cNvPicPr>
            <a:picLocks noChangeAspect="1"/>
          </p:cNvPicPr>
          <p:nvPr/>
        </p:nvPicPr>
        <p:blipFill>
          <a:blip r:embed="rId2"/>
          <a:stretch>
            <a:fillRect/>
          </a:stretch>
        </p:blipFill>
        <p:spPr>
          <a:xfrm>
            <a:off x="1011540" y="1669104"/>
            <a:ext cx="578999" cy="710850"/>
          </a:xfrm>
          <a:prstGeom prst="rect">
            <a:avLst/>
          </a:prstGeom>
        </p:spPr>
      </p:pic>
      <p:pic>
        <p:nvPicPr>
          <p:cNvPr id="5" name="Picture 4">
            <a:extLst>
              <a:ext uri="{FF2B5EF4-FFF2-40B4-BE49-F238E27FC236}">
                <a16:creationId xmlns:a16="http://schemas.microsoft.com/office/drawing/2014/main" id="{628CEB36-73AF-0942-82FA-931EB5C4B0FD}"/>
              </a:ext>
            </a:extLst>
          </p:cNvPr>
          <p:cNvPicPr>
            <a:picLocks noChangeAspect="1"/>
          </p:cNvPicPr>
          <p:nvPr/>
        </p:nvPicPr>
        <p:blipFill>
          <a:blip r:embed="rId2"/>
          <a:stretch>
            <a:fillRect/>
          </a:stretch>
        </p:blipFill>
        <p:spPr>
          <a:xfrm>
            <a:off x="1814647" y="1669104"/>
            <a:ext cx="578999" cy="710850"/>
          </a:xfrm>
          <a:prstGeom prst="rect">
            <a:avLst/>
          </a:prstGeom>
        </p:spPr>
      </p:pic>
      <p:sp>
        <p:nvSpPr>
          <p:cNvPr id="6" name="TextBox 5">
            <a:extLst>
              <a:ext uri="{FF2B5EF4-FFF2-40B4-BE49-F238E27FC236}">
                <a16:creationId xmlns:a16="http://schemas.microsoft.com/office/drawing/2014/main" id="{CF4A85BE-57B8-AF46-9EEB-554C97DAF189}"/>
              </a:ext>
            </a:extLst>
          </p:cNvPr>
          <p:cNvSpPr txBox="1"/>
          <p:nvPr/>
        </p:nvSpPr>
        <p:spPr>
          <a:xfrm>
            <a:off x="132159" y="2524590"/>
            <a:ext cx="676788" cy="577081"/>
          </a:xfrm>
          <a:prstGeom prst="rect">
            <a:avLst/>
          </a:prstGeom>
          <a:noFill/>
        </p:spPr>
        <p:txBody>
          <a:bodyPr wrap="none" rtlCol="0">
            <a:spAutoFit/>
          </a:bodyPr>
          <a:lstStyle/>
          <a:p>
            <a:pPr algn="ctr"/>
            <a:r>
              <a:rPr lang="en-GB" sz="1050" dirty="0"/>
              <a:t>sample 1</a:t>
            </a:r>
          </a:p>
          <a:p>
            <a:pPr algn="ctr"/>
            <a:r>
              <a:rPr lang="en-GB" sz="1050" dirty="0"/>
              <a:t>healthy</a:t>
            </a:r>
          </a:p>
          <a:p>
            <a:pPr algn="ctr"/>
            <a:r>
              <a:rPr lang="en-GB" sz="1050" dirty="0"/>
              <a:t>CTRL</a:t>
            </a:r>
          </a:p>
        </p:txBody>
      </p:sp>
      <p:sp>
        <p:nvSpPr>
          <p:cNvPr id="7" name="TextBox 6">
            <a:extLst>
              <a:ext uri="{FF2B5EF4-FFF2-40B4-BE49-F238E27FC236}">
                <a16:creationId xmlns:a16="http://schemas.microsoft.com/office/drawing/2014/main" id="{153374BB-13C4-1A42-ABAD-466DE91D3634}"/>
              </a:ext>
            </a:extLst>
          </p:cNvPr>
          <p:cNvSpPr txBox="1"/>
          <p:nvPr/>
        </p:nvSpPr>
        <p:spPr>
          <a:xfrm>
            <a:off x="962647" y="2524589"/>
            <a:ext cx="676788" cy="415498"/>
          </a:xfrm>
          <a:prstGeom prst="rect">
            <a:avLst/>
          </a:prstGeom>
          <a:noFill/>
        </p:spPr>
        <p:txBody>
          <a:bodyPr wrap="none" rtlCol="0">
            <a:spAutoFit/>
          </a:bodyPr>
          <a:lstStyle/>
          <a:p>
            <a:pPr algn="ctr"/>
            <a:r>
              <a:rPr lang="en-GB" sz="1050" dirty="0"/>
              <a:t>sample 2</a:t>
            </a:r>
          </a:p>
          <a:p>
            <a:pPr algn="ctr"/>
            <a:r>
              <a:rPr lang="en-GB" sz="1050" dirty="0"/>
              <a:t>patient 1</a:t>
            </a:r>
          </a:p>
        </p:txBody>
      </p:sp>
      <p:sp>
        <p:nvSpPr>
          <p:cNvPr id="8" name="TextBox 7">
            <a:extLst>
              <a:ext uri="{FF2B5EF4-FFF2-40B4-BE49-F238E27FC236}">
                <a16:creationId xmlns:a16="http://schemas.microsoft.com/office/drawing/2014/main" id="{7CEEFB7F-0C8B-8049-8CF0-11C3F413F036}"/>
              </a:ext>
            </a:extLst>
          </p:cNvPr>
          <p:cNvSpPr txBox="1"/>
          <p:nvPr/>
        </p:nvSpPr>
        <p:spPr>
          <a:xfrm>
            <a:off x="1882317" y="2524589"/>
            <a:ext cx="676788" cy="415498"/>
          </a:xfrm>
          <a:prstGeom prst="rect">
            <a:avLst/>
          </a:prstGeom>
          <a:noFill/>
        </p:spPr>
        <p:txBody>
          <a:bodyPr wrap="none" rtlCol="0">
            <a:spAutoFit/>
          </a:bodyPr>
          <a:lstStyle/>
          <a:p>
            <a:pPr algn="ctr"/>
            <a:r>
              <a:rPr lang="en-GB" sz="1050" dirty="0"/>
              <a:t>sample 3</a:t>
            </a:r>
          </a:p>
          <a:p>
            <a:pPr algn="ctr"/>
            <a:r>
              <a:rPr lang="en-GB" sz="1050" dirty="0"/>
              <a:t>patient 2</a:t>
            </a:r>
          </a:p>
        </p:txBody>
      </p:sp>
      <p:pic>
        <p:nvPicPr>
          <p:cNvPr id="9" name="Picture 8">
            <a:extLst>
              <a:ext uri="{FF2B5EF4-FFF2-40B4-BE49-F238E27FC236}">
                <a16:creationId xmlns:a16="http://schemas.microsoft.com/office/drawing/2014/main" id="{3459485B-4DC5-8D4E-BA59-D2A054DFEE33}"/>
              </a:ext>
            </a:extLst>
          </p:cNvPr>
          <p:cNvPicPr>
            <a:picLocks noChangeAspect="1"/>
          </p:cNvPicPr>
          <p:nvPr/>
        </p:nvPicPr>
        <p:blipFill>
          <a:blip r:embed="rId2"/>
          <a:stretch>
            <a:fillRect/>
          </a:stretch>
        </p:blipFill>
        <p:spPr>
          <a:xfrm>
            <a:off x="2574031" y="1669104"/>
            <a:ext cx="578999" cy="710850"/>
          </a:xfrm>
          <a:prstGeom prst="rect">
            <a:avLst/>
          </a:prstGeom>
        </p:spPr>
      </p:pic>
      <p:sp>
        <p:nvSpPr>
          <p:cNvPr id="10" name="TextBox 9">
            <a:extLst>
              <a:ext uri="{FF2B5EF4-FFF2-40B4-BE49-F238E27FC236}">
                <a16:creationId xmlns:a16="http://schemas.microsoft.com/office/drawing/2014/main" id="{C44FAAFD-2202-D843-BB2B-8B8D564B188D}"/>
              </a:ext>
            </a:extLst>
          </p:cNvPr>
          <p:cNvSpPr txBox="1"/>
          <p:nvPr/>
        </p:nvSpPr>
        <p:spPr>
          <a:xfrm>
            <a:off x="2782480" y="2524589"/>
            <a:ext cx="277641" cy="253916"/>
          </a:xfrm>
          <a:prstGeom prst="rect">
            <a:avLst/>
          </a:prstGeom>
          <a:noFill/>
        </p:spPr>
        <p:txBody>
          <a:bodyPr wrap="none" rtlCol="0">
            <a:spAutoFit/>
          </a:bodyPr>
          <a:lstStyle/>
          <a:p>
            <a:pPr algn="ctr"/>
            <a:r>
              <a:rPr lang="en-GB" sz="1050" dirty="0"/>
              <a:t>…</a:t>
            </a:r>
          </a:p>
        </p:txBody>
      </p:sp>
      <p:pic>
        <p:nvPicPr>
          <p:cNvPr id="11" name="Picture 10">
            <a:extLst>
              <a:ext uri="{FF2B5EF4-FFF2-40B4-BE49-F238E27FC236}">
                <a16:creationId xmlns:a16="http://schemas.microsoft.com/office/drawing/2014/main" id="{869078A2-8479-674F-98A8-6C876420ED2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67221" y="3253254"/>
            <a:ext cx="1260281" cy="645144"/>
          </a:xfrm>
          <a:prstGeom prst="rect">
            <a:avLst/>
          </a:prstGeom>
          <a:ln>
            <a:solidFill>
              <a:schemeClr val="bg2">
                <a:lumMod val="50000"/>
              </a:schemeClr>
            </a:solidFill>
          </a:ln>
        </p:spPr>
      </p:pic>
      <p:sp>
        <p:nvSpPr>
          <p:cNvPr id="12" name="TextBox 11">
            <a:extLst>
              <a:ext uri="{FF2B5EF4-FFF2-40B4-BE49-F238E27FC236}">
                <a16:creationId xmlns:a16="http://schemas.microsoft.com/office/drawing/2014/main" id="{9C9F73F1-B171-A24B-87F6-555050754A3B}"/>
              </a:ext>
            </a:extLst>
          </p:cNvPr>
          <p:cNvSpPr txBox="1"/>
          <p:nvPr/>
        </p:nvSpPr>
        <p:spPr>
          <a:xfrm>
            <a:off x="1288110" y="3990175"/>
            <a:ext cx="736099" cy="300082"/>
          </a:xfrm>
          <a:prstGeom prst="rect">
            <a:avLst/>
          </a:prstGeom>
          <a:noFill/>
        </p:spPr>
        <p:txBody>
          <a:bodyPr wrap="none" rtlCol="0">
            <a:spAutoFit/>
          </a:bodyPr>
          <a:lstStyle/>
          <a:p>
            <a:r>
              <a:rPr lang="en-GB" sz="1350" dirty="0" err="1"/>
              <a:t>RNAseq</a:t>
            </a:r>
            <a:endParaRPr lang="en-GB" sz="1350" dirty="0"/>
          </a:p>
        </p:txBody>
      </p:sp>
      <p:sp>
        <p:nvSpPr>
          <p:cNvPr id="13" name="Right Brace 12">
            <a:extLst>
              <a:ext uri="{FF2B5EF4-FFF2-40B4-BE49-F238E27FC236}">
                <a16:creationId xmlns:a16="http://schemas.microsoft.com/office/drawing/2014/main" id="{920B4513-139A-9341-9A72-A3D8E06C60FE}"/>
              </a:ext>
            </a:extLst>
          </p:cNvPr>
          <p:cNvSpPr/>
          <p:nvPr/>
        </p:nvSpPr>
        <p:spPr>
          <a:xfrm rot="5400000">
            <a:off x="1472463" y="1639554"/>
            <a:ext cx="250960" cy="2886204"/>
          </a:xfrm>
          <a:prstGeom prst="rightBrac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4" name="Right Brace 13">
            <a:extLst>
              <a:ext uri="{FF2B5EF4-FFF2-40B4-BE49-F238E27FC236}">
                <a16:creationId xmlns:a16="http://schemas.microsoft.com/office/drawing/2014/main" id="{9740D403-71CA-D24D-B116-DA7E8DA4B6D2}"/>
              </a:ext>
            </a:extLst>
          </p:cNvPr>
          <p:cNvSpPr/>
          <p:nvPr/>
        </p:nvSpPr>
        <p:spPr>
          <a:xfrm rot="16200000">
            <a:off x="1465059" y="2997984"/>
            <a:ext cx="250960" cy="2886204"/>
          </a:xfrm>
          <a:prstGeom prst="rightBrac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graphicFrame>
        <p:nvGraphicFramePr>
          <p:cNvPr id="15" name="Table 14">
            <a:extLst>
              <a:ext uri="{FF2B5EF4-FFF2-40B4-BE49-F238E27FC236}">
                <a16:creationId xmlns:a16="http://schemas.microsoft.com/office/drawing/2014/main" id="{9C687D7F-6531-9943-89BA-011962EC2E1F}"/>
              </a:ext>
            </a:extLst>
          </p:cNvPr>
          <p:cNvGraphicFramePr>
            <a:graphicFrameLocks noGrp="1"/>
          </p:cNvGraphicFramePr>
          <p:nvPr/>
        </p:nvGraphicFramePr>
        <p:xfrm>
          <a:off x="208433" y="4559826"/>
          <a:ext cx="2715240" cy="1271757"/>
        </p:xfrm>
        <a:graphic>
          <a:graphicData uri="http://schemas.openxmlformats.org/drawingml/2006/table">
            <a:tbl>
              <a:tblPr firstRow="1" bandRow="1">
                <a:tableStyleId>{5C22544A-7EE6-4342-B048-85BDC9FD1C3A}</a:tableStyleId>
              </a:tblPr>
              <a:tblGrid>
                <a:gridCol w="543048">
                  <a:extLst>
                    <a:ext uri="{9D8B030D-6E8A-4147-A177-3AD203B41FA5}">
                      <a16:colId xmlns:a16="http://schemas.microsoft.com/office/drawing/2014/main" val="3934706221"/>
                    </a:ext>
                  </a:extLst>
                </a:gridCol>
                <a:gridCol w="543048">
                  <a:extLst>
                    <a:ext uri="{9D8B030D-6E8A-4147-A177-3AD203B41FA5}">
                      <a16:colId xmlns:a16="http://schemas.microsoft.com/office/drawing/2014/main" val="1570018867"/>
                    </a:ext>
                  </a:extLst>
                </a:gridCol>
                <a:gridCol w="543048">
                  <a:extLst>
                    <a:ext uri="{9D8B030D-6E8A-4147-A177-3AD203B41FA5}">
                      <a16:colId xmlns:a16="http://schemas.microsoft.com/office/drawing/2014/main" val="3041533039"/>
                    </a:ext>
                  </a:extLst>
                </a:gridCol>
                <a:gridCol w="543048">
                  <a:extLst>
                    <a:ext uri="{9D8B030D-6E8A-4147-A177-3AD203B41FA5}">
                      <a16:colId xmlns:a16="http://schemas.microsoft.com/office/drawing/2014/main" val="2315821724"/>
                    </a:ext>
                  </a:extLst>
                </a:gridCol>
                <a:gridCol w="543048">
                  <a:extLst>
                    <a:ext uri="{9D8B030D-6E8A-4147-A177-3AD203B41FA5}">
                      <a16:colId xmlns:a16="http://schemas.microsoft.com/office/drawing/2014/main" val="3268676061"/>
                    </a:ext>
                  </a:extLst>
                </a:gridCol>
              </a:tblGrid>
              <a:tr h="343645">
                <a:tc>
                  <a:txBody>
                    <a:bodyPr/>
                    <a:lstStyle/>
                    <a:p>
                      <a:r>
                        <a:rPr lang="en-GB" sz="800" dirty="0"/>
                        <a:t>Gene</a:t>
                      </a:r>
                    </a:p>
                  </a:txBody>
                  <a:tcPr marL="68580" marR="68580" marT="34290" marB="34290"/>
                </a:tc>
                <a:tc>
                  <a:txBody>
                    <a:bodyPr/>
                    <a:lstStyle/>
                    <a:p>
                      <a:r>
                        <a:rPr lang="en-GB" sz="800" dirty="0"/>
                        <a:t>Sample 1</a:t>
                      </a:r>
                    </a:p>
                  </a:txBody>
                  <a:tcPr marL="68580" marR="68580" marT="34290" marB="34290"/>
                </a:tc>
                <a:tc>
                  <a:txBody>
                    <a:bodyPr/>
                    <a:lstStyle/>
                    <a:p>
                      <a:r>
                        <a:rPr lang="en-GB" sz="800" dirty="0"/>
                        <a:t>Sample 2</a:t>
                      </a:r>
                    </a:p>
                  </a:txBody>
                  <a:tcPr marL="68580" marR="68580" marT="34290" marB="34290"/>
                </a:tc>
                <a:tc>
                  <a:txBody>
                    <a:bodyPr/>
                    <a:lstStyle/>
                    <a:p>
                      <a:r>
                        <a:rPr lang="en-GB" sz="800" dirty="0"/>
                        <a:t>Sample 3</a:t>
                      </a:r>
                    </a:p>
                  </a:txBody>
                  <a:tcPr marL="68580" marR="68580" marT="34290" marB="34290"/>
                </a:tc>
                <a:tc>
                  <a:txBody>
                    <a:bodyPr/>
                    <a:lstStyle/>
                    <a:p>
                      <a:r>
                        <a:rPr lang="en-GB" sz="800" dirty="0"/>
                        <a:t>…</a:t>
                      </a:r>
                    </a:p>
                  </a:txBody>
                  <a:tcPr marL="68580" marR="68580" marT="34290" marB="34290"/>
                </a:tc>
                <a:extLst>
                  <a:ext uri="{0D108BD9-81ED-4DB2-BD59-A6C34878D82A}">
                    <a16:rowId xmlns:a16="http://schemas.microsoft.com/office/drawing/2014/main" val="4061604015"/>
                  </a:ext>
                </a:extLst>
              </a:tr>
              <a:tr h="232028">
                <a:tc>
                  <a:txBody>
                    <a:bodyPr/>
                    <a:lstStyle/>
                    <a:p>
                      <a:r>
                        <a:rPr lang="en-GB" sz="800" dirty="0"/>
                        <a:t>Gene 1</a:t>
                      </a:r>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tc>
                  <a:txBody>
                    <a:bodyPr/>
                    <a:lstStyle/>
                    <a:p>
                      <a:endParaRPr lang="en-GB" sz="800"/>
                    </a:p>
                  </a:txBody>
                  <a:tcPr marL="68580" marR="68580" marT="34290" marB="34290"/>
                </a:tc>
                <a:tc>
                  <a:txBody>
                    <a:bodyPr/>
                    <a:lstStyle/>
                    <a:p>
                      <a:endParaRPr lang="en-GB" sz="800"/>
                    </a:p>
                  </a:txBody>
                  <a:tcPr marL="68580" marR="68580" marT="34290" marB="34290"/>
                </a:tc>
                <a:extLst>
                  <a:ext uri="{0D108BD9-81ED-4DB2-BD59-A6C34878D82A}">
                    <a16:rowId xmlns:a16="http://schemas.microsoft.com/office/drawing/2014/main" val="3084901708"/>
                  </a:ext>
                </a:extLst>
              </a:tr>
              <a:tr h="232028">
                <a:tc>
                  <a:txBody>
                    <a:bodyPr/>
                    <a:lstStyle/>
                    <a:p>
                      <a:r>
                        <a:rPr lang="en-GB" sz="800" dirty="0"/>
                        <a:t>Gene 2</a:t>
                      </a:r>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tc>
                  <a:txBody>
                    <a:bodyPr/>
                    <a:lstStyle/>
                    <a:p>
                      <a:endParaRPr lang="en-GB" sz="800"/>
                    </a:p>
                  </a:txBody>
                  <a:tcPr marL="68580" marR="68580" marT="34290" marB="34290"/>
                </a:tc>
                <a:tc>
                  <a:txBody>
                    <a:bodyPr/>
                    <a:lstStyle/>
                    <a:p>
                      <a:endParaRPr lang="en-GB" sz="800"/>
                    </a:p>
                  </a:txBody>
                  <a:tcPr marL="68580" marR="68580" marT="34290" marB="34290"/>
                </a:tc>
                <a:extLst>
                  <a:ext uri="{0D108BD9-81ED-4DB2-BD59-A6C34878D82A}">
                    <a16:rowId xmlns:a16="http://schemas.microsoft.com/office/drawing/2014/main" val="4159005710"/>
                  </a:ext>
                </a:extLst>
              </a:tr>
              <a:tr h="232028">
                <a:tc>
                  <a:txBody>
                    <a:bodyPr/>
                    <a:lstStyle/>
                    <a:p>
                      <a:r>
                        <a:rPr lang="en-GB" sz="800" dirty="0"/>
                        <a:t>Gene 3</a:t>
                      </a:r>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tc>
                  <a:txBody>
                    <a:bodyPr/>
                    <a:lstStyle/>
                    <a:p>
                      <a:endParaRPr lang="en-GB" sz="800"/>
                    </a:p>
                  </a:txBody>
                  <a:tcPr marL="68580" marR="68580" marT="34290" marB="34290"/>
                </a:tc>
                <a:tc>
                  <a:txBody>
                    <a:bodyPr/>
                    <a:lstStyle/>
                    <a:p>
                      <a:endParaRPr lang="en-GB" sz="800"/>
                    </a:p>
                  </a:txBody>
                  <a:tcPr marL="68580" marR="68580" marT="34290" marB="34290"/>
                </a:tc>
                <a:extLst>
                  <a:ext uri="{0D108BD9-81ED-4DB2-BD59-A6C34878D82A}">
                    <a16:rowId xmlns:a16="http://schemas.microsoft.com/office/drawing/2014/main" val="1958897539"/>
                  </a:ext>
                </a:extLst>
              </a:tr>
              <a:tr h="232028">
                <a:tc>
                  <a:txBody>
                    <a:bodyPr/>
                    <a:lstStyle/>
                    <a:p>
                      <a:r>
                        <a:rPr lang="en-GB" sz="800" dirty="0"/>
                        <a:t>…</a:t>
                      </a:r>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extLst>
                  <a:ext uri="{0D108BD9-81ED-4DB2-BD59-A6C34878D82A}">
                    <a16:rowId xmlns:a16="http://schemas.microsoft.com/office/drawing/2014/main" val="2670664021"/>
                  </a:ext>
                </a:extLst>
              </a:tr>
            </a:tbl>
          </a:graphicData>
        </a:graphic>
      </p:graphicFrame>
      <p:sp>
        <p:nvSpPr>
          <p:cNvPr id="16" name="TextBox 15">
            <a:extLst>
              <a:ext uri="{FF2B5EF4-FFF2-40B4-BE49-F238E27FC236}">
                <a16:creationId xmlns:a16="http://schemas.microsoft.com/office/drawing/2014/main" id="{11744165-37BD-3D47-9BF9-ABC2FBE52953}"/>
              </a:ext>
            </a:extLst>
          </p:cNvPr>
          <p:cNvSpPr txBox="1"/>
          <p:nvPr/>
        </p:nvSpPr>
        <p:spPr>
          <a:xfrm>
            <a:off x="77891" y="937581"/>
            <a:ext cx="1834990" cy="646331"/>
          </a:xfrm>
          <a:prstGeom prst="rect">
            <a:avLst/>
          </a:prstGeom>
          <a:noFill/>
        </p:spPr>
        <p:txBody>
          <a:bodyPr wrap="none" rtlCol="0">
            <a:spAutoFit/>
          </a:bodyPr>
          <a:lstStyle/>
          <a:p>
            <a:r>
              <a:rPr lang="en-GB" dirty="0"/>
              <a:t>Multi-experiment</a:t>
            </a:r>
          </a:p>
          <a:p>
            <a:endParaRPr lang="en-GB" dirty="0"/>
          </a:p>
        </p:txBody>
      </p:sp>
      <p:sp>
        <p:nvSpPr>
          <p:cNvPr id="17" name="TextBox 16">
            <a:extLst>
              <a:ext uri="{FF2B5EF4-FFF2-40B4-BE49-F238E27FC236}">
                <a16:creationId xmlns:a16="http://schemas.microsoft.com/office/drawing/2014/main" id="{88016908-0E9A-3447-86D6-15EA1FD8AD0A}"/>
              </a:ext>
            </a:extLst>
          </p:cNvPr>
          <p:cNvSpPr txBox="1"/>
          <p:nvPr/>
        </p:nvSpPr>
        <p:spPr>
          <a:xfrm>
            <a:off x="77891" y="937580"/>
            <a:ext cx="7406964" cy="369332"/>
          </a:xfrm>
          <a:prstGeom prst="rect">
            <a:avLst/>
          </a:prstGeom>
          <a:noFill/>
        </p:spPr>
        <p:txBody>
          <a:bodyPr wrap="none" rtlCol="0">
            <a:spAutoFit/>
          </a:bodyPr>
          <a:lstStyle/>
          <a:p>
            <a:r>
              <a:rPr lang="en-GB" dirty="0"/>
              <a:t>Multi-experiment, example 3: comparing disease samples to healthy samples</a:t>
            </a:r>
          </a:p>
        </p:txBody>
      </p:sp>
      <p:pic>
        <p:nvPicPr>
          <p:cNvPr id="18" name="Immagine 1">
            <a:extLst>
              <a:ext uri="{FF2B5EF4-FFF2-40B4-BE49-F238E27FC236}">
                <a16:creationId xmlns:a16="http://schemas.microsoft.com/office/drawing/2014/main" id="{57959E32-72EE-C94E-98B5-375CEB3A2FD7}"/>
              </a:ext>
            </a:extLst>
          </p:cNvPr>
          <p:cNvPicPr>
            <a:picLocks noChangeAspect="1"/>
          </p:cNvPicPr>
          <p:nvPr/>
        </p:nvPicPr>
        <p:blipFill>
          <a:blip r:embed="rId4"/>
          <a:stretch>
            <a:fillRect/>
          </a:stretch>
        </p:blipFill>
        <p:spPr>
          <a:xfrm>
            <a:off x="3468960" y="2936898"/>
            <a:ext cx="2387411" cy="1378708"/>
          </a:xfrm>
          <a:prstGeom prst="rect">
            <a:avLst/>
          </a:prstGeom>
        </p:spPr>
      </p:pic>
      <p:sp>
        <p:nvSpPr>
          <p:cNvPr id="2" name="TextBox 1">
            <a:extLst>
              <a:ext uri="{FF2B5EF4-FFF2-40B4-BE49-F238E27FC236}">
                <a16:creationId xmlns:a16="http://schemas.microsoft.com/office/drawing/2014/main" id="{77E81541-5608-D44A-A255-0E7DCC468BEA}"/>
              </a:ext>
            </a:extLst>
          </p:cNvPr>
          <p:cNvSpPr txBox="1"/>
          <p:nvPr/>
        </p:nvSpPr>
        <p:spPr>
          <a:xfrm>
            <a:off x="6291689" y="2917005"/>
            <a:ext cx="2743200" cy="1431161"/>
          </a:xfrm>
          <a:prstGeom prst="rect">
            <a:avLst/>
          </a:prstGeom>
          <a:noFill/>
        </p:spPr>
        <p:txBody>
          <a:bodyPr wrap="square" rtlCol="0">
            <a:spAutoFit/>
          </a:bodyPr>
          <a:lstStyle/>
          <a:p>
            <a:r>
              <a:rPr lang="en-GB" sz="1350" dirty="0"/>
              <a:t>ANALYSIS:</a:t>
            </a:r>
          </a:p>
          <a:p>
            <a:endParaRPr lang="en-GB" sz="1350" dirty="0"/>
          </a:p>
          <a:p>
            <a:pPr marL="257175" indent="-257175">
              <a:buFont typeface="Arial" panose="020B0604020202020204" pitchFamily="34" charset="0"/>
              <a:buChar char="•"/>
            </a:pPr>
            <a:r>
              <a:rPr lang="en-GB" sz="1500" dirty="0"/>
              <a:t>statistical tests (find significant differences)</a:t>
            </a:r>
          </a:p>
          <a:p>
            <a:pPr marL="257175" indent="-257175">
              <a:buFont typeface="Arial" panose="020B0604020202020204" pitchFamily="34" charset="0"/>
              <a:buChar char="•"/>
            </a:pPr>
            <a:r>
              <a:rPr lang="en-GB" sz="1500" dirty="0"/>
              <a:t>clustering</a:t>
            </a:r>
          </a:p>
          <a:p>
            <a:pPr marL="257175" indent="-257175">
              <a:buFont typeface="Arial" panose="020B0604020202020204" pitchFamily="34" charset="0"/>
              <a:buChar char="•"/>
            </a:pPr>
            <a:r>
              <a:rPr lang="en-GB" sz="1500" dirty="0"/>
              <a:t>find biomarkers</a:t>
            </a:r>
          </a:p>
        </p:txBody>
      </p:sp>
      <p:sp>
        <p:nvSpPr>
          <p:cNvPr id="19" name="TextBox 18">
            <a:extLst>
              <a:ext uri="{FF2B5EF4-FFF2-40B4-BE49-F238E27FC236}">
                <a16:creationId xmlns:a16="http://schemas.microsoft.com/office/drawing/2014/main" id="{E65BFF21-08B0-F44A-9031-D53C2D32C85E}"/>
              </a:ext>
            </a:extLst>
          </p:cNvPr>
          <p:cNvSpPr txBox="1"/>
          <p:nvPr/>
        </p:nvSpPr>
        <p:spPr>
          <a:xfrm>
            <a:off x="3988469" y="5044240"/>
            <a:ext cx="3618491" cy="300082"/>
          </a:xfrm>
          <a:prstGeom prst="rect">
            <a:avLst/>
          </a:prstGeom>
          <a:noFill/>
        </p:spPr>
        <p:txBody>
          <a:bodyPr wrap="none" rtlCol="0">
            <a:spAutoFit/>
          </a:bodyPr>
          <a:lstStyle/>
          <a:p>
            <a:r>
              <a:rPr lang="en-GB" sz="1350" dirty="0">
                <a:solidFill>
                  <a:srgbClr val="FF0000"/>
                </a:solidFill>
              </a:rPr>
              <a:t>find BIOLOGICALLY- MEANINGFUL INFORMATION</a:t>
            </a:r>
          </a:p>
        </p:txBody>
      </p:sp>
    </p:spTree>
    <p:extLst>
      <p:ext uri="{BB962C8B-B14F-4D97-AF65-F5344CB8AC3E}">
        <p14:creationId xmlns:p14="http://schemas.microsoft.com/office/powerpoint/2010/main" val="3341719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5435-AB4A-EE4B-B40F-46542759005A}"/>
              </a:ext>
            </a:extLst>
          </p:cNvPr>
          <p:cNvSpPr>
            <a:spLocks noGrp="1"/>
          </p:cNvSpPr>
          <p:nvPr>
            <p:ph type="title"/>
          </p:nvPr>
        </p:nvSpPr>
        <p:spPr>
          <a:xfrm>
            <a:off x="0" y="871156"/>
            <a:ext cx="9144000" cy="994172"/>
          </a:xfrm>
        </p:spPr>
        <p:txBody>
          <a:bodyPr>
            <a:normAutofit/>
          </a:bodyPr>
          <a:lstStyle/>
          <a:p>
            <a:r>
              <a:rPr lang="en-GB" sz="2400" dirty="0"/>
              <a:t>Global picture of disease mechanisms</a:t>
            </a:r>
          </a:p>
        </p:txBody>
      </p:sp>
      <p:pic>
        <p:nvPicPr>
          <p:cNvPr id="5" name="Picture 4">
            <a:extLst>
              <a:ext uri="{FF2B5EF4-FFF2-40B4-BE49-F238E27FC236}">
                <a16:creationId xmlns:a16="http://schemas.microsoft.com/office/drawing/2014/main" id="{4D018798-96DD-3347-ACFE-AAEA87E53EA0}"/>
              </a:ext>
            </a:extLst>
          </p:cNvPr>
          <p:cNvPicPr>
            <a:picLocks noChangeAspect="1"/>
          </p:cNvPicPr>
          <p:nvPr/>
        </p:nvPicPr>
        <p:blipFill>
          <a:blip r:embed="rId3"/>
          <a:stretch>
            <a:fillRect/>
          </a:stretch>
        </p:blipFill>
        <p:spPr>
          <a:xfrm>
            <a:off x="242187" y="3780871"/>
            <a:ext cx="838200" cy="838200"/>
          </a:xfrm>
          <a:prstGeom prst="rect">
            <a:avLst/>
          </a:prstGeom>
        </p:spPr>
      </p:pic>
      <p:pic>
        <p:nvPicPr>
          <p:cNvPr id="6" name="Picture 5">
            <a:extLst>
              <a:ext uri="{FF2B5EF4-FFF2-40B4-BE49-F238E27FC236}">
                <a16:creationId xmlns:a16="http://schemas.microsoft.com/office/drawing/2014/main" id="{45C6CE3A-BCF2-E044-A38B-9605C4A292DF}"/>
              </a:ext>
            </a:extLst>
          </p:cNvPr>
          <p:cNvPicPr>
            <a:picLocks noChangeAspect="1"/>
          </p:cNvPicPr>
          <p:nvPr/>
        </p:nvPicPr>
        <p:blipFill>
          <a:blip r:embed="rId4"/>
          <a:stretch>
            <a:fillRect/>
          </a:stretch>
        </p:blipFill>
        <p:spPr>
          <a:xfrm>
            <a:off x="7811" y="1868132"/>
            <a:ext cx="1066800" cy="1066800"/>
          </a:xfrm>
          <a:prstGeom prst="rect">
            <a:avLst/>
          </a:prstGeom>
        </p:spPr>
      </p:pic>
      <p:grpSp>
        <p:nvGrpSpPr>
          <p:cNvPr id="9" name="Group 8">
            <a:extLst>
              <a:ext uri="{FF2B5EF4-FFF2-40B4-BE49-F238E27FC236}">
                <a16:creationId xmlns:a16="http://schemas.microsoft.com/office/drawing/2014/main" id="{3C28C0B9-D299-1B4E-B97A-F686664E2FAC}"/>
              </a:ext>
            </a:extLst>
          </p:cNvPr>
          <p:cNvGrpSpPr/>
          <p:nvPr/>
        </p:nvGrpSpPr>
        <p:grpSpPr>
          <a:xfrm>
            <a:off x="3691560" y="1907885"/>
            <a:ext cx="363894" cy="1382862"/>
            <a:chOff x="10203651" y="674183"/>
            <a:chExt cx="485192" cy="1843816"/>
          </a:xfrm>
        </p:grpSpPr>
        <p:pic>
          <p:nvPicPr>
            <p:cNvPr id="59" name="Picture 58">
              <a:extLst>
                <a:ext uri="{FF2B5EF4-FFF2-40B4-BE49-F238E27FC236}">
                  <a16:creationId xmlns:a16="http://schemas.microsoft.com/office/drawing/2014/main" id="{C9BAEF65-9483-7E45-9A5A-CD5BDEA8802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38988" y="1111495"/>
              <a:ext cx="242375" cy="242374"/>
            </a:xfrm>
            <a:prstGeom prst="rect">
              <a:avLst/>
            </a:prstGeom>
          </p:spPr>
        </p:pic>
        <p:pic>
          <p:nvPicPr>
            <p:cNvPr id="61" name="Picture 60">
              <a:extLst>
                <a:ext uri="{FF2B5EF4-FFF2-40B4-BE49-F238E27FC236}">
                  <a16:creationId xmlns:a16="http://schemas.microsoft.com/office/drawing/2014/main" id="{1A28FD0F-C012-2E45-ABD9-357DCA90928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48224" y="2160930"/>
              <a:ext cx="242375" cy="242374"/>
            </a:xfrm>
            <a:prstGeom prst="rect">
              <a:avLst/>
            </a:prstGeom>
          </p:spPr>
        </p:pic>
        <p:pic>
          <p:nvPicPr>
            <p:cNvPr id="62" name="Picture 61">
              <a:extLst>
                <a:ext uri="{FF2B5EF4-FFF2-40B4-BE49-F238E27FC236}">
                  <a16:creationId xmlns:a16="http://schemas.microsoft.com/office/drawing/2014/main" id="{75CFE4D8-E384-1E4A-9542-C6959AD12AB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15091" y="834573"/>
              <a:ext cx="242375" cy="242374"/>
            </a:xfrm>
            <a:prstGeom prst="rect">
              <a:avLst/>
            </a:prstGeom>
          </p:spPr>
        </p:pic>
        <p:pic>
          <p:nvPicPr>
            <p:cNvPr id="63" name="Picture 62">
              <a:extLst>
                <a:ext uri="{FF2B5EF4-FFF2-40B4-BE49-F238E27FC236}">
                  <a16:creationId xmlns:a16="http://schemas.microsoft.com/office/drawing/2014/main" id="{795E1B06-378C-784D-B7CD-76F9C02531F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26997" y="1416638"/>
              <a:ext cx="242375" cy="242374"/>
            </a:xfrm>
            <a:prstGeom prst="rect">
              <a:avLst/>
            </a:prstGeom>
          </p:spPr>
        </p:pic>
        <p:pic>
          <p:nvPicPr>
            <p:cNvPr id="64" name="Picture 63">
              <a:extLst>
                <a:ext uri="{FF2B5EF4-FFF2-40B4-BE49-F238E27FC236}">
                  <a16:creationId xmlns:a16="http://schemas.microsoft.com/office/drawing/2014/main" id="{CB80CF66-53BC-174F-BFB6-76A59E5245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54513" y="1891966"/>
              <a:ext cx="242375" cy="242374"/>
            </a:xfrm>
            <a:prstGeom prst="rect">
              <a:avLst/>
            </a:prstGeom>
          </p:spPr>
        </p:pic>
        <p:sp>
          <p:nvSpPr>
            <p:cNvPr id="4" name="Round Same Side Corner Rectangle 3">
              <a:extLst>
                <a:ext uri="{FF2B5EF4-FFF2-40B4-BE49-F238E27FC236}">
                  <a16:creationId xmlns:a16="http://schemas.microsoft.com/office/drawing/2014/main" id="{F558DAF9-AB77-884B-92B6-DDC68E453E05}"/>
                </a:ext>
              </a:extLst>
            </p:cNvPr>
            <p:cNvSpPr/>
            <p:nvPr/>
          </p:nvSpPr>
          <p:spPr>
            <a:xfrm rot="10800000">
              <a:off x="10203651" y="674183"/>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0" name="Group 9">
            <a:extLst>
              <a:ext uri="{FF2B5EF4-FFF2-40B4-BE49-F238E27FC236}">
                <a16:creationId xmlns:a16="http://schemas.microsoft.com/office/drawing/2014/main" id="{40E25D23-381A-8A49-A9C7-E92C53C2E3DE}"/>
              </a:ext>
            </a:extLst>
          </p:cNvPr>
          <p:cNvGrpSpPr/>
          <p:nvPr/>
        </p:nvGrpSpPr>
        <p:grpSpPr>
          <a:xfrm>
            <a:off x="3710920" y="3659327"/>
            <a:ext cx="363894" cy="1382862"/>
            <a:chOff x="11159568" y="696127"/>
            <a:chExt cx="485192" cy="1843816"/>
          </a:xfrm>
        </p:grpSpPr>
        <p:pic>
          <p:nvPicPr>
            <p:cNvPr id="57" name="Picture 56">
              <a:extLst>
                <a:ext uri="{FF2B5EF4-FFF2-40B4-BE49-F238E27FC236}">
                  <a16:creationId xmlns:a16="http://schemas.microsoft.com/office/drawing/2014/main" id="{C9088C50-DC19-9E44-975F-4FA8B517CD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169188" y="2001674"/>
              <a:ext cx="242375" cy="242374"/>
            </a:xfrm>
            <a:prstGeom prst="rect">
              <a:avLst/>
            </a:prstGeom>
          </p:spPr>
        </p:pic>
        <p:pic>
          <p:nvPicPr>
            <p:cNvPr id="60" name="Picture 59">
              <a:extLst>
                <a:ext uri="{FF2B5EF4-FFF2-40B4-BE49-F238E27FC236}">
                  <a16:creationId xmlns:a16="http://schemas.microsoft.com/office/drawing/2014/main" id="{9FA5D0FA-F0BA-8F40-A7D1-2227B47496B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368837" y="1788267"/>
              <a:ext cx="242375" cy="242374"/>
            </a:xfrm>
            <a:prstGeom prst="rect">
              <a:avLst/>
            </a:prstGeom>
          </p:spPr>
        </p:pic>
        <p:pic>
          <p:nvPicPr>
            <p:cNvPr id="65" name="Picture 64">
              <a:extLst>
                <a:ext uri="{FF2B5EF4-FFF2-40B4-BE49-F238E27FC236}">
                  <a16:creationId xmlns:a16="http://schemas.microsoft.com/office/drawing/2014/main" id="{7D17EF1C-D923-934C-A754-1A6E252477A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317265" y="1306197"/>
              <a:ext cx="242375" cy="242374"/>
            </a:xfrm>
            <a:prstGeom prst="rect">
              <a:avLst/>
            </a:prstGeom>
          </p:spPr>
        </p:pic>
        <p:pic>
          <p:nvPicPr>
            <p:cNvPr id="68" name="Picture 67">
              <a:extLst>
                <a:ext uri="{FF2B5EF4-FFF2-40B4-BE49-F238E27FC236}">
                  <a16:creationId xmlns:a16="http://schemas.microsoft.com/office/drawing/2014/main" id="{16397950-CB36-B049-A452-652717023F2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375372" y="1025119"/>
              <a:ext cx="242375" cy="242374"/>
            </a:xfrm>
            <a:prstGeom prst="rect">
              <a:avLst/>
            </a:prstGeom>
          </p:spPr>
        </p:pic>
        <p:pic>
          <p:nvPicPr>
            <p:cNvPr id="69" name="Picture 68">
              <a:extLst>
                <a:ext uri="{FF2B5EF4-FFF2-40B4-BE49-F238E27FC236}">
                  <a16:creationId xmlns:a16="http://schemas.microsoft.com/office/drawing/2014/main" id="{1F018305-27F3-9A4E-82C4-95CFB98AA38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267793" y="2246964"/>
              <a:ext cx="242375" cy="242374"/>
            </a:xfrm>
            <a:prstGeom prst="rect">
              <a:avLst/>
            </a:prstGeom>
          </p:spPr>
        </p:pic>
        <p:pic>
          <p:nvPicPr>
            <p:cNvPr id="70" name="Picture 69">
              <a:extLst>
                <a:ext uri="{FF2B5EF4-FFF2-40B4-BE49-F238E27FC236}">
                  <a16:creationId xmlns:a16="http://schemas.microsoft.com/office/drawing/2014/main" id="{057B14AC-97CE-164C-8BA5-66878E9185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159789" y="1562458"/>
              <a:ext cx="242375" cy="242374"/>
            </a:xfrm>
            <a:prstGeom prst="rect">
              <a:avLst/>
            </a:prstGeom>
          </p:spPr>
        </p:pic>
        <p:sp>
          <p:nvSpPr>
            <p:cNvPr id="89" name="Round Same Side Corner Rectangle 88">
              <a:extLst>
                <a:ext uri="{FF2B5EF4-FFF2-40B4-BE49-F238E27FC236}">
                  <a16:creationId xmlns:a16="http://schemas.microsoft.com/office/drawing/2014/main" id="{F328D125-C38D-D341-80B8-7151F0FA07F3}"/>
                </a:ext>
              </a:extLst>
            </p:cNvPr>
            <p:cNvSpPr/>
            <p:nvPr/>
          </p:nvSpPr>
          <p:spPr>
            <a:xfrm rot="10800000">
              <a:off x="11159568" y="696127"/>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1" name="Group 10">
            <a:extLst>
              <a:ext uri="{FF2B5EF4-FFF2-40B4-BE49-F238E27FC236}">
                <a16:creationId xmlns:a16="http://schemas.microsoft.com/office/drawing/2014/main" id="{D5EB15AB-445A-5242-9BA5-C0FB634A3294}"/>
              </a:ext>
            </a:extLst>
          </p:cNvPr>
          <p:cNvGrpSpPr/>
          <p:nvPr/>
        </p:nvGrpSpPr>
        <p:grpSpPr>
          <a:xfrm>
            <a:off x="7090318" y="3631997"/>
            <a:ext cx="400735" cy="1410192"/>
            <a:chOff x="4383419" y="1719579"/>
            <a:chExt cx="534313" cy="1880256"/>
          </a:xfrm>
        </p:grpSpPr>
        <p:pic>
          <p:nvPicPr>
            <p:cNvPr id="58" name="Picture 57">
              <a:extLst>
                <a:ext uri="{FF2B5EF4-FFF2-40B4-BE49-F238E27FC236}">
                  <a16:creationId xmlns:a16="http://schemas.microsoft.com/office/drawing/2014/main" id="{9849B495-6CC5-6C4B-8A00-1AD2264F38B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78914" y="3046137"/>
              <a:ext cx="277996" cy="333367"/>
            </a:xfrm>
            <a:prstGeom prst="rect">
              <a:avLst/>
            </a:prstGeom>
          </p:spPr>
        </p:pic>
        <p:pic>
          <p:nvPicPr>
            <p:cNvPr id="84" name="Picture 83">
              <a:extLst>
                <a:ext uri="{FF2B5EF4-FFF2-40B4-BE49-F238E27FC236}">
                  <a16:creationId xmlns:a16="http://schemas.microsoft.com/office/drawing/2014/main" id="{2239A0D1-B1FE-FD4F-8834-F18E50BA376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84517" y="2549103"/>
              <a:ext cx="277996" cy="333367"/>
            </a:xfrm>
            <a:prstGeom prst="rect">
              <a:avLst/>
            </a:prstGeom>
          </p:spPr>
        </p:pic>
        <p:pic>
          <p:nvPicPr>
            <p:cNvPr id="85" name="Picture 84">
              <a:extLst>
                <a:ext uri="{FF2B5EF4-FFF2-40B4-BE49-F238E27FC236}">
                  <a16:creationId xmlns:a16="http://schemas.microsoft.com/office/drawing/2014/main" id="{86CABD45-9F64-E348-BD24-5A1275A5B25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39736" y="2322382"/>
              <a:ext cx="277996" cy="333367"/>
            </a:xfrm>
            <a:prstGeom prst="rect">
              <a:avLst/>
            </a:prstGeom>
          </p:spPr>
        </p:pic>
        <p:pic>
          <p:nvPicPr>
            <p:cNvPr id="86" name="Picture 85">
              <a:extLst>
                <a:ext uri="{FF2B5EF4-FFF2-40B4-BE49-F238E27FC236}">
                  <a16:creationId xmlns:a16="http://schemas.microsoft.com/office/drawing/2014/main" id="{A189B028-D07E-3340-94CB-EEA5FA44B5F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83419" y="2771460"/>
              <a:ext cx="277996" cy="333367"/>
            </a:xfrm>
            <a:prstGeom prst="rect">
              <a:avLst/>
            </a:prstGeom>
          </p:spPr>
        </p:pic>
        <p:pic>
          <p:nvPicPr>
            <p:cNvPr id="88" name="Picture 87">
              <a:extLst>
                <a:ext uri="{FF2B5EF4-FFF2-40B4-BE49-F238E27FC236}">
                  <a16:creationId xmlns:a16="http://schemas.microsoft.com/office/drawing/2014/main" id="{4D6F4C29-68BF-F149-A329-E96A6D02CDE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36854" y="3266468"/>
              <a:ext cx="277996" cy="333367"/>
            </a:xfrm>
            <a:prstGeom prst="rect">
              <a:avLst/>
            </a:prstGeom>
          </p:spPr>
        </p:pic>
        <p:sp>
          <p:nvSpPr>
            <p:cNvPr id="90" name="Round Same Side Corner Rectangle 89">
              <a:extLst>
                <a:ext uri="{FF2B5EF4-FFF2-40B4-BE49-F238E27FC236}">
                  <a16:creationId xmlns:a16="http://schemas.microsoft.com/office/drawing/2014/main" id="{F073D756-7C90-6D42-8A43-B16904ACE9BB}"/>
                </a:ext>
              </a:extLst>
            </p:cNvPr>
            <p:cNvSpPr/>
            <p:nvPr/>
          </p:nvSpPr>
          <p:spPr>
            <a:xfrm rot="10800000">
              <a:off x="4402917" y="1719579"/>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2" name="Group 11">
            <a:extLst>
              <a:ext uri="{FF2B5EF4-FFF2-40B4-BE49-F238E27FC236}">
                <a16:creationId xmlns:a16="http://schemas.microsoft.com/office/drawing/2014/main" id="{891EF576-F542-A545-A884-636149F65AC9}"/>
              </a:ext>
            </a:extLst>
          </p:cNvPr>
          <p:cNvGrpSpPr/>
          <p:nvPr/>
        </p:nvGrpSpPr>
        <p:grpSpPr>
          <a:xfrm>
            <a:off x="7051738" y="1907885"/>
            <a:ext cx="394034" cy="1382862"/>
            <a:chOff x="5206281" y="1724057"/>
            <a:chExt cx="525379" cy="1843816"/>
          </a:xfrm>
        </p:grpSpPr>
        <p:pic>
          <p:nvPicPr>
            <p:cNvPr id="87" name="Picture 86">
              <a:extLst>
                <a:ext uri="{FF2B5EF4-FFF2-40B4-BE49-F238E27FC236}">
                  <a16:creationId xmlns:a16="http://schemas.microsoft.com/office/drawing/2014/main" id="{B85BACC4-7F10-FF4F-BA46-CA9E758DBB0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53664" y="2807635"/>
              <a:ext cx="277996" cy="333367"/>
            </a:xfrm>
            <a:prstGeom prst="rect">
              <a:avLst/>
            </a:prstGeom>
          </p:spPr>
        </p:pic>
        <p:pic>
          <p:nvPicPr>
            <p:cNvPr id="120" name="Picture 119">
              <a:extLst>
                <a:ext uri="{FF2B5EF4-FFF2-40B4-BE49-F238E27FC236}">
                  <a16:creationId xmlns:a16="http://schemas.microsoft.com/office/drawing/2014/main" id="{70602D0F-72CB-5F40-89A9-905F77722CE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06281" y="2821564"/>
              <a:ext cx="277996" cy="333367"/>
            </a:xfrm>
            <a:prstGeom prst="rect">
              <a:avLst/>
            </a:prstGeom>
          </p:spPr>
        </p:pic>
        <p:pic>
          <p:nvPicPr>
            <p:cNvPr id="121" name="Picture 120">
              <a:extLst>
                <a:ext uri="{FF2B5EF4-FFF2-40B4-BE49-F238E27FC236}">
                  <a16:creationId xmlns:a16="http://schemas.microsoft.com/office/drawing/2014/main" id="{7313B3CA-BDF3-1C47-B7A5-09363DC4516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78085" y="2491318"/>
              <a:ext cx="277996" cy="333367"/>
            </a:xfrm>
            <a:prstGeom prst="rect">
              <a:avLst/>
            </a:prstGeom>
          </p:spPr>
        </p:pic>
        <p:pic>
          <p:nvPicPr>
            <p:cNvPr id="122" name="Picture 121">
              <a:extLst>
                <a:ext uri="{FF2B5EF4-FFF2-40B4-BE49-F238E27FC236}">
                  <a16:creationId xmlns:a16="http://schemas.microsoft.com/office/drawing/2014/main" id="{0FF7CF68-5DF1-6646-8E2B-96A24C0127B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38216" y="2136355"/>
              <a:ext cx="277996" cy="333367"/>
            </a:xfrm>
            <a:prstGeom prst="rect">
              <a:avLst/>
            </a:prstGeom>
          </p:spPr>
        </p:pic>
        <p:pic>
          <p:nvPicPr>
            <p:cNvPr id="124" name="Picture 123">
              <a:extLst>
                <a:ext uri="{FF2B5EF4-FFF2-40B4-BE49-F238E27FC236}">
                  <a16:creationId xmlns:a16="http://schemas.microsoft.com/office/drawing/2014/main" id="{B0201B2D-75C3-2E4A-BF02-B66243B7B52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17083" y="3187588"/>
              <a:ext cx="277996" cy="333367"/>
            </a:xfrm>
            <a:prstGeom prst="rect">
              <a:avLst/>
            </a:prstGeom>
          </p:spPr>
        </p:pic>
        <p:pic>
          <p:nvPicPr>
            <p:cNvPr id="125" name="Picture 124">
              <a:extLst>
                <a:ext uri="{FF2B5EF4-FFF2-40B4-BE49-F238E27FC236}">
                  <a16:creationId xmlns:a16="http://schemas.microsoft.com/office/drawing/2014/main" id="{F535582D-40F4-BE49-B030-89A0CC3F471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15269" y="3154931"/>
              <a:ext cx="277996" cy="333367"/>
            </a:xfrm>
            <a:prstGeom prst="rect">
              <a:avLst/>
            </a:prstGeom>
          </p:spPr>
        </p:pic>
        <p:sp>
          <p:nvSpPr>
            <p:cNvPr id="91" name="Round Same Side Corner Rectangle 90">
              <a:extLst>
                <a:ext uri="{FF2B5EF4-FFF2-40B4-BE49-F238E27FC236}">
                  <a16:creationId xmlns:a16="http://schemas.microsoft.com/office/drawing/2014/main" id="{293E35E6-FBA3-344A-89A9-5631A19F3327}"/>
                </a:ext>
              </a:extLst>
            </p:cNvPr>
            <p:cNvSpPr/>
            <p:nvPr/>
          </p:nvSpPr>
          <p:spPr>
            <a:xfrm rot="10800000">
              <a:off x="5246468" y="1724057"/>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8" name="Group 7">
            <a:extLst>
              <a:ext uri="{FF2B5EF4-FFF2-40B4-BE49-F238E27FC236}">
                <a16:creationId xmlns:a16="http://schemas.microsoft.com/office/drawing/2014/main" id="{BA899AAC-44C6-DF42-B082-84B898567611}"/>
              </a:ext>
            </a:extLst>
          </p:cNvPr>
          <p:cNvGrpSpPr/>
          <p:nvPr/>
        </p:nvGrpSpPr>
        <p:grpSpPr>
          <a:xfrm>
            <a:off x="5287267" y="1907885"/>
            <a:ext cx="429950" cy="1382862"/>
            <a:chOff x="5078048" y="4743273"/>
            <a:chExt cx="573267" cy="1843816"/>
          </a:xfrm>
        </p:grpSpPr>
        <p:pic>
          <p:nvPicPr>
            <p:cNvPr id="100" name="Picture 99">
              <a:extLst>
                <a:ext uri="{FF2B5EF4-FFF2-40B4-BE49-F238E27FC236}">
                  <a16:creationId xmlns:a16="http://schemas.microsoft.com/office/drawing/2014/main" id="{A9DC141B-9305-794F-817A-403F42B4142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5078048" y="5932666"/>
              <a:ext cx="339035" cy="210514"/>
            </a:xfrm>
            <a:prstGeom prst="rect">
              <a:avLst/>
            </a:prstGeom>
          </p:spPr>
        </p:pic>
        <p:pic>
          <p:nvPicPr>
            <p:cNvPr id="103" name="Picture 102">
              <a:extLst>
                <a:ext uri="{FF2B5EF4-FFF2-40B4-BE49-F238E27FC236}">
                  <a16:creationId xmlns:a16="http://schemas.microsoft.com/office/drawing/2014/main" id="{8DEFFD43-EF71-5E42-871D-90CC1A40DF1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5278084" y="5615699"/>
              <a:ext cx="339035" cy="210514"/>
            </a:xfrm>
            <a:prstGeom prst="rect">
              <a:avLst/>
            </a:prstGeom>
          </p:spPr>
        </p:pic>
        <p:pic>
          <p:nvPicPr>
            <p:cNvPr id="104" name="Picture 103">
              <a:extLst>
                <a:ext uri="{FF2B5EF4-FFF2-40B4-BE49-F238E27FC236}">
                  <a16:creationId xmlns:a16="http://schemas.microsoft.com/office/drawing/2014/main" id="{D0EB1BDE-D300-3E41-A0E0-39DAF5AACF0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5108567" y="5338623"/>
              <a:ext cx="339035" cy="210514"/>
            </a:xfrm>
            <a:prstGeom prst="rect">
              <a:avLst/>
            </a:prstGeom>
          </p:spPr>
        </p:pic>
        <p:pic>
          <p:nvPicPr>
            <p:cNvPr id="106" name="Picture 105">
              <a:extLst>
                <a:ext uri="{FF2B5EF4-FFF2-40B4-BE49-F238E27FC236}">
                  <a16:creationId xmlns:a16="http://schemas.microsoft.com/office/drawing/2014/main" id="{6E30BB3B-0810-C446-B88E-FE6196F61A9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5146318" y="6223854"/>
              <a:ext cx="339035" cy="210514"/>
            </a:xfrm>
            <a:prstGeom prst="rect">
              <a:avLst/>
            </a:prstGeom>
          </p:spPr>
        </p:pic>
        <p:sp>
          <p:nvSpPr>
            <p:cNvPr id="92" name="Round Same Side Corner Rectangle 91">
              <a:extLst>
                <a:ext uri="{FF2B5EF4-FFF2-40B4-BE49-F238E27FC236}">
                  <a16:creationId xmlns:a16="http://schemas.microsoft.com/office/drawing/2014/main" id="{19E5598D-BCB2-DF4A-9B61-D92CD51375D9}"/>
                </a:ext>
              </a:extLst>
            </p:cNvPr>
            <p:cNvSpPr/>
            <p:nvPr/>
          </p:nvSpPr>
          <p:spPr>
            <a:xfrm rot="10800000">
              <a:off x="5166123" y="4743273"/>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7" name="Group 6">
            <a:extLst>
              <a:ext uri="{FF2B5EF4-FFF2-40B4-BE49-F238E27FC236}">
                <a16:creationId xmlns:a16="http://schemas.microsoft.com/office/drawing/2014/main" id="{683DDD5F-DB71-0C4A-B56B-7ACCFAB53340}"/>
              </a:ext>
            </a:extLst>
          </p:cNvPr>
          <p:cNvGrpSpPr/>
          <p:nvPr/>
        </p:nvGrpSpPr>
        <p:grpSpPr>
          <a:xfrm>
            <a:off x="5291070" y="3659327"/>
            <a:ext cx="445393" cy="1382862"/>
            <a:chOff x="6363015" y="4575528"/>
            <a:chExt cx="593857" cy="1843816"/>
          </a:xfrm>
        </p:grpSpPr>
        <p:pic>
          <p:nvPicPr>
            <p:cNvPr id="101" name="Picture 100">
              <a:extLst>
                <a:ext uri="{FF2B5EF4-FFF2-40B4-BE49-F238E27FC236}">
                  <a16:creationId xmlns:a16="http://schemas.microsoft.com/office/drawing/2014/main" id="{EA40ABCF-130E-AD4F-8D9F-88100120CE9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6536422" y="5462157"/>
              <a:ext cx="339035" cy="210514"/>
            </a:xfrm>
            <a:prstGeom prst="rect">
              <a:avLst/>
            </a:prstGeom>
          </p:spPr>
        </p:pic>
        <p:pic>
          <p:nvPicPr>
            <p:cNvPr id="102" name="Picture 101">
              <a:extLst>
                <a:ext uri="{FF2B5EF4-FFF2-40B4-BE49-F238E27FC236}">
                  <a16:creationId xmlns:a16="http://schemas.microsoft.com/office/drawing/2014/main" id="{2BB98AC9-CF8F-5242-B438-F4466ED2B11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6417533" y="5722570"/>
              <a:ext cx="339035" cy="210514"/>
            </a:xfrm>
            <a:prstGeom prst="rect">
              <a:avLst/>
            </a:prstGeom>
          </p:spPr>
        </p:pic>
        <p:pic>
          <p:nvPicPr>
            <p:cNvPr id="105" name="Picture 104">
              <a:extLst>
                <a:ext uri="{FF2B5EF4-FFF2-40B4-BE49-F238E27FC236}">
                  <a16:creationId xmlns:a16="http://schemas.microsoft.com/office/drawing/2014/main" id="{45A260AF-C7BB-F041-BA92-AB69CDEF171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6403947" y="5237446"/>
              <a:ext cx="339035" cy="210514"/>
            </a:xfrm>
            <a:prstGeom prst="rect">
              <a:avLst/>
            </a:prstGeom>
          </p:spPr>
        </p:pic>
        <p:pic>
          <p:nvPicPr>
            <p:cNvPr id="110" name="Picture 109">
              <a:extLst>
                <a:ext uri="{FF2B5EF4-FFF2-40B4-BE49-F238E27FC236}">
                  <a16:creationId xmlns:a16="http://schemas.microsoft.com/office/drawing/2014/main" id="{33E545B6-F96C-5845-85A5-72E2651B79B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6507959" y="4978826"/>
              <a:ext cx="339035" cy="210514"/>
            </a:xfrm>
            <a:prstGeom prst="rect">
              <a:avLst/>
            </a:prstGeom>
          </p:spPr>
        </p:pic>
        <p:pic>
          <p:nvPicPr>
            <p:cNvPr id="111" name="Picture 110">
              <a:extLst>
                <a:ext uri="{FF2B5EF4-FFF2-40B4-BE49-F238E27FC236}">
                  <a16:creationId xmlns:a16="http://schemas.microsoft.com/office/drawing/2014/main" id="{83FEA048-8A6E-E745-8282-8054745A783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6611778" y="5940751"/>
              <a:ext cx="339035" cy="210514"/>
            </a:xfrm>
            <a:prstGeom prst="rect">
              <a:avLst/>
            </a:prstGeom>
          </p:spPr>
        </p:pic>
        <p:pic>
          <p:nvPicPr>
            <p:cNvPr id="113" name="Picture 112">
              <a:extLst>
                <a:ext uri="{FF2B5EF4-FFF2-40B4-BE49-F238E27FC236}">
                  <a16:creationId xmlns:a16="http://schemas.microsoft.com/office/drawing/2014/main" id="{D58915DA-5282-964C-A857-B7306613316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6363015" y="6072470"/>
              <a:ext cx="339035" cy="210514"/>
            </a:xfrm>
            <a:prstGeom prst="rect">
              <a:avLst/>
            </a:prstGeom>
          </p:spPr>
        </p:pic>
        <p:sp>
          <p:nvSpPr>
            <p:cNvPr id="93" name="Round Same Side Corner Rectangle 92">
              <a:extLst>
                <a:ext uri="{FF2B5EF4-FFF2-40B4-BE49-F238E27FC236}">
                  <a16:creationId xmlns:a16="http://schemas.microsoft.com/office/drawing/2014/main" id="{30C68847-85FF-F342-AD42-F45900799309}"/>
                </a:ext>
              </a:extLst>
            </p:cNvPr>
            <p:cNvSpPr/>
            <p:nvPr/>
          </p:nvSpPr>
          <p:spPr>
            <a:xfrm rot="10800000">
              <a:off x="6471680" y="4575528"/>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cxnSp>
        <p:nvCxnSpPr>
          <p:cNvPr id="14" name="Straight Connector 13">
            <a:extLst>
              <a:ext uri="{FF2B5EF4-FFF2-40B4-BE49-F238E27FC236}">
                <a16:creationId xmlns:a16="http://schemas.microsoft.com/office/drawing/2014/main" id="{93169569-02EF-624F-9FB7-10C12DFFDC5D}"/>
              </a:ext>
            </a:extLst>
          </p:cNvPr>
          <p:cNvCxnSpPr>
            <a:cxnSpLocks/>
          </p:cNvCxnSpPr>
          <p:nvPr/>
        </p:nvCxnSpPr>
        <p:spPr>
          <a:xfrm>
            <a:off x="2097760" y="2434229"/>
            <a:ext cx="33952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ECB38E0-9565-4345-8BA1-CC5A3AB494BB}"/>
              </a:ext>
            </a:extLst>
          </p:cNvPr>
          <p:cNvCxnSpPr>
            <a:cxnSpLocks/>
          </p:cNvCxnSpPr>
          <p:nvPr/>
        </p:nvCxnSpPr>
        <p:spPr>
          <a:xfrm>
            <a:off x="1927996" y="2217108"/>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26AB570-F7DE-6743-BB58-F9899A8274B1}"/>
              </a:ext>
            </a:extLst>
          </p:cNvPr>
          <p:cNvCxnSpPr>
            <a:cxnSpLocks/>
          </p:cNvCxnSpPr>
          <p:nvPr/>
        </p:nvCxnSpPr>
        <p:spPr>
          <a:xfrm>
            <a:off x="1866884" y="2676459"/>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AB29A84-0CD5-524F-AD6C-DE52BF52CCD3}"/>
              </a:ext>
            </a:extLst>
          </p:cNvPr>
          <p:cNvCxnSpPr>
            <a:cxnSpLocks/>
          </p:cNvCxnSpPr>
          <p:nvPr/>
        </p:nvCxnSpPr>
        <p:spPr>
          <a:xfrm>
            <a:off x="2437287" y="2856027"/>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B93AC7E-AC09-8845-AA08-977CF1E0D491}"/>
              </a:ext>
            </a:extLst>
          </p:cNvPr>
          <p:cNvCxnSpPr>
            <a:cxnSpLocks/>
          </p:cNvCxnSpPr>
          <p:nvPr/>
        </p:nvCxnSpPr>
        <p:spPr>
          <a:xfrm>
            <a:off x="1844378" y="2958383"/>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E19AC98-893F-174C-8736-8B3CE684370A}"/>
              </a:ext>
            </a:extLst>
          </p:cNvPr>
          <p:cNvCxnSpPr>
            <a:cxnSpLocks/>
          </p:cNvCxnSpPr>
          <p:nvPr/>
        </p:nvCxnSpPr>
        <p:spPr>
          <a:xfrm>
            <a:off x="2519353" y="2616009"/>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A29FAFE-ECF2-E743-8729-81D54EAC7817}"/>
              </a:ext>
            </a:extLst>
          </p:cNvPr>
          <p:cNvCxnSpPr>
            <a:cxnSpLocks/>
          </p:cNvCxnSpPr>
          <p:nvPr/>
        </p:nvCxnSpPr>
        <p:spPr>
          <a:xfrm>
            <a:off x="2187154" y="4065125"/>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1DB77A1-BA28-C445-A59D-18DF824A4E5A}"/>
              </a:ext>
            </a:extLst>
          </p:cNvPr>
          <p:cNvCxnSpPr>
            <a:cxnSpLocks/>
          </p:cNvCxnSpPr>
          <p:nvPr/>
        </p:nvCxnSpPr>
        <p:spPr>
          <a:xfrm>
            <a:off x="2017390" y="3848004"/>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135047F-5747-AF4A-90C5-A2E12738B198}"/>
              </a:ext>
            </a:extLst>
          </p:cNvPr>
          <p:cNvCxnSpPr>
            <a:cxnSpLocks/>
          </p:cNvCxnSpPr>
          <p:nvPr/>
        </p:nvCxnSpPr>
        <p:spPr>
          <a:xfrm>
            <a:off x="1956278" y="4307355"/>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B65BBC2-8BD4-1E48-B138-765047B99887}"/>
              </a:ext>
            </a:extLst>
          </p:cNvPr>
          <p:cNvCxnSpPr>
            <a:cxnSpLocks/>
          </p:cNvCxnSpPr>
          <p:nvPr/>
        </p:nvCxnSpPr>
        <p:spPr>
          <a:xfrm>
            <a:off x="2526681" y="4486923"/>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8D8E240-F7F8-674D-BB51-563C4E67088F}"/>
              </a:ext>
            </a:extLst>
          </p:cNvPr>
          <p:cNvCxnSpPr>
            <a:cxnSpLocks/>
          </p:cNvCxnSpPr>
          <p:nvPr/>
        </p:nvCxnSpPr>
        <p:spPr>
          <a:xfrm>
            <a:off x="1933772" y="4589279"/>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5DACFBD-2787-2148-AC03-D6AA0C48F4CE}"/>
              </a:ext>
            </a:extLst>
          </p:cNvPr>
          <p:cNvCxnSpPr>
            <a:cxnSpLocks/>
          </p:cNvCxnSpPr>
          <p:nvPr/>
        </p:nvCxnSpPr>
        <p:spPr>
          <a:xfrm>
            <a:off x="2608747" y="4246905"/>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sp>
        <p:nvSpPr>
          <p:cNvPr id="98" name="Lightning Bolt 97">
            <a:extLst>
              <a:ext uri="{FF2B5EF4-FFF2-40B4-BE49-F238E27FC236}">
                <a16:creationId xmlns:a16="http://schemas.microsoft.com/office/drawing/2014/main" id="{2EB72759-297F-F249-954E-BE7DC88A5308}"/>
              </a:ext>
            </a:extLst>
          </p:cNvPr>
          <p:cNvSpPr/>
          <p:nvPr/>
        </p:nvSpPr>
        <p:spPr>
          <a:xfrm>
            <a:off x="1619637" y="1843008"/>
            <a:ext cx="713452" cy="601825"/>
          </a:xfrm>
          <a:prstGeom prst="lightningBolt">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TextBox 15">
            <a:extLst>
              <a:ext uri="{FF2B5EF4-FFF2-40B4-BE49-F238E27FC236}">
                <a16:creationId xmlns:a16="http://schemas.microsoft.com/office/drawing/2014/main" id="{25EC917D-8827-AC4C-BC55-57BFDC8EA547}"/>
              </a:ext>
            </a:extLst>
          </p:cNvPr>
          <p:cNvSpPr txBox="1"/>
          <p:nvPr/>
        </p:nvSpPr>
        <p:spPr>
          <a:xfrm>
            <a:off x="2147263" y="5074821"/>
            <a:ext cx="787395" cy="300082"/>
          </a:xfrm>
          <a:prstGeom prst="rect">
            <a:avLst/>
          </a:prstGeom>
          <a:noFill/>
        </p:spPr>
        <p:txBody>
          <a:bodyPr wrap="none" rtlCol="0">
            <a:spAutoFit/>
          </a:bodyPr>
          <a:lstStyle/>
          <a:p>
            <a:r>
              <a:rPr lang="en-GB" sz="1350" dirty="0"/>
              <a:t>Genome</a:t>
            </a:r>
          </a:p>
        </p:txBody>
      </p:sp>
      <p:sp>
        <p:nvSpPr>
          <p:cNvPr id="140" name="TextBox 139">
            <a:extLst>
              <a:ext uri="{FF2B5EF4-FFF2-40B4-BE49-F238E27FC236}">
                <a16:creationId xmlns:a16="http://schemas.microsoft.com/office/drawing/2014/main" id="{EA720088-CF81-AE44-9F2B-36FB5AE1519D}"/>
              </a:ext>
            </a:extLst>
          </p:cNvPr>
          <p:cNvSpPr txBox="1"/>
          <p:nvPr/>
        </p:nvSpPr>
        <p:spPr>
          <a:xfrm>
            <a:off x="3308879" y="5056671"/>
            <a:ext cx="1195520" cy="300082"/>
          </a:xfrm>
          <a:prstGeom prst="rect">
            <a:avLst/>
          </a:prstGeom>
          <a:noFill/>
        </p:spPr>
        <p:txBody>
          <a:bodyPr wrap="none" rtlCol="0">
            <a:spAutoFit/>
          </a:bodyPr>
          <a:lstStyle/>
          <a:p>
            <a:r>
              <a:rPr lang="en-GB" sz="1350" dirty="0"/>
              <a:t>Transcriptome</a:t>
            </a:r>
          </a:p>
        </p:txBody>
      </p:sp>
      <p:sp>
        <p:nvSpPr>
          <p:cNvPr id="17" name="TextBox 16">
            <a:extLst>
              <a:ext uri="{FF2B5EF4-FFF2-40B4-BE49-F238E27FC236}">
                <a16:creationId xmlns:a16="http://schemas.microsoft.com/office/drawing/2014/main" id="{7F2E73D9-473F-844C-9740-BD516739D451}"/>
              </a:ext>
            </a:extLst>
          </p:cNvPr>
          <p:cNvSpPr txBox="1"/>
          <p:nvPr/>
        </p:nvSpPr>
        <p:spPr>
          <a:xfrm>
            <a:off x="5194244" y="5074821"/>
            <a:ext cx="882101" cy="300082"/>
          </a:xfrm>
          <a:prstGeom prst="rect">
            <a:avLst/>
          </a:prstGeom>
          <a:noFill/>
        </p:spPr>
        <p:txBody>
          <a:bodyPr wrap="none" rtlCol="0">
            <a:spAutoFit/>
          </a:bodyPr>
          <a:lstStyle/>
          <a:p>
            <a:r>
              <a:rPr lang="en-GB" sz="1350" dirty="0"/>
              <a:t>Proteome</a:t>
            </a:r>
          </a:p>
        </p:txBody>
      </p:sp>
      <p:sp>
        <p:nvSpPr>
          <p:cNvPr id="18" name="TextBox 17">
            <a:extLst>
              <a:ext uri="{FF2B5EF4-FFF2-40B4-BE49-F238E27FC236}">
                <a16:creationId xmlns:a16="http://schemas.microsoft.com/office/drawing/2014/main" id="{ED96E40F-906C-744E-A43E-80A0D8349CC7}"/>
              </a:ext>
            </a:extLst>
          </p:cNvPr>
          <p:cNvSpPr txBox="1"/>
          <p:nvPr/>
        </p:nvSpPr>
        <p:spPr>
          <a:xfrm>
            <a:off x="6775783" y="5074821"/>
            <a:ext cx="1095300" cy="300082"/>
          </a:xfrm>
          <a:prstGeom prst="rect">
            <a:avLst/>
          </a:prstGeom>
          <a:noFill/>
        </p:spPr>
        <p:txBody>
          <a:bodyPr wrap="none" rtlCol="0">
            <a:spAutoFit/>
          </a:bodyPr>
          <a:lstStyle/>
          <a:p>
            <a:r>
              <a:rPr lang="en-GB" sz="1350" dirty="0"/>
              <a:t>Metabolome</a:t>
            </a:r>
          </a:p>
        </p:txBody>
      </p:sp>
      <p:sp>
        <p:nvSpPr>
          <p:cNvPr id="19" name="TextBox 18">
            <a:extLst>
              <a:ext uri="{FF2B5EF4-FFF2-40B4-BE49-F238E27FC236}">
                <a16:creationId xmlns:a16="http://schemas.microsoft.com/office/drawing/2014/main" id="{480C1032-526C-924F-A416-06C173DFB4C0}"/>
              </a:ext>
            </a:extLst>
          </p:cNvPr>
          <p:cNvSpPr txBox="1"/>
          <p:nvPr/>
        </p:nvSpPr>
        <p:spPr>
          <a:xfrm>
            <a:off x="2216225" y="5607691"/>
            <a:ext cx="606256" cy="30008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GB" sz="1350" b="1" dirty="0"/>
              <a:t>  NGS </a:t>
            </a:r>
          </a:p>
        </p:txBody>
      </p:sp>
      <p:sp>
        <p:nvSpPr>
          <p:cNvPr id="141" name="TextBox 140">
            <a:extLst>
              <a:ext uri="{FF2B5EF4-FFF2-40B4-BE49-F238E27FC236}">
                <a16:creationId xmlns:a16="http://schemas.microsoft.com/office/drawing/2014/main" id="{EEDA80C5-B035-A845-B490-172D2AC31738}"/>
              </a:ext>
            </a:extLst>
          </p:cNvPr>
          <p:cNvSpPr txBox="1"/>
          <p:nvPr/>
        </p:nvSpPr>
        <p:spPr>
          <a:xfrm>
            <a:off x="3487913" y="5607691"/>
            <a:ext cx="864340" cy="30008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GB" sz="1350" b="1" dirty="0"/>
              <a:t>  </a:t>
            </a:r>
            <a:r>
              <a:rPr lang="en-GB" sz="1350" b="1" dirty="0" err="1"/>
              <a:t>RNAseq</a:t>
            </a:r>
            <a:r>
              <a:rPr lang="en-GB" sz="1350" b="1" dirty="0"/>
              <a:t> </a:t>
            </a:r>
          </a:p>
        </p:txBody>
      </p:sp>
      <p:sp>
        <p:nvSpPr>
          <p:cNvPr id="142" name="TextBox 141">
            <a:extLst>
              <a:ext uri="{FF2B5EF4-FFF2-40B4-BE49-F238E27FC236}">
                <a16:creationId xmlns:a16="http://schemas.microsoft.com/office/drawing/2014/main" id="{29D291A3-BDD8-AA4C-ADEC-325E33AACFD4}"/>
              </a:ext>
            </a:extLst>
          </p:cNvPr>
          <p:cNvSpPr txBox="1"/>
          <p:nvPr/>
        </p:nvSpPr>
        <p:spPr>
          <a:xfrm>
            <a:off x="5022458" y="5607691"/>
            <a:ext cx="1083951" cy="30008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GB" sz="1350" b="1" dirty="0"/>
              <a:t>   </a:t>
            </a:r>
            <a:r>
              <a:rPr lang="en-GB" sz="1350" b="1" dirty="0" err="1"/>
              <a:t>MassSpec</a:t>
            </a:r>
            <a:r>
              <a:rPr lang="en-GB" sz="1350" b="1" dirty="0"/>
              <a:t>  </a:t>
            </a:r>
          </a:p>
        </p:txBody>
      </p:sp>
      <p:sp>
        <p:nvSpPr>
          <p:cNvPr id="143" name="TextBox 142">
            <a:extLst>
              <a:ext uri="{FF2B5EF4-FFF2-40B4-BE49-F238E27FC236}">
                <a16:creationId xmlns:a16="http://schemas.microsoft.com/office/drawing/2014/main" id="{B5F7DE3F-EDDC-C841-B8EC-56A3E908F852}"/>
              </a:ext>
            </a:extLst>
          </p:cNvPr>
          <p:cNvSpPr txBox="1"/>
          <p:nvPr/>
        </p:nvSpPr>
        <p:spPr>
          <a:xfrm>
            <a:off x="6816490" y="5607691"/>
            <a:ext cx="1007007" cy="30008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GB" sz="1350" b="1" dirty="0"/>
              <a:t>   </a:t>
            </a:r>
            <a:r>
              <a:rPr lang="en-GB" sz="1350" b="1" dirty="0" err="1"/>
              <a:t>MassSpec</a:t>
            </a:r>
            <a:endParaRPr lang="en-GB" sz="1350" b="1" dirty="0"/>
          </a:p>
        </p:txBody>
      </p:sp>
      <p:sp>
        <p:nvSpPr>
          <p:cNvPr id="20" name="TextBox 19">
            <a:extLst>
              <a:ext uri="{FF2B5EF4-FFF2-40B4-BE49-F238E27FC236}">
                <a16:creationId xmlns:a16="http://schemas.microsoft.com/office/drawing/2014/main" id="{16BF1D41-D73A-E144-A37D-548DC73F88D5}"/>
              </a:ext>
            </a:extLst>
          </p:cNvPr>
          <p:cNvSpPr txBox="1"/>
          <p:nvPr/>
        </p:nvSpPr>
        <p:spPr>
          <a:xfrm>
            <a:off x="1122138" y="5081873"/>
            <a:ext cx="966034" cy="300082"/>
          </a:xfrm>
          <a:prstGeom prst="rect">
            <a:avLst/>
          </a:prstGeom>
          <a:noFill/>
        </p:spPr>
        <p:txBody>
          <a:bodyPr wrap="none" rtlCol="0">
            <a:spAutoFit/>
          </a:bodyPr>
          <a:lstStyle/>
          <a:p>
            <a:r>
              <a:rPr lang="en-GB" sz="1350" dirty="0" err="1"/>
              <a:t>Omic</a:t>
            </a:r>
            <a:r>
              <a:rPr lang="en-GB" sz="1350" dirty="0"/>
              <a:t> level:</a:t>
            </a:r>
          </a:p>
        </p:txBody>
      </p:sp>
      <p:sp>
        <p:nvSpPr>
          <p:cNvPr id="144" name="TextBox 143">
            <a:extLst>
              <a:ext uri="{FF2B5EF4-FFF2-40B4-BE49-F238E27FC236}">
                <a16:creationId xmlns:a16="http://schemas.microsoft.com/office/drawing/2014/main" id="{0577547F-F347-324D-9CB3-EBBD747AC513}"/>
              </a:ext>
            </a:extLst>
          </p:cNvPr>
          <p:cNvSpPr txBox="1"/>
          <p:nvPr/>
        </p:nvSpPr>
        <p:spPr>
          <a:xfrm>
            <a:off x="1095303" y="5601337"/>
            <a:ext cx="991618" cy="300082"/>
          </a:xfrm>
          <a:prstGeom prst="rect">
            <a:avLst/>
          </a:prstGeom>
          <a:noFill/>
        </p:spPr>
        <p:txBody>
          <a:bodyPr wrap="none" rtlCol="0">
            <a:spAutoFit/>
          </a:bodyPr>
          <a:lstStyle/>
          <a:p>
            <a:r>
              <a:rPr lang="en-GB" sz="1350" dirty="0"/>
              <a:t>Technique :</a:t>
            </a:r>
          </a:p>
        </p:txBody>
      </p:sp>
    </p:spTree>
    <p:extLst>
      <p:ext uri="{BB962C8B-B14F-4D97-AF65-F5344CB8AC3E}">
        <p14:creationId xmlns:p14="http://schemas.microsoft.com/office/powerpoint/2010/main" val="26219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7" grpId="0"/>
      <p:bldP spid="18" grpId="0"/>
      <p:bldP spid="141" grpId="0" animBg="1"/>
      <p:bldP spid="142" grpId="0" animBg="1"/>
      <p:bldP spid="1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4C9684-DA98-9043-83F9-7B0BA93E571F}"/>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36B04C17-B63B-D44D-8717-43CD8F1E24D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96883" y="1317600"/>
            <a:ext cx="3408218" cy="2634821"/>
          </a:xfrm>
          <a:prstGeom prst="rect">
            <a:avLst/>
          </a:prstGeom>
        </p:spPr>
      </p:pic>
      <p:sp>
        <p:nvSpPr>
          <p:cNvPr id="6" name="Freeform 5">
            <a:extLst>
              <a:ext uri="{FF2B5EF4-FFF2-40B4-BE49-F238E27FC236}">
                <a16:creationId xmlns:a16="http://schemas.microsoft.com/office/drawing/2014/main" id="{D4056512-101A-0142-8A77-8DB911E04316}"/>
              </a:ext>
            </a:extLst>
          </p:cNvPr>
          <p:cNvSpPr/>
          <p:nvPr/>
        </p:nvSpPr>
        <p:spPr>
          <a:xfrm>
            <a:off x="3503221" y="2308799"/>
            <a:ext cx="1520041" cy="1196446"/>
          </a:xfrm>
          <a:custGeom>
            <a:avLst/>
            <a:gdLst>
              <a:gd name="connsiteX0" fmla="*/ 0 w 1520041"/>
              <a:gd name="connsiteY0" fmla="*/ 42515 h 1196446"/>
              <a:gd name="connsiteX1" fmla="*/ 961901 w 1520041"/>
              <a:gd name="connsiteY1" fmla="*/ 125643 h 1196446"/>
              <a:gd name="connsiteX2" fmla="*/ 1520041 w 1520041"/>
              <a:gd name="connsiteY2" fmla="*/ 1099419 h 1196446"/>
            </a:gdLst>
            <a:ahLst/>
            <a:cxnLst>
              <a:cxn ang="0">
                <a:pos x="connsiteX0" y="connsiteY0"/>
              </a:cxn>
              <a:cxn ang="0">
                <a:pos x="connsiteX1" y="connsiteY1"/>
              </a:cxn>
              <a:cxn ang="0">
                <a:pos x="connsiteX2" y="connsiteY2"/>
              </a:cxn>
            </a:cxnLst>
            <a:rect l="l" t="t" r="r" b="b"/>
            <a:pathLst>
              <a:path w="1520041" h="1196446">
                <a:moveTo>
                  <a:pt x="0" y="42515"/>
                </a:moveTo>
                <a:cubicBezTo>
                  <a:pt x="354280" y="-3997"/>
                  <a:pt x="708561" y="-50508"/>
                  <a:pt x="961901" y="125643"/>
                </a:cubicBezTo>
                <a:cubicBezTo>
                  <a:pt x="1215241" y="301794"/>
                  <a:pt x="1292431" y="1548702"/>
                  <a:pt x="1520041" y="1099419"/>
                </a:cubicBezTo>
              </a:path>
            </a:pathLst>
          </a:custGeom>
          <a:noFill/>
          <a:ln w="762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5D4B3156-7AAF-124F-863A-FEC4DDCBD991}"/>
              </a:ext>
            </a:extLst>
          </p:cNvPr>
          <p:cNvPicPr>
            <a:picLocks noChangeAspect="1"/>
          </p:cNvPicPr>
          <p:nvPr/>
        </p:nvPicPr>
        <p:blipFill>
          <a:blip r:embed="rId3"/>
          <a:stretch>
            <a:fillRect/>
          </a:stretch>
        </p:blipFill>
        <p:spPr>
          <a:xfrm>
            <a:off x="5320145" y="1888177"/>
            <a:ext cx="1678283" cy="275578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E7505F8-2D86-3540-953D-06420E22D540}"/>
              </a:ext>
            </a:extLst>
          </p:cNvPr>
          <p:cNvPicPr>
            <a:picLocks noChangeAspect="1"/>
          </p:cNvPicPr>
          <p:nvPr/>
        </p:nvPicPr>
        <p:blipFill>
          <a:blip r:embed="rId3"/>
          <a:stretch>
            <a:fillRect/>
          </a:stretch>
        </p:blipFill>
        <p:spPr>
          <a:xfrm>
            <a:off x="5636319" y="2354476"/>
            <a:ext cx="1678283" cy="275578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EF342C8-5733-7A41-BFD2-D7F04E530E19}"/>
              </a:ext>
            </a:extLst>
          </p:cNvPr>
          <p:cNvPicPr>
            <a:picLocks noChangeAspect="1"/>
          </p:cNvPicPr>
          <p:nvPr/>
        </p:nvPicPr>
        <p:blipFill>
          <a:blip r:embed="rId3"/>
          <a:stretch>
            <a:fillRect/>
          </a:stretch>
        </p:blipFill>
        <p:spPr>
          <a:xfrm>
            <a:off x="5952493" y="2635011"/>
            <a:ext cx="1678283" cy="275578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8C33F74B-4591-9044-B946-D2489947F2E0}"/>
              </a:ext>
            </a:extLst>
          </p:cNvPr>
          <p:cNvPicPr>
            <a:picLocks noChangeAspect="1"/>
          </p:cNvPicPr>
          <p:nvPr/>
        </p:nvPicPr>
        <p:blipFill>
          <a:blip r:embed="rId3"/>
          <a:stretch>
            <a:fillRect/>
          </a:stretch>
        </p:blipFill>
        <p:spPr>
          <a:xfrm>
            <a:off x="6268667" y="2997815"/>
            <a:ext cx="1678283" cy="275578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CEBE6AB7-D2D6-C947-A365-B44609AE33B2}"/>
              </a:ext>
            </a:extLst>
          </p:cNvPr>
          <p:cNvSpPr txBox="1"/>
          <p:nvPr/>
        </p:nvSpPr>
        <p:spPr>
          <a:xfrm>
            <a:off x="1037415" y="4191039"/>
            <a:ext cx="1780744" cy="369332"/>
          </a:xfrm>
          <a:prstGeom prst="rect">
            <a:avLst/>
          </a:prstGeom>
          <a:noFill/>
        </p:spPr>
        <p:txBody>
          <a:bodyPr wrap="none" rtlCol="0">
            <a:spAutoFit/>
          </a:bodyPr>
          <a:lstStyle/>
          <a:p>
            <a:r>
              <a:rPr lang="en-GB" dirty="0"/>
              <a:t>HTP Experiments</a:t>
            </a:r>
          </a:p>
        </p:txBody>
      </p:sp>
      <p:sp>
        <p:nvSpPr>
          <p:cNvPr id="12" name="TextBox 11">
            <a:extLst>
              <a:ext uri="{FF2B5EF4-FFF2-40B4-BE49-F238E27FC236}">
                <a16:creationId xmlns:a16="http://schemas.microsoft.com/office/drawing/2014/main" id="{5AC97BCF-01C3-594D-8FFC-59774A8F4224}"/>
              </a:ext>
            </a:extLst>
          </p:cNvPr>
          <p:cNvSpPr txBox="1"/>
          <p:nvPr/>
        </p:nvSpPr>
        <p:spPr>
          <a:xfrm>
            <a:off x="6681665" y="6199319"/>
            <a:ext cx="852285" cy="369332"/>
          </a:xfrm>
          <a:prstGeom prst="rect">
            <a:avLst/>
          </a:prstGeom>
          <a:noFill/>
        </p:spPr>
        <p:txBody>
          <a:bodyPr wrap="none" rtlCol="0">
            <a:spAutoFit/>
          </a:bodyPr>
          <a:lstStyle/>
          <a:p>
            <a:r>
              <a:rPr lang="en-GB" dirty="0"/>
              <a:t>Results</a:t>
            </a:r>
          </a:p>
        </p:txBody>
      </p:sp>
      <p:sp>
        <p:nvSpPr>
          <p:cNvPr id="13" name="Title 2">
            <a:extLst>
              <a:ext uri="{FF2B5EF4-FFF2-40B4-BE49-F238E27FC236}">
                <a16:creationId xmlns:a16="http://schemas.microsoft.com/office/drawing/2014/main" id="{D4D34635-B85E-4D42-818C-EF939E4869CA}"/>
              </a:ext>
            </a:extLst>
          </p:cNvPr>
          <p:cNvSpPr txBox="1">
            <a:spLocks/>
          </p:cNvSpPr>
          <p:nvPr/>
        </p:nvSpPr>
        <p:spPr>
          <a:xfrm>
            <a:off x="0" y="1"/>
            <a:ext cx="9144000" cy="990600"/>
          </a:xfrm>
          <a:prstGeom prst="rect">
            <a:avLst/>
          </a:prstGeom>
          <a:solidFill>
            <a:srgbClr val="002060"/>
          </a:solidFill>
        </p:spPr>
        <p:txBody>
          <a:bodyPr vert="horz" lIns="91440" tIns="45720" rIns="91440" bIns="45720" rtlCol="0" anchor="ctr">
            <a:normAutofit/>
          </a:bodyPr>
          <a:lstStyle>
            <a:lvl1pPr algn="ctr" defTabSz="685800" rtl="0" eaLnBrk="1" latinLnBrk="0" hangingPunct="1">
              <a:lnSpc>
                <a:spcPct val="90000"/>
              </a:lnSpc>
              <a:spcBef>
                <a:spcPct val="0"/>
              </a:spcBef>
              <a:buNone/>
              <a:defRPr lang="en-US" sz="2400" kern="1200">
                <a:solidFill>
                  <a:schemeClr val="bg1"/>
                </a:solidFill>
                <a:latin typeface="Arial" charset="0"/>
                <a:ea typeface="Arial" charset="0"/>
                <a:cs typeface="Arial" charset="0"/>
              </a:defRPr>
            </a:lvl1pPr>
          </a:lstStyle>
          <a:p>
            <a:r>
              <a:rPr lang="it-IT"/>
              <a:t>What do we do with all these tables???</a:t>
            </a:r>
            <a:endParaRPr lang="it-IT" dirty="0"/>
          </a:p>
        </p:txBody>
      </p:sp>
    </p:spTree>
    <p:extLst>
      <p:ext uri="{BB962C8B-B14F-4D97-AF65-F5344CB8AC3E}">
        <p14:creationId xmlns:p14="http://schemas.microsoft.com/office/powerpoint/2010/main" val="2277144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Extract biologically meaningful information from large lists of genes</a:t>
            </a:r>
          </a:p>
        </p:txBody>
      </p:sp>
      <p:pic>
        <p:nvPicPr>
          <p:cNvPr id="22" name="Picture 21"/>
          <p:cNvPicPr>
            <a:picLocks noChangeAspect="1"/>
          </p:cNvPicPr>
          <p:nvPr/>
        </p:nvPicPr>
        <p:blipFill>
          <a:blip r:embed="rId2"/>
          <a:stretch>
            <a:fillRect/>
          </a:stretch>
        </p:blipFill>
        <p:spPr>
          <a:xfrm>
            <a:off x="163157" y="1349723"/>
            <a:ext cx="2474997" cy="4064002"/>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2"/>
          <a:stretch>
            <a:fillRect/>
          </a:stretch>
        </p:blipFill>
        <p:spPr>
          <a:xfrm>
            <a:off x="621835" y="1630258"/>
            <a:ext cx="2474997" cy="4064002"/>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2"/>
          <a:stretch>
            <a:fillRect/>
          </a:stretch>
        </p:blipFill>
        <p:spPr>
          <a:xfrm>
            <a:off x="938009" y="1910793"/>
            <a:ext cx="2474997" cy="4064002"/>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2"/>
          <a:stretch>
            <a:fillRect/>
          </a:stretch>
        </p:blipFill>
        <p:spPr>
          <a:xfrm>
            <a:off x="1254183" y="2273597"/>
            <a:ext cx="2474997" cy="406400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50E3E43-1B6A-424E-9CF4-DCF4DADB3939}"/>
              </a:ext>
            </a:extLst>
          </p:cNvPr>
          <p:cNvPicPr>
            <a:picLocks noChangeAspect="1"/>
          </p:cNvPicPr>
          <p:nvPr/>
        </p:nvPicPr>
        <p:blipFill>
          <a:blip r:embed="rId3"/>
          <a:stretch>
            <a:fillRect/>
          </a:stretch>
        </p:blipFill>
        <p:spPr>
          <a:xfrm>
            <a:off x="5432219" y="2273597"/>
            <a:ext cx="3474275" cy="3474275"/>
          </a:xfrm>
          <a:prstGeom prst="rect">
            <a:avLst/>
          </a:prstGeom>
        </p:spPr>
      </p:pic>
      <p:sp>
        <p:nvSpPr>
          <p:cNvPr id="2" name="Right Arrow 1">
            <a:extLst>
              <a:ext uri="{FF2B5EF4-FFF2-40B4-BE49-F238E27FC236}">
                <a16:creationId xmlns:a16="http://schemas.microsoft.com/office/drawing/2014/main" id="{AB47099E-E1E8-6944-BEEF-ACCB5FA517A0}"/>
              </a:ext>
            </a:extLst>
          </p:cNvPr>
          <p:cNvSpPr/>
          <p:nvPr/>
        </p:nvSpPr>
        <p:spPr>
          <a:xfrm>
            <a:off x="4045354" y="3942794"/>
            <a:ext cx="1084786" cy="51045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5376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5435-AB4A-EE4B-B40F-46542759005A}"/>
              </a:ext>
            </a:extLst>
          </p:cNvPr>
          <p:cNvSpPr>
            <a:spLocks noGrp="1"/>
          </p:cNvSpPr>
          <p:nvPr>
            <p:ph type="title"/>
          </p:nvPr>
        </p:nvSpPr>
        <p:spPr>
          <a:xfrm>
            <a:off x="0" y="871156"/>
            <a:ext cx="9144000" cy="994172"/>
          </a:xfrm>
        </p:spPr>
        <p:txBody>
          <a:bodyPr>
            <a:normAutofit/>
          </a:bodyPr>
          <a:lstStyle/>
          <a:p>
            <a:r>
              <a:rPr lang="en-GB" sz="2400" dirty="0"/>
              <a:t>Global picture of disease mechanisms</a:t>
            </a:r>
          </a:p>
        </p:txBody>
      </p:sp>
      <p:pic>
        <p:nvPicPr>
          <p:cNvPr id="5" name="Picture 4">
            <a:extLst>
              <a:ext uri="{FF2B5EF4-FFF2-40B4-BE49-F238E27FC236}">
                <a16:creationId xmlns:a16="http://schemas.microsoft.com/office/drawing/2014/main" id="{4D018798-96DD-3347-ACFE-AAEA87E53EA0}"/>
              </a:ext>
            </a:extLst>
          </p:cNvPr>
          <p:cNvPicPr>
            <a:picLocks noChangeAspect="1"/>
          </p:cNvPicPr>
          <p:nvPr/>
        </p:nvPicPr>
        <p:blipFill>
          <a:blip r:embed="rId3"/>
          <a:stretch>
            <a:fillRect/>
          </a:stretch>
        </p:blipFill>
        <p:spPr>
          <a:xfrm>
            <a:off x="242187" y="3780871"/>
            <a:ext cx="838200" cy="838200"/>
          </a:xfrm>
          <a:prstGeom prst="rect">
            <a:avLst/>
          </a:prstGeom>
        </p:spPr>
      </p:pic>
      <p:pic>
        <p:nvPicPr>
          <p:cNvPr id="6" name="Picture 5">
            <a:extLst>
              <a:ext uri="{FF2B5EF4-FFF2-40B4-BE49-F238E27FC236}">
                <a16:creationId xmlns:a16="http://schemas.microsoft.com/office/drawing/2014/main" id="{45C6CE3A-BCF2-E044-A38B-9605C4A292DF}"/>
              </a:ext>
            </a:extLst>
          </p:cNvPr>
          <p:cNvPicPr>
            <a:picLocks noChangeAspect="1"/>
          </p:cNvPicPr>
          <p:nvPr/>
        </p:nvPicPr>
        <p:blipFill>
          <a:blip r:embed="rId4"/>
          <a:stretch>
            <a:fillRect/>
          </a:stretch>
        </p:blipFill>
        <p:spPr>
          <a:xfrm>
            <a:off x="7811" y="1868132"/>
            <a:ext cx="1066800" cy="1066800"/>
          </a:xfrm>
          <a:prstGeom prst="rect">
            <a:avLst/>
          </a:prstGeom>
        </p:spPr>
      </p:pic>
      <p:grpSp>
        <p:nvGrpSpPr>
          <p:cNvPr id="9" name="Group 8">
            <a:extLst>
              <a:ext uri="{FF2B5EF4-FFF2-40B4-BE49-F238E27FC236}">
                <a16:creationId xmlns:a16="http://schemas.microsoft.com/office/drawing/2014/main" id="{3C28C0B9-D299-1B4E-B97A-F686664E2FAC}"/>
              </a:ext>
            </a:extLst>
          </p:cNvPr>
          <p:cNvGrpSpPr/>
          <p:nvPr/>
        </p:nvGrpSpPr>
        <p:grpSpPr>
          <a:xfrm>
            <a:off x="3691560" y="1907885"/>
            <a:ext cx="363894" cy="1382862"/>
            <a:chOff x="10203651" y="674183"/>
            <a:chExt cx="485192" cy="1843816"/>
          </a:xfrm>
        </p:grpSpPr>
        <p:pic>
          <p:nvPicPr>
            <p:cNvPr id="59" name="Picture 58">
              <a:extLst>
                <a:ext uri="{FF2B5EF4-FFF2-40B4-BE49-F238E27FC236}">
                  <a16:creationId xmlns:a16="http://schemas.microsoft.com/office/drawing/2014/main" id="{C9BAEF65-9483-7E45-9A5A-CD5BDEA8802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38988" y="1111495"/>
              <a:ext cx="242375" cy="242374"/>
            </a:xfrm>
            <a:prstGeom prst="rect">
              <a:avLst/>
            </a:prstGeom>
          </p:spPr>
        </p:pic>
        <p:pic>
          <p:nvPicPr>
            <p:cNvPr id="61" name="Picture 60">
              <a:extLst>
                <a:ext uri="{FF2B5EF4-FFF2-40B4-BE49-F238E27FC236}">
                  <a16:creationId xmlns:a16="http://schemas.microsoft.com/office/drawing/2014/main" id="{1A28FD0F-C012-2E45-ABD9-357DCA90928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48224" y="2160930"/>
              <a:ext cx="242375" cy="242374"/>
            </a:xfrm>
            <a:prstGeom prst="rect">
              <a:avLst/>
            </a:prstGeom>
          </p:spPr>
        </p:pic>
        <p:pic>
          <p:nvPicPr>
            <p:cNvPr id="62" name="Picture 61">
              <a:extLst>
                <a:ext uri="{FF2B5EF4-FFF2-40B4-BE49-F238E27FC236}">
                  <a16:creationId xmlns:a16="http://schemas.microsoft.com/office/drawing/2014/main" id="{75CFE4D8-E384-1E4A-9542-C6959AD12AB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15091" y="834573"/>
              <a:ext cx="242375" cy="242374"/>
            </a:xfrm>
            <a:prstGeom prst="rect">
              <a:avLst/>
            </a:prstGeom>
          </p:spPr>
        </p:pic>
        <p:pic>
          <p:nvPicPr>
            <p:cNvPr id="63" name="Picture 62">
              <a:extLst>
                <a:ext uri="{FF2B5EF4-FFF2-40B4-BE49-F238E27FC236}">
                  <a16:creationId xmlns:a16="http://schemas.microsoft.com/office/drawing/2014/main" id="{795E1B06-378C-784D-B7CD-76F9C02531F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26997" y="1416638"/>
              <a:ext cx="242375" cy="242374"/>
            </a:xfrm>
            <a:prstGeom prst="rect">
              <a:avLst/>
            </a:prstGeom>
          </p:spPr>
        </p:pic>
        <p:pic>
          <p:nvPicPr>
            <p:cNvPr id="64" name="Picture 63">
              <a:extLst>
                <a:ext uri="{FF2B5EF4-FFF2-40B4-BE49-F238E27FC236}">
                  <a16:creationId xmlns:a16="http://schemas.microsoft.com/office/drawing/2014/main" id="{CB80CF66-53BC-174F-BFB6-76A59E5245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54513" y="1891966"/>
              <a:ext cx="242375" cy="242374"/>
            </a:xfrm>
            <a:prstGeom prst="rect">
              <a:avLst/>
            </a:prstGeom>
          </p:spPr>
        </p:pic>
        <p:sp>
          <p:nvSpPr>
            <p:cNvPr id="4" name="Round Same Side Corner Rectangle 3">
              <a:extLst>
                <a:ext uri="{FF2B5EF4-FFF2-40B4-BE49-F238E27FC236}">
                  <a16:creationId xmlns:a16="http://schemas.microsoft.com/office/drawing/2014/main" id="{F558DAF9-AB77-884B-92B6-DDC68E453E05}"/>
                </a:ext>
              </a:extLst>
            </p:cNvPr>
            <p:cNvSpPr/>
            <p:nvPr/>
          </p:nvSpPr>
          <p:spPr>
            <a:xfrm rot="10800000">
              <a:off x="10203651" y="674183"/>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0" name="Group 9">
            <a:extLst>
              <a:ext uri="{FF2B5EF4-FFF2-40B4-BE49-F238E27FC236}">
                <a16:creationId xmlns:a16="http://schemas.microsoft.com/office/drawing/2014/main" id="{40E25D23-381A-8A49-A9C7-E92C53C2E3DE}"/>
              </a:ext>
            </a:extLst>
          </p:cNvPr>
          <p:cNvGrpSpPr/>
          <p:nvPr/>
        </p:nvGrpSpPr>
        <p:grpSpPr>
          <a:xfrm>
            <a:off x="3710920" y="3659327"/>
            <a:ext cx="363894" cy="1382862"/>
            <a:chOff x="11159568" y="696127"/>
            <a:chExt cx="485192" cy="1843816"/>
          </a:xfrm>
        </p:grpSpPr>
        <p:pic>
          <p:nvPicPr>
            <p:cNvPr id="57" name="Picture 56">
              <a:extLst>
                <a:ext uri="{FF2B5EF4-FFF2-40B4-BE49-F238E27FC236}">
                  <a16:creationId xmlns:a16="http://schemas.microsoft.com/office/drawing/2014/main" id="{C9088C50-DC19-9E44-975F-4FA8B517CD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169188" y="2001674"/>
              <a:ext cx="242375" cy="242374"/>
            </a:xfrm>
            <a:prstGeom prst="rect">
              <a:avLst/>
            </a:prstGeom>
          </p:spPr>
        </p:pic>
        <p:pic>
          <p:nvPicPr>
            <p:cNvPr id="60" name="Picture 59">
              <a:extLst>
                <a:ext uri="{FF2B5EF4-FFF2-40B4-BE49-F238E27FC236}">
                  <a16:creationId xmlns:a16="http://schemas.microsoft.com/office/drawing/2014/main" id="{9FA5D0FA-F0BA-8F40-A7D1-2227B47496B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368837" y="1788267"/>
              <a:ext cx="242375" cy="242374"/>
            </a:xfrm>
            <a:prstGeom prst="rect">
              <a:avLst/>
            </a:prstGeom>
          </p:spPr>
        </p:pic>
        <p:pic>
          <p:nvPicPr>
            <p:cNvPr id="65" name="Picture 64">
              <a:extLst>
                <a:ext uri="{FF2B5EF4-FFF2-40B4-BE49-F238E27FC236}">
                  <a16:creationId xmlns:a16="http://schemas.microsoft.com/office/drawing/2014/main" id="{7D17EF1C-D923-934C-A754-1A6E252477A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317265" y="1306197"/>
              <a:ext cx="242375" cy="242374"/>
            </a:xfrm>
            <a:prstGeom prst="rect">
              <a:avLst/>
            </a:prstGeom>
          </p:spPr>
        </p:pic>
        <p:pic>
          <p:nvPicPr>
            <p:cNvPr id="68" name="Picture 67">
              <a:extLst>
                <a:ext uri="{FF2B5EF4-FFF2-40B4-BE49-F238E27FC236}">
                  <a16:creationId xmlns:a16="http://schemas.microsoft.com/office/drawing/2014/main" id="{16397950-CB36-B049-A452-652717023F2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375372" y="1025119"/>
              <a:ext cx="242375" cy="242374"/>
            </a:xfrm>
            <a:prstGeom prst="rect">
              <a:avLst/>
            </a:prstGeom>
          </p:spPr>
        </p:pic>
        <p:pic>
          <p:nvPicPr>
            <p:cNvPr id="69" name="Picture 68">
              <a:extLst>
                <a:ext uri="{FF2B5EF4-FFF2-40B4-BE49-F238E27FC236}">
                  <a16:creationId xmlns:a16="http://schemas.microsoft.com/office/drawing/2014/main" id="{1F018305-27F3-9A4E-82C4-95CFB98AA38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267793" y="2246964"/>
              <a:ext cx="242375" cy="242374"/>
            </a:xfrm>
            <a:prstGeom prst="rect">
              <a:avLst/>
            </a:prstGeom>
          </p:spPr>
        </p:pic>
        <p:pic>
          <p:nvPicPr>
            <p:cNvPr id="70" name="Picture 69">
              <a:extLst>
                <a:ext uri="{FF2B5EF4-FFF2-40B4-BE49-F238E27FC236}">
                  <a16:creationId xmlns:a16="http://schemas.microsoft.com/office/drawing/2014/main" id="{057B14AC-97CE-164C-8BA5-66878E9185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159789" y="1562458"/>
              <a:ext cx="242375" cy="242374"/>
            </a:xfrm>
            <a:prstGeom prst="rect">
              <a:avLst/>
            </a:prstGeom>
          </p:spPr>
        </p:pic>
        <p:sp>
          <p:nvSpPr>
            <p:cNvPr id="89" name="Round Same Side Corner Rectangle 88">
              <a:extLst>
                <a:ext uri="{FF2B5EF4-FFF2-40B4-BE49-F238E27FC236}">
                  <a16:creationId xmlns:a16="http://schemas.microsoft.com/office/drawing/2014/main" id="{F328D125-C38D-D341-80B8-7151F0FA07F3}"/>
                </a:ext>
              </a:extLst>
            </p:cNvPr>
            <p:cNvSpPr/>
            <p:nvPr/>
          </p:nvSpPr>
          <p:spPr>
            <a:xfrm rot="10800000">
              <a:off x="11159568" y="696127"/>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1" name="Group 10">
            <a:extLst>
              <a:ext uri="{FF2B5EF4-FFF2-40B4-BE49-F238E27FC236}">
                <a16:creationId xmlns:a16="http://schemas.microsoft.com/office/drawing/2014/main" id="{D5EB15AB-445A-5242-9BA5-C0FB634A3294}"/>
              </a:ext>
            </a:extLst>
          </p:cNvPr>
          <p:cNvGrpSpPr/>
          <p:nvPr/>
        </p:nvGrpSpPr>
        <p:grpSpPr>
          <a:xfrm>
            <a:off x="7090318" y="3631997"/>
            <a:ext cx="400735" cy="1410192"/>
            <a:chOff x="4383419" y="1719579"/>
            <a:chExt cx="534313" cy="1880256"/>
          </a:xfrm>
        </p:grpSpPr>
        <p:pic>
          <p:nvPicPr>
            <p:cNvPr id="58" name="Picture 57">
              <a:extLst>
                <a:ext uri="{FF2B5EF4-FFF2-40B4-BE49-F238E27FC236}">
                  <a16:creationId xmlns:a16="http://schemas.microsoft.com/office/drawing/2014/main" id="{9849B495-6CC5-6C4B-8A00-1AD2264F38B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78914" y="3046137"/>
              <a:ext cx="277996" cy="333367"/>
            </a:xfrm>
            <a:prstGeom prst="rect">
              <a:avLst/>
            </a:prstGeom>
          </p:spPr>
        </p:pic>
        <p:pic>
          <p:nvPicPr>
            <p:cNvPr id="84" name="Picture 83">
              <a:extLst>
                <a:ext uri="{FF2B5EF4-FFF2-40B4-BE49-F238E27FC236}">
                  <a16:creationId xmlns:a16="http://schemas.microsoft.com/office/drawing/2014/main" id="{2239A0D1-B1FE-FD4F-8834-F18E50BA376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84517" y="2549103"/>
              <a:ext cx="277996" cy="333367"/>
            </a:xfrm>
            <a:prstGeom prst="rect">
              <a:avLst/>
            </a:prstGeom>
          </p:spPr>
        </p:pic>
        <p:pic>
          <p:nvPicPr>
            <p:cNvPr id="85" name="Picture 84">
              <a:extLst>
                <a:ext uri="{FF2B5EF4-FFF2-40B4-BE49-F238E27FC236}">
                  <a16:creationId xmlns:a16="http://schemas.microsoft.com/office/drawing/2014/main" id="{86CABD45-9F64-E348-BD24-5A1275A5B25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39736" y="2322382"/>
              <a:ext cx="277996" cy="333367"/>
            </a:xfrm>
            <a:prstGeom prst="rect">
              <a:avLst/>
            </a:prstGeom>
          </p:spPr>
        </p:pic>
        <p:pic>
          <p:nvPicPr>
            <p:cNvPr id="86" name="Picture 85">
              <a:extLst>
                <a:ext uri="{FF2B5EF4-FFF2-40B4-BE49-F238E27FC236}">
                  <a16:creationId xmlns:a16="http://schemas.microsoft.com/office/drawing/2014/main" id="{A189B028-D07E-3340-94CB-EEA5FA44B5F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83419" y="2771460"/>
              <a:ext cx="277996" cy="333367"/>
            </a:xfrm>
            <a:prstGeom prst="rect">
              <a:avLst/>
            </a:prstGeom>
          </p:spPr>
        </p:pic>
        <p:pic>
          <p:nvPicPr>
            <p:cNvPr id="88" name="Picture 87">
              <a:extLst>
                <a:ext uri="{FF2B5EF4-FFF2-40B4-BE49-F238E27FC236}">
                  <a16:creationId xmlns:a16="http://schemas.microsoft.com/office/drawing/2014/main" id="{4D6F4C29-68BF-F149-A329-E96A6D02CDE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36854" y="3266468"/>
              <a:ext cx="277996" cy="333367"/>
            </a:xfrm>
            <a:prstGeom prst="rect">
              <a:avLst/>
            </a:prstGeom>
          </p:spPr>
        </p:pic>
        <p:sp>
          <p:nvSpPr>
            <p:cNvPr id="90" name="Round Same Side Corner Rectangle 89">
              <a:extLst>
                <a:ext uri="{FF2B5EF4-FFF2-40B4-BE49-F238E27FC236}">
                  <a16:creationId xmlns:a16="http://schemas.microsoft.com/office/drawing/2014/main" id="{F073D756-7C90-6D42-8A43-B16904ACE9BB}"/>
                </a:ext>
              </a:extLst>
            </p:cNvPr>
            <p:cNvSpPr/>
            <p:nvPr/>
          </p:nvSpPr>
          <p:spPr>
            <a:xfrm rot="10800000">
              <a:off x="4402917" y="1719579"/>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2" name="Group 11">
            <a:extLst>
              <a:ext uri="{FF2B5EF4-FFF2-40B4-BE49-F238E27FC236}">
                <a16:creationId xmlns:a16="http://schemas.microsoft.com/office/drawing/2014/main" id="{891EF576-F542-A545-A884-636149F65AC9}"/>
              </a:ext>
            </a:extLst>
          </p:cNvPr>
          <p:cNvGrpSpPr/>
          <p:nvPr/>
        </p:nvGrpSpPr>
        <p:grpSpPr>
          <a:xfrm>
            <a:off x="7051738" y="1907885"/>
            <a:ext cx="394034" cy="1382862"/>
            <a:chOff x="5206281" y="1724057"/>
            <a:chExt cx="525379" cy="1843816"/>
          </a:xfrm>
        </p:grpSpPr>
        <p:pic>
          <p:nvPicPr>
            <p:cNvPr id="87" name="Picture 86">
              <a:extLst>
                <a:ext uri="{FF2B5EF4-FFF2-40B4-BE49-F238E27FC236}">
                  <a16:creationId xmlns:a16="http://schemas.microsoft.com/office/drawing/2014/main" id="{B85BACC4-7F10-FF4F-BA46-CA9E758DBB0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53664" y="2807635"/>
              <a:ext cx="277996" cy="333367"/>
            </a:xfrm>
            <a:prstGeom prst="rect">
              <a:avLst/>
            </a:prstGeom>
          </p:spPr>
        </p:pic>
        <p:pic>
          <p:nvPicPr>
            <p:cNvPr id="120" name="Picture 119">
              <a:extLst>
                <a:ext uri="{FF2B5EF4-FFF2-40B4-BE49-F238E27FC236}">
                  <a16:creationId xmlns:a16="http://schemas.microsoft.com/office/drawing/2014/main" id="{70602D0F-72CB-5F40-89A9-905F77722CE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06281" y="2821564"/>
              <a:ext cx="277996" cy="333367"/>
            </a:xfrm>
            <a:prstGeom prst="rect">
              <a:avLst/>
            </a:prstGeom>
          </p:spPr>
        </p:pic>
        <p:pic>
          <p:nvPicPr>
            <p:cNvPr id="121" name="Picture 120">
              <a:extLst>
                <a:ext uri="{FF2B5EF4-FFF2-40B4-BE49-F238E27FC236}">
                  <a16:creationId xmlns:a16="http://schemas.microsoft.com/office/drawing/2014/main" id="{7313B3CA-BDF3-1C47-B7A5-09363DC4516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78085" y="2491318"/>
              <a:ext cx="277996" cy="333367"/>
            </a:xfrm>
            <a:prstGeom prst="rect">
              <a:avLst/>
            </a:prstGeom>
          </p:spPr>
        </p:pic>
        <p:pic>
          <p:nvPicPr>
            <p:cNvPr id="122" name="Picture 121">
              <a:extLst>
                <a:ext uri="{FF2B5EF4-FFF2-40B4-BE49-F238E27FC236}">
                  <a16:creationId xmlns:a16="http://schemas.microsoft.com/office/drawing/2014/main" id="{0FF7CF68-5DF1-6646-8E2B-96A24C0127B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38216" y="2136355"/>
              <a:ext cx="277996" cy="333367"/>
            </a:xfrm>
            <a:prstGeom prst="rect">
              <a:avLst/>
            </a:prstGeom>
          </p:spPr>
        </p:pic>
        <p:pic>
          <p:nvPicPr>
            <p:cNvPr id="124" name="Picture 123">
              <a:extLst>
                <a:ext uri="{FF2B5EF4-FFF2-40B4-BE49-F238E27FC236}">
                  <a16:creationId xmlns:a16="http://schemas.microsoft.com/office/drawing/2014/main" id="{B0201B2D-75C3-2E4A-BF02-B66243B7B52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17083" y="3187588"/>
              <a:ext cx="277996" cy="333367"/>
            </a:xfrm>
            <a:prstGeom prst="rect">
              <a:avLst/>
            </a:prstGeom>
          </p:spPr>
        </p:pic>
        <p:pic>
          <p:nvPicPr>
            <p:cNvPr id="125" name="Picture 124">
              <a:extLst>
                <a:ext uri="{FF2B5EF4-FFF2-40B4-BE49-F238E27FC236}">
                  <a16:creationId xmlns:a16="http://schemas.microsoft.com/office/drawing/2014/main" id="{F535582D-40F4-BE49-B030-89A0CC3F471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15269" y="3154931"/>
              <a:ext cx="277996" cy="333367"/>
            </a:xfrm>
            <a:prstGeom prst="rect">
              <a:avLst/>
            </a:prstGeom>
          </p:spPr>
        </p:pic>
        <p:sp>
          <p:nvSpPr>
            <p:cNvPr id="91" name="Round Same Side Corner Rectangle 90">
              <a:extLst>
                <a:ext uri="{FF2B5EF4-FFF2-40B4-BE49-F238E27FC236}">
                  <a16:creationId xmlns:a16="http://schemas.microsoft.com/office/drawing/2014/main" id="{293E35E6-FBA3-344A-89A9-5631A19F3327}"/>
                </a:ext>
              </a:extLst>
            </p:cNvPr>
            <p:cNvSpPr/>
            <p:nvPr/>
          </p:nvSpPr>
          <p:spPr>
            <a:xfrm rot="10800000">
              <a:off x="5246468" y="1724057"/>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8" name="Group 7">
            <a:extLst>
              <a:ext uri="{FF2B5EF4-FFF2-40B4-BE49-F238E27FC236}">
                <a16:creationId xmlns:a16="http://schemas.microsoft.com/office/drawing/2014/main" id="{BA899AAC-44C6-DF42-B082-84B898567611}"/>
              </a:ext>
            </a:extLst>
          </p:cNvPr>
          <p:cNvGrpSpPr/>
          <p:nvPr/>
        </p:nvGrpSpPr>
        <p:grpSpPr>
          <a:xfrm>
            <a:off x="5287267" y="1907885"/>
            <a:ext cx="429950" cy="1382862"/>
            <a:chOff x="5078048" y="4743273"/>
            <a:chExt cx="573267" cy="1843816"/>
          </a:xfrm>
        </p:grpSpPr>
        <p:pic>
          <p:nvPicPr>
            <p:cNvPr id="100" name="Picture 99">
              <a:extLst>
                <a:ext uri="{FF2B5EF4-FFF2-40B4-BE49-F238E27FC236}">
                  <a16:creationId xmlns:a16="http://schemas.microsoft.com/office/drawing/2014/main" id="{A9DC141B-9305-794F-817A-403F42B4142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5078048" y="5932666"/>
              <a:ext cx="339035" cy="210514"/>
            </a:xfrm>
            <a:prstGeom prst="rect">
              <a:avLst/>
            </a:prstGeom>
          </p:spPr>
        </p:pic>
        <p:pic>
          <p:nvPicPr>
            <p:cNvPr id="103" name="Picture 102">
              <a:extLst>
                <a:ext uri="{FF2B5EF4-FFF2-40B4-BE49-F238E27FC236}">
                  <a16:creationId xmlns:a16="http://schemas.microsoft.com/office/drawing/2014/main" id="{8DEFFD43-EF71-5E42-871D-90CC1A40DF1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5278084" y="5615699"/>
              <a:ext cx="339035" cy="210514"/>
            </a:xfrm>
            <a:prstGeom prst="rect">
              <a:avLst/>
            </a:prstGeom>
          </p:spPr>
        </p:pic>
        <p:pic>
          <p:nvPicPr>
            <p:cNvPr id="104" name="Picture 103">
              <a:extLst>
                <a:ext uri="{FF2B5EF4-FFF2-40B4-BE49-F238E27FC236}">
                  <a16:creationId xmlns:a16="http://schemas.microsoft.com/office/drawing/2014/main" id="{D0EB1BDE-D300-3E41-A0E0-39DAF5AACF0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5108567" y="5338623"/>
              <a:ext cx="339035" cy="210514"/>
            </a:xfrm>
            <a:prstGeom prst="rect">
              <a:avLst/>
            </a:prstGeom>
          </p:spPr>
        </p:pic>
        <p:pic>
          <p:nvPicPr>
            <p:cNvPr id="106" name="Picture 105">
              <a:extLst>
                <a:ext uri="{FF2B5EF4-FFF2-40B4-BE49-F238E27FC236}">
                  <a16:creationId xmlns:a16="http://schemas.microsoft.com/office/drawing/2014/main" id="{6E30BB3B-0810-C446-B88E-FE6196F61A9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5146318" y="6223854"/>
              <a:ext cx="339035" cy="210514"/>
            </a:xfrm>
            <a:prstGeom prst="rect">
              <a:avLst/>
            </a:prstGeom>
          </p:spPr>
        </p:pic>
        <p:sp>
          <p:nvSpPr>
            <p:cNvPr id="92" name="Round Same Side Corner Rectangle 91">
              <a:extLst>
                <a:ext uri="{FF2B5EF4-FFF2-40B4-BE49-F238E27FC236}">
                  <a16:creationId xmlns:a16="http://schemas.microsoft.com/office/drawing/2014/main" id="{19E5598D-BCB2-DF4A-9B61-D92CD51375D9}"/>
                </a:ext>
              </a:extLst>
            </p:cNvPr>
            <p:cNvSpPr/>
            <p:nvPr/>
          </p:nvSpPr>
          <p:spPr>
            <a:xfrm rot="10800000">
              <a:off x="5166123" y="4743273"/>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7" name="Group 6">
            <a:extLst>
              <a:ext uri="{FF2B5EF4-FFF2-40B4-BE49-F238E27FC236}">
                <a16:creationId xmlns:a16="http://schemas.microsoft.com/office/drawing/2014/main" id="{683DDD5F-DB71-0C4A-B56B-7ACCFAB53340}"/>
              </a:ext>
            </a:extLst>
          </p:cNvPr>
          <p:cNvGrpSpPr/>
          <p:nvPr/>
        </p:nvGrpSpPr>
        <p:grpSpPr>
          <a:xfrm>
            <a:off x="5291070" y="3659327"/>
            <a:ext cx="445393" cy="1382862"/>
            <a:chOff x="6363015" y="4575528"/>
            <a:chExt cx="593857" cy="1843816"/>
          </a:xfrm>
        </p:grpSpPr>
        <p:pic>
          <p:nvPicPr>
            <p:cNvPr id="101" name="Picture 100">
              <a:extLst>
                <a:ext uri="{FF2B5EF4-FFF2-40B4-BE49-F238E27FC236}">
                  <a16:creationId xmlns:a16="http://schemas.microsoft.com/office/drawing/2014/main" id="{EA40ABCF-130E-AD4F-8D9F-88100120CE9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6536422" y="5462157"/>
              <a:ext cx="339035" cy="210514"/>
            </a:xfrm>
            <a:prstGeom prst="rect">
              <a:avLst/>
            </a:prstGeom>
          </p:spPr>
        </p:pic>
        <p:pic>
          <p:nvPicPr>
            <p:cNvPr id="102" name="Picture 101">
              <a:extLst>
                <a:ext uri="{FF2B5EF4-FFF2-40B4-BE49-F238E27FC236}">
                  <a16:creationId xmlns:a16="http://schemas.microsoft.com/office/drawing/2014/main" id="{2BB98AC9-CF8F-5242-B438-F4466ED2B11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6417533" y="5722570"/>
              <a:ext cx="339035" cy="210514"/>
            </a:xfrm>
            <a:prstGeom prst="rect">
              <a:avLst/>
            </a:prstGeom>
          </p:spPr>
        </p:pic>
        <p:pic>
          <p:nvPicPr>
            <p:cNvPr id="105" name="Picture 104">
              <a:extLst>
                <a:ext uri="{FF2B5EF4-FFF2-40B4-BE49-F238E27FC236}">
                  <a16:creationId xmlns:a16="http://schemas.microsoft.com/office/drawing/2014/main" id="{45A260AF-C7BB-F041-BA92-AB69CDEF171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6403947" y="5237446"/>
              <a:ext cx="339035" cy="210514"/>
            </a:xfrm>
            <a:prstGeom prst="rect">
              <a:avLst/>
            </a:prstGeom>
          </p:spPr>
        </p:pic>
        <p:pic>
          <p:nvPicPr>
            <p:cNvPr id="110" name="Picture 109">
              <a:extLst>
                <a:ext uri="{FF2B5EF4-FFF2-40B4-BE49-F238E27FC236}">
                  <a16:creationId xmlns:a16="http://schemas.microsoft.com/office/drawing/2014/main" id="{33E545B6-F96C-5845-85A5-72E2651B79B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6507959" y="4978826"/>
              <a:ext cx="339035" cy="210514"/>
            </a:xfrm>
            <a:prstGeom prst="rect">
              <a:avLst/>
            </a:prstGeom>
          </p:spPr>
        </p:pic>
        <p:pic>
          <p:nvPicPr>
            <p:cNvPr id="111" name="Picture 110">
              <a:extLst>
                <a:ext uri="{FF2B5EF4-FFF2-40B4-BE49-F238E27FC236}">
                  <a16:creationId xmlns:a16="http://schemas.microsoft.com/office/drawing/2014/main" id="{83FEA048-8A6E-E745-8282-8054745A783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6611778" y="5940751"/>
              <a:ext cx="339035" cy="210514"/>
            </a:xfrm>
            <a:prstGeom prst="rect">
              <a:avLst/>
            </a:prstGeom>
          </p:spPr>
        </p:pic>
        <p:pic>
          <p:nvPicPr>
            <p:cNvPr id="113" name="Picture 112">
              <a:extLst>
                <a:ext uri="{FF2B5EF4-FFF2-40B4-BE49-F238E27FC236}">
                  <a16:creationId xmlns:a16="http://schemas.microsoft.com/office/drawing/2014/main" id="{D58915DA-5282-964C-A857-B7306613316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2424"/>
            <a:stretch/>
          </p:blipFill>
          <p:spPr>
            <a:xfrm>
              <a:off x="6363015" y="6072470"/>
              <a:ext cx="339035" cy="210514"/>
            </a:xfrm>
            <a:prstGeom prst="rect">
              <a:avLst/>
            </a:prstGeom>
          </p:spPr>
        </p:pic>
        <p:sp>
          <p:nvSpPr>
            <p:cNvPr id="93" name="Round Same Side Corner Rectangle 92">
              <a:extLst>
                <a:ext uri="{FF2B5EF4-FFF2-40B4-BE49-F238E27FC236}">
                  <a16:creationId xmlns:a16="http://schemas.microsoft.com/office/drawing/2014/main" id="{30C68847-85FF-F342-AD42-F45900799309}"/>
                </a:ext>
              </a:extLst>
            </p:cNvPr>
            <p:cNvSpPr/>
            <p:nvPr/>
          </p:nvSpPr>
          <p:spPr>
            <a:xfrm rot="10800000">
              <a:off x="6471680" y="4575528"/>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cxnSp>
        <p:nvCxnSpPr>
          <p:cNvPr id="14" name="Straight Connector 13">
            <a:extLst>
              <a:ext uri="{FF2B5EF4-FFF2-40B4-BE49-F238E27FC236}">
                <a16:creationId xmlns:a16="http://schemas.microsoft.com/office/drawing/2014/main" id="{93169569-02EF-624F-9FB7-10C12DFFDC5D}"/>
              </a:ext>
            </a:extLst>
          </p:cNvPr>
          <p:cNvCxnSpPr>
            <a:cxnSpLocks/>
          </p:cNvCxnSpPr>
          <p:nvPr/>
        </p:nvCxnSpPr>
        <p:spPr>
          <a:xfrm>
            <a:off x="2097760" y="2434229"/>
            <a:ext cx="33952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ECB38E0-9565-4345-8BA1-CC5A3AB494BB}"/>
              </a:ext>
            </a:extLst>
          </p:cNvPr>
          <p:cNvCxnSpPr>
            <a:cxnSpLocks/>
          </p:cNvCxnSpPr>
          <p:nvPr/>
        </p:nvCxnSpPr>
        <p:spPr>
          <a:xfrm>
            <a:off x="1927996" y="2217108"/>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26AB570-F7DE-6743-BB58-F9899A8274B1}"/>
              </a:ext>
            </a:extLst>
          </p:cNvPr>
          <p:cNvCxnSpPr>
            <a:cxnSpLocks/>
          </p:cNvCxnSpPr>
          <p:nvPr/>
        </p:nvCxnSpPr>
        <p:spPr>
          <a:xfrm>
            <a:off x="1866884" y="2676459"/>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AB29A84-0CD5-524F-AD6C-DE52BF52CCD3}"/>
              </a:ext>
            </a:extLst>
          </p:cNvPr>
          <p:cNvCxnSpPr>
            <a:cxnSpLocks/>
          </p:cNvCxnSpPr>
          <p:nvPr/>
        </p:nvCxnSpPr>
        <p:spPr>
          <a:xfrm>
            <a:off x="2437287" y="2856027"/>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B93AC7E-AC09-8845-AA08-977CF1E0D491}"/>
              </a:ext>
            </a:extLst>
          </p:cNvPr>
          <p:cNvCxnSpPr>
            <a:cxnSpLocks/>
          </p:cNvCxnSpPr>
          <p:nvPr/>
        </p:nvCxnSpPr>
        <p:spPr>
          <a:xfrm>
            <a:off x="1844378" y="2958383"/>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E19AC98-893F-174C-8736-8B3CE684370A}"/>
              </a:ext>
            </a:extLst>
          </p:cNvPr>
          <p:cNvCxnSpPr>
            <a:cxnSpLocks/>
          </p:cNvCxnSpPr>
          <p:nvPr/>
        </p:nvCxnSpPr>
        <p:spPr>
          <a:xfrm>
            <a:off x="2519353" y="2616009"/>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A29FAFE-ECF2-E743-8729-81D54EAC7817}"/>
              </a:ext>
            </a:extLst>
          </p:cNvPr>
          <p:cNvCxnSpPr>
            <a:cxnSpLocks/>
          </p:cNvCxnSpPr>
          <p:nvPr/>
        </p:nvCxnSpPr>
        <p:spPr>
          <a:xfrm>
            <a:off x="2187154" y="4065125"/>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1DB77A1-BA28-C445-A59D-18DF824A4E5A}"/>
              </a:ext>
            </a:extLst>
          </p:cNvPr>
          <p:cNvCxnSpPr>
            <a:cxnSpLocks/>
          </p:cNvCxnSpPr>
          <p:nvPr/>
        </p:nvCxnSpPr>
        <p:spPr>
          <a:xfrm>
            <a:off x="2017390" y="3848004"/>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135047F-5747-AF4A-90C5-A2E12738B198}"/>
              </a:ext>
            </a:extLst>
          </p:cNvPr>
          <p:cNvCxnSpPr>
            <a:cxnSpLocks/>
          </p:cNvCxnSpPr>
          <p:nvPr/>
        </p:nvCxnSpPr>
        <p:spPr>
          <a:xfrm>
            <a:off x="1956278" y="4307355"/>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B65BBC2-8BD4-1E48-B138-765047B99887}"/>
              </a:ext>
            </a:extLst>
          </p:cNvPr>
          <p:cNvCxnSpPr>
            <a:cxnSpLocks/>
          </p:cNvCxnSpPr>
          <p:nvPr/>
        </p:nvCxnSpPr>
        <p:spPr>
          <a:xfrm>
            <a:off x="2526681" y="4486923"/>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8D8E240-F7F8-674D-BB51-563C4E67088F}"/>
              </a:ext>
            </a:extLst>
          </p:cNvPr>
          <p:cNvCxnSpPr>
            <a:cxnSpLocks/>
          </p:cNvCxnSpPr>
          <p:nvPr/>
        </p:nvCxnSpPr>
        <p:spPr>
          <a:xfrm>
            <a:off x="1933772" y="4589279"/>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5DACFBD-2787-2148-AC03-D6AA0C48F4CE}"/>
              </a:ext>
            </a:extLst>
          </p:cNvPr>
          <p:cNvCxnSpPr>
            <a:cxnSpLocks/>
          </p:cNvCxnSpPr>
          <p:nvPr/>
        </p:nvCxnSpPr>
        <p:spPr>
          <a:xfrm>
            <a:off x="2608747" y="4246905"/>
            <a:ext cx="339527"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sp>
        <p:nvSpPr>
          <p:cNvPr id="98" name="Lightning Bolt 97">
            <a:extLst>
              <a:ext uri="{FF2B5EF4-FFF2-40B4-BE49-F238E27FC236}">
                <a16:creationId xmlns:a16="http://schemas.microsoft.com/office/drawing/2014/main" id="{2EB72759-297F-F249-954E-BE7DC88A5308}"/>
              </a:ext>
            </a:extLst>
          </p:cNvPr>
          <p:cNvSpPr/>
          <p:nvPr/>
        </p:nvSpPr>
        <p:spPr>
          <a:xfrm>
            <a:off x="1619637" y="1843008"/>
            <a:ext cx="713452" cy="601825"/>
          </a:xfrm>
          <a:prstGeom prst="lightningBolt">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TextBox 15">
            <a:extLst>
              <a:ext uri="{FF2B5EF4-FFF2-40B4-BE49-F238E27FC236}">
                <a16:creationId xmlns:a16="http://schemas.microsoft.com/office/drawing/2014/main" id="{25EC917D-8827-AC4C-BC55-57BFDC8EA547}"/>
              </a:ext>
            </a:extLst>
          </p:cNvPr>
          <p:cNvSpPr txBox="1"/>
          <p:nvPr/>
        </p:nvSpPr>
        <p:spPr>
          <a:xfrm>
            <a:off x="2147263" y="5074821"/>
            <a:ext cx="787395" cy="300082"/>
          </a:xfrm>
          <a:prstGeom prst="rect">
            <a:avLst/>
          </a:prstGeom>
          <a:noFill/>
        </p:spPr>
        <p:txBody>
          <a:bodyPr wrap="none" rtlCol="0">
            <a:spAutoFit/>
          </a:bodyPr>
          <a:lstStyle/>
          <a:p>
            <a:r>
              <a:rPr lang="en-GB" sz="1350" dirty="0"/>
              <a:t>Genome</a:t>
            </a:r>
          </a:p>
        </p:txBody>
      </p:sp>
      <p:sp>
        <p:nvSpPr>
          <p:cNvPr id="140" name="TextBox 139">
            <a:extLst>
              <a:ext uri="{FF2B5EF4-FFF2-40B4-BE49-F238E27FC236}">
                <a16:creationId xmlns:a16="http://schemas.microsoft.com/office/drawing/2014/main" id="{EA720088-CF81-AE44-9F2B-36FB5AE1519D}"/>
              </a:ext>
            </a:extLst>
          </p:cNvPr>
          <p:cNvSpPr txBox="1"/>
          <p:nvPr/>
        </p:nvSpPr>
        <p:spPr>
          <a:xfrm>
            <a:off x="3308879" y="5056671"/>
            <a:ext cx="1195520" cy="300082"/>
          </a:xfrm>
          <a:prstGeom prst="rect">
            <a:avLst/>
          </a:prstGeom>
          <a:noFill/>
        </p:spPr>
        <p:txBody>
          <a:bodyPr wrap="none" rtlCol="0">
            <a:spAutoFit/>
          </a:bodyPr>
          <a:lstStyle/>
          <a:p>
            <a:r>
              <a:rPr lang="en-GB" sz="1350" dirty="0"/>
              <a:t>Transcriptome</a:t>
            </a:r>
          </a:p>
        </p:txBody>
      </p:sp>
      <p:sp>
        <p:nvSpPr>
          <p:cNvPr id="17" name="TextBox 16">
            <a:extLst>
              <a:ext uri="{FF2B5EF4-FFF2-40B4-BE49-F238E27FC236}">
                <a16:creationId xmlns:a16="http://schemas.microsoft.com/office/drawing/2014/main" id="{7F2E73D9-473F-844C-9740-BD516739D451}"/>
              </a:ext>
            </a:extLst>
          </p:cNvPr>
          <p:cNvSpPr txBox="1"/>
          <p:nvPr/>
        </p:nvSpPr>
        <p:spPr>
          <a:xfrm>
            <a:off x="5194244" y="5074821"/>
            <a:ext cx="882101" cy="300082"/>
          </a:xfrm>
          <a:prstGeom prst="rect">
            <a:avLst/>
          </a:prstGeom>
          <a:noFill/>
        </p:spPr>
        <p:txBody>
          <a:bodyPr wrap="none" rtlCol="0">
            <a:spAutoFit/>
          </a:bodyPr>
          <a:lstStyle/>
          <a:p>
            <a:r>
              <a:rPr lang="en-GB" sz="1350" dirty="0"/>
              <a:t>Proteome</a:t>
            </a:r>
          </a:p>
        </p:txBody>
      </p:sp>
      <p:sp>
        <p:nvSpPr>
          <p:cNvPr id="18" name="TextBox 17">
            <a:extLst>
              <a:ext uri="{FF2B5EF4-FFF2-40B4-BE49-F238E27FC236}">
                <a16:creationId xmlns:a16="http://schemas.microsoft.com/office/drawing/2014/main" id="{ED96E40F-906C-744E-A43E-80A0D8349CC7}"/>
              </a:ext>
            </a:extLst>
          </p:cNvPr>
          <p:cNvSpPr txBox="1"/>
          <p:nvPr/>
        </p:nvSpPr>
        <p:spPr>
          <a:xfrm>
            <a:off x="6775783" y="5074821"/>
            <a:ext cx="1095300" cy="300082"/>
          </a:xfrm>
          <a:prstGeom prst="rect">
            <a:avLst/>
          </a:prstGeom>
          <a:noFill/>
        </p:spPr>
        <p:txBody>
          <a:bodyPr wrap="none" rtlCol="0">
            <a:spAutoFit/>
          </a:bodyPr>
          <a:lstStyle/>
          <a:p>
            <a:r>
              <a:rPr lang="en-GB" sz="1350" dirty="0"/>
              <a:t>Metabolome</a:t>
            </a:r>
          </a:p>
        </p:txBody>
      </p:sp>
      <p:sp>
        <p:nvSpPr>
          <p:cNvPr id="19" name="TextBox 18">
            <a:extLst>
              <a:ext uri="{FF2B5EF4-FFF2-40B4-BE49-F238E27FC236}">
                <a16:creationId xmlns:a16="http://schemas.microsoft.com/office/drawing/2014/main" id="{480C1032-526C-924F-A416-06C173DFB4C0}"/>
              </a:ext>
            </a:extLst>
          </p:cNvPr>
          <p:cNvSpPr txBox="1"/>
          <p:nvPr/>
        </p:nvSpPr>
        <p:spPr>
          <a:xfrm>
            <a:off x="2216225" y="5607691"/>
            <a:ext cx="606256" cy="30008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GB" sz="1350" b="1" dirty="0"/>
              <a:t>  NGS </a:t>
            </a:r>
          </a:p>
        </p:txBody>
      </p:sp>
      <p:sp>
        <p:nvSpPr>
          <p:cNvPr id="141" name="TextBox 140">
            <a:extLst>
              <a:ext uri="{FF2B5EF4-FFF2-40B4-BE49-F238E27FC236}">
                <a16:creationId xmlns:a16="http://schemas.microsoft.com/office/drawing/2014/main" id="{EEDA80C5-B035-A845-B490-172D2AC31738}"/>
              </a:ext>
            </a:extLst>
          </p:cNvPr>
          <p:cNvSpPr txBox="1"/>
          <p:nvPr/>
        </p:nvSpPr>
        <p:spPr>
          <a:xfrm>
            <a:off x="3487913" y="5607691"/>
            <a:ext cx="864340" cy="30008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GB" sz="1350" b="1" dirty="0"/>
              <a:t>  </a:t>
            </a:r>
            <a:r>
              <a:rPr lang="en-GB" sz="1350" b="1" dirty="0" err="1"/>
              <a:t>RNAseq</a:t>
            </a:r>
            <a:r>
              <a:rPr lang="en-GB" sz="1350" b="1" dirty="0"/>
              <a:t> </a:t>
            </a:r>
          </a:p>
        </p:txBody>
      </p:sp>
      <p:sp>
        <p:nvSpPr>
          <p:cNvPr id="142" name="TextBox 141">
            <a:extLst>
              <a:ext uri="{FF2B5EF4-FFF2-40B4-BE49-F238E27FC236}">
                <a16:creationId xmlns:a16="http://schemas.microsoft.com/office/drawing/2014/main" id="{29D291A3-BDD8-AA4C-ADEC-325E33AACFD4}"/>
              </a:ext>
            </a:extLst>
          </p:cNvPr>
          <p:cNvSpPr txBox="1"/>
          <p:nvPr/>
        </p:nvSpPr>
        <p:spPr>
          <a:xfrm>
            <a:off x="5022458" y="5607691"/>
            <a:ext cx="1083951" cy="30008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GB" sz="1350" b="1" dirty="0"/>
              <a:t>   </a:t>
            </a:r>
            <a:r>
              <a:rPr lang="en-GB" sz="1350" b="1" dirty="0" err="1"/>
              <a:t>MassSpec</a:t>
            </a:r>
            <a:r>
              <a:rPr lang="en-GB" sz="1350" b="1" dirty="0"/>
              <a:t>  </a:t>
            </a:r>
          </a:p>
        </p:txBody>
      </p:sp>
      <p:sp>
        <p:nvSpPr>
          <p:cNvPr id="143" name="TextBox 142">
            <a:extLst>
              <a:ext uri="{FF2B5EF4-FFF2-40B4-BE49-F238E27FC236}">
                <a16:creationId xmlns:a16="http://schemas.microsoft.com/office/drawing/2014/main" id="{B5F7DE3F-EDDC-C841-B8EC-56A3E908F852}"/>
              </a:ext>
            </a:extLst>
          </p:cNvPr>
          <p:cNvSpPr txBox="1"/>
          <p:nvPr/>
        </p:nvSpPr>
        <p:spPr>
          <a:xfrm>
            <a:off x="6816490" y="5607691"/>
            <a:ext cx="1007007" cy="30008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GB" sz="1350" b="1" dirty="0"/>
              <a:t>   </a:t>
            </a:r>
            <a:r>
              <a:rPr lang="en-GB" sz="1350" b="1" dirty="0" err="1"/>
              <a:t>MassSpec</a:t>
            </a:r>
            <a:endParaRPr lang="en-GB" sz="1350" b="1" dirty="0"/>
          </a:p>
        </p:txBody>
      </p:sp>
      <p:sp>
        <p:nvSpPr>
          <p:cNvPr id="20" name="TextBox 19">
            <a:extLst>
              <a:ext uri="{FF2B5EF4-FFF2-40B4-BE49-F238E27FC236}">
                <a16:creationId xmlns:a16="http://schemas.microsoft.com/office/drawing/2014/main" id="{16BF1D41-D73A-E144-A37D-548DC73F88D5}"/>
              </a:ext>
            </a:extLst>
          </p:cNvPr>
          <p:cNvSpPr txBox="1"/>
          <p:nvPr/>
        </p:nvSpPr>
        <p:spPr>
          <a:xfrm>
            <a:off x="1122138" y="5081873"/>
            <a:ext cx="966034" cy="300082"/>
          </a:xfrm>
          <a:prstGeom prst="rect">
            <a:avLst/>
          </a:prstGeom>
          <a:noFill/>
        </p:spPr>
        <p:txBody>
          <a:bodyPr wrap="none" rtlCol="0">
            <a:spAutoFit/>
          </a:bodyPr>
          <a:lstStyle/>
          <a:p>
            <a:r>
              <a:rPr lang="en-GB" sz="1350" dirty="0" err="1"/>
              <a:t>Omic</a:t>
            </a:r>
            <a:r>
              <a:rPr lang="en-GB" sz="1350" dirty="0"/>
              <a:t> level:</a:t>
            </a:r>
          </a:p>
        </p:txBody>
      </p:sp>
      <p:sp>
        <p:nvSpPr>
          <p:cNvPr id="144" name="TextBox 143">
            <a:extLst>
              <a:ext uri="{FF2B5EF4-FFF2-40B4-BE49-F238E27FC236}">
                <a16:creationId xmlns:a16="http://schemas.microsoft.com/office/drawing/2014/main" id="{0577547F-F347-324D-9CB3-EBBD747AC513}"/>
              </a:ext>
            </a:extLst>
          </p:cNvPr>
          <p:cNvSpPr txBox="1"/>
          <p:nvPr/>
        </p:nvSpPr>
        <p:spPr>
          <a:xfrm>
            <a:off x="1095303" y="5601337"/>
            <a:ext cx="991618" cy="300082"/>
          </a:xfrm>
          <a:prstGeom prst="rect">
            <a:avLst/>
          </a:prstGeom>
          <a:noFill/>
        </p:spPr>
        <p:txBody>
          <a:bodyPr wrap="none" rtlCol="0">
            <a:spAutoFit/>
          </a:bodyPr>
          <a:lstStyle/>
          <a:p>
            <a:r>
              <a:rPr lang="en-GB" sz="1350" dirty="0"/>
              <a:t>Technique :</a:t>
            </a:r>
          </a:p>
        </p:txBody>
      </p:sp>
    </p:spTree>
    <p:extLst>
      <p:ext uri="{BB962C8B-B14F-4D97-AF65-F5344CB8AC3E}">
        <p14:creationId xmlns:p14="http://schemas.microsoft.com/office/powerpoint/2010/main" val="279265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7" grpId="0"/>
      <p:bldP spid="18" grpId="0"/>
      <p:bldP spid="141" grpId="0" animBg="1"/>
      <p:bldP spid="142" grpId="0" animBg="1"/>
      <p:bldP spid="1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5435-AB4A-EE4B-B40F-46542759005A}"/>
              </a:ext>
            </a:extLst>
          </p:cNvPr>
          <p:cNvSpPr>
            <a:spLocks noGrp="1"/>
          </p:cNvSpPr>
          <p:nvPr>
            <p:ph type="title"/>
          </p:nvPr>
        </p:nvSpPr>
        <p:spPr>
          <a:xfrm>
            <a:off x="0" y="857251"/>
            <a:ext cx="9144000" cy="994172"/>
          </a:xfrm>
        </p:spPr>
        <p:txBody>
          <a:bodyPr>
            <a:normAutofit/>
          </a:bodyPr>
          <a:lstStyle/>
          <a:p>
            <a:pPr algn="ctr"/>
            <a:r>
              <a:rPr lang="en-GB" sz="2400" dirty="0"/>
              <a:t>Global picture of disease mechanisms… at the molecular-resolution level</a:t>
            </a:r>
          </a:p>
        </p:txBody>
      </p:sp>
      <p:pic>
        <p:nvPicPr>
          <p:cNvPr id="4" name="Picture 3">
            <a:extLst>
              <a:ext uri="{FF2B5EF4-FFF2-40B4-BE49-F238E27FC236}">
                <a16:creationId xmlns:a16="http://schemas.microsoft.com/office/drawing/2014/main" id="{21EED7D5-3401-6A41-A0DB-A58001834A20}"/>
              </a:ext>
            </a:extLst>
          </p:cNvPr>
          <p:cNvPicPr>
            <a:picLocks noChangeAspect="1"/>
          </p:cNvPicPr>
          <p:nvPr/>
        </p:nvPicPr>
        <p:blipFill>
          <a:blip r:embed="rId3"/>
          <a:stretch>
            <a:fillRect/>
          </a:stretch>
        </p:blipFill>
        <p:spPr>
          <a:xfrm>
            <a:off x="203077" y="1844494"/>
            <a:ext cx="5841071" cy="4078502"/>
          </a:xfrm>
          <a:prstGeom prst="rect">
            <a:avLst/>
          </a:prstGeom>
        </p:spPr>
      </p:pic>
      <p:pic>
        <p:nvPicPr>
          <p:cNvPr id="5" name="Picture 4">
            <a:extLst>
              <a:ext uri="{FF2B5EF4-FFF2-40B4-BE49-F238E27FC236}">
                <a16:creationId xmlns:a16="http://schemas.microsoft.com/office/drawing/2014/main" id="{4D018798-96DD-3347-ACFE-AAEA87E53EA0}"/>
              </a:ext>
            </a:extLst>
          </p:cNvPr>
          <p:cNvPicPr>
            <a:picLocks noChangeAspect="1"/>
          </p:cNvPicPr>
          <p:nvPr/>
        </p:nvPicPr>
        <p:blipFill>
          <a:blip r:embed="rId4"/>
          <a:stretch>
            <a:fillRect/>
          </a:stretch>
        </p:blipFill>
        <p:spPr>
          <a:xfrm>
            <a:off x="5964113" y="5084795"/>
            <a:ext cx="838200" cy="838200"/>
          </a:xfrm>
          <a:prstGeom prst="rect">
            <a:avLst/>
          </a:prstGeom>
        </p:spPr>
      </p:pic>
      <p:pic>
        <p:nvPicPr>
          <p:cNvPr id="6" name="Picture 5">
            <a:extLst>
              <a:ext uri="{FF2B5EF4-FFF2-40B4-BE49-F238E27FC236}">
                <a16:creationId xmlns:a16="http://schemas.microsoft.com/office/drawing/2014/main" id="{45C6CE3A-BCF2-E044-A38B-9605C4A292DF}"/>
              </a:ext>
            </a:extLst>
          </p:cNvPr>
          <p:cNvPicPr>
            <a:picLocks noChangeAspect="1"/>
          </p:cNvPicPr>
          <p:nvPr/>
        </p:nvPicPr>
        <p:blipFill>
          <a:blip r:embed="rId5"/>
          <a:stretch>
            <a:fillRect/>
          </a:stretch>
        </p:blipFill>
        <p:spPr>
          <a:xfrm>
            <a:off x="5811714" y="4933950"/>
            <a:ext cx="1066800" cy="1066800"/>
          </a:xfrm>
          <a:prstGeom prst="rect">
            <a:avLst/>
          </a:prstGeom>
        </p:spPr>
      </p:pic>
      <p:sp>
        <p:nvSpPr>
          <p:cNvPr id="49" name="Lightning Bolt 48">
            <a:extLst>
              <a:ext uri="{FF2B5EF4-FFF2-40B4-BE49-F238E27FC236}">
                <a16:creationId xmlns:a16="http://schemas.microsoft.com/office/drawing/2014/main" id="{F6C57855-FB6B-CA47-B23E-E9BF4E7C637E}"/>
              </a:ext>
            </a:extLst>
          </p:cNvPr>
          <p:cNvSpPr/>
          <p:nvPr/>
        </p:nvSpPr>
        <p:spPr>
          <a:xfrm>
            <a:off x="2410161" y="2454234"/>
            <a:ext cx="713452" cy="601825"/>
          </a:xfrm>
          <a:prstGeom prst="lightningBolt">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0" name="Cross 49">
            <a:extLst>
              <a:ext uri="{FF2B5EF4-FFF2-40B4-BE49-F238E27FC236}">
                <a16:creationId xmlns:a16="http://schemas.microsoft.com/office/drawing/2014/main" id="{F9F41FCF-5CC1-F248-B6BA-B83B4F533479}"/>
              </a:ext>
            </a:extLst>
          </p:cNvPr>
          <p:cNvSpPr/>
          <p:nvPr/>
        </p:nvSpPr>
        <p:spPr>
          <a:xfrm rot="18891970">
            <a:off x="3689759" y="4040620"/>
            <a:ext cx="377890" cy="363893"/>
          </a:xfrm>
          <a:prstGeom prst="plus">
            <a:avLst>
              <a:gd name="adj" fmla="val 398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1" name="Cross 50">
            <a:extLst>
              <a:ext uri="{FF2B5EF4-FFF2-40B4-BE49-F238E27FC236}">
                <a16:creationId xmlns:a16="http://schemas.microsoft.com/office/drawing/2014/main" id="{64EB096B-D528-1842-971D-C31B4CEE8EA6}"/>
              </a:ext>
            </a:extLst>
          </p:cNvPr>
          <p:cNvSpPr/>
          <p:nvPr/>
        </p:nvSpPr>
        <p:spPr>
          <a:xfrm rot="18891970">
            <a:off x="4673821" y="4257417"/>
            <a:ext cx="377890" cy="363893"/>
          </a:xfrm>
          <a:prstGeom prst="plus">
            <a:avLst>
              <a:gd name="adj" fmla="val 398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2" name="Cross 51">
            <a:extLst>
              <a:ext uri="{FF2B5EF4-FFF2-40B4-BE49-F238E27FC236}">
                <a16:creationId xmlns:a16="http://schemas.microsoft.com/office/drawing/2014/main" id="{706BA4CA-5561-BF44-8E16-9BDE3F800738}"/>
              </a:ext>
            </a:extLst>
          </p:cNvPr>
          <p:cNvSpPr/>
          <p:nvPr/>
        </p:nvSpPr>
        <p:spPr>
          <a:xfrm rot="18891970">
            <a:off x="4279183" y="3903498"/>
            <a:ext cx="377890" cy="363893"/>
          </a:xfrm>
          <a:prstGeom prst="plus">
            <a:avLst>
              <a:gd name="adj" fmla="val 398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3" name="Cross 52">
            <a:extLst>
              <a:ext uri="{FF2B5EF4-FFF2-40B4-BE49-F238E27FC236}">
                <a16:creationId xmlns:a16="http://schemas.microsoft.com/office/drawing/2014/main" id="{05F68DD0-CE04-F44C-ACE5-53D41AF26F6B}"/>
              </a:ext>
            </a:extLst>
          </p:cNvPr>
          <p:cNvSpPr/>
          <p:nvPr/>
        </p:nvSpPr>
        <p:spPr>
          <a:xfrm rot="18891970">
            <a:off x="5468961" y="5151125"/>
            <a:ext cx="377890" cy="363893"/>
          </a:xfrm>
          <a:prstGeom prst="plus">
            <a:avLst>
              <a:gd name="adj" fmla="val 398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4" name="Cross 53">
            <a:extLst>
              <a:ext uri="{FF2B5EF4-FFF2-40B4-BE49-F238E27FC236}">
                <a16:creationId xmlns:a16="http://schemas.microsoft.com/office/drawing/2014/main" id="{CBEAB5F9-5DDE-224E-A0C6-F44B7FC890EB}"/>
              </a:ext>
            </a:extLst>
          </p:cNvPr>
          <p:cNvSpPr/>
          <p:nvPr/>
        </p:nvSpPr>
        <p:spPr>
          <a:xfrm rot="18891970">
            <a:off x="5052903" y="4605827"/>
            <a:ext cx="377890" cy="363893"/>
          </a:xfrm>
          <a:prstGeom prst="plus">
            <a:avLst>
              <a:gd name="adj" fmla="val 398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271955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20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30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60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xit" presetSubtype="0" fill="hold" nodeType="withEffect">
                                  <p:stCondLst>
                                    <p:cond delay="70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80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26F321-A857-BC42-9962-B7F0FC355BF6}"/>
              </a:ext>
            </a:extLst>
          </p:cNvPr>
          <p:cNvSpPr>
            <a:spLocks noGrp="1"/>
          </p:cNvSpPr>
          <p:nvPr>
            <p:ph type="title"/>
          </p:nvPr>
        </p:nvSpPr>
        <p:spPr/>
        <p:txBody>
          <a:bodyPr/>
          <a:lstStyle/>
          <a:p>
            <a:r>
              <a:rPr lang="en-US" dirty="0"/>
              <a:t>Modelling at different levels</a:t>
            </a:r>
          </a:p>
        </p:txBody>
      </p:sp>
      <p:pic>
        <p:nvPicPr>
          <p:cNvPr id="4" name="Content Placeholder 3">
            <a:extLst>
              <a:ext uri="{FF2B5EF4-FFF2-40B4-BE49-F238E27FC236}">
                <a16:creationId xmlns:a16="http://schemas.microsoft.com/office/drawing/2014/main" id="{C068BC87-CA9C-C345-AE3C-31E0B13D10DC}"/>
              </a:ext>
            </a:extLst>
          </p:cNvPr>
          <p:cNvPicPr>
            <a:picLocks noGrp="1" noChangeAspect="1"/>
          </p:cNvPicPr>
          <p:nvPr>
            <p:ph idx="1"/>
          </p:nvPr>
        </p:nvPicPr>
        <p:blipFill>
          <a:blip r:embed="rId2"/>
          <a:stretch>
            <a:fillRect/>
          </a:stretch>
        </p:blipFill>
        <p:spPr>
          <a:xfrm>
            <a:off x="2714625" y="2610446"/>
            <a:ext cx="3714750" cy="2495550"/>
          </a:xfrm>
          <a:prstGeom prst="rect">
            <a:avLst/>
          </a:prstGeom>
        </p:spPr>
      </p:pic>
    </p:spTree>
    <p:extLst>
      <p:ext uri="{BB962C8B-B14F-4D97-AF65-F5344CB8AC3E}">
        <p14:creationId xmlns:p14="http://schemas.microsoft.com/office/powerpoint/2010/main" val="3779685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a:extLst>
              <a:ext uri="{FF2B5EF4-FFF2-40B4-BE49-F238E27FC236}">
                <a16:creationId xmlns:a16="http://schemas.microsoft.com/office/drawing/2014/main" id="{21B98AED-C13B-474F-8606-F4DEE79E4493}"/>
              </a:ext>
            </a:extLst>
          </p:cNvPr>
          <p:cNvSpPr>
            <a:spLocks noGrp="1" noChangeArrowheads="1"/>
          </p:cNvSpPr>
          <p:nvPr>
            <p:ph type="title"/>
          </p:nvPr>
        </p:nvSpPr>
        <p:spPr/>
        <p:txBody>
          <a:bodyPr/>
          <a:lstStyle/>
          <a:p>
            <a:pPr eaLnBrk="1" hangingPunct="1"/>
            <a:r>
              <a:rPr lang="en-US" altLang="it-IT" b="1">
                <a:ea typeface="ＭＳ Ｐゴシック" panose="020B0600070205080204" pitchFamily="34" charset="-128"/>
              </a:rPr>
              <a:t>Bioinformatics</a:t>
            </a:r>
          </a:p>
        </p:txBody>
      </p:sp>
      <p:sp>
        <p:nvSpPr>
          <p:cNvPr id="29701" name="Rectangle 3">
            <a:extLst>
              <a:ext uri="{FF2B5EF4-FFF2-40B4-BE49-F238E27FC236}">
                <a16:creationId xmlns:a16="http://schemas.microsoft.com/office/drawing/2014/main" id="{1D23C247-1AF3-5940-9143-3C5EA67F314F}"/>
              </a:ext>
            </a:extLst>
          </p:cNvPr>
          <p:cNvSpPr>
            <a:spLocks noGrp="1" noChangeArrowheads="1"/>
          </p:cNvSpPr>
          <p:nvPr>
            <p:ph idx="1"/>
          </p:nvPr>
        </p:nvSpPr>
        <p:spPr>
          <a:xfrm>
            <a:off x="533400" y="1309688"/>
            <a:ext cx="8153400" cy="4351337"/>
          </a:xfrm>
        </p:spPr>
        <p:txBody>
          <a:bodyPr/>
          <a:lstStyle/>
          <a:p>
            <a:pPr eaLnBrk="1" hangingPunct="1"/>
            <a:r>
              <a:rPr lang="en-US" altLang="it-IT">
                <a:ea typeface="ＭＳ Ｐゴシック" panose="020B0600070205080204" pitchFamily="34" charset="-128"/>
              </a:rPr>
              <a:t>The science of storing, retrieving and analyzing large amounts of biological information</a:t>
            </a:r>
          </a:p>
          <a:p>
            <a:pPr eaLnBrk="1" hangingPunct="1"/>
            <a:endParaRPr lang="en-US" altLang="it-IT">
              <a:ea typeface="ＭＳ Ｐゴシック" panose="020B0600070205080204" pitchFamily="34" charset="-128"/>
            </a:endParaRPr>
          </a:p>
          <a:p>
            <a:pPr eaLnBrk="1" hangingPunct="1"/>
            <a:r>
              <a:rPr lang="en-US" altLang="it-IT">
                <a:ea typeface="ＭＳ Ｐゴシック" panose="020B0600070205080204" pitchFamily="34" charset="-128"/>
              </a:rPr>
              <a:t>An interdisciplinary science, involving biologists, computer scientists and mathematicians</a:t>
            </a:r>
          </a:p>
          <a:p>
            <a:pPr eaLnBrk="1" hangingPunct="1"/>
            <a:endParaRPr lang="en-US" altLang="it-IT">
              <a:ea typeface="ＭＳ Ｐゴシック" panose="020B0600070205080204" pitchFamily="34" charset="-128"/>
            </a:endParaRPr>
          </a:p>
          <a:p>
            <a:pPr eaLnBrk="1" hangingPunct="1"/>
            <a:r>
              <a:rPr lang="en-US" altLang="it-IT">
                <a:ea typeface="ＭＳ Ｐゴシック" panose="020B0600070205080204" pitchFamily="34" charset="-128"/>
              </a:rPr>
              <a:t>At the heart of modern biology</a:t>
            </a:r>
          </a:p>
        </p:txBody>
      </p:sp>
    </p:spTree>
    <p:extLst>
      <p:ext uri="{BB962C8B-B14F-4D97-AF65-F5344CB8AC3E}">
        <p14:creationId xmlns:p14="http://schemas.microsoft.com/office/powerpoint/2010/main" val="405557285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a:extLst>
              <a:ext uri="{FF2B5EF4-FFF2-40B4-BE49-F238E27FC236}">
                <a16:creationId xmlns:a16="http://schemas.microsoft.com/office/drawing/2014/main" id="{B37A6F04-BFC7-7249-A650-E43B62153B56}"/>
              </a:ext>
            </a:extLst>
          </p:cNvPr>
          <p:cNvSpPr>
            <a:spLocks noGrp="1" noChangeArrowheads="1"/>
          </p:cNvSpPr>
          <p:nvPr>
            <p:ph type="title"/>
          </p:nvPr>
        </p:nvSpPr>
        <p:spPr/>
        <p:txBody>
          <a:bodyPr/>
          <a:lstStyle/>
          <a:p>
            <a:pPr eaLnBrk="1" hangingPunct="1"/>
            <a:r>
              <a:rPr lang="en-US" altLang="it-IT" b="1">
                <a:ea typeface="ＭＳ Ｐゴシック" panose="020B0600070205080204" pitchFamily="34" charset="-128"/>
              </a:rPr>
              <a:t>“Large-scale” focus</a:t>
            </a:r>
            <a:r>
              <a:rPr lang="en-US" altLang="it-IT">
                <a:ea typeface="ＭＳ Ｐゴシック" panose="020B0600070205080204" pitchFamily="34" charset="-128"/>
              </a:rPr>
              <a:t> </a:t>
            </a:r>
          </a:p>
        </p:txBody>
      </p:sp>
      <p:sp>
        <p:nvSpPr>
          <p:cNvPr id="31749" name="Rectangle 3">
            <a:extLst>
              <a:ext uri="{FF2B5EF4-FFF2-40B4-BE49-F238E27FC236}">
                <a16:creationId xmlns:a16="http://schemas.microsoft.com/office/drawing/2014/main" id="{586ACD65-2165-3E4F-8657-87C4BA007482}"/>
              </a:ext>
            </a:extLst>
          </p:cNvPr>
          <p:cNvSpPr>
            <a:spLocks noGrp="1" noChangeArrowheads="1"/>
          </p:cNvSpPr>
          <p:nvPr>
            <p:ph idx="1"/>
          </p:nvPr>
        </p:nvSpPr>
        <p:spPr>
          <a:xfrm>
            <a:off x="533400" y="1382713"/>
            <a:ext cx="8153400" cy="4351337"/>
          </a:xfrm>
        </p:spPr>
        <p:txBody>
          <a:bodyPr/>
          <a:lstStyle/>
          <a:p>
            <a:pPr eaLnBrk="1" hangingPunct="1">
              <a:spcBef>
                <a:spcPct val="50000"/>
              </a:spcBef>
            </a:pPr>
            <a:r>
              <a:rPr lang="en-GB" altLang="it-IT" dirty="0">
                <a:ea typeface="ＭＳ Ｐゴシック" panose="020B0600070205080204" pitchFamily="34" charset="-128"/>
              </a:rPr>
              <a:t>Data explosion and new types of data</a:t>
            </a:r>
          </a:p>
          <a:p>
            <a:pPr eaLnBrk="1" hangingPunct="1">
              <a:spcBef>
                <a:spcPct val="50000"/>
              </a:spcBef>
            </a:pPr>
            <a:r>
              <a:rPr lang="en-GB" altLang="it-IT" dirty="0">
                <a:ea typeface="ＭＳ Ｐゴシック" panose="020B0600070205080204" pitchFamily="34" charset="-128"/>
              </a:rPr>
              <a:t>High-throughput biology</a:t>
            </a:r>
          </a:p>
          <a:p>
            <a:pPr eaLnBrk="1" hangingPunct="1">
              <a:spcBef>
                <a:spcPct val="50000"/>
              </a:spcBef>
            </a:pPr>
            <a:r>
              <a:rPr lang="en-GB" altLang="it-IT" dirty="0">
                <a:ea typeface="ＭＳ Ｐゴシック" panose="020B0600070205080204" pitchFamily="34" charset="-128"/>
              </a:rPr>
              <a:t>Emphasis on systems, not reductionism</a:t>
            </a:r>
          </a:p>
          <a:p>
            <a:pPr eaLnBrk="1" hangingPunct="1">
              <a:spcBef>
                <a:spcPct val="50000"/>
              </a:spcBef>
            </a:pPr>
            <a:r>
              <a:rPr lang="en-GB" altLang="it-IT" dirty="0">
                <a:ea typeface="ＭＳ Ｐゴシック" panose="020B0600070205080204" pitchFamily="34" charset="-128"/>
              </a:rPr>
              <a:t>Large community of users with no training in bioinformatics</a:t>
            </a:r>
          </a:p>
          <a:p>
            <a:pPr eaLnBrk="1" hangingPunct="1">
              <a:spcBef>
                <a:spcPct val="50000"/>
              </a:spcBef>
            </a:pPr>
            <a:r>
              <a:rPr lang="en-GB" altLang="it-IT" dirty="0">
                <a:ea typeface="ＭＳ Ｐゴシック" panose="020B0600070205080204" pitchFamily="34" charset="-128"/>
              </a:rPr>
              <a:t>Growth of applied biology – molecular medicine, agriculture, food, environmental sciences…</a:t>
            </a:r>
            <a:endParaRPr lang="en-US" altLang="it-IT" sz="1800" dirty="0">
              <a:ea typeface="ＭＳ Ｐゴシック" panose="020B0600070205080204" pitchFamily="34" charset="-128"/>
            </a:endParaRPr>
          </a:p>
        </p:txBody>
      </p:sp>
    </p:spTree>
    <p:extLst>
      <p:ext uri="{BB962C8B-B14F-4D97-AF65-F5344CB8AC3E}">
        <p14:creationId xmlns:p14="http://schemas.microsoft.com/office/powerpoint/2010/main" val="358975555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E85A8-53AD-9E4C-81D3-4CBF0EE22DC9}"/>
              </a:ext>
            </a:extLst>
          </p:cNvPr>
          <p:cNvSpPr>
            <a:spLocks noGrp="1"/>
          </p:cNvSpPr>
          <p:nvPr>
            <p:ph type="ctrTitle"/>
          </p:nvPr>
        </p:nvSpPr>
        <p:spPr/>
        <p:txBody>
          <a:bodyPr/>
          <a:lstStyle/>
          <a:p>
            <a:r>
              <a:rPr lang="en-GB" dirty="0"/>
              <a:t>Database </a:t>
            </a:r>
            <a:r>
              <a:rPr lang="en-GB" dirty="0" err="1"/>
              <a:t>Biologici</a:t>
            </a:r>
            <a:endParaRPr lang="en-GB" dirty="0"/>
          </a:p>
        </p:txBody>
      </p:sp>
      <p:sp>
        <p:nvSpPr>
          <p:cNvPr id="3" name="Subtitle 2">
            <a:extLst>
              <a:ext uri="{FF2B5EF4-FFF2-40B4-BE49-F238E27FC236}">
                <a16:creationId xmlns:a16="http://schemas.microsoft.com/office/drawing/2014/main" id="{74DB4F70-BB95-B047-A31F-4DEC4BCA6D20}"/>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4119476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D4DE97-A1B0-1B42-A34E-4698000E4539}"/>
              </a:ext>
            </a:extLst>
          </p:cNvPr>
          <p:cNvSpPr txBox="1"/>
          <p:nvPr/>
        </p:nvSpPr>
        <p:spPr>
          <a:xfrm>
            <a:off x="156791" y="970887"/>
            <a:ext cx="7333570" cy="461665"/>
          </a:xfrm>
          <a:prstGeom prst="rect">
            <a:avLst/>
          </a:prstGeom>
          <a:noFill/>
        </p:spPr>
        <p:txBody>
          <a:bodyPr wrap="square">
            <a:spAutoFit/>
          </a:bodyPr>
          <a:lstStyle>
            <a:defPPr>
              <a:defRPr lang="de-DE"/>
            </a:defPPr>
            <a:lvl1pPr>
              <a:defRPr sz="3200">
                <a:solidFill>
                  <a:srgbClr val="72AD46"/>
                </a:solidFill>
                <a:ea typeface="+mj-ea"/>
                <a:cs typeface="Arial" pitchFamily="34" charset="0"/>
              </a:defRPr>
            </a:lvl1pPr>
          </a:lstStyle>
          <a:p>
            <a:r>
              <a:rPr lang="en-GB" sz="2400" dirty="0"/>
              <a:t>Systems Biology, reductionist vs holistic approaches</a:t>
            </a:r>
          </a:p>
        </p:txBody>
      </p:sp>
      <p:pic>
        <p:nvPicPr>
          <p:cNvPr id="4" name="Picture 3">
            <a:extLst>
              <a:ext uri="{FF2B5EF4-FFF2-40B4-BE49-F238E27FC236}">
                <a16:creationId xmlns:a16="http://schemas.microsoft.com/office/drawing/2014/main" id="{479974C2-E04A-124F-90E4-F3D4DD4C7AD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49152" y="1567490"/>
            <a:ext cx="5210877" cy="4433260"/>
          </a:xfrm>
          <a:prstGeom prst="rect">
            <a:avLst/>
          </a:prstGeom>
        </p:spPr>
      </p:pic>
    </p:spTree>
    <p:extLst>
      <p:ext uri="{BB962C8B-B14F-4D97-AF65-F5344CB8AC3E}">
        <p14:creationId xmlns:p14="http://schemas.microsoft.com/office/powerpoint/2010/main" val="3036055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6809-35CE-2A48-8F84-3D78C41FDBF7}"/>
              </a:ext>
            </a:extLst>
          </p:cNvPr>
          <p:cNvSpPr>
            <a:spLocks noGrp="1"/>
          </p:cNvSpPr>
          <p:nvPr>
            <p:ph type="title"/>
          </p:nvPr>
        </p:nvSpPr>
        <p:spPr>
          <a:xfrm>
            <a:off x="247650" y="1050035"/>
            <a:ext cx="8420100" cy="727122"/>
          </a:xfrm>
        </p:spPr>
        <p:txBody>
          <a:bodyPr>
            <a:normAutofit fontScale="90000"/>
          </a:bodyPr>
          <a:lstStyle/>
          <a:p>
            <a:r>
              <a:rPr lang="it-IT" dirty="0"/>
              <a:t>Cos’è la </a:t>
            </a:r>
            <a:r>
              <a:rPr lang="it-IT" dirty="0" err="1"/>
              <a:t>curazione</a:t>
            </a:r>
            <a:r>
              <a:rPr lang="it-IT" dirty="0"/>
              <a:t> dei dati?</a:t>
            </a:r>
            <a:br>
              <a:rPr lang="it-IT" dirty="0"/>
            </a:br>
            <a:r>
              <a:rPr lang="it-IT" dirty="0"/>
              <a:t>- come funziona la ricerca scientifica-</a:t>
            </a:r>
          </a:p>
        </p:txBody>
      </p:sp>
      <p:pic>
        <p:nvPicPr>
          <p:cNvPr id="3" name="Picture 2">
            <a:extLst>
              <a:ext uri="{FF2B5EF4-FFF2-40B4-BE49-F238E27FC236}">
                <a16:creationId xmlns:a16="http://schemas.microsoft.com/office/drawing/2014/main" id="{CC695A9A-D82B-064A-831A-DB85F527D6DE}"/>
              </a:ext>
            </a:extLst>
          </p:cNvPr>
          <p:cNvPicPr>
            <a:picLocks noChangeAspect="1"/>
          </p:cNvPicPr>
          <p:nvPr/>
        </p:nvPicPr>
        <p:blipFill>
          <a:blip r:embed="rId3"/>
          <a:stretch>
            <a:fillRect/>
          </a:stretch>
        </p:blipFill>
        <p:spPr>
          <a:xfrm>
            <a:off x="5110973" y="2802499"/>
            <a:ext cx="2571750" cy="1443038"/>
          </a:xfrm>
          <a:prstGeom prst="rect">
            <a:avLst/>
          </a:prstGeom>
        </p:spPr>
      </p:pic>
      <p:pic>
        <p:nvPicPr>
          <p:cNvPr id="14" name="Picture 13">
            <a:extLst>
              <a:ext uri="{FF2B5EF4-FFF2-40B4-BE49-F238E27FC236}">
                <a16:creationId xmlns:a16="http://schemas.microsoft.com/office/drawing/2014/main" id="{311F6A6B-C47A-CE47-AF7B-889A5859655A}"/>
              </a:ext>
            </a:extLst>
          </p:cNvPr>
          <p:cNvPicPr>
            <a:picLocks noChangeAspect="1"/>
          </p:cNvPicPr>
          <p:nvPr/>
        </p:nvPicPr>
        <p:blipFill>
          <a:blip r:embed="rId4"/>
          <a:stretch>
            <a:fillRect/>
          </a:stretch>
        </p:blipFill>
        <p:spPr>
          <a:xfrm>
            <a:off x="1450334" y="2753343"/>
            <a:ext cx="2066064" cy="1541349"/>
          </a:xfrm>
          <a:prstGeom prst="rect">
            <a:avLst/>
          </a:prstGeom>
        </p:spPr>
      </p:pic>
      <p:sp>
        <p:nvSpPr>
          <p:cNvPr id="16" name="Right Arrow 15">
            <a:extLst>
              <a:ext uri="{FF2B5EF4-FFF2-40B4-BE49-F238E27FC236}">
                <a16:creationId xmlns:a16="http://schemas.microsoft.com/office/drawing/2014/main" id="{01DA4EA0-9657-234F-9311-32729DFBDC8C}"/>
              </a:ext>
            </a:extLst>
          </p:cNvPr>
          <p:cNvSpPr/>
          <p:nvPr/>
        </p:nvSpPr>
        <p:spPr>
          <a:xfrm>
            <a:off x="3867961" y="3327772"/>
            <a:ext cx="1116249" cy="39397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7" name="TextBox 16">
            <a:extLst>
              <a:ext uri="{FF2B5EF4-FFF2-40B4-BE49-F238E27FC236}">
                <a16:creationId xmlns:a16="http://schemas.microsoft.com/office/drawing/2014/main" id="{993885C7-4CBF-6945-9071-10540235255C}"/>
              </a:ext>
            </a:extLst>
          </p:cNvPr>
          <p:cNvSpPr txBox="1"/>
          <p:nvPr/>
        </p:nvSpPr>
        <p:spPr>
          <a:xfrm>
            <a:off x="1562532" y="4389086"/>
            <a:ext cx="2666569" cy="2031325"/>
          </a:xfrm>
          <a:prstGeom prst="rect">
            <a:avLst/>
          </a:prstGeom>
          <a:noFill/>
        </p:spPr>
        <p:txBody>
          <a:bodyPr wrap="square" rtlCol="0">
            <a:spAutoFit/>
          </a:bodyPr>
          <a:lstStyle/>
          <a:p>
            <a:pPr marL="160735" indent="-160735">
              <a:buFont typeface="Arial" panose="020B0604020202020204" pitchFamily="34" charset="0"/>
              <a:buChar char="•"/>
            </a:pPr>
            <a:r>
              <a:rPr lang="it-IT" sz="1800" dirty="0"/>
              <a:t>Osservazione -&gt; conoscere lo stato dell’arte</a:t>
            </a:r>
          </a:p>
          <a:p>
            <a:pPr marL="160735" indent="-160735">
              <a:buFont typeface="Arial" panose="020B0604020202020204" pitchFamily="34" charset="0"/>
              <a:buChar char="•"/>
            </a:pPr>
            <a:r>
              <a:rPr lang="it-IT" sz="1800" dirty="0"/>
              <a:t>ipotesi</a:t>
            </a:r>
          </a:p>
          <a:p>
            <a:pPr marL="160735" indent="-160735">
              <a:buFont typeface="Arial" panose="020B0604020202020204" pitchFamily="34" charset="0"/>
              <a:buChar char="•"/>
            </a:pPr>
            <a:r>
              <a:rPr lang="it-IT" sz="1800" dirty="0"/>
              <a:t>Esperimenti</a:t>
            </a:r>
          </a:p>
          <a:p>
            <a:pPr marL="160735" indent="-160735">
              <a:buFont typeface="Arial" panose="020B0604020202020204" pitchFamily="34" charset="0"/>
              <a:buChar char="•"/>
            </a:pPr>
            <a:r>
              <a:rPr lang="it-IT" sz="1800" dirty="0"/>
              <a:t>Conclusioni e nuove leggi</a:t>
            </a:r>
          </a:p>
        </p:txBody>
      </p:sp>
      <p:sp>
        <p:nvSpPr>
          <p:cNvPr id="19" name="TextBox 18">
            <a:extLst>
              <a:ext uri="{FF2B5EF4-FFF2-40B4-BE49-F238E27FC236}">
                <a16:creationId xmlns:a16="http://schemas.microsoft.com/office/drawing/2014/main" id="{71F92A09-DF3D-B843-B5CC-DB90E5904977}"/>
              </a:ext>
            </a:extLst>
          </p:cNvPr>
          <p:cNvSpPr txBox="1"/>
          <p:nvPr/>
        </p:nvSpPr>
        <p:spPr>
          <a:xfrm>
            <a:off x="5215876" y="4389086"/>
            <a:ext cx="2466848" cy="1754326"/>
          </a:xfrm>
          <a:prstGeom prst="rect">
            <a:avLst/>
          </a:prstGeom>
          <a:noFill/>
        </p:spPr>
        <p:txBody>
          <a:bodyPr wrap="square" rtlCol="0">
            <a:spAutoFit/>
          </a:bodyPr>
          <a:lstStyle/>
          <a:p>
            <a:r>
              <a:rPr lang="it-IT" sz="1800" dirty="0"/>
              <a:t>Occorre condividere le scoperte con la comunità scientifica, attraverso:</a:t>
            </a:r>
          </a:p>
          <a:p>
            <a:pPr marL="160735" indent="-160735">
              <a:buFont typeface="Arial" panose="020B0604020202020204" pitchFamily="34" charset="0"/>
              <a:buChar char="•"/>
            </a:pPr>
            <a:r>
              <a:rPr lang="it-IT" sz="1800" dirty="0"/>
              <a:t>conferenze</a:t>
            </a:r>
          </a:p>
          <a:p>
            <a:pPr marL="160735" indent="-160735">
              <a:buFont typeface="Arial" panose="020B0604020202020204" pitchFamily="34" charset="0"/>
              <a:buChar char="•"/>
            </a:pPr>
            <a:r>
              <a:rPr lang="it-IT" sz="1800" dirty="0"/>
              <a:t>pubblicazioni</a:t>
            </a:r>
          </a:p>
        </p:txBody>
      </p:sp>
      <p:sp>
        <p:nvSpPr>
          <p:cNvPr id="20" name="Right Arrow 19">
            <a:extLst>
              <a:ext uri="{FF2B5EF4-FFF2-40B4-BE49-F238E27FC236}">
                <a16:creationId xmlns:a16="http://schemas.microsoft.com/office/drawing/2014/main" id="{1706D1D4-D2CD-1843-88E5-422A8537432B}"/>
              </a:ext>
            </a:extLst>
          </p:cNvPr>
          <p:cNvSpPr/>
          <p:nvPr/>
        </p:nvSpPr>
        <p:spPr>
          <a:xfrm rot="10800000">
            <a:off x="3755561" y="2582526"/>
            <a:ext cx="1116249" cy="39397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Tree>
    <p:extLst>
      <p:ext uri="{BB962C8B-B14F-4D97-AF65-F5344CB8AC3E}">
        <p14:creationId xmlns:p14="http://schemas.microsoft.com/office/powerpoint/2010/main" val="418192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7A6B-793B-664D-8977-66126F8724EA}"/>
              </a:ext>
            </a:extLst>
          </p:cNvPr>
          <p:cNvSpPr>
            <a:spLocks noGrp="1"/>
          </p:cNvSpPr>
          <p:nvPr>
            <p:ph type="title"/>
          </p:nvPr>
        </p:nvSpPr>
        <p:spPr>
          <a:xfrm>
            <a:off x="142875" y="1050037"/>
            <a:ext cx="8810625" cy="484748"/>
          </a:xfrm>
        </p:spPr>
        <p:txBody>
          <a:bodyPr>
            <a:normAutofit fontScale="90000"/>
          </a:bodyPr>
          <a:lstStyle/>
          <a:p>
            <a:r>
              <a:rPr lang="it-IT" dirty="0"/>
              <a:t>In </a:t>
            </a:r>
            <a:r>
              <a:rPr lang="it-IT" dirty="0" err="1"/>
              <a:t>PubMed</a:t>
            </a:r>
            <a:r>
              <a:rPr lang="it-IT" dirty="0"/>
              <a:t> ci sono più di 33 Milioni di Articoli!!!</a:t>
            </a:r>
          </a:p>
        </p:txBody>
      </p:sp>
      <p:pic>
        <p:nvPicPr>
          <p:cNvPr id="4" name="Picture 3">
            <a:extLst>
              <a:ext uri="{FF2B5EF4-FFF2-40B4-BE49-F238E27FC236}">
                <a16:creationId xmlns:a16="http://schemas.microsoft.com/office/drawing/2014/main" id="{1D6BA8A6-6CA8-1842-A61E-9134CBAA9A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572483" y="2451201"/>
            <a:ext cx="1750980" cy="2777417"/>
          </a:xfrm>
          <a:prstGeom prst="rect">
            <a:avLst/>
          </a:prstGeom>
          <a:ln>
            <a:solidFill>
              <a:schemeClr val="tx1"/>
            </a:solidFill>
          </a:ln>
        </p:spPr>
      </p:pic>
    </p:spTree>
    <p:extLst>
      <p:ext uri="{BB962C8B-B14F-4D97-AF65-F5344CB8AC3E}">
        <p14:creationId xmlns:p14="http://schemas.microsoft.com/office/powerpoint/2010/main" val="3856085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B41F-550E-8C45-8066-E95A0667F64E}"/>
              </a:ext>
            </a:extLst>
          </p:cNvPr>
          <p:cNvSpPr>
            <a:spLocks noGrp="1"/>
          </p:cNvSpPr>
          <p:nvPr>
            <p:ph type="title"/>
          </p:nvPr>
        </p:nvSpPr>
        <p:spPr>
          <a:xfrm>
            <a:off x="171450" y="1050036"/>
            <a:ext cx="5657410" cy="242374"/>
          </a:xfrm>
        </p:spPr>
        <p:txBody>
          <a:bodyPr>
            <a:normAutofit fontScale="90000"/>
          </a:bodyPr>
          <a:lstStyle/>
          <a:p>
            <a:r>
              <a:rPr lang="it-IT" dirty="0"/>
              <a:t>Per fortuna ci sono i curatori…</a:t>
            </a:r>
          </a:p>
        </p:txBody>
      </p:sp>
      <p:pic>
        <p:nvPicPr>
          <p:cNvPr id="3" name="Picture 2">
            <a:extLst>
              <a:ext uri="{FF2B5EF4-FFF2-40B4-BE49-F238E27FC236}">
                <a16:creationId xmlns:a16="http://schemas.microsoft.com/office/drawing/2014/main" id="{026CC9C0-A320-8A4C-AC9F-CBA3DD7CB2E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43001" y="2451200"/>
            <a:ext cx="4059499" cy="2906613"/>
          </a:xfrm>
          <a:prstGeom prst="rect">
            <a:avLst/>
          </a:prstGeom>
        </p:spPr>
      </p:pic>
      <p:pic>
        <p:nvPicPr>
          <p:cNvPr id="4" name="Content Placeholder 4">
            <a:extLst>
              <a:ext uri="{FF2B5EF4-FFF2-40B4-BE49-F238E27FC236}">
                <a16:creationId xmlns:a16="http://schemas.microsoft.com/office/drawing/2014/main" id="{569A14CA-3214-8241-86D9-68AAFB3A0CF2}"/>
              </a:ext>
            </a:extLst>
          </p:cNvPr>
          <p:cNvPicPr>
            <a:picLocks noChangeAspect="1"/>
          </p:cNvPicPr>
          <p:nvPr/>
        </p:nvPicPr>
        <p:blipFill>
          <a:blip r:embed="rId3"/>
          <a:stretch>
            <a:fillRect/>
          </a:stretch>
        </p:blipFill>
        <p:spPr>
          <a:xfrm>
            <a:off x="5554420" y="2451201"/>
            <a:ext cx="2446580" cy="2504146"/>
          </a:xfrm>
          <a:prstGeom prst="rect">
            <a:avLst/>
          </a:prstGeom>
        </p:spPr>
      </p:pic>
      <p:sp>
        <p:nvSpPr>
          <p:cNvPr id="5" name="Right Arrow 4">
            <a:extLst>
              <a:ext uri="{FF2B5EF4-FFF2-40B4-BE49-F238E27FC236}">
                <a16:creationId xmlns:a16="http://schemas.microsoft.com/office/drawing/2014/main" id="{0EDA69E4-6B87-4043-B275-925B0413F5EF}"/>
              </a:ext>
            </a:extLst>
          </p:cNvPr>
          <p:cNvSpPr/>
          <p:nvPr/>
        </p:nvSpPr>
        <p:spPr>
          <a:xfrm>
            <a:off x="5202499" y="3473457"/>
            <a:ext cx="503990" cy="47810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800"/>
          </a:p>
        </p:txBody>
      </p:sp>
    </p:spTree>
    <p:extLst>
      <p:ext uri="{BB962C8B-B14F-4D97-AF65-F5344CB8AC3E}">
        <p14:creationId xmlns:p14="http://schemas.microsoft.com/office/powerpoint/2010/main" val="397948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B550-514F-D74F-B607-EBF75DECF96C}"/>
              </a:ext>
            </a:extLst>
          </p:cNvPr>
          <p:cNvSpPr>
            <a:spLocks noGrp="1"/>
          </p:cNvSpPr>
          <p:nvPr>
            <p:ph type="title"/>
          </p:nvPr>
        </p:nvSpPr>
        <p:spPr>
          <a:xfrm>
            <a:off x="304800" y="1050035"/>
            <a:ext cx="7419975" cy="727122"/>
          </a:xfrm>
        </p:spPr>
        <p:txBody>
          <a:bodyPr>
            <a:normAutofit fontScale="90000"/>
          </a:bodyPr>
          <a:lstStyle/>
          <a:p>
            <a:r>
              <a:rPr lang="en-GB" dirty="0" err="1"/>
              <a:t>Curazione</a:t>
            </a:r>
            <a:r>
              <a:rPr lang="en-GB" dirty="0"/>
              <a:t> e </a:t>
            </a:r>
            <a:r>
              <a:rPr lang="en-GB" dirty="0" err="1"/>
              <a:t>mantenimento</a:t>
            </a:r>
            <a:r>
              <a:rPr lang="en-GB" dirty="0"/>
              <a:t> di Database</a:t>
            </a:r>
            <a:br>
              <a:rPr lang="en-GB" dirty="0"/>
            </a:br>
            <a:endParaRPr lang="it-IT" dirty="0"/>
          </a:p>
        </p:txBody>
      </p:sp>
      <p:pic>
        <p:nvPicPr>
          <p:cNvPr id="5" name="Content Placeholder 4">
            <a:extLst>
              <a:ext uri="{FF2B5EF4-FFF2-40B4-BE49-F238E27FC236}">
                <a16:creationId xmlns:a16="http://schemas.microsoft.com/office/drawing/2014/main" id="{9CF0A152-D818-914B-8F26-EB836EE575AB}"/>
              </a:ext>
            </a:extLst>
          </p:cNvPr>
          <p:cNvPicPr>
            <a:picLocks noGrp="1" noChangeAspect="1"/>
          </p:cNvPicPr>
          <p:nvPr>
            <p:ph sz="half" idx="1"/>
          </p:nvPr>
        </p:nvPicPr>
        <p:blipFill>
          <a:blip r:embed="rId2"/>
          <a:stretch>
            <a:fillRect/>
          </a:stretch>
        </p:blipFill>
        <p:spPr>
          <a:xfrm>
            <a:off x="1492250" y="2896394"/>
            <a:ext cx="2159000" cy="2209800"/>
          </a:xfrm>
          <a:prstGeom prst="rect">
            <a:avLst/>
          </a:prstGeom>
        </p:spPr>
      </p:pic>
      <p:sp>
        <p:nvSpPr>
          <p:cNvPr id="4" name="Content Placeholder 3">
            <a:extLst>
              <a:ext uri="{FF2B5EF4-FFF2-40B4-BE49-F238E27FC236}">
                <a16:creationId xmlns:a16="http://schemas.microsoft.com/office/drawing/2014/main" id="{363A9E6F-0F4C-6D47-92E3-7B5AF24C16CB}"/>
              </a:ext>
            </a:extLst>
          </p:cNvPr>
          <p:cNvSpPr>
            <a:spLocks noGrp="1"/>
          </p:cNvSpPr>
          <p:nvPr>
            <p:ph sz="half" idx="2"/>
          </p:nvPr>
        </p:nvSpPr>
        <p:spPr>
          <a:xfrm>
            <a:off x="4614863" y="2226469"/>
            <a:ext cx="2914650" cy="1454244"/>
          </a:xfrm>
        </p:spPr>
        <p:txBody>
          <a:bodyPr>
            <a:normAutofit fontScale="47500" lnSpcReduction="20000"/>
          </a:bodyPr>
          <a:lstStyle/>
          <a:p>
            <a:r>
              <a:rPr lang="it-IT" dirty="0"/>
              <a:t>Che cos’ è una banca dati?</a:t>
            </a:r>
          </a:p>
          <a:p>
            <a:r>
              <a:rPr lang="it-IT" dirty="0"/>
              <a:t>È un archivio in formato elettronico </a:t>
            </a:r>
          </a:p>
          <a:p>
            <a:r>
              <a:rPr lang="it-IT" dirty="0"/>
              <a:t>tutte le informazioni sono inserite in una struttura organizzata allo scopo di facilitarne il recupero </a:t>
            </a:r>
          </a:p>
          <a:p>
            <a:r>
              <a:rPr lang="it-IT" dirty="0"/>
              <a:t>le informazioni contenute sono di tipo omogeneo</a:t>
            </a:r>
          </a:p>
        </p:txBody>
      </p:sp>
    </p:spTree>
    <p:extLst>
      <p:ext uri="{BB962C8B-B14F-4D97-AF65-F5344CB8AC3E}">
        <p14:creationId xmlns:p14="http://schemas.microsoft.com/office/powerpoint/2010/main" val="1250579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A38A-31C3-5948-AA6C-3F48B815D876}"/>
              </a:ext>
            </a:extLst>
          </p:cNvPr>
          <p:cNvSpPr>
            <a:spLocks noGrp="1"/>
          </p:cNvSpPr>
          <p:nvPr>
            <p:ph type="title"/>
          </p:nvPr>
        </p:nvSpPr>
        <p:spPr>
          <a:xfrm>
            <a:off x="3315139" y="1050036"/>
            <a:ext cx="2513721" cy="242374"/>
          </a:xfrm>
        </p:spPr>
        <p:txBody>
          <a:bodyPr>
            <a:normAutofit fontScale="90000"/>
          </a:bodyPr>
          <a:lstStyle/>
          <a:p>
            <a:endParaRPr lang="it-IT"/>
          </a:p>
        </p:txBody>
      </p:sp>
      <p:pic>
        <p:nvPicPr>
          <p:cNvPr id="3" name="Picture 2">
            <a:extLst>
              <a:ext uri="{FF2B5EF4-FFF2-40B4-BE49-F238E27FC236}">
                <a16:creationId xmlns:a16="http://schemas.microsoft.com/office/drawing/2014/main" id="{78E5629D-F10D-C649-A947-9F73DC29489D}"/>
              </a:ext>
            </a:extLst>
          </p:cNvPr>
          <p:cNvPicPr>
            <a:picLocks noChangeAspect="1"/>
          </p:cNvPicPr>
          <p:nvPr/>
        </p:nvPicPr>
        <p:blipFill>
          <a:blip r:embed="rId2"/>
          <a:stretch>
            <a:fillRect/>
          </a:stretch>
        </p:blipFill>
        <p:spPr>
          <a:xfrm>
            <a:off x="1439391" y="1705572"/>
            <a:ext cx="6171862" cy="3471673"/>
          </a:xfrm>
          <a:prstGeom prst="rect">
            <a:avLst/>
          </a:prstGeom>
        </p:spPr>
      </p:pic>
      <p:pic>
        <p:nvPicPr>
          <p:cNvPr id="4" name="Picture 8">
            <a:extLst>
              <a:ext uri="{FF2B5EF4-FFF2-40B4-BE49-F238E27FC236}">
                <a16:creationId xmlns:a16="http://schemas.microsoft.com/office/drawing/2014/main" id="{C1526684-5741-5D4F-99EE-1F4CD1DF7C5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83098" y="2451201"/>
            <a:ext cx="546416" cy="321890"/>
          </a:xfrm>
          <a:prstGeom prst="rect">
            <a:avLst/>
          </a:prstGeom>
        </p:spPr>
      </p:pic>
    </p:spTree>
    <p:extLst>
      <p:ext uri="{BB962C8B-B14F-4D97-AF65-F5344CB8AC3E}">
        <p14:creationId xmlns:p14="http://schemas.microsoft.com/office/powerpoint/2010/main" val="708324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6" descr="Arrow_09_for_EBI_loop">
            <a:extLst>
              <a:ext uri="{FF2B5EF4-FFF2-40B4-BE49-F238E27FC236}">
                <a16:creationId xmlns:a16="http://schemas.microsoft.com/office/drawing/2014/main" id="{15C7E5F1-ADF9-5B45-8165-358ED9B21723}"/>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b="11429"/>
          <a:stretch>
            <a:fillRect/>
          </a:stretch>
        </p:blipFill>
        <p:spPr bwMode="auto">
          <a:xfrm>
            <a:off x="1894285" y="857251"/>
            <a:ext cx="5095875" cy="451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a:extLst>
              <a:ext uri="{FF2B5EF4-FFF2-40B4-BE49-F238E27FC236}">
                <a16:creationId xmlns:a16="http://schemas.microsoft.com/office/drawing/2014/main" id="{36F701DB-BBA3-744D-8906-9E5A3C6E9B4B}"/>
              </a:ext>
            </a:extLst>
          </p:cNvPr>
          <p:cNvSpPr>
            <a:spLocks noGrp="1" noChangeArrowheads="1"/>
          </p:cNvSpPr>
          <p:nvPr>
            <p:ph type="title"/>
          </p:nvPr>
        </p:nvSpPr>
        <p:spPr>
          <a:xfrm>
            <a:off x="242491" y="212054"/>
            <a:ext cx="6115050" cy="571500"/>
          </a:xfrm>
        </p:spPr>
        <p:txBody>
          <a:bodyPr>
            <a:normAutofit fontScale="90000"/>
          </a:bodyPr>
          <a:lstStyle/>
          <a:p>
            <a:pPr eaLnBrk="1" hangingPunct="1"/>
            <a:r>
              <a:rPr lang="en-US" altLang="it-IT" b="1" dirty="0">
                <a:ea typeface="ＭＳ Ｐゴシック" panose="020B0600070205080204" pitchFamily="34" charset="-128"/>
              </a:rPr>
              <a:t>I </a:t>
            </a:r>
            <a:r>
              <a:rPr lang="en-US" altLang="it-IT" b="1" dirty="0" err="1">
                <a:ea typeface="ＭＳ Ｐゴシック" panose="020B0600070205080204" pitchFamily="34" charset="-128"/>
              </a:rPr>
              <a:t>dati</a:t>
            </a:r>
            <a:endParaRPr lang="en-US" altLang="it-IT" b="1" dirty="0">
              <a:ea typeface="ＭＳ Ｐゴシック" panose="020B0600070205080204" pitchFamily="34" charset="-128"/>
            </a:endParaRPr>
          </a:p>
        </p:txBody>
      </p:sp>
      <p:sp>
        <p:nvSpPr>
          <p:cNvPr id="30724" name="AutoShape 4">
            <a:extLst>
              <a:ext uri="{FF2B5EF4-FFF2-40B4-BE49-F238E27FC236}">
                <a16:creationId xmlns:a16="http://schemas.microsoft.com/office/drawing/2014/main" id="{D0DC8FF2-BE94-1644-933D-9CE9E4F5AE05}"/>
              </a:ext>
            </a:extLst>
          </p:cNvPr>
          <p:cNvSpPr>
            <a:spLocks noChangeArrowheads="1"/>
          </p:cNvSpPr>
          <p:nvPr/>
        </p:nvSpPr>
        <p:spPr bwMode="auto">
          <a:xfrm>
            <a:off x="1257300" y="1595028"/>
            <a:ext cx="938213" cy="293713"/>
          </a:xfrm>
          <a:prstGeom prst="wedgeRectCallout">
            <a:avLst>
              <a:gd name="adj1" fmla="val 84264"/>
              <a:gd name="adj2" fmla="val -32801"/>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53996" tIns="53996" rIns="53996" bIns="53996" anchor="ctr">
            <a:spAutoFit/>
          </a:bodyPr>
          <a:lstStyle/>
          <a:p>
            <a:pPr algn="ctr" defTabSz="685743">
              <a:defRPr/>
            </a:pPr>
            <a:r>
              <a:rPr lang="en-US" sz="1200" dirty="0">
                <a:latin typeface="Arial" charset="0"/>
              </a:rPr>
              <a:t>Genomes</a:t>
            </a:r>
          </a:p>
        </p:txBody>
      </p:sp>
      <p:sp>
        <p:nvSpPr>
          <p:cNvPr id="30725" name="AutoShape 5">
            <a:extLst>
              <a:ext uri="{FF2B5EF4-FFF2-40B4-BE49-F238E27FC236}">
                <a16:creationId xmlns:a16="http://schemas.microsoft.com/office/drawing/2014/main" id="{9C70D54A-4418-4548-97B4-B96B9B202AD5}"/>
              </a:ext>
            </a:extLst>
          </p:cNvPr>
          <p:cNvSpPr>
            <a:spLocks noChangeArrowheads="1"/>
          </p:cNvSpPr>
          <p:nvPr/>
        </p:nvSpPr>
        <p:spPr bwMode="auto">
          <a:xfrm>
            <a:off x="1237060" y="2080208"/>
            <a:ext cx="1714500" cy="293713"/>
          </a:xfrm>
          <a:prstGeom prst="wedgeRectCallout">
            <a:avLst>
              <a:gd name="adj1" fmla="val 50486"/>
              <a:gd name="adj2" fmla="val -105602"/>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53996" tIns="53996" rIns="53996" bIns="53996" anchor="ctr">
            <a:spAutoFit/>
          </a:bodyPr>
          <a:lstStyle/>
          <a:p>
            <a:pPr algn="ctr" defTabSz="685743">
              <a:defRPr/>
            </a:pPr>
            <a:r>
              <a:rPr lang="en-US" sz="1200" dirty="0">
                <a:latin typeface="Arial" charset="0"/>
              </a:rPr>
              <a:t>DNA &amp; RNA sequence</a:t>
            </a:r>
          </a:p>
        </p:txBody>
      </p:sp>
      <p:sp>
        <p:nvSpPr>
          <p:cNvPr id="30726" name="AutoShape 6">
            <a:extLst>
              <a:ext uri="{FF2B5EF4-FFF2-40B4-BE49-F238E27FC236}">
                <a16:creationId xmlns:a16="http://schemas.microsoft.com/office/drawing/2014/main" id="{29FE5D50-BFCC-3542-ACE8-6EE9515EE29E}"/>
              </a:ext>
            </a:extLst>
          </p:cNvPr>
          <p:cNvSpPr>
            <a:spLocks noChangeArrowheads="1"/>
          </p:cNvSpPr>
          <p:nvPr/>
        </p:nvSpPr>
        <p:spPr bwMode="auto">
          <a:xfrm>
            <a:off x="1793081" y="2593368"/>
            <a:ext cx="1428750" cy="293713"/>
          </a:xfrm>
          <a:prstGeom prst="wedgeRectCallout">
            <a:avLst>
              <a:gd name="adj1" fmla="val 85583"/>
              <a:gd name="adj2" fmla="val -193602"/>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53996" tIns="53996" rIns="53996" bIns="53996" anchor="ctr">
            <a:spAutoFit/>
          </a:bodyPr>
          <a:lstStyle/>
          <a:p>
            <a:pPr algn="ctr" defTabSz="685743">
              <a:defRPr/>
            </a:pPr>
            <a:r>
              <a:rPr lang="en-US" sz="1200" dirty="0">
                <a:latin typeface="Arial" charset="0"/>
              </a:rPr>
              <a:t>Gene expression</a:t>
            </a:r>
          </a:p>
        </p:txBody>
      </p:sp>
      <p:sp>
        <p:nvSpPr>
          <p:cNvPr id="30727" name="AutoShape 7">
            <a:extLst>
              <a:ext uri="{FF2B5EF4-FFF2-40B4-BE49-F238E27FC236}">
                <a16:creationId xmlns:a16="http://schemas.microsoft.com/office/drawing/2014/main" id="{28672A34-9BEC-F14F-A143-1B177B6567C1}"/>
              </a:ext>
            </a:extLst>
          </p:cNvPr>
          <p:cNvSpPr>
            <a:spLocks noChangeArrowheads="1"/>
          </p:cNvSpPr>
          <p:nvPr/>
        </p:nvSpPr>
        <p:spPr bwMode="auto">
          <a:xfrm>
            <a:off x="5589985" y="1783147"/>
            <a:ext cx="1543050" cy="293713"/>
          </a:xfrm>
          <a:prstGeom prst="wedgeRectCallout">
            <a:avLst>
              <a:gd name="adj1" fmla="val -78088"/>
              <a:gd name="adj2" fmla="val 75602"/>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53996" tIns="53996" rIns="53996" bIns="53996" anchor="ctr">
            <a:spAutoFit/>
          </a:bodyPr>
          <a:lstStyle/>
          <a:p>
            <a:pPr algn="ctr" defTabSz="685743">
              <a:defRPr/>
            </a:pPr>
            <a:r>
              <a:rPr lang="en-US" sz="1200" dirty="0">
                <a:latin typeface="Arial" charset="0"/>
              </a:rPr>
              <a:t>Protein sequence</a:t>
            </a:r>
          </a:p>
        </p:txBody>
      </p:sp>
      <p:sp>
        <p:nvSpPr>
          <p:cNvPr id="30728" name="AutoShape 8">
            <a:extLst>
              <a:ext uri="{FF2B5EF4-FFF2-40B4-BE49-F238E27FC236}">
                <a16:creationId xmlns:a16="http://schemas.microsoft.com/office/drawing/2014/main" id="{0106AC57-240B-7A44-94CE-D1BD9F50104E}"/>
              </a:ext>
            </a:extLst>
          </p:cNvPr>
          <p:cNvSpPr>
            <a:spLocks noChangeArrowheads="1"/>
          </p:cNvSpPr>
          <p:nvPr/>
        </p:nvSpPr>
        <p:spPr bwMode="auto">
          <a:xfrm>
            <a:off x="2155031" y="3051699"/>
            <a:ext cx="1714500" cy="478378"/>
          </a:xfrm>
          <a:prstGeom prst="wedgeRectCallout">
            <a:avLst>
              <a:gd name="adj1" fmla="val 64722"/>
              <a:gd name="adj2" fmla="val -143315"/>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53996" tIns="53996" rIns="53996" bIns="53996" anchor="ctr">
            <a:spAutoFit/>
          </a:bodyPr>
          <a:lstStyle/>
          <a:p>
            <a:pPr algn="ctr" defTabSz="685743">
              <a:defRPr/>
            </a:pPr>
            <a:r>
              <a:rPr lang="en-US" sz="1200" dirty="0">
                <a:latin typeface="Arial" charset="0"/>
              </a:rPr>
              <a:t>Protein families, </a:t>
            </a:r>
          </a:p>
          <a:p>
            <a:pPr algn="ctr" defTabSz="685743">
              <a:defRPr/>
            </a:pPr>
            <a:r>
              <a:rPr lang="en-US" sz="1200" dirty="0">
                <a:latin typeface="Arial" charset="0"/>
              </a:rPr>
              <a:t>motifs and domains</a:t>
            </a:r>
          </a:p>
        </p:txBody>
      </p:sp>
      <p:sp>
        <p:nvSpPr>
          <p:cNvPr id="30729" name="AutoShape 9">
            <a:extLst>
              <a:ext uri="{FF2B5EF4-FFF2-40B4-BE49-F238E27FC236}">
                <a16:creationId xmlns:a16="http://schemas.microsoft.com/office/drawing/2014/main" id="{532F4A30-CA29-A445-BECF-021AB9948CB7}"/>
              </a:ext>
            </a:extLst>
          </p:cNvPr>
          <p:cNvSpPr>
            <a:spLocks noChangeArrowheads="1"/>
          </p:cNvSpPr>
          <p:nvPr/>
        </p:nvSpPr>
        <p:spPr bwMode="auto">
          <a:xfrm>
            <a:off x="6053138" y="2323691"/>
            <a:ext cx="1543050" cy="293713"/>
          </a:xfrm>
          <a:prstGeom prst="wedgeRectCallout">
            <a:avLst>
              <a:gd name="adj1" fmla="val -79940"/>
              <a:gd name="adj2" fmla="val 74801"/>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53996" tIns="53996" rIns="53996" bIns="53996" anchor="ctr">
            <a:spAutoFit/>
          </a:bodyPr>
          <a:lstStyle/>
          <a:p>
            <a:pPr algn="ctr" defTabSz="685743">
              <a:defRPr/>
            </a:pPr>
            <a:r>
              <a:rPr lang="en-US" sz="1200" dirty="0">
                <a:latin typeface="Arial" charset="0"/>
              </a:rPr>
              <a:t>Protein structure</a:t>
            </a:r>
          </a:p>
        </p:txBody>
      </p:sp>
      <p:sp>
        <p:nvSpPr>
          <p:cNvPr id="30730" name="AutoShape 10">
            <a:extLst>
              <a:ext uri="{FF2B5EF4-FFF2-40B4-BE49-F238E27FC236}">
                <a16:creationId xmlns:a16="http://schemas.microsoft.com/office/drawing/2014/main" id="{D7BB007E-6BA7-B64F-8AFD-7A0C246C77F7}"/>
              </a:ext>
            </a:extLst>
          </p:cNvPr>
          <p:cNvSpPr>
            <a:spLocks noChangeArrowheads="1"/>
          </p:cNvSpPr>
          <p:nvPr/>
        </p:nvSpPr>
        <p:spPr bwMode="auto">
          <a:xfrm>
            <a:off x="2896791" y="3780420"/>
            <a:ext cx="1566863" cy="293713"/>
          </a:xfrm>
          <a:prstGeom prst="wedgeRectCallout">
            <a:avLst>
              <a:gd name="adj1" fmla="val 60639"/>
              <a:gd name="adj2" fmla="val -320801"/>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53996" tIns="53996" rIns="53996" bIns="53996" anchor="ctr">
            <a:spAutoFit/>
          </a:bodyPr>
          <a:lstStyle/>
          <a:p>
            <a:pPr algn="ctr" defTabSz="685743">
              <a:defRPr/>
            </a:pPr>
            <a:r>
              <a:rPr lang="en-US" sz="1200" dirty="0">
                <a:latin typeface="Arial" charset="0"/>
              </a:rPr>
              <a:t>Protein interactions</a:t>
            </a:r>
          </a:p>
        </p:txBody>
      </p:sp>
      <p:sp>
        <p:nvSpPr>
          <p:cNvPr id="30731" name="AutoShape 11">
            <a:extLst>
              <a:ext uri="{FF2B5EF4-FFF2-40B4-BE49-F238E27FC236}">
                <a16:creationId xmlns:a16="http://schemas.microsoft.com/office/drawing/2014/main" id="{4A5220E7-9D4E-114A-B409-AD4D3F0E0361}"/>
              </a:ext>
            </a:extLst>
          </p:cNvPr>
          <p:cNvSpPr>
            <a:spLocks noChangeArrowheads="1"/>
          </p:cNvSpPr>
          <p:nvPr/>
        </p:nvSpPr>
        <p:spPr bwMode="auto">
          <a:xfrm>
            <a:off x="6376988" y="2890428"/>
            <a:ext cx="1543050" cy="293713"/>
          </a:xfrm>
          <a:prstGeom prst="wedgeRectCallout">
            <a:avLst>
              <a:gd name="adj1" fmla="val -113505"/>
              <a:gd name="adj2" fmla="val 66398"/>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53996" tIns="53996" rIns="53996" bIns="53996" anchor="ctr">
            <a:spAutoFit/>
          </a:bodyPr>
          <a:lstStyle/>
          <a:p>
            <a:pPr algn="ctr" defTabSz="685743">
              <a:defRPr/>
            </a:pPr>
            <a:r>
              <a:rPr lang="en-US" sz="1200" dirty="0">
                <a:latin typeface="Arial" charset="0"/>
              </a:rPr>
              <a:t>Chemical entities</a:t>
            </a:r>
          </a:p>
        </p:txBody>
      </p:sp>
      <p:sp>
        <p:nvSpPr>
          <p:cNvPr id="30732" name="AutoShape 12">
            <a:extLst>
              <a:ext uri="{FF2B5EF4-FFF2-40B4-BE49-F238E27FC236}">
                <a16:creationId xmlns:a16="http://schemas.microsoft.com/office/drawing/2014/main" id="{1D592350-8C89-CA42-99AC-F3EBFF97C975}"/>
              </a:ext>
            </a:extLst>
          </p:cNvPr>
          <p:cNvSpPr>
            <a:spLocks noChangeArrowheads="1"/>
          </p:cNvSpPr>
          <p:nvPr/>
        </p:nvSpPr>
        <p:spPr bwMode="auto">
          <a:xfrm>
            <a:off x="3644504" y="4375138"/>
            <a:ext cx="1143000" cy="293713"/>
          </a:xfrm>
          <a:prstGeom prst="wedgeRectCallout">
            <a:avLst>
              <a:gd name="adj1" fmla="val 107083"/>
              <a:gd name="adj2" fmla="val -192000"/>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53996" tIns="53996" rIns="53996" bIns="53996" anchor="ctr">
            <a:spAutoFit/>
          </a:bodyPr>
          <a:lstStyle/>
          <a:p>
            <a:pPr algn="ctr" defTabSz="685743">
              <a:defRPr/>
            </a:pPr>
            <a:r>
              <a:rPr lang="en-US" sz="1200" dirty="0">
                <a:latin typeface="Arial" charset="0"/>
              </a:rPr>
              <a:t>Pathways</a:t>
            </a:r>
          </a:p>
        </p:txBody>
      </p:sp>
      <p:sp>
        <p:nvSpPr>
          <p:cNvPr id="30733" name="AutoShape 13">
            <a:extLst>
              <a:ext uri="{FF2B5EF4-FFF2-40B4-BE49-F238E27FC236}">
                <a16:creationId xmlns:a16="http://schemas.microsoft.com/office/drawing/2014/main" id="{85507625-185B-0B4E-9BD9-7071DF4C6D8D}"/>
              </a:ext>
            </a:extLst>
          </p:cNvPr>
          <p:cNvSpPr>
            <a:spLocks noChangeArrowheads="1"/>
          </p:cNvSpPr>
          <p:nvPr/>
        </p:nvSpPr>
        <p:spPr bwMode="auto">
          <a:xfrm>
            <a:off x="4572000" y="4996644"/>
            <a:ext cx="971550" cy="293713"/>
          </a:xfrm>
          <a:prstGeom prst="wedgeRectCallout">
            <a:avLst>
              <a:gd name="adj1" fmla="val 97060"/>
              <a:gd name="adj2" fmla="val -120398"/>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53996" tIns="53996" rIns="53996" bIns="53996" anchor="ctr">
            <a:spAutoFit/>
          </a:bodyPr>
          <a:lstStyle/>
          <a:p>
            <a:pPr algn="ctr" defTabSz="685743">
              <a:defRPr/>
            </a:pPr>
            <a:r>
              <a:rPr lang="en-US" sz="1200" dirty="0">
                <a:latin typeface="Arial" charset="0"/>
              </a:rPr>
              <a:t>Systems</a:t>
            </a:r>
          </a:p>
        </p:txBody>
      </p:sp>
      <p:sp>
        <p:nvSpPr>
          <p:cNvPr id="30735" name="AutoShape 15">
            <a:extLst>
              <a:ext uri="{FF2B5EF4-FFF2-40B4-BE49-F238E27FC236}">
                <a16:creationId xmlns:a16="http://schemas.microsoft.com/office/drawing/2014/main" id="{E03C1C2F-2F17-7D4F-AE79-9AA002586D3F}"/>
              </a:ext>
            </a:extLst>
          </p:cNvPr>
          <p:cNvSpPr>
            <a:spLocks noChangeArrowheads="1"/>
          </p:cNvSpPr>
          <p:nvPr/>
        </p:nvSpPr>
        <p:spPr bwMode="auto">
          <a:xfrm>
            <a:off x="5135166" y="1271178"/>
            <a:ext cx="1885950" cy="293713"/>
          </a:xfrm>
          <a:prstGeom prst="wedgeRectCallout">
            <a:avLst>
              <a:gd name="adj1" fmla="val -101958"/>
              <a:gd name="adj2" fmla="val 131685"/>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53996" tIns="53996" rIns="53996" bIns="53996" anchor="ctr">
            <a:spAutoFit/>
          </a:bodyPr>
          <a:lstStyle/>
          <a:p>
            <a:pPr algn="ctr" defTabSz="685743">
              <a:defRPr/>
            </a:pPr>
            <a:r>
              <a:rPr lang="en-US" sz="1200" dirty="0">
                <a:latin typeface="Arial" charset="0"/>
              </a:rPr>
              <a:t>Literature and ontologies</a:t>
            </a:r>
          </a:p>
        </p:txBody>
      </p:sp>
    </p:spTree>
    <p:extLst>
      <p:ext uri="{BB962C8B-B14F-4D97-AF65-F5344CB8AC3E}">
        <p14:creationId xmlns:p14="http://schemas.microsoft.com/office/powerpoint/2010/main" val="22838603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28EC4-9C2D-8244-BD74-440A7FF0087F}"/>
              </a:ext>
            </a:extLst>
          </p:cNvPr>
          <p:cNvSpPr>
            <a:spLocks noGrp="1"/>
          </p:cNvSpPr>
          <p:nvPr>
            <p:ph type="title"/>
          </p:nvPr>
        </p:nvSpPr>
        <p:spPr/>
        <p:txBody>
          <a:bodyPr/>
          <a:lstStyle/>
          <a:p>
            <a:r>
              <a:rPr lang="en-GB" dirty="0" err="1"/>
              <a:t>Grandi</a:t>
            </a:r>
            <a:r>
              <a:rPr lang="en-GB" dirty="0"/>
              <a:t> </a:t>
            </a:r>
            <a:r>
              <a:rPr lang="en-GB" dirty="0" err="1"/>
              <a:t>infrastrutture</a:t>
            </a:r>
            <a:r>
              <a:rPr lang="en-GB" dirty="0"/>
              <a:t> di database </a:t>
            </a:r>
            <a:r>
              <a:rPr lang="en-GB" dirty="0" err="1"/>
              <a:t>biologici</a:t>
            </a:r>
            <a:endParaRPr lang="en-GB" dirty="0"/>
          </a:p>
        </p:txBody>
      </p:sp>
      <p:pic>
        <p:nvPicPr>
          <p:cNvPr id="5" name="Picture 4">
            <a:extLst>
              <a:ext uri="{FF2B5EF4-FFF2-40B4-BE49-F238E27FC236}">
                <a16:creationId xmlns:a16="http://schemas.microsoft.com/office/drawing/2014/main" id="{729403FC-CF1C-2540-9DB3-E899F7D422D9}"/>
              </a:ext>
            </a:extLst>
          </p:cNvPr>
          <p:cNvPicPr>
            <a:picLocks noChangeAspect="1"/>
          </p:cNvPicPr>
          <p:nvPr/>
        </p:nvPicPr>
        <p:blipFill>
          <a:blip r:embed="rId2"/>
          <a:stretch>
            <a:fillRect/>
          </a:stretch>
        </p:blipFill>
        <p:spPr>
          <a:xfrm>
            <a:off x="1624013" y="2909888"/>
            <a:ext cx="962025" cy="1190625"/>
          </a:xfrm>
          <a:prstGeom prst="rect">
            <a:avLst/>
          </a:prstGeom>
        </p:spPr>
      </p:pic>
      <p:pic>
        <p:nvPicPr>
          <p:cNvPr id="6" name="Picture 5">
            <a:extLst>
              <a:ext uri="{FF2B5EF4-FFF2-40B4-BE49-F238E27FC236}">
                <a16:creationId xmlns:a16="http://schemas.microsoft.com/office/drawing/2014/main" id="{AA7C15A9-A651-044C-AE99-D9807A992A53}"/>
              </a:ext>
            </a:extLst>
          </p:cNvPr>
          <p:cNvPicPr>
            <a:picLocks noChangeAspect="1"/>
          </p:cNvPicPr>
          <p:nvPr/>
        </p:nvPicPr>
        <p:blipFill>
          <a:blip r:embed="rId3"/>
          <a:stretch>
            <a:fillRect/>
          </a:stretch>
        </p:blipFill>
        <p:spPr>
          <a:xfrm>
            <a:off x="5238750" y="3209925"/>
            <a:ext cx="1924050" cy="590550"/>
          </a:xfrm>
          <a:prstGeom prst="rect">
            <a:avLst/>
          </a:prstGeom>
        </p:spPr>
      </p:pic>
    </p:spTree>
    <p:extLst>
      <p:ext uri="{BB962C8B-B14F-4D97-AF65-F5344CB8AC3E}">
        <p14:creationId xmlns:p14="http://schemas.microsoft.com/office/powerpoint/2010/main" val="297256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F9E9E-5157-E94A-BD5A-931814BA4A44}"/>
              </a:ext>
            </a:extLst>
          </p:cNvPr>
          <p:cNvSpPr>
            <a:spLocks noGrp="1"/>
          </p:cNvSpPr>
          <p:nvPr>
            <p:ph type="title"/>
          </p:nvPr>
        </p:nvSpPr>
        <p:spPr>
          <a:xfrm>
            <a:off x="0" y="857251"/>
            <a:ext cx="7886700" cy="994172"/>
          </a:xfrm>
        </p:spPr>
        <p:txBody>
          <a:bodyPr/>
          <a:lstStyle/>
          <a:p>
            <a:r>
              <a:rPr lang="en-GB" dirty="0"/>
              <a:t>NCBI</a:t>
            </a:r>
          </a:p>
        </p:txBody>
      </p:sp>
      <p:pic>
        <p:nvPicPr>
          <p:cNvPr id="3" name="Picture 2">
            <a:extLst>
              <a:ext uri="{FF2B5EF4-FFF2-40B4-BE49-F238E27FC236}">
                <a16:creationId xmlns:a16="http://schemas.microsoft.com/office/drawing/2014/main" id="{329BD5F2-0069-514D-9994-B7AD1B9DABF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22487" y="1548712"/>
            <a:ext cx="7635713" cy="4200525"/>
          </a:xfrm>
          <a:prstGeom prst="rect">
            <a:avLst/>
          </a:prstGeom>
        </p:spPr>
      </p:pic>
      <p:grpSp>
        <p:nvGrpSpPr>
          <p:cNvPr id="4" name="Group 10">
            <a:extLst>
              <a:ext uri="{FF2B5EF4-FFF2-40B4-BE49-F238E27FC236}">
                <a16:creationId xmlns:a16="http://schemas.microsoft.com/office/drawing/2014/main" id="{0F31339E-C825-4B4A-A248-1A921583C76A}"/>
              </a:ext>
            </a:extLst>
          </p:cNvPr>
          <p:cNvGrpSpPr>
            <a:grpSpLocks/>
          </p:cNvGrpSpPr>
          <p:nvPr/>
        </p:nvGrpSpPr>
        <p:grpSpPr bwMode="auto">
          <a:xfrm>
            <a:off x="1456467" y="982625"/>
            <a:ext cx="4343510" cy="1713375"/>
            <a:chOff x="1524000" y="1944566"/>
            <a:chExt cx="4343400" cy="1713034"/>
          </a:xfrm>
        </p:grpSpPr>
        <p:sp>
          <p:nvSpPr>
            <p:cNvPr id="5" name="Rectangle 6">
              <a:extLst>
                <a:ext uri="{FF2B5EF4-FFF2-40B4-BE49-F238E27FC236}">
                  <a16:creationId xmlns:a16="http://schemas.microsoft.com/office/drawing/2014/main" id="{FC09BAC7-B165-DA4B-8037-E72790E917F2}"/>
                </a:ext>
              </a:extLst>
            </p:cNvPr>
            <p:cNvSpPr>
              <a:spLocks noChangeArrowheads="1"/>
            </p:cNvSpPr>
            <p:nvPr/>
          </p:nvSpPr>
          <p:spPr bwMode="auto">
            <a:xfrm>
              <a:off x="1524000" y="2590800"/>
              <a:ext cx="4343400" cy="1066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lIns="91434" tIns="45717" rIns="91434" bIns="45717" anchor="ctr">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marL="37931725" indent="-37474525" defTabSz="912813">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it-IT" sz="1600"/>
            </a:p>
          </p:txBody>
        </p:sp>
        <p:sp>
          <p:nvSpPr>
            <p:cNvPr id="6" name="TextBox 8">
              <a:extLst>
                <a:ext uri="{FF2B5EF4-FFF2-40B4-BE49-F238E27FC236}">
                  <a16:creationId xmlns:a16="http://schemas.microsoft.com/office/drawing/2014/main" id="{7DB9143F-9162-1C4E-B1EE-E4196E627BA3}"/>
                </a:ext>
              </a:extLst>
            </p:cNvPr>
            <p:cNvSpPr txBox="1">
              <a:spLocks noChangeArrowheads="1"/>
            </p:cNvSpPr>
            <p:nvPr/>
          </p:nvSpPr>
          <p:spPr bwMode="auto">
            <a:xfrm>
              <a:off x="2039628" y="1944566"/>
              <a:ext cx="1656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it-IT" dirty="0">
                  <a:solidFill>
                    <a:srgbClr val="FF0000"/>
                  </a:solidFill>
                </a:rPr>
                <a:t>Databases</a:t>
              </a:r>
            </a:p>
          </p:txBody>
        </p:sp>
      </p:grpSp>
      <p:grpSp>
        <p:nvGrpSpPr>
          <p:cNvPr id="7" name="Group 11">
            <a:extLst>
              <a:ext uri="{FF2B5EF4-FFF2-40B4-BE49-F238E27FC236}">
                <a16:creationId xmlns:a16="http://schemas.microsoft.com/office/drawing/2014/main" id="{FB5A7D91-01EF-E243-A4C0-DA32B0412D07}"/>
              </a:ext>
            </a:extLst>
          </p:cNvPr>
          <p:cNvGrpSpPr>
            <a:grpSpLocks/>
          </p:cNvGrpSpPr>
          <p:nvPr/>
        </p:nvGrpSpPr>
        <p:grpSpPr bwMode="auto">
          <a:xfrm>
            <a:off x="3628221" y="4682224"/>
            <a:ext cx="2787943" cy="1558258"/>
            <a:chOff x="3689295" y="4157244"/>
            <a:chExt cx="2787943" cy="1557948"/>
          </a:xfrm>
        </p:grpSpPr>
        <p:sp>
          <p:nvSpPr>
            <p:cNvPr id="8" name="Rectangle 7">
              <a:extLst>
                <a:ext uri="{FF2B5EF4-FFF2-40B4-BE49-F238E27FC236}">
                  <a16:creationId xmlns:a16="http://schemas.microsoft.com/office/drawing/2014/main" id="{95584FBC-61ED-2B46-884D-FFC83B3E97B0}"/>
                </a:ext>
              </a:extLst>
            </p:cNvPr>
            <p:cNvSpPr>
              <a:spLocks noChangeArrowheads="1"/>
            </p:cNvSpPr>
            <p:nvPr/>
          </p:nvSpPr>
          <p:spPr bwMode="auto">
            <a:xfrm>
              <a:off x="3939417" y="4157244"/>
              <a:ext cx="1524000" cy="1066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lIns="91434" tIns="45717" rIns="91434" bIns="45717" anchor="ctr">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marL="37931725" indent="-37474525" defTabSz="912813">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it-IT" sz="1600"/>
            </a:p>
          </p:txBody>
        </p:sp>
        <p:sp>
          <p:nvSpPr>
            <p:cNvPr id="9" name="TextBox 9">
              <a:extLst>
                <a:ext uri="{FF2B5EF4-FFF2-40B4-BE49-F238E27FC236}">
                  <a16:creationId xmlns:a16="http://schemas.microsoft.com/office/drawing/2014/main" id="{2A81814C-6837-F548-A893-47BF8CE31842}"/>
                </a:ext>
              </a:extLst>
            </p:cNvPr>
            <p:cNvSpPr txBox="1">
              <a:spLocks noChangeArrowheads="1"/>
            </p:cNvSpPr>
            <p:nvPr/>
          </p:nvSpPr>
          <p:spPr bwMode="auto">
            <a:xfrm>
              <a:off x="3689295" y="5253619"/>
              <a:ext cx="2787943" cy="46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it-IT" dirty="0" err="1">
                  <a:solidFill>
                    <a:srgbClr val="FF0000"/>
                  </a:solidFill>
                </a:rPr>
                <a:t>Strumenti</a:t>
              </a:r>
              <a:r>
                <a:rPr lang="en-US" altLang="it-IT" dirty="0">
                  <a:solidFill>
                    <a:srgbClr val="FF0000"/>
                  </a:solidFill>
                </a:rPr>
                <a:t> di </a:t>
              </a:r>
              <a:r>
                <a:rPr lang="en-US" altLang="it-IT" dirty="0" err="1">
                  <a:solidFill>
                    <a:srgbClr val="FF0000"/>
                  </a:solidFill>
                </a:rPr>
                <a:t>analisi</a:t>
              </a:r>
              <a:endParaRPr lang="en-US" altLang="it-IT" dirty="0">
                <a:solidFill>
                  <a:srgbClr val="FF0000"/>
                </a:solidFill>
              </a:endParaRPr>
            </a:p>
          </p:txBody>
        </p:sp>
      </p:grpSp>
    </p:spTree>
    <p:extLst>
      <p:ext uri="{BB962C8B-B14F-4D97-AF65-F5344CB8AC3E}">
        <p14:creationId xmlns:p14="http://schemas.microsoft.com/office/powerpoint/2010/main" val="18245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075B4E5C-6CB6-094A-986A-369AB4EBDBF9}"/>
              </a:ext>
            </a:extLst>
          </p:cNvPr>
          <p:cNvSpPr>
            <a:spLocks noGrp="1"/>
          </p:cNvSpPr>
          <p:nvPr>
            <p:ph type="title"/>
          </p:nvPr>
        </p:nvSpPr>
        <p:spPr>
          <a:xfrm>
            <a:off x="0" y="109537"/>
            <a:ext cx="7886700" cy="1325563"/>
          </a:xfrm>
        </p:spPr>
        <p:txBody>
          <a:bodyPr/>
          <a:lstStyle/>
          <a:p>
            <a:r>
              <a:rPr lang="en-US" altLang="it-IT" b="1" dirty="0">
                <a:ea typeface="ＭＳ Ｐゴシック" panose="020B0600070205080204" pitchFamily="34" charset="-128"/>
              </a:rPr>
              <a:t>EBI</a:t>
            </a:r>
          </a:p>
        </p:txBody>
      </p:sp>
      <p:pic>
        <p:nvPicPr>
          <p:cNvPr id="47107" name="Content Placeholder 5" descr="Screen shot 2010-11-16 at 10.12.20.png">
            <a:extLst>
              <a:ext uri="{FF2B5EF4-FFF2-40B4-BE49-F238E27FC236}">
                <a16:creationId xmlns:a16="http://schemas.microsoft.com/office/drawing/2014/main" id="{37FC1FF2-A730-A24C-A027-AFD7BBC28D2B}"/>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323225" y="1825625"/>
            <a:ext cx="6497549" cy="4351338"/>
          </a:xfrm>
        </p:spPr>
      </p:pic>
      <p:grpSp>
        <p:nvGrpSpPr>
          <p:cNvPr id="2" name="Group 10">
            <a:extLst>
              <a:ext uri="{FF2B5EF4-FFF2-40B4-BE49-F238E27FC236}">
                <a16:creationId xmlns:a16="http://schemas.microsoft.com/office/drawing/2014/main" id="{3DE8899D-9F4B-944A-8E4A-24469671133E}"/>
              </a:ext>
            </a:extLst>
          </p:cNvPr>
          <p:cNvGrpSpPr>
            <a:grpSpLocks/>
          </p:cNvGrpSpPr>
          <p:nvPr/>
        </p:nvGrpSpPr>
        <p:grpSpPr bwMode="auto">
          <a:xfrm>
            <a:off x="927939" y="3115469"/>
            <a:ext cx="4954587" cy="1490662"/>
            <a:chOff x="912938" y="2590800"/>
            <a:chExt cx="4954462" cy="1490365"/>
          </a:xfrm>
        </p:grpSpPr>
        <p:sp>
          <p:nvSpPr>
            <p:cNvPr id="47114" name="Rectangle 6">
              <a:extLst>
                <a:ext uri="{FF2B5EF4-FFF2-40B4-BE49-F238E27FC236}">
                  <a16:creationId xmlns:a16="http://schemas.microsoft.com/office/drawing/2014/main" id="{3C929C29-18C5-C544-A20E-309C1E737719}"/>
                </a:ext>
              </a:extLst>
            </p:cNvPr>
            <p:cNvSpPr>
              <a:spLocks noChangeArrowheads="1"/>
            </p:cNvSpPr>
            <p:nvPr/>
          </p:nvSpPr>
          <p:spPr bwMode="auto">
            <a:xfrm>
              <a:off x="1524000" y="2590800"/>
              <a:ext cx="4343400" cy="1066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lIns="91434" tIns="45717" rIns="91434" bIns="45717" anchor="ctr">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marL="37931725" indent="-37474525" defTabSz="912813">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it-IT" sz="1600"/>
            </a:p>
          </p:txBody>
        </p:sp>
        <p:sp>
          <p:nvSpPr>
            <p:cNvPr id="47115" name="TextBox 8">
              <a:extLst>
                <a:ext uri="{FF2B5EF4-FFF2-40B4-BE49-F238E27FC236}">
                  <a16:creationId xmlns:a16="http://schemas.microsoft.com/office/drawing/2014/main" id="{815564A1-6BB3-154C-B213-5BC658EEC1BB}"/>
                </a:ext>
              </a:extLst>
            </p:cNvPr>
            <p:cNvSpPr txBox="1">
              <a:spLocks noChangeArrowheads="1"/>
            </p:cNvSpPr>
            <p:nvPr/>
          </p:nvSpPr>
          <p:spPr bwMode="auto">
            <a:xfrm>
              <a:off x="912938" y="3619500"/>
              <a:ext cx="1656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it-IT" dirty="0">
                  <a:solidFill>
                    <a:srgbClr val="FF0000"/>
                  </a:solidFill>
                </a:rPr>
                <a:t>Databases</a:t>
              </a:r>
            </a:p>
          </p:txBody>
        </p:sp>
      </p:grpSp>
      <p:grpSp>
        <p:nvGrpSpPr>
          <p:cNvPr id="3" name="Group 11">
            <a:extLst>
              <a:ext uri="{FF2B5EF4-FFF2-40B4-BE49-F238E27FC236}">
                <a16:creationId xmlns:a16="http://schemas.microsoft.com/office/drawing/2014/main" id="{EC292D0F-D970-7744-AAFF-0B3C8034155E}"/>
              </a:ext>
            </a:extLst>
          </p:cNvPr>
          <p:cNvGrpSpPr>
            <a:grpSpLocks/>
          </p:cNvGrpSpPr>
          <p:nvPr/>
        </p:nvGrpSpPr>
        <p:grpSpPr bwMode="auto">
          <a:xfrm>
            <a:off x="5882526" y="3115469"/>
            <a:ext cx="2917971" cy="1491669"/>
            <a:chOff x="5943600" y="2590800"/>
            <a:chExt cx="2917971" cy="1491372"/>
          </a:xfrm>
        </p:grpSpPr>
        <p:sp>
          <p:nvSpPr>
            <p:cNvPr id="47112" name="Rectangle 7">
              <a:extLst>
                <a:ext uri="{FF2B5EF4-FFF2-40B4-BE49-F238E27FC236}">
                  <a16:creationId xmlns:a16="http://schemas.microsoft.com/office/drawing/2014/main" id="{DBC0AD98-CABE-C043-89AE-BAD322E7AE17}"/>
                </a:ext>
              </a:extLst>
            </p:cNvPr>
            <p:cNvSpPr>
              <a:spLocks noChangeArrowheads="1"/>
            </p:cNvSpPr>
            <p:nvPr/>
          </p:nvSpPr>
          <p:spPr bwMode="auto">
            <a:xfrm>
              <a:off x="5943600" y="2590800"/>
              <a:ext cx="1524000" cy="1066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lIns="91434" tIns="45717" rIns="91434" bIns="45717" anchor="ctr">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marL="37931725" indent="-37474525" defTabSz="912813">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it-IT" sz="1600"/>
            </a:p>
          </p:txBody>
        </p:sp>
        <p:sp>
          <p:nvSpPr>
            <p:cNvPr id="47113" name="TextBox 9">
              <a:extLst>
                <a:ext uri="{FF2B5EF4-FFF2-40B4-BE49-F238E27FC236}">
                  <a16:creationId xmlns:a16="http://schemas.microsoft.com/office/drawing/2014/main" id="{D1114E10-B621-1A42-9AAE-88528A7A484E}"/>
                </a:ext>
              </a:extLst>
            </p:cNvPr>
            <p:cNvSpPr txBox="1">
              <a:spLocks noChangeArrowheads="1"/>
            </p:cNvSpPr>
            <p:nvPr/>
          </p:nvSpPr>
          <p:spPr bwMode="auto">
            <a:xfrm>
              <a:off x="6073628" y="3620599"/>
              <a:ext cx="2787943" cy="46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it-IT" dirty="0" err="1">
                  <a:solidFill>
                    <a:srgbClr val="FF0000"/>
                  </a:solidFill>
                </a:rPr>
                <a:t>Strumenti</a:t>
              </a:r>
              <a:r>
                <a:rPr lang="en-US" altLang="it-IT" dirty="0">
                  <a:solidFill>
                    <a:srgbClr val="FF0000"/>
                  </a:solidFill>
                </a:rPr>
                <a:t> di </a:t>
              </a:r>
              <a:r>
                <a:rPr lang="en-US" altLang="it-IT" dirty="0" err="1">
                  <a:solidFill>
                    <a:srgbClr val="FF0000"/>
                  </a:solidFill>
                </a:rPr>
                <a:t>analisi</a:t>
              </a:r>
              <a:endParaRPr lang="en-US" altLang="it-IT" dirty="0">
                <a:solidFill>
                  <a:srgbClr val="FF0000"/>
                </a:solidFill>
              </a:endParaRPr>
            </a:p>
          </p:txBody>
        </p:sp>
      </p:grpSp>
      <p:sp>
        <p:nvSpPr>
          <p:cNvPr id="4" name="Rectangle 3">
            <a:extLst>
              <a:ext uri="{FF2B5EF4-FFF2-40B4-BE49-F238E27FC236}">
                <a16:creationId xmlns:a16="http://schemas.microsoft.com/office/drawing/2014/main" id="{60811E5F-E380-9C48-AF57-EB503A9096CB}"/>
              </a:ext>
            </a:extLst>
          </p:cNvPr>
          <p:cNvSpPr/>
          <p:nvPr/>
        </p:nvSpPr>
        <p:spPr>
          <a:xfrm>
            <a:off x="301562" y="6265731"/>
            <a:ext cx="2474908" cy="369332"/>
          </a:xfrm>
          <a:prstGeom prst="rect">
            <a:avLst/>
          </a:prstGeom>
        </p:spPr>
        <p:txBody>
          <a:bodyPr wrap="none">
            <a:spAutoFit/>
          </a:bodyPr>
          <a:lstStyle/>
          <a:p>
            <a:r>
              <a:rPr lang="en-US" altLang="it-IT" b="1" dirty="0">
                <a:ea typeface="ＭＳ Ｐゴシック" panose="020B0600070205080204" pitchFamily="34" charset="-128"/>
              </a:rPr>
              <a:t>website: </a:t>
            </a:r>
            <a:r>
              <a:rPr lang="en-US" altLang="it-IT" b="1" dirty="0" err="1">
                <a:ea typeface="ＭＳ Ｐゴシック" panose="020B0600070205080204" pitchFamily="34" charset="-128"/>
              </a:rPr>
              <a:t>www.ebi.ac.uk</a:t>
            </a:r>
            <a:endParaRPr lang="en-GB" dirty="0"/>
          </a:p>
        </p:txBody>
      </p:sp>
    </p:spTree>
    <p:extLst>
      <p:ext uri="{BB962C8B-B14F-4D97-AF65-F5344CB8AC3E}">
        <p14:creationId xmlns:p14="http://schemas.microsoft.com/office/powerpoint/2010/main" val="661466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825D4F5-568E-9345-BEE4-43231FBEEBA2}"/>
              </a:ext>
            </a:extLst>
          </p:cNvPr>
          <p:cNvSpPr>
            <a:spLocks noGrp="1" noChangeArrowheads="1"/>
          </p:cNvSpPr>
          <p:nvPr>
            <p:ph type="ctrTitle"/>
          </p:nvPr>
        </p:nvSpPr>
        <p:spPr>
          <a:xfrm>
            <a:off x="533400" y="2133600"/>
            <a:ext cx="7772400" cy="685800"/>
          </a:xfrm>
        </p:spPr>
        <p:txBody>
          <a:bodyPr>
            <a:normAutofit fontScale="90000"/>
          </a:bodyPr>
          <a:lstStyle/>
          <a:p>
            <a:pPr eaLnBrk="1" hangingPunct="1"/>
            <a:r>
              <a:rPr lang="en-US" altLang="it-IT" sz="4800" dirty="0">
                <a:ea typeface="ＭＳ Ｐゴシック" panose="020B0600070205080204" pitchFamily="34" charset="-128"/>
              </a:rPr>
              <a:t>Database </a:t>
            </a:r>
            <a:r>
              <a:rPr lang="en-US" altLang="it-IT" sz="4800" dirty="0" err="1">
                <a:ea typeface="ＭＳ Ｐゴシック" panose="020B0600070205080204" pitchFamily="34" charset="-128"/>
              </a:rPr>
              <a:t>dell’EBI</a:t>
            </a:r>
            <a:endParaRPr lang="en-US" altLang="it-IT" dirty="0">
              <a:ea typeface="ＭＳ Ｐゴシック" panose="020B0600070205080204" pitchFamily="34" charset="-128"/>
            </a:endParaRPr>
          </a:p>
        </p:txBody>
      </p:sp>
      <p:sp>
        <p:nvSpPr>
          <p:cNvPr id="37891" name="Rectangle 3">
            <a:extLst>
              <a:ext uri="{FF2B5EF4-FFF2-40B4-BE49-F238E27FC236}">
                <a16:creationId xmlns:a16="http://schemas.microsoft.com/office/drawing/2014/main" id="{C0D13EA5-D191-9E49-8B9F-DE8A0925595B}"/>
              </a:ext>
            </a:extLst>
          </p:cNvPr>
          <p:cNvSpPr>
            <a:spLocks noGrp="1" noChangeArrowheads="1"/>
          </p:cNvSpPr>
          <p:nvPr>
            <p:ph type="subTitle" idx="1"/>
          </p:nvPr>
        </p:nvSpPr>
        <p:spPr>
          <a:xfrm>
            <a:off x="1866900" y="2946400"/>
            <a:ext cx="5105400" cy="1752600"/>
          </a:xfrm>
        </p:spPr>
        <p:txBody>
          <a:bodyPr/>
          <a:lstStyle/>
          <a:p>
            <a:pPr eaLnBrk="1" hangingPunct="1"/>
            <a:r>
              <a:rPr lang="en-US" altLang="it-IT" sz="3600" b="1" dirty="0" err="1">
                <a:ea typeface="ＭＳ Ｐゴシック" panose="020B0600070205080204" pitchFamily="34" charset="-128"/>
              </a:rPr>
              <a:t>www.ebi.ac.uk</a:t>
            </a:r>
            <a:endParaRPr lang="en-US" altLang="it-IT" sz="3600" b="1" dirty="0">
              <a:ea typeface="ＭＳ Ｐゴシック" panose="020B0600070205080204" pitchFamily="34" charset="-128"/>
            </a:endParaRPr>
          </a:p>
          <a:p>
            <a:pPr eaLnBrk="1" hangingPunct="1"/>
            <a:endParaRPr lang="en-US" altLang="it-IT" sz="3600" b="1" dirty="0">
              <a:ea typeface="ＭＳ Ｐゴシック" panose="020B0600070205080204" pitchFamily="34" charset="-128"/>
            </a:endParaRPr>
          </a:p>
        </p:txBody>
      </p:sp>
      <p:sp>
        <p:nvSpPr>
          <p:cNvPr id="37892" name="Rectangle 4">
            <a:extLst>
              <a:ext uri="{FF2B5EF4-FFF2-40B4-BE49-F238E27FC236}">
                <a16:creationId xmlns:a16="http://schemas.microsoft.com/office/drawing/2014/main" id="{2C8A2203-53C7-3E45-8BED-A3C06064ED3F}"/>
              </a:ext>
            </a:extLst>
          </p:cNvPr>
          <p:cNvSpPr>
            <a:spLocks noChangeArrowheads="1"/>
          </p:cNvSpPr>
          <p:nvPr/>
        </p:nvSpPr>
        <p:spPr bwMode="auto">
          <a:xfrm>
            <a:off x="2054225" y="1431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it-IT"/>
          </a:p>
        </p:txBody>
      </p:sp>
    </p:spTree>
    <p:extLst>
      <p:ext uri="{BB962C8B-B14F-4D97-AF65-F5344CB8AC3E}">
        <p14:creationId xmlns:p14="http://schemas.microsoft.com/office/powerpoint/2010/main" val="16529936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F8C54C-D8B2-B644-91A0-263850A55842}"/>
              </a:ext>
            </a:extLst>
          </p:cNvPr>
          <p:cNvSpPr txBox="1"/>
          <p:nvPr/>
        </p:nvSpPr>
        <p:spPr>
          <a:xfrm>
            <a:off x="156791" y="970887"/>
            <a:ext cx="7333570" cy="461665"/>
          </a:xfrm>
          <a:prstGeom prst="rect">
            <a:avLst/>
          </a:prstGeom>
          <a:noFill/>
        </p:spPr>
        <p:txBody>
          <a:bodyPr wrap="square">
            <a:spAutoFit/>
          </a:bodyPr>
          <a:lstStyle>
            <a:defPPr>
              <a:defRPr lang="de-DE"/>
            </a:defPPr>
            <a:lvl1pPr>
              <a:defRPr sz="3200">
                <a:solidFill>
                  <a:srgbClr val="72AD46"/>
                </a:solidFill>
                <a:ea typeface="+mj-ea"/>
                <a:cs typeface="Arial" pitchFamily="34" charset="0"/>
              </a:defRPr>
            </a:lvl1pPr>
          </a:lstStyle>
          <a:p>
            <a:r>
              <a:rPr lang="en-GB" sz="2400" dirty="0"/>
              <a:t>Systems Biology, reductionist vs holistic approaches</a:t>
            </a:r>
          </a:p>
        </p:txBody>
      </p:sp>
      <p:sp>
        <p:nvSpPr>
          <p:cNvPr id="3" name="TextBox 2">
            <a:extLst>
              <a:ext uri="{FF2B5EF4-FFF2-40B4-BE49-F238E27FC236}">
                <a16:creationId xmlns:a16="http://schemas.microsoft.com/office/drawing/2014/main" id="{A2C23D28-44B5-CB4C-82F5-17386DE6A645}"/>
              </a:ext>
            </a:extLst>
          </p:cNvPr>
          <p:cNvSpPr txBox="1"/>
          <p:nvPr/>
        </p:nvSpPr>
        <p:spPr>
          <a:xfrm>
            <a:off x="3823576" y="3140242"/>
            <a:ext cx="1107996" cy="646331"/>
          </a:xfrm>
          <a:prstGeom prst="rect">
            <a:avLst/>
          </a:prstGeom>
          <a:noFill/>
        </p:spPr>
        <p:txBody>
          <a:bodyPr wrap="none" rtlCol="0">
            <a:spAutoFit/>
          </a:bodyPr>
          <a:lstStyle/>
          <a:p>
            <a:endParaRPr lang="en-GB" dirty="0"/>
          </a:p>
          <a:p>
            <a:r>
              <a:rPr lang="en-GB" dirty="0"/>
              <a:t>	</a:t>
            </a:r>
          </a:p>
        </p:txBody>
      </p:sp>
      <p:sp>
        <p:nvSpPr>
          <p:cNvPr id="4" name="TextBox 3">
            <a:extLst>
              <a:ext uri="{FF2B5EF4-FFF2-40B4-BE49-F238E27FC236}">
                <a16:creationId xmlns:a16="http://schemas.microsoft.com/office/drawing/2014/main" id="{3AAFB447-AF29-3943-9504-F4787087B625}"/>
              </a:ext>
            </a:extLst>
          </p:cNvPr>
          <p:cNvSpPr txBox="1"/>
          <p:nvPr/>
        </p:nvSpPr>
        <p:spPr>
          <a:xfrm>
            <a:off x="1271899" y="3201798"/>
            <a:ext cx="6875600" cy="584775"/>
          </a:xfrm>
          <a:prstGeom prst="rect">
            <a:avLst/>
          </a:prstGeom>
          <a:noFill/>
        </p:spPr>
        <p:txBody>
          <a:bodyPr wrap="none" rtlCol="0">
            <a:spAutoFit/>
          </a:bodyPr>
          <a:lstStyle/>
          <a:p>
            <a:r>
              <a:rPr lang="en-GB" sz="3200" dirty="0" err="1"/>
              <a:t>cosa</a:t>
            </a:r>
            <a:r>
              <a:rPr lang="en-GB" sz="3200" dirty="0"/>
              <a:t> </a:t>
            </a:r>
            <a:r>
              <a:rPr lang="en-GB" sz="3200" dirty="0" err="1"/>
              <a:t>intendiamo</a:t>
            </a:r>
            <a:r>
              <a:rPr lang="en-GB" sz="3200" dirty="0"/>
              <a:t> per Sistema </a:t>
            </a:r>
            <a:r>
              <a:rPr lang="en-GB" sz="3200" dirty="0" err="1"/>
              <a:t>biologico</a:t>
            </a:r>
            <a:r>
              <a:rPr lang="en-GB" sz="3200" dirty="0"/>
              <a:t>? </a:t>
            </a:r>
          </a:p>
        </p:txBody>
      </p:sp>
    </p:spTree>
    <p:extLst>
      <p:ext uri="{BB962C8B-B14F-4D97-AF65-F5344CB8AC3E}">
        <p14:creationId xmlns:p14="http://schemas.microsoft.com/office/powerpoint/2010/main" val="28104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16" descr="Arrow_09_for_EBI_loop">
            <a:extLst>
              <a:ext uri="{FF2B5EF4-FFF2-40B4-BE49-F238E27FC236}">
                <a16:creationId xmlns:a16="http://schemas.microsoft.com/office/drawing/2014/main" id="{15C7E5F1-ADF9-5B45-8165-358ED9B21723}"/>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b="11429"/>
          <a:stretch>
            <a:fillRect/>
          </a:stretch>
        </p:blipFill>
        <p:spPr bwMode="auto">
          <a:xfrm>
            <a:off x="1001713" y="0"/>
            <a:ext cx="6794500" cy="60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a:extLst>
              <a:ext uri="{FF2B5EF4-FFF2-40B4-BE49-F238E27FC236}">
                <a16:creationId xmlns:a16="http://schemas.microsoft.com/office/drawing/2014/main" id="{36F701DB-BBA3-744D-8906-9E5A3C6E9B4B}"/>
              </a:ext>
            </a:extLst>
          </p:cNvPr>
          <p:cNvSpPr>
            <a:spLocks noGrp="1" noChangeArrowheads="1"/>
          </p:cNvSpPr>
          <p:nvPr>
            <p:ph type="title"/>
          </p:nvPr>
        </p:nvSpPr>
        <p:spPr>
          <a:xfrm>
            <a:off x="228600" y="152400"/>
            <a:ext cx="8153400" cy="762000"/>
          </a:xfrm>
        </p:spPr>
        <p:txBody>
          <a:bodyPr/>
          <a:lstStyle/>
          <a:p>
            <a:pPr eaLnBrk="1" hangingPunct="1"/>
            <a:r>
              <a:rPr lang="en-US" altLang="it-IT" b="1">
                <a:ea typeface="ＭＳ Ｐゴシック" panose="020B0600070205080204" pitchFamily="34" charset="-128"/>
              </a:rPr>
              <a:t>New types of data</a:t>
            </a:r>
          </a:p>
        </p:txBody>
      </p:sp>
      <p:sp>
        <p:nvSpPr>
          <p:cNvPr id="30724" name="AutoShape 4">
            <a:extLst>
              <a:ext uri="{FF2B5EF4-FFF2-40B4-BE49-F238E27FC236}">
                <a16:creationId xmlns:a16="http://schemas.microsoft.com/office/drawing/2014/main" id="{D0DC8FF2-BE94-1644-933D-9CE9E4F5AE05}"/>
              </a:ext>
            </a:extLst>
          </p:cNvPr>
          <p:cNvSpPr>
            <a:spLocks noChangeArrowheads="1"/>
          </p:cNvSpPr>
          <p:nvPr/>
        </p:nvSpPr>
        <p:spPr bwMode="auto">
          <a:xfrm>
            <a:off x="152400" y="984250"/>
            <a:ext cx="1250950" cy="390525"/>
          </a:xfrm>
          <a:prstGeom prst="wedgeRectCallout">
            <a:avLst>
              <a:gd name="adj1" fmla="val 84264"/>
              <a:gd name="adj2" fmla="val -32801"/>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Genomes</a:t>
            </a:r>
          </a:p>
        </p:txBody>
      </p:sp>
      <p:sp>
        <p:nvSpPr>
          <p:cNvPr id="30725" name="AutoShape 5">
            <a:extLst>
              <a:ext uri="{FF2B5EF4-FFF2-40B4-BE49-F238E27FC236}">
                <a16:creationId xmlns:a16="http://schemas.microsoft.com/office/drawing/2014/main" id="{9C70D54A-4418-4548-97B4-B96B9B202AD5}"/>
              </a:ext>
            </a:extLst>
          </p:cNvPr>
          <p:cNvSpPr>
            <a:spLocks noChangeArrowheads="1"/>
          </p:cNvSpPr>
          <p:nvPr/>
        </p:nvSpPr>
        <p:spPr bwMode="auto">
          <a:xfrm>
            <a:off x="125413" y="1630363"/>
            <a:ext cx="2286000" cy="392112"/>
          </a:xfrm>
          <a:prstGeom prst="wedgeRectCallout">
            <a:avLst>
              <a:gd name="adj1" fmla="val 50486"/>
              <a:gd name="adj2" fmla="val -105602"/>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DNA &amp; RNA sequence</a:t>
            </a:r>
          </a:p>
        </p:txBody>
      </p:sp>
      <p:sp>
        <p:nvSpPr>
          <p:cNvPr id="30726" name="AutoShape 6">
            <a:extLst>
              <a:ext uri="{FF2B5EF4-FFF2-40B4-BE49-F238E27FC236}">
                <a16:creationId xmlns:a16="http://schemas.microsoft.com/office/drawing/2014/main" id="{29FE5D50-BFCC-3542-ACE8-6EE9515EE29E}"/>
              </a:ext>
            </a:extLst>
          </p:cNvPr>
          <p:cNvSpPr>
            <a:spLocks noChangeArrowheads="1"/>
          </p:cNvSpPr>
          <p:nvPr/>
        </p:nvSpPr>
        <p:spPr bwMode="auto">
          <a:xfrm>
            <a:off x="866775" y="2314575"/>
            <a:ext cx="1905000" cy="392113"/>
          </a:xfrm>
          <a:prstGeom prst="wedgeRectCallout">
            <a:avLst>
              <a:gd name="adj1" fmla="val 85583"/>
              <a:gd name="adj2" fmla="val -193602"/>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Gene expression</a:t>
            </a:r>
          </a:p>
        </p:txBody>
      </p:sp>
      <p:sp>
        <p:nvSpPr>
          <p:cNvPr id="30727" name="AutoShape 7">
            <a:extLst>
              <a:ext uri="{FF2B5EF4-FFF2-40B4-BE49-F238E27FC236}">
                <a16:creationId xmlns:a16="http://schemas.microsoft.com/office/drawing/2014/main" id="{28672A34-9BEC-F14F-A143-1B177B6567C1}"/>
              </a:ext>
            </a:extLst>
          </p:cNvPr>
          <p:cNvSpPr>
            <a:spLocks noChangeArrowheads="1"/>
          </p:cNvSpPr>
          <p:nvPr/>
        </p:nvSpPr>
        <p:spPr bwMode="auto">
          <a:xfrm>
            <a:off x="5929313" y="1235075"/>
            <a:ext cx="2057400" cy="390525"/>
          </a:xfrm>
          <a:prstGeom prst="wedgeRectCallout">
            <a:avLst>
              <a:gd name="adj1" fmla="val -78088"/>
              <a:gd name="adj2" fmla="val 75602"/>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Protein sequence</a:t>
            </a:r>
          </a:p>
        </p:txBody>
      </p:sp>
      <p:sp>
        <p:nvSpPr>
          <p:cNvPr id="30728" name="AutoShape 8">
            <a:extLst>
              <a:ext uri="{FF2B5EF4-FFF2-40B4-BE49-F238E27FC236}">
                <a16:creationId xmlns:a16="http://schemas.microsoft.com/office/drawing/2014/main" id="{0106AC57-240B-7A44-94CE-D1BD9F50104E}"/>
              </a:ext>
            </a:extLst>
          </p:cNvPr>
          <p:cNvSpPr>
            <a:spLocks noChangeArrowheads="1"/>
          </p:cNvSpPr>
          <p:nvPr/>
        </p:nvSpPr>
        <p:spPr bwMode="auto">
          <a:xfrm>
            <a:off x="1349375" y="2925763"/>
            <a:ext cx="2286000" cy="638175"/>
          </a:xfrm>
          <a:prstGeom prst="wedgeRectCallout">
            <a:avLst>
              <a:gd name="adj1" fmla="val 64722"/>
              <a:gd name="adj2" fmla="val -143315"/>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Protein families, </a:t>
            </a:r>
          </a:p>
          <a:p>
            <a:pPr algn="ctr" defTabSz="914324">
              <a:defRPr/>
            </a:pPr>
            <a:r>
              <a:rPr lang="en-US" sz="1600" dirty="0">
                <a:latin typeface="Arial" charset="0"/>
                <a:ea typeface="+mn-ea"/>
              </a:rPr>
              <a:t>motifs and domains</a:t>
            </a:r>
          </a:p>
        </p:txBody>
      </p:sp>
      <p:sp>
        <p:nvSpPr>
          <p:cNvPr id="30729" name="AutoShape 9">
            <a:extLst>
              <a:ext uri="{FF2B5EF4-FFF2-40B4-BE49-F238E27FC236}">
                <a16:creationId xmlns:a16="http://schemas.microsoft.com/office/drawing/2014/main" id="{532F4A30-CA29-A445-BECF-021AB9948CB7}"/>
              </a:ext>
            </a:extLst>
          </p:cNvPr>
          <p:cNvSpPr>
            <a:spLocks noChangeArrowheads="1"/>
          </p:cNvSpPr>
          <p:nvPr/>
        </p:nvSpPr>
        <p:spPr bwMode="auto">
          <a:xfrm>
            <a:off x="6546850" y="1955800"/>
            <a:ext cx="2057400" cy="390525"/>
          </a:xfrm>
          <a:prstGeom prst="wedgeRectCallout">
            <a:avLst>
              <a:gd name="adj1" fmla="val -79940"/>
              <a:gd name="adj2" fmla="val 74801"/>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Protein structure</a:t>
            </a:r>
          </a:p>
        </p:txBody>
      </p:sp>
      <p:sp>
        <p:nvSpPr>
          <p:cNvPr id="30730" name="AutoShape 10">
            <a:extLst>
              <a:ext uri="{FF2B5EF4-FFF2-40B4-BE49-F238E27FC236}">
                <a16:creationId xmlns:a16="http://schemas.microsoft.com/office/drawing/2014/main" id="{D7BB007E-6BA7-B64F-8AFD-7A0C246C77F7}"/>
              </a:ext>
            </a:extLst>
          </p:cNvPr>
          <p:cNvSpPr>
            <a:spLocks noChangeArrowheads="1"/>
          </p:cNvSpPr>
          <p:nvPr/>
        </p:nvSpPr>
        <p:spPr bwMode="auto">
          <a:xfrm>
            <a:off x="2338388" y="3897313"/>
            <a:ext cx="2089150" cy="392112"/>
          </a:xfrm>
          <a:prstGeom prst="wedgeRectCallout">
            <a:avLst>
              <a:gd name="adj1" fmla="val 60639"/>
              <a:gd name="adj2" fmla="val -320801"/>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Protein interactions</a:t>
            </a:r>
          </a:p>
        </p:txBody>
      </p:sp>
      <p:sp>
        <p:nvSpPr>
          <p:cNvPr id="30731" name="AutoShape 11">
            <a:extLst>
              <a:ext uri="{FF2B5EF4-FFF2-40B4-BE49-F238E27FC236}">
                <a16:creationId xmlns:a16="http://schemas.microsoft.com/office/drawing/2014/main" id="{4A5220E7-9D4E-114A-B409-AD4D3F0E0361}"/>
              </a:ext>
            </a:extLst>
          </p:cNvPr>
          <p:cNvSpPr>
            <a:spLocks noChangeArrowheads="1"/>
          </p:cNvSpPr>
          <p:nvPr/>
        </p:nvSpPr>
        <p:spPr bwMode="auto">
          <a:xfrm>
            <a:off x="6978650" y="2711450"/>
            <a:ext cx="2057400" cy="390525"/>
          </a:xfrm>
          <a:prstGeom prst="wedgeRectCallout">
            <a:avLst>
              <a:gd name="adj1" fmla="val -113505"/>
              <a:gd name="adj2" fmla="val 66398"/>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Chemical entities</a:t>
            </a:r>
          </a:p>
        </p:txBody>
      </p:sp>
      <p:sp>
        <p:nvSpPr>
          <p:cNvPr id="30732" name="AutoShape 12">
            <a:extLst>
              <a:ext uri="{FF2B5EF4-FFF2-40B4-BE49-F238E27FC236}">
                <a16:creationId xmlns:a16="http://schemas.microsoft.com/office/drawing/2014/main" id="{1D592350-8C89-CA42-99AC-F3EBFF97C975}"/>
              </a:ext>
            </a:extLst>
          </p:cNvPr>
          <p:cNvSpPr>
            <a:spLocks noChangeArrowheads="1"/>
          </p:cNvSpPr>
          <p:nvPr/>
        </p:nvSpPr>
        <p:spPr bwMode="auto">
          <a:xfrm>
            <a:off x="3335338" y="4691063"/>
            <a:ext cx="1524000" cy="390525"/>
          </a:xfrm>
          <a:prstGeom prst="wedgeRectCallout">
            <a:avLst>
              <a:gd name="adj1" fmla="val 107083"/>
              <a:gd name="adj2" fmla="val -192000"/>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Pathways</a:t>
            </a:r>
          </a:p>
        </p:txBody>
      </p:sp>
      <p:sp>
        <p:nvSpPr>
          <p:cNvPr id="30733" name="AutoShape 13">
            <a:extLst>
              <a:ext uri="{FF2B5EF4-FFF2-40B4-BE49-F238E27FC236}">
                <a16:creationId xmlns:a16="http://schemas.microsoft.com/office/drawing/2014/main" id="{85507625-185B-0B4E-9BD9-7071DF4C6D8D}"/>
              </a:ext>
            </a:extLst>
          </p:cNvPr>
          <p:cNvSpPr>
            <a:spLocks noChangeArrowheads="1"/>
          </p:cNvSpPr>
          <p:nvPr/>
        </p:nvSpPr>
        <p:spPr bwMode="auto">
          <a:xfrm>
            <a:off x="4572000" y="5519738"/>
            <a:ext cx="1295400" cy="390525"/>
          </a:xfrm>
          <a:prstGeom prst="wedgeRectCallout">
            <a:avLst>
              <a:gd name="adj1" fmla="val 97060"/>
              <a:gd name="adj2" fmla="val -120398"/>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Systems</a:t>
            </a:r>
          </a:p>
        </p:txBody>
      </p:sp>
      <p:sp>
        <p:nvSpPr>
          <p:cNvPr id="30735" name="AutoShape 15">
            <a:extLst>
              <a:ext uri="{FF2B5EF4-FFF2-40B4-BE49-F238E27FC236}">
                <a16:creationId xmlns:a16="http://schemas.microsoft.com/office/drawing/2014/main" id="{E03C1C2F-2F17-7D4F-AE79-9AA002586D3F}"/>
              </a:ext>
            </a:extLst>
          </p:cNvPr>
          <p:cNvSpPr>
            <a:spLocks noChangeArrowheads="1"/>
          </p:cNvSpPr>
          <p:nvPr/>
        </p:nvSpPr>
        <p:spPr bwMode="auto">
          <a:xfrm>
            <a:off x="5322888" y="552450"/>
            <a:ext cx="2514600" cy="390525"/>
          </a:xfrm>
          <a:prstGeom prst="wedgeRectCallout">
            <a:avLst>
              <a:gd name="adj1" fmla="val -101958"/>
              <a:gd name="adj2" fmla="val 131685"/>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Literature and ontologies</a:t>
            </a:r>
          </a:p>
        </p:txBody>
      </p:sp>
    </p:spTree>
    <p:extLst>
      <p:ext uri="{BB962C8B-B14F-4D97-AF65-F5344CB8AC3E}">
        <p14:creationId xmlns:p14="http://schemas.microsoft.com/office/powerpoint/2010/main" val="305161021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2">
            <a:extLst>
              <a:ext uri="{FF2B5EF4-FFF2-40B4-BE49-F238E27FC236}">
                <a16:creationId xmlns:a16="http://schemas.microsoft.com/office/drawing/2014/main" id="{59F1B938-DC11-C042-AEA4-FB79A98E53C9}"/>
              </a:ext>
            </a:extLst>
          </p:cNvPr>
          <p:cNvSpPr>
            <a:spLocks noGrp="1" noChangeArrowheads="1"/>
          </p:cNvSpPr>
          <p:nvPr>
            <p:ph type="title" idx="4294967295"/>
          </p:nvPr>
        </p:nvSpPr>
        <p:spPr>
          <a:xfrm>
            <a:off x="0" y="228600"/>
            <a:ext cx="7772400" cy="685800"/>
          </a:xfrm>
        </p:spPr>
        <p:txBody>
          <a:bodyPr/>
          <a:lstStyle/>
          <a:p>
            <a:pPr eaLnBrk="1" hangingPunct="1"/>
            <a:r>
              <a:rPr lang="en-US" altLang="it-IT" sz="2800" b="1">
                <a:ea typeface="ＭＳ Ｐゴシック" panose="020B0600070205080204" pitchFamily="34" charset="-128"/>
              </a:rPr>
              <a:t>Databases: molecules to systems</a:t>
            </a:r>
          </a:p>
        </p:txBody>
      </p:sp>
      <p:grpSp>
        <p:nvGrpSpPr>
          <p:cNvPr id="41988" name="Group 17">
            <a:extLst>
              <a:ext uri="{FF2B5EF4-FFF2-40B4-BE49-F238E27FC236}">
                <a16:creationId xmlns:a16="http://schemas.microsoft.com/office/drawing/2014/main" id="{23AC1B54-F0EB-384E-AEB4-1EBD290B329F}"/>
              </a:ext>
            </a:extLst>
          </p:cNvPr>
          <p:cNvGrpSpPr>
            <a:grpSpLocks/>
          </p:cNvGrpSpPr>
          <p:nvPr/>
        </p:nvGrpSpPr>
        <p:grpSpPr bwMode="auto">
          <a:xfrm>
            <a:off x="225425" y="122238"/>
            <a:ext cx="8883650" cy="6049962"/>
            <a:chOff x="142" y="118"/>
            <a:chExt cx="5596" cy="3811"/>
          </a:xfrm>
        </p:grpSpPr>
        <p:pic>
          <p:nvPicPr>
            <p:cNvPr id="41991" name="Picture 16" descr="Arrow_09_for_EBI_loop">
              <a:extLst>
                <a:ext uri="{FF2B5EF4-FFF2-40B4-BE49-F238E27FC236}">
                  <a16:creationId xmlns:a16="http://schemas.microsoft.com/office/drawing/2014/main" id="{96F83964-0D77-A14E-A319-8EA66F6C354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b="11429"/>
            <a:stretch>
              <a:fillRect/>
            </a:stretch>
          </p:blipFill>
          <p:spPr bwMode="auto">
            <a:xfrm>
              <a:off x="1111" y="118"/>
              <a:ext cx="4280" cy="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AutoShape 4">
              <a:extLst>
                <a:ext uri="{FF2B5EF4-FFF2-40B4-BE49-F238E27FC236}">
                  <a16:creationId xmlns:a16="http://schemas.microsoft.com/office/drawing/2014/main" id="{E3DF639E-BC97-7A45-93D5-FF6CCF125695}"/>
                </a:ext>
              </a:extLst>
            </p:cNvPr>
            <p:cNvSpPr>
              <a:spLocks noChangeArrowheads="1"/>
            </p:cNvSpPr>
            <p:nvPr/>
          </p:nvSpPr>
          <p:spPr bwMode="auto">
            <a:xfrm>
              <a:off x="142" y="585"/>
              <a:ext cx="1196" cy="674"/>
            </a:xfrm>
            <a:prstGeom prst="wedgeRectCallout">
              <a:avLst>
                <a:gd name="adj1" fmla="val 79935"/>
                <a:gd name="adj2" fmla="val -23065"/>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5" tIns="71995" rIns="71995" bIns="71995" anchor="ctr">
              <a:spAutoFit/>
            </a:bodyPr>
            <a:lstStyle/>
            <a:p>
              <a:pPr algn="ctr" defTabSz="914324">
                <a:defRPr/>
              </a:pPr>
              <a:r>
                <a:rPr lang="en-US" sz="1500" b="1" dirty="0">
                  <a:latin typeface="Arial" charset="0"/>
                  <a:ea typeface="+mn-ea"/>
                </a:rPr>
                <a:t>Genomes</a:t>
              </a:r>
              <a:endParaRPr lang="en-US" sz="1500" dirty="0">
                <a:latin typeface="Arial" charset="0"/>
                <a:ea typeface="+mn-ea"/>
              </a:endParaRPr>
            </a:p>
            <a:p>
              <a:pPr algn="ctr" defTabSz="914324">
                <a:defRPr/>
              </a:pPr>
              <a:r>
                <a:rPr lang="en-US" sz="1500" dirty="0" err="1">
                  <a:latin typeface="Arial" charset="0"/>
                  <a:ea typeface="+mn-ea"/>
                </a:rPr>
                <a:t>Ensembl</a:t>
              </a:r>
              <a:r>
                <a:rPr lang="en-US" sz="1500" dirty="0">
                  <a:latin typeface="Arial" charset="0"/>
                  <a:ea typeface="+mn-ea"/>
                </a:rPr>
                <a:t> </a:t>
              </a:r>
              <a:br>
                <a:rPr lang="en-US" sz="1500" dirty="0">
                  <a:latin typeface="Arial" charset="0"/>
                  <a:ea typeface="+mn-ea"/>
                </a:rPr>
              </a:br>
              <a:r>
                <a:rPr lang="en-US" sz="1500" dirty="0" err="1">
                  <a:latin typeface="Arial" charset="0"/>
                  <a:ea typeface="+mn-ea"/>
                </a:rPr>
                <a:t>Ensembl</a:t>
              </a:r>
              <a:r>
                <a:rPr lang="en-US" sz="1500" dirty="0">
                  <a:latin typeface="Arial" charset="0"/>
                  <a:ea typeface="+mn-ea"/>
                </a:rPr>
                <a:t> Genomes EGA</a:t>
              </a:r>
            </a:p>
          </p:txBody>
        </p:sp>
        <p:sp>
          <p:nvSpPr>
            <p:cNvPr id="51205" name="AutoShape 5">
              <a:extLst>
                <a:ext uri="{FF2B5EF4-FFF2-40B4-BE49-F238E27FC236}">
                  <a16:creationId xmlns:a16="http://schemas.microsoft.com/office/drawing/2014/main" id="{37302E73-CB19-7A48-AB85-408027A33580}"/>
                </a:ext>
              </a:extLst>
            </p:cNvPr>
            <p:cNvSpPr>
              <a:spLocks noChangeArrowheads="1"/>
            </p:cNvSpPr>
            <p:nvPr/>
          </p:nvSpPr>
          <p:spPr bwMode="auto">
            <a:xfrm>
              <a:off x="295" y="1348"/>
              <a:ext cx="1361" cy="384"/>
            </a:xfrm>
            <a:prstGeom prst="wedgeRectCallout">
              <a:avLst>
                <a:gd name="adj1" fmla="val 74245"/>
                <a:gd name="adj2" fmla="val -145051"/>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wrap="none" lIns="71995" tIns="71995" rIns="71995" bIns="71995" anchor="ctr"/>
            <a:lstStyle/>
            <a:p>
              <a:pPr algn="ctr" defTabSz="914324">
                <a:defRPr/>
              </a:pPr>
              <a:r>
                <a:rPr lang="en-US" sz="1500" b="1" dirty="0">
                  <a:latin typeface="Arial" charset="0"/>
                  <a:ea typeface="+mn-ea"/>
                </a:rPr>
                <a:t>Nucleotide sequence</a:t>
              </a:r>
              <a:endParaRPr lang="en-US" sz="1500" dirty="0">
                <a:latin typeface="Arial" charset="0"/>
                <a:ea typeface="+mn-ea"/>
              </a:endParaRPr>
            </a:p>
            <a:p>
              <a:pPr algn="ctr" defTabSz="914324">
                <a:defRPr/>
              </a:pPr>
              <a:r>
                <a:rPr lang="en-US" sz="1500" dirty="0">
                  <a:latin typeface="Arial" charset="0"/>
                  <a:ea typeface="+mn-ea"/>
                </a:rPr>
                <a:t>EMBL-Bank</a:t>
              </a:r>
            </a:p>
          </p:txBody>
        </p:sp>
        <p:sp>
          <p:nvSpPr>
            <p:cNvPr id="51206" name="AutoShape 6">
              <a:extLst>
                <a:ext uri="{FF2B5EF4-FFF2-40B4-BE49-F238E27FC236}">
                  <a16:creationId xmlns:a16="http://schemas.microsoft.com/office/drawing/2014/main" id="{406F75B1-7CBE-F747-8510-17FA302CC705}"/>
                </a:ext>
              </a:extLst>
            </p:cNvPr>
            <p:cNvSpPr>
              <a:spLocks noChangeArrowheads="1"/>
            </p:cNvSpPr>
            <p:nvPr/>
          </p:nvSpPr>
          <p:spPr bwMode="auto">
            <a:xfrm>
              <a:off x="1747" y="1369"/>
              <a:ext cx="1225" cy="528"/>
            </a:xfrm>
            <a:prstGeom prst="wedgeRectCallout">
              <a:avLst>
                <a:gd name="adj1" fmla="val 21509"/>
                <a:gd name="adj2" fmla="val -85796"/>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5" tIns="71995" rIns="71995" bIns="71995" anchor="ctr">
              <a:spAutoFit/>
            </a:bodyPr>
            <a:lstStyle/>
            <a:p>
              <a:pPr algn="ctr" defTabSz="914324">
                <a:defRPr/>
              </a:pPr>
              <a:r>
                <a:rPr lang="en-US" sz="1500" b="1" dirty="0">
                  <a:latin typeface="Arial" charset="0"/>
                  <a:ea typeface="+mn-ea"/>
                </a:rPr>
                <a:t>Microarray &amp; gene expression data</a:t>
              </a:r>
              <a:endParaRPr lang="en-US" sz="1500" dirty="0">
                <a:latin typeface="Arial" charset="0"/>
                <a:ea typeface="+mn-ea"/>
              </a:endParaRPr>
            </a:p>
            <a:p>
              <a:pPr algn="ctr" defTabSz="914324">
                <a:defRPr/>
              </a:pPr>
              <a:r>
                <a:rPr lang="en-US" sz="1500" dirty="0" err="1">
                  <a:latin typeface="Arial" charset="0"/>
                  <a:ea typeface="+mn-ea"/>
                </a:rPr>
                <a:t>ArrayExpress</a:t>
              </a:r>
              <a:endParaRPr lang="en-US" sz="1500" dirty="0">
                <a:latin typeface="Arial" charset="0"/>
                <a:ea typeface="+mn-ea"/>
              </a:endParaRPr>
            </a:p>
          </p:txBody>
        </p:sp>
        <p:sp>
          <p:nvSpPr>
            <p:cNvPr id="51207" name="AutoShape 7">
              <a:extLst>
                <a:ext uri="{FF2B5EF4-FFF2-40B4-BE49-F238E27FC236}">
                  <a16:creationId xmlns:a16="http://schemas.microsoft.com/office/drawing/2014/main" id="{E51365D6-090F-7C4E-B44A-BB17238C765D}"/>
                </a:ext>
              </a:extLst>
            </p:cNvPr>
            <p:cNvSpPr>
              <a:spLocks noChangeArrowheads="1"/>
            </p:cNvSpPr>
            <p:nvPr/>
          </p:nvSpPr>
          <p:spPr bwMode="auto">
            <a:xfrm>
              <a:off x="1529" y="2548"/>
              <a:ext cx="1125" cy="402"/>
            </a:xfrm>
            <a:prstGeom prst="wedgeRectCallout">
              <a:avLst>
                <a:gd name="adj1" fmla="val 149199"/>
                <a:gd name="adj2" fmla="val -191792"/>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wrap="none" lIns="71995" tIns="71995" rIns="71995" bIns="71995" anchor="ctr"/>
            <a:lstStyle/>
            <a:p>
              <a:pPr algn="ctr" defTabSz="914324">
                <a:defRPr/>
              </a:pPr>
              <a:r>
                <a:rPr lang="en-US" sz="1500" b="1" dirty="0">
                  <a:latin typeface="Arial" charset="0"/>
                  <a:ea typeface="+mn-ea"/>
                </a:rPr>
                <a:t>Proteomes</a:t>
              </a:r>
              <a:endParaRPr lang="en-US" sz="1500" dirty="0">
                <a:latin typeface="Arial" charset="0"/>
                <a:ea typeface="+mn-ea"/>
              </a:endParaRPr>
            </a:p>
            <a:p>
              <a:pPr algn="ctr" defTabSz="914324">
                <a:defRPr/>
              </a:pPr>
              <a:r>
                <a:rPr lang="en-US" sz="1500" dirty="0" err="1">
                  <a:latin typeface="Arial" charset="0"/>
                  <a:ea typeface="+mn-ea"/>
                </a:rPr>
                <a:t>UniProt</a:t>
              </a:r>
              <a:r>
                <a:rPr lang="en-US" sz="1500" dirty="0">
                  <a:latin typeface="Arial" charset="0"/>
                  <a:ea typeface="+mn-ea"/>
                </a:rPr>
                <a:t>, PRIDE</a:t>
              </a:r>
            </a:p>
          </p:txBody>
        </p:sp>
        <p:sp>
          <p:nvSpPr>
            <p:cNvPr id="51208" name="AutoShape 8">
              <a:extLst>
                <a:ext uri="{FF2B5EF4-FFF2-40B4-BE49-F238E27FC236}">
                  <a16:creationId xmlns:a16="http://schemas.microsoft.com/office/drawing/2014/main" id="{13107CEC-9E5C-F548-AF4E-8CDE3E4E46F1}"/>
                </a:ext>
              </a:extLst>
            </p:cNvPr>
            <p:cNvSpPr>
              <a:spLocks noChangeArrowheads="1"/>
            </p:cNvSpPr>
            <p:nvPr/>
          </p:nvSpPr>
          <p:spPr bwMode="auto">
            <a:xfrm>
              <a:off x="4060" y="870"/>
              <a:ext cx="1339" cy="528"/>
            </a:xfrm>
            <a:prstGeom prst="wedgeRectCallout">
              <a:avLst>
                <a:gd name="adj1" fmla="val -60829"/>
                <a:gd name="adj2" fmla="val 18370"/>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5" tIns="71995" rIns="71995" bIns="71995" anchor="ctr">
              <a:spAutoFit/>
            </a:bodyPr>
            <a:lstStyle/>
            <a:p>
              <a:pPr algn="ctr" defTabSz="914324">
                <a:defRPr/>
              </a:pPr>
              <a:r>
                <a:rPr lang="en-US" sz="1500" b="1" dirty="0">
                  <a:latin typeface="Arial" charset="0"/>
                  <a:ea typeface="+mn-ea"/>
                </a:rPr>
                <a:t>Protein families, </a:t>
              </a:r>
            </a:p>
            <a:p>
              <a:pPr algn="ctr" defTabSz="914324">
                <a:defRPr/>
              </a:pPr>
              <a:r>
                <a:rPr lang="en-US" sz="1500" b="1" dirty="0">
                  <a:latin typeface="Arial" charset="0"/>
                  <a:ea typeface="+mn-ea"/>
                </a:rPr>
                <a:t>motifs and domains</a:t>
              </a:r>
              <a:endParaRPr lang="en-US" sz="1500" dirty="0">
                <a:latin typeface="Arial" charset="0"/>
                <a:ea typeface="+mn-ea"/>
              </a:endParaRPr>
            </a:p>
            <a:p>
              <a:pPr algn="ctr" defTabSz="914324">
                <a:defRPr/>
              </a:pPr>
              <a:r>
                <a:rPr lang="en-US" sz="1500" dirty="0" err="1">
                  <a:latin typeface="Arial" charset="0"/>
                  <a:ea typeface="+mn-ea"/>
                </a:rPr>
                <a:t>InterPro</a:t>
              </a:r>
              <a:endParaRPr lang="en-US" sz="1500" dirty="0">
                <a:latin typeface="Arial" charset="0"/>
                <a:ea typeface="+mn-ea"/>
              </a:endParaRPr>
            </a:p>
          </p:txBody>
        </p:sp>
        <p:sp>
          <p:nvSpPr>
            <p:cNvPr id="51209" name="AutoShape 9">
              <a:extLst>
                <a:ext uri="{FF2B5EF4-FFF2-40B4-BE49-F238E27FC236}">
                  <a16:creationId xmlns:a16="http://schemas.microsoft.com/office/drawing/2014/main" id="{B2B3EAA6-F378-F249-BD2F-9B8E0E06138D}"/>
                </a:ext>
              </a:extLst>
            </p:cNvPr>
            <p:cNvSpPr>
              <a:spLocks noChangeArrowheads="1"/>
            </p:cNvSpPr>
            <p:nvPr/>
          </p:nvSpPr>
          <p:spPr bwMode="auto">
            <a:xfrm>
              <a:off x="4596" y="1511"/>
              <a:ext cx="1097" cy="402"/>
            </a:xfrm>
            <a:prstGeom prst="wedgeRectCallout">
              <a:avLst>
                <a:gd name="adj1" fmla="val -82542"/>
                <a:gd name="adj2" fmla="val 3236"/>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wrap="none" lIns="71995" tIns="71995" rIns="71995" bIns="71995" anchor="ctr"/>
            <a:lstStyle/>
            <a:p>
              <a:pPr algn="ctr" defTabSz="914324">
                <a:defRPr/>
              </a:pPr>
              <a:r>
                <a:rPr lang="en-US" sz="1500" b="1" dirty="0">
                  <a:latin typeface="Arial" charset="0"/>
                  <a:ea typeface="+mn-ea"/>
                </a:rPr>
                <a:t>Protein structure</a:t>
              </a:r>
              <a:endParaRPr lang="en-US" sz="1500" dirty="0">
                <a:latin typeface="Arial" charset="0"/>
                <a:ea typeface="+mn-ea"/>
              </a:endParaRPr>
            </a:p>
            <a:p>
              <a:pPr algn="ctr" defTabSz="914324">
                <a:defRPr/>
              </a:pPr>
              <a:r>
                <a:rPr lang="en-US" sz="1500" dirty="0">
                  <a:latin typeface="Arial" charset="0"/>
                  <a:ea typeface="+mn-ea"/>
                </a:rPr>
                <a:t>PDBe</a:t>
              </a:r>
            </a:p>
          </p:txBody>
        </p:sp>
        <p:sp>
          <p:nvSpPr>
            <p:cNvPr id="51210" name="AutoShape 10">
              <a:extLst>
                <a:ext uri="{FF2B5EF4-FFF2-40B4-BE49-F238E27FC236}">
                  <a16:creationId xmlns:a16="http://schemas.microsoft.com/office/drawing/2014/main" id="{646A25FB-2247-4B42-97A3-5DC3292967AA}"/>
                </a:ext>
              </a:extLst>
            </p:cNvPr>
            <p:cNvSpPr>
              <a:spLocks noChangeArrowheads="1"/>
            </p:cNvSpPr>
            <p:nvPr/>
          </p:nvSpPr>
          <p:spPr bwMode="auto">
            <a:xfrm>
              <a:off x="1520" y="2050"/>
              <a:ext cx="1315" cy="382"/>
            </a:xfrm>
            <a:prstGeom prst="wedgeRectCallout">
              <a:avLst>
                <a:gd name="adj1" fmla="val 94713"/>
                <a:gd name="adj2" fmla="val -89065"/>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5" tIns="71995" rIns="71995" bIns="71995" anchor="ctr">
              <a:spAutoFit/>
            </a:bodyPr>
            <a:lstStyle/>
            <a:p>
              <a:pPr algn="ctr" defTabSz="914324">
                <a:defRPr/>
              </a:pPr>
              <a:r>
                <a:rPr lang="en-US" sz="1500" b="1" dirty="0">
                  <a:latin typeface="Arial" charset="0"/>
                  <a:ea typeface="+mn-ea"/>
                </a:rPr>
                <a:t>Protein interactions</a:t>
              </a:r>
              <a:endParaRPr lang="en-US" sz="1500" dirty="0">
                <a:latin typeface="Arial" charset="0"/>
                <a:ea typeface="+mn-ea"/>
              </a:endParaRPr>
            </a:p>
            <a:p>
              <a:pPr algn="ctr" defTabSz="914324">
                <a:defRPr/>
              </a:pPr>
              <a:r>
                <a:rPr lang="en-US" sz="1500" dirty="0" err="1">
                  <a:latin typeface="Arial" charset="0"/>
                  <a:ea typeface="+mn-ea"/>
                </a:rPr>
                <a:t>IntAct</a:t>
              </a:r>
              <a:endParaRPr lang="en-US" sz="1500" dirty="0">
                <a:latin typeface="Arial" charset="0"/>
                <a:ea typeface="+mn-ea"/>
              </a:endParaRPr>
            </a:p>
          </p:txBody>
        </p:sp>
        <p:sp>
          <p:nvSpPr>
            <p:cNvPr id="51211" name="AutoShape 11">
              <a:extLst>
                <a:ext uri="{FF2B5EF4-FFF2-40B4-BE49-F238E27FC236}">
                  <a16:creationId xmlns:a16="http://schemas.microsoft.com/office/drawing/2014/main" id="{609EDF21-2285-ED4F-9E3A-67B423D00F0B}"/>
                </a:ext>
              </a:extLst>
            </p:cNvPr>
            <p:cNvSpPr>
              <a:spLocks noChangeArrowheads="1"/>
            </p:cNvSpPr>
            <p:nvPr/>
          </p:nvSpPr>
          <p:spPr bwMode="auto">
            <a:xfrm>
              <a:off x="2327" y="3092"/>
              <a:ext cx="1143" cy="384"/>
            </a:xfrm>
            <a:prstGeom prst="wedgeRectCallout">
              <a:avLst>
                <a:gd name="adj1" fmla="val 64958"/>
                <a:gd name="adj2" fmla="val -225523"/>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wrap="none" lIns="71995" tIns="71995" rIns="71995" bIns="71995" anchor="ctr"/>
            <a:lstStyle/>
            <a:p>
              <a:pPr algn="ctr" defTabSz="914324">
                <a:defRPr/>
              </a:pPr>
              <a:r>
                <a:rPr lang="en-US" sz="1500" b="1" dirty="0">
                  <a:latin typeface="Arial" charset="0"/>
                  <a:ea typeface="+mn-ea"/>
                </a:rPr>
                <a:t>Chemical entities</a:t>
              </a:r>
              <a:endParaRPr lang="en-US" sz="1500" dirty="0">
                <a:latin typeface="Arial" charset="0"/>
                <a:ea typeface="+mn-ea"/>
              </a:endParaRPr>
            </a:p>
            <a:p>
              <a:pPr algn="ctr" defTabSz="914324">
                <a:defRPr/>
              </a:pPr>
              <a:r>
                <a:rPr lang="en-US" sz="1500" dirty="0">
                  <a:latin typeface="Arial" charset="0"/>
                  <a:ea typeface="+mn-ea"/>
                </a:rPr>
                <a:t>ChEBI</a:t>
              </a:r>
            </a:p>
          </p:txBody>
        </p:sp>
        <p:sp>
          <p:nvSpPr>
            <p:cNvPr id="51212" name="AutoShape 12">
              <a:extLst>
                <a:ext uri="{FF2B5EF4-FFF2-40B4-BE49-F238E27FC236}">
                  <a16:creationId xmlns:a16="http://schemas.microsoft.com/office/drawing/2014/main" id="{3DD3DEC2-3CE5-7B46-95EA-E1D4F08FD3C5}"/>
                </a:ext>
              </a:extLst>
            </p:cNvPr>
            <p:cNvSpPr>
              <a:spLocks noChangeArrowheads="1"/>
            </p:cNvSpPr>
            <p:nvPr/>
          </p:nvSpPr>
          <p:spPr bwMode="auto">
            <a:xfrm>
              <a:off x="4914" y="2277"/>
              <a:ext cx="824" cy="382"/>
            </a:xfrm>
            <a:prstGeom prst="wedgeRectCallout">
              <a:avLst>
                <a:gd name="adj1" fmla="val -120023"/>
                <a:gd name="adj2" fmla="val 23699"/>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5" tIns="71995" rIns="71995" bIns="71995" anchor="ctr">
              <a:spAutoFit/>
            </a:bodyPr>
            <a:lstStyle/>
            <a:p>
              <a:pPr algn="ctr" defTabSz="914324">
                <a:defRPr/>
              </a:pPr>
              <a:r>
                <a:rPr lang="en-US" sz="1500" b="1" dirty="0">
                  <a:latin typeface="Arial" charset="0"/>
                  <a:ea typeface="+mn-ea"/>
                </a:rPr>
                <a:t>Pathways</a:t>
              </a:r>
              <a:endParaRPr lang="en-US" sz="1500" dirty="0">
                <a:latin typeface="Arial" charset="0"/>
                <a:ea typeface="+mn-ea"/>
              </a:endParaRPr>
            </a:p>
            <a:p>
              <a:pPr algn="ctr" defTabSz="914324">
                <a:defRPr/>
              </a:pPr>
              <a:r>
                <a:rPr lang="en-US" sz="1500" dirty="0" err="1">
                  <a:latin typeface="Arial" charset="0"/>
                  <a:ea typeface="+mn-ea"/>
                </a:rPr>
                <a:t>Reactome</a:t>
              </a:r>
              <a:endParaRPr lang="en-US" sz="1500" dirty="0">
                <a:latin typeface="Arial" charset="0"/>
                <a:ea typeface="+mn-ea"/>
              </a:endParaRPr>
            </a:p>
          </p:txBody>
        </p:sp>
        <p:sp>
          <p:nvSpPr>
            <p:cNvPr id="51213" name="AutoShape 13">
              <a:extLst>
                <a:ext uri="{FF2B5EF4-FFF2-40B4-BE49-F238E27FC236}">
                  <a16:creationId xmlns:a16="http://schemas.microsoft.com/office/drawing/2014/main" id="{719E4FD0-0DD8-344B-B385-9F78E2C3F491}"/>
                </a:ext>
              </a:extLst>
            </p:cNvPr>
            <p:cNvSpPr>
              <a:spLocks noChangeArrowheads="1"/>
            </p:cNvSpPr>
            <p:nvPr/>
          </p:nvSpPr>
          <p:spPr bwMode="auto">
            <a:xfrm>
              <a:off x="4786" y="3547"/>
              <a:ext cx="816" cy="382"/>
            </a:xfrm>
            <a:prstGeom prst="wedgeRectCallout">
              <a:avLst>
                <a:gd name="adj1" fmla="val -94116"/>
                <a:gd name="adj2" fmla="val -78907"/>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5" tIns="71995" rIns="71995" bIns="71995" anchor="ctr">
              <a:spAutoFit/>
            </a:bodyPr>
            <a:lstStyle/>
            <a:p>
              <a:pPr algn="ctr" defTabSz="914324">
                <a:defRPr/>
              </a:pPr>
              <a:r>
                <a:rPr lang="en-US" sz="1500" b="1" dirty="0">
                  <a:latin typeface="Arial" charset="0"/>
                  <a:ea typeface="+mn-ea"/>
                </a:rPr>
                <a:t>Systems</a:t>
              </a:r>
              <a:endParaRPr lang="en-US" sz="1500" dirty="0">
                <a:latin typeface="Arial" charset="0"/>
                <a:ea typeface="+mn-ea"/>
              </a:endParaRPr>
            </a:p>
            <a:p>
              <a:pPr algn="ctr" defTabSz="914324">
                <a:defRPr/>
              </a:pPr>
              <a:r>
                <a:rPr lang="en-US" sz="1500" dirty="0" err="1">
                  <a:latin typeface="Arial" charset="0"/>
                  <a:ea typeface="+mn-ea"/>
                </a:rPr>
                <a:t>BioModels</a:t>
              </a:r>
              <a:endParaRPr lang="en-US" sz="1500" dirty="0">
                <a:latin typeface="Arial" charset="0"/>
                <a:ea typeface="+mn-ea"/>
              </a:endParaRPr>
            </a:p>
          </p:txBody>
        </p:sp>
        <p:sp>
          <p:nvSpPr>
            <p:cNvPr id="51215" name="AutoShape 15">
              <a:extLst>
                <a:ext uri="{FF2B5EF4-FFF2-40B4-BE49-F238E27FC236}">
                  <a16:creationId xmlns:a16="http://schemas.microsoft.com/office/drawing/2014/main" id="{A7CD9734-FB69-764B-96B4-4AA5C7058420}"/>
                </a:ext>
              </a:extLst>
            </p:cNvPr>
            <p:cNvSpPr>
              <a:spLocks noChangeArrowheads="1"/>
            </p:cNvSpPr>
            <p:nvPr/>
          </p:nvSpPr>
          <p:spPr bwMode="auto">
            <a:xfrm>
              <a:off x="3831" y="371"/>
              <a:ext cx="1680" cy="384"/>
            </a:xfrm>
            <a:prstGeom prst="wedgeRectCallout">
              <a:avLst>
                <a:gd name="adj1" fmla="val -95181"/>
                <a:gd name="adj2" fmla="val 63282"/>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wrap="none" lIns="71995" tIns="71995" rIns="71995" bIns="71995" anchor="ctr"/>
            <a:lstStyle/>
            <a:p>
              <a:pPr algn="ctr" defTabSz="914324">
                <a:defRPr/>
              </a:pPr>
              <a:r>
                <a:rPr lang="en-US" sz="1500" b="1" dirty="0">
                  <a:latin typeface="Arial" charset="0"/>
                  <a:ea typeface="+mn-ea"/>
                </a:rPr>
                <a:t>Literature and ontologies</a:t>
              </a:r>
              <a:endParaRPr lang="en-US" sz="1500" dirty="0">
                <a:latin typeface="Arial" charset="0"/>
                <a:ea typeface="+mn-ea"/>
              </a:endParaRPr>
            </a:p>
            <a:p>
              <a:pPr algn="ctr" defTabSz="914324">
                <a:defRPr/>
              </a:pPr>
              <a:r>
                <a:rPr lang="en-US" sz="1500" dirty="0" err="1">
                  <a:latin typeface="Arial" charset="0"/>
                  <a:ea typeface="+mn-ea"/>
                </a:rPr>
                <a:t>CiteXplore</a:t>
              </a:r>
              <a:r>
                <a:rPr lang="en-US" sz="1500" dirty="0">
                  <a:latin typeface="Arial" charset="0"/>
                  <a:ea typeface="+mn-ea"/>
                </a:rPr>
                <a:t>, GO</a:t>
              </a:r>
            </a:p>
          </p:txBody>
        </p:sp>
      </p:grpSp>
      <p:sp>
        <p:nvSpPr>
          <p:cNvPr id="41989" name="Slide Number Placeholder 3">
            <a:extLst>
              <a:ext uri="{FF2B5EF4-FFF2-40B4-BE49-F238E27FC236}">
                <a16:creationId xmlns:a16="http://schemas.microsoft.com/office/drawing/2014/main" id="{E2F80B2B-3281-6446-B0C5-A13B03CE29BE}"/>
              </a:ext>
            </a:extLst>
          </p:cNvPr>
          <p:cNvSpPr txBox="1">
            <a:spLocks noGrp="1"/>
          </p:cNvSpPr>
          <p:nvPr/>
        </p:nvSpPr>
        <p:spPr bwMode="auto">
          <a:xfrm>
            <a:off x="152400" y="63754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2400">
                <a:solidFill>
                  <a:schemeClr val="tx1"/>
                </a:solidFill>
                <a:latin typeface="Arial" panose="020B0604020202020204" pitchFamily="34" charset="0"/>
                <a:ea typeface="ＭＳ Ｐゴシック" panose="020B0600070205080204" pitchFamily="34" charset="-128"/>
              </a:defRPr>
            </a:lvl1pPr>
            <a:lvl2pPr marL="37931725" indent="-37474525" defTabSz="912813">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9B0BCE5-FC24-7F4F-88FC-22A27686B24D}" type="slidenum">
              <a:rPr lang="de-DE" altLang="it-IT" sz="900">
                <a:solidFill>
                  <a:srgbClr val="FFFFFF"/>
                </a:solidFill>
              </a:rPr>
              <a:pPr/>
              <a:t>31</a:t>
            </a:fld>
            <a:endParaRPr lang="de-DE" altLang="it-IT" sz="900">
              <a:solidFill>
                <a:srgbClr val="FFFFFF"/>
              </a:solidFill>
            </a:endParaRPr>
          </a:p>
        </p:txBody>
      </p:sp>
    </p:spTree>
    <p:extLst>
      <p:ext uri="{BB962C8B-B14F-4D97-AF65-F5344CB8AC3E}">
        <p14:creationId xmlns:p14="http://schemas.microsoft.com/office/powerpoint/2010/main" val="86082135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4" name="Picture 5" descr="Fig5_db_collabs_08white_border">
            <a:extLst>
              <a:ext uri="{FF2B5EF4-FFF2-40B4-BE49-F238E27FC236}">
                <a16:creationId xmlns:a16="http://schemas.microsoft.com/office/drawing/2014/main" id="{8032C648-948C-7D4E-8DCB-57AA56B9AF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425" y="995363"/>
            <a:ext cx="6913563"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Slide Number Placeholder 3">
            <a:extLst>
              <a:ext uri="{FF2B5EF4-FFF2-40B4-BE49-F238E27FC236}">
                <a16:creationId xmlns:a16="http://schemas.microsoft.com/office/drawing/2014/main" id="{C64A1808-528A-2D4E-AA42-D31F75B736F3}"/>
              </a:ext>
            </a:extLst>
          </p:cNvPr>
          <p:cNvSpPr txBox="1">
            <a:spLocks noGrp="1"/>
          </p:cNvSpPr>
          <p:nvPr/>
        </p:nvSpPr>
        <p:spPr bwMode="auto">
          <a:xfrm>
            <a:off x="152400" y="63754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2400">
                <a:solidFill>
                  <a:schemeClr val="tx1"/>
                </a:solidFill>
                <a:latin typeface="Arial" panose="020B0604020202020204" pitchFamily="34" charset="0"/>
                <a:ea typeface="ＭＳ Ｐゴシック" panose="020B0600070205080204" pitchFamily="34" charset="-128"/>
              </a:defRPr>
            </a:lvl1pPr>
            <a:lvl2pPr marL="37931725" indent="-37474525" defTabSz="912813">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6453242-31E4-7543-96F1-A560F2C4B963}" type="slidenum">
              <a:rPr lang="de-DE" altLang="it-IT" sz="900">
                <a:solidFill>
                  <a:srgbClr val="FFFFFF"/>
                </a:solidFill>
              </a:rPr>
              <a:pPr/>
              <a:t>32</a:t>
            </a:fld>
            <a:endParaRPr lang="de-DE" altLang="it-IT" sz="900">
              <a:solidFill>
                <a:srgbClr val="FFFFFF"/>
              </a:solidFill>
            </a:endParaRPr>
          </a:p>
        </p:txBody>
      </p:sp>
      <p:sp>
        <p:nvSpPr>
          <p:cNvPr id="44036" name="Rectangle 2">
            <a:extLst>
              <a:ext uri="{FF2B5EF4-FFF2-40B4-BE49-F238E27FC236}">
                <a16:creationId xmlns:a16="http://schemas.microsoft.com/office/drawing/2014/main" id="{520BCDBE-D197-BC47-9B63-CE7C7C5223BF}"/>
              </a:ext>
            </a:extLst>
          </p:cNvPr>
          <p:cNvSpPr>
            <a:spLocks noGrp="1" noChangeArrowheads="1"/>
          </p:cNvSpPr>
          <p:nvPr>
            <p:ph type="title" idx="4294967295"/>
          </p:nvPr>
        </p:nvSpPr>
        <p:spPr>
          <a:xfrm>
            <a:off x="0" y="188913"/>
            <a:ext cx="8153400" cy="762000"/>
          </a:xfrm>
        </p:spPr>
        <p:txBody>
          <a:bodyPr/>
          <a:lstStyle/>
          <a:p>
            <a:pPr eaLnBrk="1" hangingPunct="1"/>
            <a:r>
              <a:rPr lang="en-US" altLang="it-IT" b="1">
                <a:ea typeface="ＭＳ Ｐゴシック" panose="020B0600070205080204" pitchFamily="34" charset="-128"/>
              </a:rPr>
              <a:t>Database collaborations</a:t>
            </a:r>
          </a:p>
        </p:txBody>
      </p:sp>
    </p:spTree>
    <p:extLst>
      <p:ext uri="{BB962C8B-B14F-4D97-AF65-F5344CB8AC3E}">
        <p14:creationId xmlns:p14="http://schemas.microsoft.com/office/powerpoint/2010/main" val="222260196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4" name="Slide Number Placeholder 2">
            <a:extLst>
              <a:ext uri="{FF2B5EF4-FFF2-40B4-BE49-F238E27FC236}">
                <a16:creationId xmlns:a16="http://schemas.microsoft.com/office/drawing/2014/main" id="{8A8A0511-F94D-654B-A018-29C6542C0D21}"/>
              </a:ext>
            </a:extLst>
          </p:cNvPr>
          <p:cNvSpPr txBox="1">
            <a:spLocks noGrp="1"/>
          </p:cNvSpPr>
          <p:nvPr/>
        </p:nvSpPr>
        <p:spPr bwMode="auto">
          <a:xfrm>
            <a:off x="152400" y="63754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2400">
                <a:solidFill>
                  <a:schemeClr val="tx1"/>
                </a:solidFill>
                <a:latin typeface="Arial" panose="020B0604020202020204" pitchFamily="34" charset="0"/>
                <a:ea typeface="ＭＳ Ｐゴシック" panose="020B0600070205080204" pitchFamily="34" charset="-128"/>
              </a:defRPr>
            </a:lvl1pPr>
            <a:lvl2pPr marL="37931725" indent="-37474525" defTabSz="912813">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0A90E27-830E-0E48-B4BD-292EFAFA74C8}" type="slidenum">
              <a:rPr lang="de-DE" altLang="it-IT" sz="900">
                <a:solidFill>
                  <a:srgbClr val="FFFFFF"/>
                </a:solidFill>
              </a:rPr>
              <a:pPr/>
              <a:t>33</a:t>
            </a:fld>
            <a:endParaRPr lang="de-DE" altLang="it-IT" sz="900">
              <a:solidFill>
                <a:srgbClr val="FFFFFF"/>
              </a:solidFill>
            </a:endParaRPr>
          </a:p>
        </p:txBody>
      </p:sp>
      <p:pic>
        <p:nvPicPr>
          <p:cNvPr id="46085" name="Picture 19" descr="Arrow_09_for_EBI_loop">
            <a:extLst>
              <a:ext uri="{FF2B5EF4-FFF2-40B4-BE49-F238E27FC236}">
                <a16:creationId xmlns:a16="http://schemas.microsoft.com/office/drawing/2014/main" id="{B0C7B117-CCAA-FD40-801E-7024AFDE4DE7}"/>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b="11429"/>
          <a:stretch>
            <a:fillRect/>
          </a:stretch>
        </p:blipFill>
        <p:spPr bwMode="auto">
          <a:xfrm>
            <a:off x="1619250" y="44450"/>
            <a:ext cx="6794500" cy="60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4">
            <a:extLst>
              <a:ext uri="{FF2B5EF4-FFF2-40B4-BE49-F238E27FC236}">
                <a16:creationId xmlns:a16="http://schemas.microsoft.com/office/drawing/2014/main" id="{41281ADE-11A4-D542-B20B-C13C82827708}"/>
              </a:ext>
            </a:extLst>
          </p:cNvPr>
          <p:cNvSpPr>
            <a:spLocks noChangeArrowheads="1"/>
          </p:cNvSpPr>
          <p:nvPr/>
        </p:nvSpPr>
        <p:spPr bwMode="auto">
          <a:xfrm>
            <a:off x="152400" y="176213"/>
            <a:ext cx="899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sz="2400">
                <a:solidFill>
                  <a:schemeClr val="tx1"/>
                </a:solidFill>
                <a:latin typeface="Arial" panose="020B0604020202020204" pitchFamily="34" charset="0"/>
                <a:ea typeface="ＭＳ Ｐゴシック" panose="020B0600070205080204" pitchFamily="34" charset="-128"/>
              </a:defRPr>
            </a:lvl1pPr>
            <a:lvl2pPr marL="37931725" indent="-37474525" defTabSz="912813">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b="1">
                <a:solidFill>
                  <a:schemeClr val="accent1"/>
                </a:solidFill>
              </a:rPr>
              <a:t>Standards development – international collaborations</a:t>
            </a:r>
          </a:p>
        </p:txBody>
      </p:sp>
      <p:grpSp>
        <p:nvGrpSpPr>
          <p:cNvPr id="46087" name="Group 17">
            <a:extLst>
              <a:ext uri="{FF2B5EF4-FFF2-40B4-BE49-F238E27FC236}">
                <a16:creationId xmlns:a16="http://schemas.microsoft.com/office/drawing/2014/main" id="{28DD5516-22A9-DE42-832D-0FF3654CCF15}"/>
              </a:ext>
            </a:extLst>
          </p:cNvPr>
          <p:cNvGrpSpPr>
            <a:grpSpLocks/>
          </p:cNvGrpSpPr>
          <p:nvPr/>
        </p:nvGrpSpPr>
        <p:grpSpPr bwMode="auto">
          <a:xfrm>
            <a:off x="107950" y="650875"/>
            <a:ext cx="9036050" cy="5437188"/>
            <a:chOff x="68" y="410"/>
            <a:chExt cx="5692" cy="3425"/>
          </a:xfrm>
        </p:grpSpPr>
        <p:sp>
          <p:nvSpPr>
            <p:cNvPr id="212999" name="AutoShape 7">
              <a:extLst>
                <a:ext uri="{FF2B5EF4-FFF2-40B4-BE49-F238E27FC236}">
                  <a16:creationId xmlns:a16="http://schemas.microsoft.com/office/drawing/2014/main" id="{C287E875-CB59-D14D-9DD5-F94C5F5C9249}"/>
                </a:ext>
              </a:extLst>
            </p:cNvPr>
            <p:cNvSpPr>
              <a:spLocks noChangeArrowheads="1"/>
            </p:cNvSpPr>
            <p:nvPr/>
          </p:nvSpPr>
          <p:spPr bwMode="auto">
            <a:xfrm>
              <a:off x="68" y="529"/>
              <a:ext cx="1440" cy="382"/>
            </a:xfrm>
            <a:prstGeom prst="wedgeRectCallout">
              <a:avLst>
                <a:gd name="adj1" fmla="val 63472"/>
                <a:gd name="adj2" fmla="val -18810"/>
              </a:avLst>
            </a:prstGeom>
            <a:solidFill>
              <a:schemeClr val="bg1"/>
            </a:solidFill>
            <a:ln w="9525">
              <a:solidFill>
                <a:schemeClr val="tx1"/>
              </a:solidFill>
              <a:miter lim="800000"/>
              <a:headEnd/>
              <a:tailEnd/>
            </a:ln>
            <a:effectLst>
              <a:outerShdw dist="89803" dir="2700000" algn="ctr" rotWithShape="0">
                <a:schemeClr val="tx1">
                  <a:alpha val="50000"/>
                </a:schemeClr>
              </a:outerShdw>
            </a:effectLst>
          </p:spPr>
          <p:txBody>
            <a:bodyPr lIns="71995" tIns="71995" rIns="71995" bIns="71995" anchor="ctr">
              <a:spAutoFit/>
            </a:bodyPr>
            <a:lstStyle/>
            <a:p>
              <a:pPr algn="ctr" defTabSz="914324">
                <a:defRPr/>
              </a:pPr>
              <a:r>
                <a:rPr lang="en-US" sz="1500" b="1" dirty="0">
                  <a:latin typeface="Arial" charset="0"/>
                  <a:ea typeface="+mn-ea"/>
                </a:rPr>
                <a:t>Genome annotation</a:t>
              </a:r>
              <a:endParaRPr lang="en-US" sz="1500" dirty="0">
                <a:latin typeface="Arial" charset="0"/>
                <a:ea typeface="+mn-ea"/>
              </a:endParaRPr>
            </a:p>
            <a:p>
              <a:pPr algn="ctr" defTabSz="914324">
                <a:defRPr/>
              </a:pPr>
              <a:r>
                <a:rPr lang="en-US" sz="1500" b="1" dirty="0">
                  <a:solidFill>
                    <a:schemeClr val="tx2"/>
                  </a:solidFill>
                  <a:latin typeface="Arial" charset="0"/>
                  <a:ea typeface="+mn-ea"/>
                </a:rPr>
                <a:t>www.geneontology.org</a:t>
              </a:r>
            </a:p>
          </p:txBody>
        </p:sp>
        <p:sp>
          <p:nvSpPr>
            <p:cNvPr id="213001" name="AutoShape 9">
              <a:extLst>
                <a:ext uri="{FF2B5EF4-FFF2-40B4-BE49-F238E27FC236}">
                  <a16:creationId xmlns:a16="http://schemas.microsoft.com/office/drawing/2014/main" id="{F59E2954-0D46-2C47-8370-10A6E3B8E907}"/>
                </a:ext>
              </a:extLst>
            </p:cNvPr>
            <p:cNvSpPr>
              <a:spLocks noChangeArrowheads="1"/>
            </p:cNvSpPr>
            <p:nvPr/>
          </p:nvSpPr>
          <p:spPr bwMode="auto">
            <a:xfrm>
              <a:off x="68" y="1592"/>
              <a:ext cx="1695" cy="528"/>
            </a:xfrm>
            <a:prstGeom prst="wedgeRectCallout">
              <a:avLst>
                <a:gd name="adj1" fmla="val 91889"/>
                <a:gd name="adj2" fmla="val -137500"/>
              </a:avLst>
            </a:prstGeom>
            <a:solidFill>
              <a:schemeClr val="bg1"/>
            </a:solidFill>
            <a:ln w="9525">
              <a:solidFill>
                <a:schemeClr val="tx1"/>
              </a:solidFill>
              <a:miter lim="800000"/>
              <a:headEnd/>
              <a:tailEnd/>
            </a:ln>
            <a:effectLst>
              <a:outerShdw dist="89803" dir="2700000" algn="ctr" rotWithShape="0">
                <a:schemeClr val="tx1">
                  <a:alpha val="50000"/>
                </a:schemeClr>
              </a:outerShdw>
            </a:effectLst>
          </p:spPr>
          <p:txBody>
            <a:bodyPr lIns="71995" tIns="71995" rIns="71995" bIns="71995" anchor="ctr">
              <a:spAutoFit/>
            </a:bodyPr>
            <a:lstStyle/>
            <a:p>
              <a:pPr algn="ctr" defTabSz="914324">
                <a:defRPr/>
              </a:pPr>
              <a:r>
                <a:rPr lang="en-US" sz="1500" b="1" dirty="0">
                  <a:latin typeface="Arial" charset="0"/>
                  <a:ea typeface="+mn-ea"/>
                </a:rPr>
                <a:t>Microarray and Gene Expression Data (MGED) </a:t>
              </a:r>
              <a:endParaRPr lang="en-US" sz="1500" dirty="0">
                <a:latin typeface="Arial" charset="0"/>
                <a:ea typeface="+mn-ea"/>
              </a:endParaRPr>
            </a:p>
            <a:p>
              <a:pPr algn="ctr" defTabSz="914324">
                <a:defRPr/>
              </a:pPr>
              <a:r>
                <a:rPr lang="en-US" sz="1500" b="1" dirty="0">
                  <a:solidFill>
                    <a:schemeClr val="tx2"/>
                  </a:solidFill>
                  <a:latin typeface="Arial" charset="0"/>
                  <a:ea typeface="+mn-ea"/>
                </a:rPr>
                <a:t>www.mged.org</a:t>
              </a:r>
            </a:p>
          </p:txBody>
        </p:sp>
        <p:sp>
          <p:nvSpPr>
            <p:cNvPr id="213002" name="AutoShape 10">
              <a:extLst>
                <a:ext uri="{FF2B5EF4-FFF2-40B4-BE49-F238E27FC236}">
                  <a16:creationId xmlns:a16="http://schemas.microsoft.com/office/drawing/2014/main" id="{155A622E-95C8-2441-8FCF-8948907980D3}"/>
                </a:ext>
              </a:extLst>
            </p:cNvPr>
            <p:cNvSpPr>
              <a:spLocks noChangeArrowheads="1"/>
            </p:cNvSpPr>
            <p:nvPr/>
          </p:nvSpPr>
          <p:spPr bwMode="auto">
            <a:xfrm>
              <a:off x="4215" y="981"/>
              <a:ext cx="1296" cy="402"/>
            </a:xfrm>
            <a:prstGeom prst="wedgeRectCallout">
              <a:avLst>
                <a:gd name="adj1" fmla="val -88968"/>
                <a:gd name="adj2" fmla="val -12935"/>
              </a:avLst>
            </a:prstGeom>
            <a:solidFill>
              <a:schemeClr val="bg1"/>
            </a:solidFill>
            <a:ln w="9525">
              <a:solidFill>
                <a:schemeClr val="tx1"/>
              </a:solidFill>
              <a:miter lim="800000"/>
              <a:headEnd/>
              <a:tailEnd/>
            </a:ln>
            <a:effectLst>
              <a:outerShdw dist="89803" dir="2700000" algn="ctr" rotWithShape="0">
                <a:schemeClr val="tx1">
                  <a:alpha val="50000"/>
                </a:schemeClr>
              </a:outerShdw>
            </a:effectLst>
          </p:spPr>
          <p:txBody>
            <a:bodyPr wrap="none" lIns="71995" tIns="71995" rIns="71995" bIns="71995" anchor="ctr"/>
            <a:lstStyle/>
            <a:p>
              <a:pPr algn="ctr" defTabSz="914324">
                <a:defRPr/>
              </a:pPr>
              <a:r>
                <a:rPr lang="en-US" sz="1500" b="1" dirty="0">
                  <a:latin typeface="Arial" charset="0"/>
                  <a:ea typeface="+mn-ea"/>
                </a:rPr>
                <a:t>Protein sequence</a:t>
              </a:r>
              <a:endParaRPr lang="en-US" sz="1500" dirty="0">
                <a:latin typeface="Arial" charset="0"/>
                <a:ea typeface="+mn-ea"/>
              </a:endParaRPr>
            </a:p>
            <a:p>
              <a:pPr algn="ctr" defTabSz="914324">
                <a:defRPr/>
              </a:pPr>
              <a:r>
                <a:rPr lang="en-US" sz="1500" b="1" dirty="0">
                  <a:solidFill>
                    <a:schemeClr val="tx2"/>
                  </a:solidFill>
                  <a:latin typeface="Arial" charset="0"/>
                  <a:ea typeface="+mn-ea"/>
                </a:rPr>
                <a:t>www.uniprot.org</a:t>
              </a:r>
            </a:p>
          </p:txBody>
        </p:sp>
        <p:sp>
          <p:nvSpPr>
            <p:cNvPr id="213003" name="AutoShape 11">
              <a:extLst>
                <a:ext uri="{FF2B5EF4-FFF2-40B4-BE49-F238E27FC236}">
                  <a16:creationId xmlns:a16="http://schemas.microsoft.com/office/drawing/2014/main" id="{A9D308A0-B261-2640-B242-A46D7B7AF467}"/>
                </a:ext>
              </a:extLst>
            </p:cNvPr>
            <p:cNvSpPr>
              <a:spLocks noChangeArrowheads="1"/>
            </p:cNvSpPr>
            <p:nvPr/>
          </p:nvSpPr>
          <p:spPr bwMode="auto">
            <a:xfrm>
              <a:off x="1819" y="1506"/>
              <a:ext cx="1160" cy="819"/>
            </a:xfrm>
            <a:prstGeom prst="wedgeRectCallout">
              <a:avLst>
                <a:gd name="adj1" fmla="val 76653"/>
                <a:gd name="adj2" fmla="val -38023"/>
              </a:avLst>
            </a:prstGeom>
            <a:solidFill>
              <a:schemeClr val="bg1"/>
            </a:solidFill>
            <a:ln w="9525">
              <a:solidFill>
                <a:schemeClr val="tx1"/>
              </a:solidFill>
              <a:miter lim="800000"/>
              <a:headEnd/>
              <a:tailEnd/>
            </a:ln>
            <a:effectLst>
              <a:outerShdw dist="89803" dir="2700000" algn="ctr" rotWithShape="0">
                <a:schemeClr val="tx1">
                  <a:alpha val="50000"/>
                </a:schemeClr>
              </a:outerShdw>
            </a:effectLst>
          </p:spPr>
          <p:txBody>
            <a:bodyPr lIns="71995" tIns="71995" rIns="71995" bIns="71995" anchor="ctr">
              <a:spAutoFit/>
            </a:bodyPr>
            <a:lstStyle/>
            <a:p>
              <a:pPr algn="ctr" defTabSz="914324">
                <a:defRPr/>
              </a:pPr>
              <a:r>
                <a:rPr lang="en-US" sz="1500" b="1" dirty="0">
                  <a:latin typeface="Arial" charset="0"/>
                  <a:ea typeface="+mn-ea"/>
                </a:rPr>
                <a:t>HUPO- Proteomics </a:t>
              </a:r>
            </a:p>
            <a:p>
              <a:pPr algn="ctr" defTabSz="914324">
                <a:defRPr/>
              </a:pPr>
              <a:r>
                <a:rPr lang="en-US" sz="1500" b="1" dirty="0">
                  <a:latin typeface="Arial" charset="0"/>
                  <a:ea typeface="+mn-ea"/>
                </a:rPr>
                <a:t>Standards Initiative (PSI)</a:t>
              </a:r>
              <a:endParaRPr lang="en-US" sz="1500" dirty="0">
                <a:latin typeface="Arial" charset="0"/>
                <a:ea typeface="+mn-ea"/>
              </a:endParaRPr>
            </a:p>
            <a:p>
              <a:pPr algn="ctr" defTabSz="914324">
                <a:defRPr/>
              </a:pPr>
              <a:r>
                <a:rPr lang="en-US" sz="1500" b="1" dirty="0" err="1">
                  <a:solidFill>
                    <a:schemeClr val="tx2"/>
                  </a:solidFill>
                  <a:latin typeface="Arial" charset="0"/>
                  <a:ea typeface="+mn-ea"/>
                </a:rPr>
                <a:t>www.psidev.info</a:t>
              </a:r>
              <a:endParaRPr lang="en-US" sz="1500" b="1" dirty="0">
                <a:solidFill>
                  <a:schemeClr val="tx2"/>
                </a:solidFill>
                <a:latin typeface="Arial" charset="0"/>
                <a:ea typeface="+mn-ea"/>
              </a:endParaRPr>
            </a:p>
          </p:txBody>
        </p:sp>
        <p:sp>
          <p:nvSpPr>
            <p:cNvPr id="213004" name="AutoShape 12">
              <a:extLst>
                <a:ext uri="{FF2B5EF4-FFF2-40B4-BE49-F238E27FC236}">
                  <a16:creationId xmlns:a16="http://schemas.microsoft.com/office/drawing/2014/main" id="{86256F08-48D1-954C-AE03-3C81D3D4D984}"/>
                </a:ext>
              </a:extLst>
            </p:cNvPr>
            <p:cNvSpPr>
              <a:spLocks noChangeArrowheads="1"/>
            </p:cNvSpPr>
            <p:nvPr/>
          </p:nvSpPr>
          <p:spPr bwMode="auto">
            <a:xfrm>
              <a:off x="4332" y="1480"/>
              <a:ext cx="1296" cy="402"/>
            </a:xfrm>
            <a:prstGeom prst="wedgeRectCallout">
              <a:avLst>
                <a:gd name="adj1" fmla="val -63194"/>
                <a:gd name="adj2" fmla="val -24380"/>
              </a:avLst>
            </a:prstGeom>
            <a:solidFill>
              <a:schemeClr val="bg1"/>
            </a:solidFill>
            <a:ln w="9525">
              <a:solidFill>
                <a:schemeClr val="tx1"/>
              </a:solidFill>
              <a:miter lim="800000"/>
              <a:headEnd/>
              <a:tailEnd/>
            </a:ln>
            <a:effectLst>
              <a:outerShdw dist="89803" dir="2700000" algn="ctr" rotWithShape="0">
                <a:schemeClr val="tx1">
                  <a:alpha val="50000"/>
                </a:schemeClr>
              </a:outerShdw>
            </a:effectLst>
          </p:spPr>
          <p:txBody>
            <a:bodyPr wrap="none" lIns="71995" tIns="71995" rIns="71995" bIns="71995" anchor="ctr"/>
            <a:lstStyle/>
            <a:p>
              <a:pPr algn="ctr" defTabSz="914324">
                <a:defRPr/>
              </a:pPr>
              <a:r>
                <a:rPr lang="en-US" sz="1500" b="1" dirty="0">
                  <a:latin typeface="Arial" charset="0"/>
                  <a:ea typeface="+mn-ea"/>
                </a:rPr>
                <a:t>Protein structure</a:t>
              </a:r>
              <a:endParaRPr lang="en-US" sz="1500" dirty="0">
                <a:latin typeface="Arial" charset="0"/>
                <a:ea typeface="+mn-ea"/>
              </a:endParaRPr>
            </a:p>
            <a:p>
              <a:pPr algn="ctr" defTabSz="914324">
                <a:defRPr/>
              </a:pPr>
              <a:r>
                <a:rPr lang="en-US" sz="1500" b="1" dirty="0">
                  <a:solidFill>
                    <a:schemeClr val="tx2"/>
                  </a:solidFill>
                  <a:latin typeface="Arial" charset="0"/>
                  <a:ea typeface="+mn-ea"/>
                </a:rPr>
                <a:t>www.wwpdb.org</a:t>
              </a:r>
            </a:p>
          </p:txBody>
        </p:sp>
        <p:sp>
          <p:nvSpPr>
            <p:cNvPr id="213005" name="AutoShape 13">
              <a:extLst>
                <a:ext uri="{FF2B5EF4-FFF2-40B4-BE49-F238E27FC236}">
                  <a16:creationId xmlns:a16="http://schemas.microsoft.com/office/drawing/2014/main" id="{6F7E89F2-2A66-D449-BF84-1D19A9D67904}"/>
                </a:ext>
              </a:extLst>
            </p:cNvPr>
            <p:cNvSpPr>
              <a:spLocks noChangeArrowheads="1"/>
            </p:cNvSpPr>
            <p:nvPr/>
          </p:nvSpPr>
          <p:spPr bwMode="auto">
            <a:xfrm>
              <a:off x="276" y="2485"/>
              <a:ext cx="1440" cy="383"/>
            </a:xfrm>
            <a:prstGeom prst="wedgeRectCallout">
              <a:avLst>
                <a:gd name="adj1" fmla="val 167185"/>
                <a:gd name="adj2" fmla="val -115935"/>
              </a:avLst>
            </a:prstGeom>
            <a:solidFill>
              <a:schemeClr val="bg1"/>
            </a:solidFill>
            <a:ln w="9525">
              <a:solidFill>
                <a:schemeClr val="tx1"/>
              </a:solidFill>
              <a:miter lim="800000"/>
              <a:headEnd/>
              <a:tailEnd/>
            </a:ln>
            <a:effectLst>
              <a:outerShdw dist="89803" dir="2700000" algn="ctr" rotWithShape="0">
                <a:schemeClr val="tx1">
                  <a:alpha val="50000"/>
                </a:schemeClr>
              </a:outerShdw>
            </a:effectLst>
          </p:spPr>
          <p:txBody>
            <a:bodyPr lIns="71995" tIns="71995" rIns="71995" bIns="71995" anchor="ctr">
              <a:spAutoFit/>
            </a:bodyPr>
            <a:lstStyle/>
            <a:p>
              <a:pPr algn="ctr" defTabSz="914324">
                <a:defRPr/>
              </a:pPr>
              <a:r>
                <a:rPr lang="en-US" sz="1500" b="1" dirty="0" err="1">
                  <a:latin typeface="Arial" charset="0"/>
                  <a:ea typeface="+mn-ea"/>
                </a:rPr>
                <a:t>Cheminformatics</a:t>
              </a:r>
              <a:endParaRPr lang="en-US" sz="1500" dirty="0">
                <a:latin typeface="Arial" charset="0"/>
                <a:ea typeface="+mn-ea"/>
              </a:endParaRPr>
            </a:p>
            <a:p>
              <a:pPr algn="ctr" defTabSz="914324">
                <a:defRPr/>
              </a:pPr>
              <a:r>
                <a:rPr lang="en-US" sz="1500" b="1" dirty="0">
                  <a:solidFill>
                    <a:schemeClr val="tx2"/>
                  </a:solidFill>
                  <a:latin typeface="Arial" charset="0"/>
                  <a:ea typeface="+mn-ea"/>
                </a:rPr>
                <a:t>www.ebi.ac.uk/chebi</a:t>
              </a:r>
            </a:p>
          </p:txBody>
        </p:sp>
        <p:sp>
          <p:nvSpPr>
            <p:cNvPr id="213006" name="AutoShape 14">
              <a:extLst>
                <a:ext uri="{FF2B5EF4-FFF2-40B4-BE49-F238E27FC236}">
                  <a16:creationId xmlns:a16="http://schemas.microsoft.com/office/drawing/2014/main" id="{8191E721-4A8A-3843-B667-5A37AB384149}"/>
                </a:ext>
              </a:extLst>
            </p:cNvPr>
            <p:cNvSpPr>
              <a:spLocks noChangeArrowheads="1"/>
            </p:cNvSpPr>
            <p:nvPr/>
          </p:nvSpPr>
          <p:spPr bwMode="auto">
            <a:xfrm>
              <a:off x="1896" y="2726"/>
              <a:ext cx="1392" cy="528"/>
            </a:xfrm>
            <a:prstGeom prst="wedgeRectCallout">
              <a:avLst>
                <a:gd name="adj1" fmla="val 87935"/>
                <a:gd name="adj2" fmla="val -87037"/>
              </a:avLst>
            </a:prstGeom>
            <a:solidFill>
              <a:schemeClr val="bg1"/>
            </a:solidFill>
            <a:ln w="9525">
              <a:solidFill>
                <a:schemeClr val="tx1"/>
              </a:solidFill>
              <a:miter lim="800000"/>
              <a:headEnd/>
              <a:tailEnd/>
            </a:ln>
            <a:effectLst>
              <a:outerShdw dist="89803" dir="2700000" algn="ctr" rotWithShape="0">
                <a:schemeClr val="tx1">
                  <a:alpha val="50000"/>
                </a:schemeClr>
              </a:outerShdw>
            </a:effectLst>
          </p:spPr>
          <p:txBody>
            <a:bodyPr lIns="71995" tIns="71995" rIns="71995" bIns="71995" anchor="ctr">
              <a:spAutoFit/>
            </a:bodyPr>
            <a:lstStyle/>
            <a:p>
              <a:pPr algn="ctr" defTabSz="914324">
                <a:defRPr/>
              </a:pPr>
              <a:r>
                <a:rPr lang="en-US" sz="1500" b="1" dirty="0">
                  <a:latin typeface="Arial" charset="0"/>
                  <a:ea typeface="+mn-ea"/>
                </a:rPr>
                <a:t>Pathways</a:t>
              </a:r>
              <a:endParaRPr lang="en-US" sz="1500" dirty="0">
                <a:latin typeface="Arial" charset="0"/>
                <a:ea typeface="+mn-ea"/>
              </a:endParaRPr>
            </a:p>
            <a:p>
              <a:pPr algn="ctr" defTabSz="914324">
                <a:defRPr/>
              </a:pPr>
              <a:r>
                <a:rPr lang="en-US" sz="1500" b="1" dirty="0">
                  <a:solidFill>
                    <a:schemeClr val="tx2"/>
                  </a:solidFill>
                  <a:latin typeface="Arial" charset="0"/>
                  <a:ea typeface="+mn-ea"/>
                </a:rPr>
                <a:t>www.reactome.org</a:t>
              </a:r>
            </a:p>
            <a:p>
              <a:pPr algn="ctr" defTabSz="914324">
                <a:defRPr/>
              </a:pPr>
              <a:r>
                <a:rPr lang="en-US" sz="1500" b="1" dirty="0">
                  <a:solidFill>
                    <a:schemeClr val="tx2"/>
                  </a:solidFill>
                  <a:latin typeface="Arial" charset="0"/>
                  <a:ea typeface="+mn-ea"/>
                </a:rPr>
                <a:t>www.biopax.org</a:t>
              </a:r>
            </a:p>
          </p:txBody>
        </p:sp>
        <p:sp>
          <p:nvSpPr>
            <p:cNvPr id="213007" name="AutoShape 15">
              <a:extLst>
                <a:ext uri="{FF2B5EF4-FFF2-40B4-BE49-F238E27FC236}">
                  <a16:creationId xmlns:a16="http://schemas.microsoft.com/office/drawing/2014/main" id="{7C9143ED-AF35-914E-9954-9F55F03D7917}"/>
                </a:ext>
              </a:extLst>
            </p:cNvPr>
            <p:cNvSpPr>
              <a:spLocks noChangeArrowheads="1"/>
            </p:cNvSpPr>
            <p:nvPr/>
          </p:nvSpPr>
          <p:spPr bwMode="auto">
            <a:xfrm>
              <a:off x="4488" y="3189"/>
              <a:ext cx="1207" cy="528"/>
            </a:xfrm>
            <a:prstGeom prst="wedgeRectCallout">
              <a:avLst>
                <a:gd name="adj1" fmla="val -64333"/>
                <a:gd name="adj2" fmla="val 9468"/>
              </a:avLst>
            </a:prstGeom>
            <a:solidFill>
              <a:schemeClr val="bg1"/>
            </a:solidFill>
            <a:ln w="9525">
              <a:solidFill>
                <a:schemeClr val="tx1"/>
              </a:solidFill>
              <a:miter lim="800000"/>
              <a:headEnd/>
              <a:tailEnd/>
            </a:ln>
            <a:effectLst>
              <a:outerShdw dist="89803" dir="2700000" algn="ctr" rotWithShape="0">
                <a:schemeClr val="tx1">
                  <a:alpha val="50000"/>
                </a:schemeClr>
              </a:outerShdw>
            </a:effectLst>
          </p:spPr>
          <p:txBody>
            <a:bodyPr lIns="71995" tIns="71995" rIns="71995" bIns="71995" anchor="ctr">
              <a:spAutoFit/>
            </a:bodyPr>
            <a:lstStyle/>
            <a:p>
              <a:pPr algn="ctr" defTabSz="912813">
                <a:defRPr/>
              </a:pPr>
              <a:r>
                <a:rPr lang="en-US" sz="1500" b="1">
                  <a:latin typeface="Arial" charset="0"/>
                  <a:ea typeface="+mn-ea"/>
                </a:rPr>
                <a:t>Systems modeling standards</a:t>
              </a:r>
              <a:endParaRPr lang="en-US" sz="1500">
                <a:latin typeface="Arial" charset="0"/>
                <a:ea typeface="+mn-ea"/>
              </a:endParaRPr>
            </a:p>
            <a:p>
              <a:pPr algn="ctr" defTabSz="912813">
                <a:defRPr/>
              </a:pPr>
              <a:r>
                <a:rPr lang="en-US" sz="1500" b="1">
                  <a:solidFill>
                    <a:schemeClr val="tx2"/>
                  </a:solidFill>
                  <a:latin typeface="Arial" charset="0"/>
                  <a:ea typeface="+mn-ea"/>
                </a:rPr>
                <a:t>www.sbml.org</a:t>
              </a:r>
            </a:p>
          </p:txBody>
        </p:sp>
        <p:sp>
          <p:nvSpPr>
            <p:cNvPr id="213008" name="AutoShape 16">
              <a:extLst>
                <a:ext uri="{FF2B5EF4-FFF2-40B4-BE49-F238E27FC236}">
                  <a16:creationId xmlns:a16="http://schemas.microsoft.com/office/drawing/2014/main" id="{9235428D-3F10-7049-9874-359D52557B1D}"/>
                </a:ext>
              </a:extLst>
            </p:cNvPr>
            <p:cNvSpPr>
              <a:spLocks noChangeArrowheads="1"/>
            </p:cNvSpPr>
            <p:nvPr/>
          </p:nvSpPr>
          <p:spPr bwMode="auto">
            <a:xfrm>
              <a:off x="354" y="3433"/>
              <a:ext cx="2544" cy="402"/>
            </a:xfrm>
            <a:prstGeom prst="wedgeRectCallout">
              <a:avLst>
                <a:gd name="adj1" fmla="val 80463"/>
                <a:gd name="adj2" fmla="val -76759"/>
              </a:avLst>
            </a:prstGeom>
            <a:solidFill>
              <a:schemeClr val="bg1"/>
            </a:solidFill>
            <a:ln w="9525">
              <a:solidFill>
                <a:schemeClr val="tx1"/>
              </a:solidFill>
              <a:miter lim="800000"/>
              <a:headEnd/>
              <a:tailEnd/>
            </a:ln>
            <a:effectLst>
              <a:outerShdw dist="89803" dir="2700000" algn="ctr" rotWithShape="0">
                <a:schemeClr val="tx1">
                  <a:alpha val="50000"/>
                </a:schemeClr>
              </a:outerShdw>
            </a:effectLst>
          </p:spPr>
          <p:txBody>
            <a:bodyPr wrap="none" lIns="71995" tIns="71995" rIns="71995" bIns="71995" anchor="ctr"/>
            <a:lstStyle/>
            <a:p>
              <a:pPr algn="ctr" defTabSz="914324">
                <a:defRPr/>
              </a:pPr>
              <a:r>
                <a:rPr lang="en-US" sz="1500" b="1" dirty="0" err="1">
                  <a:latin typeface="Arial" charset="0"/>
                  <a:ea typeface="+mn-ea"/>
                </a:rPr>
                <a:t>Metabolomics</a:t>
              </a:r>
              <a:r>
                <a:rPr lang="en-US" sz="1500" b="1" dirty="0">
                  <a:latin typeface="Arial" charset="0"/>
                  <a:ea typeface="+mn-ea"/>
                </a:rPr>
                <a:t> Standards Initiative (MSI)</a:t>
              </a:r>
              <a:endParaRPr lang="en-US" sz="1500" dirty="0">
                <a:latin typeface="Arial" charset="0"/>
                <a:ea typeface="+mn-ea"/>
              </a:endParaRPr>
            </a:p>
            <a:p>
              <a:pPr algn="ctr" defTabSz="914324">
                <a:defRPr/>
              </a:pPr>
              <a:r>
                <a:rPr lang="en-US" sz="1500" b="1" dirty="0">
                  <a:solidFill>
                    <a:schemeClr val="tx2"/>
                  </a:solidFill>
                  <a:latin typeface="Arial" charset="0"/>
                  <a:ea typeface="+mn-ea"/>
                </a:rPr>
                <a:t>www.metabolomicssociety.org</a:t>
              </a:r>
            </a:p>
          </p:txBody>
        </p:sp>
        <p:sp>
          <p:nvSpPr>
            <p:cNvPr id="213009" name="AutoShape 17">
              <a:extLst>
                <a:ext uri="{FF2B5EF4-FFF2-40B4-BE49-F238E27FC236}">
                  <a16:creationId xmlns:a16="http://schemas.microsoft.com/office/drawing/2014/main" id="{1AFC4CA6-1CDF-1245-BC95-9EF276AD7F6D}"/>
                </a:ext>
              </a:extLst>
            </p:cNvPr>
            <p:cNvSpPr>
              <a:spLocks noChangeArrowheads="1"/>
            </p:cNvSpPr>
            <p:nvPr/>
          </p:nvSpPr>
          <p:spPr bwMode="auto">
            <a:xfrm>
              <a:off x="3198" y="410"/>
              <a:ext cx="2562" cy="480"/>
            </a:xfrm>
            <a:prstGeom prst="wedgeRectCallout">
              <a:avLst>
                <a:gd name="adj1" fmla="val -75958"/>
                <a:gd name="adj2" fmla="val -1250"/>
              </a:avLst>
            </a:prstGeom>
            <a:solidFill>
              <a:schemeClr val="bg1"/>
            </a:solidFill>
            <a:ln w="9525">
              <a:solidFill>
                <a:schemeClr val="tx1"/>
              </a:solidFill>
              <a:miter lim="800000"/>
              <a:headEnd/>
              <a:tailEnd/>
            </a:ln>
            <a:effectLst>
              <a:outerShdw dist="89803" dir="2700000" algn="ctr" rotWithShape="0">
                <a:schemeClr val="tx1">
                  <a:alpha val="50000"/>
                </a:schemeClr>
              </a:outerShdw>
            </a:effectLst>
          </p:spPr>
          <p:txBody>
            <a:bodyPr wrap="none" lIns="71995" tIns="71995" rIns="71995" bIns="71995" anchor="ctr"/>
            <a:lstStyle/>
            <a:p>
              <a:pPr algn="ctr" defTabSz="914324">
                <a:defRPr/>
              </a:pPr>
              <a:r>
                <a:rPr lang="en-US" sz="1500" b="1" dirty="0">
                  <a:latin typeface="Arial" charset="0"/>
                  <a:ea typeface="+mn-ea"/>
                </a:rPr>
                <a:t>Genomics Standards Consortium (GSC)</a:t>
              </a:r>
              <a:endParaRPr lang="en-US" sz="1500" dirty="0">
                <a:latin typeface="Arial" charset="0"/>
                <a:ea typeface="+mn-ea"/>
              </a:endParaRPr>
            </a:p>
            <a:p>
              <a:pPr algn="ctr" defTabSz="914324">
                <a:defRPr/>
              </a:pPr>
              <a:r>
                <a:rPr lang="en-US" sz="1500" b="1" dirty="0">
                  <a:solidFill>
                    <a:schemeClr val="hlink"/>
                  </a:solidFill>
                  <a:latin typeface="Arial" charset="0"/>
                  <a:ea typeface="+mn-ea"/>
                </a:rPr>
                <a:t>http://gensc.org</a:t>
              </a:r>
            </a:p>
          </p:txBody>
        </p:sp>
        <p:sp>
          <p:nvSpPr>
            <p:cNvPr id="213000" name="AutoShape 8">
              <a:extLst>
                <a:ext uri="{FF2B5EF4-FFF2-40B4-BE49-F238E27FC236}">
                  <a16:creationId xmlns:a16="http://schemas.microsoft.com/office/drawing/2014/main" id="{C662D444-9AEF-614E-B75C-6FD41C2E993E}"/>
                </a:ext>
              </a:extLst>
            </p:cNvPr>
            <p:cNvSpPr>
              <a:spLocks noChangeArrowheads="1"/>
            </p:cNvSpPr>
            <p:nvPr/>
          </p:nvSpPr>
          <p:spPr bwMode="auto">
            <a:xfrm>
              <a:off x="68" y="1050"/>
              <a:ext cx="1440" cy="384"/>
            </a:xfrm>
            <a:prstGeom prst="wedgeRectCallout">
              <a:avLst>
                <a:gd name="adj1" fmla="val 74028"/>
                <a:gd name="adj2" fmla="val -91148"/>
              </a:avLst>
            </a:prstGeom>
            <a:solidFill>
              <a:schemeClr val="bg1"/>
            </a:solidFill>
            <a:ln w="9525">
              <a:solidFill>
                <a:schemeClr val="tx1"/>
              </a:solidFill>
              <a:miter lim="800000"/>
              <a:headEnd/>
              <a:tailEnd/>
            </a:ln>
            <a:effectLst>
              <a:outerShdw dist="89803" dir="2700000" algn="ctr" rotWithShape="0">
                <a:schemeClr val="tx1">
                  <a:alpha val="50000"/>
                </a:schemeClr>
              </a:outerShdw>
            </a:effectLst>
          </p:spPr>
          <p:txBody>
            <a:bodyPr wrap="none" lIns="71995" tIns="71995" rIns="71995" bIns="71995" anchor="ctr"/>
            <a:lstStyle/>
            <a:p>
              <a:pPr algn="ctr" defTabSz="914324">
                <a:defRPr/>
              </a:pPr>
              <a:r>
                <a:rPr lang="en-US" sz="1500" b="1" dirty="0">
                  <a:latin typeface="Arial" charset="0"/>
                  <a:ea typeface="+mn-ea"/>
                </a:rPr>
                <a:t>Nucleotide sequence</a:t>
              </a:r>
              <a:endParaRPr lang="en-US" sz="1500" dirty="0">
                <a:latin typeface="Arial" charset="0"/>
                <a:ea typeface="+mn-ea"/>
              </a:endParaRPr>
            </a:p>
            <a:p>
              <a:pPr algn="ctr" defTabSz="914324">
                <a:defRPr/>
              </a:pPr>
              <a:r>
                <a:rPr lang="en-US" sz="1500" b="1" dirty="0">
                  <a:solidFill>
                    <a:schemeClr val="tx2"/>
                  </a:solidFill>
                  <a:latin typeface="Arial" charset="0"/>
                  <a:ea typeface="+mn-ea"/>
                </a:rPr>
                <a:t>www.insdc.org</a:t>
              </a:r>
            </a:p>
          </p:txBody>
        </p:sp>
      </p:grpSp>
    </p:spTree>
    <p:extLst>
      <p:ext uri="{BB962C8B-B14F-4D97-AF65-F5344CB8AC3E}">
        <p14:creationId xmlns:p14="http://schemas.microsoft.com/office/powerpoint/2010/main" val="20672288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157D3-7A16-FF4A-B071-1A8F8F81C26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158875"/>
            <a:ext cx="9144000" cy="3609474"/>
          </a:xfrm>
          <a:prstGeom prst="rect">
            <a:avLst/>
          </a:prstGeom>
        </p:spPr>
      </p:pic>
      <p:sp>
        <p:nvSpPr>
          <p:cNvPr id="48134" name="Rectangle 10">
            <a:extLst>
              <a:ext uri="{FF2B5EF4-FFF2-40B4-BE49-F238E27FC236}">
                <a16:creationId xmlns:a16="http://schemas.microsoft.com/office/drawing/2014/main" id="{0AD46841-8C31-4E4D-BDE3-B997FB7B0688}"/>
              </a:ext>
            </a:extLst>
          </p:cNvPr>
          <p:cNvSpPr>
            <a:spLocks noGrp="1" noChangeArrowheads="1"/>
          </p:cNvSpPr>
          <p:nvPr>
            <p:ph type="title"/>
          </p:nvPr>
        </p:nvSpPr>
        <p:spPr>
          <a:xfrm>
            <a:off x="292100" y="77951"/>
            <a:ext cx="8153400" cy="762000"/>
          </a:xfrm>
        </p:spPr>
        <p:txBody>
          <a:bodyPr/>
          <a:lstStyle/>
          <a:p>
            <a:pPr eaLnBrk="1" hangingPunct="1"/>
            <a:r>
              <a:rPr lang="en-US" altLang="it-IT" b="1" dirty="0">
                <a:ea typeface="ＭＳ Ｐゴシック" panose="020B0600070205080204" pitchFamily="34" charset="-128"/>
              </a:rPr>
              <a:t>EB-eye</a:t>
            </a:r>
          </a:p>
        </p:txBody>
      </p:sp>
      <p:sp>
        <p:nvSpPr>
          <p:cNvPr id="148487" name="AutoShape 7">
            <a:extLst>
              <a:ext uri="{FF2B5EF4-FFF2-40B4-BE49-F238E27FC236}">
                <a16:creationId xmlns:a16="http://schemas.microsoft.com/office/drawing/2014/main" id="{42BD75A5-ABB9-6643-8B70-09AC39FC8146}"/>
              </a:ext>
            </a:extLst>
          </p:cNvPr>
          <p:cNvSpPr>
            <a:spLocks noChangeArrowheads="1"/>
          </p:cNvSpPr>
          <p:nvPr/>
        </p:nvSpPr>
        <p:spPr bwMode="auto">
          <a:xfrm>
            <a:off x="6096000" y="839951"/>
            <a:ext cx="2133600" cy="637849"/>
          </a:xfrm>
          <a:prstGeom prst="wedgeRectCallout">
            <a:avLst>
              <a:gd name="adj1" fmla="val -123736"/>
              <a:gd name="adj2" fmla="val 99259"/>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2000" tIns="72000" rIns="72000" bIns="72000" anchor="ctr">
            <a:spAutoFit/>
          </a:bodyPr>
          <a:lstStyle/>
          <a:p>
            <a:pPr algn="ctr">
              <a:defRPr/>
            </a:pPr>
            <a:r>
              <a:rPr lang="en-US" sz="1600" dirty="0" err="1">
                <a:ea typeface="+mn-ea"/>
              </a:rPr>
              <a:t>Ricerca</a:t>
            </a:r>
            <a:r>
              <a:rPr lang="en-US" sz="1600" dirty="0">
                <a:ea typeface="+mn-ea"/>
              </a:rPr>
              <a:t> </a:t>
            </a:r>
            <a:r>
              <a:rPr lang="en-US" sz="1600" dirty="0" err="1">
                <a:ea typeface="+mn-ea"/>
              </a:rPr>
              <a:t>tutti</a:t>
            </a:r>
            <a:r>
              <a:rPr lang="en-US" sz="1600" dirty="0">
                <a:ea typeface="+mn-ea"/>
              </a:rPr>
              <a:t> </a:t>
            </a:r>
            <a:r>
              <a:rPr lang="en-US" sz="1600" dirty="0" err="1">
                <a:ea typeface="+mn-ea"/>
              </a:rPr>
              <a:t>i</a:t>
            </a:r>
            <a:r>
              <a:rPr lang="en-US" sz="1600" dirty="0">
                <a:ea typeface="+mn-ea"/>
              </a:rPr>
              <a:t> database EBI in </a:t>
            </a:r>
            <a:r>
              <a:rPr lang="en-US" sz="1600" dirty="0" err="1">
                <a:ea typeface="+mn-ea"/>
              </a:rPr>
              <a:t>una</a:t>
            </a:r>
            <a:r>
              <a:rPr lang="en-US" sz="1600" dirty="0">
                <a:ea typeface="+mn-ea"/>
              </a:rPr>
              <a:t> </a:t>
            </a:r>
            <a:r>
              <a:rPr lang="en-US" sz="1600" dirty="0" err="1">
                <a:ea typeface="+mn-ea"/>
              </a:rPr>
              <a:t>volta</a:t>
            </a:r>
            <a:endParaRPr lang="en-US" sz="1600" dirty="0">
              <a:ea typeface="+mn-ea"/>
            </a:endParaRPr>
          </a:p>
        </p:txBody>
      </p:sp>
      <p:sp>
        <p:nvSpPr>
          <p:cNvPr id="2" name="TextBox 1">
            <a:extLst>
              <a:ext uri="{FF2B5EF4-FFF2-40B4-BE49-F238E27FC236}">
                <a16:creationId xmlns:a16="http://schemas.microsoft.com/office/drawing/2014/main" id="{A1AF4EF4-1253-F845-B843-5CC0DB92FF47}"/>
              </a:ext>
            </a:extLst>
          </p:cNvPr>
          <p:cNvSpPr txBox="1"/>
          <p:nvPr/>
        </p:nvSpPr>
        <p:spPr>
          <a:xfrm>
            <a:off x="661737" y="5666873"/>
            <a:ext cx="3914085" cy="369332"/>
          </a:xfrm>
          <a:prstGeom prst="rect">
            <a:avLst/>
          </a:prstGeom>
          <a:noFill/>
        </p:spPr>
        <p:txBody>
          <a:bodyPr wrap="none" rtlCol="0">
            <a:spAutoFit/>
          </a:bodyPr>
          <a:lstStyle/>
          <a:p>
            <a:r>
              <a:rPr lang="en-GB" dirty="0">
                <a:hlinkClick r:id="rId4"/>
              </a:rPr>
              <a:t>https://</a:t>
            </a:r>
            <a:r>
              <a:rPr lang="en-GB" dirty="0" err="1">
                <a:hlinkClick r:id="rId4"/>
              </a:rPr>
              <a:t>www.ebi.ac.uk</a:t>
            </a:r>
            <a:r>
              <a:rPr lang="en-GB" dirty="0">
                <a:hlinkClick r:id="rId4"/>
              </a:rPr>
              <a:t>/</a:t>
            </a:r>
            <a:r>
              <a:rPr lang="en-GB" dirty="0" err="1">
                <a:hlinkClick r:id="rId4"/>
              </a:rPr>
              <a:t>ebisearch</a:t>
            </a:r>
            <a:r>
              <a:rPr lang="en-GB" dirty="0">
                <a:hlinkClick r:id="rId4"/>
              </a:rPr>
              <a:t>/about</a:t>
            </a:r>
            <a:endParaRPr lang="en-GB" dirty="0"/>
          </a:p>
        </p:txBody>
      </p:sp>
    </p:spTree>
    <p:extLst>
      <p:ext uri="{BB962C8B-B14F-4D97-AF65-F5344CB8AC3E}">
        <p14:creationId xmlns:p14="http://schemas.microsoft.com/office/powerpoint/2010/main" val="188539512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9" name="Rectangle 2">
            <a:extLst>
              <a:ext uri="{FF2B5EF4-FFF2-40B4-BE49-F238E27FC236}">
                <a16:creationId xmlns:a16="http://schemas.microsoft.com/office/drawing/2014/main" id="{64563E10-EBC6-5541-9AED-9CC72B454D7B}"/>
              </a:ext>
            </a:extLst>
          </p:cNvPr>
          <p:cNvSpPr>
            <a:spLocks noGrp="1" noChangeArrowheads="1"/>
          </p:cNvSpPr>
          <p:nvPr>
            <p:ph type="title"/>
          </p:nvPr>
        </p:nvSpPr>
        <p:spPr>
          <a:xfrm>
            <a:off x="438150" y="228600"/>
            <a:ext cx="8477250" cy="762000"/>
          </a:xfrm>
        </p:spPr>
        <p:txBody>
          <a:bodyPr>
            <a:normAutofit/>
          </a:bodyPr>
          <a:lstStyle/>
          <a:p>
            <a:pPr eaLnBrk="1" hangingPunct="1"/>
            <a:r>
              <a:rPr lang="en-US" altLang="it-IT" sz="2800" b="1">
                <a:ea typeface="ＭＳ Ｐゴシック" panose="020B0600070205080204" pitchFamily="34" charset="-128"/>
              </a:rPr>
              <a:t>Nucleotides: European Nucleotide Archive (ENA)</a:t>
            </a:r>
          </a:p>
        </p:txBody>
      </p:sp>
      <p:pic>
        <p:nvPicPr>
          <p:cNvPr id="50180" name="Picture 26" descr="ENA_diagram.gif">
            <a:extLst>
              <a:ext uri="{FF2B5EF4-FFF2-40B4-BE49-F238E27FC236}">
                <a16:creationId xmlns:a16="http://schemas.microsoft.com/office/drawing/2014/main" id="{DC205FC7-5789-0249-BC16-061C3A56A9EF}"/>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876800" y="1066800"/>
            <a:ext cx="3948113"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47">
            <a:extLst>
              <a:ext uri="{FF2B5EF4-FFF2-40B4-BE49-F238E27FC236}">
                <a16:creationId xmlns:a16="http://schemas.microsoft.com/office/drawing/2014/main" id="{2E010CE1-8334-FE48-9C3E-2C1818A7587E}"/>
              </a:ext>
            </a:extLst>
          </p:cNvPr>
          <p:cNvSpPr>
            <a:spLocks noChangeArrowheads="1"/>
          </p:cNvSpPr>
          <p:nvPr/>
        </p:nvSpPr>
        <p:spPr bwMode="auto">
          <a:xfrm>
            <a:off x="381000" y="1066800"/>
            <a:ext cx="4267200"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1200"/>
              </a:spcBef>
              <a:buFont typeface="Arial" panose="020B0604020202020204" pitchFamily="34" charset="0"/>
              <a:buChar char="•"/>
            </a:pPr>
            <a:r>
              <a:rPr lang="en-GB" altLang="it-IT" sz="1600"/>
              <a:t>ENA provides a comprehensive, accessible and publicly available repository for nucleotide sequence data</a:t>
            </a:r>
          </a:p>
          <a:p>
            <a:pPr>
              <a:spcBef>
                <a:spcPts val="1200"/>
              </a:spcBef>
              <a:buFont typeface="Arial" panose="020B0604020202020204" pitchFamily="34" charset="0"/>
              <a:buChar char="•"/>
            </a:pPr>
            <a:r>
              <a:rPr lang="en-GB" altLang="it-IT" sz="1600"/>
              <a:t>Collaboration with GenBank and DDBJ for data sharing</a:t>
            </a:r>
          </a:p>
          <a:p>
            <a:pPr>
              <a:spcBef>
                <a:spcPts val="1200"/>
              </a:spcBef>
              <a:buFont typeface="Arial" panose="020B0604020202020204" pitchFamily="34" charset="0"/>
              <a:buChar char="•"/>
            </a:pPr>
            <a:r>
              <a:rPr lang="en-GB" altLang="it-IT" sz="1600"/>
              <a:t>It consolidates information from </a:t>
            </a:r>
            <a:r>
              <a:rPr lang="en-GB" altLang="it-IT" sz="1600" b="1"/>
              <a:t>EMBL-Bank</a:t>
            </a:r>
            <a:r>
              <a:rPr lang="en-GB" altLang="it-IT" sz="1600"/>
              <a:t>, the </a:t>
            </a:r>
            <a:r>
              <a:rPr lang="en-GB" altLang="it-IT" sz="1600" b="1"/>
              <a:t>European Trace Archive</a:t>
            </a:r>
            <a:r>
              <a:rPr lang="en-GB" altLang="it-IT" sz="1600"/>
              <a:t> (containing raw data from electrophoresis-based sequencing machines) and the </a:t>
            </a:r>
            <a:r>
              <a:rPr lang="en-GB" altLang="it-IT" sz="1600" b="1"/>
              <a:t>Sequence Read Archive</a:t>
            </a:r>
            <a:r>
              <a:rPr lang="en-GB" altLang="it-IT" sz="1600"/>
              <a:t> (containing raw data from next-generation sequencing platforms)</a:t>
            </a:r>
          </a:p>
          <a:p>
            <a:pPr>
              <a:spcBef>
                <a:spcPts val="1200"/>
              </a:spcBef>
              <a:buFont typeface="Arial" panose="020B0604020202020204" pitchFamily="34" charset="0"/>
              <a:buChar char="•"/>
            </a:pPr>
            <a:r>
              <a:rPr lang="en-GB" altLang="it-IT" sz="1600"/>
              <a:t>Provides access to the whole scale of sequencing information: from raw data, through assembly and mapping information, through to high-level functional annotation (see figure).</a:t>
            </a:r>
          </a:p>
        </p:txBody>
      </p:sp>
    </p:spTree>
    <p:extLst>
      <p:ext uri="{BB962C8B-B14F-4D97-AF65-F5344CB8AC3E}">
        <p14:creationId xmlns:p14="http://schemas.microsoft.com/office/powerpoint/2010/main" val="18441479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6E40944-6DE1-DA47-AE01-4CAD5800221C}"/>
              </a:ext>
            </a:extLst>
          </p:cNvPr>
          <p:cNvSpPr>
            <a:spLocks noGrp="1" noChangeArrowheads="1"/>
          </p:cNvSpPr>
          <p:nvPr>
            <p:ph type="title"/>
          </p:nvPr>
        </p:nvSpPr>
        <p:spPr>
          <a:xfrm>
            <a:off x="228600" y="304800"/>
            <a:ext cx="8153400" cy="762000"/>
          </a:xfrm>
        </p:spPr>
        <p:txBody>
          <a:bodyPr/>
          <a:lstStyle/>
          <a:p>
            <a:pPr eaLnBrk="1" hangingPunct="1"/>
            <a:r>
              <a:rPr lang="en-US" altLang="it-IT" sz="2800" b="1">
                <a:ea typeface="ＭＳ Ｐゴシック" panose="020B0600070205080204" pitchFamily="34" charset="-128"/>
              </a:rPr>
              <a:t>Nucleotides: ENA</a:t>
            </a:r>
          </a:p>
        </p:txBody>
      </p:sp>
      <p:grpSp>
        <p:nvGrpSpPr>
          <p:cNvPr id="52227" name="Group 11">
            <a:extLst>
              <a:ext uri="{FF2B5EF4-FFF2-40B4-BE49-F238E27FC236}">
                <a16:creationId xmlns:a16="http://schemas.microsoft.com/office/drawing/2014/main" id="{F94CC26F-B03F-C445-B328-A603F8AD64F0}"/>
              </a:ext>
            </a:extLst>
          </p:cNvPr>
          <p:cNvGrpSpPr>
            <a:grpSpLocks/>
          </p:cNvGrpSpPr>
          <p:nvPr/>
        </p:nvGrpSpPr>
        <p:grpSpPr bwMode="auto">
          <a:xfrm>
            <a:off x="228600" y="685800"/>
            <a:ext cx="8840788" cy="5467350"/>
            <a:chOff x="228600" y="685800"/>
            <a:chExt cx="8840788" cy="5467350"/>
          </a:xfrm>
        </p:grpSpPr>
        <p:pic>
          <p:nvPicPr>
            <p:cNvPr id="52230" name="Picture 27" descr="Screen shot 2010-11-15 at 10.41.16.png">
              <a:extLst>
                <a:ext uri="{FF2B5EF4-FFF2-40B4-BE49-F238E27FC236}">
                  <a16:creationId xmlns:a16="http://schemas.microsoft.com/office/drawing/2014/main" id="{DB10F191-56CB-6B4B-94BE-DCC8F79BBF1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14900" y="3200400"/>
              <a:ext cx="4154488" cy="2574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231" name="Picture 25" descr="Screen shot 2010-11-15 at 10.12.41.png">
              <a:extLst>
                <a:ext uri="{FF2B5EF4-FFF2-40B4-BE49-F238E27FC236}">
                  <a16:creationId xmlns:a16="http://schemas.microsoft.com/office/drawing/2014/main" id="{829B202C-912A-A749-ACBE-3686C18F722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1143000"/>
              <a:ext cx="4562475" cy="4183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AutoShape 22">
              <a:extLst>
                <a:ext uri="{FF2B5EF4-FFF2-40B4-BE49-F238E27FC236}">
                  <a16:creationId xmlns:a16="http://schemas.microsoft.com/office/drawing/2014/main" id="{942AB524-AF52-2C4B-A4BE-CCF770B9D161}"/>
                </a:ext>
              </a:extLst>
            </p:cNvPr>
            <p:cNvSpPr>
              <a:spLocks noChangeArrowheads="1"/>
            </p:cNvSpPr>
            <p:nvPr/>
          </p:nvSpPr>
          <p:spPr bwMode="auto">
            <a:xfrm>
              <a:off x="3886200" y="685800"/>
              <a:ext cx="1828800" cy="392113"/>
            </a:xfrm>
            <a:prstGeom prst="wedgeRectCallout">
              <a:avLst>
                <a:gd name="adj1" fmla="val -36153"/>
                <a:gd name="adj2" fmla="val 113148"/>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0" tIns="71990" rIns="71990" bIns="71990" anchor="ctr">
              <a:spAutoFit/>
            </a:bodyPr>
            <a:lstStyle/>
            <a:p>
              <a:pPr algn="ctr" defTabSz="914262">
                <a:defRPr/>
              </a:pPr>
              <a:r>
                <a:rPr lang="en-US" sz="1600" dirty="0">
                  <a:latin typeface="Arial" charset="0"/>
                  <a:ea typeface="+mn-ea"/>
                </a:rPr>
                <a:t>Download data</a:t>
              </a:r>
            </a:p>
          </p:txBody>
        </p:sp>
        <p:sp>
          <p:nvSpPr>
            <p:cNvPr id="16" name="AutoShape 22">
              <a:extLst>
                <a:ext uri="{FF2B5EF4-FFF2-40B4-BE49-F238E27FC236}">
                  <a16:creationId xmlns:a16="http://schemas.microsoft.com/office/drawing/2014/main" id="{3F124D74-E272-D142-A6E1-10921CB76EBF}"/>
                </a:ext>
              </a:extLst>
            </p:cNvPr>
            <p:cNvSpPr>
              <a:spLocks noChangeArrowheads="1"/>
            </p:cNvSpPr>
            <p:nvPr/>
          </p:nvSpPr>
          <p:spPr bwMode="auto">
            <a:xfrm>
              <a:off x="5029200" y="1592263"/>
              <a:ext cx="1828800" cy="1130300"/>
            </a:xfrm>
            <a:prstGeom prst="wedgeRectCallout">
              <a:avLst>
                <a:gd name="adj1" fmla="val -187194"/>
                <a:gd name="adj2" fmla="val 42338"/>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0" tIns="71990" rIns="71990" bIns="71990" anchor="ctr">
              <a:spAutoFit/>
            </a:bodyPr>
            <a:lstStyle/>
            <a:p>
              <a:pPr algn="ctr" defTabSz="914262">
                <a:defRPr/>
              </a:pPr>
              <a:r>
                <a:rPr lang="en-US" sz="1600" dirty="0">
                  <a:latin typeface="Arial" charset="0"/>
                  <a:ea typeface="+mn-ea"/>
                </a:rPr>
                <a:t>Navigate to view related data, e.g. </a:t>
              </a:r>
              <a:r>
                <a:rPr lang="en-US" sz="1600" dirty="0" err="1">
                  <a:latin typeface="Arial" charset="0"/>
                  <a:ea typeface="+mn-ea"/>
                </a:rPr>
                <a:t>taxon</a:t>
              </a:r>
              <a:r>
                <a:rPr lang="en-US" sz="1600" dirty="0">
                  <a:latin typeface="Arial" charset="0"/>
                  <a:ea typeface="+mn-ea"/>
                </a:rPr>
                <a:t>-specific data</a:t>
              </a:r>
            </a:p>
          </p:txBody>
        </p:sp>
        <p:sp>
          <p:nvSpPr>
            <p:cNvPr id="24" name="AutoShape 22">
              <a:extLst>
                <a:ext uri="{FF2B5EF4-FFF2-40B4-BE49-F238E27FC236}">
                  <a16:creationId xmlns:a16="http://schemas.microsoft.com/office/drawing/2014/main" id="{2CA2AB2E-EFF6-074C-9C32-E28F15DF9E22}"/>
                </a:ext>
              </a:extLst>
            </p:cNvPr>
            <p:cNvSpPr>
              <a:spLocks noChangeArrowheads="1"/>
            </p:cNvSpPr>
            <p:nvPr/>
          </p:nvSpPr>
          <p:spPr bwMode="auto">
            <a:xfrm>
              <a:off x="1828800" y="5514975"/>
              <a:ext cx="2590800" cy="638175"/>
            </a:xfrm>
            <a:prstGeom prst="wedgeRectCallout">
              <a:avLst>
                <a:gd name="adj1" fmla="val 76694"/>
                <a:gd name="adj2" fmla="val -105759"/>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0" tIns="71990" rIns="71990" bIns="71990" anchor="ctr">
              <a:spAutoFit/>
            </a:bodyPr>
            <a:lstStyle/>
            <a:p>
              <a:pPr algn="ctr" defTabSz="914262">
                <a:defRPr/>
              </a:pPr>
              <a:r>
                <a:rPr lang="en-US" sz="1600" dirty="0">
                  <a:latin typeface="Arial" charset="0"/>
                  <a:ea typeface="+mn-ea"/>
                </a:rPr>
                <a:t>Other type of data include SRA experiments</a:t>
              </a:r>
            </a:p>
          </p:txBody>
        </p:sp>
      </p:grpSp>
    </p:spTree>
    <p:extLst>
      <p:ext uri="{BB962C8B-B14F-4D97-AF65-F5344CB8AC3E}">
        <p14:creationId xmlns:p14="http://schemas.microsoft.com/office/powerpoint/2010/main" val="1922491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74678E68-FCC0-CF42-AFBD-4AFE397AFF19}"/>
              </a:ext>
            </a:extLst>
          </p:cNvPr>
          <p:cNvSpPr>
            <a:spLocks noGrp="1"/>
          </p:cNvSpPr>
          <p:nvPr>
            <p:ph type="title"/>
          </p:nvPr>
        </p:nvSpPr>
        <p:spPr/>
        <p:txBody>
          <a:bodyPr/>
          <a:lstStyle/>
          <a:p>
            <a:r>
              <a:rPr lang="en-US" altLang="it-IT" b="1">
                <a:ea typeface="ＭＳ Ｐゴシック" panose="020B0600070205080204" pitchFamily="34" charset="-128"/>
              </a:rPr>
              <a:t>Genomes: Ensembl &amp; Ensembl Genomes</a:t>
            </a:r>
          </a:p>
        </p:txBody>
      </p:sp>
      <p:sp>
        <p:nvSpPr>
          <p:cNvPr id="54275" name="Content Placeholder 9">
            <a:extLst>
              <a:ext uri="{FF2B5EF4-FFF2-40B4-BE49-F238E27FC236}">
                <a16:creationId xmlns:a16="http://schemas.microsoft.com/office/drawing/2014/main" id="{A5C593AA-1CEE-6147-BE05-A823705FED54}"/>
              </a:ext>
            </a:extLst>
          </p:cNvPr>
          <p:cNvSpPr>
            <a:spLocks noGrp="1"/>
          </p:cNvSpPr>
          <p:nvPr>
            <p:ph idx="1"/>
          </p:nvPr>
        </p:nvSpPr>
        <p:spPr/>
        <p:txBody>
          <a:bodyPr>
            <a:normAutofit fontScale="85000" lnSpcReduction="20000"/>
          </a:bodyPr>
          <a:lstStyle/>
          <a:p>
            <a:r>
              <a:rPr lang="en-US" altLang="it-IT" sz="2000">
                <a:ea typeface="ＭＳ Ｐゴシック" panose="020B0600070205080204" pitchFamily="34" charset="-128"/>
              </a:rPr>
              <a:t>Genome browser providing free access to the complete sequences of higher and model organism</a:t>
            </a:r>
          </a:p>
          <a:p>
            <a:endParaRPr lang="en-US" altLang="it-IT" sz="2000">
              <a:ea typeface="ＭＳ Ｐゴシック" panose="020B0600070205080204" pitchFamily="34" charset="-128"/>
            </a:endParaRPr>
          </a:p>
          <a:p>
            <a:r>
              <a:rPr lang="en-US" altLang="it-IT" sz="2000">
                <a:ea typeface="ＭＳ Ｐゴシック" panose="020B0600070205080204" pitchFamily="34" charset="-128"/>
              </a:rPr>
              <a:t>With Ensembl you can:</a:t>
            </a:r>
          </a:p>
          <a:p>
            <a:pPr lvl="1">
              <a:buFont typeface="Wingdings" pitchFamily="2" charset="2"/>
              <a:buChar char="ü"/>
            </a:pPr>
            <a:r>
              <a:rPr lang="en-US" altLang="it-IT">
                <a:ea typeface="ＭＳ Ｐゴシック" panose="020B0600070205080204" pitchFamily="34" charset="-128"/>
              </a:rPr>
              <a:t>Retrieve all or part of a genome sequence</a:t>
            </a:r>
          </a:p>
          <a:p>
            <a:pPr lvl="1">
              <a:buFont typeface="Wingdings" pitchFamily="2" charset="2"/>
              <a:buChar char="ü"/>
            </a:pPr>
            <a:r>
              <a:rPr lang="en-US" altLang="it-IT">
                <a:ea typeface="ＭＳ Ｐゴシック" panose="020B0600070205080204" pitchFamily="34" charset="-128"/>
              </a:rPr>
              <a:t>Perform sequence alignment using BLAST or BLAT</a:t>
            </a:r>
          </a:p>
          <a:p>
            <a:pPr lvl="1">
              <a:buFont typeface="Wingdings" pitchFamily="2" charset="2"/>
              <a:buChar char="ü"/>
            </a:pPr>
            <a:r>
              <a:rPr lang="en-US" altLang="it-IT">
                <a:ea typeface="ＭＳ Ｐゴシック" panose="020B0600070205080204" pitchFamily="34" charset="-128"/>
              </a:rPr>
              <a:t>Link to genome annotation from microarray results</a:t>
            </a:r>
          </a:p>
          <a:p>
            <a:pPr lvl="1">
              <a:buFont typeface="Wingdings" pitchFamily="2" charset="2"/>
              <a:buChar char="ü"/>
            </a:pPr>
            <a:r>
              <a:rPr lang="en-US" altLang="it-IT">
                <a:ea typeface="ＭＳ Ｐゴシック" panose="020B0600070205080204" pitchFamily="34" charset="-128"/>
              </a:rPr>
              <a:t>View expressed mRNA, protein, etc. in a chromosomal region</a:t>
            </a:r>
          </a:p>
          <a:p>
            <a:pPr lvl="1">
              <a:buFont typeface="Wingdings" pitchFamily="2" charset="2"/>
              <a:buChar char="ü"/>
            </a:pPr>
            <a:r>
              <a:rPr lang="en-US" altLang="it-IT">
                <a:ea typeface="ＭＳ Ｐゴシック" panose="020B0600070205080204" pitchFamily="34" charset="-128"/>
              </a:rPr>
              <a:t>View variations such as SNPs across strains or populations</a:t>
            </a:r>
          </a:p>
          <a:p>
            <a:pPr lvl="1">
              <a:buFont typeface="Wingdings" pitchFamily="2" charset="2"/>
              <a:buChar char="ü"/>
            </a:pPr>
            <a:r>
              <a:rPr lang="en-US" altLang="it-IT">
                <a:ea typeface="ＭＳ Ｐゴシック" panose="020B0600070205080204" pitchFamily="34" charset="-128"/>
              </a:rPr>
              <a:t>View all alternative splicing for a gene</a:t>
            </a:r>
          </a:p>
          <a:p>
            <a:pPr lvl="1">
              <a:buFont typeface="Wingdings" pitchFamily="2" charset="2"/>
              <a:buChar char="ü"/>
            </a:pPr>
            <a:r>
              <a:rPr lang="en-US" altLang="it-IT">
                <a:ea typeface="ＭＳ Ｐゴシック" panose="020B0600070205080204" pitchFamily="34" charset="-128"/>
              </a:rPr>
              <a:t>Explore homologues and phylogenetic tree across &gt; 30 species</a:t>
            </a:r>
          </a:p>
          <a:p>
            <a:pPr lvl="1">
              <a:buFont typeface="Wingdings" pitchFamily="2" charset="2"/>
              <a:buChar char="ü"/>
            </a:pPr>
            <a:r>
              <a:rPr lang="en-US" altLang="it-IT">
                <a:ea typeface="ＭＳ Ｐゴシック" panose="020B0600070205080204" pitchFamily="34" charset="-128"/>
              </a:rPr>
              <a:t>View conserved regions across species</a:t>
            </a:r>
          </a:p>
          <a:p>
            <a:pPr lvl="1">
              <a:buFont typeface="Times" panose="02020603050405020304" pitchFamily="18" charset="0"/>
              <a:buNone/>
            </a:pPr>
            <a:endParaRPr lang="en-US" altLang="it-IT">
              <a:ea typeface="ＭＳ Ｐゴシック" panose="020B0600070205080204" pitchFamily="34" charset="-128"/>
            </a:endParaRPr>
          </a:p>
          <a:p>
            <a:r>
              <a:rPr lang="en-US" altLang="it-IT">
                <a:ea typeface="ＭＳ Ｐゴシック" panose="020B0600070205080204" pitchFamily="34" charset="-128"/>
              </a:rPr>
              <a:t>Ensembl Genomes extends to non-vertebrate genomes</a:t>
            </a:r>
          </a:p>
          <a:p>
            <a:pPr lvl="1"/>
            <a:endParaRPr lang="en-US" altLang="it-IT">
              <a:ea typeface="ＭＳ Ｐゴシック" panose="020B0600070205080204" pitchFamily="34" charset="-128"/>
            </a:endParaRPr>
          </a:p>
          <a:p>
            <a:pPr lvl="1"/>
            <a:endParaRPr lang="en-US" altLang="it-IT">
              <a:ea typeface="ＭＳ Ｐゴシック" panose="020B0600070205080204" pitchFamily="34" charset="-128"/>
            </a:endParaRPr>
          </a:p>
          <a:p>
            <a:endParaRPr lang="en-US" altLang="it-IT">
              <a:ea typeface="ＭＳ Ｐゴシック" panose="020B0600070205080204" pitchFamily="34" charset="-128"/>
            </a:endParaRPr>
          </a:p>
        </p:txBody>
      </p:sp>
    </p:spTree>
    <p:extLst>
      <p:ext uri="{BB962C8B-B14F-4D97-AF65-F5344CB8AC3E}">
        <p14:creationId xmlns:p14="http://schemas.microsoft.com/office/powerpoint/2010/main" val="3951078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2CE773C4-8691-CD40-AB29-C25238F4C8E7}"/>
              </a:ext>
            </a:extLst>
          </p:cNvPr>
          <p:cNvSpPr>
            <a:spLocks noGrp="1" noChangeArrowheads="1"/>
          </p:cNvSpPr>
          <p:nvPr>
            <p:ph type="title"/>
          </p:nvPr>
        </p:nvSpPr>
        <p:spPr>
          <a:xfrm>
            <a:off x="228600" y="152400"/>
            <a:ext cx="8153400" cy="762000"/>
          </a:xfrm>
        </p:spPr>
        <p:txBody>
          <a:bodyPr/>
          <a:lstStyle/>
          <a:p>
            <a:pPr eaLnBrk="1" hangingPunct="1"/>
            <a:r>
              <a:rPr lang="en-US" altLang="it-IT" b="1">
                <a:ea typeface="ＭＳ Ｐゴシック" panose="020B0600070205080204" pitchFamily="34" charset="-128"/>
              </a:rPr>
              <a:t>Genomes: Ensembl</a:t>
            </a:r>
          </a:p>
        </p:txBody>
      </p:sp>
      <p:grpSp>
        <p:nvGrpSpPr>
          <p:cNvPr id="55299" name="Group 27">
            <a:extLst>
              <a:ext uri="{FF2B5EF4-FFF2-40B4-BE49-F238E27FC236}">
                <a16:creationId xmlns:a16="http://schemas.microsoft.com/office/drawing/2014/main" id="{7158F40F-B9E4-594D-A646-3A484F7D4E6F}"/>
              </a:ext>
            </a:extLst>
          </p:cNvPr>
          <p:cNvGrpSpPr>
            <a:grpSpLocks/>
          </p:cNvGrpSpPr>
          <p:nvPr/>
        </p:nvGrpSpPr>
        <p:grpSpPr bwMode="auto">
          <a:xfrm>
            <a:off x="0" y="762000"/>
            <a:ext cx="9144000" cy="5284788"/>
            <a:chOff x="0" y="914400"/>
            <a:chExt cx="9144000" cy="5284788"/>
          </a:xfrm>
        </p:grpSpPr>
        <p:sp>
          <p:nvSpPr>
            <p:cNvPr id="55302" name="Rectangle 17">
              <a:extLst>
                <a:ext uri="{FF2B5EF4-FFF2-40B4-BE49-F238E27FC236}">
                  <a16:creationId xmlns:a16="http://schemas.microsoft.com/office/drawing/2014/main" id="{76CB0951-8B06-B943-8F1A-3EC28388B430}"/>
                </a:ext>
              </a:extLst>
            </p:cNvPr>
            <p:cNvSpPr>
              <a:spLocks noChangeArrowheads="1"/>
            </p:cNvSpPr>
            <p:nvPr/>
          </p:nvSpPr>
          <p:spPr bwMode="auto">
            <a:xfrm>
              <a:off x="0" y="914400"/>
              <a:ext cx="4343400" cy="5257800"/>
            </a:xfrm>
            <a:prstGeom prst="rect">
              <a:avLst/>
            </a:prstGeom>
            <a:solidFill>
              <a:srgbClr val="D2E1E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nchor="ctr"/>
            <a:lstStyle>
              <a:lvl1pPr defTabSz="911225">
                <a:defRPr sz="2400">
                  <a:solidFill>
                    <a:schemeClr val="tx1"/>
                  </a:solidFill>
                  <a:latin typeface="Arial" panose="020B0604020202020204" pitchFamily="34" charset="0"/>
                  <a:ea typeface="ＭＳ Ｐゴシック" panose="020B0600070205080204" pitchFamily="34" charset="-128"/>
                </a:defRPr>
              </a:lvl1pPr>
              <a:lvl2pPr marL="37931725" indent="-37474525" defTabSz="9112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it-IT"/>
            </a:p>
          </p:txBody>
        </p:sp>
        <p:sp>
          <p:nvSpPr>
            <p:cNvPr id="55303" name="Rectangle 16">
              <a:extLst>
                <a:ext uri="{FF2B5EF4-FFF2-40B4-BE49-F238E27FC236}">
                  <a16:creationId xmlns:a16="http://schemas.microsoft.com/office/drawing/2014/main" id="{6DBD3926-D167-3044-9D5F-0C27E76C091A}"/>
                </a:ext>
              </a:extLst>
            </p:cNvPr>
            <p:cNvSpPr>
              <a:spLocks noChangeArrowheads="1"/>
            </p:cNvSpPr>
            <p:nvPr/>
          </p:nvSpPr>
          <p:spPr bwMode="auto">
            <a:xfrm>
              <a:off x="4724400" y="914400"/>
              <a:ext cx="4419600" cy="5257800"/>
            </a:xfrm>
            <a:prstGeom prst="rect">
              <a:avLst/>
            </a:prstGeom>
            <a:solidFill>
              <a:srgbClr val="CFE5B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2197" tIns="21098" rIns="42197" bIns="21098"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it-IT"/>
            </a:p>
          </p:txBody>
        </p:sp>
        <p:sp>
          <p:nvSpPr>
            <p:cNvPr id="55304" name="Text Box 19">
              <a:extLst>
                <a:ext uri="{FF2B5EF4-FFF2-40B4-BE49-F238E27FC236}">
                  <a16:creationId xmlns:a16="http://schemas.microsoft.com/office/drawing/2014/main" id="{EBFD8CF2-C399-6C4F-81EB-C93EDFB3D32C}"/>
                </a:ext>
              </a:extLst>
            </p:cNvPr>
            <p:cNvSpPr txBox="1">
              <a:spLocks noChangeArrowheads="1"/>
            </p:cNvSpPr>
            <p:nvPr/>
          </p:nvSpPr>
          <p:spPr bwMode="auto">
            <a:xfrm>
              <a:off x="152400" y="5715000"/>
              <a:ext cx="173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spAutoFit/>
            </a:bodyPr>
            <a:lstStyle>
              <a:lvl1pPr defTabSz="911225">
                <a:defRPr sz="2400">
                  <a:solidFill>
                    <a:schemeClr val="tx1"/>
                  </a:solidFill>
                  <a:latin typeface="Arial" panose="020B0604020202020204" pitchFamily="34" charset="0"/>
                  <a:ea typeface="ＭＳ Ｐゴシック" panose="020B0600070205080204" pitchFamily="34" charset="-128"/>
                </a:defRPr>
              </a:lvl1pPr>
              <a:lvl2pPr marL="37931725" indent="-37474525" defTabSz="9112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it-IT" sz="1800"/>
                <a:t>Across species</a:t>
              </a:r>
              <a:endParaRPr lang="en-US" altLang="it-IT"/>
            </a:p>
          </p:txBody>
        </p:sp>
        <p:sp>
          <p:nvSpPr>
            <p:cNvPr id="55305" name="Text Box 20">
              <a:extLst>
                <a:ext uri="{FF2B5EF4-FFF2-40B4-BE49-F238E27FC236}">
                  <a16:creationId xmlns:a16="http://schemas.microsoft.com/office/drawing/2014/main" id="{9CA62934-9B8F-A346-BD0A-7326327D2751}"/>
                </a:ext>
              </a:extLst>
            </p:cNvPr>
            <p:cNvSpPr txBox="1">
              <a:spLocks noChangeArrowheads="1"/>
            </p:cNvSpPr>
            <p:nvPr/>
          </p:nvSpPr>
          <p:spPr bwMode="auto">
            <a:xfrm>
              <a:off x="7315200" y="5715000"/>
              <a:ext cx="167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spAutoFit/>
            </a:bodyPr>
            <a:lstStyle>
              <a:lvl1pPr defTabSz="911225">
                <a:defRPr sz="2400">
                  <a:solidFill>
                    <a:schemeClr val="tx1"/>
                  </a:solidFill>
                  <a:latin typeface="Arial" panose="020B0604020202020204" pitchFamily="34" charset="0"/>
                  <a:ea typeface="ＭＳ Ｐゴシック" panose="020B0600070205080204" pitchFamily="34" charset="-128"/>
                </a:defRPr>
              </a:lvl1pPr>
              <a:lvl2pPr marL="37931725" indent="-37474525" defTabSz="9112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it-IT" sz="1800"/>
                <a:t>Within species</a:t>
              </a:r>
              <a:endParaRPr lang="en-US" altLang="it-IT"/>
            </a:p>
          </p:txBody>
        </p:sp>
        <p:sp>
          <p:nvSpPr>
            <p:cNvPr id="129048" name="AutoShape 24">
              <a:extLst>
                <a:ext uri="{FF2B5EF4-FFF2-40B4-BE49-F238E27FC236}">
                  <a16:creationId xmlns:a16="http://schemas.microsoft.com/office/drawing/2014/main" id="{968F7C8D-74DE-BE48-BD73-90488CE2EA81}"/>
                </a:ext>
              </a:extLst>
            </p:cNvPr>
            <p:cNvSpPr>
              <a:spLocks noChangeArrowheads="1"/>
            </p:cNvSpPr>
            <p:nvPr/>
          </p:nvSpPr>
          <p:spPr bwMode="auto">
            <a:xfrm>
              <a:off x="250825" y="2982913"/>
              <a:ext cx="1152525" cy="390525"/>
            </a:xfrm>
            <a:prstGeom prst="wedgeRectCallout">
              <a:avLst>
                <a:gd name="adj1" fmla="val 48620"/>
                <a:gd name="adj2" fmla="val 137199"/>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0" tIns="71990" rIns="71990" bIns="71990" anchor="ctr">
              <a:spAutoFit/>
            </a:bodyPr>
            <a:lstStyle/>
            <a:p>
              <a:pPr algn="ctr" defTabSz="914262">
                <a:defRPr/>
              </a:pPr>
              <a:r>
                <a:rPr lang="en-US" sz="1600" dirty="0" err="1">
                  <a:latin typeface="Arial" charset="0"/>
                  <a:ea typeface="+mn-ea"/>
                </a:rPr>
                <a:t>Synteny</a:t>
              </a:r>
              <a:endParaRPr lang="en-US" sz="1600" dirty="0">
                <a:latin typeface="Arial" charset="0"/>
                <a:ea typeface="+mn-ea"/>
              </a:endParaRPr>
            </a:p>
          </p:txBody>
        </p:sp>
        <p:pic>
          <p:nvPicPr>
            <p:cNvPr id="55307" name="Picture 28" descr="Ensembl_home2">
              <a:extLst>
                <a:ext uri="{FF2B5EF4-FFF2-40B4-BE49-F238E27FC236}">
                  <a16:creationId xmlns:a16="http://schemas.microsoft.com/office/drawing/2014/main" id="{852D4DF3-F697-8B47-9ABC-E4ADD120B3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775" y="2205038"/>
              <a:ext cx="3313113" cy="2185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36" name="AutoShape 12">
              <a:extLst>
                <a:ext uri="{FF2B5EF4-FFF2-40B4-BE49-F238E27FC236}">
                  <a16:creationId xmlns:a16="http://schemas.microsoft.com/office/drawing/2014/main" id="{E54E6BD1-6936-1549-AF4E-134DE0B200A3}"/>
                </a:ext>
              </a:extLst>
            </p:cNvPr>
            <p:cNvSpPr>
              <a:spLocks noChangeArrowheads="1"/>
            </p:cNvSpPr>
            <p:nvPr/>
          </p:nvSpPr>
          <p:spPr bwMode="auto">
            <a:xfrm>
              <a:off x="3492500" y="1890713"/>
              <a:ext cx="1800225" cy="390525"/>
            </a:xfrm>
            <a:prstGeom prst="wedgeRectCallout">
              <a:avLst>
                <a:gd name="adj1" fmla="val -7144"/>
                <a:gd name="adj2" fmla="val 151602"/>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0" tIns="71990" rIns="71990" bIns="71990" anchor="ctr">
              <a:spAutoFit/>
            </a:bodyPr>
            <a:lstStyle/>
            <a:p>
              <a:pPr algn="ctr" defTabSz="914262">
                <a:defRPr/>
              </a:pPr>
              <a:r>
                <a:rPr lang="en-US" sz="1600" dirty="0">
                  <a:latin typeface="Arial" charset="0"/>
                  <a:ea typeface="+mn-ea"/>
                </a:rPr>
                <a:t>Pick a genome</a:t>
              </a:r>
            </a:p>
          </p:txBody>
        </p:sp>
        <p:pic>
          <p:nvPicPr>
            <p:cNvPr id="55309" name="Picture 29" descr="gen_alignment">
              <a:extLst>
                <a:ext uri="{FF2B5EF4-FFF2-40B4-BE49-F238E27FC236}">
                  <a16:creationId xmlns:a16="http://schemas.microsoft.com/office/drawing/2014/main" id="{D037E1D4-F584-F24F-B70F-B312A448DFAE}"/>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54000" y="981075"/>
              <a:ext cx="2232025" cy="1876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10" name="Picture 30" descr="orthology">
              <a:extLst>
                <a:ext uri="{FF2B5EF4-FFF2-40B4-BE49-F238E27FC236}">
                  <a16:creationId xmlns:a16="http://schemas.microsoft.com/office/drawing/2014/main" id="{A8C09C81-4FF0-6940-829B-8D8EF9AB392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331913" y="4581525"/>
              <a:ext cx="2863850" cy="1133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50" name="AutoShape 26">
              <a:extLst>
                <a:ext uri="{FF2B5EF4-FFF2-40B4-BE49-F238E27FC236}">
                  <a16:creationId xmlns:a16="http://schemas.microsoft.com/office/drawing/2014/main" id="{E4215814-F124-9A43-99F4-906421D2D49F}"/>
                </a:ext>
              </a:extLst>
            </p:cNvPr>
            <p:cNvSpPr>
              <a:spLocks noChangeArrowheads="1"/>
            </p:cNvSpPr>
            <p:nvPr/>
          </p:nvSpPr>
          <p:spPr bwMode="auto">
            <a:xfrm>
              <a:off x="2771775" y="5808663"/>
              <a:ext cx="1439863" cy="390525"/>
            </a:xfrm>
            <a:prstGeom prst="wedgeRectCallout">
              <a:avLst>
                <a:gd name="adj1" fmla="val -27287"/>
                <a:gd name="adj2" fmla="val -100000"/>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0" tIns="71990" rIns="71990" bIns="71990" anchor="ctr">
              <a:spAutoFit/>
            </a:bodyPr>
            <a:lstStyle/>
            <a:p>
              <a:pPr algn="ctr" defTabSz="914262">
                <a:defRPr/>
              </a:pPr>
              <a:r>
                <a:rPr lang="en-US" sz="1600" dirty="0" err="1">
                  <a:latin typeface="Arial" charset="0"/>
                  <a:ea typeface="+mn-ea"/>
                </a:rPr>
                <a:t>Orthology</a:t>
              </a:r>
              <a:endParaRPr lang="en-US" sz="1600" dirty="0">
                <a:latin typeface="Arial" charset="0"/>
                <a:ea typeface="+mn-ea"/>
              </a:endParaRPr>
            </a:p>
          </p:txBody>
        </p:sp>
        <p:pic>
          <p:nvPicPr>
            <p:cNvPr id="55312" name="Picture 31" descr="synteny">
              <a:extLst>
                <a:ext uri="{FF2B5EF4-FFF2-40B4-BE49-F238E27FC236}">
                  <a16:creationId xmlns:a16="http://schemas.microsoft.com/office/drawing/2014/main" id="{23BF17C6-CCBC-0141-87F9-C9883FD834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47800" y="3068638"/>
              <a:ext cx="1038225" cy="136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13" name="Picture 32" descr="gene families">
              <a:extLst>
                <a:ext uri="{FF2B5EF4-FFF2-40B4-BE49-F238E27FC236}">
                  <a16:creationId xmlns:a16="http://schemas.microsoft.com/office/drawing/2014/main" id="{DD15099F-8A38-7B44-B516-CB9C8F94BD5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38700" y="4689475"/>
              <a:ext cx="1462088" cy="1331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47" name="AutoShape 23">
              <a:extLst>
                <a:ext uri="{FF2B5EF4-FFF2-40B4-BE49-F238E27FC236}">
                  <a16:creationId xmlns:a16="http://schemas.microsoft.com/office/drawing/2014/main" id="{EC2BC4B2-98E2-FB49-9517-C90CE9B260B1}"/>
                </a:ext>
              </a:extLst>
            </p:cNvPr>
            <p:cNvSpPr>
              <a:spLocks noChangeArrowheads="1"/>
            </p:cNvSpPr>
            <p:nvPr/>
          </p:nvSpPr>
          <p:spPr bwMode="auto">
            <a:xfrm>
              <a:off x="2590800" y="1069975"/>
              <a:ext cx="2057400" cy="390525"/>
            </a:xfrm>
            <a:prstGeom prst="wedgeRectCallout">
              <a:avLst>
                <a:gd name="adj1" fmla="val -63889"/>
                <a:gd name="adj2" fmla="val 151602"/>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0" tIns="71990" rIns="71990" bIns="71990" anchor="ctr">
              <a:spAutoFit/>
            </a:bodyPr>
            <a:lstStyle/>
            <a:p>
              <a:pPr algn="ctr" defTabSz="914262">
                <a:defRPr/>
              </a:pPr>
              <a:r>
                <a:rPr lang="en-US" sz="1600" dirty="0">
                  <a:latin typeface="Arial" charset="0"/>
                  <a:ea typeface="+mn-ea"/>
                </a:rPr>
                <a:t>Genomic alignments</a:t>
              </a:r>
            </a:p>
          </p:txBody>
        </p:sp>
        <p:pic>
          <p:nvPicPr>
            <p:cNvPr id="55315" name="Picture 33" descr="snps">
              <a:extLst>
                <a:ext uri="{FF2B5EF4-FFF2-40B4-BE49-F238E27FC236}">
                  <a16:creationId xmlns:a16="http://schemas.microsoft.com/office/drawing/2014/main" id="{14DCE5BD-09D3-F14D-BAA2-ED35CC374B78}"/>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6462713" y="3573463"/>
              <a:ext cx="2501900" cy="1423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46" name="AutoShape 22">
              <a:extLst>
                <a:ext uri="{FF2B5EF4-FFF2-40B4-BE49-F238E27FC236}">
                  <a16:creationId xmlns:a16="http://schemas.microsoft.com/office/drawing/2014/main" id="{2D104951-2B23-924C-A2A2-2C95B63466A5}"/>
                </a:ext>
              </a:extLst>
            </p:cNvPr>
            <p:cNvSpPr>
              <a:spLocks noChangeArrowheads="1"/>
            </p:cNvSpPr>
            <p:nvPr/>
          </p:nvSpPr>
          <p:spPr bwMode="auto">
            <a:xfrm>
              <a:off x="5435600" y="4041775"/>
              <a:ext cx="1447800" cy="390525"/>
            </a:xfrm>
            <a:prstGeom prst="wedgeRectCallout">
              <a:avLst>
                <a:gd name="adj1" fmla="val -21380"/>
                <a:gd name="adj2" fmla="val 168000"/>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0" tIns="71990" rIns="71990" bIns="71990" anchor="ctr">
              <a:spAutoFit/>
            </a:bodyPr>
            <a:lstStyle/>
            <a:p>
              <a:pPr algn="ctr" defTabSz="914262">
                <a:defRPr/>
              </a:pPr>
              <a:r>
                <a:rPr lang="en-US" sz="1600" dirty="0">
                  <a:latin typeface="Arial" charset="0"/>
                  <a:ea typeface="+mn-ea"/>
                </a:rPr>
                <a:t>Gene families</a:t>
              </a:r>
            </a:p>
          </p:txBody>
        </p:sp>
        <p:sp>
          <p:nvSpPr>
            <p:cNvPr id="129045" name="AutoShape 21">
              <a:extLst>
                <a:ext uri="{FF2B5EF4-FFF2-40B4-BE49-F238E27FC236}">
                  <a16:creationId xmlns:a16="http://schemas.microsoft.com/office/drawing/2014/main" id="{46FF1375-DF27-7D4B-9684-5C9F57E68F87}"/>
                </a:ext>
              </a:extLst>
            </p:cNvPr>
            <p:cNvSpPr>
              <a:spLocks noChangeArrowheads="1"/>
            </p:cNvSpPr>
            <p:nvPr/>
          </p:nvSpPr>
          <p:spPr bwMode="auto">
            <a:xfrm>
              <a:off x="7956550" y="5195888"/>
              <a:ext cx="838200" cy="390525"/>
            </a:xfrm>
            <a:prstGeom prst="wedgeRectCallout">
              <a:avLst>
                <a:gd name="adj1" fmla="val -58713"/>
                <a:gd name="adj2" fmla="val -145199"/>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0" tIns="71990" rIns="71990" bIns="71990" anchor="ctr">
              <a:spAutoFit/>
            </a:bodyPr>
            <a:lstStyle/>
            <a:p>
              <a:pPr algn="ctr" defTabSz="914262">
                <a:defRPr/>
              </a:pPr>
              <a:r>
                <a:rPr lang="en-US" sz="1600" dirty="0">
                  <a:latin typeface="Arial" charset="0"/>
                  <a:ea typeface="+mn-ea"/>
                </a:rPr>
                <a:t>SNPs</a:t>
              </a:r>
            </a:p>
          </p:txBody>
        </p:sp>
        <p:pic>
          <p:nvPicPr>
            <p:cNvPr id="55318" name="Picture 34" descr="genes">
              <a:extLst>
                <a:ext uri="{FF2B5EF4-FFF2-40B4-BE49-F238E27FC236}">
                  <a16:creationId xmlns:a16="http://schemas.microsoft.com/office/drawing/2014/main" id="{584E7544-53AD-764E-9F02-787696A012C7}"/>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6515100" y="1778000"/>
              <a:ext cx="2520950" cy="1579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39" name="AutoShape 15">
              <a:extLst>
                <a:ext uri="{FF2B5EF4-FFF2-40B4-BE49-F238E27FC236}">
                  <a16:creationId xmlns:a16="http://schemas.microsoft.com/office/drawing/2014/main" id="{C75846F2-7057-A445-8F99-3E3B34868522}"/>
                </a:ext>
              </a:extLst>
            </p:cNvPr>
            <p:cNvSpPr>
              <a:spLocks noChangeArrowheads="1"/>
            </p:cNvSpPr>
            <p:nvPr/>
          </p:nvSpPr>
          <p:spPr bwMode="auto">
            <a:xfrm>
              <a:off x="8178800" y="1230313"/>
              <a:ext cx="914400" cy="390525"/>
            </a:xfrm>
            <a:prstGeom prst="wedgeRectCallout">
              <a:avLst>
                <a:gd name="adj1" fmla="val -37847"/>
                <a:gd name="adj2" fmla="val 121602"/>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0" tIns="71990" rIns="71990" bIns="71990" anchor="ctr">
              <a:spAutoFit/>
            </a:bodyPr>
            <a:lstStyle/>
            <a:p>
              <a:pPr algn="ctr" defTabSz="914262">
                <a:defRPr/>
              </a:pPr>
              <a:r>
                <a:rPr lang="en-US" sz="1600" dirty="0">
                  <a:latin typeface="Arial" charset="0"/>
                  <a:ea typeface="+mn-ea"/>
                </a:rPr>
                <a:t>Genes</a:t>
              </a:r>
            </a:p>
          </p:txBody>
        </p:sp>
        <p:pic>
          <p:nvPicPr>
            <p:cNvPr id="55320" name="Picture 35" descr="chromosomes">
              <a:extLst>
                <a:ext uri="{FF2B5EF4-FFF2-40B4-BE49-F238E27FC236}">
                  <a16:creationId xmlns:a16="http://schemas.microsoft.com/office/drawing/2014/main" id="{DE9CAFD5-6ED8-5346-83FD-0E3499551D1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435600" y="981075"/>
              <a:ext cx="860425" cy="1150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38" name="AutoShape 14">
              <a:extLst>
                <a:ext uri="{FF2B5EF4-FFF2-40B4-BE49-F238E27FC236}">
                  <a16:creationId xmlns:a16="http://schemas.microsoft.com/office/drawing/2014/main" id="{BFFA3CD3-D843-BE44-B7AA-2F3BC21D2602}"/>
                </a:ext>
              </a:extLst>
            </p:cNvPr>
            <p:cNvSpPr>
              <a:spLocks noChangeArrowheads="1"/>
            </p:cNvSpPr>
            <p:nvPr/>
          </p:nvSpPr>
          <p:spPr bwMode="auto">
            <a:xfrm>
              <a:off x="6410325" y="984250"/>
              <a:ext cx="1512888" cy="390525"/>
            </a:xfrm>
            <a:prstGeom prst="wedgeRectCallout">
              <a:avLst>
                <a:gd name="adj1" fmla="val -61542"/>
                <a:gd name="adj2" fmla="val 148000"/>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0" tIns="71990" rIns="71990" bIns="71990" anchor="ctr">
              <a:spAutoFit/>
            </a:bodyPr>
            <a:lstStyle/>
            <a:p>
              <a:pPr algn="ctr" defTabSz="914262">
                <a:defRPr/>
              </a:pPr>
              <a:r>
                <a:rPr lang="en-US" sz="1600" dirty="0">
                  <a:latin typeface="Arial" charset="0"/>
                  <a:ea typeface="+mn-ea"/>
                </a:rPr>
                <a:t>Chromosomes</a:t>
              </a:r>
            </a:p>
          </p:txBody>
        </p:sp>
      </p:grpSp>
    </p:spTree>
    <p:extLst>
      <p:ext uri="{BB962C8B-B14F-4D97-AF65-F5344CB8AC3E}">
        <p14:creationId xmlns:p14="http://schemas.microsoft.com/office/powerpoint/2010/main" val="380393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F0FF3BAF-7F57-CB42-9AD5-0F9404A2AD94}"/>
              </a:ext>
            </a:extLst>
          </p:cNvPr>
          <p:cNvSpPr>
            <a:spLocks noGrp="1" noChangeArrowheads="1"/>
          </p:cNvSpPr>
          <p:nvPr>
            <p:ph type="title"/>
          </p:nvPr>
        </p:nvSpPr>
        <p:spPr>
          <a:xfrm>
            <a:off x="152400" y="152400"/>
            <a:ext cx="8153400" cy="762000"/>
          </a:xfrm>
        </p:spPr>
        <p:txBody>
          <a:bodyPr/>
          <a:lstStyle/>
          <a:p>
            <a:pPr eaLnBrk="1" hangingPunct="1"/>
            <a:r>
              <a:rPr lang="en-US" altLang="it-IT" b="1">
                <a:ea typeface="ＭＳ Ｐゴシック" panose="020B0600070205080204" pitchFamily="34" charset="-128"/>
              </a:rPr>
              <a:t>Genomes: Ensembl Genomes</a:t>
            </a:r>
          </a:p>
        </p:txBody>
      </p:sp>
      <p:grpSp>
        <p:nvGrpSpPr>
          <p:cNvPr id="57349" name="Group 33">
            <a:extLst>
              <a:ext uri="{FF2B5EF4-FFF2-40B4-BE49-F238E27FC236}">
                <a16:creationId xmlns:a16="http://schemas.microsoft.com/office/drawing/2014/main" id="{27393EFE-BC7A-2D44-BAB8-DFCC091EE96E}"/>
              </a:ext>
            </a:extLst>
          </p:cNvPr>
          <p:cNvGrpSpPr>
            <a:grpSpLocks/>
          </p:cNvGrpSpPr>
          <p:nvPr/>
        </p:nvGrpSpPr>
        <p:grpSpPr bwMode="auto">
          <a:xfrm>
            <a:off x="0" y="838200"/>
            <a:ext cx="9144000" cy="5257800"/>
            <a:chOff x="0" y="914400"/>
            <a:chExt cx="9144000" cy="5257800"/>
          </a:xfrm>
        </p:grpSpPr>
        <p:sp>
          <p:nvSpPr>
            <p:cNvPr id="57350" name="Rectangle 50">
              <a:extLst>
                <a:ext uri="{FF2B5EF4-FFF2-40B4-BE49-F238E27FC236}">
                  <a16:creationId xmlns:a16="http://schemas.microsoft.com/office/drawing/2014/main" id="{3C329808-AFD6-BD4A-A29F-57031091AE35}"/>
                </a:ext>
              </a:extLst>
            </p:cNvPr>
            <p:cNvSpPr>
              <a:spLocks noChangeArrowheads="1"/>
            </p:cNvSpPr>
            <p:nvPr/>
          </p:nvSpPr>
          <p:spPr bwMode="auto">
            <a:xfrm>
              <a:off x="0" y="914400"/>
              <a:ext cx="4343400" cy="5257800"/>
            </a:xfrm>
            <a:prstGeom prst="rect">
              <a:avLst/>
            </a:prstGeom>
            <a:solidFill>
              <a:srgbClr val="D2E1E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nchor="ctr"/>
            <a:lstStyle>
              <a:lvl1pPr defTabSz="911225">
                <a:defRPr sz="2400">
                  <a:solidFill>
                    <a:schemeClr val="tx1"/>
                  </a:solidFill>
                  <a:latin typeface="Arial" panose="020B0604020202020204" pitchFamily="34" charset="0"/>
                  <a:ea typeface="ＭＳ Ｐゴシック" panose="020B0600070205080204" pitchFamily="34" charset="-128"/>
                </a:defRPr>
              </a:lvl1pPr>
              <a:lvl2pPr marL="37931725" indent="-37474525" defTabSz="9112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it-IT"/>
            </a:p>
          </p:txBody>
        </p:sp>
        <p:sp>
          <p:nvSpPr>
            <p:cNvPr id="57351" name="Rectangle 51">
              <a:extLst>
                <a:ext uri="{FF2B5EF4-FFF2-40B4-BE49-F238E27FC236}">
                  <a16:creationId xmlns:a16="http://schemas.microsoft.com/office/drawing/2014/main" id="{8E0159DA-75E9-8540-A8BD-C1D88A3DD6CA}"/>
                </a:ext>
              </a:extLst>
            </p:cNvPr>
            <p:cNvSpPr>
              <a:spLocks noChangeArrowheads="1"/>
            </p:cNvSpPr>
            <p:nvPr/>
          </p:nvSpPr>
          <p:spPr bwMode="auto">
            <a:xfrm>
              <a:off x="4457700" y="914400"/>
              <a:ext cx="4686300" cy="5257800"/>
            </a:xfrm>
            <a:prstGeom prst="rect">
              <a:avLst/>
            </a:prstGeom>
            <a:solidFill>
              <a:srgbClr val="CFE5B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42197" tIns="21098" rIns="42197" bIns="21098"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GB" altLang="it-IT"/>
            </a:p>
          </p:txBody>
        </p:sp>
        <p:sp>
          <p:nvSpPr>
            <p:cNvPr id="57352" name="Text Box 52">
              <a:extLst>
                <a:ext uri="{FF2B5EF4-FFF2-40B4-BE49-F238E27FC236}">
                  <a16:creationId xmlns:a16="http://schemas.microsoft.com/office/drawing/2014/main" id="{7CF0C001-FB44-3D4D-8F50-EB29C9F37834}"/>
                </a:ext>
              </a:extLst>
            </p:cNvPr>
            <p:cNvSpPr txBox="1">
              <a:spLocks noChangeArrowheads="1"/>
            </p:cNvSpPr>
            <p:nvPr/>
          </p:nvSpPr>
          <p:spPr bwMode="auto">
            <a:xfrm>
              <a:off x="152400" y="5715000"/>
              <a:ext cx="173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spAutoFit/>
            </a:bodyPr>
            <a:lstStyle>
              <a:lvl1pPr defTabSz="911225">
                <a:defRPr sz="2400">
                  <a:solidFill>
                    <a:schemeClr val="tx1"/>
                  </a:solidFill>
                  <a:latin typeface="Arial" panose="020B0604020202020204" pitchFamily="34" charset="0"/>
                  <a:ea typeface="ＭＳ Ｐゴシック" panose="020B0600070205080204" pitchFamily="34" charset="-128"/>
                </a:defRPr>
              </a:lvl1pPr>
              <a:lvl2pPr marL="37931725" indent="-37474525" defTabSz="9112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it-IT" sz="1800"/>
                <a:t>Across species</a:t>
              </a:r>
              <a:endParaRPr lang="en-US" altLang="it-IT"/>
            </a:p>
          </p:txBody>
        </p:sp>
        <p:sp>
          <p:nvSpPr>
            <p:cNvPr id="57353" name="Text Box 53">
              <a:extLst>
                <a:ext uri="{FF2B5EF4-FFF2-40B4-BE49-F238E27FC236}">
                  <a16:creationId xmlns:a16="http://schemas.microsoft.com/office/drawing/2014/main" id="{2EBD9890-367C-8D47-B10C-E7E505135872}"/>
                </a:ext>
              </a:extLst>
            </p:cNvPr>
            <p:cNvSpPr txBox="1">
              <a:spLocks noChangeArrowheads="1"/>
            </p:cNvSpPr>
            <p:nvPr/>
          </p:nvSpPr>
          <p:spPr bwMode="auto">
            <a:xfrm>
              <a:off x="4500563" y="5715000"/>
              <a:ext cx="1489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spAutoFit/>
            </a:bodyPr>
            <a:lstStyle>
              <a:lvl1pPr defTabSz="911225">
                <a:defRPr sz="2400">
                  <a:solidFill>
                    <a:schemeClr val="tx1"/>
                  </a:solidFill>
                  <a:latin typeface="Arial" panose="020B0604020202020204" pitchFamily="34" charset="0"/>
                  <a:ea typeface="ＭＳ Ｐゴシック" panose="020B0600070205080204" pitchFamily="34" charset="-128"/>
                </a:defRPr>
              </a:lvl1pPr>
              <a:lvl2pPr marL="37931725" indent="-37474525" defTabSz="9112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it-IT" sz="1800"/>
                <a:t>View options</a:t>
              </a:r>
              <a:endParaRPr lang="en-US" altLang="it-IT"/>
            </a:p>
          </p:txBody>
        </p:sp>
        <p:pic>
          <p:nvPicPr>
            <p:cNvPr id="57354" name="Picture 27" descr="Screen shot 2010-11-16 at 10.43.16.png">
              <a:extLst>
                <a:ext uri="{FF2B5EF4-FFF2-40B4-BE49-F238E27FC236}">
                  <a16:creationId xmlns:a16="http://schemas.microsoft.com/office/drawing/2014/main" id="{86A3C350-CDED-5E4C-A548-8B7071848E1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1071984"/>
              <a:ext cx="2133600" cy="23117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89" name="AutoShape 41">
              <a:extLst>
                <a:ext uri="{FF2B5EF4-FFF2-40B4-BE49-F238E27FC236}">
                  <a16:creationId xmlns:a16="http://schemas.microsoft.com/office/drawing/2014/main" id="{FEF4500D-888A-9744-9259-B7CBCBA60F49}"/>
                </a:ext>
              </a:extLst>
            </p:cNvPr>
            <p:cNvSpPr>
              <a:spLocks noChangeArrowheads="1"/>
            </p:cNvSpPr>
            <p:nvPr/>
          </p:nvSpPr>
          <p:spPr bwMode="auto">
            <a:xfrm>
              <a:off x="1295400" y="1401763"/>
              <a:ext cx="1265238" cy="577850"/>
            </a:xfrm>
            <a:prstGeom prst="wedgeRectCallout">
              <a:avLst>
                <a:gd name="adj1" fmla="val -66602"/>
                <a:gd name="adj2" fmla="val -63190"/>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0" tIns="71990" rIns="71990" bIns="71990" anchor="ctr">
              <a:spAutoFit/>
            </a:bodyPr>
            <a:lstStyle/>
            <a:p>
              <a:pPr algn="ctr" defTabSz="914262">
                <a:defRPr/>
              </a:pPr>
              <a:r>
                <a:rPr lang="en-US" sz="1400" dirty="0" err="1">
                  <a:latin typeface="Arial" charset="0"/>
                  <a:ea typeface="+mn-ea"/>
                </a:rPr>
                <a:t>Ensembl</a:t>
              </a:r>
              <a:r>
                <a:rPr lang="en-US" sz="1400" dirty="0">
                  <a:latin typeface="Arial" charset="0"/>
                  <a:ea typeface="+mn-ea"/>
                </a:rPr>
                <a:t> </a:t>
              </a:r>
            </a:p>
            <a:p>
              <a:pPr algn="ctr" defTabSz="914262">
                <a:defRPr/>
              </a:pPr>
              <a:r>
                <a:rPr lang="en-US" sz="1400" dirty="0" err="1">
                  <a:latin typeface="Arial" charset="0"/>
                  <a:ea typeface="+mn-ea"/>
                </a:rPr>
                <a:t>Metazoa</a:t>
              </a:r>
              <a:endParaRPr lang="en-US" sz="1400" dirty="0">
                <a:latin typeface="Arial" charset="0"/>
                <a:ea typeface="+mn-ea"/>
              </a:endParaRPr>
            </a:p>
          </p:txBody>
        </p:sp>
        <p:pic>
          <p:nvPicPr>
            <p:cNvPr id="57356" name="Picture 28" descr="Screen shot 2010-11-16 at 10.45.57.png">
              <a:extLst>
                <a:ext uri="{FF2B5EF4-FFF2-40B4-BE49-F238E27FC236}">
                  <a16:creationId xmlns:a16="http://schemas.microsoft.com/office/drawing/2014/main" id="{7AA41ED3-E936-DB4B-AE97-5DF500E4C64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8600" y="3536165"/>
              <a:ext cx="2590800" cy="21788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90" name="AutoShape 42">
              <a:extLst>
                <a:ext uri="{FF2B5EF4-FFF2-40B4-BE49-F238E27FC236}">
                  <a16:creationId xmlns:a16="http://schemas.microsoft.com/office/drawing/2014/main" id="{47A1A050-5C61-0B4A-AB01-4D0B909C5ED6}"/>
                </a:ext>
              </a:extLst>
            </p:cNvPr>
            <p:cNvSpPr>
              <a:spLocks noChangeArrowheads="1"/>
            </p:cNvSpPr>
            <p:nvPr/>
          </p:nvSpPr>
          <p:spPr bwMode="auto">
            <a:xfrm>
              <a:off x="2590800" y="5472113"/>
              <a:ext cx="1600200" cy="361950"/>
            </a:xfrm>
            <a:prstGeom prst="wedgeRectCallout">
              <a:avLst>
                <a:gd name="adj1" fmla="val -73875"/>
                <a:gd name="adj2" fmla="val -65745"/>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0" tIns="71990" rIns="71990" bIns="71990" anchor="ctr">
              <a:spAutoFit/>
            </a:bodyPr>
            <a:lstStyle/>
            <a:p>
              <a:pPr algn="ctr" defTabSz="914262">
                <a:defRPr/>
              </a:pPr>
              <a:r>
                <a:rPr lang="en-US" sz="1400" dirty="0" err="1">
                  <a:latin typeface="Arial" charset="0"/>
                  <a:ea typeface="+mn-ea"/>
                </a:rPr>
                <a:t>Ensembl</a:t>
              </a:r>
              <a:r>
                <a:rPr lang="en-US" sz="1400" dirty="0">
                  <a:latin typeface="Arial" charset="0"/>
                  <a:ea typeface="+mn-ea"/>
                </a:rPr>
                <a:t> Bacteria</a:t>
              </a:r>
            </a:p>
          </p:txBody>
        </p:sp>
        <p:pic>
          <p:nvPicPr>
            <p:cNvPr id="57358" name="Picture 26" descr="Screen shot 2010-11-16 at 10.41.05.png">
              <a:extLst>
                <a:ext uri="{FF2B5EF4-FFF2-40B4-BE49-F238E27FC236}">
                  <a16:creationId xmlns:a16="http://schemas.microsoft.com/office/drawing/2014/main" id="{FF8BF522-DC45-0F44-A148-C5F223E8F0C0}"/>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362200" y="1905000"/>
              <a:ext cx="3810000" cy="24196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82" name="AutoShape 34">
              <a:extLst>
                <a:ext uri="{FF2B5EF4-FFF2-40B4-BE49-F238E27FC236}">
                  <a16:creationId xmlns:a16="http://schemas.microsoft.com/office/drawing/2014/main" id="{8B494976-1736-574A-A364-44613CB068A0}"/>
                </a:ext>
              </a:extLst>
            </p:cNvPr>
            <p:cNvSpPr>
              <a:spLocks noChangeArrowheads="1"/>
            </p:cNvSpPr>
            <p:nvPr/>
          </p:nvSpPr>
          <p:spPr bwMode="auto">
            <a:xfrm>
              <a:off x="2819400" y="1204913"/>
              <a:ext cx="3276600" cy="576262"/>
            </a:xfrm>
            <a:prstGeom prst="wedgeRectCallout">
              <a:avLst>
                <a:gd name="adj1" fmla="val -31227"/>
                <a:gd name="adj2" fmla="val 83407"/>
              </a:avLst>
            </a:prstGeom>
            <a:solidFill>
              <a:schemeClr val="bg1"/>
            </a:solidFill>
            <a:ln w="9525">
              <a:solidFill>
                <a:schemeClr val="tx1"/>
              </a:solidFill>
              <a:miter lim="800000"/>
              <a:headEnd/>
              <a:tailEnd/>
            </a:ln>
            <a:effectLst>
              <a:outerShdw dist="89801" dir="2700000" algn="ctr" rotWithShape="0">
                <a:schemeClr val="tx1">
                  <a:alpha val="50000"/>
                </a:schemeClr>
              </a:outerShdw>
            </a:effectLst>
          </p:spPr>
          <p:txBody>
            <a:bodyPr lIns="71990" tIns="71990" rIns="71990" bIns="71990" anchor="ctr">
              <a:spAutoFit/>
            </a:bodyPr>
            <a:lstStyle/>
            <a:p>
              <a:pPr algn="ctr" defTabSz="914262">
                <a:defRPr/>
              </a:pPr>
              <a:r>
                <a:rPr lang="en-US" sz="1400" dirty="0" err="1">
                  <a:latin typeface="Arial" charset="0"/>
                  <a:ea typeface="+mn-ea"/>
                </a:rPr>
                <a:t>Ensembl</a:t>
              </a:r>
              <a:r>
                <a:rPr lang="en-US" sz="1400" dirty="0">
                  <a:latin typeface="Arial" charset="0"/>
                  <a:ea typeface="+mn-ea"/>
                </a:rPr>
                <a:t>-like genome browser for non-vertebrate species</a:t>
              </a:r>
            </a:p>
          </p:txBody>
        </p:sp>
        <p:pic>
          <p:nvPicPr>
            <p:cNvPr id="57360" name="Picture 30" descr="Screen shot 2010-11-16 at 10.57.46.png">
              <a:extLst>
                <a:ext uri="{FF2B5EF4-FFF2-40B4-BE49-F238E27FC236}">
                  <a16:creationId xmlns:a16="http://schemas.microsoft.com/office/drawing/2014/main" id="{9A559B3A-850B-C940-9496-7CA26B9FAD03}"/>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167207" y="1981200"/>
              <a:ext cx="2976793" cy="18445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361" name="Picture 31" descr="Screen shot 2010-11-16 at 10.59.44.png">
              <a:extLst>
                <a:ext uri="{FF2B5EF4-FFF2-40B4-BE49-F238E27FC236}">
                  <a16:creationId xmlns:a16="http://schemas.microsoft.com/office/drawing/2014/main" id="{1A6A9A36-542B-C341-9F9A-36DBF3911253}"/>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105400" y="4343400"/>
              <a:ext cx="3886200" cy="14154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7362" name="Text Box 44">
              <a:extLst>
                <a:ext uri="{FF2B5EF4-FFF2-40B4-BE49-F238E27FC236}">
                  <a16:creationId xmlns:a16="http://schemas.microsoft.com/office/drawing/2014/main" id="{30C53681-3188-1C4A-B8E5-3F5FB646D63C}"/>
                </a:ext>
              </a:extLst>
            </p:cNvPr>
            <p:cNvSpPr txBox="1">
              <a:spLocks noChangeArrowheads="1"/>
            </p:cNvSpPr>
            <p:nvPr/>
          </p:nvSpPr>
          <p:spPr bwMode="auto">
            <a:xfrm>
              <a:off x="6739468" y="5562600"/>
              <a:ext cx="2328863" cy="523208"/>
            </a:xfrm>
            <a:prstGeom prst="rect">
              <a:avLst/>
            </a:prstGeom>
            <a:solidFill>
              <a:schemeClr val="bg1"/>
            </a:solidFill>
            <a:ln w="9525">
              <a:solidFill>
                <a:schemeClr val="tx1"/>
              </a:solidFill>
              <a:miter lim="800000"/>
              <a:headEnd/>
              <a:tailEnd/>
            </a:ln>
          </p:spPr>
          <p:txBody>
            <a:bodyPr lIns="91428" tIns="45714" rIns="91428" bIns="45714">
              <a:spAutoFit/>
            </a:bodyPr>
            <a:lstStyle>
              <a:lvl1pPr defTabSz="911225">
                <a:defRPr sz="2400">
                  <a:solidFill>
                    <a:schemeClr val="tx1"/>
                  </a:solidFill>
                  <a:latin typeface="Arial" panose="020B0604020202020204" pitchFamily="34" charset="0"/>
                  <a:ea typeface="ＭＳ Ｐゴシック" panose="020B0600070205080204" pitchFamily="34" charset="-128"/>
                </a:defRPr>
              </a:lvl1pPr>
              <a:lvl2pPr marL="37931725" indent="-37474525" defTabSz="9112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GB" altLang="it-IT" sz="1400"/>
                <a:t>Select Orthologue view to see putative orthologues</a:t>
              </a:r>
            </a:p>
          </p:txBody>
        </p:sp>
        <p:sp>
          <p:nvSpPr>
            <p:cNvPr id="33" name="Rectangular Callout 32">
              <a:extLst>
                <a:ext uri="{FF2B5EF4-FFF2-40B4-BE49-F238E27FC236}">
                  <a16:creationId xmlns:a16="http://schemas.microsoft.com/office/drawing/2014/main" id="{80B8DC3F-A487-8E40-9B37-378396991F57}"/>
                </a:ext>
              </a:extLst>
            </p:cNvPr>
            <p:cNvSpPr>
              <a:spLocks noChangeArrowheads="1"/>
            </p:cNvSpPr>
            <p:nvPr/>
          </p:nvSpPr>
          <p:spPr bwMode="auto">
            <a:xfrm rot="10800000">
              <a:off x="6172200" y="1090613"/>
              <a:ext cx="2895600" cy="738187"/>
            </a:xfrm>
            <a:prstGeom prst="wedgeRectCallout">
              <a:avLst>
                <a:gd name="adj1" fmla="val 32954"/>
                <a:gd name="adj2" fmla="val -80014"/>
              </a:avLst>
            </a:prstGeom>
            <a:solidFill>
              <a:schemeClr val="bg1"/>
            </a:solidFill>
            <a:ln w="9525">
              <a:solidFill>
                <a:schemeClr val="tx1"/>
              </a:solidFill>
              <a:miter lim="800000"/>
              <a:headEnd/>
              <a:tailEnd/>
            </a:ln>
            <a:effectLst>
              <a:outerShdw dist="35921" dir="2700000" algn="ctr" rotWithShape="0">
                <a:schemeClr val="bg2"/>
              </a:outerShdw>
            </a:effectLst>
          </p:spPr>
          <p:txBody>
            <a:bodyPr rot="10800000" lIns="91434" tIns="45717" rIns="91434" bIns="45717" anchor="ctr">
              <a:spAutoFit/>
            </a:bodyPr>
            <a:lstStyle/>
            <a:p>
              <a:pPr defTabSz="911225">
                <a:spcBef>
                  <a:spcPct val="50000"/>
                </a:spcBef>
                <a:defRPr/>
              </a:pPr>
              <a:r>
                <a:rPr lang="en-GB" sz="1400" dirty="0">
                  <a:latin typeface="Arial" charset="0"/>
                  <a:ea typeface="+mn-ea"/>
                </a:rPr>
                <a:t>Using view options, you can select to view only the current gene or the entire expanded gene tree</a:t>
              </a:r>
            </a:p>
          </p:txBody>
        </p:sp>
      </p:grpSp>
    </p:spTree>
    <p:extLst>
      <p:ext uri="{BB962C8B-B14F-4D97-AF65-F5344CB8AC3E}">
        <p14:creationId xmlns:p14="http://schemas.microsoft.com/office/powerpoint/2010/main" val="129296455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F8C54C-D8B2-B644-91A0-263850A55842}"/>
              </a:ext>
            </a:extLst>
          </p:cNvPr>
          <p:cNvSpPr txBox="1"/>
          <p:nvPr/>
        </p:nvSpPr>
        <p:spPr>
          <a:xfrm>
            <a:off x="156791" y="970887"/>
            <a:ext cx="7333570" cy="461665"/>
          </a:xfrm>
          <a:prstGeom prst="rect">
            <a:avLst/>
          </a:prstGeom>
          <a:noFill/>
        </p:spPr>
        <p:txBody>
          <a:bodyPr wrap="square">
            <a:spAutoFit/>
          </a:bodyPr>
          <a:lstStyle>
            <a:defPPr>
              <a:defRPr lang="de-DE"/>
            </a:defPPr>
            <a:lvl1pPr>
              <a:defRPr sz="3200">
                <a:solidFill>
                  <a:srgbClr val="72AD46"/>
                </a:solidFill>
                <a:ea typeface="+mj-ea"/>
                <a:cs typeface="Arial" pitchFamily="34" charset="0"/>
              </a:defRPr>
            </a:lvl1pPr>
          </a:lstStyle>
          <a:p>
            <a:r>
              <a:rPr lang="en-GB" sz="2400" dirty="0"/>
              <a:t>Systems Biology, reductionist vs holistic approaches</a:t>
            </a:r>
          </a:p>
        </p:txBody>
      </p:sp>
      <p:sp>
        <p:nvSpPr>
          <p:cNvPr id="3" name="TextBox 2">
            <a:extLst>
              <a:ext uri="{FF2B5EF4-FFF2-40B4-BE49-F238E27FC236}">
                <a16:creationId xmlns:a16="http://schemas.microsoft.com/office/drawing/2014/main" id="{A2C23D28-44B5-CB4C-82F5-17386DE6A645}"/>
              </a:ext>
            </a:extLst>
          </p:cNvPr>
          <p:cNvSpPr txBox="1"/>
          <p:nvPr/>
        </p:nvSpPr>
        <p:spPr>
          <a:xfrm>
            <a:off x="3823576" y="3140242"/>
            <a:ext cx="1107996" cy="646331"/>
          </a:xfrm>
          <a:prstGeom prst="rect">
            <a:avLst/>
          </a:prstGeom>
          <a:noFill/>
        </p:spPr>
        <p:txBody>
          <a:bodyPr wrap="none" rtlCol="0">
            <a:spAutoFit/>
          </a:bodyPr>
          <a:lstStyle/>
          <a:p>
            <a:endParaRPr lang="en-GB" dirty="0"/>
          </a:p>
          <a:p>
            <a:r>
              <a:rPr lang="en-GB" dirty="0"/>
              <a:t>	</a:t>
            </a:r>
          </a:p>
        </p:txBody>
      </p:sp>
      <p:sp>
        <p:nvSpPr>
          <p:cNvPr id="4" name="TextBox 3">
            <a:extLst>
              <a:ext uri="{FF2B5EF4-FFF2-40B4-BE49-F238E27FC236}">
                <a16:creationId xmlns:a16="http://schemas.microsoft.com/office/drawing/2014/main" id="{3AAFB447-AF29-3943-9504-F4787087B625}"/>
              </a:ext>
            </a:extLst>
          </p:cNvPr>
          <p:cNvSpPr txBox="1"/>
          <p:nvPr/>
        </p:nvSpPr>
        <p:spPr>
          <a:xfrm>
            <a:off x="1271899" y="3201798"/>
            <a:ext cx="6091091" cy="584775"/>
          </a:xfrm>
          <a:prstGeom prst="rect">
            <a:avLst/>
          </a:prstGeom>
          <a:noFill/>
        </p:spPr>
        <p:txBody>
          <a:bodyPr wrap="none" rtlCol="0">
            <a:spAutoFit/>
          </a:bodyPr>
          <a:lstStyle/>
          <a:p>
            <a:r>
              <a:rPr lang="en-GB" sz="3200" dirty="0" err="1"/>
              <a:t>cosa</a:t>
            </a:r>
            <a:r>
              <a:rPr lang="en-GB" sz="3200" dirty="0"/>
              <a:t> </a:t>
            </a:r>
            <a:r>
              <a:rPr lang="en-GB" sz="3200" dirty="0" err="1"/>
              <a:t>intendiamo</a:t>
            </a:r>
            <a:r>
              <a:rPr lang="en-GB" sz="3200" dirty="0"/>
              <a:t> </a:t>
            </a:r>
            <a:r>
              <a:rPr lang="en-GB" sz="3200" dirty="0" err="1"/>
              <a:t>livello</a:t>
            </a:r>
            <a:r>
              <a:rPr lang="en-GB" sz="3200" dirty="0"/>
              <a:t> di Sistema? </a:t>
            </a:r>
          </a:p>
        </p:txBody>
      </p:sp>
    </p:spTree>
    <p:extLst>
      <p:ext uri="{BB962C8B-B14F-4D97-AF65-F5344CB8AC3E}">
        <p14:creationId xmlns:p14="http://schemas.microsoft.com/office/powerpoint/2010/main" val="2270280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0EE1-56EA-CB40-BE8F-04166E949A1C}"/>
              </a:ext>
            </a:extLst>
          </p:cNvPr>
          <p:cNvSpPr>
            <a:spLocks noGrp="1"/>
          </p:cNvSpPr>
          <p:nvPr>
            <p:ph type="title"/>
          </p:nvPr>
        </p:nvSpPr>
        <p:spPr>
          <a:xfrm>
            <a:off x="723900" y="2870200"/>
            <a:ext cx="8153400" cy="762000"/>
          </a:xfrm>
        </p:spPr>
        <p:txBody>
          <a:bodyPr/>
          <a:lstStyle/>
          <a:p>
            <a:r>
              <a:rPr lang="en-GB" dirty="0"/>
              <a:t>un </a:t>
            </a:r>
            <a:r>
              <a:rPr lang="en-GB" dirty="0" err="1"/>
              <a:t>po</a:t>
            </a:r>
            <a:r>
              <a:rPr lang="en-GB" dirty="0"/>
              <a:t>’ di </a:t>
            </a:r>
            <a:r>
              <a:rPr lang="en-GB" dirty="0" err="1"/>
              <a:t>pratica</a:t>
            </a:r>
            <a:r>
              <a:rPr lang="en-GB" dirty="0"/>
              <a:t> con ENSEMBL</a:t>
            </a:r>
          </a:p>
        </p:txBody>
      </p:sp>
      <p:sp>
        <p:nvSpPr>
          <p:cNvPr id="3" name="TextBox 2">
            <a:extLst>
              <a:ext uri="{FF2B5EF4-FFF2-40B4-BE49-F238E27FC236}">
                <a16:creationId xmlns:a16="http://schemas.microsoft.com/office/drawing/2014/main" id="{4DBE16BC-E8DC-EA41-8714-FCFA1D03C3FD}"/>
              </a:ext>
            </a:extLst>
          </p:cNvPr>
          <p:cNvSpPr txBox="1"/>
          <p:nvPr/>
        </p:nvSpPr>
        <p:spPr>
          <a:xfrm>
            <a:off x="3609474" y="4957011"/>
            <a:ext cx="3712106" cy="369332"/>
          </a:xfrm>
          <a:prstGeom prst="rect">
            <a:avLst/>
          </a:prstGeom>
          <a:noFill/>
        </p:spPr>
        <p:txBody>
          <a:bodyPr wrap="none" rtlCol="0">
            <a:spAutoFit/>
          </a:bodyPr>
          <a:lstStyle/>
          <a:p>
            <a:r>
              <a:rPr lang="en-GB" dirty="0"/>
              <a:t>https://</a:t>
            </a:r>
            <a:r>
              <a:rPr lang="en-GB" dirty="0" err="1">
                <a:hlinkClick r:id="rId2"/>
              </a:rPr>
              <a:t>www</a:t>
            </a:r>
            <a:r>
              <a:rPr lang="en-GB" dirty="0" err="1"/>
              <a:t>.ensembl.org</a:t>
            </a:r>
            <a:r>
              <a:rPr lang="en-GB" dirty="0"/>
              <a:t>/</a:t>
            </a:r>
            <a:r>
              <a:rPr lang="en-GB" dirty="0" err="1"/>
              <a:t>index.html</a:t>
            </a:r>
            <a:endParaRPr lang="en-GB" dirty="0"/>
          </a:p>
        </p:txBody>
      </p:sp>
    </p:spTree>
    <p:extLst>
      <p:ext uri="{BB962C8B-B14F-4D97-AF65-F5344CB8AC3E}">
        <p14:creationId xmlns:p14="http://schemas.microsoft.com/office/powerpoint/2010/main" val="219062879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C9F02C6-1293-C440-8976-4F7230F471E9}"/>
              </a:ext>
            </a:extLst>
          </p:cNvPr>
          <p:cNvSpPr>
            <a:spLocks noGrp="1" noChangeArrowheads="1"/>
          </p:cNvSpPr>
          <p:nvPr>
            <p:ph type="title"/>
          </p:nvPr>
        </p:nvSpPr>
        <p:spPr/>
        <p:txBody>
          <a:bodyPr/>
          <a:lstStyle/>
          <a:p>
            <a:r>
              <a:rPr lang="en-US" altLang="it-IT" b="1">
                <a:ea typeface="ＭＳ Ｐゴシック" panose="020B0600070205080204" pitchFamily="34" charset="-128"/>
              </a:rPr>
              <a:t>Protein sequence: UniProt</a:t>
            </a:r>
          </a:p>
        </p:txBody>
      </p:sp>
      <p:sp>
        <p:nvSpPr>
          <p:cNvPr id="42" name="Text Placeholder 41">
            <a:extLst>
              <a:ext uri="{FF2B5EF4-FFF2-40B4-BE49-F238E27FC236}">
                <a16:creationId xmlns:a16="http://schemas.microsoft.com/office/drawing/2014/main" id="{0D56326A-FBC5-A643-84E1-444BFD08FC64}"/>
              </a:ext>
            </a:extLst>
          </p:cNvPr>
          <p:cNvSpPr>
            <a:spLocks noGrp="1"/>
          </p:cNvSpPr>
          <p:nvPr>
            <p:ph type="body" sz="half" idx="1"/>
          </p:nvPr>
        </p:nvSpPr>
        <p:spPr>
          <a:xfrm>
            <a:off x="533400" y="990600"/>
            <a:ext cx="4000500" cy="5029200"/>
          </a:xfrm>
        </p:spPr>
        <p:txBody>
          <a:bodyPr>
            <a:normAutofit lnSpcReduction="10000"/>
          </a:bodyPr>
          <a:lstStyle/>
          <a:p>
            <a:r>
              <a:rPr lang="en-US" altLang="it-IT" sz="1600">
                <a:ea typeface="ＭＳ Ｐゴシック" panose="020B0600070205080204" pitchFamily="34" charset="-128"/>
              </a:rPr>
              <a:t>Provides the scientific community with a comprehensive, richly curated, high-quality and freely accessible resource of protein sequence and functional information</a:t>
            </a:r>
          </a:p>
          <a:p>
            <a:endParaRPr lang="en-US" altLang="it-IT" sz="1600">
              <a:ea typeface="ＭＳ Ｐゴシック" panose="020B0600070205080204" pitchFamily="34" charset="-128"/>
            </a:endParaRPr>
          </a:p>
          <a:p>
            <a:r>
              <a:rPr lang="en-US" altLang="it-IT" sz="1600">
                <a:ea typeface="ＭＳ Ｐゴシック" panose="020B0600070205080204" pitchFamily="34" charset="-128"/>
              </a:rPr>
              <a:t>Users can perform simple and complex text-based queries, run sequence-based searches, perform multiple sequence alignments, etc.</a:t>
            </a:r>
          </a:p>
          <a:p>
            <a:endParaRPr lang="en-US" altLang="it-IT" sz="1600">
              <a:ea typeface="ＭＳ Ｐゴシック" panose="020B0600070205080204" pitchFamily="34" charset="-128"/>
            </a:endParaRPr>
          </a:p>
          <a:p>
            <a:r>
              <a:rPr lang="en-US" altLang="it-IT" sz="1600">
                <a:ea typeface="ＭＳ Ｐゴシック" panose="020B0600070205080204" pitchFamily="34" charset="-128"/>
              </a:rPr>
              <a:t>Consists of:</a:t>
            </a:r>
          </a:p>
          <a:p>
            <a:pPr lvl="1">
              <a:buFont typeface="Wingdings" pitchFamily="2" charset="2"/>
              <a:buChar char="ü"/>
            </a:pPr>
            <a:r>
              <a:rPr lang="en-US" altLang="it-IT" sz="1200">
                <a:ea typeface="ＭＳ Ｐゴシック" panose="020B0600070205080204" pitchFamily="34" charset="-128"/>
              </a:rPr>
              <a:t>UniProtKB/Swiss-prot, manually annotated</a:t>
            </a:r>
          </a:p>
          <a:p>
            <a:pPr lvl="1">
              <a:buFont typeface="Wingdings" pitchFamily="2" charset="2"/>
              <a:buChar char="ü"/>
            </a:pPr>
            <a:r>
              <a:rPr lang="en-US" altLang="it-IT" sz="1200">
                <a:ea typeface="ＭＳ Ｐゴシック" panose="020B0600070205080204" pitchFamily="34" charset="-128"/>
              </a:rPr>
              <a:t>UniProtKB/TrEMBL, computationally analyzed records</a:t>
            </a:r>
          </a:p>
          <a:p>
            <a:pPr lvl="1">
              <a:buFont typeface="Wingdings" pitchFamily="2" charset="2"/>
              <a:buChar char="ü"/>
            </a:pPr>
            <a:r>
              <a:rPr lang="en-US" altLang="it-IT" sz="1200">
                <a:ea typeface="ＭＳ Ｐゴシック" panose="020B0600070205080204" pitchFamily="34" charset="-128"/>
              </a:rPr>
              <a:t>Uniref, clustered by sequence identity</a:t>
            </a:r>
          </a:p>
          <a:p>
            <a:pPr lvl="1">
              <a:buFont typeface="Wingdings" pitchFamily="2" charset="2"/>
              <a:buChar char="ü"/>
            </a:pPr>
            <a:r>
              <a:rPr lang="en-US" altLang="it-IT" sz="1200">
                <a:ea typeface="ＭＳ Ｐゴシック" panose="020B0600070205080204" pitchFamily="34" charset="-128"/>
              </a:rPr>
              <a:t>UniParc, most comprehensive publicly available non-redundant protein sequence db, un-annotated</a:t>
            </a:r>
          </a:p>
          <a:p>
            <a:pPr lvl="1">
              <a:buFont typeface="Wingdings" pitchFamily="2" charset="2"/>
              <a:buChar char="ü"/>
            </a:pPr>
            <a:r>
              <a:rPr lang="en-US" altLang="it-IT" sz="1200">
                <a:ea typeface="ＭＳ Ｐゴシック" panose="020B0600070205080204" pitchFamily="34" charset="-128"/>
              </a:rPr>
              <a:t>UniMES, protein sequence from metagenomic and environmental data</a:t>
            </a:r>
          </a:p>
          <a:p>
            <a:pPr>
              <a:buFontTx/>
              <a:buNone/>
            </a:pPr>
            <a:endParaRPr lang="en-US" altLang="it-IT" sz="1600">
              <a:ea typeface="ＭＳ Ｐゴシック" panose="020B0600070205080204" pitchFamily="34" charset="-128"/>
            </a:endParaRPr>
          </a:p>
          <a:p>
            <a:pPr>
              <a:buFontTx/>
              <a:buNone/>
            </a:pPr>
            <a:r>
              <a:rPr lang="en-US" altLang="it-IT" sz="1600">
                <a:ea typeface="ＭＳ Ｐゴシック" panose="020B0600070205080204" pitchFamily="34" charset="-128"/>
              </a:rPr>
              <a:t> </a:t>
            </a:r>
          </a:p>
          <a:p>
            <a:endParaRPr lang="en-US" altLang="it-IT" sz="1600">
              <a:ea typeface="ＭＳ Ｐゴシック" panose="020B0600070205080204" pitchFamily="34" charset="-128"/>
            </a:endParaRPr>
          </a:p>
          <a:p>
            <a:endParaRPr lang="en-US" altLang="it-IT" sz="1600">
              <a:ea typeface="ＭＳ Ｐゴシック" panose="020B0600070205080204" pitchFamily="34" charset="-128"/>
            </a:endParaRPr>
          </a:p>
        </p:txBody>
      </p:sp>
      <p:pic>
        <p:nvPicPr>
          <p:cNvPr id="69636" name="Content Placeholder 43" descr="Screen shot 2010-11-11 at 14.57.02.png">
            <a:extLst>
              <a:ext uri="{FF2B5EF4-FFF2-40B4-BE49-F238E27FC236}">
                <a16:creationId xmlns:a16="http://schemas.microsoft.com/office/drawing/2014/main" id="{FACFB50D-5101-6444-9E50-2042266BFC89}"/>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686300" y="1302442"/>
            <a:ext cx="4000500" cy="4184854"/>
          </a:xfrm>
          <a:ln>
            <a:solidFill>
              <a:srgbClr val="000000"/>
            </a:solidFill>
            <a:miter lim="800000"/>
            <a:headEnd/>
            <a:tailEnd/>
          </a:ln>
        </p:spPr>
      </p:pic>
    </p:spTree>
    <p:extLst>
      <p:ext uri="{BB962C8B-B14F-4D97-AF65-F5344CB8AC3E}">
        <p14:creationId xmlns:p14="http://schemas.microsoft.com/office/powerpoint/2010/main" val="100413803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6">
            <a:extLst>
              <a:ext uri="{FF2B5EF4-FFF2-40B4-BE49-F238E27FC236}">
                <a16:creationId xmlns:a16="http://schemas.microsoft.com/office/drawing/2014/main" id="{2F888282-5D1E-C64A-BF3E-A5180FB656FE}"/>
              </a:ext>
            </a:extLst>
          </p:cNvPr>
          <p:cNvSpPr>
            <a:spLocks noGrp="1"/>
          </p:cNvSpPr>
          <p:nvPr>
            <p:ph type="title"/>
          </p:nvPr>
        </p:nvSpPr>
        <p:spPr>
          <a:xfrm>
            <a:off x="228600" y="228600"/>
            <a:ext cx="8153400" cy="762000"/>
          </a:xfrm>
        </p:spPr>
        <p:txBody>
          <a:bodyPr/>
          <a:lstStyle/>
          <a:p>
            <a:r>
              <a:rPr lang="en-US" altLang="it-IT" b="1" dirty="0" err="1">
                <a:ea typeface="ＭＳ Ｐゴシック" panose="020B0600070205080204" pitchFamily="34" charset="-128"/>
              </a:rPr>
              <a:t>UniPort</a:t>
            </a:r>
            <a:r>
              <a:rPr lang="en-US" altLang="it-IT" b="1" dirty="0">
                <a:ea typeface="ＭＳ Ｐゴシック" panose="020B0600070205080204" pitchFamily="34" charset="-128"/>
              </a:rPr>
              <a:t>: Brca1</a:t>
            </a:r>
          </a:p>
        </p:txBody>
      </p:sp>
      <p:sp>
        <p:nvSpPr>
          <p:cNvPr id="71685" name="Content Placeholder 11">
            <a:extLst>
              <a:ext uri="{FF2B5EF4-FFF2-40B4-BE49-F238E27FC236}">
                <a16:creationId xmlns:a16="http://schemas.microsoft.com/office/drawing/2014/main" id="{76DBED5D-05DB-9B44-B642-634A471D60D5}"/>
              </a:ext>
            </a:extLst>
          </p:cNvPr>
          <p:cNvSpPr>
            <a:spLocks noGrp="1"/>
          </p:cNvSpPr>
          <p:nvPr>
            <p:ph idx="1"/>
          </p:nvPr>
        </p:nvSpPr>
        <p:spPr/>
        <p:txBody>
          <a:bodyPr/>
          <a:lstStyle/>
          <a:p>
            <a:endParaRPr lang="en-US" altLang="it-IT">
              <a:ea typeface="ＭＳ Ｐゴシック" panose="020B0600070205080204" pitchFamily="34" charset="-128"/>
            </a:endParaRPr>
          </a:p>
        </p:txBody>
      </p:sp>
      <p:pic>
        <p:nvPicPr>
          <p:cNvPr id="71686" name="Picture 12" descr="Screen shot 2010-11-15 at 16.38.32.png">
            <a:extLst>
              <a:ext uri="{FF2B5EF4-FFF2-40B4-BE49-F238E27FC236}">
                <a16:creationId xmlns:a16="http://schemas.microsoft.com/office/drawing/2014/main" id="{523A113B-A459-964C-A8F1-9A057949DF8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93800"/>
            <a:ext cx="9144000" cy="5511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687" name="Rectangle 13">
            <a:extLst>
              <a:ext uri="{FF2B5EF4-FFF2-40B4-BE49-F238E27FC236}">
                <a16:creationId xmlns:a16="http://schemas.microsoft.com/office/drawing/2014/main" id="{3AC36B06-FD05-434B-8C24-0A86F8E6E2DB}"/>
              </a:ext>
            </a:extLst>
          </p:cNvPr>
          <p:cNvSpPr>
            <a:spLocks noChangeArrowheads="1"/>
          </p:cNvSpPr>
          <p:nvPr/>
        </p:nvSpPr>
        <p:spPr bwMode="auto">
          <a:xfrm>
            <a:off x="-12700" y="2578100"/>
            <a:ext cx="9144000" cy="457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lIns="91434" tIns="45717" rIns="91434" bIns="45717" anchor="ctr">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marL="37931725" indent="-37474525" defTabSz="912813">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it-IT" sz="1600"/>
          </a:p>
        </p:txBody>
      </p:sp>
      <p:sp>
        <p:nvSpPr>
          <p:cNvPr id="71688" name="Rectangle 14">
            <a:extLst>
              <a:ext uri="{FF2B5EF4-FFF2-40B4-BE49-F238E27FC236}">
                <a16:creationId xmlns:a16="http://schemas.microsoft.com/office/drawing/2014/main" id="{8E528B55-9A99-CE48-9DB0-EB007DA24030}"/>
              </a:ext>
            </a:extLst>
          </p:cNvPr>
          <p:cNvSpPr>
            <a:spLocks noChangeArrowheads="1"/>
          </p:cNvSpPr>
          <p:nvPr/>
        </p:nvSpPr>
        <p:spPr bwMode="auto">
          <a:xfrm>
            <a:off x="0" y="1219200"/>
            <a:ext cx="5943600" cy="685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lIns="91434" tIns="45717" rIns="91434" bIns="45717" anchor="ctr">
            <a:spAutoFit/>
          </a:bodyPr>
          <a:lstStyle>
            <a:lvl1pPr defTabSz="912813">
              <a:defRPr sz="2400">
                <a:solidFill>
                  <a:schemeClr val="tx1"/>
                </a:solidFill>
                <a:latin typeface="Arial" panose="020B0604020202020204" pitchFamily="34" charset="0"/>
                <a:ea typeface="ＭＳ Ｐゴシック" panose="020B0600070205080204" pitchFamily="34" charset="-128"/>
              </a:defRPr>
            </a:lvl1pPr>
            <a:lvl2pPr marL="37931725" indent="-37474525" defTabSz="912813">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it-IT" sz="1600"/>
          </a:p>
        </p:txBody>
      </p:sp>
    </p:spTree>
    <p:extLst>
      <p:ext uri="{BB962C8B-B14F-4D97-AF65-F5344CB8AC3E}">
        <p14:creationId xmlns:p14="http://schemas.microsoft.com/office/powerpoint/2010/main" val="3354737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0EE1-56EA-CB40-BE8F-04166E949A1C}"/>
              </a:ext>
            </a:extLst>
          </p:cNvPr>
          <p:cNvSpPr>
            <a:spLocks noGrp="1"/>
          </p:cNvSpPr>
          <p:nvPr>
            <p:ph type="title"/>
          </p:nvPr>
        </p:nvSpPr>
        <p:spPr>
          <a:xfrm>
            <a:off x="723900" y="2870200"/>
            <a:ext cx="8153400" cy="762000"/>
          </a:xfrm>
        </p:spPr>
        <p:txBody>
          <a:bodyPr/>
          <a:lstStyle/>
          <a:p>
            <a:r>
              <a:rPr lang="en-GB" dirty="0"/>
              <a:t>un </a:t>
            </a:r>
            <a:r>
              <a:rPr lang="en-GB" dirty="0" err="1"/>
              <a:t>po</a:t>
            </a:r>
            <a:r>
              <a:rPr lang="en-GB" dirty="0"/>
              <a:t>’ di </a:t>
            </a:r>
            <a:r>
              <a:rPr lang="en-GB" dirty="0" err="1"/>
              <a:t>pratica</a:t>
            </a:r>
            <a:r>
              <a:rPr lang="en-GB" dirty="0"/>
              <a:t> con </a:t>
            </a:r>
            <a:r>
              <a:rPr lang="en-GB" dirty="0" err="1"/>
              <a:t>UniProt</a:t>
            </a:r>
            <a:endParaRPr lang="en-GB" dirty="0"/>
          </a:p>
        </p:txBody>
      </p:sp>
    </p:spTree>
    <p:extLst>
      <p:ext uri="{BB962C8B-B14F-4D97-AF65-F5344CB8AC3E}">
        <p14:creationId xmlns:p14="http://schemas.microsoft.com/office/powerpoint/2010/main" val="234872743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ECFE1-DDC2-C94D-A65F-E70552F21891}"/>
              </a:ext>
            </a:extLst>
          </p:cNvPr>
          <p:cNvSpPr>
            <a:spLocks noGrp="1"/>
          </p:cNvSpPr>
          <p:nvPr>
            <p:ph type="title"/>
          </p:nvPr>
        </p:nvSpPr>
        <p:spPr/>
        <p:txBody>
          <a:bodyPr/>
          <a:lstStyle/>
          <a:p>
            <a:r>
              <a:rPr lang="en-GB" dirty="0"/>
              <a:t>Expression Atlas</a:t>
            </a:r>
          </a:p>
        </p:txBody>
      </p:sp>
      <p:pic>
        <p:nvPicPr>
          <p:cNvPr id="6" name="Content Placeholder 5">
            <a:extLst>
              <a:ext uri="{FF2B5EF4-FFF2-40B4-BE49-F238E27FC236}">
                <a16:creationId xmlns:a16="http://schemas.microsoft.com/office/drawing/2014/main" id="{FDECE4A7-B4F3-B74A-BB71-6EB0E7FB927B}"/>
              </a:ext>
            </a:extLst>
          </p:cNvPr>
          <p:cNvPicPr>
            <a:picLocks noGrp="1" noChangeAspect="1"/>
          </p:cNvPicPr>
          <p:nvPr>
            <p:ph sz="half" idx="2"/>
          </p:nvPr>
        </p:nvPicPr>
        <p:blipFill rotWithShape="1">
          <a:blip r:embed="rId2" cstate="hqprint">
            <a:extLst>
              <a:ext uri="{28A0092B-C50C-407E-A947-70E740481C1C}">
                <a14:useLocalDpi xmlns:a14="http://schemas.microsoft.com/office/drawing/2010/main"/>
              </a:ext>
            </a:extLst>
          </a:blip>
          <a:srcRect/>
          <a:stretch/>
        </p:blipFill>
        <p:spPr>
          <a:xfrm>
            <a:off x="279400" y="1638300"/>
            <a:ext cx="8324946" cy="4813300"/>
          </a:xfrm>
        </p:spPr>
      </p:pic>
    </p:spTree>
    <p:extLst>
      <p:ext uri="{BB962C8B-B14F-4D97-AF65-F5344CB8AC3E}">
        <p14:creationId xmlns:p14="http://schemas.microsoft.com/office/powerpoint/2010/main" val="357508377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ECFE1-DDC2-C94D-A65F-E70552F21891}"/>
              </a:ext>
            </a:extLst>
          </p:cNvPr>
          <p:cNvSpPr>
            <a:spLocks noGrp="1"/>
          </p:cNvSpPr>
          <p:nvPr>
            <p:ph type="title"/>
          </p:nvPr>
        </p:nvSpPr>
        <p:spPr/>
        <p:txBody>
          <a:bodyPr/>
          <a:lstStyle/>
          <a:p>
            <a:r>
              <a:rPr lang="en-GB" dirty="0"/>
              <a:t>Expression Atlas</a:t>
            </a:r>
          </a:p>
        </p:txBody>
      </p:sp>
      <p:pic>
        <p:nvPicPr>
          <p:cNvPr id="7" name="Picture 6">
            <a:extLst>
              <a:ext uri="{FF2B5EF4-FFF2-40B4-BE49-F238E27FC236}">
                <a16:creationId xmlns:a16="http://schemas.microsoft.com/office/drawing/2014/main" id="{D8A0E7B6-A2D7-5D42-9BD0-67F0A3C3721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587500"/>
            <a:ext cx="9144000" cy="4564575"/>
          </a:xfrm>
          <a:prstGeom prst="rect">
            <a:avLst/>
          </a:prstGeom>
        </p:spPr>
      </p:pic>
    </p:spTree>
    <p:extLst>
      <p:ext uri="{BB962C8B-B14F-4D97-AF65-F5344CB8AC3E}">
        <p14:creationId xmlns:p14="http://schemas.microsoft.com/office/powerpoint/2010/main" val="303758747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0EE1-56EA-CB40-BE8F-04166E949A1C}"/>
              </a:ext>
            </a:extLst>
          </p:cNvPr>
          <p:cNvSpPr>
            <a:spLocks noGrp="1"/>
          </p:cNvSpPr>
          <p:nvPr>
            <p:ph type="title"/>
          </p:nvPr>
        </p:nvSpPr>
        <p:spPr>
          <a:xfrm>
            <a:off x="723900" y="2870200"/>
            <a:ext cx="8153400" cy="762000"/>
          </a:xfrm>
        </p:spPr>
        <p:txBody>
          <a:bodyPr>
            <a:normAutofit fontScale="90000"/>
          </a:bodyPr>
          <a:lstStyle/>
          <a:p>
            <a:r>
              <a:rPr lang="en-GB" dirty="0"/>
              <a:t>un </a:t>
            </a:r>
            <a:r>
              <a:rPr lang="en-GB" dirty="0" err="1"/>
              <a:t>po</a:t>
            </a:r>
            <a:r>
              <a:rPr lang="en-GB" dirty="0"/>
              <a:t>’ di </a:t>
            </a:r>
            <a:r>
              <a:rPr lang="en-GB" dirty="0" err="1"/>
              <a:t>pratica</a:t>
            </a:r>
            <a:r>
              <a:rPr lang="en-GB" dirty="0"/>
              <a:t> con Expression Atlas</a:t>
            </a:r>
          </a:p>
        </p:txBody>
      </p:sp>
    </p:spTree>
    <p:extLst>
      <p:ext uri="{BB962C8B-B14F-4D97-AF65-F5344CB8AC3E}">
        <p14:creationId xmlns:p14="http://schemas.microsoft.com/office/powerpoint/2010/main" val="126849359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6" descr="Arrow_09_for_EBI_loop">
            <a:extLst>
              <a:ext uri="{FF2B5EF4-FFF2-40B4-BE49-F238E27FC236}">
                <a16:creationId xmlns:a16="http://schemas.microsoft.com/office/drawing/2014/main" id="{15C7E5F1-ADF9-5B45-8165-358ED9B21723}"/>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b="11429"/>
          <a:stretch>
            <a:fillRect/>
          </a:stretch>
        </p:blipFill>
        <p:spPr bwMode="auto">
          <a:xfrm>
            <a:off x="1001713" y="0"/>
            <a:ext cx="6794500" cy="60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a:extLst>
              <a:ext uri="{FF2B5EF4-FFF2-40B4-BE49-F238E27FC236}">
                <a16:creationId xmlns:a16="http://schemas.microsoft.com/office/drawing/2014/main" id="{36F701DB-BBA3-744D-8906-9E5A3C6E9B4B}"/>
              </a:ext>
            </a:extLst>
          </p:cNvPr>
          <p:cNvSpPr>
            <a:spLocks noGrp="1" noChangeArrowheads="1"/>
          </p:cNvSpPr>
          <p:nvPr>
            <p:ph type="title"/>
          </p:nvPr>
        </p:nvSpPr>
        <p:spPr>
          <a:xfrm>
            <a:off x="228600" y="152400"/>
            <a:ext cx="8153400" cy="762000"/>
          </a:xfrm>
        </p:spPr>
        <p:txBody>
          <a:bodyPr/>
          <a:lstStyle/>
          <a:p>
            <a:pPr eaLnBrk="1" hangingPunct="1"/>
            <a:r>
              <a:rPr lang="en-US" altLang="it-IT" b="1">
                <a:ea typeface="ＭＳ Ｐゴシック" panose="020B0600070205080204" pitchFamily="34" charset="-128"/>
              </a:rPr>
              <a:t>New types of data</a:t>
            </a:r>
          </a:p>
        </p:txBody>
      </p:sp>
      <p:sp>
        <p:nvSpPr>
          <p:cNvPr id="30724" name="AutoShape 4">
            <a:extLst>
              <a:ext uri="{FF2B5EF4-FFF2-40B4-BE49-F238E27FC236}">
                <a16:creationId xmlns:a16="http://schemas.microsoft.com/office/drawing/2014/main" id="{D0DC8FF2-BE94-1644-933D-9CE9E4F5AE05}"/>
              </a:ext>
            </a:extLst>
          </p:cNvPr>
          <p:cNvSpPr>
            <a:spLocks noChangeArrowheads="1"/>
          </p:cNvSpPr>
          <p:nvPr/>
        </p:nvSpPr>
        <p:spPr bwMode="auto">
          <a:xfrm>
            <a:off x="152400" y="984250"/>
            <a:ext cx="1250950" cy="390525"/>
          </a:xfrm>
          <a:prstGeom prst="wedgeRectCallout">
            <a:avLst>
              <a:gd name="adj1" fmla="val 84264"/>
              <a:gd name="adj2" fmla="val -32801"/>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Genomes</a:t>
            </a:r>
          </a:p>
        </p:txBody>
      </p:sp>
      <p:sp>
        <p:nvSpPr>
          <p:cNvPr id="30725" name="AutoShape 5">
            <a:extLst>
              <a:ext uri="{FF2B5EF4-FFF2-40B4-BE49-F238E27FC236}">
                <a16:creationId xmlns:a16="http://schemas.microsoft.com/office/drawing/2014/main" id="{9C70D54A-4418-4548-97B4-B96B9B202AD5}"/>
              </a:ext>
            </a:extLst>
          </p:cNvPr>
          <p:cNvSpPr>
            <a:spLocks noChangeArrowheads="1"/>
          </p:cNvSpPr>
          <p:nvPr/>
        </p:nvSpPr>
        <p:spPr bwMode="auto">
          <a:xfrm>
            <a:off x="125413" y="1630363"/>
            <a:ext cx="2286000" cy="392112"/>
          </a:xfrm>
          <a:prstGeom prst="wedgeRectCallout">
            <a:avLst>
              <a:gd name="adj1" fmla="val 50486"/>
              <a:gd name="adj2" fmla="val -105602"/>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DNA &amp; RNA sequence</a:t>
            </a:r>
          </a:p>
        </p:txBody>
      </p:sp>
      <p:sp>
        <p:nvSpPr>
          <p:cNvPr id="30726" name="AutoShape 6">
            <a:extLst>
              <a:ext uri="{FF2B5EF4-FFF2-40B4-BE49-F238E27FC236}">
                <a16:creationId xmlns:a16="http://schemas.microsoft.com/office/drawing/2014/main" id="{29FE5D50-BFCC-3542-ACE8-6EE9515EE29E}"/>
              </a:ext>
            </a:extLst>
          </p:cNvPr>
          <p:cNvSpPr>
            <a:spLocks noChangeArrowheads="1"/>
          </p:cNvSpPr>
          <p:nvPr/>
        </p:nvSpPr>
        <p:spPr bwMode="auto">
          <a:xfrm>
            <a:off x="866775" y="2314575"/>
            <a:ext cx="1905000" cy="392113"/>
          </a:xfrm>
          <a:prstGeom prst="wedgeRectCallout">
            <a:avLst>
              <a:gd name="adj1" fmla="val 85583"/>
              <a:gd name="adj2" fmla="val -193602"/>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Gene expression</a:t>
            </a:r>
          </a:p>
        </p:txBody>
      </p:sp>
      <p:sp>
        <p:nvSpPr>
          <p:cNvPr id="30727" name="AutoShape 7">
            <a:extLst>
              <a:ext uri="{FF2B5EF4-FFF2-40B4-BE49-F238E27FC236}">
                <a16:creationId xmlns:a16="http://schemas.microsoft.com/office/drawing/2014/main" id="{28672A34-9BEC-F14F-A143-1B177B6567C1}"/>
              </a:ext>
            </a:extLst>
          </p:cNvPr>
          <p:cNvSpPr>
            <a:spLocks noChangeArrowheads="1"/>
          </p:cNvSpPr>
          <p:nvPr/>
        </p:nvSpPr>
        <p:spPr bwMode="auto">
          <a:xfrm>
            <a:off x="5929313" y="1235075"/>
            <a:ext cx="2057400" cy="390525"/>
          </a:xfrm>
          <a:prstGeom prst="wedgeRectCallout">
            <a:avLst>
              <a:gd name="adj1" fmla="val -78088"/>
              <a:gd name="adj2" fmla="val 75602"/>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Protein sequence</a:t>
            </a:r>
          </a:p>
        </p:txBody>
      </p:sp>
      <p:sp>
        <p:nvSpPr>
          <p:cNvPr id="30728" name="AutoShape 8">
            <a:extLst>
              <a:ext uri="{FF2B5EF4-FFF2-40B4-BE49-F238E27FC236}">
                <a16:creationId xmlns:a16="http://schemas.microsoft.com/office/drawing/2014/main" id="{0106AC57-240B-7A44-94CE-D1BD9F50104E}"/>
              </a:ext>
            </a:extLst>
          </p:cNvPr>
          <p:cNvSpPr>
            <a:spLocks noChangeArrowheads="1"/>
          </p:cNvSpPr>
          <p:nvPr/>
        </p:nvSpPr>
        <p:spPr bwMode="auto">
          <a:xfrm>
            <a:off x="1349375" y="2925763"/>
            <a:ext cx="2286000" cy="638175"/>
          </a:xfrm>
          <a:prstGeom prst="wedgeRectCallout">
            <a:avLst>
              <a:gd name="adj1" fmla="val 64722"/>
              <a:gd name="adj2" fmla="val -143315"/>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Protein families, </a:t>
            </a:r>
          </a:p>
          <a:p>
            <a:pPr algn="ctr" defTabSz="914324">
              <a:defRPr/>
            </a:pPr>
            <a:r>
              <a:rPr lang="en-US" sz="1600" dirty="0">
                <a:latin typeface="Arial" charset="0"/>
                <a:ea typeface="+mn-ea"/>
              </a:rPr>
              <a:t>motifs and domains</a:t>
            </a:r>
          </a:p>
        </p:txBody>
      </p:sp>
      <p:sp>
        <p:nvSpPr>
          <p:cNvPr id="30729" name="AutoShape 9">
            <a:extLst>
              <a:ext uri="{FF2B5EF4-FFF2-40B4-BE49-F238E27FC236}">
                <a16:creationId xmlns:a16="http://schemas.microsoft.com/office/drawing/2014/main" id="{532F4A30-CA29-A445-BECF-021AB9948CB7}"/>
              </a:ext>
            </a:extLst>
          </p:cNvPr>
          <p:cNvSpPr>
            <a:spLocks noChangeArrowheads="1"/>
          </p:cNvSpPr>
          <p:nvPr/>
        </p:nvSpPr>
        <p:spPr bwMode="auto">
          <a:xfrm>
            <a:off x="6546850" y="1955800"/>
            <a:ext cx="2057400" cy="390525"/>
          </a:xfrm>
          <a:prstGeom prst="wedgeRectCallout">
            <a:avLst>
              <a:gd name="adj1" fmla="val -79940"/>
              <a:gd name="adj2" fmla="val 74801"/>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Protein structure</a:t>
            </a:r>
          </a:p>
        </p:txBody>
      </p:sp>
      <p:sp>
        <p:nvSpPr>
          <p:cNvPr id="30730" name="AutoShape 10">
            <a:extLst>
              <a:ext uri="{FF2B5EF4-FFF2-40B4-BE49-F238E27FC236}">
                <a16:creationId xmlns:a16="http://schemas.microsoft.com/office/drawing/2014/main" id="{D7BB007E-6BA7-B64F-8AFD-7A0C246C77F7}"/>
              </a:ext>
            </a:extLst>
          </p:cNvPr>
          <p:cNvSpPr>
            <a:spLocks noChangeArrowheads="1"/>
          </p:cNvSpPr>
          <p:nvPr/>
        </p:nvSpPr>
        <p:spPr bwMode="auto">
          <a:xfrm>
            <a:off x="2338388" y="3897313"/>
            <a:ext cx="2089150" cy="392112"/>
          </a:xfrm>
          <a:prstGeom prst="wedgeRectCallout">
            <a:avLst>
              <a:gd name="adj1" fmla="val 60639"/>
              <a:gd name="adj2" fmla="val -320801"/>
            </a:avLst>
          </a:prstGeom>
          <a:solidFill>
            <a:schemeClr val="accent2"/>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Protein interactions</a:t>
            </a:r>
          </a:p>
        </p:txBody>
      </p:sp>
      <p:sp>
        <p:nvSpPr>
          <p:cNvPr id="30731" name="AutoShape 11">
            <a:extLst>
              <a:ext uri="{FF2B5EF4-FFF2-40B4-BE49-F238E27FC236}">
                <a16:creationId xmlns:a16="http://schemas.microsoft.com/office/drawing/2014/main" id="{4A5220E7-9D4E-114A-B409-AD4D3F0E0361}"/>
              </a:ext>
            </a:extLst>
          </p:cNvPr>
          <p:cNvSpPr>
            <a:spLocks noChangeArrowheads="1"/>
          </p:cNvSpPr>
          <p:nvPr/>
        </p:nvSpPr>
        <p:spPr bwMode="auto">
          <a:xfrm>
            <a:off x="6978650" y="2711450"/>
            <a:ext cx="2057400" cy="390525"/>
          </a:xfrm>
          <a:prstGeom prst="wedgeRectCallout">
            <a:avLst>
              <a:gd name="adj1" fmla="val -113505"/>
              <a:gd name="adj2" fmla="val 66398"/>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Chemical entities</a:t>
            </a:r>
          </a:p>
        </p:txBody>
      </p:sp>
      <p:sp>
        <p:nvSpPr>
          <p:cNvPr id="30732" name="AutoShape 12">
            <a:extLst>
              <a:ext uri="{FF2B5EF4-FFF2-40B4-BE49-F238E27FC236}">
                <a16:creationId xmlns:a16="http://schemas.microsoft.com/office/drawing/2014/main" id="{1D592350-8C89-CA42-99AC-F3EBFF97C975}"/>
              </a:ext>
            </a:extLst>
          </p:cNvPr>
          <p:cNvSpPr>
            <a:spLocks noChangeArrowheads="1"/>
          </p:cNvSpPr>
          <p:nvPr/>
        </p:nvSpPr>
        <p:spPr bwMode="auto">
          <a:xfrm>
            <a:off x="3335338" y="4691063"/>
            <a:ext cx="1524000" cy="390525"/>
          </a:xfrm>
          <a:prstGeom prst="wedgeRectCallout">
            <a:avLst>
              <a:gd name="adj1" fmla="val 107083"/>
              <a:gd name="adj2" fmla="val -192000"/>
            </a:avLst>
          </a:prstGeom>
          <a:solidFill>
            <a:schemeClr val="accent2"/>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Pathways</a:t>
            </a:r>
          </a:p>
        </p:txBody>
      </p:sp>
      <p:sp>
        <p:nvSpPr>
          <p:cNvPr id="30733" name="AutoShape 13">
            <a:extLst>
              <a:ext uri="{FF2B5EF4-FFF2-40B4-BE49-F238E27FC236}">
                <a16:creationId xmlns:a16="http://schemas.microsoft.com/office/drawing/2014/main" id="{85507625-185B-0B4E-9BD9-7071DF4C6D8D}"/>
              </a:ext>
            </a:extLst>
          </p:cNvPr>
          <p:cNvSpPr>
            <a:spLocks noChangeArrowheads="1"/>
          </p:cNvSpPr>
          <p:nvPr/>
        </p:nvSpPr>
        <p:spPr bwMode="auto">
          <a:xfrm>
            <a:off x="4572000" y="5519738"/>
            <a:ext cx="1295400" cy="390525"/>
          </a:xfrm>
          <a:prstGeom prst="wedgeRectCallout">
            <a:avLst>
              <a:gd name="adj1" fmla="val 97060"/>
              <a:gd name="adj2" fmla="val -120398"/>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Systems</a:t>
            </a:r>
          </a:p>
        </p:txBody>
      </p:sp>
      <p:sp>
        <p:nvSpPr>
          <p:cNvPr id="30735" name="AutoShape 15">
            <a:extLst>
              <a:ext uri="{FF2B5EF4-FFF2-40B4-BE49-F238E27FC236}">
                <a16:creationId xmlns:a16="http://schemas.microsoft.com/office/drawing/2014/main" id="{E03C1C2F-2F17-7D4F-AE79-9AA002586D3F}"/>
              </a:ext>
            </a:extLst>
          </p:cNvPr>
          <p:cNvSpPr>
            <a:spLocks noChangeArrowheads="1"/>
          </p:cNvSpPr>
          <p:nvPr/>
        </p:nvSpPr>
        <p:spPr bwMode="auto">
          <a:xfrm>
            <a:off x="5322888" y="552450"/>
            <a:ext cx="2514600" cy="390525"/>
          </a:xfrm>
          <a:prstGeom prst="wedgeRectCallout">
            <a:avLst>
              <a:gd name="adj1" fmla="val -101958"/>
              <a:gd name="adj2" fmla="val 131685"/>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Literature and ontologies</a:t>
            </a:r>
          </a:p>
        </p:txBody>
      </p:sp>
    </p:spTree>
    <p:extLst>
      <p:ext uri="{BB962C8B-B14F-4D97-AF65-F5344CB8AC3E}">
        <p14:creationId xmlns:p14="http://schemas.microsoft.com/office/powerpoint/2010/main" val="145815560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6" descr="Arrow_09_for_EBI_loop">
            <a:extLst>
              <a:ext uri="{FF2B5EF4-FFF2-40B4-BE49-F238E27FC236}">
                <a16:creationId xmlns:a16="http://schemas.microsoft.com/office/drawing/2014/main" id="{15C7E5F1-ADF9-5B45-8165-358ED9B21723}"/>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b="11429"/>
          <a:stretch>
            <a:fillRect/>
          </a:stretch>
        </p:blipFill>
        <p:spPr bwMode="auto">
          <a:xfrm>
            <a:off x="1001713" y="0"/>
            <a:ext cx="6794500" cy="60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a:extLst>
              <a:ext uri="{FF2B5EF4-FFF2-40B4-BE49-F238E27FC236}">
                <a16:creationId xmlns:a16="http://schemas.microsoft.com/office/drawing/2014/main" id="{36F701DB-BBA3-744D-8906-9E5A3C6E9B4B}"/>
              </a:ext>
            </a:extLst>
          </p:cNvPr>
          <p:cNvSpPr>
            <a:spLocks noGrp="1" noChangeArrowheads="1"/>
          </p:cNvSpPr>
          <p:nvPr>
            <p:ph type="title"/>
          </p:nvPr>
        </p:nvSpPr>
        <p:spPr>
          <a:xfrm>
            <a:off x="228600" y="152400"/>
            <a:ext cx="8153400" cy="762000"/>
          </a:xfrm>
        </p:spPr>
        <p:txBody>
          <a:bodyPr/>
          <a:lstStyle/>
          <a:p>
            <a:pPr eaLnBrk="1" hangingPunct="1"/>
            <a:r>
              <a:rPr lang="en-US" altLang="it-IT" b="1">
                <a:ea typeface="ＭＳ Ｐゴシック" panose="020B0600070205080204" pitchFamily="34" charset="-128"/>
              </a:rPr>
              <a:t>New types of data</a:t>
            </a:r>
          </a:p>
        </p:txBody>
      </p:sp>
      <p:sp>
        <p:nvSpPr>
          <p:cNvPr id="30724" name="AutoShape 4">
            <a:extLst>
              <a:ext uri="{FF2B5EF4-FFF2-40B4-BE49-F238E27FC236}">
                <a16:creationId xmlns:a16="http://schemas.microsoft.com/office/drawing/2014/main" id="{D0DC8FF2-BE94-1644-933D-9CE9E4F5AE05}"/>
              </a:ext>
            </a:extLst>
          </p:cNvPr>
          <p:cNvSpPr>
            <a:spLocks noChangeArrowheads="1"/>
          </p:cNvSpPr>
          <p:nvPr/>
        </p:nvSpPr>
        <p:spPr bwMode="auto">
          <a:xfrm>
            <a:off x="152400" y="984250"/>
            <a:ext cx="1250950" cy="390525"/>
          </a:xfrm>
          <a:prstGeom prst="wedgeRectCallout">
            <a:avLst>
              <a:gd name="adj1" fmla="val 84264"/>
              <a:gd name="adj2" fmla="val -32801"/>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Genomes</a:t>
            </a:r>
          </a:p>
        </p:txBody>
      </p:sp>
      <p:sp>
        <p:nvSpPr>
          <p:cNvPr id="30725" name="AutoShape 5">
            <a:extLst>
              <a:ext uri="{FF2B5EF4-FFF2-40B4-BE49-F238E27FC236}">
                <a16:creationId xmlns:a16="http://schemas.microsoft.com/office/drawing/2014/main" id="{9C70D54A-4418-4548-97B4-B96B9B202AD5}"/>
              </a:ext>
            </a:extLst>
          </p:cNvPr>
          <p:cNvSpPr>
            <a:spLocks noChangeArrowheads="1"/>
          </p:cNvSpPr>
          <p:nvPr/>
        </p:nvSpPr>
        <p:spPr bwMode="auto">
          <a:xfrm>
            <a:off x="125413" y="1630363"/>
            <a:ext cx="2286000" cy="392112"/>
          </a:xfrm>
          <a:prstGeom prst="wedgeRectCallout">
            <a:avLst>
              <a:gd name="adj1" fmla="val 50486"/>
              <a:gd name="adj2" fmla="val -105602"/>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DNA &amp; RNA sequence</a:t>
            </a:r>
          </a:p>
        </p:txBody>
      </p:sp>
      <p:sp>
        <p:nvSpPr>
          <p:cNvPr id="30726" name="AutoShape 6">
            <a:extLst>
              <a:ext uri="{FF2B5EF4-FFF2-40B4-BE49-F238E27FC236}">
                <a16:creationId xmlns:a16="http://schemas.microsoft.com/office/drawing/2014/main" id="{29FE5D50-BFCC-3542-ACE8-6EE9515EE29E}"/>
              </a:ext>
            </a:extLst>
          </p:cNvPr>
          <p:cNvSpPr>
            <a:spLocks noChangeArrowheads="1"/>
          </p:cNvSpPr>
          <p:nvPr/>
        </p:nvSpPr>
        <p:spPr bwMode="auto">
          <a:xfrm>
            <a:off x="866775" y="2314575"/>
            <a:ext cx="1905000" cy="392113"/>
          </a:xfrm>
          <a:prstGeom prst="wedgeRectCallout">
            <a:avLst>
              <a:gd name="adj1" fmla="val 85583"/>
              <a:gd name="adj2" fmla="val -193602"/>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Gene expression</a:t>
            </a:r>
          </a:p>
        </p:txBody>
      </p:sp>
      <p:sp>
        <p:nvSpPr>
          <p:cNvPr id="30727" name="AutoShape 7">
            <a:extLst>
              <a:ext uri="{FF2B5EF4-FFF2-40B4-BE49-F238E27FC236}">
                <a16:creationId xmlns:a16="http://schemas.microsoft.com/office/drawing/2014/main" id="{28672A34-9BEC-F14F-A143-1B177B6567C1}"/>
              </a:ext>
            </a:extLst>
          </p:cNvPr>
          <p:cNvSpPr>
            <a:spLocks noChangeArrowheads="1"/>
          </p:cNvSpPr>
          <p:nvPr/>
        </p:nvSpPr>
        <p:spPr bwMode="auto">
          <a:xfrm>
            <a:off x="5929313" y="1235075"/>
            <a:ext cx="2057400" cy="390525"/>
          </a:xfrm>
          <a:prstGeom prst="wedgeRectCallout">
            <a:avLst>
              <a:gd name="adj1" fmla="val -78088"/>
              <a:gd name="adj2" fmla="val 75602"/>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Protein sequence</a:t>
            </a:r>
          </a:p>
        </p:txBody>
      </p:sp>
      <p:sp>
        <p:nvSpPr>
          <p:cNvPr id="30728" name="AutoShape 8">
            <a:extLst>
              <a:ext uri="{FF2B5EF4-FFF2-40B4-BE49-F238E27FC236}">
                <a16:creationId xmlns:a16="http://schemas.microsoft.com/office/drawing/2014/main" id="{0106AC57-240B-7A44-94CE-D1BD9F50104E}"/>
              </a:ext>
            </a:extLst>
          </p:cNvPr>
          <p:cNvSpPr>
            <a:spLocks noChangeArrowheads="1"/>
          </p:cNvSpPr>
          <p:nvPr/>
        </p:nvSpPr>
        <p:spPr bwMode="auto">
          <a:xfrm>
            <a:off x="1349375" y="2925763"/>
            <a:ext cx="2286000" cy="638175"/>
          </a:xfrm>
          <a:prstGeom prst="wedgeRectCallout">
            <a:avLst>
              <a:gd name="adj1" fmla="val 64722"/>
              <a:gd name="adj2" fmla="val -143315"/>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Protein families, </a:t>
            </a:r>
          </a:p>
          <a:p>
            <a:pPr algn="ctr" defTabSz="914324">
              <a:defRPr/>
            </a:pPr>
            <a:r>
              <a:rPr lang="en-US" sz="1600" dirty="0">
                <a:latin typeface="Arial" charset="0"/>
                <a:ea typeface="+mn-ea"/>
              </a:rPr>
              <a:t>motifs and domains</a:t>
            </a:r>
          </a:p>
        </p:txBody>
      </p:sp>
      <p:sp>
        <p:nvSpPr>
          <p:cNvPr id="30729" name="AutoShape 9">
            <a:extLst>
              <a:ext uri="{FF2B5EF4-FFF2-40B4-BE49-F238E27FC236}">
                <a16:creationId xmlns:a16="http://schemas.microsoft.com/office/drawing/2014/main" id="{532F4A30-CA29-A445-BECF-021AB9948CB7}"/>
              </a:ext>
            </a:extLst>
          </p:cNvPr>
          <p:cNvSpPr>
            <a:spLocks noChangeArrowheads="1"/>
          </p:cNvSpPr>
          <p:nvPr/>
        </p:nvSpPr>
        <p:spPr bwMode="auto">
          <a:xfrm>
            <a:off x="6546850" y="1955800"/>
            <a:ext cx="2057400" cy="390525"/>
          </a:xfrm>
          <a:prstGeom prst="wedgeRectCallout">
            <a:avLst>
              <a:gd name="adj1" fmla="val -79940"/>
              <a:gd name="adj2" fmla="val 74801"/>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Protein structure</a:t>
            </a:r>
          </a:p>
        </p:txBody>
      </p:sp>
      <p:sp>
        <p:nvSpPr>
          <p:cNvPr id="30730" name="AutoShape 10">
            <a:extLst>
              <a:ext uri="{FF2B5EF4-FFF2-40B4-BE49-F238E27FC236}">
                <a16:creationId xmlns:a16="http://schemas.microsoft.com/office/drawing/2014/main" id="{D7BB007E-6BA7-B64F-8AFD-7A0C246C77F7}"/>
              </a:ext>
            </a:extLst>
          </p:cNvPr>
          <p:cNvSpPr>
            <a:spLocks noChangeArrowheads="1"/>
          </p:cNvSpPr>
          <p:nvPr/>
        </p:nvSpPr>
        <p:spPr bwMode="auto">
          <a:xfrm>
            <a:off x="2338388" y="3897313"/>
            <a:ext cx="2089150" cy="392112"/>
          </a:xfrm>
          <a:prstGeom prst="wedgeRectCallout">
            <a:avLst>
              <a:gd name="adj1" fmla="val 60639"/>
              <a:gd name="adj2" fmla="val -320801"/>
            </a:avLst>
          </a:prstGeom>
          <a:solidFill>
            <a:schemeClr val="accent2"/>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Protein interactions</a:t>
            </a:r>
          </a:p>
        </p:txBody>
      </p:sp>
      <p:sp>
        <p:nvSpPr>
          <p:cNvPr id="30731" name="AutoShape 11">
            <a:extLst>
              <a:ext uri="{FF2B5EF4-FFF2-40B4-BE49-F238E27FC236}">
                <a16:creationId xmlns:a16="http://schemas.microsoft.com/office/drawing/2014/main" id="{4A5220E7-9D4E-114A-B409-AD4D3F0E0361}"/>
              </a:ext>
            </a:extLst>
          </p:cNvPr>
          <p:cNvSpPr>
            <a:spLocks noChangeArrowheads="1"/>
          </p:cNvSpPr>
          <p:nvPr/>
        </p:nvSpPr>
        <p:spPr bwMode="auto">
          <a:xfrm>
            <a:off x="6978650" y="2711450"/>
            <a:ext cx="2057400" cy="390525"/>
          </a:xfrm>
          <a:prstGeom prst="wedgeRectCallout">
            <a:avLst>
              <a:gd name="adj1" fmla="val -113505"/>
              <a:gd name="adj2" fmla="val 66398"/>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Chemical entities</a:t>
            </a:r>
          </a:p>
        </p:txBody>
      </p:sp>
      <p:sp>
        <p:nvSpPr>
          <p:cNvPr id="30732" name="AutoShape 12">
            <a:extLst>
              <a:ext uri="{FF2B5EF4-FFF2-40B4-BE49-F238E27FC236}">
                <a16:creationId xmlns:a16="http://schemas.microsoft.com/office/drawing/2014/main" id="{1D592350-8C89-CA42-99AC-F3EBFF97C975}"/>
              </a:ext>
            </a:extLst>
          </p:cNvPr>
          <p:cNvSpPr>
            <a:spLocks noChangeArrowheads="1"/>
          </p:cNvSpPr>
          <p:nvPr/>
        </p:nvSpPr>
        <p:spPr bwMode="auto">
          <a:xfrm>
            <a:off x="3335338" y="4691063"/>
            <a:ext cx="1524000" cy="390525"/>
          </a:xfrm>
          <a:prstGeom prst="wedgeRectCallout">
            <a:avLst>
              <a:gd name="adj1" fmla="val 107083"/>
              <a:gd name="adj2" fmla="val -192000"/>
            </a:avLst>
          </a:prstGeom>
          <a:solidFill>
            <a:schemeClr val="accent2"/>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Pathways</a:t>
            </a:r>
          </a:p>
        </p:txBody>
      </p:sp>
      <p:sp>
        <p:nvSpPr>
          <p:cNvPr id="30733" name="AutoShape 13">
            <a:extLst>
              <a:ext uri="{FF2B5EF4-FFF2-40B4-BE49-F238E27FC236}">
                <a16:creationId xmlns:a16="http://schemas.microsoft.com/office/drawing/2014/main" id="{85507625-185B-0B4E-9BD9-7071DF4C6D8D}"/>
              </a:ext>
            </a:extLst>
          </p:cNvPr>
          <p:cNvSpPr>
            <a:spLocks noChangeArrowheads="1"/>
          </p:cNvSpPr>
          <p:nvPr/>
        </p:nvSpPr>
        <p:spPr bwMode="auto">
          <a:xfrm>
            <a:off x="4572000" y="5519738"/>
            <a:ext cx="1295400" cy="390525"/>
          </a:xfrm>
          <a:prstGeom prst="wedgeRectCallout">
            <a:avLst>
              <a:gd name="adj1" fmla="val 97060"/>
              <a:gd name="adj2" fmla="val -120398"/>
            </a:avLst>
          </a:prstGeom>
          <a:solidFill>
            <a:schemeClr val="accent6"/>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Systems</a:t>
            </a:r>
          </a:p>
        </p:txBody>
      </p:sp>
      <p:sp>
        <p:nvSpPr>
          <p:cNvPr id="30735" name="AutoShape 15">
            <a:extLst>
              <a:ext uri="{FF2B5EF4-FFF2-40B4-BE49-F238E27FC236}">
                <a16:creationId xmlns:a16="http://schemas.microsoft.com/office/drawing/2014/main" id="{E03C1C2F-2F17-7D4F-AE79-9AA002586D3F}"/>
              </a:ext>
            </a:extLst>
          </p:cNvPr>
          <p:cNvSpPr>
            <a:spLocks noChangeArrowheads="1"/>
          </p:cNvSpPr>
          <p:nvPr/>
        </p:nvSpPr>
        <p:spPr bwMode="auto">
          <a:xfrm>
            <a:off x="5322888" y="552450"/>
            <a:ext cx="2514600" cy="390525"/>
          </a:xfrm>
          <a:prstGeom prst="wedgeRectCallout">
            <a:avLst>
              <a:gd name="adj1" fmla="val -101958"/>
              <a:gd name="adj2" fmla="val 131685"/>
            </a:avLst>
          </a:prstGeom>
          <a:solidFill>
            <a:srgbClr val="FFFFFF"/>
          </a:solidFill>
          <a:ln w="9525">
            <a:solidFill>
              <a:schemeClr val="tx1"/>
            </a:solidFill>
            <a:miter lim="800000"/>
            <a:headEnd/>
            <a:tailEnd/>
          </a:ln>
          <a:effectLst>
            <a:outerShdw dist="88899" dir="2700000" algn="ctr" rotWithShape="0">
              <a:schemeClr val="tx1">
                <a:alpha val="50000"/>
              </a:schemeClr>
            </a:outerShdw>
          </a:effectLst>
        </p:spPr>
        <p:txBody>
          <a:bodyPr lIns="71995" tIns="71995" rIns="71995" bIns="71995" anchor="ctr">
            <a:spAutoFit/>
          </a:bodyPr>
          <a:lstStyle/>
          <a:p>
            <a:pPr algn="ctr" defTabSz="914324">
              <a:defRPr/>
            </a:pPr>
            <a:r>
              <a:rPr lang="en-US" sz="1600" dirty="0">
                <a:latin typeface="Arial" charset="0"/>
                <a:ea typeface="+mn-ea"/>
              </a:rPr>
              <a:t>Literature and ontologies</a:t>
            </a:r>
          </a:p>
        </p:txBody>
      </p:sp>
    </p:spTree>
    <p:extLst>
      <p:ext uri="{BB962C8B-B14F-4D97-AF65-F5344CB8AC3E}">
        <p14:creationId xmlns:p14="http://schemas.microsoft.com/office/powerpoint/2010/main" val="66741358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4F02F-E3BD-9445-AC55-63F5A360999E}"/>
              </a:ext>
            </a:extLst>
          </p:cNvPr>
          <p:cNvSpPr>
            <a:spLocks noGrp="1"/>
          </p:cNvSpPr>
          <p:nvPr>
            <p:ph type="title"/>
          </p:nvPr>
        </p:nvSpPr>
        <p:spPr>
          <a:xfrm>
            <a:off x="351923" y="0"/>
            <a:ext cx="7886700" cy="1325563"/>
          </a:xfrm>
        </p:spPr>
        <p:txBody>
          <a:bodyPr/>
          <a:lstStyle/>
          <a:p>
            <a:r>
              <a:rPr lang="en-GB" dirty="0"/>
              <a:t>Database di </a:t>
            </a:r>
            <a:r>
              <a:rPr lang="en-GB" dirty="0" err="1"/>
              <a:t>Dati</a:t>
            </a:r>
            <a:r>
              <a:rPr lang="en-GB" dirty="0"/>
              <a:t> multi-</a:t>
            </a:r>
            <a:r>
              <a:rPr lang="en-GB" dirty="0" err="1"/>
              <a:t>omici</a:t>
            </a:r>
            <a:r>
              <a:rPr lang="en-GB" dirty="0"/>
              <a:t> </a:t>
            </a:r>
          </a:p>
        </p:txBody>
      </p:sp>
      <p:pic>
        <p:nvPicPr>
          <p:cNvPr id="4" name="Picture 3">
            <a:extLst>
              <a:ext uri="{FF2B5EF4-FFF2-40B4-BE49-F238E27FC236}">
                <a16:creationId xmlns:a16="http://schemas.microsoft.com/office/drawing/2014/main" id="{F8EA7754-8D0E-9B43-ABF7-0B30DB2DB474}"/>
              </a:ext>
            </a:extLst>
          </p:cNvPr>
          <p:cNvPicPr>
            <a:picLocks noChangeAspect="1"/>
          </p:cNvPicPr>
          <p:nvPr/>
        </p:nvPicPr>
        <p:blipFill>
          <a:blip r:embed="rId2"/>
          <a:stretch>
            <a:fillRect/>
          </a:stretch>
        </p:blipFill>
        <p:spPr>
          <a:xfrm>
            <a:off x="768350" y="1231900"/>
            <a:ext cx="7607300" cy="5626100"/>
          </a:xfrm>
          <a:prstGeom prst="rect">
            <a:avLst/>
          </a:prstGeom>
        </p:spPr>
      </p:pic>
    </p:spTree>
    <p:extLst>
      <p:ext uri="{BB962C8B-B14F-4D97-AF65-F5344CB8AC3E}">
        <p14:creationId xmlns:p14="http://schemas.microsoft.com/office/powerpoint/2010/main" val="948696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F8C54C-D8B2-B644-91A0-263850A55842}"/>
              </a:ext>
            </a:extLst>
          </p:cNvPr>
          <p:cNvSpPr txBox="1"/>
          <p:nvPr/>
        </p:nvSpPr>
        <p:spPr>
          <a:xfrm>
            <a:off x="156791" y="970887"/>
            <a:ext cx="7333570" cy="461665"/>
          </a:xfrm>
          <a:prstGeom prst="rect">
            <a:avLst/>
          </a:prstGeom>
          <a:noFill/>
        </p:spPr>
        <p:txBody>
          <a:bodyPr wrap="square">
            <a:spAutoFit/>
          </a:bodyPr>
          <a:lstStyle>
            <a:defPPr>
              <a:defRPr lang="de-DE"/>
            </a:defPPr>
            <a:lvl1pPr>
              <a:defRPr sz="3200">
                <a:solidFill>
                  <a:srgbClr val="72AD46"/>
                </a:solidFill>
                <a:ea typeface="+mj-ea"/>
                <a:cs typeface="Arial" pitchFamily="34" charset="0"/>
              </a:defRPr>
            </a:lvl1pPr>
          </a:lstStyle>
          <a:p>
            <a:r>
              <a:rPr lang="en-GB" sz="2400" dirty="0"/>
              <a:t>Systems Biology, reductionist vs holistic approaches</a:t>
            </a:r>
          </a:p>
        </p:txBody>
      </p:sp>
      <p:sp>
        <p:nvSpPr>
          <p:cNvPr id="3" name="TextBox 2">
            <a:extLst>
              <a:ext uri="{FF2B5EF4-FFF2-40B4-BE49-F238E27FC236}">
                <a16:creationId xmlns:a16="http://schemas.microsoft.com/office/drawing/2014/main" id="{A2C23D28-44B5-CB4C-82F5-17386DE6A645}"/>
              </a:ext>
            </a:extLst>
          </p:cNvPr>
          <p:cNvSpPr txBox="1"/>
          <p:nvPr/>
        </p:nvSpPr>
        <p:spPr>
          <a:xfrm>
            <a:off x="3823576" y="3140242"/>
            <a:ext cx="1107996" cy="646331"/>
          </a:xfrm>
          <a:prstGeom prst="rect">
            <a:avLst/>
          </a:prstGeom>
          <a:noFill/>
        </p:spPr>
        <p:txBody>
          <a:bodyPr wrap="none" rtlCol="0">
            <a:spAutoFit/>
          </a:bodyPr>
          <a:lstStyle/>
          <a:p>
            <a:endParaRPr lang="en-GB" dirty="0"/>
          </a:p>
          <a:p>
            <a:r>
              <a:rPr lang="en-GB" dirty="0"/>
              <a:t>	</a:t>
            </a:r>
          </a:p>
        </p:txBody>
      </p:sp>
      <p:sp>
        <p:nvSpPr>
          <p:cNvPr id="4" name="TextBox 3">
            <a:extLst>
              <a:ext uri="{FF2B5EF4-FFF2-40B4-BE49-F238E27FC236}">
                <a16:creationId xmlns:a16="http://schemas.microsoft.com/office/drawing/2014/main" id="{3AAFB447-AF29-3943-9504-F4787087B625}"/>
              </a:ext>
            </a:extLst>
          </p:cNvPr>
          <p:cNvSpPr txBox="1"/>
          <p:nvPr/>
        </p:nvSpPr>
        <p:spPr>
          <a:xfrm>
            <a:off x="501878" y="3201798"/>
            <a:ext cx="7412414" cy="584775"/>
          </a:xfrm>
          <a:prstGeom prst="rect">
            <a:avLst/>
          </a:prstGeom>
          <a:noFill/>
        </p:spPr>
        <p:txBody>
          <a:bodyPr wrap="none" rtlCol="0">
            <a:spAutoFit/>
          </a:bodyPr>
          <a:lstStyle/>
          <a:p>
            <a:r>
              <a:rPr lang="en-GB" sz="3200" dirty="0" err="1"/>
              <a:t>cosa</a:t>
            </a:r>
            <a:r>
              <a:rPr lang="en-GB" sz="3200" dirty="0"/>
              <a:t> </a:t>
            </a:r>
            <a:r>
              <a:rPr lang="en-GB" sz="3200" dirty="0" err="1"/>
              <a:t>rende</a:t>
            </a:r>
            <a:r>
              <a:rPr lang="en-GB" sz="3200" dirty="0"/>
              <a:t> la </a:t>
            </a:r>
            <a:r>
              <a:rPr lang="en-GB" sz="3200" dirty="0" err="1"/>
              <a:t>biologia</a:t>
            </a:r>
            <a:r>
              <a:rPr lang="en-GB" sz="3200" dirty="0"/>
              <a:t> </a:t>
            </a:r>
            <a:r>
              <a:rPr lang="en-GB" sz="3200" dirty="0" err="1"/>
              <a:t>dei</a:t>
            </a:r>
            <a:r>
              <a:rPr lang="en-GB" sz="3200" dirty="0"/>
              <a:t> </a:t>
            </a:r>
            <a:r>
              <a:rPr lang="en-GB" sz="3200" dirty="0" err="1"/>
              <a:t>sistemi</a:t>
            </a:r>
            <a:r>
              <a:rPr lang="en-GB" sz="3200" dirty="0"/>
              <a:t> possible?</a:t>
            </a:r>
          </a:p>
        </p:txBody>
      </p:sp>
    </p:spTree>
    <p:extLst>
      <p:ext uri="{BB962C8B-B14F-4D97-AF65-F5344CB8AC3E}">
        <p14:creationId xmlns:p14="http://schemas.microsoft.com/office/powerpoint/2010/main" val="14332138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19B4D-4489-BC47-8B39-EB4528D2DFB5}"/>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185E4165-BBCD-8E48-BBD0-C070AD9CF1EF}"/>
              </a:ext>
            </a:extLst>
          </p:cNvPr>
          <p:cNvPicPr>
            <a:picLocks noChangeAspect="1"/>
          </p:cNvPicPr>
          <p:nvPr/>
        </p:nvPicPr>
        <p:blipFill>
          <a:blip r:embed="rId2"/>
          <a:stretch>
            <a:fillRect/>
          </a:stretch>
        </p:blipFill>
        <p:spPr>
          <a:xfrm>
            <a:off x="1179092" y="32307"/>
            <a:ext cx="6701589" cy="6825693"/>
          </a:xfrm>
          <a:prstGeom prst="rect">
            <a:avLst/>
          </a:prstGeom>
        </p:spPr>
      </p:pic>
    </p:spTree>
    <p:extLst>
      <p:ext uri="{BB962C8B-B14F-4D97-AF65-F5344CB8AC3E}">
        <p14:creationId xmlns:p14="http://schemas.microsoft.com/office/powerpoint/2010/main" val="1517682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6E585-53C7-E04E-8BB2-C9B73A0EED3B}"/>
              </a:ext>
            </a:extLst>
          </p:cNvPr>
          <p:cNvSpPr>
            <a:spLocks noGrp="1"/>
          </p:cNvSpPr>
          <p:nvPr>
            <p:ph type="title"/>
          </p:nvPr>
        </p:nvSpPr>
        <p:spPr/>
        <p:txBody>
          <a:bodyPr/>
          <a:lstStyle/>
          <a:p>
            <a:r>
              <a:rPr lang="en-GB" dirty="0" err="1"/>
              <a:t>collezione</a:t>
            </a:r>
            <a:r>
              <a:rPr lang="en-GB" dirty="0"/>
              <a:t> di tool e database</a:t>
            </a:r>
          </a:p>
        </p:txBody>
      </p:sp>
      <p:pic>
        <p:nvPicPr>
          <p:cNvPr id="4" name="Picture 3">
            <a:extLst>
              <a:ext uri="{FF2B5EF4-FFF2-40B4-BE49-F238E27FC236}">
                <a16:creationId xmlns:a16="http://schemas.microsoft.com/office/drawing/2014/main" id="{6DADFC41-6A5D-5A4C-92F5-5443C59E1C9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997593"/>
            <a:ext cx="9144000" cy="4860407"/>
          </a:xfrm>
          <a:prstGeom prst="rect">
            <a:avLst/>
          </a:prstGeom>
        </p:spPr>
      </p:pic>
    </p:spTree>
    <p:extLst>
      <p:ext uri="{BB962C8B-B14F-4D97-AF65-F5344CB8AC3E}">
        <p14:creationId xmlns:p14="http://schemas.microsoft.com/office/powerpoint/2010/main" val="1666357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522F0-4E18-794F-AB99-8B5F1B3F094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41035" y="1667741"/>
            <a:ext cx="4846962" cy="4056908"/>
          </a:xfrm>
          <a:prstGeom prst="rect">
            <a:avLst/>
          </a:prstGeom>
        </p:spPr>
      </p:pic>
      <p:sp>
        <p:nvSpPr>
          <p:cNvPr id="4" name="TextBox 3">
            <a:extLst>
              <a:ext uri="{FF2B5EF4-FFF2-40B4-BE49-F238E27FC236}">
                <a16:creationId xmlns:a16="http://schemas.microsoft.com/office/drawing/2014/main" id="{6DE4C3B3-741F-9C43-96B9-5B4EAD85BB93}"/>
              </a:ext>
            </a:extLst>
          </p:cNvPr>
          <p:cNvSpPr txBox="1"/>
          <p:nvPr/>
        </p:nvSpPr>
        <p:spPr>
          <a:xfrm>
            <a:off x="254763" y="1015419"/>
            <a:ext cx="5886450" cy="461665"/>
          </a:xfrm>
          <a:prstGeom prst="rect">
            <a:avLst/>
          </a:prstGeom>
          <a:noFill/>
        </p:spPr>
        <p:txBody>
          <a:bodyPr wrap="square">
            <a:spAutoFit/>
          </a:bodyPr>
          <a:lstStyle>
            <a:defPPr>
              <a:defRPr lang="de-DE"/>
            </a:defPPr>
            <a:lvl1pPr>
              <a:defRPr sz="3200">
                <a:solidFill>
                  <a:srgbClr val="72AD46"/>
                </a:solidFill>
                <a:ea typeface="+mj-ea"/>
                <a:cs typeface="Arial" pitchFamily="34" charset="0"/>
              </a:defRPr>
            </a:lvl1pPr>
          </a:lstStyle>
          <a:p>
            <a:r>
              <a:rPr lang="en-GB" sz="2400" dirty="0"/>
              <a:t>The Systems Biology workflow</a:t>
            </a:r>
          </a:p>
        </p:txBody>
      </p:sp>
      <p:pic>
        <p:nvPicPr>
          <p:cNvPr id="5" name="Picture 4">
            <a:extLst>
              <a:ext uri="{FF2B5EF4-FFF2-40B4-BE49-F238E27FC236}">
                <a16:creationId xmlns:a16="http://schemas.microsoft.com/office/drawing/2014/main" id="{BB38AE97-CC5F-EC44-AB36-137F824A5C6D}"/>
              </a:ext>
            </a:extLst>
          </p:cNvPr>
          <p:cNvPicPr>
            <a:picLocks noChangeAspect="1"/>
          </p:cNvPicPr>
          <p:nvPr/>
        </p:nvPicPr>
        <p:blipFill>
          <a:blip r:embed="rId3"/>
          <a:stretch>
            <a:fillRect/>
          </a:stretch>
        </p:blipFill>
        <p:spPr>
          <a:xfrm>
            <a:off x="697835" y="3429124"/>
            <a:ext cx="2743200" cy="2295525"/>
          </a:xfrm>
          <a:prstGeom prst="rect">
            <a:avLst/>
          </a:prstGeom>
        </p:spPr>
      </p:pic>
    </p:spTree>
    <p:extLst>
      <p:ext uri="{BB962C8B-B14F-4D97-AF65-F5344CB8AC3E}">
        <p14:creationId xmlns:p14="http://schemas.microsoft.com/office/powerpoint/2010/main" val="1196370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3AB0DA-F18E-CF4A-8757-A541DB5691F9}"/>
              </a:ext>
            </a:extLst>
          </p:cNvPr>
          <p:cNvPicPr>
            <a:picLocks noChangeAspect="1"/>
          </p:cNvPicPr>
          <p:nvPr/>
        </p:nvPicPr>
        <p:blipFill>
          <a:blip r:embed="rId2"/>
          <a:stretch>
            <a:fillRect/>
          </a:stretch>
        </p:blipFill>
        <p:spPr>
          <a:xfrm>
            <a:off x="208432" y="1669104"/>
            <a:ext cx="578999" cy="710850"/>
          </a:xfrm>
          <a:prstGeom prst="rect">
            <a:avLst/>
          </a:prstGeom>
        </p:spPr>
      </p:pic>
      <p:pic>
        <p:nvPicPr>
          <p:cNvPr id="4" name="Picture 3">
            <a:extLst>
              <a:ext uri="{FF2B5EF4-FFF2-40B4-BE49-F238E27FC236}">
                <a16:creationId xmlns:a16="http://schemas.microsoft.com/office/drawing/2014/main" id="{325879CD-00F1-C24A-9AD5-5215AD45F665}"/>
              </a:ext>
            </a:extLst>
          </p:cNvPr>
          <p:cNvPicPr>
            <a:picLocks noChangeAspect="1"/>
          </p:cNvPicPr>
          <p:nvPr/>
        </p:nvPicPr>
        <p:blipFill>
          <a:blip r:embed="rId2"/>
          <a:stretch>
            <a:fillRect/>
          </a:stretch>
        </p:blipFill>
        <p:spPr>
          <a:xfrm>
            <a:off x="1011540" y="1669104"/>
            <a:ext cx="578999" cy="710850"/>
          </a:xfrm>
          <a:prstGeom prst="rect">
            <a:avLst/>
          </a:prstGeom>
        </p:spPr>
      </p:pic>
      <p:pic>
        <p:nvPicPr>
          <p:cNvPr id="5" name="Picture 4">
            <a:extLst>
              <a:ext uri="{FF2B5EF4-FFF2-40B4-BE49-F238E27FC236}">
                <a16:creationId xmlns:a16="http://schemas.microsoft.com/office/drawing/2014/main" id="{628CEB36-73AF-0942-82FA-931EB5C4B0FD}"/>
              </a:ext>
            </a:extLst>
          </p:cNvPr>
          <p:cNvPicPr>
            <a:picLocks noChangeAspect="1"/>
          </p:cNvPicPr>
          <p:nvPr/>
        </p:nvPicPr>
        <p:blipFill>
          <a:blip r:embed="rId2"/>
          <a:stretch>
            <a:fillRect/>
          </a:stretch>
        </p:blipFill>
        <p:spPr>
          <a:xfrm>
            <a:off x="1814647" y="1669104"/>
            <a:ext cx="578999" cy="710850"/>
          </a:xfrm>
          <a:prstGeom prst="rect">
            <a:avLst/>
          </a:prstGeom>
        </p:spPr>
      </p:pic>
      <p:sp>
        <p:nvSpPr>
          <p:cNvPr id="6" name="TextBox 5">
            <a:extLst>
              <a:ext uri="{FF2B5EF4-FFF2-40B4-BE49-F238E27FC236}">
                <a16:creationId xmlns:a16="http://schemas.microsoft.com/office/drawing/2014/main" id="{CF4A85BE-57B8-AF46-9EEB-554C97DAF189}"/>
              </a:ext>
            </a:extLst>
          </p:cNvPr>
          <p:cNvSpPr txBox="1"/>
          <p:nvPr/>
        </p:nvSpPr>
        <p:spPr>
          <a:xfrm>
            <a:off x="132158" y="2524589"/>
            <a:ext cx="676788" cy="415498"/>
          </a:xfrm>
          <a:prstGeom prst="rect">
            <a:avLst/>
          </a:prstGeom>
          <a:noFill/>
        </p:spPr>
        <p:txBody>
          <a:bodyPr wrap="none" rtlCol="0">
            <a:spAutoFit/>
          </a:bodyPr>
          <a:lstStyle/>
          <a:p>
            <a:pPr algn="ctr"/>
            <a:r>
              <a:rPr lang="en-GB" sz="1050" dirty="0"/>
              <a:t>sample 1</a:t>
            </a:r>
          </a:p>
          <a:p>
            <a:pPr algn="ctr"/>
            <a:r>
              <a:rPr lang="en-GB" sz="1050" dirty="0"/>
              <a:t>CTRL</a:t>
            </a:r>
          </a:p>
        </p:txBody>
      </p:sp>
      <p:sp>
        <p:nvSpPr>
          <p:cNvPr id="7" name="TextBox 6">
            <a:extLst>
              <a:ext uri="{FF2B5EF4-FFF2-40B4-BE49-F238E27FC236}">
                <a16:creationId xmlns:a16="http://schemas.microsoft.com/office/drawing/2014/main" id="{153374BB-13C4-1A42-ABAD-466DE91D3634}"/>
              </a:ext>
            </a:extLst>
          </p:cNvPr>
          <p:cNvSpPr txBox="1"/>
          <p:nvPr/>
        </p:nvSpPr>
        <p:spPr>
          <a:xfrm>
            <a:off x="810362" y="2524590"/>
            <a:ext cx="981359" cy="577081"/>
          </a:xfrm>
          <a:prstGeom prst="rect">
            <a:avLst/>
          </a:prstGeom>
          <a:noFill/>
        </p:spPr>
        <p:txBody>
          <a:bodyPr wrap="none" rtlCol="0">
            <a:spAutoFit/>
          </a:bodyPr>
          <a:lstStyle/>
          <a:p>
            <a:pPr algn="ctr"/>
            <a:r>
              <a:rPr lang="en-GB" sz="1050" dirty="0"/>
              <a:t>sample 2</a:t>
            </a:r>
          </a:p>
          <a:p>
            <a:pPr algn="ctr"/>
            <a:r>
              <a:rPr lang="en-GB" sz="1050" dirty="0"/>
              <a:t>24h treatment</a:t>
            </a:r>
          </a:p>
          <a:p>
            <a:pPr algn="ctr"/>
            <a:r>
              <a:rPr lang="en-GB" sz="1050" dirty="0"/>
              <a:t>DRUG1</a:t>
            </a:r>
          </a:p>
        </p:txBody>
      </p:sp>
      <p:sp>
        <p:nvSpPr>
          <p:cNvPr id="8" name="TextBox 7">
            <a:extLst>
              <a:ext uri="{FF2B5EF4-FFF2-40B4-BE49-F238E27FC236}">
                <a16:creationId xmlns:a16="http://schemas.microsoft.com/office/drawing/2014/main" id="{7CEEFB7F-0C8B-8049-8CF0-11C3F413F036}"/>
              </a:ext>
            </a:extLst>
          </p:cNvPr>
          <p:cNvSpPr txBox="1"/>
          <p:nvPr/>
        </p:nvSpPr>
        <p:spPr>
          <a:xfrm>
            <a:off x="1730032" y="2524590"/>
            <a:ext cx="981359" cy="577081"/>
          </a:xfrm>
          <a:prstGeom prst="rect">
            <a:avLst/>
          </a:prstGeom>
          <a:noFill/>
        </p:spPr>
        <p:txBody>
          <a:bodyPr wrap="none" rtlCol="0">
            <a:spAutoFit/>
          </a:bodyPr>
          <a:lstStyle/>
          <a:p>
            <a:pPr algn="ctr"/>
            <a:r>
              <a:rPr lang="en-GB" sz="1050" dirty="0"/>
              <a:t>sample 3</a:t>
            </a:r>
          </a:p>
          <a:p>
            <a:pPr algn="ctr"/>
            <a:r>
              <a:rPr lang="en-GB" sz="1050" dirty="0"/>
              <a:t>24h treatment</a:t>
            </a:r>
          </a:p>
          <a:p>
            <a:pPr algn="ctr"/>
            <a:r>
              <a:rPr lang="en-GB" sz="1050" dirty="0"/>
              <a:t>DRUG2</a:t>
            </a:r>
          </a:p>
        </p:txBody>
      </p:sp>
      <p:pic>
        <p:nvPicPr>
          <p:cNvPr id="9" name="Picture 8">
            <a:extLst>
              <a:ext uri="{FF2B5EF4-FFF2-40B4-BE49-F238E27FC236}">
                <a16:creationId xmlns:a16="http://schemas.microsoft.com/office/drawing/2014/main" id="{3459485B-4DC5-8D4E-BA59-D2A054DFEE33}"/>
              </a:ext>
            </a:extLst>
          </p:cNvPr>
          <p:cNvPicPr>
            <a:picLocks noChangeAspect="1"/>
          </p:cNvPicPr>
          <p:nvPr/>
        </p:nvPicPr>
        <p:blipFill>
          <a:blip r:embed="rId2"/>
          <a:stretch>
            <a:fillRect/>
          </a:stretch>
        </p:blipFill>
        <p:spPr>
          <a:xfrm>
            <a:off x="2574031" y="1669104"/>
            <a:ext cx="578999" cy="710850"/>
          </a:xfrm>
          <a:prstGeom prst="rect">
            <a:avLst/>
          </a:prstGeom>
        </p:spPr>
      </p:pic>
      <p:sp>
        <p:nvSpPr>
          <p:cNvPr id="10" name="TextBox 9">
            <a:extLst>
              <a:ext uri="{FF2B5EF4-FFF2-40B4-BE49-F238E27FC236}">
                <a16:creationId xmlns:a16="http://schemas.microsoft.com/office/drawing/2014/main" id="{C44FAAFD-2202-D843-BB2B-8B8D564B188D}"/>
              </a:ext>
            </a:extLst>
          </p:cNvPr>
          <p:cNvSpPr txBox="1"/>
          <p:nvPr/>
        </p:nvSpPr>
        <p:spPr>
          <a:xfrm>
            <a:off x="2782480" y="2524589"/>
            <a:ext cx="277641" cy="253916"/>
          </a:xfrm>
          <a:prstGeom prst="rect">
            <a:avLst/>
          </a:prstGeom>
          <a:noFill/>
        </p:spPr>
        <p:txBody>
          <a:bodyPr wrap="none" rtlCol="0">
            <a:spAutoFit/>
          </a:bodyPr>
          <a:lstStyle/>
          <a:p>
            <a:pPr algn="ctr"/>
            <a:r>
              <a:rPr lang="en-GB" sz="1050" dirty="0"/>
              <a:t>…</a:t>
            </a:r>
          </a:p>
        </p:txBody>
      </p:sp>
      <p:pic>
        <p:nvPicPr>
          <p:cNvPr id="11" name="Picture 10">
            <a:extLst>
              <a:ext uri="{FF2B5EF4-FFF2-40B4-BE49-F238E27FC236}">
                <a16:creationId xmlns:a16="http://schemas.microsoft.com/office/drawing/2014/main" id="{869078A2-8479-674F-98A8-6C876420ED2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67221" y="3253254"/>
            <a:ext cx="1260281" cy="645144"/>
          </a:xfrm>
          <a:prstGeom prst="rect">
            <a:avLst/>
          </a:prstGeom>
          <a:ln>
            <a:solidFill>
              <a:schemeClr val="bg2">
                <a:lumMod val="50000"/>
              </a:schemeClr>
            </a:solidFill>
          </a:ln>
        </p:spPr>
      </p:pic>
      <p:sp>
        <p:nvSpPr>
          <p:cNvPr id="12" name="TextBox 11">
            <a:extLst>
              <a:ext uri="{FF2B5EF4-FFF2-40B4-BE49-F238E27FC236}">
                <a16:creationId xmlns:a16="http://schemas.microsoft.com/office/drawing/2014/main" id="{9C9F73F1-B171-A24B-87F6-555050754A3B}"/>
              </a:ext>
            </a:extLst>
          </p:cNvPr>
          <p:cNvSpPr txBox="1"/>
          <p:nvPr/>
        </p:nvSpPr>
        <p:spPr>
          <a:xfrm>
            <a:off x="1288110" y="3990175"/>
            <a:ext cx="736099" cy="300082"/>
          </a:xfrm>
          <a:prstGeom prst="rect">
            <a:avLst/>
          </a:prstGeom>
          <a:noFill/>
        </p:spPr>
        <p:txBody>
          <a:bodyPr wrap="none" rtlCol="0">
            <a:spAutoFit/>
          </a:bodyPr>
          <a:lstStyle/>
          <a:p>
            <a:r>
              <a:rPr lang="en-GB" sz="1350" dirty="0" err="1"/>
              <a:t>RNAseq</a:t>
            </a:r>
            <a:endParaRPr lang="en-GB" sz="1350" dirty="0"/>
          </a:p>
        </p:txBody>
      </p:sp>
      <p:sp>
        <p:nvSpPr>
          <p:cNvPr id="13" name="Right Brace 12">
            <a:extLst>
              <a:ext uri="{FF2B5EF4-FFF2-40B4-BE49-F238E27FC236}">
                <a16:creationId xmlns:a16="http://schemas.microsoft.com/office/drawing/2014/main" id="{920B4513-139A-9341-9A72-A3D8E06C60FE}"/>
              </a:ext>
            </a:extLst>
          </p:cNvPr>
          <p:cNvSpPr/>
          <p:nvPr/>
        </p:nvSpPr>
        <p:spPr>
          <a:xfrm rot="5400000">
            <a:off x="1472463" y="1639554"/>
            <a:ext cx="250960" cy="2886204"/>
          </a:xfrm>
          <a:prstGeom prst="rightBrac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4" name="Right Brace 13">
            <a:extLst>
              <a:ext uri="{FF2B5EF4-FFF2-40B4-BE49-F238E27FC236}">
                <a16:creationId xmlns:a16="http://schemas.microsoft.com/office/drawing/2014/main" id="{9740D403-71CA-D24D-B116-DA7E8DA4B6D2}"/>
              </a:ext>
            </a:extLst>
          </p:cNvPr>
          <p:cNvSpPr/>
          <p:nvPr/>
        </p:nvSpPr>
        <p:spPr>
          <a:xfrm rot="16200000">
            <a:off x="1465059" y="2997984"/>
            <a:ext cx="250960" cy="2886204"/>
          </a:xfrm>
          <a:prstGeom prst="rightBrac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graphicFrame>
        <p:nvGraphicFramePr>
          <p:cNvPr id="15" name="Table 14">
            <a:extLst>
              <a:ext uri="{FF2B5EF4-FFF2-40B4-BE49-F238E27FC236}">
                <a16:creationId xmlns:a16="http://schemas.microsoft.com/office/drawing/2014/main" id="{9C687D7F-6531-9943-89BA-011962EC2E1F}"/>
              </a:ext>
            </a:extLst>
          </p:cNvPr>
          <p:cNvGraphicFramePr>
            <a:graphicFrameLocks noGrp="1"/>
          </p:cNvGraphicFramePr>
          <p:nvPr>
            <p:extLst/>
          </p:nvPr>
        </p:nvGraphicFramePr>
        <p:xfrm>
          <a:off x="208433" y="4559826"/>
          <a:ext cx="2715240" cy="1271757"/>
        </p:xfrm>
        <a:graphic>
          <a:graphicData uri="http://schemas.openxmlformats.org/drawingml/2006/table">
            <a:tbl>
              <a:tblPr firstRow="1" bandRow="1">
                <a:tableStyleId>{5C22544A-7EE6-4342-B048-85BDC9FD1C3A}</a:tableStyleId>
              </a:tblPr>
              <a:tblGrid>
                <a:gridCol w="543048">
                  <a:extLst>
                    <a:ext uri="{9D8B030D-6E8A-4147-A177-3AD203B41FA5}">
                      <a16:colId xmlns:a16="http://schemas.microsoft.com/office/drawing/2014/main" val="3934706221"/>
                    </a:ext>
                  </a:extLst>
                </a:gridCol>
                <a:gridCol w="543048">
                  <a:extLst>
                    <a:ext uri="{9D8B030D-6E8A-4147-A177-3AD203B41FA5}">
                      <a16:colId xmlns:a16="http://schemas.microsoft.com/office/drawing/2014/main" val="1570018867"/>
                    </a:ext>
                  </a:extLst>
                </a:gridCol>
                <a:gridCol w="543048">
                  <a:extLst>
                    <a:ext uri="{9D8B030D-6E8A-4147-A177-3AD203B41FA5}">
                      <a16:colId xmlns:a16="http://schemas.microsoft.com/office/drawing/2014/main" val="3041533039"/>
                    </a:ext>
                  </a:extLst>
                </a:gridCol>
                <a:gridCol w="543048">
                  <a:extLst>
                    <a:ext uri="{9D8B030D-6E8A-4147-A177-3AD203B41FA5}">
                      <a16:colId xmlns:a16="http://schemas.microsoft.com/office/drawing/2014/main" val="2315821724"/>
                    </a:ext>
                  </a:extLst>
                </a:gridCol>
                <a:gridCol w="543048">
                  <a:extLst>
                    <a:ext uri="{9D8B030D-6E8A-4147-A177-3AD203B41FA5}">
                      <a16:colId xmlns:a16="http://schemas.microsoft.com/office/drawing/2014/main" val="3268676061"/>
                    </a:ext>
                  </a:extLst>
                </a:gridCol>
              </a:tblGrid>
              <a:tr h="343645">
                <a:tc>
                  <a:txBody>
                    <a:bodyPr/>
                    <a:lstStyle/>
                    <a:p>
                      <a:r>
                        <a:rPr lang="en-GB" sz="800" dirty="0"/>
                        <a:t>Gene</a:t>
                      </a:r>
                    </a:p>
                  </a:txBody>
                  <a:tcPr marL="68580" marR="68580" marT="34290" marB="34290"/>
                </a:tc>
                <a:tc>
                  <a:txBody>
                    <a:bodyPr/>
                    <a:lstStyle/>
                    <a:p>
                      <a:r>
                        <a:rPr lang="en-GB" sz="800" dirty="0"/>
                        <a:t>Sample 1</a:t>
                      </a:r>
                    </a:p>
                  </a:txBody>
                  <a:tcPr marL="68580" marR="68580" marT="34290" marB="34290"/>
                </a:tc>
                <a:tc>
                  <a:txBody>
                    <a:bodyPr/>
                    <a:lstStyle/>
                    <a:p>
                      <a:r>
                        <a:rPr lang="en-GB" sz="800" dirty="0"/>
                        <a:t>Sample 2</a:t>
                      </a:r>
                    </a:p>
                  </a:txBody>
                  <a:tcPr marL="68580" marR="68580" marT="34290" marB="34290"/>
                </a:tc>
                <a:tc>
                  <a:txBody>
                    <a:bodyPr/>
                    <a:lstStyle/>
                    <a:p>
                      <a:r>
                        <a:rPr lang="en-GB" sz="800" dirty="0"/>
                        <a:t>Sample 3</a:t>
                      </a:r>
                    </a:p>
                  </a:txBody>
                  <a:tcPr marL="68580" marR="68580" marT="34290" marB="34290"/>
                </a:tc>
                <a:tc>
                  <a:txBody>
                    <a:bodyPr/>
                    <a:lstStyle/>
                    <a:p>
                      <a:r>
                        <a:rPr lang="en-GB" sz="800" dirty="0"/>
                        <a:t>…</a:t>
                      </a:r>
                    </a:p>
                  </a:txBody>
                  <a:tcPr marL="68580" marR="68580" marT="34290" marB="34290"/>
                </a:tc>
                <a:extLst>
                  <a:ext uri="{0D108BD9-81ED-4DB2-BD59-A6C34878D82A}">
                    <a16:rowId xmlns:a16="http://schemas.microsoft.com/office/drawing/2014/main" val="4061604015"/>
                  </a:ext>
                </a:extLst>
              </a:tr>
              <a:tr h="232028">
                <a:tc>
                  <a:txBody>
                    <a:bodyPr/>
                    <a:lstStyle/>
                    <a:p>
                      <a:r>
                        <a:rPr lang="en-GB" sz="800" dirty="0"/>
                        <a:t>Gene 1</a:t>
                      </a:r>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tc>
                  <a:txBody>
                    <a:bodyPr/>
                    <a:lstStyle/>
                    <a:p>
                      <a:endParaRPr lang="en-GB" sz="800"/>
                    </a:p>
                  </a:txBody>
                  <a:tcPr marL="68580" marR="68580" marT="34290" marB="34290"/>
                </a:tc>
                <a:tc>
                  <a:txBody>
                    <a:bodyPr/>
                    <a:lstStyle/>
                    <a:p>
                      <a:endParaRPr lang="en-GB" sz="800"/>
                    </a:p>
                  </a:txBody>
                  <a:tcPr marL="68580" marR="68580" marT="34290" marB="34290"/>
                </a:tc>
                <a:extLst>
                  <a:ext uri="{0D108BD9-81ED-4DB2-BD59-A6C34878D82A}">
                    <a16:rowId xmlns:a16="http://schemas.microsoft.com/office/drawing/2014/main" val="3084901708"/>
                  </a:ext>
                </a:extLst>
              </a:tr>
              <a:tr h="232028">
                <a:tc>
                  <a:txBody>
                    <a:bodyPr/>
                    <a:lstStyle/>
                    <a:p>
                      <a:r>
                        <a:rPr lang="en-GB" sz="800" dirty="0"/>
                        <a:t>Gene 2</a:t>
                      </a:r>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tc>
                  <a:txBody>
                    <a:bodyPr/>
                    <a:lstStyle/>
                    <a:p>
                      <a:endParaRPr lang="en-GB" sz="800"/>
                    </a:p>
                  </a:txBody>
                  <a:tcPr marL="68580" marR="68580" marT="34290" marB="34290"/>
                </a:tc>
                <a:tc>
                  <a:txBody>
                    <a:bodyPr/>
                    <a:lstStyle/>
                    <a:p>
                      <a:endParaRPr lang="en-GB" sz="800"/>
                    </a:p>
                  </a:txBody>
                  <a:tcPr marL="68580" marR="68580" marT="34290" marB="34290"/>
                </a:tc>
                <a:extLst>
                  <a:ext uri="{0D108BD9-81ED-4DB2-BD59-A6C34878D82A}">
                    <a16:rowId xmlns:a16="http://schemas.microsoft.com/office/drawing/2014/main" val="4159005710"/>
                  </a:ext>
                </a:extLst>
              </a:tr>
              <a:tr h="232028">
                <a:tc>
                  <a:txBody>
                    <a:bodyPr/>
                    <a:lstStyle/>
                    <a:p>
                      <a:r>
                        <a:rPr lang="en-GB" sz="800" dirty="0"/>
                        <a:t>Gene 3</a:t>
                      </a:r>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tc>
                  <a:txBody>
                    <a:bodyPr/>
                    <a:lstStyle/>
                    <a:p>
                      <a:endParaRPr lang="en-GB" sz="800"/>
                    </a:p>
                  </a:txBody>
                  <a:tcPr marL="68580" marR="68580" marT="34290" marB="34290"/>
                </a:tc>
                <a:tc>
                  <a:txBody>
                    <a:bodyPr/>
                    <a:lstStyle/>
                    <a:p>
                      <a:endParaRPr lang="en-GB" sz="800"/>
                    </a:p>
                  </a:txBody>
                  <a:tcPr marL="68580" marR="68580" marT="34290" marB="34290"/>
                </a:tc>
                <a:extLst>
                  <a:ext uri="{0D108BD9-81ED-4DB2-BD59-A6C34878D82A}">
                    <a16:rowId xmlns:a16="http://schemas.microsoft.com/office/drawing/2014/main" val="1958897539"/>
                  </a:ext>
                </a:extLst>
              </a:tr>
              <a:tr h="232028">
                <a:tc>
                  <a:txBody>
                    <a:bodyPr/>
                    <a:lstStyle/>
                    <a:p>
                      <a:r>
                        <a:rPr lang="en-GB" sz="800" dirty="0"/>
                        <a:t>…</a:t>
                      </a:r>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extLst>
                  <a:ext uri="{0D108BD9-81ED-4DB2-BD59-A6C34878D82A}">
                    <a16:rowId xmlns:a16="http://schemas.microsoft.com/office/drawing/2014/main" val="2670664021"/>
                  </a:ext>
                </a:extLst>
              </a:tr>
            </a:tbl>
          </a:graphicData>
        </a:graphic>
      </p:graphicFrame>
      <p:sp>
        <p:nvSpPr>
          <p:cNvPr id="16" name="TextBox 15">
            <a:extLst>
              <a:ext uri="{FF2B5EF4-FFF2-40B4-BE49-F238E27FC236}">
                <a16:creationId xmlns:a16="http://schemas.microsoft.com/office/drawing/2014/main" id="{11744165-37BD-3D47-9BF9-ABC2FBE52953}"/>
              </a:ext>
            </a:extLst>
          </p:cNvPr>
          <p:cNvSpPr txBox="1"/>
          <p:nvPr/>
        </p:nvSpPr>
        <p:spPr>
          <a:xfrm>
            <a:off x="77892" y="937581"/>
            <a:ext cx="5657831" cy="646331"/>
          </a:xfrm>
          <a:prstGeom prst="rect">
            <a:avLst/>
          </a:prstGeom>
          <a:noFill/>
        </p:spPr>
        <p:txBody>
          <a:bodyPr wrap="none" rtlCol="0">
            <a:spAutoFit/>
          </a:bodyPr>
          <a:lstStyle/>
          <a:p>
            <a:r>
              <a:rPr lang="en-GB" dirty="0"/>
              <a:t>Multi-experiment, example 1: testing multiple drug effects</a:t>
            </a:r>
          </a:p>
          <a:p>
            <a:endParaRPr lang="en-GB" dirty="0"/>
          </a:p>
        </p:txBody>
      </p:sp>
    </p:spTree>
    <p:extLst>
      <p:ext uri="{BB962C8B-B14F-4D97-AF65-F5344CB8AC3E}">
        <p14:creationId xmlns:p14="http://schemas.microsoft.com/office/powerpoint/2010/main" val="1735349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3AB0DA-F18E-CF4A-8757-A541DB5691F9}"/>
              </a:ext>
            </a:extLst>
          </p:cNvPr>
          <p:cNvPicPr>
            <a:picLocks noChangeAspect="1"/>
          </p:cNvPicPr>
          <p:nvPr/>
        </p:nvPicPr>
        <p:blipFill>
          <a:blip r:embed="rId2"/>
          <a:stretch>
            <a:fillRect/>
          </a:stretch>
        </p:blipFill>
        <p:spPr>
          <a:xfrm>
            <a:off x="208432" y="1669104"/>
            <a:ext cx="578999" cy="710850"/>
          </a:xfrm>
          <a:prstGeom prst="rect">
            <a:avLst/>
          </a:prstGeom>
        </p:spPr>
      </p:pic>
      <p:pic>
        <p:nvPicPr>
          <p:cNvPr id="4" name="Picture 3">
            <a:extLst>
              <a:ext uri="{FF2B5EF4-FFF2-40B4-BE49-F238E27FC236}">
                <a16:creationId xmlns:a16="http://schemas.microsoft.com/office/drawing/2014/main" id="{325879CD-00F1-C24A-9AD5-5215AD45F665}"/>
              </a:ext>
            </a:extLst>
          </p:cNvPr>
          <p:cNvPicPr>
            <a:picLocks noChangeAspect="1"/>
          </p:cNvPicPr>
          <p:nvPr/>
        </p:nvPicPr>
        <p:blipFill>
          <a:blip r:embed="rId2"/>
          <a:stretch>
            <a:fillRect/>
          </a:stretch>
        </p:blipFill>
        <p:spPr>
          <a:xfrm>
            <a:off x="1011540" y="1669104"/>
            <a:ext cx="578999" cy="710850"/>
          </a:xfrm>
          <a:prstGeom prst="rect">
            <a:avLst/>
          </a:prstGeom>
        </p:spPr>
      </p:pic>
      <p:pic>
        <p:nvPicPr>
          <p:cNvPr id="5" name="Picture 4">
            <a:extLst>
              <a:ext uri="{FF2B5EF4-FFF2-40B4-BE49-F238E27FC236}">
                <a16:creationId xmlns:a16="http://schemas.microsoft.com/office/drawing/2014/main" id="{628CEB36-73AF-0942-82FA-931EB5C4B0FD}"/>
              </a:ext>
            </a:extLst>
          </p:cNvPr>
          <p:cNvPicPr>
            <a:picLocks noChangeAspect="1"/>
          </p:cNvPicPr>
          <p:nvPr/>
        </p:nvPicPr>
        <p:blipFill>
          <a:blip r:embed="rId2"/>
          <a:stretch>
            <a:fillRect/>
          </a:stretch>
        </p:blipFill>
        <p:spPr>
          <a:xfrm>
            <a:off x="1814647" y="1669104"/>
            <a:ext cx="578999" cy="710850"/>
          </a:xfrm>
          <a:prstGeom prst="rect">
            <a:avLst/>
          </a:prstGeom>
        </p:spPr>
      </p:pic>
      <p:sp>
        <p:nvSpPr>
          <p:cNvPr id="6" name="TextBox 5">
            <a:extLst>
              <a:ext uri="{FF2B5EF4-FFF2-40B4-BE49-F238E27FC236}">
                <a16:creationId xmlns:a16="http://schemas.microsoft.com/office/drawing/2014/main" id="{CF4A85BE-57B8-AF46-9EEB-554C97DAF189}"/>
              </a:ext>
            </a:extLst>
          </p:cNvPr>
          <p:cNvSpPr txBox="1"/>
          <p:nvPr/>
        </p:nvSpPr>
        <p:spPr>
          <a:xfrm>
            <a:off x="132158" y="2524589"/>
            <a:ext cx="676788" cy="415498"/>
          </a:xfrm>
          <a:prstGeom prst="rect">
            <a:avLst/>
          </a:prstGeom>
          <a:noFill/>
        </p:spPr>
        <p:txBody>
          <a:bodyPr wrap="none" rtlCol="0">
            <a:spAutoFit/>
          </a:bodyPr>
          <a:lstStyle/>
          <a:p>
            <a:pPr algn="ctr"/>
            <a:r>
              <a:rPr lang="en-GB" sz="1050" dirty="0"/>
              <a:t>sample 1</a:t>
            </a:r>
          </a:p>
          <a:p>
            <a:pPr algn="ctr"/>
            <a:r>
              <a:rPr lang="en-GB" sz="1050" dirty="0"/>
              <a:t>CTRL</a:t>
            </a:r>
          </a:p>
        </p:txBody>
      </p:sp>
      <p:sp>
        <p:nvSpPr>
          <p:cNvPr id="7" name="TextBox 6">
            <a:extLst>
              <a:ext uri="{FF2B5EF4-FFF2-40B4-BE49-F238E27FC236}">
                <a16:creationId xmlns:a16="http://schemas.microsoft.com/office/drawing/2014/main" id="{153374BB-13C4-1A42-ABAD-466DE91D3634}"/>
              </a:ext>
            </a:extLst>
          </p:cNvPr>
          <p:cNvSpPr txBox="1"/>
          <p:nvPr/>
        </p:nvSpPr>
        <p:spPr>
          <a:xfrm>
            <a:off x="810362" y="2524590"/>
            <a:ext cx="981359" cy="577081"/>
          </a:xfrm>
          <a:prstGeom prst="rect">
            <a:avLst/>
          </a:prstGeom>
          <a:noFill/>
        </p:spPr>
        <p:txBody>
          <a:bodyPr wrap="none" rtlCol="0">
            <a:spAutoFit/>
          </a:bodyPr>
          <a:lstStyle/>
          <a:p>
            <a:pPr algn="ctr"/>
            <a:r>
              <a:rPr lang="en-GB" sz="1050" dirty="0"/>
              <a:t>sample 2</a:t>
            </a:r>
          </a:p>
          <a:p>
            <a:pPr algn="ctr"/>
            <a:r>
              <a:rPr lang="en-GB" sz="1050" dirty="0"/>
              <a:t>24h treatment</a:t>
            </a:r>
          </a:p>
          <a:p>
            <a:pPr algn="ctr"/>
            <a:r>
              <a:rPr lang="en-GB" sz="1050" dirty="0"/>
              <a:t>DRUG1</a:t>
            </a:r>
          </a:p>
        </p:txBody>
      </p:sp>
      <p:sp>
        <p:nvSpPr>
          <p:cNvPr id="8" name="TextBox 7">
            <a:extLst>
              <a:ext uri="{FF2B5EF4-FFF2-40B4-BE49-F238E27FC236}">
                <a16:creationId xmlns:a16="http://schemas.microsoft.com/office/drawing/2014/main" id="{7CEEFB7F-0C8B-8049-8CF0-11C3F413F036}"/>
              </a:ext>
            </a:extLst>
          </p:cNvPr>
          <p:cNvSpPr txBox="1"/>
          <p:nvPr/>
        </p:nvSpPr>
        <p:spPr>
          <a:xfrm>
            <a:off x="1730032" y="2524590"/>
            <a:ext cx="981359" cy="577081"/>
          </a:xfrm>
          <a:prstGeom prst="rect">
            <a:avLst/>
          </a:prstGeom>
          <a:noFill/>
        </p:spPr>
        <p:txBody>
          <a:bodyPr wrap="none" rtlCol="0">
            <a:spAutoFit/>
          </a:bodyPr>
          <a:lstStyle/>
          <a:p>
            <a:pPr algn="ctr"/>
            <a:r>
              <a:rPr lang="en-GB" sz="1050" dirty="0"/>
              <a:t>sample 3</a:t>
            </a:r>
          </a:p>
          <a:p>
            <a:pPr algn="ctr"/>
            <a:r>
              <a:rPr lang="en-GB" sz="1050" dirty="0"/>
              <a:t>48h treatment</a:t>
            </a:r>
          </a:p>
          <a:p>
            <a:pPr algn="ctr"/>
            <a:r>
              <a:rPr lang="en-GB" sz="1050" dirty="0"/>
              <a:t>DRUG3</a:t>
            </a:r>
          </a:p>
        </p:txBody>
      </p:sp>
      <p:pic>
        <p:nvPicPr>
          <p:cNvPr id="9" name="Picture 8">
            <a:extLst>
              <a:ext uri="{FF2B5EF4-FFF2-40B4-BE49-F238E27FC236}">
                <a16:creationId xmlns:a16="http://schemas.microsoft.com/office/drawing/2014/main" id="{3459485B-4DC5-8D4E-BA59-D2A054DFEE33}"/>
              </a:ext>
            </a:extLst>
          </p:cNvPr>
          <p:cNvPicPr>
            <a:picLocks noChangeAspect="1"/>
          </p:cNvPicPr>
          <p:nvPr/>
        </p:nvPicPr>
        <p:blipFill>
          <a:blip r:embed="rId2"/>
          <a:stretch>
            <a:fillRect/>
          </a:stretch>
        </p:blipFill>
        <p:spPr>
          <a:xfrm>
            <a:off x="2574031" y="1669104"/>
            <a:ext cx="578999" cy="710850"/>
          </a:xfrm>
          <a:prstGeom prst="rect">
            <a:avLst/>
          </a:prstGeom>
        </p:spPr>
      </p:pic>
      <p:sp>
        <p:nvSpPr>
          <p:cNvPr id="10" name="TextBox 9">
            <a:extLst>
              <a:ext uri="{FF2B5EF4-FFF2-40B4-BE49-F238E27FC236}">
                <a16:creationId xmlns:a16="http://schemas.microsoft.com/office/drawing/2014/main" id="{C44FAAFD-2202-D843-BB2B-8B8D564B188D}"/>
              </a:ext>
            </a:extLst>
          </p:cNvPr>
          <p:cNvSpPr txBox="1"/>
          <p:nvPr/>
        </p:nvSpPr>
        <p:spPr>
          <a:xfrm>
            <a:off x="2782480" y="2524589"/>
            <a:ext cx="277641" cy="253916"/>
          </a:xfrm>
          <a:prstGeom prst="rect">
            <a:avLst/>
          </a:prstGeom>
          <a:noFill/>
        </p:spPr>
        <p:txBody>
          <a:bodyPr wrap="none" rtlCol="0">
            <a:spAutoFit/>
          </a:bodyPr>
          <a:lstStyle/>
          <a:p>
            <a:pPr algn="ctr"/>
            <a:r>
              <a:rPr lang="en-GB" sz="1050" dirty="0"/>
              <a:t>…</a:t>
            </a:r>
          </a:p>
        </p:txBody>
      </p:sp>
      <p:pic>
        <p:nvPicPr>
          <p:cNvPr id="11" name="Picture 10">
            <a:extLst>
              <a:ext uri="{FF2B5EF4-FFF2-40B4-BE49-F238E27FC236}">
                <a16:creationId xmlns:a16="http://schemas.microsoft.com/office/drawing/2014/main" id="{869078A2-8479-674F-98A8-6C876420ED2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67221" y="3253254"/>
            <a:ext cx="1260281" cy="645144"/>
          </a:xfrm>
          <a:prstGeom prst="rect">
            <a:avLst/>
          </a:prstGeom>
          <a:ln>
            <a:solidFill>
              <a:schemeClr val="bg2">
                <a:lumMod val="50000"/>
              </a:schemeClr>
            </a:solidFill>
          </a:ln>
        </p:spPr>
      </p:pic>
      <p:sp>
        <p:nvSpPr>
          <p:cNvPr id="12" name="TextBox 11">
            <a:extLst>
              <a:ext uri="{FF2B5EF4-FFF2-40B4-BE49-F238E27FC236}">
                <a16:creationId xmlns:a16="http://schemas.microsoft.com/office/drawing/2014/main" id="{9C9F73F1-B171-A24B-87F6-555050754A3B}"/>
              </a:ext>
            </a:extLst>
          </p:cNvPr>
          <p:cNvSpPr txBox="1"/>
          <p:nvPr/>
        </p:nvSpPr>
        <p:spPr>
          <a:xfrm>
            <a:off x="1288110" y="3990175"/>
            <a:ext cx="736099" cy="300082"/>
          </a:xfrm>
          <a:prstGeom prst="rect">
            <a:avLst/>
          </a:prstGeom>
          <a:noFill/>
        </p:spPr>
        <p:txBody>
          <a:bodyPr wrap="none" rtlCol="0">
            <a:spAutoFit/>
          </a:bodyPr>
          <a:lstStyle/>
          <a:p>
            <a:r>
              <a:rPr lang="en-GB" sz="1350" dirty="0" err="1"/>
              <a:t>RNAseq</a:t>
            </a:r>
            <a:endParaRPr lang="en-GB" sz="1350" dirty="0"/>
          </a:p>
        </p:txBody>
      </p:sp>
      <p:sp>
        <p:nvSpPr>
          <p:cNvPr id="13" name="Right Brace 12">
            <a:extLst>
              <a:ext uri="{FF2B5EF4-FFF2-40B4-BE49-F238E27FC236}">
                <a16:creationId xmlns:a16="http://schemas.microsoft.com/office/drawing/2014/main" id="{920B4513-139A-9341-9A72-A3D8E06C60FE}"/>
              </a:ext>
            </a:extLst>
          </p:cNvPr>
          <p:cNvSpPr/>
          <p:nvPr/>
        </p:nvSpPr>
        <p:spPr>
          <a:xfrm rot="5400000">
            <a:off x="1472463" y="1639554"/>
            <a:ext cx="250960" cy="2886204"/>
          </a:xfrm>
          <a:prstGeom prst="rightBrac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4" name="Right Brace 13">
            <a:extLst>
              <a:ext uri="{FF2B5EF4-FFF2-40B4-BE49-F238E27FC236}">
                <a16:creationId xmlns:a16="http://schemas.microsoft.com/office/drawing/2014/main" id="{9740D403-71CA-D24D-B116-DA7E8DA4B6D2}"/>
              </a:ext>
            </a:extLst>
          </p:cNvPr>
          <p:cNvSpPr/>
          <p:nvPr/>
        </p:nvSpPr>
        <p:spPr>
          <a:xfrm rot="16200000">
            <a:off x="1465059" y="2997984"/>
            <a:ext cx="250960" cy="2886204"/>
          </a:xfrm>
          <a:prstGeom prst="rightBrac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graphicFrame>
        <p:nvGraphicFramePr>
          <p:cNvPr id="15" name="Table 14">
            <a:extLst>
              <a:ext uri="{FF2B5EF4-FFF2-40B4-BE49-F238E27FC236}">
                <a16:creationId xmlns:a16="http://schemas.microsoft.com/office/drawing/2014/main" id="{9C687D7F-6531-9943-89BA-011962EC2E1F}"/>
              </a:ext>
            </a:extLst>
          </p:cNvPr>
          <p:cNvGraphicFramePr>
            <a:graphicFrameLocks noGrp="1"/>
          </p:cNvGraphicFramePr>
          <p:nvPr/>
        </p:nvGraphicFramePr>
        <p:xfrm>
          <a:off x="208433" y="4559826"/>
          <a:ext cx="2715240" cy="1271758"/>
        </p:xfrm>
        <a:graphic>
          <a:graphicData uri="http://schemas.openxmlformats.org/drawingml/2006/table">
            <a:tbl>
              <a:tblPr firstRow="1" bandRow="1">
                <a:tableStyleId>{5C22544A-7EE6-4342-B048-85BDC9FD1C3A}</a:tableStyleId>
              </a:tblPr>
              <a:tblGrid>
                <a:gridCol w="543048">
                  <a:extLst>
                    <a:ext uri="{9D8B030D-6E8A-4147-A177-3AD203B41FA5}">
                      <a16:colId xmlns:a16="http://schemas.microsoft.com/office/drawing/2014/main" val="3934706221"/>
                    </a:ext>
                  </a:extLst>
                </a:gridCol>
                <a:gridCol w="543048">
                  <a:extLst>
                    <a:ext uri="{9D8B030D-6E8A-4147-A177-3AD203B41FA5}">
                      <a16:colId xmlns:a16="http://schemas.microsoft.com/office/drawing/2014/main" val="1570018867"/>
                    </a:ext>
                  </a:extLst>
                </a:gridCol>
                <a:gridCol w="543048">
                  <a:extLst>
                    <a:ext uri="{9D8B030D-6E8A-4147-A177-3AD203B41FA5}">
                      <a16:colId xmlns:a16="http://schemas.microsoft.com/office/drawing/2014/main" val="3041533039"/>
                    </a:ext>
                  </a:extLst>
                </a:gridCol>
                <a:gridCol w="543048">
                  <a:extLst>
                    <a:ext uri="{9D8B030D-6E8A-4147-A177-3AD203B41FA5}">
                      <a16:colId xmlns:a16="http://schemas.microsoft.com/office/drawing/2014/main" val="2315821724"/>
                    </a:ext>
                  </a:extLst>
                </a:gridCol>
                <a:gridCol w="543048">
                  <a:extLst>
                    <a:ext uri="{9D8B030D-6E8A-4147-A177-3AD203B41FA5}">
                      <a16:colId xmlns:a16="http://schemas.microsoft.com/office/drawing/2014/main" val="3268676061"/>
                    </a:ext>
                  </a:extLst>
                </a:gridCol>
              </a:tblGrid>
              <a:tr h="343645">
                <a:tc>
                  <a:txBody>
                    <a:bodyPr/>
                    <a:lstStyle/>
                    <a:p>
                      <a:r>
                        <a:rPr lang="en-GB" sz="800" dirty="0"/>
                        <a:t>Gene</a:t>
                      </a:r>
                    </a:p>
                  </a:txBody>
                  <a:tcPr marL="68580" marR="68580" marT="34290" marB="34290"/>
                </a:tc>
                <a:tc>
                  <a:txBody>
                    <a:bodyPr/>
                    <a:lstStyle/>
                    <a:p>
                      <a:r>
                        <a:rPr lang="en-GB" sz="800" dirty="0"/>
                        <a:t>Sample 1</a:t>
                      </a:r>
                    </a:p>
                  </a:txBody>
                  <a:tcPr marL="68580" marR="68580" marT="34290" marB="34290"/>
                </a:tc>
                <a:tc>
                  <a:txBody>
                    <a:bodyPr/>
                    <a:lstStyle/>
                    <a:p>
                      <a:r>
                        <a:rPr lang="en-GB" sz="800" dirty="0"/>
                        <a:t>Sample 2</a:t>
                      </a:r>
                    </a:p>
                  </a:txBody>
                  <a:tcPr marL="68580" marR="68580" marT="34290" marB="34290"/>
                </a:tc>
                <a:tc>
                  <a:txBody>
                    <a:bodyPr/>
                    <a:lstStyle/>
                    <a:p>
                      <a:r>
                        <a:rPr lang="en-GB" sz="800" dirty="0"/>
                        <a:t>Sample 3</a:t>
                      </a:r>
                    </a:p>
                  </a:txBody>
                  <a:tcPr marL="68580" marR="68580" marT="34290" marB="34290"/>
                </a:tc>
                <a:tc>
                  <a:txBody>
                    <a:bodyPr/>
                    <a:lstStyle/>
                    <a:p>
                      <a:r>
                        <a:rPr lang="en-GB" sz="800" dirty="0"/>
                        <a:t>…</a:t>
                      </a:r>
                    </a:p>
                  </a:txBody>
                  <a:tcPr marL="68580" marR="68580" marT="34290" marB="34290"/>
                </a:tc>
                <a:extLst>
                  <a:ext uri="{0D108BD9-81ED-4DB2-BD59-A6C34878D82A}">
                    <a16:rowId xmlns:a16="http://schemas.microsoft.com/office/drawing/2014/main" val="4061604015"/>
                  </a:ext>
                </a:extLst>
              </a:tr>
              <a:tr h="232028">
                <a:tc>
                  <a:txBody>
                    <a:bodyPr/>
                    <a:lstStyle/>
                    <a:p>
                      <a:r>
                        <a:rPr lang="en-GB" sz="800" dirty="0"/>
                        <a:t>Gene 1</a:t>
                      </a:r>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tc>
                  <a:txBody>
                    <a:bodyPr/>
                    <a:lstStyle/>
                    <a:p>
                      <a:endParaRPr lang="en-GB" sz="800"/>
                    </a:p>
                  </a:txBody>
                  <a:tcPr marL="68580" marR="68580" marT="34290" marB="34290"/>
                </a:tc>
                <a:tc>
                  <a:txBody>
                    <a:bodyPr/>
                    <a:lstStyle/>
                    <a:p>
                      <a:endParaRPr lang="en-GB" sz="800"/>
                    </a:p>
                  </a:txBody>
                  <a:tcPr marL="68580" marR="68580" marT="34290" marB="34290"/>
                </a:tc>
                <a:extLst>
                  <a:ext uri="{0D108BD9-81ED-4DB2-BD59-A6C34878D82A}">
                    <a16:rowId xmlns:a16="http://schemas.microsoft.com/office/drawing/2014/main" val="3084901708"/>
                  </a:ext>
                </a:extLst>
              </a:tr>
              <a:tr h="232028">
                <a:tc>
                  <a:txBody>
                    <a:bodyPr/>
                    <a:lstStyle/>
                    <a:p>
                      <a:r>
                        <a:rPr lang="en-GB" sz="800" dirty="0"/>
                        <a:t>Gene 2</a:t>
                      </a:r>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tc>
                  <a:txBody>
                    <a:bodyPr/>
                    <a:lstStyle/>
                    <a:p>
                      <a:endParaRPr lang="en-GB" sz="800"/>
                    </a:p>
                  </a:txBody>
                  <a:tcPr marL="68580" marR="68580" marT="34290" marB="34290"/>
                </a:tc>
                <a:tc>
                  <a:txBody>
                    <a:bodyPr/>
                    <a:lstStyle/>
                    <a:p>
                      <a:endParaRPr lang="en-GB" sz="800"/>
                    </a:p>
                  </a:txBody>
                  <a:tcPr marL="68580" marR="68580" marT="34290" marB="34290"/>
                </a:tc>
                <a:extLst>
                  <a:ext uri="{0D108BD9-81ED-4DB2-BD59-A6C34878D82A}">
                    <a16:rowId xmlns:a16="http://schemas.microsoft.com/office/drawing/2014/main" val="4159005710"/>
                  </a:ext>
                </a:extLst>
              </a:tr>
              <a:tr h="232028">
                <a:tc>
                  <a:txBody>
                    <a:bodyPr/>
                    <a:lstStyle/>
                    <a:p>
                      <a:r>
                        <a:rPr lang="en-GB" sz="800" dirty="0"/>
                        <a:t>Gene 3</a:t>
                      </a:r>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tc>
                  <a:txBody>
                    <a:bodyPr/>
                    <a:lstStyle/>
                    <a:p>
                      <a:endParaRPr lang="en-GB" sz="800"/>
                    </a:p>
                  </a:txBody>
                  <a:tcPr marL="68580" marR="68580" marT="34290" marB="34290"/>
                </a:tc>
                <a:tc>
                  <a:txBody>
                    <a:bodyPr/>
                    <a:lstStyle/>
                    <a:p>
                      <a:endParaRPr lang="en-GB" sz="800"/>
                    </a:p>
                  </a:txBody>
                  <a:tcPr marL="68580" marR="68580" marT="34290" marB="34290"/>
                </a:tc>
                <a:extLst>
                  <a:ext uri="{0D108BD9-81ED-4DB2-BD59-A6C34878D82A}">
                    <a16:rowId xmlns:a16="http://schemas.microsoft.com/office/drawing/2014/main" val="1958897539"/>
                  </a:ext>
                </a:extLst>
              </a:tr>
              <a:tr h="232028">
                <a:tc>
                  <a:txBody>
                    <a:bodyPr/>
                    <a:lstStyle/>
                    <a:p>
                      <a:r>
                        <a:rPr lang="en-GB" sz="800" dirty="0"/>
                        <a:t>…</a:t>
                      </a:r>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extLst>
                  <a:ext uri="{0D108BD9-81ED-4DB2-BD59-A6C34878D82A}">
                    <a16:rowId xmlns:a16="http://schemas.microsoft.com/office/drawing/2014/main" val="2670664021"/>
                  </a:ext>
                </a:extLst>
              </a:tr>
            </a:tbl>
          </a:graphicData>
        </a:graphic>
      </p:graphicFrame>
      <p:sp>
        <p:nvSpPr>
          <p:cNvPr id="16" name="TextBox 15">
            <a:extLst>
              <a:ext uri="{FF2B5EF4-FFF2-40B4-BE49-F238E27FC236}">
                <a16:creationId xmlns:a16="http://schemas.microsoft.com/office/drawing/2014/main" id="{11744165-37BD-3D47-9BF9-ABC2FBE52953}"/>
              </a:ext>
            </a:extLst>
          </p:cNvPr>
          <p:cNvSpPr txBox="1"/>
          <p:nvPr/>
        </p:nvSpPr>
        <p:spPr>
          <a:xfrm>
            <a:off x="77891" y="937581"/>
            <a:ext cx="1834990" cy="646331"/>
          </a:xfrm>
          <a:prstGeom prst="rect">
            <a:avLst/>
          </a:prstGeom>
          <a:noFill/>
        </p:spPr>
        <p:txBody>
          <a:bodyPr wrap="none" rtlCol="0">
            <a:spAutoFit/>
          </a:bodyPr>
          <a:lstStyle/>
          <a:p>
            <a:r>
              <a:rPr lang="en-GB" dirty="0"/>
              <a:t>Multi-experiment</a:t>
            </a:r>
          </a:p>
          <a:p>
            <a:endParaRPr lang="en-GB" dirty="0"/>
          </a:p>
        </p:txBody>
      </p:sp>
      <p:sp>
        <p:nvSpPr>
          <p:cNvPr id="17" name="TextBox 16">
            <a:extLst>
              <a:ext uri="{FF2B5EF4-FFF2-40B4-BE49-F238E27FC236}">
                <a16:creationId xmlns:a16="http://schemas.microsoft.com/office/drawing/2014/main" id="{88016908-0E9A-3447-86D6-15EA1FD8AD0A}"/>
              </a:ext>
            </a:extLst>
          </p:cNvPr>
          <p:cNvSpPr txBox="1"/>
          <p:nvPr/>
        </p:nvSpPr>
        <p:spPr>
          <a:xfrm>
            <a:off x="77892" y="937580"/>
            <a:ext cx="8819209" cy="369332"/>
          </a:xfrm>
          <a:prstGeom prst="rect">
            <a:avLst/>
          </a:prstGeom>
          <a:noFill/>
        </p:spPr>
        <p:txBody>
          <a:bodyPr wrap="none" rtlCol="0">
            <a:spAutoFit/>
          </a:bodyPr>
          <a:lstStyle/>
          <a:p>
            <a:r>
              <a:rPr lang="en-GB" dirty="0"/>
              <a:t>Multi-experiment, example 2: testing multiple time-points/ concentrations of the same drug</a:t>
            </a:r>
          </a:p>
        </p:txBody>
      </p:sp>
    </p:spTree>
    <p:extLst>
      <p:ext uri="{BB962C8B-B14F-4D97-AF65-F5344CB8AC3E}">
        <p14:creationId xmlns:p14="http://schemas.microsoft.com/office/powerpoint/2010/main" val="1770680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3AB0DA-F18E-CF4A-8757-A541DB5691F9}"/>
              </a:ext>
            </a:extLst>
          </p:cNvPr>
          <p:cNvPicPr>
            <a:picLocks noChangeAspect="1"/>
          </p:cNvPicPr>
          <p:nvPr/>
        </p:nvPicPr>
        <p:blipFill>
          <a:blip r:embed="rId2"/>
          <a:stretch>
            <a:fillRect/>
          </a:stretch>
        </p:blipFill>
        <p:spPr>
          <a:xfrm>
            <a:off x="208432" y="1669104"/>
            <a:ext cx="578999" cy="710850"/>
          </a:xfrm>
          <a:prstGeom prst="rect">
            <a:avLst/>
          </a:prstGeom>
        </p:spPr>
      </p:pic>
      <p:pic>
        <p:nvPicPr>
          <p:cNvPr id="4" name="Picture 3">
            <a:extLst>
              <a:ext uri="{FF2B5EF4-FFF2-40B4-BE49-F238E27FC236}">
                <a16:creationId xmlns:a16="http://schemas.microsoft.com/office/drawing/2014/main" id="{325879CD-00F1-C24A-9AD5-5215AD45F665}"/>
              </a:ext>
            </a:extLst>
          </p:cNvPr>
          <p:cNvPicPr>
            <a:picLocks noChangeAspect="1"/>
          </p:cNvPicPr>
          <p:nvPr/>
        </p:nvPicPr>
        <p:blipFill>
          <a:blip r:embed="rId2"/>
          <a:stretch>
            <a:fillRect/>
          </a:stretch>
        </p:blipFill>
        <p:spPr>
          <a:xfrm>
            <a:off x="1011540" y="1669104"/>
            <a:ext cx="578999" cy="710850"/>
          </a:xfrm>
          <a:prstGeom prst="rect">
            <a:avLst/>
          </a:prstGeom>
        </p:spPr>
      </p:pic>
      <p:pic>
        <p:nvPicPr>
          <p:cNvPr id="5" name="Picture 4">
            <a:extLst>
              <a:ext uri="{FF2B5EF4-FFF2-40B4-BE49-F238E27FC236}">
                <a16:creationId xmlns:a16="http://schemas.microsoft.com/office/drawing/2014/main" id="{628CEB36-73AF-0942-82FA-931EB5C4B0FD}"/>
              </a:ext>
            </a:extLst>
          </p:cNvPr>
          <p:cNvPicPr>
            <a:picLocks noChangeAspect="1"/>
          </p:cNvPicPr>
          <p:nvPr/>
        </p:nvPicPr>
        <p:blipFill>
          <a:blip r:embed="rId2"/>
          <a:stretch>
            <a:fillRect/>
          </a:stretch>
        </p:blipFill>
        <p:spPr>
          <a:xfrm>
            <a:off x="1814647" y="1669104"/>
            <a:ext cx="578999" cy="710850"/>
          </a:xfrm>
          <a:prstGeom prst="rect">
            <a:avLst/>
          </a:prstGeom>
        </p:spPr>
      </p:pic>
      <p:sp>
        <p:nvSpPr>
          <p:cNvPr id="6" name="TextBox 5">
            <a:extLst>
              <a:ext uri="{FF2B5EF4-FFF2-40B4-BE49-F238E27FC236}">
                <a16:creationId xmlns:a16="http://schemas.microsoft.com/office/drawing/2014/main" id="{CF4A85BE-57B8-AF46-9EEB-554C97DAF189}"/>
              </a:ext>
            </a:extLst>
          </p:cNvPr>
          <p:cNvSpPr txBox="1"/>
          <p:nvPr/>
        </p:nvSpPr>
        <p:spPr>
          <a:xfrm>
            <a:off x="132159" y="2524590"/>
            <a:ext cx="676788" cy="577081"/>
          </a:xfrm>
          <a:prstGeom prst="rect">
            <a:avLst/>
          </a:prstGeom>
          <a:noFill/>
        </p:spPr>
        <p:txBody>
          <a:bodyPr wrap="none" rtlCol="0">
            <a:spAutoFit/>
          </a:bodyPr>
          <a:lstStyle/>
          <a:p>
            <a:pPr algn="ctr"/>
            <a:r>
              <a:rPr lang="en-GB" sz="1050" dirty="0"/>
              <a:t>sample 1</a:t>
            </a:r>
          </a:p>
          <a:p>
            <a:pPr algn="ctr"/>
            <a:r>
              <a:rPr lang="en-GB" sz="1050" dirty="0"/>
              <a:t>healthy</a:t>
            </a:r>
          </a:p>
          <a:p>
            <a:pPr algn="ctr"/>
            <a:r>
              <a:rPr lang="en-GB" sz="1050" dirty="0"/>
              <a:t>CTRL</a:t>
            </a:r>
          </a:p>
        </p:txBody>
      </p:sp>
      <p:sp>
        <p:nvSpPr>
          <p:cNvPr id="7" name="TextBox 6">
            <a:extLst>
              <a:ext uri="{FF2B5EF4-FFF2-40B4-BE49-F238E27FC236}">
                <a16:creationId xmlns:a16="http://schemas.microsoft.com/office/drawing/2014/main" id="{153374BB-13C4-1A42-ABAD-466DE91D3634}"/>
              </a:ext>
            </a:extLst>
          </p:cNvPr>
          <p:cNvSpPr txBox="1"/>
          <p:nvPr/>
        </p:nvSpPr>
        <p:spPr>
          <a:xfrm>
            <a:off x="962647" y="2524589"/>
            <a:ext cx="676788" cy="415498"/>
          </a:xfrm>
          <a:prstGeom prst="rect">
            <a:avLst/>
          </a:prstGeom>
          <a:noFill/>
        </p:spPr>
        <p:txBody>
          <a:bodyPr wrap="none" rtlCol="0">
            <a:spAutoFit/>
          </a:bodyPr>
          <a:lstStyle/>
          <a:p>
            <a:pPr algn="ctr"/>
            <a:r>
              <a:rPr lang="en-GB" sz="1050" dirty="0"/>
              <a:t>sample 2</a:t>
            </a:r>
          </a:p>
          <a:p>
            <a:pPr algn="ctr"/>
            <a:r>
              <a:rPr lang="en-GB" sz="1050" dirty="0"/>
              <a:t>patient 1</a:t>
            </a:r>
          </a:p>
        </p:txBody>
      </p:sp>
      <p:sp>
        <p:nvSpPr>
          <p:cNvPr id="8" name="TextBox 7">
            <a:extLst>
              <a:ext uri="{FF2B5EF4-FFF2-40B4-BE49-F238E27FC236}">
                <a16:creationId xmlns:a16="http://schemas.microsoft.com/office/drawing/2014/main" id="{7CEEFB7F-0C8B-8049-8CF0-11C3F413F036}"/>
              </a:ext>
            </a:extLst>
          </p:cNvPr>
          <p:cNvSpPr txBox="1"/>
          <p:nvPr/>
        </p:nvSpPr>
        <p:spPr>
          <a:xfrm>
            <a:off x="1882317" y="2524589"/>
            <a:ext cx="676788" cy="415498"/>
          </a:xfrm>
          <a:prstGeom prst="rect">
            <a:avLst/>
          </a:prstGeom>
          <a:noFill/>
        </p:spPr>
        <p:txBody>
          <a:bodyPr wrap="none" rtlCol="0">
            <a:spAutoFit/>
          </a:bodyPr>
          <a:lstStyle/>
          <a:p>
            <a:pPr algn="ctr"/>
            <a:r>
              <a:rPr lang="en-GB" sz="1050" dirty="0"/>
              <a:t>sample 3</a:t>
            </a:r>
          </a:p>
          <a:p>
            <a:pPr algn="ctr"/>
            <a:r>
              <a:rPr lang="en-GB" sz="1050" dirty="0"/>
              <a:t>patient 2</a:t>
            </a:r>
          </a:p>
        </p:txBody>
      </p:sp>
      <p:pic>
        <p:nvPicPr>
          <p:cNvPr id="9" name="Picture 8">
            <a:extLst>
              <a:ext uri="{FF2B5EF4-FFF2-40B4-BE49-F238E27FC236}">
                <a16:creationId xmlns:a16="http://schemas.microsoft.com/office/drawing/2014/main" id="{3459485B-4DC5-8D4E-BA59-D2A054DFEE33}"/>
              </a:ext>
            </a:extLst>
          </p:cNvPr>
          <p:cNvPicPr>
            <a:picLocks noChangeAspect="1"/>
          </p:cNvPicPr>
          <p:nvPr/>
        </p:nvPicPr>
        <p:blipFill>
          <a:blip r:embed="rId2"/>
          <a:stretch>
            <a:fillRect/>
          </a:stretch>
        </p:blipFill>
        <p:spPr>
          <a:xfrm>
            <a:off x="2574031" y="1669104"/>
            <a:ext cx="578999" cy="710850"/>
          </a:xfrm>
          <a:prstGeom prst="rect">
            <a:avLst/>
          </a:prstGeom>
        </p:spPr>
      </p:pic>
      <p:sp>
        <p:nvSpPr>
          <p:cNvPr id="10" name="TextBox 9">
            <a:extLst>
              <a:ext uri="{FF2B5EF4-FFF2-40B4-BE49-F238E27FC236}">
                <a16:creationId xmlns:a16="http://schemas.microsoft.com/office/drawing/2014/main" id="{C44FAAFD-2202-D843-BB2B-8B8D564B188D}"/>
              </a:ext>
            </a:extLst>
          </p:cNvPr>
          <p:cNvSpPr txBox="1"/>
          <p:nvPr/>
        </p:nvSpPr>
        <p:spPr>
          <a:xfrm>
            <a:off x="2782480" y="2524589"/>
            <a:ext cx="277641" cy="253916"/>
          </a:xfrm>
          <a:prstGeom prst="rect">
            <a:avLst/>
          </a:prstGeom>
          <a:noFill/>
        </p:spPr>
        <p:txBody>
          <a:bodyPr wrap="none" rtlCol="0">
            <a:spAutoFit/>
          </a:bodyPr>
          <a:lstStyle/>
          <a:p>
            <a:pPr algn="ctr"/>
            <a:r>
              <a:rPr lang="en-GB" sz="1050" dirty="0"/>
              <a:t>…</a:t>
            </a:r>
          </a:p>
        </p:txBody>
      </p:sp>
      <p:pic>
        <p:nvPicPr>
          <p:cNvPr id="11" name="Picture 10">
            <a:extLst>
              <a:ext uri="{FF2B5EF4-FFF2-40B4-BE49-F238E27FC236}">
                <a16:creationId xmlns:a16="http://schemas.microsoft.com/office/drawing/2014/main" id="{869078A2-8479-674F-98A8-6C876420ED2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67221" y="3253254"/>
            <a:ext cx="1260281" cy="645144"/>
          </a:xfrm>
          <a:prstGeom prst="rect">
            <a:avLst/>
          </a:prstGeom>
          <a:ln>
            <a:solidFill>
              <a:schemeClr val="bg2">
                <a:lumMod val="50000"/>
              </a:schemeClr>
            </a:solidFill>
          </a:ln>
        </p:spPr>
      </p:pic>
      <p:sp>
        <p:nvSpPr>
          <p:cNvPr id="12" name="TextBox 11">
            <a:extLst>
              <a:ext uri="{FF2B5EF4-FFF2-40B4-BE49-F238E27FC236}">
                <a16:creationId xmlns:a16="http://schemas.microsoft.com/office/drawing/2014/main" id="{9C9F73F1-B171-A24B-87F6-555050754A3B}"/>
              </a:ext>
            </a:extLst>
          </p:cNvPr>
          <p:cNvSpPr txBox="1"/>
          <p:nvPr/>
        </p:nvSpPr>
        <p:spPr>
          <a:xfrm>
            <a:off x="1288110" y="3990175"/>
            <a:ext cx="736099" cy="300082"/>
          </a:xfrm>
          <a:prstGeom prst="rect">
            <a:avLst/>
          </a:prstGeom>
          <a:noFill/>
        </p:spPr>
        <p:txBody>
          <a:bodyPr wrap="none" rtlCol="0">
            <a:spAutoFit/>
          </a:bodyPr>
          <a:lstStyle/>
          <a:p>
            <a:r>
              <a:rPr lang="en-GB" sz="1350" dirty="0" err="1"/>
              <a:t>RNAseq</a:t>
            </a:r>
            <a:endParaRPr lang="en-GB" sz="1350" dirty="0"/>
          </a:p>
        </p:txBody>
      </p:sp>
      <p:sp>
        <p:nvSpPr>
          <p:cNvPr id="13" name="Right Brace 12">
            <a:extLst>
              <a:ext uri="{FF2B5EF4-FFF2-40B4-BE49-F238E27FC236}">
                <a16:creationId xmlns:a16="http://schemas.microsoft.com/office/drawing/2014/main" id="{920B4513-139A-9341-9A72-A3D8E06C60FE}"/>
              </a:ext>
            </a:extLst>
          </p:cNvPr>
          <p:cNvSpPr/>
          <p:nvPr/>
        </p:nvSpPr>
        <p:spPr>
          <a:xfrm rot="5400000">
            <a:off x="1472463" y="1639554"/>
            <a:ext cx="250960" cy="2886204"/>
          </a:xfrm>
          <a:prstGeom prst="rightBrac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4" name="Right Brace 13">
            <a:extLst>
              <a:ext uri="{FF2B5EF4-FFF2-40B4-BE49-F238E27FC236}">
                <a16:creationId xmlns:a16="http://schemas.microsoft.com/office/drawing/2014/main" id="{9740D403-71CA-D24D-B116-DA7E8DA4B6D2}"/>
              </a:ext>
            </a:extLst>
          </p:cNvPr>
          <p:cNvSpPr/>
          <p:nvPr/>
        </p:nvSpPr>
        <p:spPr>
          <a:xfrm rot="16200000">
            <a:off x="1465059" y="2997984"/>
            <a:ext cx="250960" cy="2886204"/>
          </a:xfrm>
          <a:prstGeom prst="rightBrac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graphicFrame>
        <p:nvGraphicFramePr>
          <p:cNvPr id="15" name="Table 14">
            <a:extLst>
              <a:ext uri="{FF2B5EF4-FFF2-40B4-BE49-F238E27FC236}">
                <a16:creationId xmlns:a16="http://schemas.microsoft.com/office/drawing/2014/main" id="{9C687D7F-6531-9943-89BA-011962EC2E1F}"/>
              </a:ext>
            </a:extLst>
          </p:cNvPr>
          <p:cNvGraphicFramePr>
            <a:graphicFrameLocks noGrp="1"/>
          </p:cNvGraphicFramePr>
          <p:nvPr/>
        </p:nvGraphicFramePr>
        <p:xfrm>
          <a:off x="208433" y="4559826"/>
          <a:ext cx="2715240" cy="1271758"/>
        </p:xfrm>
        <a:graphic>
          <a:graphicData uri="http://schemas.openxmlformats.org/drawingml/2006/table">
            <a:tbl>
              <a:tblPr firstRow="1" bandRow="1">
                <a:tableStyleId>{5C22544A-7EE6-4342-B048-85BDC9FD1C3A}</a:tableStyleId>
              </a:tblPr>
              <a:tblGrid>
                <a:gridCol w="543048">
                  <a:extLst>
                    <a:ext uri="{9D8B030D-6E8A-4147-A177-3AD203B41FA5}">
                      <a16:colId xmlns:a16="http://schemas.microsoft.com/office/drawing/2014/main" val="3934706221"/>
                    </a:ext>
                  </a:extLst>
                </a:gridCol>
                <a:gridCol w="543048">
                  <a:extLst>
                    <a:ext uri="{9D8B030D-6E8A-4147-A177-3AD203B41FA5}">
                      <a16:colId xmlns:a16="http://schemas.microsoft.com/office/drawing/2014/main" val="1570018867"/>
                    </a:ext>
                  </a:extLst>
                </a:gridCol>
                <a:gridCol w="543048">
                  <a:extLst>
                    <a:ext uri="{9D8B030D-6E8A-4147-A177-3AD203B41FA5}">
                      <a16:colId xmlns:a16="http://schemas.microsoft.com/office/drawing/2014/main" val="3041533039"/>
                    </a:ext>
                  </a:extLst>
                </a:gridCol>
                <a:gridCol w="543048">
                  <a:extLst>
                    <a:ext uri="{9D8B030D-6E8A-4147-A177-3AD203B41FA5}">
                      <a16:colId xmlns:a16="http://schemas.microsoft.com/office/drawing/2014/main" val="2315821724"/>
                    </a:ext>
                  </a:extLst>
                </a:gridCol>
                <a:gridCol w="543048">
                  <a:extLst>
                    <a:ext uri="{9D8B030D-6E8A-4147-A177-3AD203B41FA5}">
                      <a16:colId xmlns:a16="http://schemas.microsoft.com/office/drawing/2014/main" val="3268676061"/>
                    </a:ext>
                  </a:extLst>
                </a:gridCol>
              </a:tblGrid>
              <a:tr h="343645">
                <a:tc>
                  <a:txBody>
                    <a:bodyPr/>
                    <a:lstStyle/>
                    <a:p>
                      <a:r>
                        <a:rPr lang="en-GB" sz="800" dirty="0"/>
                        <a:t>Gene</a:t>
                      </a:r>
                    </a:p>
                  </a:txBody>
                  <a:tcPr marL="68580" marR="68580" marT="34290" marB="34290"/>
                </a:tc>
                <a:tc>
                  <a:txBody>
                    <a:bodyPr/>
                    <a:lstStyle/>
                    <a:p>
                      <a:r>
                        <a:rPr lang="en-GB" sz="800" dirty="0"/>
                        <a:t>Sample 1</a:t>
                      </a:r>
                    </a:p>
                  </a:txBody>
                  <a:tcPr marL="68580" marR="68580" marT="34290" marB="34290"/>
                </a:tc>
                <a:tc>
                  <a:txBody>
                    <a:bodyPr/>
                    <a:lstStyle/>
                    <a:p>
                      <a:r>
                        <a:rPr lang="en-GB" sz="800" dirty="0"/>
                        <a:t>Sample 2</a:t>
                      </a:r>
                    </a:p>
                  </a:txBody>
                  <a:tcPr marL="68580" marR="68580" marT="34290" marB="34290"/>
                </a:tc>
                <a:tc>
                  <a:txBody>
                    <a:bodyPr/>
                    <a:lstStyle/>
                    <a:p>
                      <a:r>
                        <a:rPr lang="en-GB" sz="800" dirty="0"/>
                        <a:t>Sample 3</a:t>
                      </a:r>
                    </a:p>
                  </a:txBody>
                  <a:tcPr marL="68580" marR="68580" marT="34290" marB="34290"/>
                </a:tc>
                <a:tc>
                  <a:txBody>
                    <a:bodyPr/>
                    <a:lstStyle/>
                    <a:p>
                      <a:r>
                        <a:rPr lang="en-GB" sz="800" dirty="0"/>
                        <a:t>…</a:t>
                      </a:r>
                    </a:p>
                  </a:txBody>
                  <a:tcPr marL="68580" marR="68580" marT="34290" marB="34290"/>
                </a:tc>
                <a:extLst>
                  <a:ext uri="{0D108BD9-81ED-4DB2-BD59-A6C34878D82A}">
                    <a16:rowId xmlns:a16="http://schemas.microsoft.com/office/drawing/2014/main" val="4061604015"/>
                  </a:ext>
                </a:extLst>
              </a:tr>
              <a:tr h="232028">
                <a:tc>
                  <a:txBody>
                    <a:bodyPr/>
                    <a:lstStyle/>
                    <a:p>
                      <a:r>
                        <a:rPr lang="en-GB" sz="800" dirty="0"/>
                        <a:t>Gene 1</a:t>
                      </a:r>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tc>
                  <a:txBody>
                    <a:bodyPr/>
                    <a:lstStyle/>
                    <a:p>
                      <a:endParaRPr lang="en-GB" sz="800"/>
                    </a:p>
                  </a:txBody>
                  <a:tcPr marL="68580" marR="68580" marT="34290" marB="34290"/>
                </a:tc>
                <a:tc>
                  <a:txBody>
                    <a:bodyPr/>
                    <a:lstStyle/>
                    <a:p>
                      <a:endParaRPr lang="en-GB" sz="800"/>
                    </a:p>
                  </a:txBody>
                  <a:tcPr marL="68580" marR="68580" marT="34290" marB="34290"/>
                </a:tc>
                <a:extLst>
                  <a:ext uri="{0D108BD9-81ED-4DB2-BD59-A6C34878D82A}">
                    <a16:rowId xmlns:a16="http://schemas.microsoft.com/office/drawing/2014/main" val="3084901708"/>
                  </a:ext>
                </a:extLst>
              </a:tr>
              <a:tr h="232028">
                <a:tc>
                  <a:txBody>
                    <a:bodyPr/>
                    <a:lstStyle/>
                    <a:p>
                      <a:r>
                        <a:rPr lang="en-GB" sz="800" dirty="0"/>
                        <a:t>Gene 2</a:t>
                      </a:r>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tc>
                  <a:txBody>
                    <a:bodyPr/>
                    <a:lstStyle/>
                    <a:p>
                      <a:endParaRPr lang="en-GB" sz="800"/>
                    </a:p>
                  </a:txBody>
                  <a:tcPr marL="68580" marR="68580" marT="34290" marB="34290"/>
                </a:tc>
                <a:tc>
                  <a:txBody>
                    <a:bodyPr/>
                    <a:lstStyle/>
                    <a:p>
                      <a:endParaRPr lang="en-GB" sz="800"/>
                    </a:p>
                  </a:txBody>
                  <a:tcPr marL="68580" marR="68580" marT="34290" marB="34290"/>
                </a:tc>
                <a:extLst>
                  <a:ext uri="{0D108BD9-81ED-4DB2-BD59-A6C34878D82A}">
                    <a16:rowId xmlns:a16="http://schemas.microsoft.com/office/drawing/2014/main" val="4159005710"/>
                  </a:ext>
                </a:extLst>
              </a:tr>
              <a:tr h="232028">
                <a:tc>
                  <a:txBody>
                    <a:bodyPr/>
                    <a:lstStyle/>
                    <a:p>
                      <a:r>
                        <a:rPr lang="en-GB" sz="800" dirty="0"/>
                        <a:t>Gene 3</a:t>
                      </a:r>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tc>
                  <a:txBody>
                    <a:bodyPr/>
                    <a:lstStyle/>
                    <a:p>
                      <a:endParaRPr lang="en-GB" sz="800"/>
                    </a:p>
                  </a:txBody>
                  <a:tcPr marL="68580" marR="68580" marT="34290" marB="34290"/>
                </a:tc>
                <a:tc>
                  <a:txBody>
                    <a:bodyPr/>
                    <a:lstStyle/>
                    <a:p>
                      <a:endParaRPr lang="en-GB" sz="800"/>
                    </a:p>
                  </a:txBody>
                  <a:tcPr marL="68580" marR="68580" marT="34290" marB="34290"/>
                </a:tc>
                <a:extLst>
                  <a:ext uri="{0D108BD9-81ED-4DB2-BD59-A6C34878D82A}">
                    <a16:rowId xmlns:a16="http://schemas.microsoft.com/office/drawing/2014/main" val="1958897539"/>
                  </a:ext>
                </a:extLst>
              </a:tr>
              <a:tr h="232028">
                <a:tc>
                  <a:txBody>
                    <a:bodyPr/>
                    <a:lstStyle/>
                    <a:p>
                      <a:r>
                        <a:rPr lang="en-GB" sz="800" dirty="0"/>
                        <a:t>…</a:t>
                      </a:r>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tc>
                  <a:txBody>
                    <a:bodyPr/>
                    <a:lstStyle/>
                    <a:p>
                      <a:endParaRPr lang="en-GB" sz="800"/>
                    </a:p>
                  </a:txBody>
                  <a:tcPr marL="68580" marR="68580" marT="34290" marB="34290"/>
                </a:tc>
                <a:tc>
                  <a:txBody>
                    <a:bodyPr/>
                    <a:lstStyle/>
                    <a:p>
                      <a:endParaRPr lang="en-GB" sz="800" dirty="0"/>
                    </a:p>
                  </a:txBody>
                  <a:tcPr marL="68580" marR="68580" marT="34290" marB="34290"/>
                </a:tc>
                <a:extLst>
                  <a:ext uri="{0D108BD9-81ED-4DB2-BD59-A6C34878D82A}">
                    <a16:rowId xmlns:a16="http://schemas.microsoft.com/office/drawing/2014/main" val="2670664021"/>
                  </a:ext>
                </a:extLst>
              </a:tr>
            </a:tbl>
          </a:graphicData>
        </a:graphic>
      </p:graphicFrame>
      <p:sp>
        <p:nvSpPr>
          <p:cNvPr id="16" name="TextBox 15">
            <a:extLst>
              <a:ext uri="{FF2B5EF4-FFF2-40B4-BE49-F238E27FC236}">
                <a16:creationId xmlns:a16="http://schemas.microsoft.com/office/drawing/2014/main" id="{11744165-37BD-3D47-9BF9-ABC2FBE52953}"/>
              </a:ext>
            </a:extLst>
          </p:cNvPr>
          <p:cNvSpPr txBox="1"/>
          <p:nvPr/>
        </p:nvSpPr>
        <p:spPr>
          <a:xfrm>
            <a:off x="77891" y="937581"/>
            <a:ext cx="1834990" cy="646331"/>
          </a:xfrm>
          <a:prstGeom prst="rect">
            <a:avLst/>
          </a:prstGeom>
          <a:noFill/>
        </p:spPr>
        <p:txBody>
          <a:bodyPr wrap="none" rtlCol="0">
            <a:spAutoFit/>
          </a:bodyPr>
          <a:lstStyle/>
          <a:p>
            <a:r>
              <a:rPr lang="en-GB" dirty="0"/>
              <a:t>Multi-experiment</a:t>
            </a:r>
          </a:p>
          <a:p>
            <a:endParaRPr lang="en-GB" dirty="0"/>
          </a:p>
        </p:txBody>
      </p:sp>
      <p:sp>
        <p:nvSpPr>
          <p:cNvPr id="17" name="TextBox 16">
            <a:extLst>
              <a:ext uri="{FF2B5EF4-FFF2-40B4-BE49-F238E27FC236}">
                <a16:creationId xmlns:a16="http://schemas.microsoft.com/office/drawing/2014/main" id="{88016908-0E9A-3447-86D6-15EA1FD8AD0A}"/>
              </a:ext>
            </a:extLst>
          </p:cNvPr>
          <p:cNvSpPr txBox="1"/>
          <p:nvPr/>
        </p:nvSpPr>
        <p:spPr>
          <a:xfrm>
            <a:off x="77891" y="937580"/>
            <a:ext cx="7406964" cy="369332"/>
          </a:xfrm>
          <a:prstGeom prst="rect">
            <a:avLst/>
          </a:prstGeom>
          <a:noFill/>
        </p:spPr>
        <p:txBody>
          <a:bodyPr wrap="none" rtlCol="0">
            <a:spAutoFit/>
          </a:bodyPr>
          <a:lstStyle/>
          <a:p>
            <a:r>
              <a:rPr lang="en-GB" dirty="0"/>
              <a:t>Multi-experiment, example 3: comparing disease samples to healthy samples</a:t>
            </a:r>
          </a:p>
        </p:txBody>
      </p:sp>
    </p:spTree>
    <p:extLst>
      <p:ext uri="{BB962C8B-B14F-4D97-AF65-F5344CB8AC3E}">
        <p14:creationId xmlns:p14="http://schemas.microsoft.com/office/powerpoint/2010/main" val="26009996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1789</TotalTime>
  <Words>2463</Words>
  <Application>Microsoft Macintosh PowerPoint</Application>
  <PresentationFormat>On-screen Show (4:3)</PresentationFormat>
  <Paragraphs>367</Paragraphs>
  <Slides>51</Slides>
  <Notes>19</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ＭＳ Ｐゴシック</vt:lpstr>
      <vt:lpstr>Arial</vt:lpstr>
      <vt:lpstr>Calibri</vt:lpstr>
      <vt:lpstr>Calibri Light</vt:lpstr>
      <vt:lpstr>Times</vt:lpstr>
      <vt:lpstr>Wingdings</vt:lpstr>
      <vt:lpstr>Office Theme</vt:lpstr>
      <vt:lpstr>Intro to systems biology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picture of disease mechanisms</vt:lpstr>
      <vt:lpstr>PowerPoint Presentation</vt:lpstr>
      <vt:lpstr>Extract biologically meaningful information from large lists of genes</vt:lpstr>
      <vt:lpstr>Global picture of disease mechanisms</vt:lpstr>
      <vt:lpstr>Global picture of disease mechanisms… at the molecular-resolution level</vt:lpstr>
      <vt:lpstr>Modelling at different levels</vt:lpstr>
      <vt:lpstr>Bioinformatics</vt:lpstr>
      <vt:lpstr>“Large-scale” focus </vt:lpstr>
      <vt:lpstr>Database Biologici</vt:lpstr>
      <vt:lpstr>Cos’è la curazione dei dati? - come funziona la ricerca scientifica-</vt:lpstr>
      <vt:lpstr>In PubMed ci sono più di 33 Milioni di Articoli!!!</vt:lpstr>
      <vt:lpstr>Per fortuna ci sono i curatori…</vt:lpstr>
      <vt:lpstr>Curazione e mantenimento di Database </vt:lpstr>
      <vt:lpstr>PowerPoint Presentation</vt:lpstr>
      <vt:lpstr>I dati</vt:lpstr>
      <vt:lpstr>Grandi infrastrutture di database biologici</vt:lpstr>
      <vt:lpstr>NCBI</vt:lpstr>
      <vt:lpstr>EBI</vt:lpstr>
      <vt:lpstr>Database dell’EBI</vt:lpstr>
      <vt:lpstr>New types of data</vt:lpstr>
      <vt:lpstr>Databases: molecules to systems</vt:lpstr>
      <vt:lpstr>Database collaborations</vt:lpstr>
      <vt:lpstr>PowerPoint Presentation</vt:lpstr>
      <vt:lpstr>EB-eye</vt:lpstr>
      <vt:lpstr>Nucleotides: European Nucleotide Archive (ENA)</vt:lpstr>
      <vt:lpstr>Nucleotides: ENA</vt:lpstr>
      <vt:lpstr>Genomes: Ensembl &amp; Ensembl Genomes</vt:lpstr>
      <vt:lpstr>Genomes: Ensembl</vt:lpstr>
      <vt:lpstr>Genomes: Ensembl Genomes</vt:lpstr>
      <vt:lpstr>un po’ di pratica con ENSEMBL</vt:lpstr>
      <vt:lpstr>Protein sequence: UniProt</vt:lpstr>
      <vt:lpstr>UniPort: Brca1</vt:lpstr>
      <vt:lpstr>un po’ di pratica con UniProt</vt:lpstr>
      <vt:lpstr>Expression Atlas</vt:lpstr>
      <vt:lpstr>Expression Atlas</vt:lpstr>
      <vt:lpstr>un po’ di pratica con Expression Atlas</vt:lpstr>
      <vt:lpstr>New types of data</vt:lpstr>
      <vt:lpstr>New types of data</vt:lpstr>
      <vt:lpstr>Database di Dati multi-omici </vt:lpstr>
      <vt:lpstr>PowerPoint Presentation</vt:lpstr>
      <vt:lpstr>collezione di tool e database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13</cp:revision>
  <dcterms:created xsi:type="dcterms:W3CDTF">2023-03-23T12:10:44Z</dcterms:created>
  <dcterms:modified xsi:type="dcterms:W3CDTF">2023-04-12T08:03:24Z</dcterms:modified>
</cp:coreProperties>
</file>