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1125" r:id="rId3"/>
    <p:sldId id="1126" r:id="rId4"/>
    <p:sldId id="1127" r:id="rId5"/>
    <p:sldId id="1128" r:id="rId6"/>
    <p:sldId id="1129" r:id="rId7"/>
    <p:sldId id="1130" r:id="rId8"/>
    <p:sldId id="1131" r:id="rId9"/>
    <p:sldId id="1132" r:id="rId10"/>
    <p:sldId id="1133" r:id="rId11"/>
    <p:sldId id="1134" r:id="rId12"/>
    <p:sldId id="1136" r:id="rId13"/>
    <p:sldId id="1137" r:id="rId14"/>
    <p:sldId id="1138" r:id="rId15"/>
    <p:sldId id="1140" r:id="rId16"/>
    <p:sldId id="114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68"/>
  </p:normalViewPr>
  <p:slideViewPr>
    <p:cSldViewPr snapToGrid="0" snapToObjects="1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A0F-20AA-1C4E-8856-223AB7EA9FCD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94357-F188-E64F-AA7C-EFD98F9EE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5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6750F4CF-5BDB-41E1-AB1C-F55EEBAEA893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2514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581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46752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68602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96998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18264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1517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6750F4CF-5BDB-41E1-AB1C-F55EEBAEA893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7802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132"/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DAF8B1D4-554D-4EBF-A803-745D87EAB8EB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726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63114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3465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7518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1416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8625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840" indent="-285708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2830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599962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095" indent="-22856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5624" indent="-2285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C97B013C-3878-4EFC-9BC6-17A5A9764347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0488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FE1F-710E-F340-A54C-768D24F7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56B64-5ADB-1746-99EC-4DE23DD91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9F6AC-E423-5A45-8856-D5BA6B7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FD4B9-70C1-7E4B-9ABA-2254E41A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62CE6-960E-1247-8F6D-B92F8E7F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70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F5E-540A-7A44-9367-C3A15590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77A3D-0AFE-4046-A5BE-DF2ED3022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DBE11-C36E-8547-BB5E-8C8CD61C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F3DCE-FFAE-6743-98F9-6BEBF7F5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875C5-39EC-E84C-8901-FFFEAB9E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92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7EED4-2AEB-E24B-B179-55F04020C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FAA54-A4A7-E545-BD48-CF8C077B7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C4FE9-214D-A04C-AD89-3E9B7117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837BF-7BC1-3C46-BD1B-877D70DC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3630-C636-EF43-9570-01FF4320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1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55F1-A238-7D49-AB0C-467190B4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3F17-9797-ED4A-A0B2-E592896F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1A3E5-794E-444E-B297-80C10BF1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6246-D2B3-9B44-8C2D-8C9F6120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9461B-9570-034F-A86A-0D2E6104B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6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A9F0-A082-194D-BD8E-F5FFBA73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4B432-B794-3F4B-A07E-BC8EDA316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7D0B2-8481-A84C-A6C2-640D604E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AEC69-1EAE-4B48-BE17-1D78E604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C88B0-7A71-BC40-A346-FB309154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8EF0-DDC6-B246-923A-CDB2BD51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CCC1E-5518-9F4E-AE9D-4F9E9E70A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BC420C-39F6-894D-8BDC-0F88B2151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5740D-652A-F742-9B60-270EF01A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AA18A-F777-4342-934F-EDC3C77D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21D4C-634E-1745-88F7-7F0253F1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4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C48E-700F-6A4C-858A-B6FF593E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DBA1F-CACE-604A-825E-69C32E0D2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9569-693D-1840-A88B-EF33032A9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07ED3-E5A7-7140-9658-F2D621CB2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FC97B-9C3A-5944-B74C-434BE2A9F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7BCD9-5408-5E4A-87FC-8C7CF98B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66870-3AD6-4F49-903F-AE32AF1FA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2086F-4406-1E4F-A540-EC9DCEF5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60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A23A-2F56-9847-8453-EB97C113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B5C95-FF35-9F4D-BE02-37EA6AC7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44D2F-7401-654B-8D07-AA958A26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3C141-885D-8249-BE34-4DC0A9E0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8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85C65-59D9-CF47-AD3C-19DFECF3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591206-CA45-0642-AD2D-C06B9F80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45B5A-CA12-8A47-A831-A37318B9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7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06CD-3887-3946-89AF-704D2535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6C5B4-B149-F44F-AB81-41BB1BD72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35378-8AB2-C44C-AE5A-E5BD5BCEE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4C4BF-5B97-3548-8D1E-D4621E36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64D21-8CEE-004A-892F-15A00FE4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F798-D9A2-CF47-AA74-82AD42DE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6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5FE3-E8D1-5142-956B-EA443107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674CF1-2305-A04D-9BEC-5193BA460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2736D-7CF7-F445-ADB0-71737832A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893C6-3BB9-0E40-83AF-39209742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59FB-3F74-ED4F-BFCA-0E7909AE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AF045-86B0-0F4B-86F4-8DBAAB5BB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9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23B6FF-8FE5-5348-88BD-C94D012C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5A6AA-500B-134D-844E-85800B8F0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4DFC8-A547-9048-9ED0-08D634B49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3356-0A2A-6B4B-A490-2624515319C6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A7F24-8528-0C4C-8A05-3C62AA94E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A39C-FA3B-7A48-8979-F3A6519D5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4CE1-D4C7-2143-9383-E53907319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B87D-A8FD-2248-9BB8-524208D502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5B1D3-7A81-C84D-9A4C-3BFD3E5AF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0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kappa score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61" y="3861048"/>
            <a:ext cx="7429500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5261" y="946175"/>
            <a:ext cx="7221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Cohen’s kappa coefficient measures inter-rater agreement (concordance) between qualitative items.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More robust that percent agreement because it takes into account agreement occurring by chance.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2586388"/>
            <a:ext cx="6811311" cy="6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AC8442-127F-EA49-8A0D-CA8F66DB9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7" t="12304" r="61818" b="13366"/>
          <a:stretch/>
        </p:blipFill>
        <p:spPr>
          <a:xfrm>
            <a:off x="3512435" y="654733"/>
            <a:ext cx="4534895" cy="6086634"/>
          </a:xfrm>
          <a:prstGeom prst="rect">
            <a:avLst/>
          </a:prstGeom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Ontology depth/grouping options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2435" y="654734"/>
            <a:ext cx="4556642" cy="22593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90687" y="2965305"/>
            <a:ext cx="4578390" cy="253558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512433" y="1216667"/>
            <a:ext cx="520700" cy="3460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36127" y="2741134"/>
            <a:ext cx="520700" cy="3460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55260" y="4836959"/>
            <a:ext cx="520700" cy="16356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48780" y="5219147"/>
            <a:ext cx="520700" cy="16356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0A5D16-CBAC-3E48-A70E-3FE2ECD48D38}"/>
              </a:ext>
            </a:extLst>
          </p:cNvPr>
          <p:cNvCxnSpPr/>
          <p:nvPr/>
        </p:nvCxnSpPr>
        <p:spPr>
          <a:xfrm>
            <a:off x="6883767" y="6214695"/>
            <a:ext cx="520700" cy="16356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B10EFB8-3C68-0E43-BCDB-65596E95EA66}"/>
              </a:ext>
            </a:extLst>
          </p:cNvPr>
          <p:cNvSpPr txBox="1"/>
          <p:nvPr/>
        </p:nvSpPr>
        <p:spPr>
          <a:xfrm>
            <a:off x="1749632" y="2965305"/>
            <a:ext cx="161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a file with the proteome dataset for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35488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Results 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FB0C6-3C96-A540-9846-407A3F4E8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02050"/>
            <a:ext cx="9144000" cy="465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8BE93-54F6-7644-BABB-336E2372B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60" t="3159" r="1948" b="35710"/>
          <a:stretch/>
        </p:blipFill>
        <p:spPr>
          <a:xfrm>
            <a:off x="1981200" y="771903"/>
            <a:ext cx="8054762" cy="5474518"/>
          </a:xfrm>
          <a:prstGeom prst="rect">
            <a:avLst/>
          </a:prstGeom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Results network groups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44" y="4244839"/>
            <a:ext cx="2449318" cy="24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819867-EFBD-2B4E-923B-B10EE81CE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14" t="10436" r="3767" b="35396"/>
          <a:stretch/>
        </p:blipFill>
        <p:spPr>
          <a:xfrm>
            <a:off x="1607127" y="629399"/>
            <a:ext cx="8497805" cy="5854528"/>
          </a:xfrm>
          <a:prstGeom prst="rect">
            <a:avLst/>
          </a:prstGeom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Results network significance 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19" y="4149081"/>
            <a:ext cx="2466725" cy="25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Summary plots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BF6DA-7EBB-4949-B258-23FC77017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98" t="44902" r="3247" b="7003"/>
          <a:stretch/>
        </p:blipFill>
        <p:spPr>
          <a:xfrm>
            <a:off x="1981200" y="629399"/>
            <a:ext cx="7358606" cy="4120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FF7E6-1392-124A-8394-4F0567124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70" t="36871" r="5000" b="17406"/>
          <a:stretch/>
        </p:blipFill>
        <p:spPr>
          <a:xfrm>
            <a:off x="5036530" y="3728845"/>
            <a:ext cx="5631470" cy="29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Analyzing two test sets (clusters)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26" y="1820261"/>
            <a:ext cx="6475611" cy="4829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C204C8-E4BD-B24C-A1E5-49CCB61ADB84}"/>
              </a:ext>
            </a:extLst>
          </p:cNvPr>
          <p:cNvSpPr txBox="1"/>
          <p:nvPr/>
        </p:nvSpPr>
        <p:spPr>
          <a:xfrm>
            <a:off x="1981200" y="855498"/>
            <a:ext cx="614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Analisi</a:t>
            </a:r>
            <a:r>
              <a:rPr lang="en-GB" dirty="0"/>
              <a:t> </a:t>
            </a:r>
            <a:r>
              <a:rPr lang="en-GB" dirty="0" err="1"/>
              <a:t>comparativa</a:t>
            </a:r>
            <a:r>
              <a:rPr lang="en-GB" dirty="0"/>
              <a:t>: </a:t>
            </a:r>
            <a:r>
              <a:rPr lang="en-GB" dirty="0" err="1"/>
              <a:t>proteine</a:t>
            </a:r>
            <a:r>
              <a:rPr lang="en-GB" dirty="0"/>
              <a:t> up-regulate versus down-</a:t>
            </a:r>
            <a:r>
              <a:rPr lang="en-GB" dirty="0" err="1"/>
              <a:t>regolate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BC07BBF-8F95-FC45-8EF6-0426F3476770}"/>
              </a:ext>
            </a:extLst>
          </p:cNvPr>
          <p:cNvCxnSpPr/>
          <p:nvPr/>
        </p:nvCxnSpPr>
        <p:spPr>
          <a:xfrm flipV="1">
            <a:off x="2989862" y="3891581"/>
            <a:ext cx="520700" cy="3460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702258A-15A1-E642-90E0-F6372C731BFC}"/>
              </a:ext>
            </a:extLst>
          </p:cNvPr>
          <p:cNvSpPr txBox="1"/>
          <p:nvPr/>
        </p:nvSpPr>
        <p:spPr>
          <a:xfrm>
            <a:off x="2272144" y="4235248"/>
            <a:ext cx="16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down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ABD48A-E5E6-9C47-BDCA-E93006D9A988}"/>
              </a:ext>
            </a:extLst>
          </p:cNvPr>
          <p:cNvCxnSpPr>
            <a:cxnSpLocks/>
          </p:cNvCxnSpPr>
          <p:nvPr/>
        </p:nvCxnSpPr>
        <p:spPr>
          <a:xfrm>
            <a:off x="2989862" y="3298557"/>
            <a:ext cx="520700" cy="22609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33BCE10-A805-6349-8CF8-8B82A034F75E}"/>
              </a:ext>
            </a:extLst>
          </p:cNvPr>
          <p:cNvSpPr txBox="1"/>
          <p:nvPr/>
        </p:nvSpPr>
        <p:spPr>
          <a:xfrm>
            <a:off x="2272144" y="2964503"/>
            <a:ext cx="16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33224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Gene ontology enrichment analysis</a:t>
            </a:r>
          </a:p>
        </p:txBody>
      </p:sp>
      <p:pic>
        <p:nvPicPr>
          <p:cNvPr id="1026" name="Picture 2" descr="ttp://apps.cytoscape.org/media/cluego/screenshots/ClueGO_fig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1556792"/>
            <a:ext cx="6176105" cy="34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tp://apps.cytoscape.org/media/cluego/screenshots/ClueGO_fig4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36" y="2975301"/>
            <a:ext cx="3360565" cy="26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tp://apps.cytoscape.org/media/cluego/screenshots/ClueGO_fig5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87" y="4024358"/>
            <a:ext cx="3203750" cy="256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31" y="905003"/>
            <a:ext cx="3275856" cy="16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>
                <a:solidFill>
                  <a:srgbClr val="72AD46"/>
                </a:solidFill>
                <a:latin typeface="Arial" panose="020B0604020202020204" pitchFamily="34" charset="0"/>
                <a:cs typeface="Arial" pitchFamily="34" charset="0"/>
              </a:rPr>
              <a:t>Gene ontology enrichment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4574" y="821025"/>
            <a:ext cx="8522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dirty="0" err="1">
                <a:cs typeface="Arial" panose="020B0604020202020204" pitchFamily="34" charset="0"/>
              </a:rPr>
              <a:t>ClueGO</a:t>
            </a:r>
            <a:r>
              <a:rPr lang="en-GB" sz="2000" dirty="0">
                <a:cs typeface="Arial" panose="020B0604020202020204" pitchFamily="34" charset="0"/>
              </a:rPr>
              <a:t> performs a hypergeometric test to find out which functional categories are over- / under-represented in a dataset and which proteins are annotated with such categories, giving a table of results as an output. The test can be referenced to the whole ontology, to the network itself or to a custom reference set.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On top of that, </a:t>
            </a:r>
            <a:r>
              <a:rPr lang="en-GB" sz="2000" dirty="0" err="1">
                <a:cs typeface="Arial" panose="020B0604020202020204" pitchFamily="34" charset="0"/>
              </a:rPr>
              <a:t>ClueGO</a:t>
            </a:r>
            <a:r>
              <a:rPr lang="en-GB" sz="2000" dirty="0">
                <a:cs typeface="Arial" panose="020B0604020202020204" pitchFamily="34" charset="0"/>
              </a:rPr>
              <a:t> makes use of the kappa statistic to group together  terms that annotate the same proteins and are related. 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dirty="0" err="1">
                <a:cs typeface="Arial" panose="020B0604020202020204" pitchFamily="34" charset="0"/>
              </a:rPr>
              <a:t>ClueGO</a:t>
            </a:r>
            <a:r>
              <a:rPr lang="en-GB" sz="2000" dirty="0">
                <a:cs typeface="Arial" panose="020B0604020202020204" pitchFamily="34" charset="0"/>
              </a:rPr>
              <a:t> provides multiple tweaking options for both the enrichment test and the terms grouping. 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Additionally, </a:t>
            </a:r>
            <a:r>
              <a:rPr lang="en-GB" sz="2000" dirty="0" err="1">
                <a:cs typeface="Arial" panose="020B0604020202020204" pitchFamily="34" charset="0"/>
              </a:rPr>
              <a:t>ClueGO</a:t>
            </a:r>
            <a:r>
              <a:rPr lang="en-GB" sz="2000" dirty="0">
                <a:cs typeface="Arial" panose="020B0604020202020204" pitchFamily="34" charset="0"/>
              </a:rPr>
              <a:t> draws the over-represented categories as a Cytoscape graph, in which the relationships inferred from the kappa statistic between different terms is depicted, and provides plots summarizing the results. 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000" dirty="0" err="1">
                <a:cs typeface="Arial" panose="020B0604020202020204" pitchFamily="34" charset="0"/>
              </a:rPr>
              <a:t>ClueGO</a:t>
            </a:r>
            <a:r>
              <a:rPr lang="en-GB" sz="2000" dirty="0">
                <a:cs typeface="Arial" panose="020B0604020202020204" pitchFamily="34" charset="0"/>
              </a:rPr>
              <a:t> can be used with lists of genes/proteins, whole networks or network sub-sections, making it easy to combine with other Cytoscape functionalities. </a:t>
            </a:r>
          </a:p>
        </p:txBody>
      </p:sp>
    </p:spTree>
    <p:extLst>
      <p:ext uri="{BB962C8B-B14F-4D97-AF65-F5344CB8AC3E}">
        <p14:creationId xmlns:p14="http://schemas.microsoft.com/office/powerpoint/2010/main" val="21311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590254"/>
            <a:ext cx="7545832" cy="5733256"/>
          </a:xfrm>
          <a:prstGeom prst="rect">
            <a:avLst/>
          </a:prstGeom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Gene ontology enrichment analysis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1981201" y="6351414"/>
            <a:ext cx="7408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US" dirty="0">
                <a:cs typeface="Arial" panose="020B0604020202020204" pitchFamily="34" charset="0"/>
              </a:rPr>
              <a:t>Apps </a:t>
            </a:r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 err="1">
                <a:cs typeface="Arial" panose="020B0604020202020204" pitchFamily="34" charset="0"/>
                <a:sym typeface="Wingdings" pitchFamily="2" charset="2"/>
              </a:rPr>
              <a:t>ClueGO</a:t>
            </a:r>
            <a:r>
              <a:rPr lang="en-US" dirty="0">
                <a:cs typeface="Arial" panose="020B0604020202020204" pitchFamily="34" charset="0"/>
                <a:sym typeface="Wingdings" pitchFamily="2" charset="2"/>
              </a:rPr>
              <a:t> -&gt; REQUIRES FREE LICENCE</a:t>
            </a:r>
            <a:endParaRPr lang="en-US" dirty="0"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05635" y="1916833"/>
            <a:ext cx="520700" cy="3460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05635" y="699683"/>
            <a:ext cx="520700" cy="347663"/>
          </a:xfrm>
          <a:prstGeom prst="straightConnector1">
            <a:avLst/>
          </a:prstGeom>
          <a:ln w="63500">
            <a:solidFill>
              <a:srgbClr val="0432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078C3AA-4F07-1248-86E6-B62849E17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84" r="62866" b="53807"/>
          <a:stretch/>
        </p:blipFill>
        <p:spPr>
          <a:xfrm>
            <a:off x="1768601" y="1031134"/>
            <a:ext cx="4374989" cy="2355006"/>
          </a:xfrm>
          <a:prstGeom prst="rect">
            <a:avLst/>
          </a:prstGeom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selecting test set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EA123-4E30-EA46-BBF8-D59F65FE9799}"/>
              </a:ext>
            </a:extLst>
          </p:cNvPr>
          <p:cNvGrpSpPr/>
          <p:nvPr/>
        </p:nvGrpSpPr>
        <p:grpSpPr>
          <a:xfrm>
            <a:off x="1895786" y="3732513"/>
            <a:ext cx="5898386" cy="2205661"/>
            <a:chOff x="395536" y="1916832"/>
            <a:chExt cx="8291263" cy="32266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70"/>
            <a:stretch/>
          </p:blipFill>
          <p:spPr>
            <a:xfrm>
              <a:off x="669188" y="1916832"/>
              <a:ext cx="8017611" cy="3086955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3825613" y="4086935"/>
              <a:ext cx="1398587" cy="675372"/>
              <a:chOff x="1771650" y="1562200"/>
              <a:chExt cx="1398587" cy="67537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326928" y="1562200"/>
                <a:ext cx="843309" cy="39687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47109" name="TextBox 5"/>
              <p:cNvSpPr txBox="1">
                <a:spLocks noChangeArrowheads="1"/>
              </p:cNvSpPr>
              <p:nvPr/>
            </p:nvSpPr>
            <p:spPr bwMode="auto">
              <a:xfrm>
                <a:off x="1771650" y="1562200"/>
                <a:ext cx="295275" cy="675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HelveticaNeueLT Pro 45 Lt" pitchFamily="34" charset="0"/>
                  </a:rPr>
                  <a:t>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988579" y="3079564"/>
              <a:ext cx="1841275" cy="675373"/>
              <a:chOff x="2884428" y="4270753"/>
              <a:chExt cx="1841275" cy="67537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172092" y="4587413"/>
                <a:ext cx="1553611" cy="3414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47111" name="TextBox 8"/>
              <p:cNvSpPr txBox="1">
                <a:spLocks noChangeArrowheads="1"/>
              </p:cNvSpPr>
              <p:nvPr/>
            </p:nvSpPr>
            <p:spPr bwMode="auto">
              <a:xfrm>
                <a:off x="2884428" y="4270753"/>
                <a:ext cx="393700" cy="675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HelveticaNeueLT Pro 45 Lt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95536" y="3737692"/>
              <a:ext cx="3553308" cy="675374"/>
              <a:chOff x="1768475" y="4843562"/>
              <a:chExt cx="1753869" cy="67537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994027" y="4876145"/>
                <a:ext cx="1528317" cy="31666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47113" name="TextBox 10"/>
              <p:cNvSpPr txBox="1">
                <a:spLocks noChangeArrowheads="1"/>
              </p:cNvSpPr>
              <p:nvPr/>
            </p:nvSpPr>
            <p:spPr bwMode="auto">
              <a:xfrm>
                <a:off x="1768475" y="4843562"/>
                <a:ext cx="344488" cy="675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HelveticaNeueLT Pro 45 Lt" pitchFamily="34" charset="0"/>
                  </a:rPr>
                  <a:t>3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094214" y="4403595"/>
              <a:ext cx="1596252" cy="739916"/>
              <a:chOff x="1891627" y="5191050"/>
              <a:chExt cx="429474" cy="73991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891627" y="5191050"/>
                <a:ext cx="77495" cy="29552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47115" name="TextBox 12"/>
              <p:cNvSpPr txBox="1">
                <a:spLocks noChangeArrowheads="1"/>
              </p:cNvSpPr>
              <p:nvPr/>
            </p:nvSpPr>
            <p:spPr bwMode="auto">
              <a:xfrm>
                <a:off x="1976613" y="5255592"/>
                <a:ext cx="344488" cy="675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HelveticaNeueLT Pro 45 Lt" pitchFamily="34" charset="0"/>
                  </a:rPr>
                  <a:t>4</a:t>
                </a: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E9E8200-BF1E-9B4D-A559-8245B4036C08}"/>
              </a:ext>
            </a:extLst>
          </p:cNvPr>
          <p:cNvSpPr txBox="1"/>
          <p:nvPr/>
        </p:nvSpPr>
        <p:spPr>
          <a:xfrm>
            <a:off x="2193189" y="6166519"/>
            <a:ext cx="710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Potete</a:t>
            </a:r>
            <a:r>
              <a:rPr lang="en-GB" dirty="0"/>
              <a:t> </a:t>
            </a:r>
            <a:r>
              <a:rPr lang="en-GB" dirty="0" err="1"/>
              <a:t>caricare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IDs o dal network, o da un file o con copy/paste </a:t>
            </a:r>
            <a:r>
              <a:rPr lang="en-GB" dirty="0" err="1"/>
              <a:t>nel</a:t>
            </a:r>
            <a:r>
              <a:rPr lang="en-GB" dirty="0"/>
              <a:t> box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C707D-51F6-EC4E-9915-E1ACD274398B}"/>
              </a:ext>
            </a:extLst>
          </p:cNvPr>
          <p:cNvSpPr txBox="1"/>
          <p:nvPr/>
        </p:nvSpPr>
        <p:spPr>
          <a:xfrm>
            <a:off x="1981200" y="3375366"/>
            <a:ext cx="2937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Seleziona</a:t>
            </a:r>
            <a:r>
              <a:rPr lang="en-GB" dirty="0"/>
              <a:t> IDs dal network: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4A1A7B-6EDE-E343-B8CB-DA8167584756}"/>
              </a:ext>
            </a:extLst>
          </p:cNvPr>
          <p:cNvGrpSpPr/>
          <p:nvPr/>
        </p:nvGrpSpPr>
        <p:grpSpPr>
          <a:xfrm>
            <a:off x="4250960" y="2012422"/>
            <a:ext cx="1494483" cy="500246"/>
            <a:chOff x="2884428" y="4270753"/>
            <a:chExt cx="1841275" cy="65812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294B3D-1C1D-394F-92B0-86FB29C783F9}"/>
                </a:ext>
              </a:extLst>
            </p:cNvPr>
            <p:cNvSpPr/>
            <p:nvPr/>
          </p:nvSpPr>
          <p:spPr>
            <a:xfrm>
              <a:off x="3172092" y="4587413"/>
              <a:ext cx="1553611" cy="34146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D5FAA69F-0BC9-6E41-8EE4-F0A8E820A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428" y="4270753"/>
              <a:ext cx="393700" cy="607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latin typeface="HelveticaNeueLT Pro 45 Lt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5427E5-E8E4-FA4D-8772-2622E0F231B4}"/>
              </a:ext>
            </a:extLst>
          </p:cNvPr>
          <p:cNvGrpSpPr/>
          <p:nvPr/>
        </p:nvGrpSpPr>
        <p:grpSpPr>
          <a:xfrm>
            <a:off x="1577779" y="2190705"/>
            <a:ext cx="2884066" cy="461665"/>
            <a:chOff x="1768475" y="4843562"/>
            <a:chExt cx="1753869" cy="60737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C9975F-60A8-DA4C-9B79-B6A75081EF48}"/>
                </a:ext>
              </a:extLst>
            </p:cNvPr>
            <p:cNvSpPr/>
            <p:nvPr/>
          </p:nvSpPr>
          <p:spPr>
            <a:xfrm>
              <a:off x="1994027" y="4876145"/>
              <a:ext cx="1528317" cy="3166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E8872D95-D215-F54F-8BA5-3167868A2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8475" y="4843562"/>
              <a:ext cx="344488" cy="60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latin typeface="HelveticaNeueLT Pro 45 Lt" pitchFamily="34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FDB75AC-3DF3-4E49-B28B-0E5787CD81A4}"/>
              </a:ext>
            </a:extLst>
          </p:cNvPr>
          <p:cNvSpPr txBox="1"/>
          <p:nvPr/>
        </p:nvSpPr>
        <p:spPr>
          <a:xfrm>
            <a:off x="1896679" y="653165"/>
            <a:ext cx="386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Incolliamo</a:t>
            </a:r>
            <a:r>
              <a:rPr lang="en-GB" dirty="0"/>
              <a:t> la </a:t>
            </a:r>
            <a:r>
              <a:rPr lang="en-GB" dirty="0" err="1"/>
              <a:t>lista</a:t>
            </a:r>
            <a:r>
              <a:rPr lang="en-GB" dirty="0"/>
              <a:t> di </a:t>
            </a:r>
            <a:r>
              <a:rPr lang="en-GB" dirty="0" err="1"/>
              <a:t>geni</a:t>
            </a:r>
            <a:r>
              <a:rPr lang="en-GB" dirty="0"/>
              <a:t> UP-</a:t>
            </a:r>
            <a:r>
              <a:rPr lang="en-GB" dirty="0" err="1"/>
              <a:t>regolati</a:t>
            </a:r>
            <a:endParaRPr lang="en-GB" dirty="0"/>
          </a:p>
        </p:txBody>
      </p:sp>
      <p:pic>
        <p:nvPicPr>
          <p:cNvPr id="36" name="Immagine 7">
            <a:extLst>
              <a:ext uri="{FF2B5EF4-FFF2-40B4-BE49-F238E27FC236}">
                <a16:creationId xmlns:a16="http://schemas.microsoft.com/office/drawing/2014/main" id="{830DC334-8D5C-E74F-B62A-A2EF7A512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29" y="2720891"/>
            <a:ext cx="766840" cy="766840"/>
          </a:xfrm>
          <a:prstGeom prst="rect">
            <a:avLst/>
          </a:prstGeom>
        </p:spPr>
      </p:pic>
      <p:sp>
        <p:nvSpPr>
          <p:cNvPr id="37" name="TextBox 12">
            <a:extLst>
              <a:ext uri="{FF2B5EF4-FFF2-40B4-BE49-F238E27FC236}">
                <a16:creationId xmlns:a16="http://schemas.microsoft.com/office/drawing/2014/main" id="{8EC2B37E-5268-7542-A1C4-7DF7E682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038" y="2635213"/>
            <a:ext cx="910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HelveticaNeueLT Pro 45 Lt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09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99" y="1319058"/>
            <a:ext cx="5740400" cy="4495800"/>
          </a:xfrm>
          <a:prstGeom prst="rect">
            <a:avLst/>
          </a:prstGeom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Visual settings, selecting ontology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0302" y="2268188"/>
            <a:ext cx="5504011" cy="166486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00301" y="4009809"/>
            <a:ext cx="5504011" cy="14354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95" y="1628800"/>
            <a:ext cx="5448300" cy="4406900"/>
          </a:xfrm>
          <a:prstGeom prst="rect">
            <a:avLst/>
          </a:prstGeom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Ontology depth/grouping options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0301" y="1628800"/>
            <a:ext cx="5504011" cy="7200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Ontology granularity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98" y="696472"/>
            <a:ext cx="4377804" cy="2616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80535"/>
            <a:ext cx="8686800" cy="345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95" y="1628800"/>
            <a:ext cx="5448300" cy="4406900"/>
          </a:xfrm>
          <a:prstGeom prst="rect">
            <a:avLst/>
          </a:prstGeom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981200" y="69247"/>
            <a:ext cx="8229600" cy="535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3200" dirty="0" err="1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ClueGO</a:t>
            </a:r>
            <a:r>
              <a:rPr lang="en-US" sz="3200" dirty="0">
                <a:solidFill>
                  <a:srgbClr val="72AD46"/>
                </a:solidFill>
                <a:latin typeface="Arial" pitchFamily="34" charset="0"/>
                <a:cs typeface="Arial" pitchFamily="34" charset="0"/>
              </a:rPr>
              <a:t>: Ontology depth/grouping options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00302" y="3212976"/>
            <a:ext cx="5504011" cy="27363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38995" y="2565515"/>
            <a:ext cx="288030" cy="29552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Macintosh PowerPoint</Application>
  <PresentationFormat>Widescreen</PresentationFormat>
  <Paragraphs>52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Geneva</vt:lpstr>
      <vt:lpstr>HelveticaNeueLT Pro 45 Lt</vt:lpstr>
      <vt:lpstr>Wingdings</vt:lpstr>
      <vt:lpstr>Office Theme</vt:lpstr>
      <vt:lpstr>PowerPoint Presentation</vt:lpstr>
      <vt:lpstr>Gene ontology enrichment analysis</vt:lpstr>
      <vt:lpstr>Gene ontology enrichment analysis</vt:lpstr>
      <vt:lpstr>Gene ontology enrichment analysis</vt:lpstr>
      <vt:lpstr>ClueGO: selecting test set</vt:lpstr>
      <vt:lpstr>ClueGO: Visual settings, selecting ontology</vt:lpstr>
      <vt:lpstr>ClueGO: Ontology depth/grouping options</vt:lpstr>
      <vt:lpstr>ClueGO: Ontology granularity</vt:lpstr>
      <vt:lpstr>ClueGO: Ontology depth/grouping options</vt:lpstr>
      <vt:lpstr>ClueGO: kappa score</vt:lpstr>
      <vt:lpstr>ClueGO: Ontology depth/grouping options</vt:lpstr>
      <vt:lpstr>ClueGO: Results log</vt:lpstr>
      <vt:lpstr>ClueGO: Results network groups view</vt:lpstr>
      <vt:lpstr>ClueGO: Results network significance view</vt:lpstr>
      <vt:lpstr>ClueGO: Summary plots</vt:lpstr>
      <vt:lpstr>ClueGO: Analyzing two test sets (clusters)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2023-03-24T09:44:44Z</dcterms:created>
  <dcterms:modified xsi:type="dcterms:W3CDTF">2023-03-24T09:45:12Z</dcterms:modified>
</cp:coreProperties>
</file>