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1352" r:id="rId2"/>
    <p:sldId id="1082" r:id="rId3"/>
    <p:sldId id="1259" r:id="rId4"/>
    <p:sldId id="1084" r:id="rId5"/>
    <p:sldId id="282" r:id="rId6"/>
    <p:sldId id="280" r:id="rId7"/>
    <p:sldId id="1363" r:id="rId8"/>
    <p:sldId id="1361" r:id="rId9"/>
    <p:sldId id="1262" r:id="rId10"/>
    <p:sldId id="1362" r:id="rId11"/>
    <p:sldId id="257" r:id="rId12"/>
    <p:sldId id="258" r:id="rId13"/>
    <p:sldId id="259" r:id="rId14"/>
    <p:sldId id="260" r:id="rId15"/>
    <p:sldId id="261" r:id="rId16"/>
    <p:sldId id="262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/>
    <p:restoredTop sz="95814"/>
  </p:normalViewPr>
  <p:slideViewPr>
    <p:cSldViewPr snapToGrid="0" snapToObjects="1">
      <p:cViewPr varScale="1">
        <p:scale>
          <a:sx n="82" d="100"/>
          <a:sy n="82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4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7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8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45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12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1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96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19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8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40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3310-DC75-7143-9972-26889AD2A1C7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3FC-7763-D64C-BA25-4B976B483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68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625F3310-DC75-7143-9972-26889AD2A1C7}" type="datetimeFigureOut">
              <a:rPr lang="en-GB" smtClean="0"/>
              <a:pPr/>
              <a:t>16/05/2023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690163FC-7763-D64C-BA25-4B976B48386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30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cytoscap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ytoscape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B68362F-3106-9546-BD7B-CEBA7841D764}"/>
              </a:ext>
            </a:extLst>
          </p:cNvPr>
          <p:cNvSpPr txBox="1">
            <a:spLocks/>
          </p:cNvSpPr>
          <p:nvPr/>
        </p:nvSpPr>
        <p:spPr>
          <a:xfrm>
            <a:off x="1330038" y="801865"/>
            <a:ext cx="10066621" cy="52306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  <a:defRPr/>
            </a:pPr>
            <a:r>
              <a:rPr lang="en-GB" sz="2800" b="1" dirty="0">
                <a:solidFill>
                  <a:prstClr val="white">
                    <a:lumMod val="95000"/>
                  </a:prstClr>
                </a:solidFill>
              </a:rPr>
              <a:t>Cytoscape, a tool for Network Visualization and analysis</a:t>
            </a:r>
          </a:p>
        </p:txBody>
      </p:sp>
    </p:spTree>
    <p:extLst>
      <p:ext uri="{BB962C8B-B14F-4D97-AF65-F5344CB8AC3E}">
        <p14:creationId xmlns:p14="http://schemas.microsoft.com/office/powerpoint/2010/main" val="27826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6128-37EC-1C47-AD92-20CFD951E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C3036-365B-5D4C-A091-74A1480EC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9B221-4FFE-A242-A46B-0DDF63ED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57" y="0"/>
            <a:ext cx="1110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7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4781-53FE-8947-BDD8-236D9065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4DDE0-7FFB-FA4F-8AEE-580790DE8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74" y="0"/>
            <a:ext cx="1134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33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E227-71E7-E840-B480-C36B7BE8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B878C-EF01-5E46-A630-124F685B3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74" y="0"/>
            <a:ext cx="1134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3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51DB-501D-A44B-9BEB-C206D663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A961B-6045-0340-9CFA-E42461865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74" y="0"/>
            <a:ext cx="1134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4781-53FE-8947-BDD8-236D9065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4DDE0-7FFB-FA4F-8AEE-580790DE8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74" y="0"/>
            <a:ext cx="1134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3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5A1E-3814-3746-A2DD-4B306FFB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D8063-66A6-864C-A656-80F5EB28A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74" y="0"/>
            <a:ext cx="1134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40E5D-2168-0848-B289-9D3A524C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PTM visualization mode…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0CD11-C3A9-B347-A607-3CF15C44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90" y="1385888"/>
            <a:ext cx="8805378" cy="54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62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47FF-ADA0-1741-AB6D-6D7C40E6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 entity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A1191-E5BB-6647-AD65-55828BC9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1571624"/>
            <a:ext cx="8170827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6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5B44-8308-0249-87D9-AB577D77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863AD-EB47-854D-AB82-F41653562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7322"/>
            <a:ext cx="12192000" cy="332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51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0191-5F20-0E4B-9119-8C2C8886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Interactome with PTM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68F35-FA37-B74F-BF15-39039AC03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7322"/>
            <a:ext cx="12192000" cy="332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://www.cytoscape.org/images/top_slides/network1_70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250" y="3781603"/>
            <a:ext cx="3764399" cy="2430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www.cytoscape.org/images/screenshots/visualMappin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7103" y="2331959"/>
            <a:ext cx="3732488" cy="2664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851" y="115889"/>
            <a:ext cx="7848600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defTabSz="609585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Cytoscape: open-source network representation and analysis tool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2105" y="1340768"/>
            <a:ext cx="3002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www.cytoscape.org</a:t>
            </a:r>
            <a:endParaRPr lang="en-GB" sz="28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484" name="Picture 4" descr="http://www.cytoscape.org/images/top_slides/pieChart_7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2" y="1335815"/>
            <a:ext cx="2873489" cy="2245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52384" y="3131676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0373" y="6165304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dirty="0">
                <a:solidFill>
                  <a:srgbClr val="70AD47">
                    <a:lumMod val="7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1960847"/>
            <a:ext cx="1547976" cy="1330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057" y="4665710"/>
            <a:ext cx="1868927" cy="18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903" y="93205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defTabSz="609585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Why Cytoscape?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8898" y="196593"/>
            <a:ext cx="2596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www.cytoscape.org</a:t>
            </a:r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813" y="1219421"/>
            <a:ext cx="106804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 can  make  use  of  several  </a:t>
            </a:r>
            <a:r>
              <a:rPr lang="en-GB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visual  features  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  can  effectively  highlight  key aspects of the network. </a:t>
            </a:r>
          </a:p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can </a:t>
            </a:r>
            <a:r>
              <a:rPr lang="en-GB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integrate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global datasets and functional annotations. </a:t>
            </a:r>
          </a:p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has a wide variety of </a:t>
            </a:r>
            <a:r>
              <a:rPr lang="en-GB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advanced analysis and modelling tools 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form of apps that can be easily installed and applied to different approaches.  </a:t>
            </a:r>
          </a:p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44" indent="-285744" defTabSz="609585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frameworks that integrate several additional </a:t>
            </a:r>
            <a:r>
              <a:rPr lang="en-GB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Applications/plugin</a:t>
            </a:r>
          </a:p>
          <a:p>
            <a:pPr marL="742932" lvl="1" indent="-285744" defTabSz="609585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can use </a:t>
            </a:r>
            <a:r>
              <a:rPr lang="en-GB" sz="2400" dirty="0" err="1">
                <a:solidFill>
                  <a:srgbClr val="70AD4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ClueGO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400" dirty="0">
                <a:solidFill>
                  <a:srgbClr val="70AD4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MCODE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apps to perform GO enrichment analysis and try to identify the functional modules underlying our network. </a:t>
            </a:r>
          </a:p>
          <a:p>
            <a:pPr marL="742932" lvl="1" indent="-285744" defTabSz="609585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can use </a:t>
            </a:r>
            <a:r>
              <a:rPr lang="en-GB" sz="2400" dirty="0" err="1">
                <a:solidFill>
                  <a:srgbClr val="70AD4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PathLinker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understand the molecular mechanisms underlying cell phenotype.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8558" y="179930"/>
            <a:ext cx="822767" cy="82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cytoscape.org/images/cytoscape_logo_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992" y="17992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1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03" y="1052738"/>
            <a:ext cx="5752843" cy="4262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8168" y="764704"/>
            <a:ext cx="305983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8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</a:rPr>
              <a:t>Large variety of apps/plugins (~330)</a:t>
            </a:r>
          </a:p>
          <a:p>
            <a:pPr marL="285744" indent="-285744" defTabSz="60958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</a:rPr>
              <a:t>Great flexibility, adaptable to multiple types of analysis, in various domains of knowledge: bioinformatics, social network analysis, semantic web…</a:t>
            </a:r>
          </a:p>
          <a:p>
            <a:pPr marL="285744" indent="-285744" defTabSz="60958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</a:rPr>
              <a:t>Possibility to create your own.</a:t>
            </a:r>
          </a:p>
          <a:p>
            <a:pPr marL="266693" indent="-252407" defTabSz="6095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</a:rPr>
              <a:t>Some deprecated or obsolete</a:t>
            </a:r>
          </a:p>
          <a:p>
            <a:pPr marL="265107" indent="-252407" defTabSz="6095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</a:rPr>
              <a:t>Different functionality depending on the </a:t>
            </a:r>
            <a:r>
              <a:rPr lang="en-GB" dirty="0" err="1">
                <a:solidFill>
                  <a:prstClr val="black"/>
                </a:solidFill>
                <a:latin typeface="Calibri Light" panose="020F0302020204030204" pitchFamily="34" charset="0"/>
              </a:rPr>
              <a:t>Cytoscape</a:t>
            </a: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</a:rPr>
              <a:t> version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7851" y="115602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defTabSz="609585"/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Cytoscape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apps/apps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1505" y="6467632"/>
            <a:ext cx="514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dirty="0">
                <a:solidFill>
                  <a:srgbClr val="4472C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Saito et al., 2012, Nature Methods, PMID: 23132118.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5992215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“A travel guide to </a:t>
            </a:r>
            <a:r>
              <a:rPr lang="en-GB" sz="24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Cytoscape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 plugins.”</a:t>
            </a:r>
          </a:p>
        </p:txBody>
      </p:sp>
    </p:spTree>
    <p:extLst>
      <p:ext uri="{BB962C8B-B14F-4D97-AF65-F5344CB8AC3E}">
        <p14:creationId xmlns:p14="http://schemas.microsoft.com/office/powerpoint/2010/main" val="11118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02C0-B449-4241-A119-09FE4FA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A network analysis approach requires a </a:t>
            </a:r>
            <a:r>
              <a:rPr lang="en-GB" b="1" dirty="0">
                <a:solidFill>
                  <a:schemeClr val="accent6"/>
                </a:solidFill>
              </a:rPr>
              <a:t>Network</a:t>
            </a:r>
            <a:r>
              <a:rPr lang="en-GB" dirty="0">
                <a:solidFill>
                  <a:schemeClr val="accent6"/>
                </a:solidFill>
              </a:rPr>
              <a:t>, where can we extract it from?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55C65-DD1E-E340-A67D-CFF6E5A41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We can import in Cytoscape:</a:t>
            </a:r>
          </a:p>
          <a:p>
            <a:r>
              <a:rPr lang="en-GB" dirty="0"/>
              <a:t> a user custom precompiled Network</a:t>
            </a:r>
          </a:p>
          <a:p>
            <a:pPr lvl="1"/>
            <a:r>
              <a:rPr lang="en-GB" dirty="0"/>
              <a:t>Path: </a:t>
            </a:r>
            <a:r>
              <a:rPr lang="en-GB" dirty="0">
                <a:solidFill>
                  <a:schemeClr val="accent6"/>
                </a:solidFill>
              </a:rPr>
              <a:t>File &gt; Import &gt; Network from file</a:t>
            </a:r>
          </a:p>
          <a:p>
            <a:endParaRPr lang="en-GB" dirty="0"/>
          </a:p>
          <a:p>
            <a:r>
              <a:rPr lang="en-GB" dirty="0"/>
              <a:t>PPI network from PSICQUIC-based interaction import client in Cytoscape </a:t>
            </a:r>
          </a:p>
          <a:p>
            <a:pPr lvl="1"/>
            <a:r>
              <a:rPr lang="en-GB" dirty="0"/>
              <a:t>Path: </a:t>
            </a:r>
            <a:r>
              <a:rPr lang="en-GB" dirty="0">
                <a:solidFill>
                  <a:schemeClr val="accent6"/>
                </a:solidFill>
              </a:rPr>
              <a:t>File &gt; Import &gt; Network from Public Databases</a:t>
            </a:r>
          </a:p>
          <a:p>
            <a:pPr lvl="1"/>
            <a:endParaRPr lang="en-GB" dirty="0">
              <a:solidFill>
                <a:schemeClr val="accent6"/>
              </a:solidFill>
            </a:endParaRPr>
          </a:p>
          <a:p>
            <a:r>
              <a:rPr lang="en-GB" dirty="0"/>
              <a:t>A Network from a </a:t>
            </a:r>
            <a:r>
              <a:rPr lang="en-GB" dirty="0" err="1"/>
              <a:t>NDEx</a:t>
            </a:r>
            <a:r>
              <a:rPr lang="en-GB" dirty="0"/>
              <a:t> collection (e.g. SIGNOR)</a:t>
            </a:r>
          </a:p>
          <a:p>
            <a:pPr lvl="1"/>
            <a:r>
              <a:rPr lang="en-GB" dirty="0">
                <a:solidFill>
                  <a:schemeClr val="accent6"/>
                </a:solidFill>
              </a:rPr>
              <a:t>Path: File &gt; Import &gt; Network from </a:t>
            </a:r>
            <a:r>
              <a:rPr lang="en-GB" dirty="0" err="1">
                <a:solidFill>
                  <a:schemeClr val="accent6"/>
                </a:solidFill>
              </a:rPr>
              <a:t>NDEx</a:t>
            </a:r>
            <a:endParaRPr lang="en-GB" dirty="0">
              <a:solidFill>
                <a:schemeClr val="accent6"/>
              </a:solidFill>
            </a:endParaRPr>
          </a:p>
          <a:p>
            <a:pPr lvl="1"/>
            <a:endParaRPr lang="en-GB" dirty="0">
              <a:solidFill>
                <a:schemeClr val="accent6"/>
              </a:solidFill>
            </a:endParaRPr>
          </a:p>
          <a:p>
            <a:r>
              <a:rPr lang="en-GB" dirty="0"/>
              <a:t>Ad hoc APPs (e.g. </a:t>
            </a:r>
            <a:r>
              <a:rPr lang="en-GB" dirty="0" err="1"/>
              <a:t>IntAct</a:t>
            </a:r>
            <a:r>
              <a:rPr lang="en-GB" dirty="0"/>
              <a:t> and SIGNOR APPs)</a:t>
            </a:r>
          </a:p>
          <a:p>
            <a:pPr lvl="1"/>
            <a:endParaRPr lang="en-GB" dirty="0"/>
          </a:p>
          <a:p>
            <a:pPr lvl="1"/>
            <a:endParaRPr lang="en-GB" dirty="0">
              <a:solidFill>
                <a:schemeClr val="accent6"/>
              </a:solidFill>
            </a:endParaRPr>
          </a:p>
          <a:p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F59DDB-C326-9D47-A0AB-9802D957F8BD}"/>
              </a:ext>
            </a:extLst>
          </p:cNvPr>
          <p:cNvSpPr/>
          <p:nvPr/>
        </p:nvSpPr>
        <p:spPr>
          <a:xfrm>
            <a:off x="838200" y="5648516"/>
            <a:ext cx="6514513" cy="528081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1351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6CE5C90-F63D-5041-A6C2-3E2625555852}"/>
              </a:ext>
            </a:extLst>
          </p:cNvPr>
          <p:cNvSpPr/>
          <p:nvPr/>
        </p:nvSpPr>
        <p:spPr>
          <a:xfrm>
            <a:off x="838200" y="1808163"/>
            <a:ext cx="6514513" cy="1320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1351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1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17FEB3-7B24-BC4D-AC94-05F1136FDADC}"/>
              </a:ext>
            </a:extLst>
          </p:cNvPr>
          <p:cNvSpPr txBox="1">
            <a:spLocks/>
          </p:cNvSpPr>
          <p:nvPr/>
        </p:nvSpPr>
        <p:spPr>
          <a:xfrm>
            <a:off x="457200" y="133391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Cytoscape Workflow</a:t>
            </a:r>
          </a:p>
        </p:txBody>
      </p:sp>
      <p:pic>
        <p:nvPicPr>
          <p:cNvPr id="5" name="Picture 4" descr="sn3_undir_cl.png">
            <a:extLst>
              <a:ext uri="{FF2B5EF4-FFF2-40B4-BE49-F238E27FC236}">
                <a16:creationId xmlns:a16="http://schemas.microsoft.com/office/drawing/2014/main" id="{643FADA2-D352-314E-94B9-90FBCB704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2564904"/>
            <a:ext cx="1397651" cy="1347541"/>
          </a:xfrm>
          <a:prstGeom prst="rect">
            <a:avLst/>
          </a:prstGeom>
        </p:spPr>
      </p:pic>
      <p:pic>
        <p:nvPicPr>
          <p:cNvPr id="6" name="Picture 5" descr="sn2_undir_exp.png">
            <a:extLst>
              <a:ext uri="{FF2B5EF4-FFF2-40B4-BE49-F238E27FC236}">
                <a16:creationId xmlns:a16="http://schemas.microsoft.com/office/drawing/2014/main" id="{AE00AEAF-D8A7-E64F-A2D4-AF75700D6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4" y="1700808"/>
            <a:ext cx="2969655" cy="2160240"/>
          </a:xfrm>
          <a:prstGeom prst="rect">
            <a:avLst/>
          </a:prstGeom>
        </p:spPr>
      </p:pic>
      <p:pic>
        <p:nvPicPr>
          <p:cNvPr id="7" name="Picture 6" descr="sn1_undir_base.png">
            <a:extLst>
              <a:ext uri="{FF2B5EF4-FFF2-40B4-BE49-F238E27FC236}">
                <a16:creationId xmlns:a16="http://schemas.microsoft.com/office/drawing/2014/main" id="{B475FDE9-1154-AE45-80C7-390545B53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2" y="1124744"/>
            <a:ext cx="2969655" cy="2160240"/>
          </a:xfrm>
          <a:prstGeom prst="rect">
            <a:avLst/>
          </a:prstGeom>
        </p:spPr>
      </p:pic>
      <p:pic>
        <p:nvPicPr>
          <p:cNvPr id="8" name="Picture 7" descr="n5_undir_enranal.png">
            <a:extLst>
              <a:ext uri="{FF2B5EF4-FFF2-40B4-BE49-F238E27FC236}">
                <a16:creationId xmlns:a16="http://schemas.microsoft.com/office/drawing/2014/main" id="{7EB9EFA8-CE67-194C-82C4-66B7BD9B1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581129"/>
            <a:ext cx="2880320" cy="2094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4BC4BD-1D31-2445-8982-44D5BEBFE141}"/>
              </a:ext>
            </a:extLst>
          </p:cNvPr>
          <p:cNvSpPr txBox="1"/>
          <p:nvPr/>
        </p:nvSpPr>
        <p:spPr>
          <a:xfrm>
            <a:off x="395536" y="285293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List of proteins (seed)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70108-19A8-6D41-B8B0-112616033CE7}"/>
              </a:ext>
            </a:extLst>
          </p:cNvPr>
          <p:cNvSpPr txBox="1"/>
          <p:nvPr/>
        </p:nvSpPr>
        <p:spPr>
          <a:xfrm>
            <a:off x="3491881" y="1124744"/>
            <a:ext cx="2339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Base PPI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0327C1-C1D0-4941-A83B-BD106C57B4D3}"/>
              </a:ext>
            </a:extLst>
          </p:cNvPr>
          <p:cNvSpPr txBox="1"/>
          <p:nvPr/>
        </p:nvSpPr>
        <p:spPr>
          <a:xfrm>
            <a:off x="7020272" y="400506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Topological clustering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D11FA-5895-CD4C-8C5F-47FEA50894B5}"/>
              </a:ext>
            </a:extLst>
          </p:cNvPr>
          <p:cNvSpPr txBox="1"/>
          <p:nvPr/>
        </p:nvSpPr>
        <p:spPr>
          <a:xfrm>
            <a:off x="9912763" y="2210961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Annotation enrichment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198F33-57EB-6D4A-A4EF-8D4A232126F4}"/>
              </a:ext>
            </a:extLst>
          </p:cNvPr>
          <p:cNvCxnSpPr>
            <a:cxnSpLocks/>
          </p:cNvCxnSpPr>
          <p:nvPr/>
        </p:nvCxnSpPr>
        <p:spPr>
          <a:xfrm>
            <a:off x="2555776" y="2204864"/>
            <a:ext cx="1152128" cy="288032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213AC3-2F1B-DC44-BAC1-5CB81B34F44B}"/>
              </a:ext>
            </a:extLst>
          </p:cNvPr>
          <p:cNvCxnSpPr>
            <a:cxnSpLocks/>
          </p:cNvCxnSpPr>
          <p:nvPr/>
        </p:nvCxnSpPr>
        <p:spPr>
          <a:xfrm>
            <a:off x="6084168" y="3140968"/>
            <a:ext cx="1224136" cy="144016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0B1843-B01F-8940-A652-BF7EAB3B583E}"/>
              </a:ext>
            </a:extLst>
          </p:cNvPr>
          <p:cNvCxnSpPr>
            <a:cxnSpLocks/>
          </p:cNvCxnSpPr>
          <p:nvPr/>
        </p:nvCxnSpPr>
        <p:spPr>
          <a:xfrm flipV="1">
            <a:off x="8954957" y="2780929"/>
            <a:ext cx="1200547" cy="30886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BF8B99-0D73-B644-B8FE-9AA26BB7FEA2}"/>
              </a:ext>
            </a:extLst>
          </p:cNvPr>
          <p:cNvSpPr txBox="1"/>
          <p:nvPr/>
        </p:nvSpPr>
        <p:spPr>
          <a:xfrm>
            <a:off x="5234845" y="612122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Shortest path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B7B74-5B2F-434F-B0F3-18EBDF1E57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4077072"/>
            <a:ext cx="3029915" cy="43204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049974-592E-7B4F-951F-665E7D1A3D9E}"/>
              </a:ext>
            </a:extLst>
          </p:cNvPr>
          <p:cNvCxnSpPr>
            <a:cxnSpLocks/>
          </p:cNvCxnSpPr>
          <p:nvPr/>
        </p:nvCxnSpPr>
        <p:spPr>
          <a:xfrm flipH="1">
            <a:off x="4716016" y="3933056"/>
            <a:ext cx="72008" cy="792088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4E2969E-2C8D-3E4B-A058-09A49F281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8" y="2040019"/>
            <a:ext cx="1204867" cy="5909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D5E9F6-2DD5-764D-A98B-D172CB6B4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115" y="2708387"/>
            <a:ext cx="1356103" cy="3814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08579FA-1087-8940-9BBC-8327A666AF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521" y="1"/>
            <a:ext cx="1527419" cy="15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E678-B069-CE44-A017-2466407E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COSA FAREMO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5B607-A1D5-2545-95FB-3CBB8F8B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IMPORTEREMO UN NETWORK DI PPI</a:t>
            </a:r>
          </a:p>
          <a:p>
            <a:pPr lvl="1"/>
            <a:r>
              <a:rPr lang="en-GB" dirty="0" err="1"/>
              <a:t>usando</a:t>
            </a:r>
            <a:r>
              <a:rPr lang="en-GB" dirty="0"/>
              <a:t> la SIGNOR APP e la </a:t>
            </a:r>
            <a:r>
              <a:rPr lang="en-GB" dirty="0" err="1"/>
              <a:t>IntAct</a:t>
            </a:r>
            <a:r>
              <a:rPr lang="en-GB" dirty="0"/>
              <a:t> APP</a:t>
            </a:r>
          </a:p>
          <a:p>
            <a:endParaRPr lang="en-GB" dirty="0"/>
          </a:p>
          <a:p>
            <a:r>
              <a:rPr lang="en-GB" dirty="0"/>
              <a:t>IMPORTEREMO UN PATHWAY DI SIGNOR</a:t>
            </a:r>
          </a:p>
          <a:p>
            <a:pPr lvl="1"/>
            <a:r>
              <a:rPr lang="en-GB" dirty="0"/>
              <a:t>COME SI IMPORTANO GLI ATTRIBUTI?</a:t>
            </a:r>
          </a:p>
          <a:p>
            <a:pPr lvl="1"/>
            <a:endParaRPr lang="en-GB" dirty="0"/>
          </a:p>
          <a:p>
            <a:r>
              <a:rPr lang="en-GB" dirty="0"/>
              <a:t>CONDURREMO UNA NETWORK ANALISI DI TIPO BASE</a:t>
            </a:r>
          </a:p>
          <a:p>
            <a:endParaRPr lang="en-GB" dirty="0"/>
          </a:p>
          <a:p>
            <a:r>
              <a:rPr lang="en-GB" dirty="0"/>
              <a:t>USEREMO PATHLINKER per </a:t>
            </a:r>
            <a:r>
              <a:rPr lang="en-GB" dirty="0" err="1"/>
              <a:t>trovare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percorsi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collegano</a:t>
            </a:r>
            <a:r>
              <a:rPr lang="en-GB" dirty="0"/>
              <a:t> </a:t>
            </a:r>
            <a:r>
              <a:rPr lang="en-GB" dirty="0" err="1"/>
              <a:t>proteine</a:t>
            </a:r>
            <a:r>
              <a:rPr lang="en-GB" dirty="0"/>
              <a:t> di </a:t>
            </a:r>
            <a:r>
              <a:rPr lang="en-GB" dirty="0" err="1"/>
              <a:t>interesse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71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A281BC-0D0F-F040-A7BC-5F244F792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9" y="997528"/>
            <a:ext cx="9808781" cy="5926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D02C0-B449-4241-A119-09FE4FA6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1" y="-230424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Cytoscape Interface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659DEE-A889-D344-A505-1A2CDE0A1FD6}"/>
              </a:ext>
            </a:extLst>
          </p:cNvPr>
          <p:cNvSpPr/>
          <p:nvPr/>
        </p:nvSpPr>
        <p:spPr>
          <a:xfrm>
            <a:off x="678874" y="1778910"/>
            <a:ext cx="3218868" cy="36392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2D5269-A62D-A242-B0C8-00A4DA8B1FB1}"/>
              </a:ext>
            </a:extLst>
          </p:cNvPr>
          <p:cNvSpPr/>
          <p:nvPr/>
        </p:nvSpPr>
        <p:spPr>
          <a:xfrm>
            <a:off x="4128652" y="1586092"/>
            <a:ext cx="5717313" cy="314292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6CA6D9D-AC47-BB48-B416-92E476CED9AC}"/>
              </a:ext>
            </a:extLst>
          </p:cNvPr>
          <p:cNvSpPr/>
          <p:nvPr/>
        </p:nvSpPr>
        <p:spPr>
          <a:xfrm flipH="1">
            <a:off x="6936512" y="6215819"/>
            <a:ext cx="3223488" cy="472283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DCE35CB-E716-D646-A562-D6F4018D067C}"/>
              </a:ext>
            </a:extLst>
          </p:cNvPr>
          <p:cNvSpPr/>
          <p:nvPr/>
        </p:nvSpPr>
        <p:spPr>
          <a:xfrm>
            <a:off x="752767" y="2320194"/>
            <a:ext cx="3375884" cy="37686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A6C38DC-1DE3-0D46-A146-21E66CC2F460}"/>
              </a:ext>
            </a:extLst>
          </p:cNvPr>
          <p:cNvSpPr/>
          <p:nvPr/>
        </p:nvSpPr>
        <p:spPr>
          <a:xfrm>
            <a:off x="58871" y="1267694"/>
            <a:ext cx="4819096" cy="45696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309847-00D4-D741-B99F-B09C2B06D1EB}"/>
              </a:ext>
            </a:extLst>
          </p:cNvPr>
          <p:cNvSpPr/>
          <p:nvPr/>
        </p:nvSpPr>
        <p:spPr>
          <a:xfrm rot="16200000">
            <a:off x="-1829845" y="3766655"/>
            <a:ext cx="4819096" cy="45696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059C33F-415B-1B44-8A36-85AD2EBD1F7C}"/>
              </a:ext>
            </a:extLst>
          </p:cNvPr>
          <p:cNvSpPr/>
          <p:nvPr/>
        </p:nvSpPr>
        <p:spPr>
          <a:xfrm>
            <a:off x="23332" y="863115"/>
            <a:ext cx="4819096" cy="45696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2AB4-6F89-2445-97DD-CE748403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 SIGNOR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8C0A3-469C-4F4A-895D-D6E1779BE4EA}"/>
              </a:ext>
            </a:extLst>
          </p:cNvPr>
          <p:cNvSpPr txBox="1"/>
          <p:nvPr/>
        </p:nvSpPr>
        <p:spPr>
          <a:xfrm>
            <a:off x="838200" y="1557338"/>
            <a:ext cx="935884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it mirrors the major search modes available in the web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single entity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multi entity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pathway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path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same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same visual style</a:t>
            </a:r>
          </a:p>
          <a:p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it complements the web resource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interactome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the PTM view</a:t>
            </a:r>
          </a:p>
        </p:txBody>
      </p:sp>
    </p:spTree>
    <p:extLst>
      <p:ext uri="{BB962C8B-B14F-4D97-AF65-F5344CB8AC3E}">
        <p14:creationId xmlns:p14="http://schemas.microsoft.com/office/powerpoint/2010/main" val="34086924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412</Words>
  <Application>Microsoft Macintosh PowerPoint</Application>
  <PresentationFormat>Widescreen</PresentationFormat>
  <Paragraphs>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A network analysis approach requires a Network, where can we extract it from? </vt:lpstr>
      <vt:lpstr>PowerPoint Presentation</vt:lpstr>
      <vt:lpstr>COSA FAREMO</vt:lpstr>
      <vt:lpstr>Cytoscape Interface</vt:lpstr>
      <vt:lpstr>About the SIGNOR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PTM visualization mode…</vt:lpstr>
      <vt:lpstr>multi entity search</vt:lpstr>
      <vt:lpstr>Interactome</vt:lpstr>
      <vt:lpstr>Interactome with PTM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2022-05-10T06:55:54Z</dcterms:created>
  <dcterms:modified xsi:type="dcterms:W3CDTF">2023-05-16T09:41:22Z</dcterms:modified>
</cp:coreProperties>
</file>