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89" r:id="rId2"/>
    <p:sldId id="278" r:id="rId3"/>
    <p:sldId id="295" r:id="rId4"/>
    <p:sldId id="279" r:id="rId5"/>
    <p:sldId id="280" r:id="rId6"/>
    <p:sldId id="296" r:id="rId7"/>
    <p:sldId id="281" r:id="rId8"/>
    <p:sldId id="282" r:id="rId9"/>
    <p:sldId id="283" r:id="rId10"/>
    <p:sldId id="290" r:id="rId11"/>
    <p:sldId id="291" r:id="rId12"/>
    <p:sldId id="292" r:id="rId13"/>
    <p:sldId id="293" r:id="rId14"/>
    <p:sldId id="294" r:id="rId1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53D5FD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1pPr>
    <a:lvl2pPr marL="0" marR="0" indent="3429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53D5FD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2pPr>
    <a:lvl3pPr marL="0" marR="0" indent="6858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53D5FD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3pPr>
    <a:lvl4pPr marL="0" marR="0" indent="10287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53D5FD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4pPr>
    <a:lvl5pPr marL="0" marR="0" indent="13716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53D5FD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5pPr>
    <a:lvl6pPr marL="0" marR="0" indent="17145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53D5FD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6pPr>
    <a:lvl7pPr marL="0" marR="0" indent="20574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53D5FD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7pPr>
    <a:lvl8pPr marL="0" marR="0" indent="24003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53D5FD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8pPr>
    <a:lvl9pPr marL="0" marR="0" indent="27432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53D5FD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1680" y="156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77.70399" units="1/cm"/>
          <inkml:channelProperty channel="Y" name="resolution" value="138.1579" units="1/cm"/>
          <inkml:channelProperty channel="T" name="resolution" value="1" units="1/dev"/>
        </inkml:channelProperties>
      </inkml:inkSource>
      <inkml:timestamp xml:id="ts0" timeString="2023-03-21T10:32:16.1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3554 112 0,'11'-6'16,"-11"12"0,12-6-1,-12 7 1,24 6 0,11-13-1,0-13 1,1 0-1,-36 13 1</inkml:trace>
  <inkml:trace contextRef="#ctx0" brushRef="#br0" timeOffset="3104.0286">5518 364 0,'-24'-13'15,"24"13"1,12-14 0,23-12-1,24-27 1,12 33 0,-1-26-1,24 19 1,-94 27 15</inkml:trace>
  <inkml:trace contextRef="#ctx0" brushRef="#br0" timeOffset="26618.2829">26549 218 0,'0'-20'15,"0"20"1,35-6 0,0-1-1,59-6 1,-11 6 15,-1 1-15,-11-7-1,-13 6 1,-58 7 0</inkml:trace>
  <inkml:trace contextRef="#ctx0" brushRef="#br0" timeOffset="32023.2647">23361 4228 0,'-12'-20'16,"12"20"-1,0 0 1,0 0-1,0 0 1,0 0 0,12 0-1,0 0 1,0 7 0,11-7-1,-11 6 1,0-6 15,-1 7-15,1-7-1,-12 0 1,-12 13 0,-11-13-1,-12 7 1,11-1-1,12-6 1,12 0 0,0 0-1,12 0 1,-12 0 0,0 0-1,12 7 1,-12-7 15,-12-7-15,12 7-1</inkml:trace>
  <inkml:trace contextRef="#ctx0" brushRef="#br0" timeOffset="43311.7062">25549 4479 0,'0'20'16,"0"-20"-1,12 0 1,23 0-1,47-20 1,12 7 0,12-20-1,-35-13 17,-71 46-17</inkml:trace>
  <inkml:trace contextRef="#ctx0" brushRef="#br0" timeOffset="52293.8166">26196 6583 0,'-12'20'15,"12"6"1,0 54 0,-12 6-1,12-86 1</inkml:trace>
  <inkml:trace contextRef="#ctx0" brushRef="#br0" timeOffset="57412.4911">30042 9593 0,'-24'-26'16,"13"26"0,11 0-1,11-7 1,13 1 0,23-1-1,24-6 1,58 0-1,0-7 1,12-13 15,-141 33-15</inkml:trace>
  <inkml:trace contextRef="#ctx0" brushRef="#br0" timeOffset="157608.3357">25361 16785 0,'11'-13'16,"13"20"0,11-27-1,36 0 1,-71 20-1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77.70399" units="1/cm"/>
          <inkml:channelProperty channel="Y" name="resolution" value="138.1579" units="1/cm"/>
          <inkml:channelProperty channel="T" name="resolution" value="1" units="1/dev"/>
        </inkml:channelProperties>
      </inkml:inkSource>
      <inkml:timestamp xml:id="ts0" timeString="2023-03-21T10:56:34.8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16386 15164 0,'-35'-46'15,"23"39"1,12 1 0,-23-14-1,-13-7 1,1 14-1,-24-13 1,-23-7 0,11 13-1,-46-7 1,23 21 0,-12-1-1,0 14 1,12 19-1,0-6 17,11 20-17,1-1 1,23-5 0,-11 12-1,-1 13 1,0-6-1,-11 0 1,23 7 0,12-7-1,0 6 1,12 14 0,0 13-1,11 20 1,12-13-1,-11-14 1,23-13 15,0 14-15,0-1 0,0 7-1,35 33 1,0-7-1,24 8 1,0-28 0,23-6-1,1 0 1,46 20 0,0-13-1,13-14 1,10-6-1,1-20 1,24-20 15,-24-26-15,11-14 0,36-39-1,-11-7 1,-48-14-1,47-12 1,-23-7 0,-36-40-1,0-19 1,-46-1 0,-36 27-1,12-33 1,-48 0-1,-11 0 1,-23 6 0,-48-13 15,-35 1-15,-58-67-1,-25 39 1,-58 1-1,0 53 1,-47 59 0,12 40-1,-35 79 1,34 40 0,-11 47-1,24 52 1,270-185 15</inkml:trace>
  <inkml:trace contextRef="#ctx0" brushRef="#br0" timeOffset="4640.3082">6259 16984 0,'-47'-13'15,"35"13"1,12 0 0,-12 0-1,12 0 1,36 0 0,34 6 15,71-6-16,118 7 1,12-1 0,58 8-1,-35 12 1,0 7 0,-47-6-1,-35 12 1,-200-25-1,23 5 1,-35-19 0</inkml:trace>
  <inkml:trace contextRef="#ctx0" brushRef="#br0" timeOffset="5171.5408">7859 16243 0,'-24'-7'16,"24"7"-1,0 7 1,35 46-1,48 46 1,46 27 0,-11-14-1,11-26 1,-11 0 0,-1 0 15,-46 0-16,-12 7 1,-59-1 0,-24 94-1,-70-28 1,-71 21 0,-23-47-1,-12-6 1,-11-40-1,11-6 1,0-14 0,35 13-1,165-79 1</inkml:trace>
  <inkml:trace contextRef="#ctx0" brushRef="#br0" timeOffset="14391.2928">17927 16144 0,'0'6'16,"0"-6"-1,0 0 16,0 0-15,0 0 0,0 0-1,0 0 1,0 0 0,0 0-1,23 0 1,60-6-1,46-8 1,36-45 0,35-1-1,-36 14 1,-11 6 0,12-26-1,-59 40 1,-12-14 15,-94 40-15</inkml:trace>
  <inkml:trace contextRef="#ctx0" brushRef="#br0" timeOffset="15266.562">18033 16130 0,'-12'-6'15,"12"6"1,0 0 0,0 0-1,0 0 1,0 0-1,0 0 1,0-7 0,24-52-1,11-21 1,24-6 0,-1-20-1,25 20 1,-36 27-1,-24 39 17,-11-7-17,-12 21 1,0 12 0,-23 27-1,-60 60 1,24 20-1,-11-27 1,11-27 0,24-6-1,0-13 1,23-14 0,0-6-1,12 0 1,0 6-1,35 34 1,1 6 15,22 0-15,1 7 0,-12-20-1,36 40 1,-36-27-1,-24-33 1,-23-33 0</inkml:trace>
  <inkml:trace contextRef="#ctx0" brushRef="#br0" timeOffset="23915.4721">25267 14516 0,'-12'-7'16,"12"1"0,-12 6-1,12-7 1,0 7 0,-12 13-1,-11 1 1,-13 12-1,-22 7 1,-1 0 0,0 33-1,-23 60 1,-12 20 0,23-21-1,0-6 16,1-13-15,-1 40 0,1 32-1,-1-12 1,1-47 0,34-7-1,-11 60 1,24 7-1,-1-40 1,12-40 0,12 53-1,12 67 1,12-14 0,-1-60-1,13 21 1,22 26 15,1 13-15,-24-66-1,12-20 1,1-7 0,10 27-1,25 33 1,-25-13-1,25-33 1,11-34 0,-12-25-1,24-15 1,-24-12 0,1-7-1,11-6 1,12-7 15,-24-14-15,12 1-1,12-20 1,23-1 0,13-45-1,57-93 1,-34-14-1,-12-6 1,-24-20 0,-23-52-1,-23 19 1,-25-20 0,-34 13-1,-24-32 1,-12 184 15,-23-198-15,-12 53-1,0-33 1,-12 27 0,0-47-1,-11 60 1,-13-7-1,-11 33 1,0-7 0,-35 21-1,23 12 1,-24 40 0,1 34-1,-36 32 1,13 40-1,-25 34 1,-35 65 15,212-79-15</inkml:trace>
  <inkml:trace contextRef="#ctx0" brushRef="#br0" timeOffset="26647.1237">25443 19313 0,'-35'6'16,"23"1"-1,0 0 1,-11 12-1,-13 21 1,-34 39-16,-13 34 16,-11-20 15,36-27-15,-1 26-1,-12 47 1,12 47-1,24-54 1,-12-20 0,0 54-1,0 39 1,0 7 0,23-80-1,1 20 1,11 60-1,12-27 1,0-26 0,0 13 15,12 53-15,0-13-1,11-74 1,24 28-1,35 112 1,13-14 0,10-25-1,1-67 1,24-47 0,-83-145-1,47-6 1,35 13-1,1 0 1,22-1 0,60-92-1,-35-72 17,34-14-17,-58 13 1,24-26-1,-60-26 1,1 19 0,-47-6-1,-1-47 1,-23 40 0,-12-46-1,-11-40 1,-24 39-1,-12-65 1,-23 59 0,0 14-1,-36 32 1,-23 7 15,-24 33-15,-35 40-1,-47 53 1,-11 39 0,-48 60-1,0 20 1,-11 46 0,-13 60-1,13 72 1,-12 7-1,35 140 1,247-345 0</inkml:trace>
  <inkml:trace contextRef="#ctx0" brushRef="#br0" timeOffset="43324.0963">31830 19372 0,'-71'-26'16,"59"26"0,1 0-1,-1-7 1,-12 7 0,1 0-1,-48 0 1,13 7-1,-48-20 1,12 13 0,23 33-1,-11-33 1,-24-7 0,-47 0-1,35 34 1,24-7 15,12 0-15,-12-1-1,11 1 1,-58 40 0,59-21-1,0-5 1,-1 25-1,24-13 1,12 1 0,0-8-1,12-5 1,12-8 0,-36 27-1,23 20 1,25 13-1,-25 33 17,1-13-17,35-34 1,-12 1 0,24 7-1,0 59 1,11-1-1,13 35 1,11-48 0,35-26-1,-11-26 1,34 0 0,-22-13-1,81 78 1,25-32-1,11 20 1,-24-40 15,24 13-15,12-52 0,-12-14-1,47 0 1,-36-66-1,1-7 1,0-72 0,-12-14-1,-24 7 1,-11 0 0,-12 0-1,-12-20 1,-35-20-1,-83 86 1,1 0 0,-24-26-1,0-40 17,-35-106-17,-1 53 1,-34-26-1,-24 26 1,-12 14 0,-35 19-1,-12 26 1,-24 21 0,1 33-1,-24 19 1,0 40-1,0 7 1,0 20 0,12 12-1,0 8 1,-1 13 15,25 32-15,-1 21-1,12 6 1,0 27 0,24-7-1,0 0 1,117-99 0,12-20-1</inkml:trace>
  <inkml:trace contextRef="#ctx0" brushRef="#br0" timeOffset="44871.2938">35076 17195 0,'-23'53'16,"11"-26"-1,-47 46 1,-59 46 15,-46 79-15,-60 74-1,1-14 1,-60 72 0,72-39-1,-13 7 1,48-20-1,11-13 1,48-54 0,117-197-1,0-1 1,0 0 0,0 0-1,0-13 1,0 0 15,0-26-15,11-60-1,-11-60 1,0 34 0,12-34-1,-12-39 1,12 33-1,-12 20 1,12 19 0,-12 47-1,0 26 1,0 14 0,11 6-1,-11 20 1,0 7 15,0 72-15,12 20-1,-12 40 1,0 27 0,0 25-1,12-45 1,-12-34-1,12-12 1,-1-21 0,25 14-1,34-21 1,24-38 0,24-28-1,58-12 1,1-8-1,-1-12 1,-11 19 15,-36-6-15,-58 13 0,-12-7-1,-24 7 1,-11 0-1,-24 0 1</inkml:trace>
  <inkml:trace contextRef="#ctx0" brushRef="#br0" timeOffset="62672.3677">12434 20609 0,'-23'-6'15,"23"6"1,0 0 0,-12 6-1,-35 14 1,-12 66-1,-94 153 1,-47 52 0,-47 125-1,24-58 17,-13 85-17,48-125 1,12-1-1,35-79 1,35-19 0,106-219-1,0 0 1</inkml:trace>
  <inkml:trace contextRef="#ctx0" brushRef="#br0" timeOffset="63112.0302">10399 21403 0,'-12'-6'16,"36"12"-1,35 21 1,117 92 0,48 79-1,34 1 1,25 39-1,11 60 1,-47-73 0,0 13-1,-47-26 1,-36 6 0,-22-53-1,-142-165 16</inkml:trace>
  <inkml:trace contextRef="#ctx0" brushRef="#br0" timeOffset="63575.309">14387 20298 0,'-24'113'15,"12"-47"1,-70 152 0,-36 67-1,-11 33 1,-36 85 0,-23-39-1,-24 66 1,36-112-1,-12 46 1,11-73 0,24-33 15,24-86-15,129-172-1</inkml:trace>
  <inkml:trace contextRef="#ctx0" brushRef="#br0" timeOffset="63981.1874">12563 21258 0,'-11'-33'0,"11"33"15,23 20 17,71 59-17,94 93 1,83 66-1,47-19 1,46 19 0,-46-20-1,-12 7 1,-36-33 0,-58-53-1,-212-139 1</inkml:trace>
  <inkml:trace contextRef="#ctx0" brushRef="#br0" timeOffset="64372.0006">15198 20437 0,'12'0'16,"-12"20"0,23 33-1,72 86 1,10 33-1,37 7 1,22-34 0,71-78-1,71-140 1,-12-46 15,12-60-15,-47-33-1,-259 212 1</inkml:trace>
  <inkml:trace contextRef="#ctx0" brushRef="#br0" timeOffset="64809.979">16045 21178 0,'-24'47'16,"24"-21"0,0 21-1,24 125 1,-12 46 0,23 27-1,-11 19 1,-13 14-1,13-20 1,-24 20 0,0 13-1,0-291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77.70399" units="1/cm"/>
          <inkml:channelProperty channel="Y" name="resolution" value="138.1579" units="1/cm"/>
          <inkml:channelProperty channel="T" name="resolution" value="1" units="1/dev"/>
        </inkml:channelProperties>
      </inkml:inkSource>
      <inkml:timestamp xml:id="ts0" timeString="2023-03-21T11:00:37.9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22785 4023 0,'-36'106'0,"-22"46"16,-48 66-16,59-112 0,23 33 16,1 13-16,23 80 15,35-21 1,24-25-1,58-41 1,60-66 0,93-45-1,71-74 1,-11-20 0,-13-26 15,-23-6-16,-47-14 1,-247 106 0</inkml:trace>
  <inkml:trace contextRef="#ctx0" brushRef="#br0" timeOffset="437.1698">22432 4883 0,'12'-7'16,"-12"7"0,47 7-1,59-7 1,93 13 0,48-20-1,24 7 1,11-6-1,-35 6 1,-188 0 0,-12-7-1,-12-6 1,-35 13 0</inkml:trace>
  <inkml:trace contextRef="#ctx0" brushRef="#br0" timeOffset="749.856">22338 4267 0,'0'-13'15,"12"13"1,70-13 0,71 6-1,141-6 1,0 0 0,59 6-1,-71 1 16,12-1-15,-294 7 0</inkml:trace>
  <inkml:trace contextRef="#ctx0" brushRef="#br0" timeOffset="1249.6686">25125 4042 0,'12'34'16,"-12"-28"-1,0 60 1,-12 53-1,24 47 1,-24-14 0,12 66-1,0-19 1,0-21 0,12-52-1,-12-20 1,12-40 15,-12-66-15</inkml:trace>
  <inkml:trace contextRef="#ctx0" brushRef="#br0" timeOffset="2077.7361">24761 4089 0,'-12'6'0,"12"-6"16,24 14 15,23 52-15,23 73 0,36 6-1,-24-26 1,1-33-1,-13-19 1,36-14 0,-24-34-1,1-32 1,23-46 0,-1-61-1,-22 1 1,-13 14-1,-34 25 1,22-32 15,-22 39-15,-13 13 0,-11 34-1,-12 19 1,12 7-1,-12 13 1,12 40 0,35 73-1,-12 33 1,0-7 0,0-6-1,1-14 1,-13 14-1,1-27 1,-1-33 15,-23-27-15,12 1 0,0-27-1,-12-33 1</inkml:trace>
  <inkml:trace contextRef="#ctx0" brushRef="#br0" timeOffset="2485.6787">26972 4129 0,'12'46'15,"-24"-6"1,0 59-1,12 33 1,0 14 0,0 26-1,0 0 1,0-33 0,12-20-1,0-27 1,11-39-1,-23-53 1</inkml:trace>
  <inkml:trace contextRef="#ctx0" brushRef="#br0" timeOffset="3511.7503">27525 4340 0,'-12'0'16,"12"0"-1,0 0 1,0 0 0,12-6-1,11-8 1,24-5 0,48-15 15,34 8-16,12 6 1,-23 7 0,35 6-1,-36 14 1,-23 0 0,0 12-1,-35 1 1,-24-7-1,1 1 1,-13 12 0,-23 1-1,0 6 1,-47 46 0,-47 40 15,0-20-31,-82 67 31,11-40-15,-23 32-1,35-39 1,-12 14 0,153-113-1,-35 19 1,12-6-1,12-13 1,11 0 0,0-7-1,12-6 1,12 6 0,11 0-1,24-6 16,59 0-15,59-21 0,35-12-1,35-1 1,-23 14 0,-48-20-1,-22 20 1,-13 6-1,-35-6 1,-94 13 15</inkml:trace>
  <inkml:trace contextRef="#ctx0" brushRef="#br0" timeOffset="3917.8344">29595 4122 0,'24'7'15,"-24"6"1,0 46 0,-12 87 15,-12 13-15,12 39-1,1 14 1,-1-40-1,24-46 1,-12-40 0,11-14-1,37-5 1,-48-67 0</inkml:trace>
  <inkml:trace contextRef="#ctx0" brushRef="#br0" timeOffset="4621.0505">31700 4109 0,'24'-14'16,"-24"14"-1,0 0 1,-35-6-1,-24-14 1,-47 0 0,0 20 15,-82 13-31,-24 20 31,-70 53-15,35 34-1,23 12 1,60 33 0,70 1-1,82 39 1,82 0 0,60 13-1,-1-52 1,12-14-1,1-46 1,-1-27 0,0-46-1,0-40 1,0-39 0,-12-40 15,1-86-16,-36-40 1,-94 212 0</inkml:trace>
  <inkml:trace contextRef="#ctx0" brushRef="#br0" timeOffset="4949.3821">31548 4883 0,'11'79'15,"-11"-52"1,0 45 0,-11 67 15,-1-26-16,12 32 1,12 8 0,-1-28-1,-11-45 1,12-27 0,-12-47-1,0-6 1</inkml:trace>
  <inkml:trace contextRef="#ctx0" brushRef="#br0" timeOffset="5292.8661">30689 5227 0,'0'6'16,"0"-6"-1,12-6 1,82 12 0,47 1-1,59-7 1,35 0-1,12 13 1,-23-33 0,-24-13-1,-200 33 1</inkml:trace>
  <inkml:trace contextRef="#ctx0" brushRef="#br0" timeOffset="5967.0514">32477 4850 0,'0'0'15,"0"0"1,-12 13 0,-35 46-1,-12 61 1,-11 18 0,22-12-1,37-20 1,34 7 15,48-8-15,-1-45-1,48-20 1,11-47 0,1-19-1,-13-21 1,25-59-1,-48-26 1,-36 6 0,-46 27-1,-24 13 1,-46-53 0,-84-53-1,-57 33 1,-25 21-1,-23 65 1,176 106 0,36 0 15,23 0-15,48 46-1,117 14 1,-153-93-1</inkml:trace>
  <inkml:trace contextRef="#ctx0" brushRef="#br0" timeOffset="6341.6587">33582 4208 0,'12'-7'15,"-12"7"1,59 0-1,129 14 1,36-14 0,81 13-1,-46-26 1,0 6 0,-224 0-1,-35 7 1</inkml:trace>
  <inkml:trace contextRef="#ctx0" brushRef="#br0" timeOffset="6716.8561">33959 4334 0,'23'39'16,"-11"-32"-1,0 26 1,0 20 0,-24 33-1,12 20 1,0 39-1,0 60 1,-12-33 0,12-46-1,12 7 1,23 5 15,0-38-15,-35-100-1</inkml:trace>
  <inkml:trace contextRef="#ctx0" brushRef="#br0" timeOffset="7201.1607">34735 4956 0,'-23'59'16,"11"-19"-1,-12 33 1,-35 32 0,24-25-1,12-21 1,23-12 0,11-8-1,48 14 1,35-6-1,106 25 1,-12-39 0,48-6-1,-36-27 1,-142-20 0,-58 20 15</inkml:trace>
  <inkml:trace contextRef="#ctx0" brushRef="#br0" timeOffset="7507.9648">34747 5498 0,'12'0'16,"-1"0"0,25 0-1,46 0 1,47-13 15,1 26-15,11-20-1,-24-6 1,-11-13 0,-106 26-1</inkml:trace>
  <inkml:trace contextRef="#ctx0" brushRef="#br0" timeOffset="7882.9125">34747 4995 0,'47'-20'15,"-35"14"1,58-7-1,107-1 1,23-12 0,23-1-1,1 8 1,-154 5 0,-23 8-1,-12-1 1,1 0-1,-25 7 1,-11 0 15</inkml:trace>
  <inkml:trace contextRef="#ctx0" brushRef="#br0" timeOffset="145508.1636">34170 26207 0,'0'0'0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0" name="Shape 1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389227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Franklin Gothic Book"/>
        <a:ea typeface="Franklin Gothic Book"/>
        <a:cs typeface="Franklin Gothic Book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079500" y="2921000"/>
            <a:ext cx="10845800" cy="2413000"/>
          </a:xfrm>
          <a:prstGeom prst="rect">
            <a:avLst/>
          </a:prstGeom>
        </p:spPr>
        <p:txBody>
          <a:bodyPr anchor="b"/>
          <a:lstStyle>
            <a:lvl1pPr>
              <a:defRPr sz="8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079500" y="5359400"/>
            <a:ext cx="10845800" cy="138006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13" name="Shape 113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4" name="Shape 1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22" name="Shape 122"/>
          <p:cNvSpPr>
            <a:spLocks noGrp="1"/>
          </p:cNvSpPr>
          <p:nvPr>
            <p:ph type="body" sz="half" idx="1"/>
          </p:nvPr>
        </p:nvSpPr>
        <p:spPr>
          <a:xfrm>
            <a:off x="7772400" y="2527300"/>
            <a:ext cx="41529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3" name="Shape 1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2" spcCol="542290" anchor="t"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1079500" y="876300"/>
            <a:ext cx="10845800" cy="8001000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pic" sz="half" idx="13"/>
          </p:nvPr>
        </p:nvSpPr>
        <p:spPr>
          <a:xfrm>
            <a:off x="2451100" y="952500"/>
            <a:ext cx="8102600" cy="609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6 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pic" sz="quarter" idx="13"/>
          </p:nvPr>
        </p:nvSpPr>
        <p:spPr>
          <a:xfrm>
            <a:off x="49784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pic" sz="quarter" idx="14"/>
          </p:nvPr>
        </p:nvSpPr>
        <p:spPr>
          <a:xfrm>
            <a:off x="13335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pic" sz="quarter" idx="15"/>
          </p:nvPr>
        </p:nvSpPr>
        <p:spPr>
          <a:xfrm>
            <a:off x="86233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1" name="Shape 81"/>
          <p:cNvSpPr>
            <a:spLocks noGrp="1"/>
          </p:cNvSpPr>
          <p:nvPr>
            <p:ph type="pic" sz="quarter" idx="16"/>
          </p:nvPr>
        </p:nvSpPr>
        <p:spPr>
          <a:xfrm>
            <a:off x="49784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pic" sz="quarter" idx="17"/>
          </p:nvPr>
        </p:nvSpPr>
        <p:spPr>
          <a:xfrm>
            <a:off x="13335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pic" sz="quarter" idx="18"/>
          </p:nvPr>
        </p:nvSpPr>
        <p:spPr>
          <a:xfrm>
            <a:off x="86233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pic" sz="half" idx="13"/>
          </p:nvPr>
        </p:nvSpPr>
        <p:spPr>
          <a:xfrm>
            <a:off x="6400800" y="25908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xfrm>
            <a:off x="495300" y="1663700"/>
            <a:ext cx="5651500" cy="3302000"/>
          </a:xfrm>
          <a:prstGeom prst="rect">
            <a:avLst/>
          </a:prstGeom>
        </p:spPr>
        <p:txBody>
          <a:bodyPr anchor="b"/>
          <a:lstStyle/>
          <a:p>
            <a:r>
              <a:t>Titolo Testo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"/>
          </p:nvPr>
        </p:nvSpPr>
        <p:spPr>
          <a:xfrm>
            <a:off x="495300" y="4991100"/>
            <a:ext cx="5651500" cy="3073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sz="half" idx="13"/>
          </p:nvPr>
        </p:nvSpPr>
        <p:spPr>
          <a:xfrm>
            <a:off x="6400800" y="33020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04" name="Shape 104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079500" y="152400"/>
            <a:ext cx="10845800" cy="2095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r>
              <a:t>Titolo Testo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079500" y="2527300"/>
            <a:ext cx="10845800" cy="610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04151" y="9080500"/>
            <a:ext cx="373708" cy="355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63F907"/>
          </a:solidFill>
          <a:uFillTx/>
          <a:latin typeface="Franklin Gothic Book"/>
          <a:ea typeface="Franklin Gothic Book"/>
          <a:cs typeface="Franklin Gothic Book"/>
          <a:sym typeface="Franklin Gothic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63F907"/>
          </a:solidFill>
          <a:uFillTx/>
          <a:latin typeface="+mj-lt"/>
          <a:ea typeface="+mj-ea"/>
          <a:cs typeface="+mj-cs"/>
          <a:sym typeface="Franklin Gothic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63F907"/>
          </a:solidFill>
          <a:uFillTx/>
          <a:latin typeface="+mj-lt"/>
          <a:ea typeface="+mj-ea"/>
          <a:cs typeface="+mj-cs"/>
          <a:sym typeface="Franklin Gothic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63F907"/>
          </a:solidFill>
          <a:uFillTx/>
          <a:latin typeface="+mj-lt"/>
          <a:ea typeface="+mj-ea"/>
          <a:cs typeface="+mj-cs"/>
          <a:sym typeface="Franklin Gothic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63F907"/>
          </a:solidFill>
          <a:uFillTx/>
          <a:latin typeface="+mj-lt"/>
          <a:ea typeface="+mj-ea"/>
          <a:cs typeface="+mj-cs"/>
          <a:sym typeface="Franklin Gothic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63F907"/>
          </a:solidFill>
          <a:uFillTx/>
          <a:latin typeface="+mj-lt"/>
          <a:ea typeface="+mj-ea"/>
          <a:cs typeface="+mj-cs"/>
          <a:sym typeface="Franklin Gothic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63F907"/>
          </a:solidFill>
          <a:uFillTx/>
          <a:latin typeface="+mj-lt"/>
          <a:ea typeface="+mj-ea"/>
          <a:cs typeface="+mj-cs"/>
          <a:sym typeface="Franklin Gothic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63F907"/>
          </a:solidFill>
          <a:uFillTx/>
          <a:latin typeface="+mj-lt"/>
          <a:ea typeface="+mj-ea"/>
          <a:cs typeface="+mj-cs"/>
          <a:sym typeface="Franklin Gothic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63F907"/>
          </a:solidFill>
          <a:uFillTx/>
          <a:latin typeface="+mj-lt"/>
          <a:ea typeface="+mj-ea"/>
          <a:cs typeface="+mj-cs"/>
          <a:sym typeface="Franklin Gothic Medium"/>
        </a:defRPr>
      </a:lvl9pPr>
    </p:titleStyle>
    <p:bodyStyle>
      <a:lvl1pPr marL="904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1pPr>
      <a:lvl2pPr marL="1429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2pPr>
      <a:lvl3pPr marL="1937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3pPr>
      <a:lvl4pPr marL="2462257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4pPr>
      <a:lvl5pPr marL="29871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5pPr>
      <a:lvl6pPr marL="33427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6pPr>
      <a:lvl7pPr marL="3698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7pPr>
      <a:lvl8pPr marL="40539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8pPr>
      <a:lvl9pPr marL="44095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9pPr>
    </p:bodyStyle>
    <p:otherStyle>
      <a:lvl1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1pPr>
      <a:lvl2pPr marL="0" marR="0" indent="2286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2pPr>
      <a:lvl3pPr marL="0" marR="0" indent="4572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3pPr>
      <a:lvl4pPr marL="0" marR="0" indent="6858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4pPr>
      <a:lvl5pPr marL="0" marR="0" indent="9144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5pPr>
      <a:lvl6pPr marL="0" marR="0" indent="11430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6pPr>
      <a:lvl7pPr marL="0" marR="0" indent="13716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7pPr>
      <a:lvl8pPr marL="0" marR="0" indent="16002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8pPr>
      <a:lvl9pPr marL="0" marR="0" indent="18288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emf"/><Relationship Id="rId5" Type="http://schemas.openxmlformats.org/officeDocument/2006/relationships/customXml" Target="../ink/ink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/>
          </p:cNvSpPr>
          <p:nvPr>
            <p:ph type="ctrTitle"/>
          </p:nvPr>
        </p:nvSpPr>
        <p:spPr>
          <a:xfrm>
            <a:off x="1079500" y="2971800"/>
            <a:ext cx="10845800" cy="3810000"/>
          </a:xfrm>
          <a:prstGeom prst="rect">
            <a:avLst/>
          </a:prstGeom>
        </p:spPr>
        <p:txBody>
          <a:bodyPr anchor="ctr"/>
          <a:lstStyle/>
          <a:p>
            <a:pPr>
              <a:defRPr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>
                    <a:lumMod val="10000"/>
                  </a:schemeClr>
                </a:solidFill>
              </a:rPr>
              <a:t>Corso di Genetica</a:t>
            </a:r>
          </a:p>
          <a:p>
            <a:pPr>
              <a:defRPr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>
                    <a:lumMod val="10000"/>
                  </a:schemeClr>
                </a:solidFill>
              </a:rPr>
              <a:t>-Lezione </a:t>
            </a:r>
            <a:r>
              <a:rPr lang="it-IT">
                <a:solidFill>
                  <a:schemeClr val="bg1">
                    <a:lumMod val="10000"/>
                  </a:schemeClr>
                </a:solidFill>
              </a:rPr>
              <a:t>7</a:t>
            </a:r>
            <a:r>
              <a:rPr>
                <a:solidFill>
                  <a:schemeClr val="bg1">
                    <a:lumMod val="10000"/>
                  </a:schemeClr>
                </a:solidFill>
              </a:rPr>
              <a:t>-</a:t>
            </a:r>
          </a:p>
          <a:p>
            <a:pPr>
              <a:defRPr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>
                    <a:lumMod val="10000"/>
                  </a:schemeClr>
                </a:solidFill>
              </a:rPr>
              <a:t>Cenci</a:t>
            </a:r>
            <a:r>
              <a:rPr lang="it-IT">
                <a:solidFill>
                  <a:schemeClr val="bg1">
                    <a:lumMod val="10000"/>
                  </a:schemeClr>
                </a:solidFill>
              </a:rPr>
              <a:t/>
            </a:r>
            <a:br>
              <a:rPr lang="it-IT">
                <a:solidFill>
                  <a:schemeClr val="bg1">
                    <a:lumMod val="10000"/>
                  </a:schemeClr>
                </a:solidFill>
              </a:rPr>
            </a:br>
            <a:endParaRPr>
              <a:solidFill>
                <a:schemeClr val="bg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445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230012" y="-351773"/>
            <a:ext cx="13624087" cy="2912425"/>
          </a:xfrm>
        </p:spPr>
        <p:txBody>
          <a:bodyPr/>
          <a:lstStyle/>
          <a:p>
            <a:r>
              <a:rPr lang="en-US">
                <a:solidFill>
                  <a:srgbClr val="800000"/>
                </a:solidFill>
              </a:rPr>
              <a:t>Anche i geni autosomici possono determinare differenze tra i sessi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277" y="3285714"/>
            <a:ext cx="12397357" cy="6184872"/>
          </a:xfrm>
        </p:spPr>
        <p:txBody>
          <a:bodyPr/>
          <a:lstStyle/>
          <a:p>
            <a:r>
              <a:rPr lang="en-US" b="1">
                <a:solidFill>
                  <a:srgbClr val="800000"/>
                </a:solidFill>
              </a:rPr>
              <a:t>I caratteri limitati al sesso </a:t>
            </a:r>
            <a:r>
              <a:rPr lang="en-US">
                <a:solidFill>
                  <a:schemeClr val="bg1">
                    <a:lumMod val="10000"/>
                  </a:schemeClr>
                </a:solidFill>
              </a:rPr>
              <a:t>influenzano una struttura o un processo che si trova in un sesso e non sull’altro.</a:t>
            </a:r>
          </a:p>
          <a:p>
            <a:pPr lvl="4"/>
            <a:r>
              <a:rPr lang="en-US" sz="3600">
                <a:solidFill>
                  <a:schemeClr val="bg1">
                    <a:lumMod val="10000"/>
                  </a:schemeClr>
                </a:solidFill>
              </a:rPr>
              <a:t>mutazione </a:t>
            </a:r>
            <a:r>
              <a:rPr lang="en-US" sz="3600" i="1">
                <a:solidFill>
                  <a:schemeClr val="bg1">
                    <a:lumMod val="10000"/>
                  </a:schemeClr>
                </a:solidFill>
              </a:rPr>
              <a:t>stuck</a:t>
            </a:r>
            <a:r>
              <a:rPr lang="en-US"/>
              <a:t>ratteri influenzati</a:t>
            </a:r>
          </a:p>
          <a:p>
            <a:r>
              <a:rPr lang="en-US" b="1">
                <a:solidFill>
                  <a:srgbClr val="800000"/>
                </a:solidFill>
              </a:rPr>
              <a:t>I caratteri influenzati dal sesso </a:t>
            </a:r>
            <a:r>
              <a:rPr lang="en-US">
                <a:solidFill>
                  <a:srgbClr val="290A01"/>
                </a:solidFill>
              </a:rPr>
              <a:t>si presentano in entrambi i sessi, ma l’espressione di questi caratteri può essere diversa nei due sessi a causa di differenze ormonali.</a:t>
            </a:r>
          </a:p>
          <a:p>
            <a:pPr lvl="4"/>
            <a:r>
              <a:rPr lang="en-US" sz="3600">
                <a:solidFill>
                  <a:srgbClr val="290A01"/>
                </a:solidFill>
              </a:rPr>
              <a:t>calvizie a chiazze</a:t>
            </a:r>
          </a:p>
          <a:p>
            <a:pPr lvl="1"/>
            <a:endParaRPr lang="en-US">
              <a:solidFill>
                <a:srgbClr val="290A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6097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1154"/>
            <a:ext cx="7708900" cy="15875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55" y="1688210"/>
            <a:ext cx="7162800" cy="505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7824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723" y="0"/>
            <a:ext cx="11099800" cy="29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9902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400800" cy="7493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" y="560622"/>
            <a:ext cx="5994400" cy="829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7110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6607"/>
            <a:ext cx="6565900" cy="965200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0" y="2572683"/>
            <a:ext cx="60071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2982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/>
        </p:nvSpPr>
        <p:spPr>
          <a:xfrm>
            <a:off x="1270000" y="3322285"/>
            <a:ext cx="11125200" cy="4734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300"/>
            </a:pPr>
            <a:r>
              <a:rPr>
                <a:solidFill>
                  <a:schemeClr val="bg1">
                    <a:lumMod val="10000"/>
                  </a:schemeClr>
                </a:solidFill>
              </a:rPr>
              <a:t>(1) l’eredità dei geni corrisponde all’eredità</a:t>
            </a:r>
          </a:p>
          <a:p>
            <a:pPr>
              <a:defRPr sz="4300"/>
            </a:pPr>
            <a:r>
              <a:rPr>
                <a:solidFill>
                  <a:schemeClr val="bg1">
                    <a:lumMod val="10000"/>
                  </a:schemeClr>
                </a:solidFill>
              </a:rPr>
              <a:t>dei cromosomi in ogni dettaglio</a:t>
            </a:r>
          </a:p>
          <a:p>
            <a:pPr>
              <a:defRPr sz="4300"/>
            </a:pPr>
            <a:r>
              <a:rPr>
                <a:solidFill>
                  <a:schemeClr val="bg1">
                    <a:lumMod val="10000"/>
                  </a:schemeClr>
                </a:solidFill>
              </a:rPr>
              <a:t> </a:t>
            </a:r>
          </a:p>
          <a:p>
            <a:pPr>
              <a:defRPr sz="4300">
                <a:solidFill>
                  <a:srgbClr val="EEF921"/>
                </a:solidFill>
              </a:defRPr>
            </a:pPr>
            <a:r>
              <a:rPr>
                <a:solidFill>
                  <a:schemeClr val="bg1">
                    <a:lumMod val="10000"/>
                  </a:schemeClr>
                </a:solidFill>
              </a:rPr>
              <a:t>(2) la trasmissione di particolari cromosomi coincide con la trasmissione di caratteri specifici oltre quelli della determinazione del sesso.</a:t>
            </a:r>
          </a:p>
        </p:txBody>
      </p:sp>
      <p:sp>
        <p:nvSpPr>
          <p:cNvPr id="198" name="Shape 198"/>
          <p:cNvSpPr/>
          <p:nvPr/>
        </p:nvSpPr>
        <p:spPr>
          <a:xfrm>
            <a:off x="2930690" y="375807"/>
            <a:ext cx="7803819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>
              <a:defRPr sz="60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Validazione della teoria</a:t>
            </a:r>
          </a:p>
          <a:p>
            <a:pPr algn="ctr">
              <a:defRPr sz="60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cromosomica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2715" y="3217578"/>
            <a:ext cx="2766600" cy="381600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2972519" y="1342626"/>
            <a:ext cx="66441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chemeClr val="bg2">
                    <a:lumMod val="50000"/>
                  </a:schemeClr>
                </a:solidFill>
              </a:rPr>
              <a:t>Walter Stanborough Sutton</a:t>
            </a:r>
          </a:p>
        </p:txBody>
      </p:sp>
    </p:spTree>
    <p:extLst>
      <p:ext uri="{BB962C8B-B14F-4D97-AF65-F5344CB8AC3E}">
        <p14:creationId xmlns:p14="http://schemas.microsoft.com/office/powerpoint/2010/main" val="7106589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/>
        </p:nvSpPr>
        <p:spPr>
          <a:xfrm>
            <a:off x="2023977" y="-4961"/>
            <a:ext cx="7845848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60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Ipotesi di Sutton (1903)</a:t>
            </a:r>
          </a:p>
        </p:txBody>
      </p:sp>
      <p:sp>
        <p:nvSpPr>
          <p:cNvPr id="201" name="Shape 201"/>
          <p:cNvSpPr/>
          <p:nvPr/>
        </p:nvSpPr>
        <p:spPr>
          <a:xfrm>
            <a:off x="254000" y="1929673"/>
            <a:ext cx="12700000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>
                <a:solidFill>
                  <a:srgbClr val="E7F821"/>
                </a:solidFill>
              </a:defRPr>
            </a:pPr>
            <a:r>
              <a:rPr b="1">
                <a:solidFill>
                  <a:schemeClr val="accent6"/>
                </a:solidFill>
              </a:rPr>
              <a:t>2. Il complemento cromosomico, come i geni di Mendel,</a:t>
            </a:r>
          </a:p>
          <a:p>
            <a:pPr>
              <a:defRPr>
                <a:solidFill>
                  <a:srgbClr val="E7F821"/>
                </a:solidFill>
              </a:defRPr>
            </a:pPr>
            <a:r>
              <a:rPr b="1">
                <a:solidFill>
                  <a:schemeClr val="accent6"/>
                </a:solidFill>
              </a:rPr>
              <a:t>non mostra variazioni quando viene trasmesso dai genitori alla progenie.</a:t>
            </a:r>
          </a:p>
        </p:txBody>
      </p:sp>
      <p:sp>
        <p:nvSpPr>
          <p:cNvPr id="202" name="Shape 202"/>
          <p:cNvSpPr/>
          <p:nvPr/>
        </p:nvSpPr>
        <p:spPr>
          <a:xfrm>
            <a:off x="241300" y="2947673"/>
            <a:ext cx="12725400" cy="1487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rPr b="1">
                <a:solidFill>
                  <a:schemeClr val="accent2"/>
                </a:solidFill>
              </a:rPr>
              <a:t>3. Durante la meiosi, i cromosomi omologhi si appaiano e</a:t>
            </a:r>
          </a:p>
          <a:p>
            <a:r>
              <a:rPr b="1">
                <a:solidFill>
                  <a:schemeClr val="accent2"/>
                </a:solidFill>
              </a:rPr>
              <a:t>poi si separano in gameti differenti così come gli alleli alternativi di ciascun gene segregano in gameti diversi</a:t>
            </a:r>
          </a:p>
        </p:txBody>
      </p:sp>
      <p:sp>
        <p:nvSpPr>
          <p:cNvPr id="203" name="Shape 203"/>
          <p:cNvSpPr/>
          <p:nvPr/>
        </p:nvSpPr>
        <p:spPr>
          <a:xfrm>
            <a:off x="292100" y="4410174"/>
            <a:ext cx="12801600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>
                <a:solidFill>
                  <a:srgbClr val="FF6018"/>
                </a:solidFill>
              </a:defRPr>
            </a:pPr>
            <a:r>
              <a:rPr b="1"/>
              <a:t>4. Le copie materne e paterne di ciascuna coppia cromosomica</a:t>
            </a:r>
          </a:p>
          <a:p>
            <a:pPr>
              <a:defRPr>
                <a:solidFill>
                  <a:srgbClr val="FF6018"/>
                </a:solidFill>
              </a:defRPr>
            </a:pPr>
            <a:r>
              <a:rPr b="1"/>
              <a:t>si separano ai poli opposti del fuso a prescindere dalla segregazione di ogni altra coppia di omologhi, così come alleli alternativi di geni non associati assortiscono in maniera indipendente.</a:t>
            </a:r>
          </a:p>
        </p:txBody>
      </p:sp>
      <p:sp>
        <p:nvSpPr>
          <p:cNvPr id="204" name="Shape 204"/>
          <p:cNvSpPr/>
          <p:nvPr/>
        </p:nvSpPr>
        <p:spPr>
          <a:xfrm>
            <a:off x="254000" y="6162774"/>
            <a:ext cx="12446000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>
                <a:solidFill>
                  <a:srgbClr val="FDF40D"/>
                </a:solidFill>
              </a:defRPr>
            </a:pPr>
            <a:r>
              <a:rPr b="1">
                <a:solidFill>
                  <a:schemeClr val="bg2"/>
                </a:solidFill>
              </a:rPr>
              <a:t>5. Durante la fecondazione il gruppo di cromosomi di una</a:t>
            </a:r>
          </a:p>
          <a:p>
            <a:pPr>
              <a:defRPr>
                <a:solidFill>
                  <a:srgbClr val="FDF40D"/>
                </a:solidFill>
              </a:defRPr>
            </a:pPr>
            <a:r>
              <a:rPr b="1">
                <a:solidFill>
                  <a:schemeClr val="bg2"/>
                </a:solidFill>
              </a:rPr>
              <a:t>cellula uovo si unisce con il gruppo dei cromosomi di uno spermatozoo incontrato a caso, così come gli alleli di un genitore si uniscono a caso con quelli provenienti dall’altro genitore.</a:t>
            </a:r>
          </a:p>
        </p:txBody>
      </p:sp>
      <p:sp>
        <p:nvSpPr>
          <p:cNvPr id="205" name="Shape 205"/>
          <p:cNvSpPr/>
          <p:nvPr/>
        </p:nvSpPr>
        <p:spPr>
          <a:xfrm>
            <a:off x="241300" y="8146207"/>
            <a:ext cx="13093700" cy="1487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>
                <a:solidFill>
                  <a:srgbClr val="43F72C"/>
                </a:solidFill>
              </a:defRPr>
            </a:pPr>
            <a:r>
              <a:rPr b="1">
                <a:solidFill>
                  <a:srgbClr val="0000FF"/>
                </a:solidFill>
              </a:rPr>
              <a:t>6. In tutte le cellule che derivano dalla fecondazione di una</a:t>
            </a:r>
          </a:p>
          <a:p>
            <a:pPr>
              <a:defRPr>
                <a:solidFill>
                  <a:srgbClr val="43F72C"/>
                </a:solidFill>
              </a:defRPr>
            </a:pPr>
            <a:r>
              <a:rPr b="1">
                <a:solidFill>
                  <a:srgbClr val="0000FF"/>
                </a:solidFill>
              </a:rPr>
              <a:t>cellula uovo, metà dei cromosomi e metà dei geni sono di</a:t>
            </a:r>
          </a:p>
          <a:p>
            <a:pPr>
              <a:defRPr>
                <a:solidFill>
                  <a:srgbClr val="43F72C"/>
                </a:solidFill>
              </a:defRPr>
            </a:pPr>
            <a:r>
              <a:rPr b="1">
                <a:solidFill>
                  <a:srgbClr val="0000FF"/>
                </a:solidFill>
              </a:rPr>
              <a:t>origine materna, l’altra metà di origine paterna</a:t>
            </a:r>
          </a:p>
        </p:txBody>
      </p:sp>
      <p:sp>
        <p:nvSpPr>
          <p:cNvPr id="206" name="Shape 206"/>
          <p:cNvSpPr/>
          <p:nvPr/>
        </p:nvSpPr>
        <p:spPr>
          <a:xfrm>
            <a:off x="254000" y="917906"/>
            <a:ext cx="12446000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rPr b="1">
                <a:solidFill>
                  <a:schemeClr val="tx2">
                    <a:lumMod val="25000"/>
                  </a:schemeClr>
                </a:solidFill>
              </a:rPr>
              <a:t>1. Ogni cellula contiene due copie di ciascun tipo di cromosoma</a:t>
            </a:r>
          </a:p>
          <a:p>
            <a:r>
              <a:rPr b="1">
                <a:solidFill>
                  <a:schemeClr val="tx2">
                    <a:lumMod val="25000"/>
                  </a:schemeClr>
                </a:solidFill>
              </a:rPr>
              <a:t>e ci sono due copie di ciascun tipo di gene.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" grpId="2" animBg="1" advAuto="0"/>
      <p:bldP spid="202" grpId="3" animBg="1" advAuto="0"/>
      <p:bldP spid="203" grpId="4" animBg="1" advAuto="0"/>
      <p:bldP spid="204" grpId="5" animBg="1" advAuto="0"/>
      <p:bldP spid="205" grpId="6" animBg="1" advAuto="0"/>
      <p:bldP spid="206" grpId="1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tab 4.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95500" y="88900"/>
            <a:ext cx="8242300" cy="92760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0" y="1828800"/>
            <a:ext cx="4241800" cy="609600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4084795" y="441269"/>
            <a:ext cx="579016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>
                <a:solidFill>
                  <a:srgbClr val="292C30"/>
                </a:solidFill>
              </a:rPr>
              <a:t>Thomas Hunt Morgan</a:t>
            </a:r>
          </a:p>
        </p:txBody>
      </p:sp>
    </p:spTree>
    <p:extLst>
      <p:ext uri="{BB962C8B-B14F-4D97-AF65-F5344CB8AC3E}">
        <p14:creationId xmlns:p14="http://schemas.microsoft.com/office/powerpoint/2010/main" val="20413471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4.1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00400" y="317500"/>
            <a:ext cx="5516556" cy="9118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24300" y="1282700"/>
            <a:ext cx="4051300" cy="5207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959100" y="190500"/>
            <a:ext cx="6235700" cy="8423954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Shape 213"/>
          <p:cNvSpPr/>
          <p:nvPr/>
        </p:nvSpPr>
        <p:spPr>
          <a:xfrm>
            <a:off x="6083300" y="177800"/>
            <a:ext cx="3479800" cy="83312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put penna 1"/>
              <p14:cNvContentPartPr/>
              <p14:nvPr/>
            </p14:nvContentPartPr>
            <p14:xfrm>
              <a:off x="1279440" y="38160"/>
              <a:ext cx="9722160" cy="6004800"/>
            </p14:xfrm>
          </p:contentPart>
        </mc:Choice>
        <mc:Fallback>
          <p:pic>
            <p:nvPicPr>
              <p:cNvPr id="2" name="Input penna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70080" y="28800"/>
                <a:ext cx="9740880" cy="6023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med">
    <p:fad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6" dur="500" fill="hold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" grpId="1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4.1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38300" y="2446815"/>
            <a:ext cx="10109200" cy="7116285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Shape 216"/>
          <p:cNvSpPr/>
          <p:nvPr/>
        </p:nvSpPr>
        <p:spPr>
          <a:xfrm>
            <a:off x="532870" y="108019"/>
            <a:ext cx="12320060" cy="23493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60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pPr>
              <a:lnSpc>
                <a:spcPct val="80000"/>
              </a:lnSpc>
            </a:pPr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L’analisi dei rari errori della meiosi ha fornito un ulteriore sostegno alla teoria cromosomica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put penna 1"/>
              <p14:cNvContentPartPr/>
              <p14:nvPr/>
            </p14:nvContentPartPr>
            <p14:xfrm>
              <a:off x="2227680" y="5185080"/>
              <a:ext cx="10400040" cy="3418560"/>
            </p14:xfrm>
          </p:contentPart>
        </mc:Choice>
        <mc:Fallback>
          <p:pic>
            <p:nvPicPr>
              <p:cNvPr id="2" name="Input penna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18320" y="5175720"/>
                <a:ext cx="10418760" cy="3437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4.2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30975" y="1892300"/>
            <a:ext cx="6241966" cy="7137400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Shape 219"/>
          <p:cNvSpPr/>
          <p:nvPr/>
        </p:nvSpPr>
        <p:spPr>
          <a:xfrm>
            <a:off x="635000" y="37499"/>
            <a:ext cx="11734800" cy="1787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45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pPr>
              <a:lnSpc>
                <a:spcPct val="80000"/>
              </a:lnSpc>
            </a:pPr>
            <a:r>
              <a:rPr b="1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I caratteri associati ai cromosomi X e Y nell’uomo sono identificati mediante l’analisi dei pedigree</a:t>
            </a:r>
          </a:p>
        </p:txBody>
      </p:sp>
      <p:sp>
        <p:nvSpPr>
          <p:cNvPr id="220" name="Shape 220"/>
          <p:cNvSpPr/>
          <p:nvPr/>
        </p:nvSpPr>
        <p:spPr>
          <a:xfrm>
            <a:off x="6400800" y="2498240"/>
            <a:ext cx="6273800" cy="6535121"/>
          </a:xfrm>
          <a:prstGeom prst="rect">
            <a:avLst/>
          </a:prstGeom>
          <a:ln w="50800">
            <a:solidFill>
              <a:srgbClr val="FFFCE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200">
                <a:solidFill>
                  <a:srgbClr val="FFFC41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008000"/>
                </a:solidFill>
              </a:rPr>
              <a:t>1. Il carattere si manifesta più frequentemente nei maschi che nelle femmine</a:t>
            </a:r>
          </a:p>
          <a:p>
            <a:pPr>
              <a:defRPr sz="2200">
                <a:solidFill>
                  <a:srgbClr val="D95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2. La mutazione e il carattere non vengono mai trasmessi dal padre al figlio poiché i figli ricevono dai propri padri solo il cromosoma Y.</a:t>
            </a:r>
          </a:p>
          <a:p>
            <a:pPr>
              <a:defRPr sz="2200">
                <a:solidFill>
                  <a:srgbClr val="FFFC41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chemeClr val="bg1">
                    <a:lumMod val="10000"/>
                  </a:schemeClr>
                </a:solidFill>
              </a:rPr>
              <a:t>3. Un maschio malato, invece, trasmette la mutazione associata all’X a tutte le sue figlie, che si comportano da portatori eterozigoti senza manifestare il carattere</a:t>
            </a:r>
            <a:r>
              <a:rPr>
                <a:solidFill>
                  <a:srgbClr val="FFFFFF"/>
                </a:solidFill>
              </a:rPr>
              <a:t>, ma trasmettendolo alla loro progenie.</a:t>
            </a:r>
            <a:r>
              <a:t> </a:t>
            </a:r>
          </a:p>
          <a:p>
            <a:pPr>
              <a:defRPr sz="2200">
                <a:solidFill>
                  <a:srgbClr val="00A3D7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4. In questo modo, il carattere spesso salta una generazione, dato che la mutazione viene trasmessa dal nonno, tramite</a:t>
            </a:r>
          </a:p>
          <a:p>
            <a:pPr>
              <a:defRPr sz="2200">
                <a:solidFill>
                  <a:srgbClr val="00A3D7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una figlia portatrice, al nipote maschio.</a:t>
            </a:r>
          </a:p>
          <a:p>
            <a:pPr>
              <a:defRPr sz="2200">
                <a:solidFill>
                  <a:srgbClr val="9CD21C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5. Il solo modo in cui il carattere può comparire nelle generazioni successive è quando la sorella di un maschio ma-lato è portatrice. In tal caso, metà dei suoi figli maschi mostreranno il carattere.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put penna 1"/>
              <p14:cNvContentPartPr/>
              <p14:nvPr/>
            </p14:nvContentPartPr>
            <p14:xfrm>
              <a:off x="8041680" y="1448280"/>
              <a:ext cx="4882320" cy="7986600"/>
            </p14:xfrm>
          </p:contentPart>
        </mc:Choice>
        <mc:Fallback>
          <p:pic>
            <p:nvPicPr>
              <p:cNvPr id="2" name="Input penna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32320" y="1438920"/>
                <a:ext cx="4901040" cy="8005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tif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tif"/></Relationships>
</file>

<file path=ppt/theme/theme1.xml><?xml version="1.0" encoding="utf-8"?>
<a:theme xmlns:a="http://schemas.openxmlformats.org/drawingml/2006/main" name="White">
  <a:themeElements>
    <a:clrScheme name="White">
      <a:dk1>
        <a:srgbClr val="FDBDAA"/>
      </a:dk1>
      <a:lt1>
        <a:srgbClr val="53D5FD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Franklin Gothic Medium"/>
        <a:ea typeface="Franklin Gothic Medium"/>
        <a:cs typeface="Franklin Gothic Medium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177800" dist="406400" dir="5400000" rotWithShape="0">
            <a:srgbClr val="000000">
              <a:alpha val="68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merican Typewri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53D5FD"/>
            </a:solidFill>
            <a:effectLst/>
            <a:uFillTx/>
            <a:latin typeface="Franklin Gothic Book"/>
            <a:ea typeface="Franklin Gothic Book"/>
            <a:cs typeface="Franklin Gothic Book"/>
            <a:sym typeface="Franklin Gothic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Franklin Gothic Medium"/>
        <a:ea typeface="Franklin Gothic Medium"/>
        <a:cs typeface="Franklin Gothic Medium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177800" dist="406400" dir="5400000" rotWithShape="0">
            <a:srgbClr val="000000">
              <a:alpha val="68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merican Typewri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53D5FD"/>
            </a:solidFill>
            <a:effectLst/>
            <a:uFillTx/>
            <a:latin typeface="Franklin Gothic Book"/>
            <a:ea typeface="Franklin Gothic Book"/>
            <a:cs typeface="Franklin Gothic Book"/>
            <a:sym typeface="Franklin Gothic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1614</TotalTime>
  <Words>494</Words>
  <Application>Microsoft Office PowerPoint</Application>
  <PresentationFormat>Personalizzato</PresentationFormat>
  <Paragraphs>38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0" baseType="lpstr">
      <vt:lpstr>American Typewriter</vt:lpstr>
      <vt:lpstr>Franklin Gothic Book</vt:lpstr>
      <vt:lpstr>Franklin Gothic Medium</vt:lpstr>
      <vt:lpstr>Lucida Grande</vt:lpstr>
      <vt:lpstr>Trebuchet MS</vt:lpstr>
      <vt:lpstr>White</vt:lpstr>
      <vt:lpstr>Corso di Genetica -Lezione 7- Cenci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Anche i geni autosomici possono determinare differenze tra i sessi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Aula</dc:creator>
  <cp:lastModifiedBy>Aula</cp:lastModifiedBy>
  <cp:revision>19</cp:revision>
  <dcterms:modified xsi:type="dcterms:W3CDTF">2023-03-21T11:03:40Z</dcterms:modified>
</cp:coreProperties>
</file>