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0" r:id="rId2"/>
    <p:sldId id="28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23" d="100"/>
          <a:sy n="23" d="100"/>
        </p:scale>
        <p:origin x="-832" y="-13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334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Medium"/>
        <a:ea typeface="Franklin Gothic Medium"/>
        <a:cs typeface="Franklin Gothic Medium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Franklin Gothic Medium"/>
                <a:ea typeface="Franklin Gothic Medium"/>
                <a:cs typeface="Franklin Gothic Medium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1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3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4800" y="1282700"/>
            <a:ext cx="13095519" cy="84455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-12006" y="6349"/>
            <a:ext cx="130955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L’anemia falciforme illustra molte estensioni dell’analisi mendeliana dell’eredità di un singolo gene</a:t>
            </a:r>
          </a:p>
        </p:txBody>
      </p:sp>
      <p:pic>
        <p:nvPicPr>
          <p:cNvPr id="30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3564970"/>
            <a:ext cx="2692400" cy="230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6210300"/>
            <a:ext cx="2413156" cy="1727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49025689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3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6700" y="723900"/>
            <a:ext cx="7404100" cy="831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44500" y="607040"/>
            <a:ext cx="115316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Il fenotipo dipende spesso dalla penetranza</a:t>
            </a:r>
          </a:p>
          <a:p>
            <a:pPr>
              <a:defRPr sz="4800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e dall’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espressività</a:t>
            </a:r>
          </a:p>
        </p:txBody>
      </p:sp>
      <p:sp>
        <p:nvSpPr>
          <p:cNvPr id="241" name="Shape 241"/>
          <p:cNvSpPr/>
          <p:nvPr/>
        </p:nvSpPr>
        <p:spPr>
          <a:xfrm>
            <a:off x="330200" y="2754710"/>
            <a:ext cx="11811000" cy="2872581"/>
          </a:xfrm>
          <a:prstGeom prst="rect">
            <a:avLst/>
          </a:prstGeom>
          <a:ln w="127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I genetisti usano il termine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penetranza</a:t>
            </a:r>
            <a:r>
              <a:rPr b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per descrivere</a:t>
            </a:r>
          </a:p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quanti individui di una popolazione con un certo genotipo, mostrano il fenotipo atteso. La penetranza può essere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completa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(100%), come per i caratteri studiati da Mendel, o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incompleta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, come per il retinoblastoma</a:t>
            </a:r>
          </a:p>
        </p:txBody>
      </p:sp>
      <p:sp>
        <p:nvSpPr>
          <p:cNvPr id="242" name="Shape 242"/>
          <p:cNvSpPr/>
          <p:nvPr/>
        </p:nvSpPr>
        <p:spPr>
          <a:xfrm>
            <a:off x="292100" y="6702009"/>
            <a:ext cx="12420600" cy="2318583"/>
          </a:xfrm>
          <a:prstGeom prst="rect">
            <a:avLst/>
          </a:prstGeom>
          <a:ln w="12700">
            <a:solidFill>
              <a:srgbClr val="008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8FE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L’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espressività</a:t>
            </a:r>
            <a:r>
              <a:rPr b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si riferisce al grado o all’intensità con cui un</a:t>
            </a:r>
          </a:p>
          <a:p>
            <a:pPr>
              <a:defRPr sz="3600">
                <a:solidFill>
                  <a:srgbClr val="8FE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particolare genotipo è espresso in un fenotipo. L’espressività può essere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variabile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, come per il retinoblastoma (un occhio o entrambi), o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invariabile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, come il colore del pisello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 animBg="1" advAuto="0"/>
      <p:bldP spid="242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8939" y="546063"/>
            <a:ext cx="6862954" cy="4223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4634" y="5796187"/>
            <a:ext cx="4050702" cy="392633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2608506" y="-311305"/>
            <a:ext cx="7523820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Penetranza Incompleta</a:t>
            </a:r>
          </a:p>
        </p:txBody>
      </p:sp>
      <p:sp>
        <p:nvSpPr>
          <p:cNvPr id="247" name="Shape 247"/>
          <p:cNvSpPr/>
          <p:nvPr/>
        </p:nvSpPr>
        <p:spPr>
          <a:xfrm>
            <a:off x="4760231" y="4785232"/>
            <a:ext cx="3888384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Espressività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3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192" y="1993900"/>
            <a:ext cx="10916170" cy="496017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342900" y="161052"/>
            <a:ext cx="126433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L’ambiente può influire sull’espressione fenotipica di un genotipo</a:t>
            </a:r>
          </a:p>
        </p:txBody>
      </p:sp>
      <p:sp>
        <p:nvSpPr>
          <p:cNvPr id="251" name="Shape 251"/>
          <p:cNvSpPr/>
          <p:nvPr/>
        </p:nvSpPr>
        <p:spPr>
          <a:xfrm>
            <a:off x="1405921" y="7244562"/>
            <a:ext cx="4982734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4013"/>
                </a:solidFill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Mutazioni condizionali</a:t>
            </a:r>
          </a:p>
          <a:p>
            <a:pPr marL="342900" lvl="1" indent="0">
              <a:buSzPct val="126000"/>
              <a:buChar char="•"/>
              <a:defRPr sz="3600"/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permissive</a:t>
            </a:r>
          </a:p>
          <a:p>
            <a:pPr marL="342900" lvl="1" indent="0">
              <a:buSzPct val="126000"/>
              <a:buChar char="•"/>
              <a:defRPr sz="3600"/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restrittive</a:t>
            </a:r>
          </a:p>
        </p:txBody>
      </p:sp>
      <p:sp>
        <p:nvSpPr>
          <p:cNvPr id="252" name="Shape 252"/>
          <p:cNvSpPr/>
          <p:nvPr/>
        </p:nvSpPr>
        <p:spPr>
          <a:xfrm>
            <a:off x="7573773" y="8141461"/>
            <a:ext cx="23620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AE3C"/>
                </a:solidFill>
              </a:defRPr>
            </a:lvl1pPr>
          </a:lstStyle>
          <a:p>
            <a:r>
              <a:rPr>
                <a:latin typeface="Franklin Gothic Medium"/>
                <a:ea typeface="Franklin Gothic Medium"/>
                <a:cs typeface="Franklin Gothic Medium"/>
              </a:rPr>
              <a:t>Fenocopie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tab 3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52" y="1369150"/>
            <a:ext cx="11272068" cy="7355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9800" y="1892300"/>
            <a:ext cx="5346700" cy="759495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6350" y="34052"/>
            <a:ext cx="12992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Federico Guglielmo di Prussia e le Guardie di Potsdam (1713-1740)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1854200"/>
            <a:ext cx="6731000" cy="496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568452" y="7401885"/>
            <a:ext cx="1158352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Caratteri continui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: </a:t>
            </a:r>
          </a:p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Se produciono fenotipi a variazione continua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3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9600" y="1266419"/>
            <a:ext cx="13487400" cy="852528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152400" y="21547"/>
            <a:ext cx="14033500" cy="1900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Anche la variabilità continua può essere spiegata dalle estensioni dell’analisi </a:t>
            </a:r>
          </a:p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mendeliana</a:t>
            </a:r>
          </a:p>
        </p:txBody>
      </p:sp>
      <p:sp>
        <p:nvSpPr>
          <p:cNvPr id="264" name="Shape 264"/>
          <p:cNvSpPr/>
          <p:nvPr/>
        </p:nvSpPr>
        <p:spPr>
          <a:xfrm>
            <a:off x="1905000" y="2603500"/>
            <a:ext cx="2794000" cy="6070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914900" y="1663700"/>
            <a:ext cx="3771900" cy="6972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9080500" y="1625600"/>
            <a:ext cx="3771900" cy="701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1" animBg="1" advAuto="0"/>
      <p:bldP spid="265" grpId="2" animBg="1" advAuto="0"/>
      <p:bldP spid="266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30200" y="654575"/>
            <a:ext cx="11656366" cy="2780248"/>
          </a:xfrm>
          <a:prstGeom prst="rect">
            <a:avLst/>
          </a:prstGeom>
          <a:ln w="38100">
            <a:solidFill>
              <a:srgbClr val="28F91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continui (chiamati anche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caratteri quantitativi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)</a:t>
            </a:r>
          </a:p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variano quantitativamente in un intervallo di valori e possono essere anche misurati: la lunghezza di un fiore del tabacco,in millimetri, la quantità di latte giornalmente prodotto da una mucca, in litri, l’altezza di una persona, in metri.</a:t>
            </a:r>
          </a:p>
        </p:txBody>
      </p:sp>
      <p:sp>
        <p:nvSpPr>
          <p:cNvPr id="269" name="Shape 269"/>
          <p:cNvSpPr/>
          <p:nvPr/>
        </p:nvSpPr>
        <p:spPr>
          <a:xfrm>
            <a:off x="390651" y="4274601"/>
            <a:ext cx="11595915" cy="1893852"/>
          </a:xfrm>
          <a:prstGeom prst="rect">
            <a:avLst/>
          </a:prstGeom>
          <a:ln w="28575" cmpd="sng">
            <a:solidFill>
              <a:srgbClr val="000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</a:pP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Essi sono di solito </a:t>
            </a:r>
            <a:r>
              <a:rPr sz="3600"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poligenici</a:t>
            </a:r>
            <a:r>
              <a:rPr sz="36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(controllati da più geni) e mostrano gli effetti additivi di un gran numero di alleli, che creano un enorme potenziale di variazione all’interno di una popolazione.</a:t>
            </a:r>
          </a:p>
        </p:txBody>
      </p:sp>
      <p:sp>
        <p:nvSpPr>
          <p:cNvPr id="270" name="Shape 270"/>
          <p:cNvSpPr/>
          <p:nvPr/>
        </p:nvSpPr>
        <p:spPr>
          <a:xfrm>
            <a:off x="390651" y="6771748"/>
            <a:ext cx="11595915" cy="2337050"/>
          </a:xfrm>
          <a:prstGeom prst="rect">
            <a:avLst/>
          </a:prstGeom>
          <a:ln w="28575" cmpd="sng">
            <a:solidFill>
              <a:srgbClr val="FF6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poligenici sono, per definizione,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multifattoriali</a:t>
            </a:r>
            <a:r>
              <a:rPr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,</a:t>
            </a:r>
            <a:endParaRPr>
              <a:solidFill>
                <a:srgbClr val="000000"/>
              </a:solidFill>
              <a:latin typeface="Franklin Gothic Medium"/>
              <a:ea typeface="Franklin Gothic Medium"/>
              <a:cs typeface="Franklin Gothic Medium"/>
              <a:sym typeface="Helvetica"/>
            </a:endParaRPr>
          </a:p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ma non tutti i caratteri multifattoriali sono poligenici (alcuni,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per esempio, sono determinati dal modo in cui gli alleli di un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gene interagiscono l’uno con l’altro e con l’ambiente).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animBg="1" advAuto="0"/>
      <p:bldP spid="270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TAB 3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2300" y="1981200"/>
            <a:ext cx="13767293" cy="600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517738" y="239028"/>
            <a:ext cx="5026592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Riassumendo…</a:t>
            </a:r>
          </a:p>
        </p:txBody>
      </p:sp>
    </p:spTree>
    <p:extLst>
      <p:ext uri="{BB962C8B-B14F-4D97-AF65-F5344CB8AC3E}">
        <p14:creationId xmlns:p14="http://schemas.microsoft.com/office/powerpoint/2010/main" val="16448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3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1422291"/>
            <a:ext cx="11620500" cy="847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520700" y="-100030"/>
            <a:ext cx="11201400" cy="172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Estensioni delle leggi di Mendel nei</a:t>
            </a:r>
          </a:p>
          <a:p>
            <a:pPr algn="ctr">
              <a:lnSpc>
                <a:spcPct val="90000"/>
              </a:lnSpc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casi di eredità multifattoriale</a:t>
            </a:r>
          </a:p>
        </p:txBody>
      </p:sp>
      <p:grpSp>
        <p:nvGrpSpPr>
          <p:cNvPr id="171" name="Group 171"/>
          <p:cNvGrpSpPr/>
          <p:nvPr/>
        </p:nvGrpSpPr>
        <p:grpSpPr>
          <a:xfrm>
            <a:off x="596900" y="1511300"/>
            <a:ext cx="11455400" cy="8242300"/>
            <a:chOff x="0" y="0"/>
            <a:chExt cx="11455400" cy="8242300"/>
          </a:xfrm>
        </p:grpSpPr>
        <p:sp>
          <p:nvSpPr>
            <p:cNvPr id="169" name="Shape 169"/>
            <p:cNvSpPr/>
            <p:nvPr/>
          </p:nvSpPr>
          <p:spPr>
            <a:xfrm>
              <a:off x="5715000" y="0"/>
              <a:ext cx="5740400" cy="6438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0" y="6705600"/>
              <a:ext cx="11430000" cy="1536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172" name="Shape 172"/>
          <p:cNvSpPr/>
          <p:nvPr/>
        </p:nvSpPr>
        <p:spPr>
          <a:xfrm>
            <a:off x="3006268" y="4813300"/>
            <a:ext cx="3136900" cy="3111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grpSp>
        <p:nvGrpSpPr>
          <p:cNvPr id="175" name="Group 175"/>
          <p:cNvGrpSpPr/>
          <p:nvPr/>
        </p:nvGrpSpPr>
        <p:grpSpPr>
          <a:xfrm>
            <a:off x="812800" y="6108700"/>
            <a:ext cx="2070100" cy="1422400"/>
            <a:chOff x="0" y="0"/>
            <a:chExt cx="2070100" cy="1422400"/>
          </a:xfrm>
        </p:grpSpPr>
        <p:sp>
          <p:nvSpPr>
            <p:cNvPr id="173" name="Shape 173"/>
            <p:cNvSpPr/>
            <p:nvPr/>
          </p:nvSpPr>
          <p:spPr>
            <a:xfrm>
              <a:off x="0" y="0"/>
              <a:ext cx="584200" cy="14224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533400" y="67733"/>
              <a:ext cx="1536700" cy="135466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2641600" y="2554337"/>
            <a:ext cx="2712642" cy="2373264"/>
            <a:chOff x="0" y="0"/>
            <a:chExt cx="2712641" cy="2373263"/>
          </a:xfrm>
        </p:grpSpPr>
        <p:sp>
          <p:nvSpPr>
            <p:cNvPr id="176" name="Shape 176"/>
            <p:cNvSpPr/>
            <p:nvPr/>
          </p:nvSpPr>
          <p:spPr>
            <a:xfrm>
              <a:off x="0" y="0"/>
              <a:ext cx="856506" cy="3857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47800" y="0"/>
              <a:ext cx="856506" cy="3857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65100" y="698500"/>
              <a:ext cx="2070100" cy="6839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254000" y="1981200"/>
              <a:ext cx="1099741" cy="3857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612900" y="1987550"/>
              <a:ext cx="1099741" cy="3857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1000" fill="hold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4" advAuto="0"/>
      <p:bldP spid="172" grpId="3" animBg="1" advAuto="0"/>
      <p:bldP spid="175" grpId="1" animBg="1" advAuto="0"/>
      <p:bldP spid="181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3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0" y="2514600"/>
            <a:ext cx="10083800" cy="713765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482600" y="148809"/>
            <a:ext cx="11607800" cy="2318583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Book"/>
                <a:ea typeface="Franklin Gothic Medium"/>
                <a:cs typeface="Franklin Gothic Book"/>
              </a:rPr>
              <a:t>In alcune interazioni di sistemi a due geni, le quattro classi fenotipiche F2 definite da Mendel producono meno di quattro fenotipi visibili, perché alcuni fenotipi includono una o più classi genotipiche</a:t>
            </a:r>
          </a:p>
        </p:txBody>
      </p:sp>
      <p:sp>
        <p:nvSpPr>
          <p:cNvPr id="185" name="Shape 185"/>
          <p:cNvSpPr/>
          <p:nvPr/>
        </p:nvSpPr>
        <p:spPr>
          <a:xfrm>
            <a:off x="6565900" y="2507238"/>
            <a:ext cx="4091515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2F2A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F2A2B"/>
                </a:solidFill>
                <a:latin typeface="Franklin Gothic Medium"/>
                <a:ea typeface="Franklin Gothic Medium"/>
                <a:cs typeface="Franklin Gothic Medium"/>
              </a:rPr>
              <a:t>azione genica complementare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4591269" y="7861300"/>
            <a:ext cx="6044950" cy="1036064"/>
            <a:chOff x="19269" y="0"/>
            <a:chExt cx="6044949" cy="1036063"/>
          </a:xfrm>
        </p:grpSpPr>
        <p:grpSp>
          <p:nvGrpSpPr>
            <p:cNvPr id="188" name="Group 188"/>
            <p:cNvGrpSpPr/>
            <p:nvPr/>
          </p:nvGrpSpPr>
          <p:grpSpPr>
            <a:xfrm>
              <a:off x="19269" y="0"/>
              <a:ext cx="867978" cy="1036063"/>
              <a:chOff x="19269" y="0"/>
              <a:chExt cx="867977" cy="1036062"/>
            </a:xfrm>
          </p:grpSpPr>
          <p:sp>
            <p:nvSpPr>
              <p:cNvPr id="186" name="Shape 186"/>
              <p:cNvSpPr/>
              <p:nvPr/>
            </p:nvSpPr>
            <p:spPr>
              <a:xfrm>
                <a:off x="19269" y="0"/>
                <a:ext cx="748862" cy="333131"/>
              </a:xfrm>
              <a:prstGeom prst="star5">
                <a:avLst>
                  <a:gd name="adj" fmla="val 25000"/>
                  <a:gd name="hf" fmla="val 105146"/>
                  <a:gd name="vf" fmla="val 11055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600"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397001" y="564139"/>
                <a:ext cx="490245" cy="471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 i="1">
                    <a:solidFill>
                      <a:srgbClr val="000000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aa</a:t>
                </a:r>
              </a:p>
            </p:txBody>
          </p:sp>
        </p:grpSp>
        <p:sp>
          <p:nvSpPr>
            <p:cNvPr id="189" name="Shape 189"/>
            <p:cNvSpPr/>
            <p:nvPr/>
          </p:nvSpPr>
          <p:spPr>
            <a:xfrm>
              <a:off x="4346701" y="68839"/>
              <a:ext cx="1717517" cy="471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00000"/>
                  </a:solidFill>
                </a:defRPr>
              </a:lvl1pPr>
            </a:lstStyle>
            <a:p>
              <a:r>
                <a:rPr>
                  <a:latin typeface="Franklin Gothic Medium"/>
                  <a:ea typeface="Franklin Gothic Medium"/>
                  <a:cs typeface="Franklin Gothic Medium"/>
                </a:rPr>
                <a:t>Fiore bianco</a:t>
              </a:r>
            </a:p>
          </p:txBody>
        </p:sp>
      </p:grpSp>
      <p:grpSp>
        <p:nvGrpSpPr>
          <p:cNvPr id="196" name="Group 196"/>
          <p:cNvGrpSpPr/>
          <p:nvPr/>
        </p:nvGrpSpPr>
        <p:grpSpPr>
          <a:xfrm>
            <a:off x="1460500" y="2489200"/>
            <a:ext cx="10083800" cy="7137659"/>
            <a:chOff x="0" y="0"/>
            <a:chExt cx="10083800" cy="7137658"/>
          </a:xfrm>
        </p:grpSpPr>
        <p:pic>
          <p:nvPicPr>
            <p:cNvPr id="191" name="3.1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083800" cy="71376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4" name="Group 194"/>
            <p:cNvGrpSpPr/>
            <p:nvPr/>
          </p:nvGrpSpPr>
          <p:grpSpPr>
            <a:xfrm>
              <a:off x="5404069" y="5372100"/>
              <a:ext cx="866467" cy="1036064"/>
              <a:chOff x="19269" y="0"/>
              <a:chExt cx="866466" cy="1036063"/>
            </a:xfrm>
          </p:grpSpPr>
          <p:sp>
            <p:nvSpPr>
              <p:cNvPr id="192" name="Shape 192"/>
              <p:cNvSpPr/>
              <p:nvPr/>
            </p:nvSpPr>
            <p:spPr>
              <a:xfrm>
                <a:off x="19269" y="0"/>
                <a:ext cx="748862" cy="333131"/>
              </a:xfrm>
              <a:prstGeom prst="star5">
                <a:avLst>
                  <a:gd name="adj" fmla="val 25000"/>
                  <a:gd name="hf" fmla="val 105146"/>
                  <a:gd name="vf" fmla="val 11055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600"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397001" y="564139"/>
                <a:ext cx="488734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 i="1">
                    <a:solidFill>
                      <a:srgbClr val="000000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bb</a:t>
                </a:r>
              </a:p>
            </p:txBody>
          </p:sp>
        </p:grpSp>
        <p:sp>
          <p:nvSpPr>
            <p:cNvPr id="195" name="Shape 195"/>
            <p:cNvSpPr/>
            <p:nvPr/>
          </p:nvSpPr>
          <p:spPr>
            <a:xfrm>
              <a:off x="7458201" y="5415539"/>
              <a:ext cx="1717517" cy="471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00000"/>
                  </a:solidFill>
                </a:defRPr>
              </a:lvl1pPr>
            </a:lstStyle>
            <a:p>
              <a:r>
                <a:rPr>
                  <a:latin typeface="Franklin Gothic Medium"/>
                  <a:ea typeface="Franklin Gothic Medium"/>
                  <a:cs typeface="Franklin Gothic Medium"/>
                </a:rPr>
                <a:t>Fiore bianco</a:t>
              </a:r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1460500" y="2552700"/>
            <a:ext cx="10083800" cy="7137659"/>
            <a:chOff x="0" y="0"/>
            <a:chExt cx="10083800" cy="7137658"/>
          </a:xfrm>
        </p:grpSpPr>
        <p:pic>
          <p:nvPicPr>
            <p:cNvPr id="197" name="3.1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083800" cy="71376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0" name="Group 200"/>
            <p:cNvGrpSpPr/>
            <p:nvPr/>
          </p:nvGrpSpPr>
          <p:grpSpPr>
            <a:xfrm>
              <a:off x="5404069" y="5372100"/>
              <a:ext cx="866467" cy="1036064"/>
              <a:chOff x="19269" y="0"/>
              <a:chExt cx="866466" cy="1036063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19269" y="0"/>
                <a:ext cx="748862" cy="333131"/>
              </a:xfrm>
              <a:prstGeom prst="star5">
                <a:avLst>
                  <a:gd name="adj" fmla="val 25000"/>
                  <a:gd name="hf" fmla="val 105146"/>
                  <a:gd name="vf" fmla="val 11055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600"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397001" y="564139"/>
                <a:ext cx="488734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 i="1">
                    <a:solidFill>
                      <a:srgbClr val="000000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bb</a:t>
                </a:r>
              </a:p>
            </p:txBody>
          </p:sp>
        </p:grpSp>
        <p:sp>
          <p:nvSpPr>
            <p:cNvPr id="201" name="Shape 201"/>
            <p:cNvSpPr/>
            <p:nvPr/>
          </p:nvSpPr>
          <p:spPr>
            <a:xfrm>
              <a:off x="7458201" y="5415539"/>
              <a:ext cx="1717517" cy="471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00000"/>
                  </a:solidFill>
                </a:defRPr>
              </a:lvl1pPr>
            </a:lstStyle>
            <a:p>
              <a:r>
                <a:rPr>
                  <a:latin typeface="Franklin Gothic Medium"/>
                  <a:ea typeface="Franklin Gothic Medium"/>
                  <a:cs typeface="Franklin Gothic Medium"/>
                </a:rPr>
                <a:t>Fiore bianco</a:t>
              </a:r>
            </a:p>
          </p:txBody>
        </p:sp>
        <p:grpSp>
          <p:nvGrpSpPr>
            <p:cNvPr id="204" name="Group 204"/>
            <p:cNvGrpSpPr/>
            <p:nvPr/>
          </p:nvGrpSpPr>
          <p:grpSpPr>
            <a:xfrm>
              <a:off x="3118069" y="5372100"/>
              <a:ext cx="867978" cy="1036064"/>
              <a:chOff x="19269" y="0"/>
              <a:chExt cx="867977" cy="1036063"/>
            </a:xfrm>
          </p:grpSpPr>
          <p:sp>
            <p:nvSpPr>
              <p:cNvPr id="202" name="Shape 202"/>
              <p:cNvSpPr/>
              <p:nvPr/>
            </p:nvSpPr>
            <p:spPr>
              <a:xfrm>
                <a:off x="19269" y="0"/>
                <a:ext cx="748862" cy="333131"/>
              </a:xfrm>
              <a:prstGeom prst="star5">
                <a:avLst>
                  <a:gd name="adj" fmla="val 25000"/>
                  <a:gd name="hf" fmla="val 105146"/>
                  <a:gd name="vf" fmla="val 11055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600"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397001" y="564139"/>
                <a:ext cx="490245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 i="1">
                    <a:solidFill>
                      <a:srgbClr val="000000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aa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animBg="1" advAuto="0"/>
      <p:bldP spid="196" grpId="2" animBg="1" advAuto="0"/>
      <p:bldP spid="205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3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38100"/>
            <a:ext cx="11811000" cy="779952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144719" y="84642"/>
            <a:ext cx="607828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/>
            </a:pPr>
            <a:r>
              <a:rPr sz="2400">
                <a:solidFill>
                  <a:srgbClr val="2F2A2B"/>
                </a:solidFill>
                <a:ea typeface="Franklin Gothic Medium"/>
                <a:sym typeface="Helvetica"/>
              </a:rPr>
              <a:t>Nei casi di epistasi, gli alleli di un gene mascherano</a:t>
            </a:r>
            <a:r>
              <a:rPr lang="it-IT" sz="2400">
                <a:solidFill>
                  <a:srgbClr val="2F2A2B"/>
                </a:solidFill>
                <a:ea typeface="Franklin Gothic Medium"/>
                <a:sym typeface="Helvetica"/>
              </a:rPr>
              <a:t> </a:t>
            </a:r>
            <a:r>
              <a:rPr sz="2400">
                <a:solidFill>
                  <a:srgbClr val="2F2A2B"/>
                </a:solidFill>
                <a:ea typeface="Franklin Gothic Medium"/>
                <a:sym typeface="Helvetica"/>
              </a:rPr>
              <a:t>gli effetti degli alleli di un altro gene</a:t>
            </a:r>
          </a:p>
        </p:txBody>
      </p:sp>
      <p:sp>
        <p:nvSpPr>
          <p:cNvPr id="209" name="Shape 209"/>
          <p:cNvSpPr/>
          <p:nvPr/>
        </p:nvSpPr>
        <p:spPr>
          <a:xfrm>
            <a:off x="304800" y="7932516"/>
            <a:ext cx="12395200" cy="1660968"/>
          </a:xfrm>
          <a:prstGeom prst="rect">
            <a:avLst/>
          </a:prstGeom>
          <a:ln w="38100">
            <a:solidFill>
              <a:srgbClr val="F3FDF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90000"/>
              </a:lnSpc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8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Un’interazione genica, in cui gli effetti di un allele di un gene nascondono gli effetti degli alleli di un altro gene, è conosciuta come </a:t>
            </a:r>
            <a:r>
              <a:rPr sz="2800"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epistasi</a:t>
            </a:r>
            <a:r>
              <a:rPr sz="28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; l’allele responsabile del mascheramento (in questo caso, l’allele </a:t>
            </a:r>
            <a:r>
              <a:rPr sz="2800" i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e</a:t>
            </a:r>
            <a:r>
              <a:rPr sz="28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 del gene </a:t>
            </a:r>
            <a:r>
              <a:rPr sz="2800" i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E</a:t>
            </a:r>
            <a:r>
              <a:rPr sz="28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) è </a:t>
            </a:r>
            <a:r>
              <a:rPr sz="2800"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epistatico</a:t>
            </a:r>
            <a:r>
              <a:rPr sz="28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 </a:t>
            </a:r>
            <a:r>
              <a:rPr sz="28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sul gene che viene mascherato </a:t>
            </a:r>
            <a:r>
              <a:rPr sz="28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(</a:t>
            </a:r>
            <a:r>
              <a:rPr sz="2800"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gene ipostatico</a:t>
            </a:r>
            <a:r>
              <a:rPr sz="28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).</a:t>
            </a:r>
          </a:p>
        </p:txBody>
      </p:sp>
      <p:sp>
        <p:nvSpPr>
          <p:cNvPr id="210" name="Shape 210"/>
          <p:cNvSpPr/>
          <p:nvPr/>
        </p:nvSpPr>
        <p:spPr>
          <a:xfrm>
            <a:off x="8842501" y="5533728"/>
            <a:ext cx="398536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Epistasi recessiva</a:t>
            </a:r>
          </a:p>
        </p:txBody>
      </p:sp>
      <p:sp>
        <p:nvSpPr>
          <p:cNvPr id="211" name="Shape 211"/>
          <p:cNvSpPr/>
          <p:nvPr/>
        </p:nvSpPr>
        <p:spPr>
          <a:xfrm>
            <a:off x="6477000" y="749300"/>
            <a:ext cx="5549900" cy="4533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214" name="Group 214"/>
          <p:cNvGrpSpPr/>
          <p:nvPr/>
        </p:nvGrpSpPr>
        <p:grpSpPr>
          <a:xfrm>
            <a:off x="762000" y="4241800"/>
            <a:ext cx="5461000" cy="2247900"/>
            <a:chOff x="0" y="0"/>
            <a:chExt cx="5461000" cy="2247900"/>
          </a:xfrm>
        </p:grpSpPr>
        <p:sp>
          <p:nvSpPr>
            <p:cNvPr id="212" name="Shape 212"/>
            <p:cNvSpPr/>
            <p:nvPr/>
          </p:nvSpPr>
          <p:spPr>
            <a:xfrm>
              <a:off x="3175000" y="0"/>
              <a:ext cx="2286000" cy="2247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0" y="177800"/>
              <a:ext cx="1981200" cy="1460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6" dur="2000" fill="hold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2" animBg="1" advAuto="0"/>
      <p:bldP spid="211" grpId="3" animBg="1" advAuto="0"/>
      <p:bldP spid="214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6337300" y="228600"/>
            <a:ext cx="6565900" cy="6934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pic>
        <p:nvPicPr>
          <p:cNvPr id="217" name="3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0700" y="203200"/>
            <a:ext cx="13603910" cy="881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8717305" y="7019628"/>
            <a:ext cx="432825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Epistasi dominante</a:t>
            </a:r>
          </a:p>
        </p:txBody>
      </p:sp>
      <p:sp>
        <p:nvSpPr>
          <p:cNvPr id="219" name="Shape 219"/>
          <p:cNvSpPr/>
          <p:nvPr/>
        </p:nvSpPr>
        <p:spPr>
          <a:xfrm>
            <a:off x="3454400" y="4787900"/>
            <a:ext cx="2717800" cy="26797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12700" y="4610100"/>
            <a:ext cx="2298700" cy="26797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6489700" y="215900"/>
            <a:ext cx="6451600" cy="6934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20" grpId="0" animBg="1"/>
      <p:bldP spid="2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3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6900" y="1536700"/>
            <a:ext cx="13526228" cy="81661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241300" y="-82193"/>
            <a:ext cx="95758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Per alcuni caratteri, il fenotipo mutante è il risultato dell’omozigosi per un allele mutante di uno qualsiasi di uno o più geni</a:t>
            </a:r>
          </a:p>
        </p:txBody>
      </p:sp>
      <p:sp>
        <p:nvSpPr>
          <p:cNvPr id="226" name="Shape 226"/>
          <p:cNvSpPr/>
          <p:nvPr/>
        </p:nvSpPr>
        <p:spPr>
          <a:xfrm>
            <a:off x="2235200" y="4991100"/>
            <a:ext cx="9588500" cy="3060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406400" y="2097405"/>
            <a:ext cx="11391900" cy="656590"/>
          </a:xfrm>
          <a:prstGeom prst="rect">
            <a:avLst/>
          </a:prstGeom>
          <a:solidFill>
            <a:srgbClr val="CDFB22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(1) i geni possono interagire per generare caratteri nuovi, </a:t>
            </a:r>
          </a:p>
        </p:txBody>
      </p:sp>
      <p:sp>
        <p:nvSpPr>
          <p:cNvPr id="229" name="Shape 229"/>
          <p:cNvSpPr/>
          <p:nvPr/>
        </p:nvSpPr>
        <p:spPr>
          <a:xfrm>
            <a:off x="1422400" y="2991207"/>
            <a:ext cx="11468100" cy="1764586"/>
          </a:xfrm>
          <a:prstGeom prst="rect">
            <a:avLst/>
          </a:prstGeom>
          <a:solidFill>
            <a:srgbClr val="D27D37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660066"/>
                </a:solidFill>
                <a:latin typeface="Franklin Gothic Medium"/>
                <a:ea typeface="Franklin Gothic Medium"/>
                <a:cs typeface="Franklin Gothic Medium"/>
              </a:rPr>
              <a:t>(2) gli alleli dominanti di due geni che interagiscono, possono essere entrambi necessari per la produzione di un particolare fenotipo, </a:t>
            </a:r>
          </a:p>
        </p:txBody>
      </p:sp>
      <p:sp>
        <p:nvSpPr>
          <p:cNvPr id="230" name="Shape 230"/>
          <p:cNvSpPr/>
          <p:nvPr/>
        </p:nvSpPr>
        <p:spPr>
          <a:xfrm>
            <a:off x="101600" y="4754106"/>
            <a:ext cx="11455400" cy="1210588"/>
          </a:xfrm>
          <a:prstGeom prst="rect">
            <a:avLst/>
          </a:prstGeom>
          <a:solidFill>
            <a:srgbClr val="3D5FD1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chemeClr val="tx1"/>
                </a:solidFill>
                <a:latin typeface="Franklin Gothic Medium"/>
                <a:ea typeface="Franklin Gothic Medium"/>
                <a:cs typeface="Franklin Gothic Medium"/>
              </a:rPr>
              <a:t>(3) gli alleli di un gene possono mascherare gli effetti di un altro </a:t>
            </a:r>
          </a:p>
        </p:txBody>
      </p:sp>
      <p:sp>
        <p:nvSpPr>
          <p:cNvPr id="231" name="Shape 231"/>
          <p:cNvSpPr/>
          <p:nvPr/>
        </p:nvSpPr>
        <p:spPr>
          <a:xfrm>
            <a:off x="1447800" y="6074906"/>
            <a:ext cx="11430000" cy="1210588"/>
          </a:xfrm>
          <a:prstGeom prst="rect">
            <a:avLst/>
          </a:prstGeom>
          <a:solidFill>
            <a:srgbClr val="5DCFC1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(4) gli alleli mutanti di più geni differenti possono generare lo stesso fenotipo.</a:t>
            </a:r>
          </a:p>
        </p:txBody>
      </p:sp>
      <p:sp>
        <p:nvSpPr>
          <p:cNvPr id="232" name="Shape 232"/>
          <p:cNvSpPr/>
          <p:nvPr/>
        </p:nvSpPr>
        <p:spPr>
          <a:xfrm>
            <a:off x="187451" y="7333152"/>
            <a:ext cx="12103101" cy="2275495"/>
          </a:xfrm>
          <a:prstGeom prst="rect">
            <a:avLst/>
          </a:prstGeom>
          <a:ln w="57150" cmpd="sng">
            <a:solidFill>
              <a:srgbClr val="FF6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lnSpc>
                <a:spcPct val="90000"/>
              </a:lnSpc>
              <a:defRPr sz="3600">
                <a:solidFill>
                  <a:srgbClr val="F3FB2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Ma per ogni tipo di interazione genica gli alleli di uno o di entrambi i geni possono esibire dominanza incompleta o codominanza, e queste possibilità aumentano il potenziale di </a:t>
            </a:r>
            <a:r>
              <a:rPr sz="48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diversità fenotipica.</a:t>
            </a:r>
          </a:p>
        </p:txBody>
      </p:sp>
      <p:sp>
        <p:nvSpPr>
          <p:cNvPr id="233" name="Shape 233"/>
          <p:cNvSpPr/>
          <p:nvPr/>
        </p:nvSpPr>
        <p:spPr>
          <a:xfrm>
            <a:off x="596900" y="740906"/>
            <a:ext cx="113792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ci sono diverse variazioni genetiche sul tema dei caratteri multifattoriali:</a:t>
            </a:r>
          </a:p>
        </p:txBody>
      </p:sp>
      <p:sp>
        <p:nvSpPr>
          <p:cNvPr id="234" name="Shape 234"/>
          <p:cNvSpPr/>
          <p:nvPr/>
        </p:nvSpPr>
        <p:spPr>
          <a:xfrm>
            <a:off x="6895813" y="112772"/>
            <a:ext cx="412532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4F26"/>
                </a:solidFill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RIASSUMENDO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  <p:bldP spid="229" grpId="2" animBg="1" advAuto="0"/>
      <p:bldP spid="230" grpId="3" animBg="1" advAuto="0"/>
      <p:bldP spid="231" grpId="4" animBg="1" advAuto="0"/>
      <p:bldP spid="232" grpId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3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4300" y="-25400"/>
            <a:ext cx="7353300" cy="10253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564</Words>
  <Application>Microsoft Macintosh PowerPoint</Application>
  <PresentationFormat>Personalizzato</PresentationFormat>
  <Paragraphs>48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White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3- Cenci</dc:title>
  <cp:lastModifiedBy>Giovanni Cenci</cp:lastModifiedBy>
  <cp:revision>17</cp:revision>
  <dcterms:modified xsi:type="dcterms:W3CDTF">2023-03-15T09:58:51Z</dcterms:modified>
</cp:coreProperties>
</file>