
<file path=[Content_Types].xml><?xml version="1.0" encoding="utf-8"?>
<Types xmlns="http://schemas.openxmlformats.org/package/2006/content-types">
  <Default Extension="xml" ContentType="application/xml"/>
  <Default Extension="tif" ContentType="image/tif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96" r:id="rId3"/>
    <p:sldId id="297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Pct val="125000"/>
      <a:buFontTx/>
      <a:buChar char="•"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1pPr>
    <a:lvl2pPr marL="0" marR="0" indent="3429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2pPr>
    <a:lvl3pPr marL="0" marR="0" indent="685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3pPr>
    <a:lvl4pPr marL="0" marR="0" indent="10287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4pPr>
    <a:lvl5pPr marL="0" marR="0" indent="1371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5pPr>
    <a:lvl6pPr marL="0" marR="0" indent="17145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6pPr>
    <a:lvl7pPr marL="0" marR="0" indent="20574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7pPr>
    <a:lvl8pPr marL="0" marR="0" indent="24003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8pPr>
    <a:lvl9pPr marL="0" marR="0" indent="2743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Row>
  </a:tblStyle>
  <a:tblStyle styleId="{C7B018BB-80A7-4F77-B60F-C8B233D01FF8}" styleName="">
    <a:tblBg/>
    <a:wholeTbl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-1096" y="-9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222219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079500" y="2921000"/>
            <a:ext cx="10845800" cy="2413000"/>
          </a:xfrm>
          <a:prstGeom prst="rect">
            <a:avLst/>
          </a:prstGeom>
        </p:spPr>
        <p:txBody>
          <a:bodyPr anchor="b"/>
          <a:lstStyle>
            <a:lvl1pPr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079500" y="5359400"/>
            <a:ext cx="10845800" cy="138006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half" idx="1"/>
          </p:nvPr>
        </p:nvSpPr>
        <p:spPr>
          <a:xfrm>
            <a:off x="7772400" y="2527300"/>
            <a:ext cx="41529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>
                <a:solidFill>
                  <a:srgbClr val="76FA21"/>
                </a:solidFill>
              </a:defRPr>
            </a:lvl1pPr>
          </a:lstStyle>
          <a:p>
            <a:r>
              <a:t>Titolo Testo</a:t>
            </a:r>
          </a:p>
        </p:txBody>
      </p:sp>
      <p:sp>
        <p:nvSpPr>
          <p:cNvPr id="131" name="Shape 1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42290" anchor="t"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1079500" y="2971800"/>
            <a:ext cx="10845800" cy="38100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2451100" y="952500"/>
            <a:ext cx="8102600" cy="609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6 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quarter" idx="13"/>
          </p:nvPr>
        </p:nvSpPr>
        <p:spPr>
          <a:xfrm>
            <a:off x="49784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sz="quarter" idx="14"/>
          </p:nvPr>
        </p:nvSpPr>
        <p:spPr>
          <a:xfrm>
            <a:off x="13335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pic" sz="quarter" idx="15"/>
          </p:nvPr>
        </p:nvSpPr>
        <p:spPr>
          <a:xfrm>
            <a:off x="86233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pic" sz="quarter" idx="16"/>
          </p:nvPr>
        </p:nvSpPr>
        <p:spPr>
          <a:xfrm>
            <a:off x="49784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pic" sz="quarter" idx="17"/>
          </p:nvPr>
        </p:nvSpPr>
        <p:spPr>
          <a:xfrm>
            <a:off x="13335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pic" sz="quarter" idx="18"/>
          </p:nvPr>
        </p:nvSpPr>
        <p:spPr>
          <a:xfrm>
            <a:off x="86233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pic" sz="half" idx="13"/>
          </p:nvPr>
        </p:nvSpPr>
        <p:spPr>
          <a:xfrm>
            <a:off x="6400800" y="25908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495300" y="1663700"/>
            <a:ext cx="5651500" cy="33020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495300" y="4991100"/>
            <a:ext cx="5651500" cy="307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sz="half" idx="13"/>
          </p:nvPr>
        </p:nvSpPr>
        <p:spPr>
          <a:xfrm>
            <a:off x="6400800" y="33020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buSzTx/>
              <a:buNone/>
              <a:defRPr sz="18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9pPr>
    </p:titleStyle>
    <p:bodyStyle>
      <a:lvl1pPr marL="904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1pPr>
      <a:lvl2pPr marL="1429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2pPr>
      <a:lvl3pPr marL="1937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3pPr>
      <a:lvl4pPr marL="2462257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4pPr>
      <a:lvl5pPr marL="29871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5pPr>
      <a:lvl6pPr marL="33427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3698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40539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44095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bodyStyle>
    <p:otherStyle>
      <a:lvl1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1pPr>
      <a:lvl2pPr marL="0" marR="0" indent="228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2pPr>
      <a:lvl3pPr marL="0" marR="0" indent="457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3pPr>
      <a:lvl4pPr marL="0" marR="0" indent="685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4pPr>
      <a:lvl5pPr marL="0" marR="0" indent="9144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5pPr>
      <a:lvl6pPr marL="0" marR="0" indent="11430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6pPr>
      <a:lvl7pPr marL="0" marR="0" indent="1371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7pPr>
      <a:lvl8pPr marL="0" marR="0" indent="1600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8pPr>
      <a:lvl9pPr marL="0" marR="0" indent="1828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Relationship Id="rId3" Type="http://schemas.openxmlformats.org/officeDocument/2006/relationships/image" Target="../media/image1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800000"/>
                </a:solidFill>
              </a:rPr>
              <a:t>Corso di Genetica</a:t>
            </a:r>
          </a:p>
          <a:p>
            <a:pPr>
              <a:defRPr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800000"/>
                </a:solidFill>
              </a:rPr>
              <a:t>-Lezione </a:t>
            </a:r>
            <a:r>
              <a:rPr lang="it-IT">
                <a:solidFill>
                  <a:srgbClr val="800000"/>
                </a:solidFill>
              </a:rPr>
              <a:t>4</a:t>
            </a:r>
            <a:r>
              <a:rPr>
                <a:solidFill>
                  <a:srgbClr val="800000"/>
                </a:solidFill>
              </a:rPr>
              <a:t>-</a:t>
            </a:r>
          </a:p>
          <a:p>
            <a:pPr>
              <a:defRPr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800000"/>
                </a:solidFill>
              </a:rPr>
              <a:t>Cenci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/>
        </p:nvSpPr>
        <p:spPr>
          <a:xfrm>
            <a:off x="2279650" y="1706661"/>
            <a:ext cx="7776965" cy="6873677"/>
          </a:xfrm>
          <a:prstGeom prst="rect">
            <a:avLst/>
          </a:prstGeom>
          <a:ln w="25400">
            <a:solidFill>
              <a:srgbClr val="86D53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2">
                    <a:lumMod val="50000"/>
                  </a:schemeClr>
                </a:solidFill>
              </a:rPr>
              <a:t>Le deviazioni dalle relazioni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2">
                    <a:lumMod val="50000"/>
                  </a:schemeClr>
                </a:solidFill>
              </a:rPr>
              <a:t>di dominanza </a:t>
            </a:r>
            <a:r>
              <a:rPr b="1">
                <a:solidFill>
                  <a:srgbClr val="800000"/>
                </a:solidFill>
              </a:rPr>
              <a:t>non inficiano le leggi mendeliane della segregazione</a:t>
            </a:r>
            <a:r>
              <a:rPr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2">
                    <a:lumMod val="50000"/>
                  </a:schemeClr>
                </a:solidFill>
              </a:rPr>
              <a:t>Piuttosto, riflettono differenze nel modo in cui i prodotti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2">
                    <a:lumMod val="50000"/>
                  </a:schemeClr>
                </a:solidFill>
              </a:rPr>
              <a:t>genici controllano la formazione del fenotipo, rendendo ancor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2">
                    <a:lumMod val="50000"/>
                  </a:schemeClr>
                </a:solidFill>
              </a:rPr>
              <a:t>più complesso il compito di valutare i risultati visibili della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2">
                    <a:lumMod val="50000"/>
                  </a:schemeClr>
                </a:solidFill>
              </a:rPr>
              <a:t>trasmissione genica e di dedurre il genotipo dal fenotipo.</a:t>
            </a:r>
          </a:p>
        </p:txBody>
      </p:sp>
      <p:sp>
        <p:nvSpPr>
          <p:cNvPr id="274" name="Shape 274"/>
          <p:cNvSpPr/>
          <p:nvPr/>
        </p:nvSpPr>
        <p:spPr>
          <a:xfrm>
            <a:off x="3695415" y="594628"/>
            <a:ext cx="4310037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Bada Bene….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3.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700" y="850900"/>
            <a:ext cx="6311900" cy="8809657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hape 277"/>
          <p:cNvSpPr/>
          <p:nvPr/>
        </p:nvSpPr>
        <p:spPr>
          <a:xfrm>
            <a:off x="6540500" y="465455"/>
            <a:ext cx="825767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32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sz="3600">
                <a:solidFill>
                  <a:srgbClr val="151618"/>
                </a:solidFill>
                <a:latin typeface="Franklin Gothic Book"/>
                <a:ea typeface="+mj-ea"/>
                <a:cs typeface="Franklin Gothic Book"/>
                <a:sym typeface="Franklin Gothic Medium"/>
              </a:rPr>
              <a:t>1</a:t>
            </a:r>
            <a:r>
              <a:rPr>
                <a:solidFill>
                  <a:srgbClr val="151618"/>
                </a:solidFill>
                <a:latin typeface="Franklin Gothic Book"/>
                <a:ea typeface="+mj-ea"/>
                <a:cs typeface="Franklin Gothic Book"/>
                <a:sym typeface="Franklin Gothic Medium"/>
              </a:rPr>
              <a:t>.</a:t>
            </a:r>
            <a:r>
              <a:rPr>
                <a:solidFill>
                  <a:srgbClr val="151618"/>
                </a:solidFill>
                <a:latin typeface="Franklin Gothic Book"/>
                <a:cs typeface="Franklin Gothic Book"/>
              </a:rPr>
              <a:t>Un gene può avere più di due alleli</a:t>
            </a:r>
          </a:p>
        </p:txBody>
      </p:sp>
      <p:sp>
        <p:nvSpPr>
          <p:cNvPr id="278" name="Shape 278"/>
          <p:cNvSpPr/>
          <p:nvPr/>
        </p:nvSpPr>
        <p:spPr>
          <a:xfrm>
            <a:off x="6515100" y="1384041"/>
            <a:ext cx="6604000" cy="4503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b="1">
                <a:solidFill>
                  <a:schemeClr val="tx2">
                    <a:lumMod val="10000"/>
                  </a:schemeClr>
                </a:solidFill>
                <a:latin typeface="Franklin Gothic Book"/>
                <a:cs typeface="Franklin Gothic Book"/>
              </a:rPr>
              <a:t>2</a:t>
            </a:r>
            <a:r>
              <a:rPr sz="3600">
                <a:solidFill>
                  <a:schemeClr val="tx2">
                    <a:lumMod val="10000"/>
                  </a:schemeClr>
                </a:solidFill>
                <a:latin typeface="Franklin Gothic Book"/>
                <a:cs typeface="Franklin Gothic Book"/>
              </a:rPr>
              <a:t>.</a:t>
            </a:r>
            <a:r>
              <a:rPr>
                <a:solidFill>
                  <a:schemeClr val="tx2">
                    <a:lumMod val="10000"/>
                  </a:schemeClr>
                </a:solidFill>
                <a:latin typeface="Franklin Gothic Book"/>
                <a:cs typeface="Franklin Gothic Book"/>
              </a:rPr>
              <a:t>Dato che ciascun individuo porta non più di due alleli per ciascun gene, </a:t>
            </a:r>
            <a:r>
              <a:rPr sz="3200">
                <a:solidFill>
                  <a:schemeClr val="tx2">
                    <a:lumMod val="10000"/>
                  </a:schemeClr>
                </a:solidFill>
                <a:latin typeface="Franklin Gothic Book"/>
                <a:cs typeface="Franklin Gothic Book"/>
              </a:rPr>
              <a:t>non importa quanti alleli ci siano in una serie allelica, la legge della segregazione di Mendel rimane identica</a:t>
            </a:r>
            <a:r>
              <a:rPr>
                <a:solidFill>
                  <a:schemeClr val="tx2">
                    <a:lumMod val="10000"/>
                  </a:schemeClr>
                </a:solidFill>
                <a:latin typeface="Franklin Gothic Book"/>
                <a:cs typeface="Franklin Gothic Book"/>
              </a:rPr>
              <a:t>, </a:t>
            </a:r>
            <a:r>
              <a:rPr b="1">
                <a:solidFill>
                  <a:srgbClr val="800000"/>
                </a:solidFill>
                <a:latin typeface="Franklin Gothic Book"/>
                <a:cs typeface="Franklin Gothic Book"/>
              </a:rPr>
              <a:t>in quanto in ogni organismo che si riproduce sessualmente i due alleli di un gene si separano durante</a:t>
            </a:r>
          </a:p>
          <a:p>
            <a:pPr>
              <a:buSzTx/>
              <a:buNone/>
              <a:defRPr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solidFill>
                  <a:srgbClr val="800000"/>
                </a:solidFill>
                <a:latin typeface="Franklin Gothic Book"/>
                <a:cs typeface="Franklin Gothic Book"/>
              </a:rPr>
              <a:t>la formazione dei gameti.</a:t>
            </a:r>
          </a:p>
        </p:txBody>
      </p:sp>
      <p:sp>
        <p:nvSpPr>
          <p:cNvPr id="279" name="Shape 279"/>
          <p:cNvSpPr/>
          <p:nvPr/>
        </p:nvSpPr>
        <p:spPr>
          <a:xfrm>
            <a:off x="6464300" y="6167875"/>
            <a:ext cx="6386166" cy="3241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3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  <a:latin typeface="Franklin Gothic Book"/>
                <a:ea typeface="+mj-ea"/>
                <a:cs typeface="Franklin Gothic Book"/>
                <a:sym typeface="Franklin Gothic Medium"/>
              </a:rPr>
              <a:t>3</a:t>
            </a:r>
            <a:r>
              <a:rPr>
                <a:solidFill>
                  <a:srgbClr val="151618"/>
                </a:solidFill>
                <a:latin typeface="Franklin Gothic Book"/>
                <a:cs typeface="Franklin Gothic Book"/>
              </a:rPr>
              <a:t>. Un allele non è intrinsecamente</a:t>
            </a:r>
          </a:p>
          <a:p>
            <a:pPr>
              <a:buSzTx/>
              <a:buNone/>
              <a:defRPr sz="3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  <a:latin typeface="Franklin Gothic Book"/>
                <a:cs typeface="Franklin Gothic Book"/>
              </a:rPr>
              <a:t>dominante o recessivo</a:t>
            </a:r>
            <a:r>
              <a:rPr>
                <a:solidFill>
                  <a:srgbClr val="800000"/>
                </a:solidFill>
                <a:latin typeface="Franklin Gothic Book"/>
                <a:cs typeface="Franklin Gothic Book"/>
              </a:rPr>
              <a:t>; </a:t>
            </a:r>
            <a:r>
              <a:rPr>
                <a:solidFill>
                  <a:srgbClr val="800000"/>
                </a:solidFill>
                <a:latin typeface="Franklin Gothic Book"/>
                <a:ea typeface="+mj-ea"/>
                <a:cs typeface="Franklin Gothic Book"/>
                <a:sym typeface="Franklin Gothic Medium"/>
              </a:rPr>
              <a:t>la sua dominanza o recessività è sempre relativa al secondo allele</a:t>
            </a:r>
            <a:r>
              <a:rPr>
                <a:solidFill>
                  <a:srgbClr val="151618"/>
                </a:solidFill>
                <a:latin typeface="Franklin Gothic Book"/>
                <a:cs typeface="Franklin Gothic Book"/>
              </a:rPr>
              <a:t>. In altre parole, le relazioni di dominanza sono riferite a coppie di alleli.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1" animBg="1" advAuto="0"/>
      <p:bldP spid="279" grpId="2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5528" y="208798"/>
            <a:ext cx="8878642" cy="6302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59723" y="6757236"/>
            <a:ext cx="8878492" cy="26046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3. 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0055" y="76200"/>
            <a:ext cx="4851401" cy="9791726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Shape 285"/>
          <p:cNvSpPr/>
          <p:nvPr/>
        </p:nvSpPr>
        <p:spPr>
          <a:xfrm>
            <a:off x="7531100" y="120650"/>
            <a:ext cx="5270500" cy="1765300"/>
          </a:xfrm>
          <a:prstGeom prst="rect">
            <a:avLst/>
          </a:prstGeom>
          <a:ln w="25400">
            <a:solidFill>
              <a:srgbClr val="86D53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buSzTx/>
              <a:buNone/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b="1">
                <a:solidFill>
                  <a:srgbClr val="800000"/>
                </a:solidFill>
                <a:latin typeface="Helvetica"/>
                <a:ea typeface="Helvetica"/>
                <a:cs typeface="Helvetica"/>
                <a:sym typeface="Helvetica"/>
              </a:rPr>
              <a:t>Come si stabiliscono le relazioni di dominanza tra alleli multipli.</a:t>
            </a:r>
          </a:p>
        </p:txBody>
      </p:sp>
      <p:sp>
        <p:nvSpPr>
          <p:cNvPr id="286" name="Shape 286"/>
          <p:cNvSpPr/>
          <p:nvPr/>
        </p:nvSpPr>
        <p:spPr>
          <a:xfrm>
            <a:off x="7581900" y="2873117"/>
            <a:ext cx="5143500" cy="6750567"/>
          </a:xfrm>
          <a:prstGeom prst="rect">
            <a:avLst/>
          </a:prstGeom>
          <a:ln w="12700">
            <a:solidFill>
              <a:srgbClr val="90969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>
                <a:solidFill>
                  <a:srgbClr val="FFF76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  <a:latin typeface="Helvetica"/>
                <a:ea typeface="Helvetica"/>
                <a:cs typeface="Helvetica"/>
                <a:sym typeface="Helvetica"/>
              </a:rPr>
              <a:t>In alcune serie di alleli multipli, ciascun allele è codominante</a:t>
            </a:r>
          </a:p>
          <a:p>
            <a:pPr>
              <a:buSzTx/>
              <a:buNone/>
              <a:defRPr>
                <a:solidFill>
                  <a:srgbClr val="FFF76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  <a:latin typeface="Helvetica"/>
                <a:ea typeface="Helvetica"/>
                <a:cs typeface="Helvetica"/>
                <a:sym typeface="Helvetica"/>
              </a:rPr>
              <a:t>con ogni altro allele, e ogni differente genotipo produce</a:t>
            </a:r>
          </a:p>
          <a:p>
            <a:pPr>
              <a:buSzTx/>
              <a:buNone/>
              <a:defRPr>
                <a:solidFill>
                  <a:srgbClr val="FFF76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  <a:latin typeface="Helvetica"/>
                <a:ea typeface="Helvetica"/>
                <a:cs typeface="Helvetica"/>
                <a:sym typeface="Helvetica"/>
              </a:rPr>
              <a:t>perciò un fenotipo distinto. Questo succede soprattutto con</a:t>
            </a:r>
          </a:p>
          <a:p>
            <a:pPr>
              <a:buSzTx/>
              <a:buNone/>
              <a:defRPr>
                <a:solidFill>
                  <a:srgbClr val="FFF76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  <a:latin typeface="Helvetica"/>
                <a:ea typeface="Helvetica"/>
                <a:cs typeface="Helvetica"/>
                <a:sym typeface="Helvetica"/>
              </a:rPr>
              <a:t>caratteri rilevabili solo a livello molecolare (es. HLA-B)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3.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48600" y="12700"/>
            <a:ext cx="4787900" cy="9709369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Shape 289"/>
          <p:cNvSpPr/>
          <p:nvPr/>
        </p:nvSpPr>
        <p:spPr>
          <a:xfrm>
            <a:off x="419100" y="1387674"/>
            <a:ext cx="7008515" cy="7181453"/>
          </a:xfrm>
          <a:prstGeom prst="rect">
            <a:avLst/>
          </a:prstGeom>
          <a:ln w="25400">
            <a:solidFill>
              <a:srgbClr val="90969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</a:rPr>
              <a:t>Un allele la cui frequenza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</a:rPr>
              <a:t>è maggiore dell’1% è considerato un allele di tipo </a:t>
            </a:r>
            <a:r>
              <a:rPr>
                <a:solidFill>
                  <a:srgbClr val="151618"/>
                </a:solidFill>
                <a:latin typeface="+mj-lt"/>
                <a:ea typeface="+mj-ea"/>
                <a:cs typeface="+mj-cs"/>
                <a:sym typeface="Franklin Gothic Medium"/>
              </a:rPr>
              <a:t>selvatico</a:t>
            </a:r>
            <a:r>
              <a:rPr>
                <a:solidFill>
                  <a:srgbClr val="151618"/>
                </a:solidFill>
              </a:rPr>
              <a:t>, spesso indicato dal segno “più” in apice (+).Un allele con una frequenza minore dell’1% è considerato un allele </a:t>
            </a:r>
            <a:r>
              <a:rPr>
                <a:solidFill>
                  <a:srgbClr val="151618"/>
                </a:solidFill>
                <a:latin typeface="+mj-lt"/>
                <a:ea typeface="+mj-ea"/>
                <a:cs typeface="+mj-cs"/>
                <a:sym typeface="Franklin Gothic Medium"/>
              </a:rPr>
              <a:t>mutante</a:t>
            </a:r>
            <a:r>
              <a:rPr>
                <a:solidFill>
                  <a:srgbClr val="151618"/>
                </a:solidFill>
              </a:rPr>
              <a:t>.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sz="1000">
              <a:solidFill>
                <a:srgbClr val="151618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sz="1000">
              <a:solidFill>
                <a:srgbClr val="151618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</a:rPr>
              <a:t>Al contrario, alcuni geni hanno più di un allele selvatico, ciò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</a:rPr>
              <a:t>li rende polimorfici</a:t>
            </a:r>
          </a:p>
        </p:txBody>
      </p:sp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3.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9200" y="12700"/>
            <a:ext cx="6642100" cy="9717147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92"/>
          <p:cNvSpPr/>
          <p:nvPr/>
        </p:nvSpPr>
        <p:spPr>
          <a:xfrm>
            <a:off x="139700" y="-63501"/>
            <a:ext cx="6171704" cy="375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SzTx/>
              <a:buNone/>
              <a:defRPr sz="6000" b="1">
                <a:solidFill>
                  <a:srgbClr val="76FA2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+mj-lt"/>
                <a:ea typeface="+mj-ea"/>
                <a:cs typeface="+mj-cs"/>
                <a:sym typeface="Franklin Gothic Medium"/>
              </a:defRPr>
            </a:pPr>
            <a:r>
              <a:rPr b="1">
                <a:solidFill>
                  <a:srgbClr val="800000"/>
                </a:solidFill>
                <a:latin typeface="Helvetica"/>
                <a:ea typeface="Helvetica"/>
                <a:cs typeface="Helvetica"/>
                <a:sym typeface="Helvetica"/>
              </a:rPr>
              <a:t>Un gene può controllare diversi caratteri visibili</a:t>
            </a:r>
          </a:p>
        </p:txBody>
      </p:sp>
      <p:sp>
        <p:nvSpPr>
          <p:cNvPr id="293" name="Shape 293"/>
          <p:cNvSpPr/>
          <p:nvPr/>
        </p:nvSpPr>
        <p:spPr>
          <a:xfrm>
            <a:off x="279400" y="4474012"/>
            <a:ext cx="5359400" cy="3980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Il fenomeno per cui un singolo gene determina un certo</a:t>
            </a:r>
          </a:p>
          <a:p>
            <a:pPr>
              <a:buSzTx/>
              <a:buNone/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numero di caratteri apparentemente non correlati, è conosciuto</a:t>
            </a:r>
          </a:p>
          <a:p>
            <a:pPr>
              <a:buSzTx/>
              <a:buNone/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come </a:t>
            </a:r>
            <a:r>
              <a:rPr b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pleiotropia</a:t>
            </a:r>
          </a:p>
        </p:txBody>
      </p:sp>
      <p:grpSp>
        <p:nvGrpSpPr>
          <p:cNvPr id="298" name="Group 298"/>
          <p:cNvGrpSpPr/>
          <p:nvPr/>
        </p:nvGrpSpPr>
        <p:grpSpPr>
          <a:xfrm>
            <a:off x="11036300" y="2286000"/>
            <a:ext cx="965200" cy="876300"/>
            <a:chOff x="0" y="0"/>
            <a:chExt cx="965200" cy="876300"/>
          </a:xfrm>
        </p:grpSpPr>
        <p:sp>
          <p:nvSpPr>
            <p:cNvPr id="294" name="Shape 294"/>
            <p:cNvSpPr/>
            <p:nvPr/>
          </p:nvSpPr>
          <p:spPr>
            <a:xfrm>
              <a:off x="0" y="469900"/>
              <a:ext cx="406400" cy="406400"/>
            </a:xfrm>
            <a:prstGeom prst="rect">
              <a:avLst/>
            </a:prstGeom>
            <a:solidFill>
              <a:srgbClr val="FFD94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buSzTx/>
                <a:buNone/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295" name="Shape 295"/>
            <p:cNvSpPr/>
            <p:nvPr/>
          </p:nvSpPr>
          <p:spPr>
            <a:xfrm>
              <a:off x="558800" y="469900"/>
              <a:ext cx="406400" cy="406400"/>
            </a:xfrm>
            <a:prstGeom prst="rect">
              <a:avLst/>
            </a:prstGeom>
            <a:solidFill>
              <a:srgbClr val="94826C"/>
            </a:solidFill>
            <a:ln w="12700" cap="flat">
              <a:noFill/>
              <a:miter lim="400000"/>
            </a:ln>
            <a:effectLst>
              <a:outerShdw blurRad="177800" dist="406400" dir="5400000" rotWithShape="0">
                <a:srgbClr val="000000">
                  <a:alpha val="68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buSzTx/>
                <a:buNone/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296" name="Shape 296"/>
            <p:cNvSpPr/>
            <p:nvPr/>
          </p:nvSpPr>
          <p:spPr>
            <a:xfrm>
              <a:off x="38100" y="0"/>
              <a:ext cx="330200" cy="393700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buSzTx/>
                <a:buNone/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596900" y="0"/>
              <a:ext cx="330200" cy="393700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buSzTx/>
                <a:buNone/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</p:grpSp>
      <p:sp>
        <p:nvSpPr>
          <p:cNvPr id="299" name="Shape 299"/>
          <p:cNvSpPr/>
          <p:nvPr/>
        </p:nvSpPr>
        <p:spPr>
          <a:xfrm>
            <a:off x="6705600" y="4025900"/>
            <a:ext cx="5803900" cy="3505200"/>
          </a:xfrm>
          <a:prstGeom prst="rect">
            <a:avLst/>
          </a:prstGeom>
          <a:solidFill>
            <a:srgbClr val="FFE2BD"/>
          </a:solidFill>
          <a:ln w="12700">
            <a:miter lim="400000"/>
          </a:ln>
          <a:effectLst>
            <a:outerShdw blurRad="177800" dist="406400" dir="5400000" rotWithShape="0">
              <a:srgbClr val="000000">
                <a:alpha val="6800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buSzTx/>
              <a:buNone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" dur="500" fill="hold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11" dur="500" fill="hold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" grpId="1" animBg="1" advAuto="0"/>
      <p:bldP spid="299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3.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4800" y="1282700"/>
            <a:ext cx="13095519" cy="8445500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Shape 302"/>
          <p:cNvSpPr/>
          <p:nvPr/>
        </p:nvSpPr>
        <p:spPr>
          <a:xfrm>
            <a:off x="-12006" y="6349"/>
            <a:ext cx="1309552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SzTx/>
              <a:buNone/>
              <a:defRPr sz="4000" b="1">
                <a:solidFill>
                  <a:srgbClr val="76FA2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+mj-lt"/>
                <a:ea typeface="+mj-ea"/>
                <a:cs typeface="+mj-cs"/>
                <a:sym typeface="Franklin Gothic Medium"/>
              </a:defRPr>
            </a:pPr>
            <a:r>
              <a:rPr b="1">
                <a:solidFill>
                  <a:srgbClr val="800000"/>
                </a:solidFill>
                <a:latin typeface="Helvetica"/>
                <a:ea typeface="Helvetica"/>
                <a:cs typeface="Helvetica"/>
                <a:sym typeface="Helvetica"/>
              </a:rPr>
              <a:t>L’anemia falciforme illustra molte estensioni dell’analisi mendeliana dell’eredità di un singolo gene</a:t>
            </a:r>
          </a:p>
        </p:txBody>
      </p:sp>
      <p:pic>
        <p:nvPicPr>
          <p:cNvPr id="303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" y="3564970"/>
            <a:ext cx="2692400" cy="2302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4500" y="6210300"/>
            <a:ext cx="2413156" cy="1727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TAB 3.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22300" y="1981200"/>
            <a:ext cx="13767293" cy="6007100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Shape 307"/>
          <p:cNvSpPr/>
          <p:nvPr/>
        </p:nvSpPr>
        <p:spPr>
          <a:xfrm>
            <a:off x="517738" y="239028"/>
            <a:ext cx="5026592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Riassumendo…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1003" y="254000"/>
            <a:ext cx="5778501" cy="88437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9" name="Group 239"/>
          <p:cNvGrpSpPr/>
          <p:nvPr/>
        </p:nvGrpSpPr>
        <p:grpSpPr>
          <a:xfrm>
            <a:off x="6474919" y="3977405"/>
            <a:ext cx="5394143" cy="2537697"/>
            <a:chOff x="1123551" y="-200894"/>
            <a:chExt cx="5394141" cy="2537695"/>
          </a:xfrm>
        </p:grpSpPr>
        <p:grpSp>
          <p:nvGrpSpPr>
            <p:cNvPr id="237" name="Group 237"/>
            <p:cNvGrpSpPr/>
            <p:nvPr/>
          </p:nvGrpSpPr>
          <p:grpSpPr>
            <a:xfrm>
              <a:off x="1123551" y="723900"/>
              <a:ext cx="4375208" cy="1612901"/>
              <a:chOff x="79182" y="0"/>
              <a:chExt cx="4375206" cy="1612900"/>
            </a:xfrm>
          </p:grpSpPr>
          <p:sp>
            <p:nvSpPr>
              <p:cNvPr id="233" name="Shape 233"/>
              <p:cNvSpPr/>
              <p:nvPr/>
            </p:nvSpPr>
            <p:spPr>
              <a:xfrm>
                <a:off x="861417" y="0"/>
                <a:ext cx="622698" cy="838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buSzTx/>
                  <a:buNone/>
                  <a:defRPr sz="4800">
                    <a:solidFill>
                      <a:srgbClr val="EAF1FD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>
                    <a:solidFill>
                      <a:srgbClr val="151618"/>
                    </a:solidFill>
                  </a:rPr>
                  <a:t>n!</a:t>
                </a:r>
              </a:p>
            </p:txBody>
          </p:sp>
          <p:sp>
            <p:nvSpPr>
              <p:cNvPr id="234" name="Shape 234"/>
              <p:cNvSpPr/>
              <p:nvPr/>
            </p:nvSpPr>
            <p:spPr>
              <a:xfrm>
                <a:off x="79182" y="723900"/>
                <a:ext cx="1981201" cy="127"/>
              </a:xfrm>
              <a:prstGeom prst="line">
                <a:avLst/>
              </a:prstGeom>
              <a:noFill/>
              <a:ln w="25400" cap="flat">
                <a:solidFill>
                  <a:schemeClr val="tx2">
                    <a:lumMod val="1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SzTx/>
                  <a:buNone/>
                  <a:defRPr sz="6400" b="1">
                    <a:solidFill>
                      <a:srgbClr val="79C126"/>
                    </a:solidFill>
                  </a:defRPr>
                </a:pPr>
                <a:endParaRPr>
                  <a:solidFill>
                    <a:srgbClr val="151618"/>
                  </a:solidFill>
                </a:endParaRPr>
              </a:p>
            </p:txBody>
          </p:sp>
          <p:sp>
            <p:nvSpPr>
              <p:cNvPr id="235" name="Shape 235"/>
              <p:cNvSpPr/>
              <p:nvPr/>
            </p:nvSpPr>
            <p:spPr>
              <a:xfrm>
                <a:off x="150217" y="774700"/>
                <a:ext cx="2180035" cy="838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buSzTx/>
                  <a:buNone/>
                  <a:defRPr sz="4800">
                    <a:solidFill>
                      <a:srgbClr val="EAF1FD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>
                    <a:solidFill>
                      <a:srgbClr val="151618"/>
                    </a:solidFill>
                  </a:rPr>
                  <a:t>k! (n-k)!</a:t>
                </a:r>
              </a:p>
            </p:txBody>
          </p:sp>
          <p:sp>
            <p:nvSpPr>
              <p:cNvPr id="236" name="Shape 236"/>
              <p:cNvSpPr/>
              <p:nvPr/>
            </p:nvSpPr>
            <p:spPr>
              <a:xfrm>
                <a:off x="2489810" y="531872"/>
                <a:ext cx="1964578" cy="8412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defTabSz="457200">
                  <a:buSzTx/>
                  <a:buNone/>
                  <a:defRPr sz="4800" b="1">
                    <a:solidFill>
                      <a:srgbClr val="FFFFFF"/>
                    </a:solidFill>
                  </a:defRPr>
                </a:pPr>
                <a:r>
                  <a:rPr>
                    <a:solidFill>
                      <a:srgbClr val="151618"/>
                    </a:solidFill>
                  </a:rPr>
                  <a:t>p</a:t>
                </a:r>
                <a:r>
                  <a:rPr baseline="31999">
                    <a:solidFill>
                      <a:srgbClr val="151618"/>
                    </a:solidFill>
                  </a:rPr>
                  <a:t>k</a:t>
                </a:r>
                <a:r>
                  <a:rPr>
                    <a:solidFill>
                      <a:srgbClr val="151618"/>
                    </a:solidFill>
                  </a:rPr>
                  <a:t>q</a:t>
                </a:r>
                <a:r>
                  <a:rPr baseline="31999">
                    <a:solidFill>
                      <a:srgbClr val="151618"/>
                    </a:solidFill>
                  </a:rPr>
                  <a:t>(n-k)</a:t>
                </a:r>
              </a:p>
            </p:txBody>
          </p:sp>
        </p:grpSp>
        <p:sp>
          <p:nvSpPr>
            <p:cNvPr id="238" name="Shape 238"/>
            <p:cNvSpPr/>
            <p:nvPr/>
          </p:nvSpPr>
          <p:spPr>
            <a:xfrm>
              <a:off x="1459794" y="-200894"/>
              <a:ext cx="5057898" cy="748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buSzTx/>
                <a:buNone/>
                <a:defRPr sz="4200">
                  <a:solidFill>
                    <a:srgbClr val="77F720"/>
                  </a:solidFill>
                  <a:latin typeface="+mj-lt"/>
                  <a:ea typeface="+mj-ea"/>
                  <a:cs typeface="+mj-cs"/>
                  <a:sym typeface="Franklin Gothic Medium"/>
                </a:defRPr>
              </a:lvl1pPr>
            </a:lstStyle>
            <a:p>
              <a:r>
                <a:rPr>
                  <a:solidFill>
                    <a:srgbClr val="800000"/>
                  </a:solidFill>
                </a:rPr>
                <a:t>Estensione binomiale</a:t>
              </a:r>
            </a:p>
          </p:txBody>
        </p:sp>
      </p:grpSp>
      <p:grpSp>
        <p:nvGrpSpPr>
          <p:cNvPr id="242" name="Group 242"/>
          <p:cNvGrpSpPr/>
          <p:nvPr/>
        </p:nvGrpSpPr>
        <p:grpSpPr>
          <a:xfrm>
            <a:off x="6026930" y="578037"/>
            <a:ext cx="6604001" cy="2960045"/>
            <a:chOff x="0" y="-82362"/>
            <a:chExt cx="6604000" cy="2960043"/>
          </a:xfrm>
        </p:grpSpPr>
        <p:sp>
          <p:nvSpPr>
            <p:cNvPr id="240" name="Shape 240"/>
            <p:cNvSpPr/>
            <p:nvPr/>
          </p:nvSpPr>
          <p:spPr>
            <a:xfrm>
              <a:off x="1209637" y="-82362"/>
              <a:ext cx="4480104" cy="748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buSzTx/>
                <a:buNone/>
                <a:defRPr sz="4200">
                  <a:solidFill>
                    <a:srgbClr val="EAF1FD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lvl1pPr>
            </a:lstStyle>
            <a:p>
              <a:r>
                <a:rPr>
                  <a:solidFill>
                    <a:srgbClr val="151618"/>
                  </a:solidFill>
                </a:rPr>
                <a:t>Es: 3 sani-1 malato</a:t>
              </a:r>
            </a:p>
          </p:txBody>
        </p:sp>
        <p:sp>
          <p:nvSpPr>
            <p:cNvPr id="241" name="Shape 241"/>
            <p:cNvSpPr/>
            <p:nvPr/>
          </p:nvSpPr>
          <p:spPr>
            <a:xfrm>
              <a:off x="0" y="805320"/>
              <a:ext cx="6604000" cy="2072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1">
                <a:defRPr sz="3200">
                  <a:solidFill>
                    <a:srgbClr val="EAF1FD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r>
                <a:rPr>
                  <a:solidFill>
                    <a:schemeClr val="tx2">
                      <a:lumMod val="10000"/>
                    </a:schemeClr>
                  </a:solidFill>
                </a:rPr>
                <a:t>SSSM                  3/4 x3/4x3/4x1/4</a:t>
              </a:r>
            </a:p>
            <a:p>
              <a:pPr>
                <a:buSzTx/>
                <a:buNone/>
                <a:defRPr sz="3200">
                  <a:solidFill>
                    <a:srgbClr val="EAF1FD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r>
                <a:rPr>
                  <a:solidFill>
                    <a:schemeClr val="tx2">
                      <a:lumMod val="10000"/>
                    </a:schemeClr>
                  </a:solidFill>
                </a:rPr>
                <a:t>    SSMS                 3/4 x3/4x1/4x3/4</a:t>
              </a:r>
            </a:p>
            <a:p>
              <a:pPr>
                <a:buSzTx/>
                <a:buNone/>
                <a:defRPr sz="3200">
                  <a:solidFill>
                    <a:srgbClr val="EAF1FD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r>
                <a:rPr>
                  <a:solidFill>
                    <a:schemeClr val="tx2">
                      <a:lumMod val="10000"/>
                    </a:schemeClr>
                  </a:solidFill>
                </a:rPr>
                <a:t>    SMSS                 3/4 x1/4x3/4x3/4</a:t>
              </a:r>
            </a:p>
            <a:p>
              <a:pPr>
                <a:buSzTx/>
                <a:buNone/>
                <a:defRPr sz="3200">
                  <a:solidFill>
                    <a:srgbClr val="EAF1FD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r>
                <a:rPr>
                  <a:solidFill>
                    <a:schemeClr val="tx2">
                      <a:lumMod val="10000"/>
                    </a:schemeClr>
                  </a:solidFill>
                </a:rPr>
                <a:t>    MSSS                 1/4 x3/4x3/4x3/4</a:t>
              </a:r>
            </a:p>
          </p:txBody>
        </p:sp>
      </p:grpSp>
      <p:grpSp>
        <p:nvGrpSpPr>
          <p:cNvPr id="247" name="Group 247"/>
          <p:cNvGrpSpPr/>
          <p:nvPr/>
        </p:nvGrpSpPr>
        <p:grpSpPr>
          <a:xfrm>
            <a:off x="6421034" y="6604000"/>
            <a:ext cx="5442398" cy="1612901"/>
            <a:chOff x="82847" y="0"/>
            <a:chExt cx="5442396" cy="1612900"/>
          </a:xfrm>
        </p:grpSpPr>
        <p:sp>
          <p:nvSpPr>
            <p:cNvPr id="243" name="Shape 243"/>
            <p:cNvSpPr/>
            <p:nvPr/>
          </p:nvSpPr>
          <p:spPr>
            <a:xfrm>
              <a:off x="819447" y="0"/>
              <a:ext cx="622698" cy="838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buSzTx/>
                <a:buNone/>
                <a:defRPr sz="4800">
                  <a:solidFill>
                    <a:srgbClr val="EAF1FD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>
                  <a:solidFill>
                    <a:srgbClr val="151618"/>
                  </a:solidFill>
                </a:rPr>
                <a:t>4!</a:t>
              </a:r>
            </a:p>
          </p:txBody>
        </p:sp>
        <p:sp>
          <p:nvSpPr>
            <p:cNvPr id="244" name="Shape 244"/>
            <p:cNvSpPr/>
            <p:nvPr/>
          </p:nvSpPr>
          <p:spPr>
            <a:xfrm>
              <a:off x="113413" y="723900"/>
              <a:ext cx="1981201" cy="127"/>
            </a:xfrm>
            <a:prstGeom prst="line">
              <a:avLst/>
            </a:prstGeom>
            <a:noFill/>
            <a:ln w="25400" cap="flat">
              <a:solidFill>
                <a:srgbClr val="151618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SzTx/>
                <a:buNone/>
                <a:defRPr sz="6400" b="1">
                  <a:solidFill>
                    <a:srgbClr val="79C126"/>
                  </a:solidFill>
                </a:defRPr>
              </a:pPr>
              <a:endParaRPr>
                <a:solidFill>
                  <a:srgbClr val="151618"/>
                </a:solidFill>
              </a:endParaRPr>
            </a:p>
          </p:txBody>
        </p:sp>
        <p:sp>
          <p:nvSpPr>
            <p:cNvPr id="245" name="Shape 245"/>
            <p:cNvSpPr/>
            <p:nvPr/>
          </p:nvSpPr>
          <p:spPr>
            <a:xfrm>
              <a:off x="82847" y="774700"/>
              <a:ext cx="2248496" cy="838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buSzTx/>
                <a:buNone/>
                <a:defRPr sz="4800">
                  <a:solidFill>
                    <a:srgbClr val="EAF1FD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>
                  <a:solidFill>
                    <a:srgbClr val="151618"/>
                  </a:solidFill>
                </a:rPr>
                <a:t>3! (4-3)!</a:t>
              </a:r>
            </a:p>
          </p:txBody>
        </p:sp>
        <p:sp>
          <p:nvSpPr>
            <p:cNvPr id="246" name="Shape 246"/>
            <p:cNvSpPr/>
            <p:nvPr/>
          </p:nvSpPr>
          <p:spPr>
            <a:xfrm>
              <a:off x="2320841" y="582673"/>
              <a:ext cx="3204402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457200">
                <a:buSzTx/>
                <a:buNone/>
                <a:defRPr sz="4800">
                  <a:solidFill>
                    <a:srgbClr val="EAF1FD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>
                  <a:solidFill>
                    <a:srgbClr val="151618"/>
                  </a:solidFill>
                </a:rPr>
                <a:t>(3/4)</a:t>
              </a:r>
              <a:r>
                <a:rPr baseline="31999">
                  <a:solidFill>
                    <a:srgbClr val="151618"/>
                  </a:solidFill>
                </a:rPr>
                <a:t>3 </a:t>
              </a:r>
              <a:r>
                <a:rPr>
                  <a:solidFill>
                    <a:srgbClr val="151618"/>
                  </a:solidFill>
                </a:rPr>
                <a:t>(1/4)</a:t>
              </a:r>
              <a:r>
                <a:rPr baseline="31999">
                  <a:solidFill>
                    <a:srgbClr val="151618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050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 advAuto="0"/>
      <p:bldP spid="247" grpId="0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81BEDEFF-BA23-9A4A-9A64-CC25B9C4C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23" y="189888"/>
            <a:ext cx="6956000" cy="532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57239"/>
      </p:ext>
    </p:extLst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/>
        </p:nvSpPr>
        <p:spPr>
          <a:xfrm>
            <a:off x="419100" y="3543995"/>
            <a:ext cx="11709400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000000"/>
                </a:solidFill>
              </a:rPr>
              <a:t>Diversamente dai caratteri del pisello esaminati da Mendel, la maggior parte delle caratteristiche umane (altezza, colore dei capelli, colore della pelle, timbro di voce, abilità artistica o atletica,...) non fanno parte della categoria dei caratteri che hanno solo due fenotipi opposti.</a:t>
            </a:r>
          </a:p>
        </p:txBody>
      </p:sp>
      <p:sp>
        <p:nvSpPr>
          <p:cNvPr id="250" name="Shape 250"/>
          <p:cNvSpPr/>
          <p:nvPr/>
        </p:nvSpPr>
        <p:spPr>
          <a:xfrm>
            <a:off x="266700" y="502177"/>
            <a:ext cx="12471400" cy="278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Estensioni delle leggi di Mendel:</a:t>
            </a:r>
          </a:p>
          <a:p>
            <a: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correlazioni complesse fra genotipo e fenotipo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/>
        </p:nvSpPr>
        <p:spPr>
          <a:xfrm>
            <a:off x="882325" y="3689669"/>
            <a:ext cx="10448479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tx2">
                    <a:lumMod val="10000"/>
                  </a:schemeClr>
                </a:solidFill>
              </a:rPr>
              <a:t>Altri caratteri risultarono essere 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800000"/>
                </a:solidFill>
                <a:latin typeface="+mj-lt"/>
                <a:ea typeface="+mj-ea"/>
                <a:cs typeface="+mj-cs"/>
                <a:sym typeface="Franklin Gothic Medium"/>
              </a:rPr>
              <a:t>multifattoriali</a:t>
            </a:r>
            <a:r>
              <a:rPr>
                <a:solidFill>
                  <a:schemeClr val="tx2">
                    <a:lumMod val="10000"/>
                  </a:schemeClr>
                </a:solidFill>
              </a:rPr>
              <a:t> cioè determinati da due o più fattori, includendo geni multipli che interagiscono l’uno con l’altro oppure uno o più geni che interagiscono con l’ambiente.</a:t>
            </a:r>
          </a:p>
        </p:txBody>
      </p:sp>
      <p:sp>
        <p:nvSpPr>
          <p:cNvPr id="253" name="Shape 253"/>
          <p:cNvSpPr/>
          <p:nvPr/>
        </p:nvSpPr>
        <p:spPr>
          <a:xfrm>
            <a:off x="487139" y="349777"/>
            <a:ext cx="12471401" cy="278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Estensioni delle leggi di Mendel:</a:t>
            </a:r>
          </a:p>
          <a:p>
            <a: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correlazioni complesse fra genotipo e fenotipo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>
                <a:solidFill>
                  <a:srgbClr val="800000"/>
                </a:solidFill>
              </a:rPr>
              <a:t>Estensioni Dell’analisi Mendeliana</a:t>
            </a:r>
          </a:p>
        </p:txBody>
      </p:sp>
      <p:sp>
        <p:nvSpPr>
          <p:cNvPr id="256" name="Shape 256"/>
          <p:cNvSpPr/>
          <p:nvPr/>
        </p:nvSpPr>
        <p:spPr>
          <a:xfrm>
            <a:off x="952500" y="6795538"/>
            <a:ext cx="11442700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800000"/>
                </a:solidFill>
                <a:latin typeface="+mj-lt"/>
                <a:ea typeface="+mj-ea"/>
                <a:cs typeface="+mj-cs"/>
                <a:sym typeface="Franklin Gothic Medium"/>
              </a:rPr>
              <a:t>EREDITA’ MULTIFATTORIALE</a:t>
            </a:r>
            <a:r>
              <a:rPr>
                <a:solidFill>
                  <a:srgbClr val="800000"/>
                </a:solidFill>
              </a:rPr>
              <a:t> </a:t>
            </a:r>
            <a:r>
              <a:rPr>
                <a:solidFill>
                  <a:srgbClr val="151618"/>
                </a:solidFill>
              </a:rPr>
              <a:t>in cui il fenotipo si origina dall’interazione di uno o più geni con l’ambiente, dalla casualità o da un insieme delle due cose.</a:t>
            </a:r>
          </a:p>
        </p:txBody>
      </p:sp>
      <p:sp>
        <p:nvSpPr>
          <p:cNvPr id="257" name="Shape 257"/>
          <p:cNvSpPr/>
          <p:nvPr/>
        </p:nvSpPr>
        <p:spPr>
          <a:xfrm>
            <a:off x="990600" y="2597845"/>
            <a:ext cx="12065000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FFA634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EREDITA’ DI UN SINGOLO GENE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tx2">
                    <a:lumMod val="10000"/>
                  </a:schemeClr>
                </a:solidFill>
              </a:rPr>
              <a:t>(a) in cui le coppie di alleli mostrano deviazioni dalla completa dominanza e recessività,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tx2">
                    <a:lumMod val="10000"/>
                  </a:schemeClr>
                </a:solidFill>
              </a:rPr>
              <a:t>(b) in cui le forme differenti di un gene non sono limitate a due alleli 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tx2">
                    <a:lumMod val="10000"/>
                  </a:schemeClr>
                </a:solidFill>
              </a:rPr>
              <a:t>(c) in cui un gene può determinare più di un carattere.</a:t>
            </a:r>
          </a:p>
        </p:txBody>
      </p:sp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" grpId="2" animBg="1" advAuto="0"/>
      <p:bldP spid="257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3.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9900" y="1790700"/>
            <a:ext cx="12077700" cy="6172200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152350" y="-120651"/>
            <a:ext cx="12522250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buSzTx/>
              <a:buNone/>
              <a:defRPr sz="5800" b="1">
                <a:solidFill>
                  <a:srgbClr val="76FA2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+mj-lt"/>
                <a:ea typeface="+mj-ea"/>
                <a:cs typeface="+mj-cs"/>
                <a:sym typeface="Franklin Gothic Medium"/>
              </a:defRPr>
            </a:pPr>
            <a:r>
              <a:rPr b="1">
                <a:solidFill>
                  <a:srgbClr val="800000"/>
                </a:solidFill>
                <a:latin typeface="Helvetica"/>
                <a:ea typeface="Helvetica"/>
                <a:cs typeface="Helvetica"/>
                <a:sym typeface="Helvetica"/>
              </a:rPr>
              <a:t>La dominanza non è sempre completa</a:t>
            </a:r>
          </a:p>
        </p:txBody>
      </p:sp>
      <p:sp>
        <p:nvSpPr>
          <p:cNvPr id="261" name="Shape 261"/>
          <p:cNvSpPr/>
          <p:nvPr/>
        </p:nvSpPr>
        <p:spPr>
          <a:xfrm>
            <a:off x="3632200" y="3441700"/>
            <a:ext cx="8280400" cy="1066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buSzTx/>
              <a:buNone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sp>
        <p:nvSpPr>
          <p:cNvPr id="262" name="Shape 262"/>
          <p:cNvSpPr/>
          <p:nvPr/>
        </p:nvSpPr>
        <p:spPr>
          <a:xfrm>
            <a:off x="3632200" y="4508500"/>
            <a:ext cx="8280400" cy="1066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buSzTx/>
              <a:buNone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sp>
        <p:nvSpPr>
          <p:cNvPr id="263" name="Shape 263"/>
          <p:cNvSpPr/>
          <p:nvPr/>
        </p:nvSpPr>
        <p:spPr>
          <a:xfrm>
            <a:off x="3632200" y="5575300"/>
            <a:ext cx="8280400" cy="787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buSzTx/>
              <a:buNone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1" animBg="1" advAuto="0"/>
      <p:bldP spid="262" grpId="2" animBg="1" advAuto="0"/>
      <p:bldP spid="263" grpId="3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3.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120" y="-38100"/>
            <a:ext cx="5603906" cy="9829800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Shape 266"/>
          <p:cNvSpPr/>
          <p:nvPr/>
        </p:nvSpPr>
        <p:spPr>
          <a:xfrm>
            <a:off x="6565900" y="-50801"/>
            <a:ext cx="6350000" cy="985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Poiché gli eterozigoti non rassomiglino a nessuno dei due omozigoti, i rapporti </a:t>
            </a:r>
            <a:r>
              <a:rPr b="1" i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f</a:t>
            </a:r>
            <a:r>
              <a:rPr b="1" i="1">
                <a:solidFill>
                  <a:srgbClr val="151618"/>
                </a:solidFill>
                <a:latin typeface="Helvetica"/>
                <a:ea typeface="Helvetica"/>
                <a:cs typeface="Helvetica"/>
                <a:sym typeface="Helvetica"/>
              </a:rPr>
              <a:t>enotipic</a:t>
            </a:r>
            <a:r>
              <a:rPr b="1" i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i</a:t>
            </a:r>
            <a:r>
              <a:rPr i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sono un riflesso esatto dei rapporti genotipici. 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>
              <a:solidFill>
                <a:schemeClr val="tx2">
                  <a:lumMod val="10000"/>
                </a:schemeClr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La spiegazione biochimica, per questo tipo di dominanza incompleta, è che ciascun allele del gene analizzato, specifica una forma alternativa di una molecola proteica che ha un ruolo enzimatico nella produzione del pigmento.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3. 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4700" y="101600"/>
            <a:ext cx="4457700" cy="9197310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hape 269"/>
          <p:cNvSpPr/>
          <p:nvPr/>
        </p:nvSpPr>
        <p:spPr>
          <a:xfrm>
            <a:off x="5486400" y="155674"/>
            <a:ext cx="7200900" cy="1949252"/>
          </a:xfrm>
          <a:prstGeom prst="rect">
            <a:avLst/>
          </a:prstGeom>
          <a:ln w="38100">
            <a:solidFill>
              <a:srgbClr val="45932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</a:rPr>
              <a:t>Nei casi di </a:t>
            </a:r>
            <a:r>
              <a:rPr b="1">
                <a:solidFill>
                  <a:srgbClr val="800000"/>
                </a:solidFill>
              </a:rPr>
              <a:t>codominanza</a:t>
            </a:r>
            <a:r>
              <a:rPr>
                <a:solidFill>
                  <a:srgbClr val="151618"/>
                </a:solidFill>
              </a:rPr>
              <a:t>, i caratteri alternativi sono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</a:rPr>
              <a:t>entrambi visibili negli ibridi F1</a:t>
            </a:r>
          </a:p>
        </p:txBody>
      </p:sp>
      <p:sp>
        <p:nvSpPr>
          <p:cNvPr id="270" name="Shape 270"/>
          <p:cNvSpPr/>
          <p:nvPr/>
        </p:nvSpPr>
        <p:spPr>
          <a:xfrm>
            <a:off x="5499100" y="2089150"/>
            <a:ext cx="7188200" cy="6819901"/>
          </a:xfrm>
          <a:prstGeom prst="rect">
            <a:avLst/>
          </a:prstGeom>
          <a:ln w="38100">
            <a:solidFill>
              <a:srgbClr val="F1F83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36FCE8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>
                <a:solidFill>
                  <a:srgbClr val="151618"/>
                </a:solidFill>
              </a:rPr>
              <a:t>ATTENZIONE!</a:t>
            </a:r>
            <a:endParaRPr>
              <a:solidFill>
                <a:srgbClr val="151618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buSzTx/>
              <a:buNone/>
              <a:defRPr sz="4000">
                <a:solidFill>
                  <a:srgbClr val="FEFB1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800000"/>
                </a:solidFill>
                <a:latin typeface="Helvetica"/>
                <a:ea typeface="Helvetica"/>
                <a:cs typeface="Helvetica"/>
                <a:sym typeface="Helvetica"/>
              </a:rPr>
              <a:t>Le relazioni di dominanza sono</a:t>
            </a:r>
          </a:p>
          <a:p>
            <a:pPr>
              <a:buSzTx/>
              <a:buNone/>
              <a:defRPr sz="4000">
                <a:solidFill>
                  <a:srgbClr val="FEFB1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800000"/>
                </a:solidFill>
                <a:latin typeface="Helvetica"/>
                <a:ea typeface="Helvetica"/>
                <a:cs typeface="Helvetica"/>
                <a:sym typeface="Helvetica"/>
              </a:rPr>
              <a:t>definite nel contesto del particolare fenotipo preso in considerazione </a:t>
            </a:r>
            <a:r>
              <a:rPr>
                <a:solidFill>
                  <a:srgbClr val="151618"/>
                </a:solidFill>
                <a:latin typeface="Helvetica"/>
                <a:ea typeface="Helvetica"/>
                <a:cs typeface="Helvetica"/>
                <a:sym typeface="Helvetica"/>
              </a:rPr>
              <a:t>(es. anemia falciforme)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>
              <a:solidFill>
                <a:srgbClr val="151618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  <a:latin typeface="Helvetica"/>
                <a:ea typeface="Helvetica"/>
                <a:cs typeface="Helvetica"/>
                <a:sym typeface="Helvetica"/>
              </a:rPr>
              <a:t>Considerando fenotipi differenti, gli stessi due alleli possono mostrare relazioni di dominanza diverse</a:t>
            </a:r>
          </a:p>
        </p:txBody>
      </p:sp>
      <p:sp>
        <p:nvSpPr>
          <p:cNvPr id="271" name="Shape 271"/>
          <p:cNvSpPr/>
          <p:nvPr/>
        </p:nvSpPr>
        <p:spPr>
          <a:xfrm>
            <a:off x="787400" y="4064000"/>
            <a:ext cx="4445000" cy="52451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/>
        </p:spPr>
        <p:txBody>
          <a:bodyPr lIns="50800" tIns="50800" rIns="50800" bIns="50800" anchor="ctr"/>
          <a:lstStyle/>
          <a:p>
            <a:pPr algn="ctr">
              <a:buSzTx/>
              <a:buNone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1" animBg="1" advAuto="0"/>
      <p:bldP spid="271" grpId="2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tif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tif"/></Relationships>
</file>

<file path=ppt/theme/theme1.xml><?xml version="1.0" encoding="utf-8"?>
<a:theme xmlns:a="http://schemas.openxmlformats.org/drawingml/2006/main" name="White">
  <a:themeElements>
    <a:clrScheme name="White">
      <a:dk1>
        <a:srgbClr val="83689C"/>
      </a:dk1>
      <a:lt1>
        <a:srgbClr val="669C35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ranklin Gothic Medium"/>
        <a:ea typeface="Franklin Gothic Medium"/>
        <a:cs typeface="Franklin Gothic Medium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77800" dist="406400" dir="5400000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177800" dist="406400" dir="5400000" rotWithShape="0">
            <a:srgbClr val="000000">
              <a:alpha val="68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Pct val="125000"/>
          <a:buFontTx/>
          <a:buChar char="•"/>
          <a:tabLst/>
          <a:defRPr kumimoji="0" sz="3600" b="0" i="0" u="none" strike="noStrike" cap="none" spc="0" normalizeH="0" baseline="0">
            <a:ln>
              <a:noFill/>
            </a:ln>
            <a:solidFill>
              <a:srgbClr val="669C35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ranklin Gothic Medium"/>
        <a:ea typeface="Franklin Gothic Medium"/>
        <a:cs typeface="Franklin Gothic Medium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77800" dist="406400" dir="5400000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177800" dist="406400" dir="5400000" rotWithShape="0">
            <a:srgbClr val="000000">
              <a:alpha val="68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Pct val="125000"/>
          <a:buFontTx/>
          <a:buChar char="•"/>
          <a:tabLst/>
          <a:defRPr kumimoji="0" sz="3600" b="0" i="0" u="none" strike="noStrike" cap="none" spc="0" normalizeH="0" baseline="0">
            <a:ln>
              <a:noFill/>
            </a:ln>
            <a:solidFill>
              <a:srgbClr val="669C35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2647</TotalTime>
  <Words>734</Words>
  <Application>Microsoft Macintosh PowerPoint</Application>
  <PresentationFormat>Personalizzato</PresentationFormat>
  <Paragraphs>68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18" baseType="lpstr">
      <vt:lpstr>White</vt:lpstr>
      <vt:lpstr>Corso di Genetica -Lezione 4- Cenci</vt:lpstr>
      <vt:lpstr>Presentazione di PowerPoint</vt:lpstr>
      <vt:lpstr>Presentazione di PowerPoint</vt:lpstr>
      <vt:lpstr>Presentazione di PowerPoint</vt:lpstr>
      <vt:lpstr>Presentazione di PowerPoint</vt:lpstr>
      <vt:lpstr>Estensioni Dell’analisi Mendeliana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Genetica -Lezione 2- Cenci</dc:title>
  <cp:lastModifiedBy>Giovanni Cenci</cp:lastModifiedBy>
  <cp:revision>22</cp:revision>
  <dcterms:modified xsi:type="dcterms:W3CDTF">2023-03-13T18:54:40Z</dcterms:modified>
</cp:coreProperties>
</file>