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27" r:id="rId2"/>
    <p:sldId id="296" r:id="rId3"/>
    <p:sldId id="297" r:id="rId4"/>
    <p:sldId id="335" r:id="rId5"/>
    <p:sldId id="298" r:id="rId6"/>
    <p:sldId id="299" r:id="rId7"/>
    <p:sldId id="300" r:id="rId8"/>
    <p:sldId id="315" r:id="rId9"/>
    <p:sldId id="301" r:id="rId10"/>
    <p:sldId id="316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28" r:id="rId21"/>
    <p:sldId id="329" r:id="rId22"/>
    <p:sldId id="330" r:id="rId23"/>
    <p:sldId id="331" r:id="rId24"/>
    <p:sldId id="332" r:id="rId25"/>
    <p:sldId id="333" r:id="rId26"/>
    <p:sldId id="334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424" y="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82739"/>
            <a:ext cx="5484062" cy="452504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1273522" y="-127661"/>
            <a:ext cx="997515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000000"/>
                </a:solidFill>
              </a:defRPr>
            </a:lvl1pPr>
          </a:lstStyle>
          <a:p>
            <a:r>
              <a:t>La Rivoluzione di Mendel</a:t>
            </a:r>
          </a:p>
        </p:txBody>
      </p:sp>
    </p:spTree>
    <p:extLst>
      <p:ext uri="{BB962C8B-B14F-4D97-AF65-F5344CB8AC3E}">
        <p14:creationId xmlns:p14="http://schemas.microsoft.com/office/powerpoint/2010/main" val="38685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/>
          <p:nvPr/>
        </p:nvCxnSpPr>
        <p:spPr>
          <a:xfrm flipH="1">
            <a:off x="4733390" y="5415997"/>
            <a:ext cx="3773841" cy="28732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26839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626327" y="362225"/>
            <a:ext cx="5435483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¼+¼+¼= 3/4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1867872" y="5420857"/>
            <a:ext cx="6770954" cy="4842269"/>
            <a:chOff x="1867872" y="5420857"/>
            <a:chExt cx="6770954" cy="4842269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5438762"/>
            <a:ext cx="6770954" cy="4842269"/>
            <a:chOff x="1867872" y="5420857"/>
            <a:chExt cx="6770954" cy="4842269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-21519" y="3987576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107869" y="4052240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07461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016819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59895" y="3389917"/>
            <a:ext cx="10855808" cy="621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un uso leggermente differente della legge della somma, è possibile predire il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rapporto tra giallo e verde nella progenie F2.</a:t>
            </a:r>
            <a:r>
              <a:rPr>
                <a:solidFill>
                  <a:schemeClr val="bg1"/>
                </a:solidFill>
              </a:rPr>
              <a:t> La frazione di piselli F2 che saranno gialli è la somma di 1/4 (l’evento che produce YY) + 1/4 (l’evento mutuamente escluso che genera Yy) + 1/4 (il terzo evento, mutuamente escluso, che produce yY) per ottenere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</a:t>
            </a:r>
            <a:r>
              <a:rPr>
                <a:solidFill>
                  <a:schemeClr val="bg1"/>
                </a:solidFill>
              </a:rPr>
              <a:t>. Il rimanente 1/4 della progenie F2 sarà verde.</a:t>
            </a: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225326"/>
            <a:ext cx="12700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177539" y="2353922"/>
            <a:ext cx="1276726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Quale è il rapporto tra giallo e verde nella progenie F2?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Ulteriori incroci confermano i rapporti predetti dalla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778000" y="-6477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Terminologia</a:t>
            </a:r>
          </a:p>
        </p:txBody>
      </p:sp>
      <p:sp>
        <p:nvSpPr>
          <p:cNvPr id="449" name="Shape 449"/>
          <p:cNvSpPr/>
          <p:nvPr/>
        </p:nvSpPr>
        <p:spPr>
          <a:xfrm>
            <a:off x="50800" y="824528"/>
            <a:ext cx="12890500" cy="650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FENOTIPO</a:t>
            </a:r>
            <a:r>
              <a:rPr>
                <a:solidFill>
                  <a:srgbClr val="000000"/>
                </a:solidFill>
              </a:rPr>
              <a:t> caratteristica osservabile, come il colore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o verde del seme di pisello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GENOTIPO</a:t>
            </a:r>
            <a:r>
              <a:rPr>
                <a:solidFill>
                  <a:srgbClr val="000000"/>
                </a:solidFill>
              </a:rPr>
              <a:t> l’effettiva coppia di alleli presenti in un individuo.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genotipo YY o yy è chiamato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omozigote</a:t>
            </a:r>
            <a:r>
              <a:rPr>
                <a:solidFill>
                  <a:srgbClr val="000000"/>
                </a:solidFill>
              </a:rPr>
              <a:t>, perché le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due copie del gene che determina il particolare carattere in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questione sono identiche. Al contrario un genotipo con due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differenti alleli per un carattere è detto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eterozigote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(ibrido per quel carattere)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individuo con un genotipo omozigote è analogamente detto un omozigote. Mentre uno con il genotipo eterozigote è detto eterozigote. </a:t>
            </a:r>
          </a:p>
        </p:txBody>
      </p:sp>
      <p:sp>
        <p:nvSpPr>
          <p:cNvPr id="450" name="Shape 450"/>
          <p:cNvSpPr/>
          <p:nvPr/>
        </p:nvSpPr>
        <p:spPr>
          <a:xfrm>
            <a:off x="234057" y="7689850"/>
            <a:ext cx="12585701" cy="1968501"/>
          </a:xfrm>
          <a:prstGeom prst="rect">
            <a:avLst/>
          </a:prstGeom>
          <a:ln w="762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1701800"/>
            <a:ext cx="80010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2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2260600"/>
            <a:ext cx="7480300" cy="730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270000" y="41374"/>
            <a:ext cx="1120933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reincrocio serve a decifrare il genotipo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7212" y="88900"/>
            <a:ext cx="5278729" cy="95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54000" y="-97036"/>
            <a:ext cx="7239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Medium"/>
                <a:cs typeface="Franklin Gothic Book"/>
              </a:rPr>
              <a:t>Gli incroci diibridi</a:t>
            </a:r>
          </a:p>
        </p:txBody>
      </p:sp>
      <p:sp>
        <p:nvSpPr>
          <p:cNvPr id="151" name="Shape 151"/>
          <p:cNvSpPr/>
          <p:nvPr/>
        </p:nvSpPr>
        <p:spPr>
          <a:xfrm>
            <a:off x="273050" y="1002678"/>
            <a:ext cx="72009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b="1" cap="all">
                <a:solidFill>
                  <a:schemeClr val="bg1"/>
                </a:solidFill>
                <a:sym typeface="Trebuchet MS"/>
              </a:rPr>
              <a:t>diibrido</a:t>
            </a:r>
            <a:r>
              <a:rPr sz="3600">
                <a:solidFill>
                  <a:schemeClr val="bg1"/>
                </a:solidFill>
              </a:rPr>
              <a:t>, una pianta eterozigote per due geni allo stesso tempo.</a:t>
            </a: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600">
              <a:solidFill>
                <a:schemeClr val="bg1"/>
              </a:solidFill>
            </a:endParaRP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i="1">
                <a:solidFill>
                  <a:srgbClr val="800000"/>
                </a:solidFill>
                <a:latin typeface="Franklin Gothic Medium"/>
                <a:cs typeface="Franklin Gothic Medium"/>
              </a:rPr>
              <a:t>“I differenti tipi di cellule germinali [uova o polline] di un ibrido sono prodotti, in media, in numeri uguali” (Mendel</a:t>
            </a:r>
            <a:r>
              <a:rPr sz="36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2" name="Shape 152"/>
          <p:cNvSpPr/>
          <p:nvPr/>
        </p:nvSpPr>
        <p:spPr>
          <a:xfrm>
            <a:off x="228600" y="4993201"/>
            <a:ext cx="7289800" cy="2410916"/>
          </a:xfrm>
          <a:prstGeom prst="rect">
            <a:avLst/>
          </a:prstGeom>
          <a:ln w="12700">
            <a:solidFill>
              <a:srgbClr val="FB5B4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osservate la combinazione dei caratteri determinata dai nove genotipi, potete individuare solo quattro differenti fenotipi:</a:t>
            </a:r>
          </a:p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e liscio, giallo e rugoso, verde e liscio, verde e rugoso in un rapporto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9:3:3:1</a:t>
            </a:r>
          </a:p>
        </p:txBody>
      </p:sp>
      <p:sp>
        <p:nvSpPr>
          <p:cNvPr id="153" name="Shape 153"/>
          <p:cNvSpPr/>
          <p:nvPr/>
        </p:nvSpPr>
        <p:spPr>
          <a:xfrm>
            <a:off x="228600" y="7645586"/>
            <a:ext cx="7289800" cy="1887696"/>
          </a:xfrm>
          <a:prstGeom prst="rect">
            <a:avLst/>
          </a:prstGeom>
          <a:ln w="28575" cmpd="sng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29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osservate solo il colore o solo la forma del pisello, potrete vedere che ciascun carattere è ereditato con un rapporto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3:1</a:t>
            </a:r>
            <a:r>
              <a:rPr>
                <a:solidFill>
                  <a:srgbClr val="000000"/>
                </a:solidFill>
              </a:rPr>
              <a:t> come predetto dalla legge della segregazione di Mendel</a:t>
            </a:r>
          </a:p>
        </p:txBody>
      </p:sp>
      <p:sp>
        <p:nvSpPr>
          <p:cNvPr id="2" name="Rettangolo 1"/>
          <p:cNvSpPr/>
          <p:nvPr/>
        </p:nvSpPr>
        <p:spPr>
          <a:xfrm>
            <a:off x="8607155" y="529243"/>
            <a:ext cx="3809848" cy="125803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872076" y="5910164"/>
            <a:ext cx="1961914" cy="214915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786450" y="3084668"/>
            <a:ext cx="2018901" cy="20358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074107" y="2085158"/>
            <a:ext cx="5283445" cy="324532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15913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  <p:bldP spid="152" grpId="0" animBg="1" advAuto="0"/>
      <p:bldP spid="153" grpId="0" animBg="1" advAuto="0"/>
      <p:bldP spid="2" grpId="0" animBg="1"/>
      <p:bldP spid="9" grpId="0" animBg="1"/>
      <p:bldP spid="11" grpId="0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1509" y="1337733"/>
            <a:ext cx="641529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07024" y="7330458"/>
            <a:ext cx="12176262" cy="2272417"/>
          </a:xfrm>
          <a:prstGeom prst="rect">
            <a:avLst/>
          </a:prstGeom>
          <a:ln w="12700">
            <a:solidFill>
              <a:srgbClr val="F94F4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700">
                <a:solidFill>
                  <a:srgbClr val="FDF62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Durante la formazione dei gameti, coppie di alleli differenti segregano indipendentemente l’una dall’altra</a:t>
            </a:r>
          </a:p>
        </p:txBody>
      </p:sp>
      <p:sp>
        <p:nvSpPr>
          <p:cNvPr id="157" name="Shape 157"/>
          <p:cNvSpPr/>
          <p:nvPr/>
        </p:nvSpPr>
        <p:spPr>
          <a:xfrm>
            <a:off x="102625" y="71239"/>
            <a:ext cx="127995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Legge dell’Assortimento Indipendente</a:t>
            </a:r>
          </a:p>
        </p:txBody>
      </p:sp>
    </p:spTree>
    <p:extLst>
      <p:ext uri="{BB962C8B-B14F-4D97-AF65-F5344CB8AC3E}">
        <p14:creationId xmlns:p14="http://schemas.microsoft.com/office/powerpoint/2010/main" val="3211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791633" y="2744291"/>
            <a:ext cx="12026901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liscio  3/4 X 3/4 =  </a:t>
            </a:r>
            <a:r>
              <a:rPr>
                <a:solidFill>
                  <a:srgbClr val="800000"/>
                </a:solidFill>
              </a:rPr>
              <a:t>9/16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rugoso  3/4 X 1/4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liscio  1/4 X 3/4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rugoso  1/4 X 1/4 = </a:t>
            </a:r>
            <a:r>
              <a:rPr>
                <a:solidFill>
                  <a:srgbClr val="800000"/>
                </a:solidFill>
              </a:rPr>
              <a:t>1/16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ctr"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Così, in una popolazione di piante F2, ci sarà un rapporto fenotipico 9:3:3:1 di piselli gialli e lisci, gialli e rugoso, verdi e lisci, verdi e rugosi</a:t>
            </a:r>
          </a:p>
        </p:txBody>
      </p:sp>
      <p:sp>
        <p:nvSpPr>
          <p:cNvPr id="160" name="Shape 160"/>
          <p:cNvSpPr/>
          <p:nvPr/>
        </p:nvSpPr>
        <p:spPr>
          <a:xfrm>
            <a:off x="33866" y="479525"/>
            <a:ext cx="1293706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i due insiemi di alleli si assortiscono indipendentemente, il r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apporto giallo/verde</a:t>
            </a:r>
            <a:r>
              <a:rPr>
                <a:solidFill>
                  <a:srgbClr val="000000"/>
                </a:solidFill>
              </a:rPr>
              <a:t> nella generazione F2 sarà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/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4:1/4</a:t>
            </a:r>
            <a:r>
              <a:rPr>
                <a:solidFill>
                  <a:srgbClr val="000000"/>
                </a:solidFill>
              </a:rPr>
              <a:t>, e similmente, il rapporto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liscio/rugoso</a:t>
            </a:r>
            <a:r>
              <a:rPr>
                <a:solidFill>
                  <a:srgbClr val="000000"/>
                </a:solidFill>
              </a:rPr>
              <a:t> sarà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3/4:1/4.</a:t>
            </a:r>
          </a:p>
        </p:txBody>
      </p:sp>
      <p:sp>
        <p:nvSpPr>
          <p:cNvPr id="161" name="Shape 161"/>
          <p:cNvSpPr/>
          <p:nvPr/>
        </p:nvSpPr>
        <p:spPr>
          <a:xfrm>
            <a:off x="457200" y="7767608"/>
            <a:ext cx="11645900" cy="2041585"/>
          </a:xfrm>
          <a:prstGeom prst="rect">
            <a:avLst/>
          </a:prstGeom>
          <a:ln w="63500">
            <a:solidFill>
              <a:srgbClr val="98162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200">
                <a:solidFill>
                  <a:srgbClr val="57FADD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il rapporto fenotipico 9:3:3:1, osservato in un incrocio diibrido, deriva da due rapporti fenotipici 3:1 separati.</a:t>
            </a:r>
          </a:p>
        </p:txBody>
      </p:sp>
    </p:spTree>
    <p:extLst>
      <p:ext uri="{BB962C8B-B14F-4D97-AF65-F5344CB8AC3E}">
        <p14:creationId xmlns:p14="http://schemas.microsoft.com/office/powerpoint/2010/main" val="3955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1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1930400"/>
            <a:ext cx="88519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574800" y="533400"/>
            <a:ext cx="8699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Diagramma Ramificato</a:t>
            </a:r>
          </a:p>
        </p:txBody>
      </p:sp>
    </p:spTree>
    <p:extLst>
      <p:ext uri="{BB962C8B-B14F-4D97-AF65-F5344CB8AC3E}">
        <p14:creationId xmlns:p14="http://schemas.microsoft.com/office/powerpoint/2010/main" val="320308725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94547"/>
            <a:ext cx="143156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486711"/>
            <a:ext cx="6649244" cy="3334246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ibridi per un singolo carattere, sono spesso chiamati incroci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738192"/>
            <a:ext cx="6649244" cy="5027017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2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2146" y="508000"/>
            <a:ext cx="6415369" cy="872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4229100" y="749300"/>
            <a:ext cx="1580967" cy="2139950"/>
            <a:chOff x="0" y="0"/>
            <a:chExt cx="1580966" cy="2139949"/>
          </a:xfrm>
        </p:grpSpPr>
        <p:grpSp>
          <p:nvGrpSpPr>
            <p:cNvPr id="169" name="Group 169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901700" y="1441449"/>
              <a:ext cx="679267" cy="698501"/>
              <a:chOff x="0" y="-6350"/>
              <a:chExt cx="679266" cy="698500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83" name="Group 183"/>
          <p:cNvGrpSpPr/>
          <p:nvPr/>
        </p:nvGrpSpPr>
        <p:grpSpPr>
          <a:xfrm>
            <a:off x="7543800" y="749300"/>
            <a:ext cx="1504767" cy="2774950"/>
            <a:chOff x="0" y="0"/>
            <a:chExt cx="1504766" cy="2774949"/>
          </a:xfrm>
        </p:grpSpPr>
        <p:grpSp>
          <p:nvGrpSpPr>
            <p:cNvPr id="176" name="Group 17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>
              <a:off x="825500" y="1441449"/>
              <a:ext cx="679267" cy="698501"/>
              <a:chOff x="0" y="-6350"/>
              <a:chExt cx="679266" cy="698500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825500" y="2076449"/>
              <a:ext cx="679267" cy="698501"/>
              <a:chOff x="0" y="-6350"/>
              <a:chExt cx="679266" cy="69850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99" name="Group 199"/>
          <p:cNvGrpSpPr/>
          <p:nvPr/>
        </p:nvGrpSpPr>
        <p:grpSpPr>
          <a:xfrm>
            <a:off x="7543800" y="3937000"/>
            <a:ext cx="1504767" cy="4070350"/>
            <a:chOff x="0" y="0"/>
            <a:chExt cx="1504766" cy="4070349"/>
          </a:xfrm>
        </p:grpSpPr>
        <p:grpSp>
          <p:nvGrpSpPr>
            <p:cNvPr id="186" name="Group 18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825500" y="1403349"/>
              <a:ext cx="679267" cy="698501"/>
              <a:chOff x="0" y="-6350"/>
              <a:chExt cx="679266" cy="698500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825500" y="2038349"/>
              <a:ext cx="679267" cy="698501"/>
              <a:chOff x="0" y="-6350"/>
              <a:chExt cx="679266" cy="698500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825500" y="2686049"/>
              <a:ext cx="679267" cy="698501"/>
              <a:chOff x="0" y="-6350"/>
              <a:chExt cx="679266" cy="6985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825500" y="3371849"/>
              <a:ext cx="679267" cy="698501"/>
              <a:chOff x="0" y="-6350"/>
              <a:chExt cx="679266" cy="69850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209" name="Group 209"/>
          <p:cNvGrpSpPr/>
          <p:nvPr/>
        </p:nvGrpSpPr>
        <p:grpSpPr>
          <a:xfrm>
            <a:off x="4356100" y="3937000"/>
            <a:ext cx="1453967" cy="2736850"/>
            <a:chOff x="0" y="0"/>
            <a:chExt cx="1453966" cy="2736849"/>
          </a:xfrm>
        </p:grpSpPr>
        <p:grpSp>
          <p:nvGrpSpPr>
            <p:cNvPr id="202" name="Group 202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774700" y="1301749"/>
              <a:ext cx="679267" cy="698501"/>
              <a:chOff x="0" y="-6350"/>
              <a:chExt cx="679266" cy="6985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774700" y="2038349"/>
              <a:ext cx="679267" cy="698501"/>
              <a:chOff x="0" y="-6350"/>
              <a:chExt cx="679266" cy="6985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9373142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83" grpId="0" animBg="1" advAuto="0"/>
      <p:bldP spid="199" grpId="0" animBg="1" advAuto="0"/>
      <p:bldP spid="209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2217" y="952128"/>
            <a:ext cx="12035777" cy="8659290"/>
          </a:xfrm>
        </p:spPr>
        <p:txBody>
          <a:bodyPr>
            <a:noAutofit/>
          </a:bodyPr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Unità discrete chiamate geni controllano la comparsa dei caratteri ereditati.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I geni sono costituiti da forme alternative chiamate alleli che sono responsabili della manifestazione delle differenti forme di un carattere.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Le cellule somatiche degli organismi che si riproducono sessualmente portano due copie di ciascun gene. Quando le due copie di un gene sono costituite dallo stesso allele, l’individuo è omozigote per quell’allele. Quando le due copie sono differenti, l’individuo è eterozigote per quelli alleli.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Il genotipo è una descrizione della combinazione allelica delle due copie di un gene presenti in un individuo. Il fenotipo è la forma che si osserva delcarattere espresso da un individuo.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25825619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2217" y="1141698"/>
            <a:ext cx="12035777" cy="800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Un incrocio tra due linee parentali (P), pure per una coppia di alleli alternativi di un gene, produrrà una prima generazione filiale (F1) di ibridi eterozigoti.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Il fenotipo espresso da questi ibridi è determinato dall’allele dominante della coppia, e questo fenotipo è uguale a quello espresso dagli individui omozigoti per l’allele dominante.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 Il fenotipo associato con l’allele recessivo ricomparirà solo nella generazione F2 negliindividui omozigoti per questo allele.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Negli incroci trala F1 eterozigote, i fenotipi dominante e recessivo appariranno nella generazione F2 nel rapporto 3:1.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40615762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445023"/>
            <a:ext cx="12357995" cy="8001000"/>
          </a:xfrm>
        </p:spPr>
        <p:txBody>
          <a:bodyPr/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Le due copie di ciascun gene segregano durante la formazione dei gameti. Come risultato, ciascun uovo e ciascun spematozoo o granulo pollinico contiene solo una copia, e quindi, solo un allele, di ciascun gene. I gameti maschili e femminili si uniscono casualmente al momento della fecondazione. Mendel descrisse questo processo come </a:t>
            </a:r>
            <a:r>
              <a:rPr lang="en-US" sz="4000" b="1">
                <a:solidFill>
                  <a:srgbClr val="800000"/>
                </a:solidFill>
              </a:rPr>
              <a:t>legge della segregazione</a:t>
            </a:r>
            <a:r>
              <a:rPr lang="en-US" sz="4000" b="1">
                <a:solidFill>
                  <a:srgbClr val="151618"/>
                </a:solidFill>
                <a:latin typeface="Franklin Gothic Book"/>
                <a:cs typeface="Franklin Gothic Book"/>
              </a:rPr>
              <a:t>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La segregazione degli alleli di un qualsiasi gene è indipendente dalla segregazione degli alleli di un altro gene. 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Mendel descrisse questo processo come la </a:t>
            </a:r>
            <a:r>
              <a:rPr lang="en-US" sz="4000" b="1">
                <a:solidFill>
                  <a:srgbClr val="800000"/>
                </a:solidFill>
              </a:rPr>
              <a:t>legge dell’assortimento indipendente</a:t>
            </a: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. Secondo questa legge, gli incroci tra diibridi Aa Bb della F1 genereranno progenie F2 con rapporto fenotipici di </a:t>
            </a:r>
            <a:r>
              <a:rPr lang="en-US" sz="4000" i="1">
                <a:solidFill>
                  <a:srgbClr val="151618"/>
                </a:solidFill>
                <a:latin typeface="Franklin Gothic Book"/>
                <a:cs typeface="Franklin Gothic Book"/>
              </a:rPr>
              <a:t>9(A–B–) : 3(A–</a:t>
            </a:r>
            <a:r>
              <a:rPr lang="tr-TR" sz="4000" i="1">
                <a:solidFill>
                  <a:srgbClr val="151618"/>
                </a:solidFill>
                <a:latin typeface="Franklin Gothic Book"/>
                <a:cs typeface="Franklin Gothic Book"/>
              </a:rPr>
              <a:t>bb) : 3(aa B–) : 1(aa bb)</a:t>
            </a:r>
            <a:endParaRPr lang="en-US" sz="4000" i="1">
              <a:solidFill>
                <a:srgbClr val="151618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2140059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00" y="152400"/>
            <a:ext cx="7877326" cy="47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88127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66816" y="340674"/>
            <a:ext cx="10160206" cy="453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Una bambina decise di incrociare porcellini</a:t>
            </a:r>
            <a:r>
              <a:rPr kumimoji="0" lang="en-US" sz="24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d’India per la sua esperienza di scienze. Comprò un  maschio con pelliccia liscia e nera e una femmina con pelliccia bianca e riccia e li incrociò. Alla prima generazione di 8 cuccioli osservò solo animali con pelliccia nera e riccia. Dalla seconda cucciolata con gli stessi genitori ottenne 7 animali, sempre con pelliccia nera e riccia. La F2 della prima cucciolata mostrava una varietà di mantelli: su 125 porcellini, 8 mostravano mantello bianco e liscio, 25 nero e liscio, 23 erano bianchi e 69 neri e ricci.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Come sono ereditati I caratteri per il colore ed il tipo di mantello?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Quali fenotipi e in quali proporzioni la studentessa avrebbe dovuto aspettarsi se avesse incrociato una femmina bianca e liscia della F2 con un maschio della F1?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Book"/>
              <a:cs typeface="Franklin Gothic Book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78868128"/>
      </p:ext>
    </p:extLst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99" y="595352"/>
            <a:ext cx="6437051" cy="38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2522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963743"/>
            <a:ext cx="7056702" cy="555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 legge della segregazione di Mendel compendia questo</a:t>
            </a:r>
          </a:p>
          <a:p>
            <a:pPr algn="l" defTabSz="584200">
              <a:lnSpc>
                <a:spcPct val="80000"/>
              </a:lnSpc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principio generale dell’eredità: </a:t>
            </a:r>
            <a:r>
              <a:rPr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lnSpc>
                <a:spcPct val="80000"/>
              </a:lnSpc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i="1"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67807"/>
            <a:ext cx="11568841" cy="121058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</a:rP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092204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033" y="1943100"/>
            <a:ext cx="6794501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2854653" y="316773"/>
            <a:ext cx="7024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quadrato di Punnet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194548"/>
            <a:ext cx="12484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2048849"/>
            <a:ext cx="12230100" cy="605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</a:t>
            </a:r>
            <a:r>
              <a:rPr cap="all">
                <a:solidFill>
                  <a:schemeClr val="bg1"/>
                </a:solidFill>
              </a:rPr>
              <a:t> 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chemeClr val="bg1"/>
                </a:solidFill>
              </a:rPr>
              <a:t>afferma che la probabilità che due o più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 indipendenti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si verifichino contemporaneamente è uguale al prodotto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Per due eventi indipendenti avremo: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 </a:t>
            </a:r>
            <a:r>
              <a:rPr sz="51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rPr>
                <a:solidFill>
                  <a:schemeClr val="bg1"/>
                </a:solidFill>
              </a:rPr>
              <a:t>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157592"/>
            <a:ext cx="127000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520700" y="1974850"/>
            <a:ext cx="119507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Una seconda regola della probabilità,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>
                <a:solidFill>
                  <a:schemeClr val="bg1"/>
                </a:solidFill>
              </a:rPr>
              <a:t>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cap="all"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probabilità di verificarsi, di uno qualsiasi di due eventi che si escludono l’un l’altro, è la somma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1+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09815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334909" y="8210751"/>
            <a:ext cx="3807245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¼+¼= ½</a:t>
            </a:r>
          </a:p>
          <a:p>
            <a:endParaRPr lang="en-US" sz="6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800000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800000"/>
                </a:solidFill>
              </a:rPr>
              <a:t>Yy </a:t>
            </a:r>
            <a:r>
              <a:rPr lang="it-IT" sz="4800">
                <a:solidFill>
                  <a:srgbClr val="800000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Bisogna sommare </a:t>
            </a:r>
            <a:r>
              <a:rPr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(la probabilità che l’allele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 </a:t>
            </a:r>
            <a:r>
              <a:rPr>
                <a:solidFill>
                  <a:schemeClr val="bg1"/>
                </a:solidFill>
              </a:rPr>
              <a:t>materno si unisca con l’allele paterno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</a:t>
            </a:r>
            <a:r>
              <a:rPr>
                <a:solidFill>
                  <a:schemeClr val="bg1"/>
                </a:solidFill>
              </a:rPr>
              <a:t>) e </a:t>
            </a:r>
            <a:r>
              <a:rPr>
                <a:solidFill>
                  <a:srgbClr val="800000"/>
                </a:solidFill>
              </a:rPr>
              <a:t>1/4 </a:t>
            </a:r>
            <a:r>
              <a:rPr>
                <a:solidFill>
                  <a:schemeClr val="bg1"/>
                </a:solidFill>
              </a:rPr>
              <a:t>(la probabilità dell’evento mutualmente escluso, cioè la probabilità che l’allele paterno Y incontri quello materno y) per ottenere </a:t>
            </a:r>
            <a:r>
              <a:rPr lang="it-IT">
                <a:solidFill>
                  <a:srgbClr val="800000"/>
                </a:solidFill>
              </a:rPr>
              <a:t>2/4 = </a:t>
            </a:r>
            <a:r>
              <a:rPr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chemeClr val="bg1"/>
                </a:solidFill>
              </a:rPr>
              <a:t>,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274062" y="4630258"/>
              <a:ext cx="5212753" cy="4019592"/>
              <a:chOff x="7274062" y="4630258"/>
              <a:chExt cx="5212753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274062" y="574792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274062" y="799326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499760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21619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379378" y="6991136"/>
            <a:ext cx="2746475" cy="2192193"/>
            <a:chOff x="9379378" y="6991136"/>
            <a:chExt cx="2746475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12790" y="6991136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295934" y="7042307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30125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379378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1556</Words>
  <Application>Microsoft Macintosh PowerPoint</Application>
  <PresentationFormat>Personalizzato</PresentationFormat>
  <Paragraphs>148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White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Terminologia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Concetti Essenziali</vt:lpstr>
      <vt:lpstr>Concetti Essenziali</vt:lpstr>
      <vt:lpstr>Concetti Essenziali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61</cp:revision>
  <cp:lastPrinted>2018-03-06T11:54:25Z</cp:lastPrinted>
  <dcterms:modified xsi:type="dcterms:W3CDTF">2023-03-08T08:36:37Z</dcterms:modified>
</cp:coreProperties>
</file>