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5" r:id="rId4"/>
    <p:sldId id="281" r:id="rId5"/>
    <p:sldId id="282" r:id="rId6"/>
    <p:sldId id="28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58" r:id="rId19"/>
    <p:sldId id="259" r:id="rId20"/>
    <p:sldId id="260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41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000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F2C34FCD-33FD-5440-B18F-CF4AD3EED175}" type="datetimeFigureOut">
              <a:rPr lang="en-US"/>
              <a:pPr/>
              <a:t>19/04/23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1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tif"/><Relationship Id="rId3" Type="http://schemas.openxmlformats.org/officeDocument/2006/relationships/image" Target="../media/image16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-Lezione 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13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endParaRPr>
              <a:solidFill>
                <a:srgbClr val="008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-101600" y="-244891"/>
            <a:ext cx="127762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sequenza nucleotidica di un gene è</a:t>
            </a:r>
          </a:p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co-lineare con la sequenza aminoacidica del polipeptide codificato</a:t>
            </a:r>
          </a:p>
        </p:txBody>
      </p:sp>
      <p:pic>
        <p:nvPicPr>
          <p:cNvPr id="14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2095500"/>
            <a:ext cx="8475336" cy="55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7213" y="7714238"/>
            <a:ext cx="128240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Yanofsky</a:t>
            </a:r>
          </a:p>
        </p:txBody>
      </p:sp>
      <p:sp>
        <p:nvSpPr>
          <p:cNvPr id="145" name="Shape 145"/>
          <p:cNvSpPr/>
          <p:nvPr/>
        </p:nvSpPr>
        <p:spPr>
          <a:xfrm>
            <a:off x="8597900" y="2009180"/>
            <a:ext cx="4279900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le mutazioni puntiformi modificano soltanto una singola coppia nucleotidica 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delle mutazioni puntiformi influenza un singolo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aminoacido in un polipeptide, </a:t>
            </a:r>
          </a:p>
        </p:txBody>
      </p:sp>
      <p:sp>
        <p:nvSpPr>
          <p:cNvPr id="146" name="Shape 146"/>
          <p:cNvSpPr/>
          <p:nvPr/>
        </p:nvSpPr>
        <p:spPr>
          <a:xfrm rot="5401503">
            <a:off x="9810681" y="6661213"/>
            <a:ext cx="965201" cy="977901"/>
          </a:xfrm>
          <a:prstGeom prst="rightArrow">
            <a:avLst>
              <a:gd name="adj1" fmla="val 32000"/>
              <a:gd name="adj2" fmla="val 57895"/>
            </a:avLst>
          </a:prstGeom>
          <a:blipFill>
            <a:blip r:embed="rId3"/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5694877" y="7829907"/>
            <a:ext cx="725170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ogni nucleotide in un gene </a:t>
            </a:r>
          </a:p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deve influenzare l’identità di un solo aminoacido</a:t>
            </a:r>
          </a:p>
        </p:txBody>
      </p:sp>
    </p:spTree>
    <p:extLst>
      <p:ext uri="{BB962C8B-B14F-4D97-AF65-F5344CB8AC3E}">
        <p14:creationId xmlns:p14="http://schemas.microsoft.com/office/powerpoint/2010/main" val="12111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6" grpId="0" animBg="1" advAuto="0"/>
      <p:bldP spid="14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1257300"/>
            <a:ext cx="8839200" cy="646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093187" y="7705428"/>
            <a:ext cx="50846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A3D7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Crick e Brenner, 1955</a:t>
            </a:r>
          </a:p>
        </p:txBody>
      </p:sp>
    </p:spTree>
    <p:extLst>
      <p:ext uri="{BB962C8B-B14F-4D97-AF65-F5344CB8AC3E}">
        <p14:creationId xmlns:p14="http://schemas.microsoft.com/office/powerpoint/2010/main" val="36222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65100"/>
            <a:ext cx="5323225" cy="693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4935" y="1149349"/>
            <a:ext cx="5673438" cy="497301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473200" y="7324309"/>
            <a:ext cx="10058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Il fatto che la soppressione intragenica funzioni più spesso di quanto dovrebbe suggerisce che, almeno per alcuni aminoacidi, il codice prevede più di un codone</a:t>
            </a:r>
          </a:p>
        </p:txBody>
      </p:sp>
      <p:sp>
        <p:nvSpPr>
          <p:cNvPr id="155" name="Shape 155"/>
          <p:cNvSpPr/>
          <p:nvPr/>
        </p:nvSpPr>
        <p:spPr>
          <a:xfrm>
            <a:off x="6262818" y="314028"/>
            <a:ext cx="457522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mutazioni frameshift</a:t>
            </a:r>
          </a:p>
        </p:txBody>
      </p:sp>
    </p:spTree>
    <p:extLst>
      <p:ext uri="{BB962C8B-B14F-4D97-AF65-F5344CB8AC3E}">
        <p14:creationId xmlns:p14="http://schemas.microsoft.com/office/powerpoint/2010/main" val="392762763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632423" y="1310462"/>
            <a:ext cx="11721157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scoperta dell’RNA messaggero</a:t>
            </a:r>
          </a:p>
        </p:txBody>
      </p:sp>
      <p:sp>
        <p:nvSpPr>
          <p:cNvPr id="158" name="Shape 158"/>
          <p:cNvSpPr/>
          <p:nvPr/>
        </p:nvSpPr>
        <p:spPr>
          <a:xfrm>
            <a:off x="571500" y="4579044"/>
            <a:ext cx="113411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sistemi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per la traduzione </a:t>
            </a:r>
            <a:r>
              <a:rPr i="1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in vitro</a:t>
            </a:r>
          </a:p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i="1"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4800">
                <a:solidFill>
                  <a:srgbClr val="FFB43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sintesi di mRNA artificiali che contenevano solo pochissimi codoni di composizione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nota.</a:t>
            </a:r>
          </a:p>
        </p:txBody>
      </p:sp>
    </p:spTree>
    <p:extLst>
      <p:ext uri="{BB962C8B-B14F-4D97-AF65-F5344CB8AC3E}">
        <p14:creationId xmlns:p14="http://schemas.microsoft.com/office/powerpoint/2010/main" val="35114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930400"/>
            <a:ext cx="5664200" cy="773567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596900" y="309106"/>
            <a:ext cx="117856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L’uso di mRNA sintetici e della traduzione 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in vitro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per scoprire quali aminoacidi corrispondono ai codoni</a:t>
            </a:r>
          </a:p>
        </p:txBody>
      </p:sp>
      <p:sp>
        <p:nvSpPr>
          <p:cNvPr id="163" name="Shape 163"/>
          <p:cNvSpPr/>
          <p:nvPr/>
        </p:nvSpPr>
        <p:spPr>
          <a:xfrm>
            <a:off x="6337300" y="2040076"/>
            <a:ext cx="60452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Nel 1961, Marshall Nirenberg e Heinrich Matthaei mRNA sintetico poli-U (5′. . . UUUUUUUUUUUU. . . 3′)</a:t>
            </a:r>
          </a:p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Har Gobind Khorana</a:t>
            </a:r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sintetizzò degli mRNA costituiti da dinucleotidi ripetuti,</a:t>
            </a:r>
          </a:p>
          <a:p>
            <a: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48179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196994"/>
            <a:ext cx="6769100" cy="934597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01600" y="2640411"/>
            <a:ext cx="49530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Nel 1965, Nirenberg e Philip Leder usarono corti mRNA sintetici, lunghi soltanto tre nucleotidi</a:t>
            </a:r>
          </a:p>
        </p:txBody>
      </p:sp>
    </p:spTree>
    <p:extLst>
      <p:ext uri="{BB962C8B-B14F-4D97-AF65-F5344CB8AC3E}">
        <p14:creationId xmlns:p14="http://schemas.microsoft.com/office/powerpoint/2010/main" val="39102053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0" y="2298700"/>
            <a:ext cx="7035800" cy="4356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6892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50800" y="100062"/>
            <a:ext cx="129540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5400">
                <a:solidFill>
                  <a:srgbClr val="800000"/>
                </a:solidFill>
              </a:rPr>
              <a:t>Una successione di codoni non sovrapposti costituisce la cornice di lettura</a:t>
            </a:r>
          </a:p>
        </p:txBody>
      </p:sp>
      <p:sp>
        <p:nvSpPr>
          <p:cNvPr id="135" name="Shape 135"/>
          <p:cNvSpPr/>
          <p:nvPr/>
        </p:nvSpPr>
        <p:spPr>
          <a:xfrm>
            <a:off x="231471" y="1952882"/>
            <a:ext cx="11994026" cy="730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Font typeface="Wingdings" charset="2"/>
              <a:buChar char="²"/>
              <a:defRPr sz="39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Un codone è composto da più di un nucleotide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Ciascun nucleotide fa parte di un solo codone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Un codone è composto da tre nucleotidi, e il punto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di inizio di ciascun gene stabilisce il registro di lettura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degli aminoacidi sono specificati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da più di un codone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degli aminoacidi sono specificati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da più di un codone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249015" y="601722"/>
            <a:ext cx="1224854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800" b="1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Usare la genetica per verificare il codice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499" y="2480185"/>
            <a:ext cx="6433706" cy="515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3350" y="2164809"/>
            <a:ext cx="6014214" cy="5788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79400" y="743992"/>
            <a:ext cx="1223010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La decifrazione del codice: le manipolazioni biochimiche hanno rivelato a quali aminoacidi corrispondono i diversi codoni</a:t>
            </a:r>
          </a:p>
        </p:txBody>
      </p:sp>
      <p:sp>
        <p:nvSpPr>
          <p:cNvPr id="142" name="Shape 142"/>
          <p:cNvSpPr/>
          <p:nvPr/>
        </p:nvSpPr>
        <p:spPr>
          <a:xfrm>
            <a:off x="279400" y="3868297"/>
            <a:ext cx="12230100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scoperta dell’RNA messaggero, la molecola per il trasporto dell’informazione genetica</a:t>
            </a:r>
          </a:p>
          <a:p>
            <a:pPr marL="571500" indent="-571500" algn="l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direzione 5′-3′ nell’mRNA corrisponde alla direzione N-terminale-C-terminale di un polipeptide</a:t>
            </a:r>
          </a:p>
          <a:p>
            <a:pPr marL="571500" indent="-571500" algn="l" defTabSz="457200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 codoni non senso determinano la terminazione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di una catena polipeptidica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271841"/>
            <a:ext cx="7698830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 Un  allele selvatico non fornisce una quantità sufficiente di prodotto genico (mutazione </a:t>
            </a:r>
            <a:r>
              <a:rPr i="1">
                <a:solidFill>
                  <a:srgbClr val="000000"/>
                </a:solidFill>
              </a:rPr>
              <a:t>T </a:t>
            </a:r>
            <a:r>
              <a:rPr>
                <a:solidFill>
                  <a:srgbClr val="000000"/>
                </a:solidFill>
              </a:rP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11370018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850900" y="105305"/>
            <a:ext cx="10388600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Il codice genetico: sommario</a:t>
            </a:r>
          </a:p>
        </p:txBody>
      </p:sp>
      <p:sp>
        <p:nvSpPr>
          <p:cNvPr id="145" name="Shape 145"/>
          <p:cNvSpPr/>
          <p:nvPr/>
        </p:nvSpPr>
        <p:spPr>
          <a:xfrm>
            <a:off x="127000" y="1218129"/>
            <a:ext cx="127635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F5EC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Il codice consiste di </a:t>
            </a:r>
            <a:r>
              <a:rPr i="1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codoni di triplette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, ognuno dei quali specifica un aminoacido</a:t>
            </a:r>
          </a:p>
        </p:txBody>
      </p:sp>
      <p:sp>
        <p:nvSpPr>
          <p:cNvPr id="146" name="Shape 146"/>
          <p:cNvSpPr/>
          <p:nvPr/>
        </p:nvSpPr>
        <p:spPr>
          <a:xfrm>
            <a:off x="6260200" y="2628703"/>
            <a:ext cx="6325500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I codoni sono </a:t>
            </a:r>
            <a:r>
              <a:rPr i="1"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non sovrapposti</a:t>
            </a:r>
          </a:p>
        </p:txBody>
      </p:sp>
      <p:sp>
        <p:nvSpPr>
          <p:cNvPr id="147" name="Shape 147"/>
          <p:cNvSpPr/>
          <p:nvPr/>
        </p:nvSpPr>
        <p:spPr>
          <a:xfrm>
            <a:off x="486825" y="5021779"/>
            <a:ext cx="112395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Il codice include tre </a:t>
            </a:r>
            <a:r>
              <a:rPr i="1">
                <a:latin typeface="Franklin Gothic Book"/>
                <a:ea typeface="Franklin Gothic Book"/>
                <a:cs typeface="Franklin Gothic Book"/>
              </a:rPr>
              <a:t>codoni di stop</a:t>
            </a:r>
            <a:r>
              <a:rPr>
                <a:latin typeface="Franklin Gothic Book"/>
                <a:ea typeface="Franklin Gothic Book"/>
                <a:cs typeface="Franklin Gothic Book"/>
              </a:rPr>
              <a:t>, o </a:t>
            </a:r>
            <a:r>
              <a:rPr i="1">
                <a:latin typeface="Franklin Gothic Book"/>
                <a:ea typeface="Franklin Gothic Book"/>
                <a:cs typeface="Franklin Gothic Book"/>
              </a:rPr>
              <a:t>non senso</a:t>
            </a:r>
            <a:r>
              <a:rPr>
                <a:latin typeface="Franklin Gothic Book"/>
                <a:ea typeface="Franklin Gothic Book"/>
                <a:cs typeface="Franklin Gothic Book"/>
              </a:rPr>
              <a:t>: UAA,</a:t>
            </a:r>
          </a:p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UAG e UGA.</a:t>
            </a:r>
          </a:p>
        </p:txBody>
      </p:sp>
      <p:sp>
        <p:nvSpPr>
          <p:cNvPr id="148" name="Shape 148"/>
          <p:cNvSpPr/>
          <p:nvPr/>
        </p:nvSpPr>
        <p:spPr>
          <a:xfrm>
            <a:off x="486825" y="3395929"/>
            <a:ext cx="117856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F1C9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Il codice è </a:t>
            </a:r>
            <a:r>
              <a:rPr i="1"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degenerato</a:t>
            </a:r>
            <a:r>
              <a:rPr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, cioè, in molti casi lo stesso aminoacido è specificato da più di un codone</a:t>
            </a:r>
          </a:p>
        </p:txBody>
      </p:sp>
      <p:sp>
        <p:nvSpPr>
          <p:cNvPr id="149" name="Shape 149"/>
          <p:cNvSpPr/>
          <p:nvPr/>
        </p:nvSpPr>
        <p:spPr>
          <a:xfrm>
            <a:off x="2632341" y="6556351"/>
            <a:ext cx="8872083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accent5">
                    <a:lumMod val="75000"/>
                  </a:schemeClr>
                </a:solidFill>
              </a:rPr>
              <a:t>Prevede l’esistenza di un registro di lettura</a:t>
            </a:r>
          </a:p>
        </p:txBody>
      </p:sp>
      <p:sp>
        <p:nvSpPr>
          <p:cNvPr id="150" name="Shape 150"/>
          <p:cNvSpPr/>
          <p:nvPr/>
        </p:nvSpPr>
        <p:spPr>
          <a:xfrm>
            <a:off x="279400" y="7735372"/>
            <a:ext cx="123063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ogni codone viene interpretato in maniera sequenziale in un aminoacido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38853105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- La dissezione genetica-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eliminata.</a:t>
            </a:r>
          </a:p>
        </p:txBody>
      </p:sp>
    </p:spTree>
    <p:extLst>
      <p:ext uri="{BB962C8B-B14F-4D97-AF65-F5344CB8AC3E}">
        <p14:creationId xmlns:p14="http://schemas.microsoft.com/office/powerpoint/2010/main" val="38096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97" y="0"/>
            <a:ext cx="10208554" cy="100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62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Il DNA è il materiale genetico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65499" y="2018139"/>
            <a:ext cx="11360715" cy="7498419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>
                <a:solidFill>
                  <a:schemeClr val="bg1"/>
                </a:solidFill>
              </a:rPr>
              <a:t>il DNA è localizzato nei cromosomi (“nucleina”; Miescher (1869)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Il DNA è il principio trasformante (Griffith, 1928; Avery 1929)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 geni sono fatti di DNA (Hershey and Chase, 1952)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Il DNA è una doppia elica (Watson and Crick; 1953)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La replicazione del DNA è semiconservativa (Meselson and Stahl; 1957)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La ricombinazione assortisce l’informazione contenuta nel DNA</a:t>
            </a: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003300" y="1043762"/>
            <a:ext cx="95885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6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codice genetico:</a:t>
            </a:r>
          </a:p>
        </p:txBody>
      </p:sp>
      <p:sp>
        <p:nvSpPr>
          <p:cNvPr id="135" name="Shape 135"/>
          <p:cNvSpPr/>
          <p:nvPr/>
        </p:nvSpPr>
        <p:spPr>
          <a:xfrm>
            <a:off x="876300" y="3122831"/>
            <a:ext cx="106680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■ Come triplette dei quattro nucleotidi specificano 20 aminoacidi, rendendo possibile la traduzione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dell’informazione da catena nucleotidica a sequenza di aminoacidi.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■ </a:t>
            </a:r>
            <a:r>
              <a:rPr>
                <a:solidFill>
                  <a:schemeClr val="accent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Come le mutazioni influenzano l’informazione e l’espressione genica.</a:t>
            </a:r>
          </a:p>
        </p:txBody>
      </p:sp>
    </p:spTree>
    <p:extLst>
      <p:ext uri="{BB962C8B-B14F-4D97-AF65-F5344CB8AC3E}">
        <p14:creationId xmlns:p14="http://schemas.microsoft.com/office/powerpoint/2010/main" val="585697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524000"/>
            <a:ext cx="6350000" cy="638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5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1625181" y="480040"/>
            <a:ext cx="1044616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Nel codice genetico, una tripletta</a:t>
            </a:r>
          </a:p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di nucleotidi codifica per un aminoacido</a:t>
            </a:r>
          </a:p>
        </p:txBody>
      </p:sp>
      <p:pic>
        <p:nvPicPr>
          <p:cNvPr id="14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5100" y="2171700"/>
            <a:ext cx="4864100" cy="640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58935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685</Words>
  <Application>Microsoft Macintosh PowerPoint</Application>
  <PresentationFormat>Personalizzato</PresentationFormat>
  <Paragraphs>75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White</vt:lpstr>
      <vt:lpstr>Corso di Genetica -Lezione 13-  </vt:lpstr>
      <vt:lpstr>Presentazione di PowerPoint</vt:lpstr>
      <vt:lpstr>Presentazione di PowerPoint</vt:lpstr>
      <vt:lpstr>Impiego della mutagenesi per analizzare i processi biologici - La dissezione genetica-</vt:lpstr>
      <vt:lpstr>Presentazione di PowerPoint</vt:lpstr>
      <vt:lpstr>Il DNA è il materiale genetico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13- Cenci</dc:title>
  <cp:lastModifiedBy>Giovanni Cenci</cp:lastModifiedBy>
  <cp:revision>18</cp:revision>
  <dcterms:modified xsi:type="dcterms:W3CDTF">2023-04-19T11:30:08Z</dcterms:modified>
</cp:coreProperties>
</file>