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300" r:id="rId2"/>
    <p:sldId id="274" r:id="rId3"/>
    <p:sldId id="277" r:id="rId4"/>
    <p:sldId id="278" r:id="rId5"/>
    <p:sldId id="279" r:id="rId6"/>
    <p:sldId id="280" r:id="rId7"/>
    <p:sldId id="275" r:id="rId8"/>
    <p:sldId id="276" r:id="rId9"/>
    <p:sldId id="281" r:id="rId10"/>
    <p:sldId id="282" r:id="rId11"/>
    <p:sldId id="283" r:id="rId12"/>
    <p:sldId id="297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8" y="-15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t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Lezione 11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-Cenci-</a:t>
            </a:r>
          </a:p>
        </p:txBody>
      </p:sp>
    </p:spTree>
    <p:extLst>
      <p:ext uri="{BB962C8B-B14F-4D97-AF65-F5344CB8AC3E}">
        <p14:creationId xmlns:p14="http://schemas.microsoft.com/office/powerpoint/2010/main" val="507766411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88900" y="393521"/>
            <a:ext cx="12915900" cy="896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accent6">
                    <a:lumMod val="7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1. Gli omologhi si rompono, si scambiano materiale e si ricongiungono.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</a:rPr>
              <a:t>2. Rottura e riparazione creano prodotti reciproci di ricombinazione.</a:t>
            </a:r>
          </a:p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3. Gli eventi di ricombinazione possono avvenire ovunque lungo la molecola di DNA.</a:t>
            </a:r>
          </a:p>
          <a:p>
            <a:pPr algn="l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4. </a:t>
            </a:r>
            <a:r>
              <a:rPr>
                <a:solidFill>
                  <a:srgbClr val="008000"/>
                </a:solidFill>
                <a:latin typeface="Franklin Gothic Book"/>
                <a:ea typeface="Franklin Gothic Book"/>
                <a:cs typeface="Franklin Gothic Book"/>
              </a:rPr>
              <a:t>La precisione nello scambio, senza guadagno, né perdita di coppie di nucleotidi, previene l’introduzione di mutazioni durante il processo.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5</a:t>
            </a:r>
            <a:r>
              <a:rPr>
                <a:latin typeface="Franklin Gothic Book"/>
                <a:ea typeface="Franklin Gothic Book"/>
                <a:cs typeface="Franklin Gothic Book"/>
              </a:rPr>
              <a:t>. 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</a:t>
            </a: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conversione genica</a:t>
            </a:r>
            <a:r>
              <a:rPr b="1">
                <a:latin typeface="Franklin Gothic Book"/>
                <a:ea typeface="Franklin Gothic Book"/>
                <a:cs typeface="Franklin Gothic Book"/>
              </a:rPr>
              <a:t>,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in cui piccoli segmenti d’informazioni </a:t>
            </a:r>
            <a:r>
              <a: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</a:rPr>
              <a:t>si </a:t>
            </a:r>
            <a:r>
              <a:rPr>
                <a:latin typeface="Franklin Gothic Book"/>
                <a:ea typeface="Franklin Gothic Book"/>
                <a:cs typeface="Franklin Gothic Book"/>
              </a:rPr>
              <a:t>trasferiscono da un cromosoma omologo all’altro, può dare origine, nella progenie, ad un rapporto diverso dall’atteso 1:1 nella frequenza di due alleli differenti. Il 50% degli eventi di conversione genica è associato al crossing-over tra marcatori fiancheggianti, mentre il rimanente 50% non è associato ad eventi di scambio.</a:t>
            </a:r>
          </a:p>
        </p:txBody>
      </p:sp>
    </p:spTree>
    <p:extLst>
      <p:ext uri="{BB962C8B-B14F-4D97-AF65-F5344CB8AC3E}">
        <p14:creationId xmlns:p14="http://schemas.microsoft.com/office/powerpoint/2010/main" val="4121795584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6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8030" y="1122597"/>
            <a:ext cx="6633146" cy="862073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683353" y="107950"/>
            <a:ext cx="8950128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ricombinazione illegittima</a:t>
            </a:r>
          </a:p>
        </p:txBody>
      </p:sp>
    </p:spTree>
    <p:extLst>
      <p:ext uri="{BB962C8B-B14F-4D97-AF65-F5344CB8AC3E}">
        <p14:creationId xmlns:p14="http://schemas.microsoft.com/office/powerpoint/2010/main" val="105392974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9444" y="5297736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71944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Mappatura Genetica di Caratteri Mendeliani</a:t>
            </a:r>
            <a:r>
              <a:rPr lang="it-IT">
                <a:solidFill>
                  <a:srgbClr val="FF0000"/>
                </a:solidFill>
              </a:rPr>
              <a:t> Umani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334433" y="1934632"/>
            <a:ext cx="12335934" cy="7431686"/>
          </a:xfrm>
          <a:prstGeom prst="rect">
            <a:avLst/>
          </a:prstGeom>
        </p:spPr>
        <p:txBody>
          <a:bodyPr/>
          <a:lstStyle/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Per localizzare i geni responsabili di una particolare malattia o di qualsiasi carattere fenotipico, abbiamo ancora bisogno di una mappa genetica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é importante scoprire la posizione cromosomica del gene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Identificare una serie di casi clinici con fenotipi chiari, che poi vengono genotipizzati in laboratorio per una serie di marcatori genetici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Questi genotipi sono poi analizzati per mappare il determinante</a:t>
            </a:r>
          </a:p>
        </p:txBody>
      </p:sp>
    </p:spTree>
    <p:extLst>
      <p:ext uri="{BB962C8B-B14F-4D97-AF65-F5344CB8AC3E}">
        <p14:creationId xmlns:p14="http://schemas.microsoft.com/office/powerpoint/2010/main" val="3148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Il ruolo della ricombinazione nella mappatura genetica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079500" y="2527299"/>
            <a:ext cx="10845800" cy="6930498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In teoria la mappatura in uomo è esattamente la stessa degli altri organismi diploidi. Lo scopo è scoprire quanto frequentemente i due loci sono separati dalla ricombinazione meiotica.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 ricombinanti sono identificati genotipizzando i genitori e la proteina per coppie di loci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frazione ricombinante è una misura della distanza genetica tra i due loci</a:t>
            </a:r>
          </a:p>
        </p:txBody>
      </p:sp>
    </p:spTree>
    <p:extLst>
      <p:ext uri="{BB962C8B-B14F-4D97-AF65-F5344CB8AC3E}">
        <p14:creationId xmlns:p14="http://schemas.microsoft.com/office/powerpoint/2010/main" val="3567142857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699669"/>
            <a:ext cx="10160000" cy="8354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83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1488015"/>
            <a:ext cx="11430000" cy="72765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23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Mappare un locus malattia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079500" y="1951565"/>
            <a:ext cx="10845800" cy="6978255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mappatura di geni malattia dipende da marcatori genetici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Per analisi di associazione abbiamo bisogno di meiosi informative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Marcatori utili sono quelli distribuiti su tutto il genoma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L’analisi di associazione normalmente usa microsatelliti o SNPs come marcatori</a:t>
            </a:r>
          </a:p>
        </p:txBody>
      </p:sp>
    </p:spTree>
    <p:extLst>
      <p:ext uri="{BB962C8B-B14F-4D97-AF65-F5344CB8AC3E}">
        <p14:creationId xmlns:p14="http://schemas.microsoft.com/office/powerpoint/2010/main" val="19436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Quale marcatore genetico scegliere?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554566" y="2065686"/>
            <a:ext cx="11895667" cy="68900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Deve avere un pattern chiaro di eredità Mendeliana, preferibilmente codominante così il genotipo si può dedurre dal fenotipo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Facilmente analizzabile usando materiale facilmente disponibile (saliva vs biopsia cerebrale)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Il locus deve essere altamente polimorfico, in modo tale che la persona selezionata ha una buona possibilità di essere eterozigote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Qualsiasi carattere che soddisfi questi criteri può essere utilizzato come </a:t>
            </a:r>
            <a:r>
              <a:rPr>
                <a:solidFill>
                  <a:schemeClr val="tx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marcatore genetico</a:t>
            </a:r>
          </a:p>
        </p:txBody>
      </p:sp>
    </p:spTree>
    <p:extLst>
      <p:ext uri="{BB962C8B-B14F-4D97-AF65-F5344CB8AC3E}">
        <p14:creationId xmlns:p14="http://schemas.microsoft.com/office/powerpoint/2010/main" val="27692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2001809"/>
            <a:ext cx="13004803" cy="6375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78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enetica e società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-317500"/>
            <a:ext cx="11518900" cy="11203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15" y="2184400"/>
            <a:ext cx="12924369" cy="436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2743414" y="463550"/>
            <a:ext cx="7812138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rgbClr val="70BF4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Meiosi informative e non </a:t>
            </a:r>
          </a:p>
        </p:txBody>
      </p:sp>
    </p:spTree>
    <p:extLst>
      <p:ext uri="{BB962C8B-B14F-4D97-AF65-F5344CB8AC3E}">
        <p14:creationId xmlns:p14="http://schemas.microsoft.com/office/powerpoint/2010/main" val="16022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455" y="547489"/>
            <a:ext cx="12097889" cy="83172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4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84150"/>
            <a:ext cx="6319240" cy="857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7360" y="279400"/>
            <a:ext cx="6011400" cy="464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5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2450" y="5130800"/>
            <a:ext cx="53721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7699350" y="7550150"/>
            <a:ext cx="410456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+3 = Linkage</a:t>
            </a:r>
          </a:p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-2= esclusione di linkage</a:t>
            </a:r>
          </a:p>
        </p:txBody>
      </p:sp>
    </p:spTree>
    <p:extLst>
      <p:ext uri="{BB962C8B-B14F-4D97-AF65-F5344CB8AC3E}">
        <p14:creationId xmlns:p14="http://schemas.microsoft.com/office/powerpoint/2010/main" val="4138009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518379" y="2823958"/>
            <a:ext cx="12181622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800000"/>
                </a:solidFill>
              </a:rPr>
              <a:t>■ Cosa sono le mutazioni</a:t>
            </a:r>
          </a:p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800000"/>
                </a:solidFill>
              </a:rPr>
              <a:t>■ Cosa ci dicono le mutazioni sulla struttura di un gene</a:t>
            </a:r>
          </a:p>
          <a:p>
            <a:pPr algn="l">
              <a:defRPr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800000"/>
                </a:solidFill>
              </a:rPr>
              <a:t>■ Cosa ci dicono le mutazioni sulla funzione di un gene.</a:t>
            </a:r>
          </a:p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800000"/>
                </a:solidFill>
              </a:rPr>
              <a:t>■ Come il genotipo è correlato con il fenotipo </a:t>
            </a:r>
          </a:p>
        </p:txBody>
      </p:sp>
    </p:spTree>
    <p:extLst>
      <p:ext uri="{BB962C8B-B14F-4D97-AF65-F5344CB8AC3E}">
        <p14:creationId xmlns:p14="http://schemas.microsoft.com/office/powerpoint/2010/main" val="33657610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57200" y="3294519"/>
            <a:ext cx="1209040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Le mutazioni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: lo strumento</a:t>
            </a:r>
          </a:p>
          <a:p>
            <a:pPr>
              <a:defRPr sz="6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principale per l’analisi genetica</a:t>
            </a:r>
          </a:p>
        </p:txBody>
      </p:sp>
    </p:spTree>
    <p:extLst>
      <p:ext uri="{BB962C8B-B14F-4D97-AF65-F5344CB8AC3E}">
        <p14:creationId xmlns:p14="http://schemas.microsoft.com/office/powerpoint/2010/main" val="15970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723900" y="694908"/>
            <a:ext cx="10795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b="1">
                <a:solidFill>
                  <a:srgbClr val="800000"/>
                </a:solidFill>
              </a:rPr>
              <a:t>Mutazion</a:t>
            </a:r>
            <a:r>
              <a:rPr>
                <a:solidFill>
                  <a:srgbClr val="800000"/>
                </a:solidFill>
              </a:rPr>
              <a:t>i</a:t>
            </a:r>
            <a:r>
              <a:rPr>
                <a:solidFill>
                  <a:schemeClr val="tx1"/>
                </a:solidFill>
              </a:rPr>
              <a:t>: cambiamenti ereditabili della sequenza di basi che modificano l’informazione contenuta nel DNA</a:t>
            </a:r>
          </a:p>
        </p:txBody>
      </p:sp>
      <p:sp>
        <p:nvSpPr>
          <p:cNvPr id="140" name="Shape 140"/>
          <p:cNvSpPr/>
          <p:nvPr/>
        </p:nvSpPr>
        <p:spPr>
          <a:xfrm>
            <a:off x="5854700" y="5262106"/>
            <a:ext cx="4297701" cy="1210588"/>
          </a:xfrm>
          <a:prstGeom prst="rect">
            <a:avLst/>
          </a:prstGeom>
          <a:ln w="38100">
            <a:solidFill>
              <a:srgbClr val="3A930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mutazione “in avanti”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(</a:t>
            </a:r>
            <a:r>
              <a:rPr i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forward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)</a:t>
            </a:r>
          </a:p>
        </p:txBody>
      </p:sp>
      <p:sp>
        <p:nvSpPr>
          <p:cNvPr id="141" name="Shape 141"/>
          <p:cNvSpPr/>
          <p:nvPr/>
        </p:nvSpPr>
        <p:spPr>
          <a:xfrm>
            <a:off x="1943100" y="7507605"/>
            <a:ext cx="6475280" cy="656590"/>
          </a:xfrm>
          <a:prstGeom prst="rect">
            <a:avLst/>
          </a:prstGeom>
          <a:ln w="38100">
            <a:solidFill>
              <a:srgbClr val="D6FB2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404040"/>
                </a:solidFill>
                <a:latin typeface="Franklin Gothic Book"/>
                <a:ea typeface="Franklin Gothic Book"/>
                <a:cs typeface="Franklin Gothic Book"/>
              </a:rPr>
              <a:t>mutazione inversa</a:t>
            </a:r>
            <a:r>
              <a:rPr>
                <a:solidFill>
                  <a:srgbClr val="404040"/>
                </a:solidFill>
                <a:latin typeface="Franklin Gothic Book"/>
                <a:ea typeface="Franklin Gothic Book"/>
                <a:cs typeface="Franklin Gothic Book"/>
              </a:rPr>
              <a:t>, o </a:t>
            </a:r>
            <a:r>
              <a:rPr b="1">
                <a:solidFill>
                  <a:srgbClr val="404040"/>
                </a:solidFill>
                <a:latin typeface="Franklin Gothic Book"/>
                <a:ea typeface="Franklin Gothic Book"/>
                <a:cs typeface="Franklin Gothic Book"/>
              </a:rPr>
              <a:t>reversione</a:t>
            </a:r>
            <a:r>
              <a:rPr>
                <a:solidFill>
                  <a:srgbClr val="404040"/>
                </a:solidFill>
                <a:latin typeface="Franklin Gothic Book"/>
                <a:ea typeface="Franklin Gothic Book"/>
                <a:cs typeface="Franklin Gothic Book"/>
              </a:rPr>
              <a:t>.</a:t>
            </a:r>
          </a:p>
        </p:txBody>
      </p:sp>
      <p:sp>
        <p:nvSpPr>
          <p:cNvPr id="142" name="Shape 142"/>
          <p:cNvSpPr/>
          <p:nvPr/>
        </p:nvSpPr>
        <p:spPr>
          <a:xfrm>
            <a:off x="850900" y="3761105"/>
            <a:ext cx="5278288" cy="656590"/>
          </a:xfrm>
          <a:prstGeom prst="rect">
            <a:avLst/>
          </a:prstGeom>
          <a:ln w="508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allele selvatico 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(</a:t>
            </a:r>
            <a:r>
              <a:rPr i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wild type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816210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 advAuto="0"/>
      <p:bldP spid="141" grpId="0" animBg="1" advAuto="0"/>
      <p:bldP spid="142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7.2a-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6690" y="1714500"/>
            <a:ext cx="8537310" cy="796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1892300" y="-9426"/>
            <a:ext cx="107061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Classificazione delle mutazioni in base al loro effetto sul DNA</a:t>
            </a:r>
          </a:p>
        </p:txBody>
      </p:sp>
    </p:spTree>
    <p:extLst>
      <p:ext uri="{BB962C8B-B14F-4D97-AF65-F5344CB8AC3E}">
        <p14:creationId xmlns:p14="http://schemas.microsoft.com/office/powerpoint/2010/main" val="211481856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7.2 d-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38100"/>
            <a:ext cx="10210800" cy="9664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40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7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-38100"/>
            <a:ext cx="6426200" cy="787780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7048500" y="2221310"/>
            <a:ext cx="544830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frequenza di mutazione varia da gene a gene</a:t>
            </a:r>
          </a:p>
        </p:txBody>
      </p:sp>
    </p:spTree>
    <p:extLst>
      <p:ext uri="{BB962C8B-B14F-4D97-AF65-F5344CB8AC3E}">
        <p14:creationId xmlns:p14="http://schemas.microsoft.com/office/powerpoint/2010/main" val="26712602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516835"/>
            <a:ext cx="12736722" cy="7718844"/>
          </a:xfrm>
        </p:spPr>
        <p:txBody>
          <a:bodyPr/>
          <a:lstStyle/>
          <a:p>
            <a:pPr marL="342900" indent="0">
              <a:buNone/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400" b="1">
                <a:solidFill>
                  <a:schemeClr val="bg1"/>
                </a:solidFill>
              </a:rPr>
              <a:t>(</a:t>
            </a:r>
            <a:r>
              <a:rPr lang="it-IT" sz="4400" b="1">
                <a:solidFill>
                  <a:srgbClr val="000000"/>
                </a:solidFill>
              </a:rPr>
              <a:t>(</a:t>
            </a:r>
            <a:r>
              <a:rPr lang="it-IT" sz="4400" b="1">
                <a:solidFill>
                  <a:schemeClr val="tx1"/>
                </a:solidFill>
              </a:rPr>
              <a:t>1) le mutazioni che alterano il fenotipo sono molto rare</a:t>
            </a:r>
          </a:p>
          <a:p>
            <a:pPr marL="342900" indent="0">
              <a:buNone/>
              <a:defRPr sz="48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400" b="1">
                <a:solidFill>
                  <a:srgbClr val="FF6600"/>
                </a:solidFill>
              </a:rPr>
              <a:t>(2) geni differenti mutano con una frequenza differente</a:t>
            </a:r>
            <a:r>
              <a:rPr lang="it-IT" sz="4400" b="1">
                <a:solidFill>
                  <a:schemeClr val="bg1"/>
                </a:solidFill>
              </a:rPr>
              <a:t>; </a:t>
            </a:r>
          </a:p>
          <a:p>
            <a:pPr marL="342900" indent="0">
              <a:buNone/>
              <a:defRPr sz="4800">
                <a:solidFill>
                  <a:srgbClr val="FFFC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4400" b="1">
                <a:solidFill>
                  <a:srgbClr val="008000"/>
                </a:solidFill>
              </a:rPr>
              <a:t>(3) la frequenza delle mutazioni in avanti (l’alterazione di una funzione genica) è quasi sempre più alta della frequenza di reversione (che richiede il ripristino di una funzione di un gene precedentemente danneggiato).</a:t>
            </a:r>
          </a:p>
          <a:p>
            <a:pPr marL="34290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656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6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0" y="469900"/>
            <a:ext cx="7378700" cy="8813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28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7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572" y="2801197"/>
            <a:ext cx="9546128" cy="662278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-557461" y="-206707"/>
            <a:ext cx="13562261" cy="282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Le mutazioni spontanee sono prodotte</a:t>
            </a:r>
          </a:p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da diversi tipi di eventi casuali</a:t>
            </a:r>
          </a:p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-</a:t>
            </a:r>
            <a:r>
              <a:rPr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Il test di fluttuazione-</a:t>
            </a:r>
          </a:p>
        </p:txBody>
      </p:sp>
      <p:sp>
        <p:nvSpPr>
          <p:cNvPr id="156" name="Shape 156"/>
          <p:cNvSpPr/>
          <p:nvPr/>
        </p:nvSpPr>
        <p:spPr>
          <a:xfrm>
            <a:off x="4836610" y="4238328"/>
            <a:ext cx="128079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Franklin Gothic Book"/>
                <a:ea typeface="Franklin Gothic Book"/>
                <a:cs typeface="Franklin Gothic Book"/>
              </a:rPr>
              <a:t>Testo</a:t>
            </a:r>
          </a:p>
        </p:txBody>
      </p:sp>
      <p:sp>
        <p:nvSpPr>
          <p:cNvPr id="157" name="Shape 157"/>
          <p:cNvSpPr/>
          <p:nvPr/>
        </p:nvSpPr>
        <p:spPr>
          <a:xfrm>
            <a:off x="10934865" y="9054688"/>
            <a:ext cx="1174671" cy="610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1943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589120" y="9013617"/>
            <a:ext cx="75609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rPr>
              <a:t>1943</a:t>
            </a:r>
          </a:p>
        </p:txBody>
      </p:sp>
    </p:spTree>
    <p:extLst>
      <p:ext uri="{BB962C8B-B14F-4D97-AF65-F5344CB8AC3E}">
        <p14:creationId xmlns:p14="http://schemas.microsoft.com/office/powerpoint/2010/main" val="6316521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7.5a-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326922"/>
            <a:ext cx="6488551" cy="6130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7.5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2004" y="317500"/>
            <a:ext cx="6590896" cy="91187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32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7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39700"/>
            <a:ext cx="10429038" cy="9461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148601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7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9250" y="1689100"/>
            <a:ext cx="7226300" cy="787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2986127" y="699890"/>
            <a:ext cx="679124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Escissione riparativa</a:t>
            </a:r>
          </a:p>
        </p:txBody>
      </p:sp>
    </p:spTree>
    <p:extLst>
      <p:ext uri="{BB962C8B-B14F-4D97-AF65-F5344CB8AC3E}">
        <p14:creationId xmlns:p14="http://schemas.microsoft.com/office/powerpoint/2010/main" val="14100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7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800" y="406400"/>
            <a:ext cx="7353300" cy="8928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35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7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800" y="-76200"/>
            <a:ext cx="6248400" cy="9888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7.9 fig le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7900" y="5905500"/>
            <a:ext cx="6921500" cy="3797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189032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7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723900"/>
            <a:ext cx="12839700" cy="7622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53033727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7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028" y="1615210"/>
            <a:ext cx="12745284" cy="720385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14028" y="135482"/>
            <a:ext cx="1303822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mutageni inducono le mutazioni</a:t>
            </a:r>
          </a:p>
        </p:txBody>
      </p:sp>
    </p:spTree>
    <p:extLst>
      <p:ext uri="{BB962C8B-B14F-4D97-AF65-F5344CB8AC3E}">
        <p14:creationId xmlns:p14="http://schemas.microsoft.com/office/powerpoint/2010/main" val="15248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7.12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725" y="2081415"/>
            <a:ext cx="10872526" cy="2554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7.12a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407" y="5803034"/>
            <a:ext cx="11595943" cy="261706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1011311" y="566539"/>
            <a:ext cx="1102194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Come i mutageni alterano il DNA</a:t>
            </a:r>
          </a:p>
        </p:txBody>
      </p:sp>
    </p:spTree>
    <p:extLst>
      <p:ext uri="{BB962C8B-B14F-4D97-AF65-F5344CB8AC3E}">
        <p14:creationId xmlns:p14="http://schemas.microsoft.com/office/powerpoint/2010/main" val="295217378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6"/>
          <p:cNvGrpSpPr/>
          <p:nvPr/>
        </p:nvGrpSpPr>
        <p:grpSpPr>
          <a:xfrm>
            <a:off x="2050810" y="432593"/>
            <a:ext cx="9481168" cy="11414417"/>
            <a:chOff x="0" y="0"/>
            <a:chExt cx="10706100" cy="13018727"/>
          </a:xfrm>
        </p:grpSpPr>
        <p:grpSp>
          <p:nvGrpSpPr>
            <p:cNvPr id="183" name="Group 183"/>
            <p:cNvGrpSpPr/>
            <p:nvPr/>
          </p:nvGrpSpPr>
          <p:grpSpPr>
            <a:xfrm>
              <a:off x="0" y="50800"/>
              <a:ext cx="10706100" cy="12967928"/>
              <a:chOff x="0" y="0"/>
              <a:chExt cx="10706100" cy="12967927"/>
            </a:xfrm>
          </p:grpSpPr>
          <p:pic>
            <p:nvPicPr>
              <p:cNvPr id="181" name="7.12b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0703178" cy="80691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2" name="7.12b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923" y="4888284"/>
                <a:ext cx="10703177" cy="80796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84" name="Shape 184"/>
            <p:cNvSpPr/>
            <p:nvPr/>
          </p:nvSpPr>
          <p:spPr>
            <a:xfrm>
              <a:off x="50800" y="0"/>
              <a:ext cx="10541000" cy="4940300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3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76200" y="4991100"/>
              <a:ext cx="10541000" cy="4470400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3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2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fase1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39700"/>
            <a:ext cx="7747000" cy="9400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40330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7.12b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29442"/>
            <a:ext cx="10553544" cy="796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7.12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-5880100"/>
            <a:ext cx="13004800" cy="9804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9182244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1168400"/>
            <a:ext cx="6874934" cy="6997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00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419100"/>
            <a:ext cx="6021693" cy="848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88688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7.12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646" y="1731188"/>
            <a:ext cx="11298685" cy="284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7.12c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5623826"/>
            <a:ext cx="11395531" cy="386307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863600" y="203199"/>
            <a:ext cx="120015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Come i mutageni alterano il DNA</a:t>
            </a:r>
          </a:p>
        </p:txBody>
      </p:sp>
    </p:spTree>
    <p:extLst>
      <p:ext uri="{BB962C8B-B14F-4D97-AF65-F5344CB8AC3E}">
        <p14:creationId xmlns:p14="http://schemas.microsoft.com/office/powerpoint/2010/main" val="39584020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7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9899" y="50800"/>
            <a:ext cx="4500267" cy="935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535073" y="1286470"/>
            <a:ext cx="5232335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Sfrutta la reversione a istidina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000">
                <a:solidFill>
                  <a:srgbClr val="000000"/>
                </a:solidFill>
              </a:rPr>
              <a:t>+</a:t>
            </a:r>
            <a:r>
              <a:rPr sz="3200">
                <a:solidFill>
                  <a:srgbClr val="000000"/>
                </a:solidFill>
              </a:rPr>
              <a:t> di un particolare ceppo mutante istidina-del batterio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 i="1">
                <a:solidFill>
                  <a:srgbClr val="000000"/>
                </a:solidFill>
              </a:rPr>
              <a:t>Salmonella typhimurium</a:t>
            </a:r>
            <a:r>
              <a:rPr sz="3200">
                <a:solidFill>
                  <a:srgbClr val="000000"/>
                </a:solidFill>
              </a:rPr>
              <a:t>.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200">
              <a:solidFill>
                <a:srgbClr val="000000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Per simulare l’azione del metabolismo dei mammiferi,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i tossicologi spesso aggiungono una soluzione di enzimi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di fegato di ratto alla sostanza che stanno analizzando con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000000"/>
                </a:solidFill>
              </a:rPr>
              <a:t>il test di Ames</a:t>
            </a:r>
          </a:p>
        </p:txBody>
      </p:sp>
      <p:sp>
        <p:nvSpPr>
          <p:cNvPr id="201" name="Shape 201"/>
          <p:cNvSpPr/>
          <p:nvPr/>
        </p:nvSpPr>
        <p:spPr>
          <a:xfrm>
            <a:off x="-3049" y="50800"/>
            <a:ext cx="648970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Test di Ames</a:t>
            </a:r>
          </a:p>
        </p:txBody>
      </p:sp>
    </p:spTree>
    <p:extLst>
      <p:ext uri="{BB962C8B-B14F-4D97-AF65-F5344CB8AC3E}">
        <p14:creationId xmlns:p14="http://schemas.microsoft.com/office/powerpoint/2010/main" val="1138092477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fase 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-457200"/>
            <a:ext cx="11950700" cy="1066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908979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fas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190500"/>
            <a:ext cx="8957644" cy="937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4991335" y="6851839"/>
            <a:ext cx="42319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</a:t>
            </a:r>
          </a:p>
        </p:txBody>
      </p:sp>
      <p:sp>
        <p:nvSpPr>
          <p:cNvPr id="203" name="Shape 203"/>
          <p:cNvSpPr/>
          <p:nvPr/>
        </p:nvSpPr>
        <p:spPr>
          <a:xfrm>
            <a:off x="4979708" y="7474139"/>
            <a:ext cx="936154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a/A</a:t>
            </a:r>
          </a:p>
        </p:txBody>
      </p:sp>
      <p:sp>
        <p:nvSpPr>
          <p:cNvPr id="204" name="Shape 204"/>
          <p:cNvSpPr/>
          <p:nvPr/>
        </p:nvSpPr>
        <p:spPr>
          <a:xfrm>
            <a:off x="6550340" y="4502339"/>
            <a:ext cx="133971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Franklin Gothic Book"/>
                <a:ea typeface="Franklin Gothic Book"/>
                <a:cs typeface="Franklin Gothic Book"/>
              </a:rPr>
              <a:t>Testo</a:t>
            </a:r>
          </a:p>
        </p:txBody>
      </p:sp>
      <p:sp>
        <p:nvSpPr>
          <p:cNvPr id="205" name="Shape 205"/>
          <p:cNvSpPr/>
          <p:nvPr/>
        </p:nvSpPr>
        <p:spPr>
          <a:xfrm>
            <a:off x="4991335" y="8337739"/>
            <a:ext cx="42319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77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6.20a-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1549400"/>
            <a:ext cx="7239000" cy="601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94068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3"/>
          <p:cNvGrpSpPr/>
          <p:nvPr/>
        </p:nvGrpSpPr>
        <p:grpSpPr>
          <a:xfrm>
            <a:off x="38084" y="1574200"/>
            <a:ext cx="12763516" cy="6438901"/>
            <a:chOff x="0" y="0"/>
            <a:chExt cx="12763514" cy="6438900"/>
          </a:xfrm>
        </p:grpSpPr>
        <p:pic>
          <p:nvPicPr>
            <p:cNvPr id="191" name="6.20 3-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16546" y="969370"/>
              <a:ext cx="6046969" cy="4513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6.20c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02175" cy="643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167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812800" y="3579837"/>
            <a:ext cx="11366500" cy="2949525"/>
          </a:xfrm>
          <a:prstGeom prst="rect">
            <a:avLst/>
          </a:prstGeom>
          <a:ln w="50800">
            <a:solidFill>
              <a:srgbClr val="71E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modello di ricombinazione di tipo riparativo ha cominciato a essere accreditato perché spiegava molti dei dati ottenuti fino allora in studi genetici e molecolari, e poiché spiegava le cinque proprietà della ricombinazione, dedotte dagli esperimenti d’incrocio: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93677" y="8450067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39587640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7727</TotalTime>
  <Words>697</Words>
  <Application>Microsoft Macintosh PowerPoint</Application>
  <PresentationFormat>Personalizzato</PresentationFormat>
  <Paragraphs>77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White</vt:lpstr>
      <vt:lpstr>Lezione 11 -Cenci-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Mappatura Genetica di Caratteri Mendeliani Umani</vt:lpstr>
      <vt:lpstr>Il ruolo della ricombinazione nella mappatura genetica</vt:lpstr>
      <vt:lpstr>Presentazione di PowerPoint</vt:lpstr>
      <vt:lpstr>Presentazione di PowerPoint</vt:lpstr>
      <vt:lpstr>Mappare un locus malattia</vt:lpstr>
      <vt:lpstr>Quale marcatore genetico scegliere?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43</cp:revision>
  <dcterms:modified xsi:type="dcterms:W3CDTF">2023-04-11T16:20:14Z</dcterms:modified>
</cp:coreProperties>
</file>