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9" r:id="rId2"/>
    <p:sldId id="278" r:id="rId3"/>
    <p:sldId id="295" r:id="rId4"/>
    <p:sldId id="279" r:id="rId5"/>
    <p:sldId id="280" r:id="rId6"/>
    <p:sldId id="296" r:id="rId7"/>
    <p:sldId id="281" r:id="rId8"/>
    <p:sldId id="282" r:id="rId9"/>
    <p:sldId id="283" r:id="rId10"/>
    <p:sldId id="290" r:id="rId11"/>
    <p:sldId id="291" r:id="rId12"/>
    <p:sldId id="292" r:id="rId13"/>
    <p:sldId id="293" r:id="rId14"/>
    <p:sldId id="294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3429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0287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17145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057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24003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2743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984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38922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Franklin Gothic Book"/>
          <a:ea typeface="Franklin Gothic Book"/>
          <a:cs typeface="Franklin Gothic Book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ctr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Corso di Genetica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-Lezione </a:t>
            </a:r>
            <a:r>
              <a:rPr lang="it-IT">
                <a:solidFill>
                  <a:schemeClr val="bg1">
                    <a:lumMod val="10000"/>
                  </a:schemeClr>
                </a:solidFill>
              </a:rPr>
              <a:t>7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-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Cenci</a:t>
            </a:r>
            <a:r>
              <a:rPr lang="it-IT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it-IT">
                <a:solidFill>
                  <a:schemeClr val="bg1">
                    <a:lumMod val="10000"/>
                  </a:schemeClr>
                </a:solidFill>
              </a:rPr>
            </a:b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45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30012" y="-351773"/>
            <a:ext cx="13624087" cy="2912425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</a:rPr>
              <a:t>Anche i geni autosomici possono determinare differenze tra i sessi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277" y="3285714"/>
            <a:ext cx="12397357" cy="6184872"/>
          </a:xfrm>
        </p:spPr>
        <p:txBody>
          <a:bodyPr/>
          <a:lstStyle/>
          <a:p>
            <a:r>
              <a:rPr lang="en-US" b="1">
                <a:solidFill>
                  <a:srgbClr val="800000"/>
                </a:solidFill>
              </a:rPr>
              <a:t>I caratteri limitati al sesso </a:t>
            </a:r>
            <a:r>
              <a:rPr lang="en-US">
                <a:solidFill>
                  <a:schemeClr val="bg1">
                    <a:lumMod val="10000"/>
                  </a:schemeClr>
                </a:solidFill>
              </a:rPr>
              <a:t>influenzano una struttura o un processo che si trova in un sesso e non sull’altro.</a:t>
            </a:r>
          </a:p>
          <a:p>
            <a:pPr lvl="4"/>
            <a:r>
              <a:rPr lang="en-US" sz="3600">
                <a:solidFill>
                  <a:schemeClr val="bg1">
                    <a:lumMod val="10000"/>
                  </a:schemeClr>
                </a:solidFill>
              </a:rPr>
              <a:t>mutazione </a:t>
            </a:r>
            <a:r>
              <a:rPr lang="en-US" sz="3600" i="1">
                <a:solidFill>
                  <a:schemeClr val="bg1">
                    <a:lumMod val="10000"/>
                  </a:schemeClr>
                </a:solidFill>
              </a:rPr>
              <a:t>stuck</a:t>
            </a:r>
            <a:r>
              <a:rPr lang="en-US"/>
              <a:t>ratteri influenzati</a:t>
            </a:r>
          </a:p>
          <a:p>
            <a:r>
              <a:rPr lang="en-US" b="1">
                <a:solidFill>
                  <a:srgbClr val="800000"/>
                </a:solidFill>
              </a:rPr>
              <a:t>I caratteri influenzati dal sesso </a:t>
            </a:r>
            <a:r>
              <a:rPr lang="en-US">
                <a:solidFill>
                  <a:srgbClr val="290A01"/>
                </a:solidFill>
              </a:rPr>
              <a:t>si presentano in entrambi i sessi, ma l’espressione di questi caratteri può essere diversa nei due sessi a causa di differenze ormonali.</a:t>
            </a:r>
          </a:p>
          <a:p>
            <a:pPr lvl="4"/>
            <a:r>
              <a:rPr lang="en-US" sz="3600">
                <a:solidFill>
                  <a:srgbClr val="290A01"/>
                </a:solidFill>
              </a:rPr>
              <a:t>calvizie a chiazze</a:t>
            </a:r>
          </a:p>
          <a:p>
            <a:pPr lvl="1"/>
            <a:endParaRPr lang="en-US">
              <a:solidFill>
                <a:srgbClr val="290A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097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154"/>
            <a:ext cx="7708900" cy="15875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55" y="1688210"/>
            <a:ext cx="71628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824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23" y="0"/>
            <a:ext cx="110998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902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00800" cy="7493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560622"/>
            <a:ext cx="5994400" cy="829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110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607"/>
            <a:ext cx="6565900" cy="9652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2572683"/>
            <a:ext cx="60071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982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1270000" y="3322285"/>
            <a:ext cx="11125200" cy="473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(1) l’eredità dei geni corrisponde all’eredità</a:t>
            </a:r>
          </a:p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dei cromosomi in ogni dettaglio</a:t>
            </a:r>
          </a:p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>
              <a:defRPr sz="4300">
                <a:solidFill>
                  <a:srgbClr val="EEF921"/>
                </a:solidFill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(2) la trasmissione di particolari cromosomi coincide con la trasmissione di caratteri specifici oltre quelli della determinazione del sesso.</a:t>
            </a:r>
          </a:p>
        </p:txBody>
      </p:sp>
      <p:sp>
        <p:nvSpPr>
          <p:cNvPr id="198" name="Shape 198"/>
          <p:cNvSpPr/>
          <p:nvPr/>
        </p:nvSpPr>
        <p:spPr>
          <a:xfrm>
            <a:off x="2930690" y="375807"/>
            <a:ext cx="780381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Validazione della teoria</a:t>
            </a:r>
          </a:p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cromosomica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715" y="3217578"/>
            <a:ext cx="2766600" cy="3816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972519" y="1342626"/>
            <a:ext cx="66441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bg2">
                    <a:lumMod val="50000"/>
                  </a:schemeClr>
                </a:solidFill>
              </a:rPr>
              <a:t>Walter Stanborough Sutton</a:t>
            </a:r>
          </a:p>
        </p:txBody>
      </p:sp>
    </p:spTree>
    <p:extLst>
      <p:ext uri="{BB962C8B-B14F-4D97-AF65-F5344CB8AC3E}">
        <p14:creationId xmlns:p14="http://schemas.microsoft.com/office/powerpoint/2010/main" val="710658943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2023977" y="-4961"/>
            <a:ext cx="784584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Ipotesi di Sutton (1903)</a:t>
            </a:r>
          </a:p>
        </p:txBody>
      </p:sp>
      <p:sp>
        <p:nvSpPr>
          <p:cNvPr id="201" name="Shape 201"/>
          <p:cNvSpPr/>
          <p:nvPr/>
        </p:nvSpPr>
        <p:spPr>
          <a:xfrm>
            <a:off x="254000" y="1929673"/>
            <a:ext cx="127000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E7F821"/>
                </a:solidFill>
              </a:defRPr>
            </a:pPr>
            <a:r>
              <a:rPr b="1">
                <a:solidFill>
                  <a:schemeClr val="accent6"/>
                </a:solidFill>
              </a:rPr>
              <a:t>2. Il complemento cromosomico, come i geni di Mendel,</a:t>
            </a:r>
          </a:p>
          <a:p>
            <a:pPr>
              <a:defRPr>
                <a:solidFill>
                  <a:srgbClr val="E7F821"/>
                </a:solidFill>
              </a:defRPr>
            </a:pPr>
            <a:r>
              <a:rPr b="1">
                <a:solidFill>
                  <a:schemeClr val="accent6"/>
                </a:solidFill>
              </a:rPr>
              <a:t>non mostra variazioni quando viene trasmesso dai genitori alla progenie.</a:t>
            </a:r>
          </a:p>
        </p:txBody>
      </p:sp>
      <p:sp>
        <p:nvSpPr>
          <p:cNvPr id="202" name="Shape 202"/>
          <p:cNvSpPr/>
          <p:nvPr/>
        </p:nvSpPr>
        <p:spPr>
          <a:xfrm>
            <a:off x="241300" y="2947673"/>
            <a:ext cx="12725400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b="1">
                <a:solidFill>
                  <a:schemeClr val="accent2"/>
                </a:solidFill>
              </a:rPr>
              <a:t>3. Durante la meiosi, i cromosomi omologhi si appaiano e</a:t>
            </a:r>
          </a:p>
          <a:p>
            <a:r>
              <a:rPr b="1">
                <a:solidFill>
                  <a:schemeClr val="accent2"/>
                </a:solidFill>
              </a:rPr>
              <a:t>poi si separano in gameti differenti così come gli alleli alternativi di ciascun gene segregano in gameti diversi</a:t>
            </a:r>
          </a:p>
        </p:txBody>
      </p:sp>
      <p:sp>
        <p:nvSpPr>
          <p:cNvPr id="203" name="Shape 203"/>
          <p:cNvSpPr/>
          <p:nvPr/>
        </p:nvSpPr>
        <p:spPr>
          <a:xfrm>
            <a:off x="292100" y="4410174"/>
            <a:ext cx="128016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F6018"/>
                </a:solidFill>
              </a:defRPr>
            </a:pPr>
            <a:r>
              <a:rPr b="1"/>
              <a:t>4. Le copie materne e paterne di ciascuna coppia cromosomica</a:t>
            </a:r>
          </a:p>
          <a:p>
            <a:pPr>
              <a:defRPr>
                <a:solidFill>
                  <a:srgbClr val="FF6018"/>
                </a:solidFill>
              </a:defRPr>
            </a:pPr>
            <a:r>
              <a:rPr b="1"/>
              <a:t>si separano ai poli opposti del fuso a prescindere dalla segregazione di ogni altra coppia di omologhi, così come alleli alternativi di geni non associati assortiscono in maniera indipendente.</a:t>
            </a:r>
          </a:p>
        </p:txBody>
      </p:sp>
      <p:sp>
        <p:nvSpPr>
          <p:cNvPr id="204" name="Shape 204"/>
          <p:cNvSpPr/>
          <p:nvPr/>
        </p:nvSpPr>
        <p:spPr>
          <a:xfrm>
            <a:off x="254000" y="6162774"/>
            <a:ext cx="124460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DF40D"/>
                </a:solidFill>
              </a:defRPr>
            </a:pPr>
            <a:r>
              <a:rPr b="1">
                <a:solidFill>
                  <a:schemeClr val="bg2"/>
                </a:solidFill>
              </a:rPr>
              <a:t>5. Durante la fecondazione il gruppo di cromosomi di una</a:t>
            </a:r>
          </a:p>
          <a:p>
            <a:pPr>
              <a:defRPr>
                <a:solidFill>
                  <a:srgbClr val="FDF40D"/>
                </a:solidFill>
              </a:defRPr>
            </a:pPr>
            <a:r>
              <a:rPr b="1">
                <a:solidFill>
                  <a:schemeClr val="bg2"/>
                </a:solidFill>
              </a:rPr>
              <a:t>cellula uovo si unisce con il gruppo dei cromosomi di uno spermatozoo incontrato a caso, così come gli alleli di un genitore si uniscono a caso con quelli provenienti dall’altro genitore.</a:t>
            </a:r>
          </a:p>
        </p:txBody>
      </p:sp>
      <p:sp>
        <p:nvSpPr>
          <p:cNvPr id="205" name="Shape 205"/>
          <p:cNvSpPr/>
          <p:nvPr/>
        </p:nvSpPr>
        <p:spPr>
          <a:xfrm>
            <a:off x="241300" y="8146207"/>
            <a:ext cx="13093700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43F72C"/>
                </a:solidFill>
              </a:defRPr>
            </a:pPr>
            <a:r>
              <a:rPr b="1">
                <a:solidFill>
                  <a:srgbClr val="0000FF"/>
                </a:solidFill>
              </a:rPr>
              <a:t>6. In tutte le cellule che derivano dalla fecondazione di una</a:t>
            </a:r>
          </a:p>
          <a:p>
            <a:pPr>
              <a:defRPr>
                <a:solidFill>
                  <a:srgbClr val="43F72C"/>
                </a:solidFill>
              </a:defRPr>
            </a:pPr>
            <a:r>
              <a:rPr b="1">
                <a:solidFill>
                  <a:srgbClr val="0000FF"/>
                </a:solidFill>
              </a:rPr>
              <a:t>cellula uovo, metà dei cromosomi e metà dei geni sono di</a:t>
            </a:r>
          </a:p>
          <a:p>
            <a:pPr>
              <a:defRPr>
                <a:solidFill>
                  <a:srgbClr val="43F72C"/>
                </a:solidFill>
              </a:defRPr>
            </a:pPr>
            <a:r>
              <a:rPr b="1">
                <a:solidFill>
                  <a:srgbClr val="0000FF"/>
                </a:solidFill>
              </a:rPr>
              <a:t>origine materna, l’altra metà di origine paterna</a:t>
            </a:r>
          </a:p>
        </p:txBody>
      </p:sp>
      <p:sp>
        <p:nvSpPr>
          <p:cNvPr id="206" name="Shape 206"/>
          <p:cNvSpPr/>
          <p:nvPr/>
        </p:nvSpPr>
        <p:spPr>
          <a:xfrm>
            <a:off x="254000" y="917906"/>
            <a:ext cx="124460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b="1">
                <a:solidFill>
                  <a:schemeClr val="tx2">
                    <a:lumMod val="25000"/>
                  </a:schemeClr>
                </a:solidFill>
              </a:rPr>
              <a:t>1. Ogni cellula contiene due copie di ciascun tipo di cromosoma</a:t>
            </a:r>
          </a:p>
          <a:p>
            <a:r>
              <a:rPr b="1">
                <a:solidFill>
                  <a:schemeClr val="tx2">
                    <a:lumMod val="25000"/>
                  </a:schemeClr>
                </a:solidFill>
              </a:rPr>
              <a:t>e ci sono due copie di ciascun tipo di gene.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2" animBg="1" advAuto="0"/>
      <p:bldP spid="202" grpId="3" animBg="1" advAuto="0"/>
      <p:bldP spid="203" grpId="4" animBg="1" advAuto="0"/>
      <p:bldP spid="204" grpId="5" animBg="1" advAuto="0"/>
      <p:bldP spid="205" grpId="6" animBg="1" advAuto="0"/>
      <p:bldP spid="206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tab 4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5500" y="88900"/>
            <a:ext cx="8242300" cy="9276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1828800"/>
            <a:ext cx="4241800" cy="6096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084795" y="441269"/>
            <a:ext cx="57901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292C30"/>
                </a:solidFill>
              </a:rPr>
              <a:t>Thomas Hunt Morgan</a:t>
            </a:r>
          </a:p>
        </p:txBody>
      </p:sp>
    </p:spTree>
    <p:extLst>
      <p:ext uri="{BB962C8B-B14F-4D97-AF65-F5344CB8AC3E}">
        <p14:creationId xmlns:p14="http://schemas.microsoft.com/office/powerpoint/2010/main" val="2041347181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4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317500"/>
            <a:ext cx="5516556" cy="911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4300" y="1282700"/>
            <a:ext cx="4051300" cy="520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59100" y="190500"/>
            <a:ext cx="6235700" cy="8423954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6083300" y="177800"/>
            <a:ext cx="3479800" cy="8331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" dur="500" fill="hold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4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2446815"/>
            <a:ext cx="10109200" cy="711628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532870" y="108019"/>
            <a:ext cx="12320060" cy="234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lnSpc>
                <a:spcPct val="80000"/>
              </a:lnSpc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L’analisi dei rari errori della meiosi ha fornito un ulteriore sostegno alla teoria cromosomica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4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0975" y="1892300"/>
            <a:ext cx="6241966" cy="7137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635000" y="37499"/>
            <a:ext cx="11734800" cy="1787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45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lnSpc>
                <a:spcPct val="80000"/>
              </a:lnSpc>
            </a:pPr>
            <a:r>
              <a:rPr b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 caratteri associati ai cromosomi X e Y nell’uomo sono identificati mediante l’analisi dei pedigree</a:t>
            </a:r>
          </a:p>
        </p:txBody>
      </p:sp>
      <p:sp>
        <p:nvSpPr>
          <p:cNvPr id="220" name="Shape 220"/>
          <p:cNvSpPr/>
          <p:nvPr/>
        </p:nvSpPr>
        <p:spPr>
          <a:xfrm>
            <a:off x="6400800" y="2498240"/>
            <a:ext cx="6273800" cy="6535121"/>
          </a:xfrm>
          <a:prstGeom prst="rect">
            <a:avLst/>
          </a:prstGeom>
          <a:ln w="50800">
            <a:solidFill>
              <a:srgbClr val="FFFCE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8000"/>
                </a:solidFill>
              </a:rPr>
              <a:t>1. Il carattere si manifesta più frequentemente nei maschi che nelle femmine</a:t>
            </a:r>
          </a:p>
          <a:p>
            <a:pPr>
              <a:defRPr sz="2200">
                <a:solidFill>
                  <a:srgbClr val="D95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2. La mutazione e il carattere non vengono mai trasmessi dal padre al figlio poiché i figli ricevono dai propri padri solo il cromosoma Y.</a:t>
            </a:r>
          </a:p>
          <a:p>
            <a:pPr>
              <a:defRPr sz="22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3. Un maschio malato, invece, trasmette la mutazione associata all’X a tutte le sue figlie, che si comportano da portatori eterozigoti senza manifestare il carattere</a:t>
            </a:r>
            <a:r>
              <a:rPr>
                <a:solidFill>
                  <a:srgbClr val="FFFFFF"/>
                </a:solidFill>
              </a:rPr>
              <a:t>, ma trasmettendolo alla loro progenie.</a:t>
            </a:r>
            <a:r>
              <a:t> </a:t>
            </a:r>
          </a:p>
          <a:p>
            <a:pPr>
              <a:defRPr sz="22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4. In questo modo, il carattere spesso salta una generazione, dato che la mutazione viene trasmessa dal nonno, tramite</a:t>
            </a:r>
          </a:p>
          <a:p>
            <a:pPr>
              <a:defRPr sz="22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una figlia portatrice, al nipote maschio.</a:t>
            </a:r>
          </a:p>
          <a:p>
            <a:pPr>
              <a:defRPr sz="2200">
                <a:solidFill>
                  <a:srgbClr val="9CD21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5. Il solo modo in cui il carattere può comparire nelle generazioni successive è quando la sorella di un maschio ma-lato è portatrice. In tal caso, metà dei suoi figli maschi mostreranno il carattere.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FDBDAA"/>
      </a:dk1>
      <a:lt1>
        <a:srgbClr val="53D5FD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3D5FD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3D5FD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496</Words>
  <Application>Microsoft Macintosh PowerPoint</Application>
  <PresentationFormat>Personalizzato</PresentationFormat>
  <Paragraphs>38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White</vt:lpstr>
      <vt:lpstr>Corso di Genetica -Lezione 7- Cenci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Anche i geni autosomici possono determinare differenze tra i sessi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Giovanni Cenci</cp:lastModifiedBy>
  <cp:revision>18</cp:revision>
  <dcterms:modified xsi:type="dcterms:W3CDTF">2023-03-21T07:19:34Z</dcterms:modified>
</cp:coreProperties>
</file>