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9" r:id="rId2"/>
    <p:sldId id="290" r:id="rId3"/>
    <p:sldId id="291" r:id="rId4"/>
    <p:sldId id="292" r:id="rId5"/>
    <p:sldId id="293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608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6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460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520700"/>
            <a:ext cx="12166600" cy="872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944570"/>
            <a:ext cx="6539641" cy="864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700"/>
            </a:pPr>
            <a:r>
              <a:rPr>
                <a:solidFill>
                  <a:srgbClr val="FD2601"/>
                </a:solidFill>
                <a:sym typeface="Franklin Gothic Medium"/>
              </a:rPr>
              <a:t>Riassumendo</a:t>
            </a:r>
            <a:r>
              <a:t>: il </a:t>
            </a:r>
            <a:r>
              <a:rPr>
                <a:sym typeface="Franklin Gothic Medium"/>
              </a:rPr>
              <a:t>crossing-over </a:t>
            </a:r>
            <a:r>
              <a:t>crea nuove combinazioni rimescolando gli alleli presenti sullo </a:t>
            </a:r>
            <a:r>
              <a:rPr i="1"/>
              <a:t>stesso</a:t>
            </a:r>
            <a:r>
              <a:t> cromosoma, mentre la </a:t>
            </a:r>
            <a:r>
              <a:rPr>
                <a:solidFill>
                  <a:srgbClr val="FFF921"/>
                </a:solidFill>
                <a:sym typeface="Franklin Gothic Medium"/>
              </a:rPr>
              <a:t>distribuzione casuale dei cromosomi materni e paterni</a:t>
            </a:r>
            <a:r>
              <a:rPr>
                <a:sym typeface="Franklin Gothic Medium"/>
              </a:rPr>
              <a:t> </a:t>
            </a:r>
            <a:r>
              <a:t>determina nuove combinazioni rimescolando gli alleli portati da cromosomi </a:t>
            </a:r>
            <a:r>
              <a:rPr i="1"/>
              <a:t>diversi</a:t>
            </a:r>
            <a:r>
              <a:t>. Questi due processi insieme riescono a spiegare la straordinaria quantità di </a:t>
            </a:r>
            <a:r>
              <a:rPr>
                <a:solidFill>
                  <a:srgbClr val="FFF522"/>
                </a:solidFill>
                <a:sym typeface="Franklin Gothic Medium"/>
              </a:rPr>
              <a:t>variabilità genetica</a:t>
            </a:r>
            <a: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L’oogenesi nell’uomo: </a:t>
            </a:r>
            <a:r>
              <a:rPr>
                <a:solidFill>
                  <a:srgbClr val="FDF3FF"/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29673"/>
            <a:ext cx="12700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rPr b="1">
                <a:solidFill>
                  <a:schemeClr val="accent6"/>
                </a:solidFill>
              </a:rP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47673"/>
            <a:ext cx="127254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accent2"/>
                </a:solidFill>
              </a:rPr>
              <a:t>3. Durante la meiosi, i cromosomi omologhi si appaiano e</a:t>
            </a:r>
          </a:p>
          <a:p>
            <a:r>
              <a:rPr b="1">
                <a:solidFill>
                  <a:schemeClr val="accent2"/>
                </a:solidFill>
              </a:rP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10174"/>
            <a:ext cx="128016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rPr b="1"/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62774"/>
            <a:ext cx="12446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rPr b="1">
                <a:solidFill>
                  <a:schemeClr val="bg2"/>
                </a:solidFill>
              </a:rP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46207"/>
            <a:ext cx="1309370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rPr b="1">
                <a:solidFill>
                  <a:srgbClr val="0000FF"/>
                </a:solidFill>
              </a:rP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17906"/>
            <a:ext cx="12446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1. Ogni cellula contiene due copie di ciascun tipo di cromosoma</a:t>
            </a:r>
          </a:p>
          <a:p>
            <a:r>
              <a:rPr b="1">
                <a:solidFill>
                  <a:schemeClr val="tx2">
                    <a:lumMod val="25000"/>
                  </a:schemeClr>
                </a:solidFill>
              </a:rP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  <p:extLst>
      <p:ext uri="{BB962C8B-B14F-4D97-AF65-F5344CB8AC3E}">
        <p14:creationId xmlns:p14="http://schemas.microsoft.com/office/powerpoint/2010/main" val="25687308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401885"/>
            <a:ext cx="1158352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Se produciono fenotipi a variazione continua</a:t>
            </a:r>
          </a:p>
        </p:txBody>
      </p:sp>
    </p:spTree>
    <p:extLst>
      <p:ext uri="{BB962C8B-B14F-4D97-AF65-F5344CB8AC3E}">
        <p14:creationId xmlns:p14="http://schemas.microsoft.com/office/powerpoint/2010/main" val="4028748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  <p:bldP spid="2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  <p:extLst>
      <p:ext uri="{BB962C8B-B14F-4D97-AF65-F5344CB8AC3E}">
        <p14:creationId xmlns:p14="http://schemas.microsoft.com/office/powerpoint/2010/main" val="314981412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dvAuto="0"/>
      <p:bldP spid="2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872</Words>
  <Application>Microsoft Macintosh PowerPoint</Application>
  <PresentationFormat>Personalizzato</PresentationFormat>
  <Paragraphs>65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White</vt:lpstr>
      <vt:lpstr>Corso di Genetica -Lezione 6- Cenci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13</cp:revision>
  <dcterms:modified xsi:type="dcterms:W3CDTF">2023-03-16T08:55:16Z</dcterms:modified>
</cp:coreProperties>
</file>