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278" r:id="rId14"/>
    <p:sldId id="279" r:id="rId15"/>
    <p:sldId id="280" r:id="rId16"/>
    <p:sldId id="313" r:id="rId17"/>
    <p:sldId id="314" r:id="rId18"/>
    <p:sldId id="282" r:id="rId19"/>
    <p:sldId id="28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15" r:id="rId39"/>
    <p:sldId id="301" r:id="rId40"/>
    <p:sldId id="316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7" r:id="rId52"/>
    <p:sldId id="318" r:id="rId53"/>
    <p:sldId id="319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F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80" y="-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4275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t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5" Type="http://schemas.openxmlformats.org/officeDocument/2006/relationships/image" Target="../media/image27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  <p:extLst>
      <p:ext uri="{BB962C8B-B14F-4D97-AF65-F5344CB8AC3E}">
        <p14:creationId xmlns:p14="http://schemas.microsoft.com/office/powerpoint/2010/main" val="409016297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  <p:extLst>
      <p:ext uri="{BB962C8B-B14F-4D97-AF65-F5344CB8AC3E}">
        <p14:creationId xmlns:p14="http://schemas.microsoft.com/office/powerpoint/2010/main" val="382676390"/>
      </p:ext>
    </p:extLst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1741" y="1224095"/>
            <a:ext cx="3476130" cy="463484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386571"/>
            <a:ext cx="38857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Stansfield-McGraw HILL</a:t>
            </a:r>
          </a:p>
        </p:txBody>
      </p:sp>
      <p:sp>
        <p:nvSpPr>
          <p:cNvPr id="7" name="Shape 348"/>
          <p:cNvSpPr/>
          <p:nvPr/>
        </p:nvSpPr>
        <p:spPr>
          <a:xfrm>
            <a:off x="507125" y="8193965"/>
            <a:ext cx="45212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GENETICA:dall'Analisi Formale alla Genomica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6" y="1776716"/>
            <a:ext cx="3960000" cy="54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96514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33040225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1079500" y="-3810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9100">
                <a:solidFill>
                  <a:srgbClr val="60F904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Genetica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idx="1"/>
          </p:nvPr>
        </p:nvSpPr>
        <p:spPr>
          <a:xfrm>
            <a:off x="513308" y="1282700"/>
            <a:ext cx="11978184" cy="5393333"/>
          </a:xfrm>
          <a:prstGeom prst="rect">
            <a:avLst/>
          </a:prstGeom>
        </p:spPr>
        <p:txBody>
          <a:bodyPr lIns="152400" tIns="152400" rIns="152400" bIns="152400"/>
          <a:lstStyle/>
          <a:p>
            <a:pPr marL="0" indent="0">
              <a:lnSpc>
                <a:spcPct val="90000"/>
              </a:lnSpc>
              <a:buSzTx/>
              <a:buNone/>
              <a:defRPr sz="36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La </a:t>
            </a:r>
            <a:r>
              <a:rPr>
                <a:solidFill>
                  <a:srgbClr val="800000"/>
                </a:solidFill>
              </a:rPr>
              <a:t>Genetica</a:t>
            </a:r>
            <a:r>
              <a:rPr>
                <a:solidFill>
                  <a:srgbClr val="000000"/>
                </a:solidFill>
              </a:rPr>
              <a:t>, ovvero la scienza dell’eredità, consiste essenzialmente nello studio dell’informazione biologica </a:t>
            </a:r>
          </a:p>
          <a:p>
            <a:pPr marL="0" indent="0">
              <a:lnSpc>
                <a:spcPct val="90000"/>
              </a:lnSpc>
              <a:buSzTx/>
              <a:buNone/>
              <a:defRPr sz="36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Tutti gli organismi viventi, dai batteri e protozoi unicellulari alle piante e animali multicellulari devono immagazzinare, replicare, trasmettere alla generazione successiva e utilizzare le tante informazioni necessarie per lo sviluppo, la crescita, la riproduzione e la sopravvivenza nei loro ambienti</a:t>
            </a:r>
          </a:p>
        </p:txBody>
      </p:sp>
      <p:sp>
        <p:nvSpPr>
          <p:cNvPr id="363" name="Shape 363"/>
          <p:cNvSpPr/>
          <p:nvPr/>
        </p:nvSpPr>
        <p:spPr>
          <a:xfrm>
            <a:off x="513308" y="6522143"/>
            <a:ext cx="11978184" cy="286361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52400" tIns="152400" rIns="152400" bIns="152400" anchor="ctr"/>
          <a:lstStyle/>
          <a:p>
            <a:pPr algn="just">
              <a:defRPr sz="3600">
                <a:solidFill>
                  <a:srgbClr val="FCFCF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Il compito dei Genetisti è quello di </a:t>
            </a:r>
            <a:r>
              <a:rPr b="1">
                <a:solidFill>
                  <a:srgbClr val="800000"/>
                </a:solidFill>
              </a:rPr>
              <a:t>studiare come gli organismi trasmettono l’informazione biologica </a:t>
            </a:r>
            <a:r>
              <a:rPr>
                <a:solidFill>
                  <a:srgbClr val="000000"/>
                </a:solidFill>
              </a:rPr>
              <a:t>alla loro progenie e come la utilizzano durante il corso della propria vita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  <p:bldP spid="36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1570298" y="1986518"/>
            <a:ext cx="10317646" cy="7304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Genetica classica </a:t>
            </a:r>
            <a:r>
              <a:rPr>
                <a:solidFill>
                  <a:schemeClr val="bg1"/>
                </a:solidFill>
              </a:rPr>
              <a:t>(o di trasmissione): Include i principi fondamentali dell’eredità e il modo in cui i caratteri passano da una generazione all’altra.</a:t>
            </a:r>
          </a:p>
          <a:p>
            <a:pPr algn="l">
              <a:defRPr sz="3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l">
              <a:defRPr sz="3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Genetica molecolare</a:t>
            </a:r>
            <a:r>
              <a:rPr>
                <a:solidFill>
                  <a:schemeClr val="bg1"/>
                </a:solidFill>
              </a:rPr>
              <a:t>: riguarda la natura chimica del gene, cioè il modo in cui l’informazione genetica viene codificata, replicata ed espressa.</a:t>
            </a:r>
          </a:p>
          <a:p>
            <a:pPr algn="l">
              <a:defRPr sz="3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l">
              <a:defRPr sz="3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Genetica di popolazioni:</a:t>
            </a:r>
            <a:r>
              <a:rPr>
                <a:solidFill>
                  <a:schemeClr val="bg1"/>
                </a:solidFill>
              </a:rPr>
              <a:t> esplora la composizione genetica di gruppi di individui appartenenti alla stessa specie (popolazioni) e come questa composizione possa variare nello spazio e nel tempo.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 idx="4294967295"/>
          </p:nvPr>
        </p:nvSpPr>
        <p:spPr>
          <a:xfrm>
            <a:off x="1079500" y="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9100">
                <a:solidFill>
                  <a:srgbClr val="60F904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Genetica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2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500" y="1676400"/>
            <a:ext cx="8305800" cy="640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1823015" y="603250"/>
            <a:ext cx="8833174" cy="3289300"/>
            <a:chOff x="1823015" y="603250"/>
            <a:chExt cx="8833174" cy="32893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3015" y="1190267"/>
              <a:ext cx="3302000" cy="2463800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2389" y="603250"/>
              <a:ext cx="2463800" cy="3289300"/>
            </a:xfrm>
            <a:prstGeom prst="rect">
              <a:avLst/>
            </a:prstGeom>
          </p:spPr>
        </p:pic>
      </p:grpSp>
      <p:sp>
        <p:nvSpPr>
          <p:cNvPr id="9" name="Per 8"/>
          <p:cNvSpPr/>
          <p:nvPr/>
        </p:nvSpPr>
        <p:spPr>
          <a:xfrm>
            <a:off x="6285678" y="1917343"/>
            <a:ext cx="1270034" cy="1406167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334181" y="3623357"/>
            <a:ext cx="9668806" cy="5893199"/>
            <a:chOff x="2334181" y="3623357"/>
            <a:chExt cx="9668806" cy="5893199"/>
          </a:xfrm>
        </p:grpSpPr>
        <p:grpSp>
          <p:nvGrpSpPr>
            <p:cNvPr id="11" name="Gruppo 10"/>
            <p:cNvGrpSpPr/>
            <p:nvPr/>
          </p:nvGrpSpPr>
          <p:grpSpPr>
            <a:xfrm>
              <a:off x="2334181" y="3623357"/>
              <a:ext cx="9668806" cy="5893199"/>
              <a:chOff x="2430732" y="3342771"/>
              <a:chExt cx="8966813" cy="5496954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0732" y="6567832"/>
                <a:ext cx="2271893" cy="2271893"/>
              </a:xfrm>
              <a:prstGeom prst="rect">
                <a:avLst/>
              </a:prstGeom>
            </p:spPr>
          </p:pic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0668" y="6750318"/>
                <a:ext cx="2626877" cy="1967622"/>
              </a:xfrm>
              <a:prstGeom prst="rect">
                <a:avLst/>
              </a:prstGeom>
            </p:spPr>
          </p:pic>
          <p:sp>
            <p:nvSpPr>
              <p:cNvPr id="8" name="Freccia destra 7"/>
              <p:cNvSpPr/>
              <p:nvPr/>
            </p:nvSpPr>
            <p:spPr>
              <a:xfrm rot="5400000">
                <a:off x="6356603" y="3279614"/>
                <a:ext cx="771069" cy="897384"/>
              </a:xfrm>
              <a:prstGeom prst="rightArrow">
                <a:avLst/>
              </a:prstGeom>
              <a:solidFill>
                <a:srgbClr val="45A4FC"/>
              </a:solidFill>
              <a:ln w="12700" cap="flat">
                <a:solidFill>
                  <a:srgbClr val="000000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endParaRPr>
              </a:p>
            </p:txBody>
          </p:sp>
          <p:sp>
            <p:nvSpPr>
              <p:cNvPr id="14" name="Freccia destra 13"/>
              <p:cNvSpPr/>
              <p:nvPr/>
            </p:nvSpPr>
            <p:spPr>
              <a:xfrm rot="8755605">
                <a:off x="4554694" y="6532993"/>
                <a:ext cx="766635" cy="902574"/>
              </a:xfrm>
              <a:prstGeom prst="rightArrow">
                <a:avLst/>
              </a:prstGeom>
              <a:solidFill>
                <a:srgbClr val="45A4FC"/>
              </a:solidFill>
              <a:ln w="12700" cap="flat">
                <a:solidFill>
                  <a:srgbClr val="000000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endParaRPr>
              </a:p>
            </p:txBody>
          </p:sp>
          <p:sp>
            <p:nvSpPr>
              <p:cNvPr id="15" name="Freccia destra 14"/>
              <p:cNvSpPr/>
              <p:nvPr/>
            </p:nvSpPr>
            <p:spPr>
              <a:xfrm rot="2389027">
                <a:off x="7909662" y="6471966"/>
                <a:ext cx="766635" cy="902574"/>
              </a:xfrm>
              <a:prstGeom prst="rightArrow">
                <a:avLst/>
              </a:prstGeom>
              <a:solidFill>
                <a:srgbClr val="45A4FC"/>
              </a:solidFill>
              <a:ln w="12700" cap="flat">
                <a:solidFill>
                  <a:srgbClr val="000000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endParaRPr>
              </a:p>
            </p:txBody>
          </p:sp>
        </p:grpSp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2862" y="4501550"/>
              <a:ext cx="3492500" cy="232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127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68" y="1670000"/>
            <a:ext cx="3865272" cy="4680000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00762" y="61555"/>
            <a:ext cx="12904038" cy="1546889"/>
            <a:chOff x="100762" y="61555"/>
            <a:chExt cx="12904038" cy="1546889"/>
          </a:xfrm>
        </p:grpSpPr>
        <p:sp>
          <p:nvSpPr>
            <p:cNvPr id="5" name="CasellaDiTesto 4"/>
            <p:cNvSpPr txBox="1"/>
            <p:nvPr/>
          </p:nvSpPr>
          <p:spPr>
            <a:xfrm>
              <a:off x="8582140" y="151635"/>
              <a:ext cx="4422660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Franklin Gothic Book"/>
                  <a:ea typeface="Trebuchet MS"/>
                  <a:cs typeface="Franklin Gothic Book"/>
                  <a:sym typeface="Trebuchet MS"/>
                </a:rPr>
                <a:t>padre</a:t>
              </a:r>
            </a:p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Franklin Gothic Book"/>
                  <a:ea typeface="Trebuchet MS"/>
                  <a:cs typeface="Franklin Gothic Book"/>
                  <a:sym typeface="Trebuchet MS"/>
                </a:rPr>
                <a:t>anemia falciforme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00762" y="61555"/>
              <a:ext cx="4419654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Franklin Gothic Book"/>
                  <a:ea typeface="Trebuchet MS"/>
                  <a:cs typeface="Franklin Gothic Book"/>
                  <a:sym typeface="Trebuchet MS"/>
                </a:rPr>
                <a:t>madre con</a:t>
              </a:r>
            </a:p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Franklin Gothic Book"/>
                  <a:ea typeface="Trebuchet MS"/>
                  <a:cs typeface="Franklin Gothic Book"/>
                  <a:sym typeface="Trebuchet MS"/>
                </a:rPr>
                <a:t>anemia falciforme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709" y="7536714"/>
            <a:ext cx="1880157" cy="201012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582140" y="3667103"/>
            <a:ext cx="172074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zeno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934422" y="3718461"/>
            <a:ext cx="258599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celeste</a:t>
            </a:r>
          </a:p>
        </p:txBody>
      </p:sp>
    </p:spTree>
    <p:extLst>
      <p:ext uri="{BB962C8B-B14F-4D97-AF65-F5344CB8AC3E}">
        <p14:creationId xmlns:p14="http://schemas.microsoft.com/office/powerpoint/2010/main" val="31294707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2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4865" y="653019"/>
            <a:ext cx="7505700" cy="608330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101887" y="6488510"/>
            <a:ext cx="12032945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 defTabSz="584200">
              <a:buSzPct val="125000"/>
              <a:buFont typeface="Wingdings" charset="2"/>
              <a:buChar char="ü"/>
              <a:defRPr sz="2800">
                <a:solidFill>
                  <a:srgbClr val="F3FFFA"/>
                </a:solidFill>
                <a:latin typeface="Telugu Sangam MN"/>
                <a:ea typeface="Telugu Sangam MN"/>
                <a:cs typeface="Telugu Sangam MN"/>
                <a:sym typeface="Telugu Sangam MN"/>
              </a:defRPr>
            </a:pPr>
            <a:r>
              <a:rPr lang="it-IT" sz="3600">
                <a:solidFill>
                  <a:srgbClr val="000000"/>
                </a:solidFill>
              </a:rPr>
              <a:t>L</a:t>
            </a:r>
            <a:r>
              <a:rPr lang="it-IT"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’attenta Osservazione Nel Tempo Di Organismi</a:t>
            </a:r>
          </a:p>
          <a:p>
            <a:pPr marL="571500" indent="-571500" algn="l">
              <a:buSzPct val="125000"/>
              <a:buFont typeface="Wingdings" charset="2"/>
              <a:buChar char="ü"/>
              <a:defRPr sz="3600">
                <a:solidFill>
                  <a:srgbClr val="F0FEF4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600">
                <a:solidFill>
                  <a:srgbClr val="000000"/>
                </a:solidFill>
              </a:rPr>
              <a:t>Rigorosa Analisi Delle Informazioni Registrate Sistematicamente, Ricavate Da Queste Osservazioni</a:t>
            </a:r>
          </a:p>
          <a:p>
            <a:pPr marL="571500" indent="-571500" algn="l">
              <a:buSzPct val="125000"/>
              <a:buFont typeface="Wingdings" charset="2"/>
              <a:buChar char="ü"/>
              <a:defRPr sz="3600">
                <a:solidFill>
                  <a:srgbClr val="FFC05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600">
                <a:solidFill>
                  <a:srgbClr val="000000"/>
                </a:solidFill>
              </a:rPr>
              <a:t>Lo Sviluppo Di Un Quadro Teorico, Un Modo Di Vedere I Fenomeni, Che Può Spiegare La Loro Origine E Relazione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079500" y="-486032"/>
            <a:ext cx="10845800" cy="2095500"/>
          </a:xfrm>
          <a:ln>
            <a:noFill/>
          </a:ln>
        </p:spPr>
        <p:txBody>
          <a:bodyPr/>
          <a:lstStyle/>
          <a:p>
            <a:r>
              <a:rPr lang="en-US" b="1">
                <a:solidFill>
                  <a:srgbClr val="800000"/>
                </a:solidFill>
                <a:latin typeface="Franklin Gothic Book"/>
                <a:cs typeface="Franklin Gothic Book"/>
              </a:rPr>
              <a:t>La Rivoluzione di Mendel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Le strategie mendeliane</a:t>
            </a:r>
          </a:p>
        </p:txBody>
      </p:sp>
      <p:sp>
        <p:nvSpPr>
          <p:cNvPr id="371" name="Shape 371"/>
          <p:cNvSpPr/>
          <p:nvPr/>
        </p:nvSpPr>
        <p:spPr>
          <a:xfrm>
            <a:off x="677604" y="2247900"/>
            <a:ext cx="11555847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 defTabSz="584200">
              <a:buSzPct val="125000"/>
              <a:buFont typeface="Wingdings" charset="2"/>
              <a:buChar char="ü"/>
              <a:defRPr sz="4200">
                <a:solidFill>
                  <a:srgbClr val="669C35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Il punto di partenza: il rompicapo sull’eredità e come l’approccio sperimentale innovativo di Mendel aiutò a risolverlo.</a:t>
            </a:r>
          </a:p>
          <a:p>
            <a:pPr marL="571500" indent="-571500" algn="l" defTabSz="584200">
              <a:buFont typeface="Wingdings" charset="2"/>
              <a:buChar char="ü"/>
              <a:defRPr sz="4200">
                <a:solidFill>
                  <a:srgbClr val="FED12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 Il lavoro vero e proprio: l’analisi genetica secondo Mendel,compresa una discussione degli esperimenti di incrocio di Mendel e i relativi mezzi analitici della genetica.</a:t>
            </a:r>
          </a:p>
          <a:p>
            <a:pPr marL="571500" indent="-571500" algn="l" defTabSz="584200">
              <a:buFont typeface="Wingdings" charset="2"/>
              <a:buChar char="ü"/>
              <a:defRPr sz="4200">
                <a:solidFill>
                  <a:srgbClr val="FED12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 Le conseguenze: un esempio esauriente di eredità mendeliana nell’uomo.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5209640"/>
      </p:ext>
    </p:extLst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2.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8400" y="88900"/>
            <a:ext cx="4688805" cy="956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744220" y="738105"/>
            <a:ext cx="11966068" cy="209550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La selezione artificiale</a:t>
            </a:r>
          </a:p>
        </p:txBody>
      </p:sp>
      <p:sp>
        <p:nvSpPr>
          <p:cNvPr id="381" name="Shape 381"/>
          <p:cNvSpPr/>
          <p:nvPr/>
        </p:nvSpPr>
        <p:spPr>
          <a:xfrm>
            <a:off x="2040782" y="3377500"/>
            <a:ext cx="9588501" cy="2041585"/>
          </a:xfrm>
          <a:prstGeom prst="rect">
            <a:avLst/>
          </a:prstGeom>
          <a:ln w="25400">
            <a:solidFill>
              <a:srgbClr val="4F81B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algn="ctr"/>
            <a:r>
              <a:rPr lang="it-IT">
                <a:solidFill>
                  <a:schemeClr val="bg1"/>
                </a:solidFill>
              </a:rPr>
              <a:t>Incrocio Controllato Mediante La Scelta Dei Genitori Che Origineranno La Generazione Successiva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1079500" y="-304800"/>
            <a:ext cx="10845800" cy="20955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L’Eredità prima di Mendel</a:t>
            </a:r>
          </a:p>
        </p:txBody>
      </p:sp>
      <p:sp>
        <p:nvSpPr>
          <p:cNvPr id="384" name="Shape 384"/>
          <p:cNvSpPr/>
          <p:nvPr/>
        </p:nvSpPr>
        <p:spPr>
          <a:xfrm>
            <a:off x="342899" y="6530585"/>
            <a:ext cx="12661901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000000"/>
                </a:solidFill>
              </a:rPr>
              <a:t>Il primo era che uno dei genitori contribuisse maggiormente alle caratteristiche ereditate dalla progenie; nel1694, </a:t>
            </a: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Nicolaas Hartsoeker</a:t>
            </a:r>
            <a:r>
              <a:rPr sz="3600">
                <a:solidFill>
                  <a:srgbClr val="000000"/>
                </a:solidFill>
              </a:rPr>
              <a:t>, uno dei primi microscopisti, sosteneva che questo genitore fosse il maschio, grazie alla presenza di un </a:t>
            </a:r>
            <a:r>
              <a:rPr sz="3600" i="1">
                <a:solidFill>
                  <a:srgbClr val="000000"/>
                </a:solidFill>
              </a:rPr>
              <a:t>homu</a:t>
            </a:r>
            <a:r>
              <a:rPr lang="it-IT" sz="3600" i="1">
                <a:solidFill>
                  <a:srgbClr val="000000"/>
                </a:solidFill>
              </a:rPr>
              <a:t>n</a:t>
            </a:r>
            <a:r>
              <a:rPr sz="3600" i="1">
                <a:solidFill>
                  <a:srgbClr val="000000"/>
                </a:solidFill>
              </a:rPr>
              <a:t>culus</a:t>
            </a:r>
            <a:r>
              <a:rPr sz="3600">
                <a:solidFill>
                  <a:srgbClr val="000000"/>
                </a:solidFill>
              </a:rPr>
              <a:t> pienamente formato all’interno dello spermatozoo</a:t>
            </a:r>
          </a:p>
        </p:txBody>
      </p:sp>
      <p:pic>
        <p:nvPicPr>
          <p:cNvPr id="385" name="1_4_2_Hartsoek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7705" y="1376482"/>
            <a:ext cx="3385560" cy="472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ME0000058605_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9260" y="1290285"/>
            <a:ext cx="3777340" cy="4896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1079500" y="-304800"/>
            <a:ext cx="10845800" cy="20955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L’Eredità prima di Mendel</a:t>
            </a:r>
          </a:p>
        </p:txBody>
      </p:sp>
      <p:sp>
        <p:nvSpPr>
          <p:cNvPr id="389" name="Shape 389"/>
          <p:cNvSpPr/>
          <p:nvPr/>
        </p:nvSpPr>
        <p:spPr>
          <a:xfrm>
            <a:off x="411431" y="1529027"/>
            <a:ext cx="5259163" cy="7212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Eredità per mescolamento</a:t>
            </a:r>
            <a:r>
              <a:rPr>
                <a:solidFill>
                  <a:schemeClr val="bg1"/>
                </a:solidFill>
              </a:rPr>
              <a:t>, cioè l’idea che i tratti parentali si mescolassero e cambiassero per sempre nella progenie,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>
                <a:solidFill>
                  <a:schemeClr val="bg1"/>
                </a:solidFill>
              </a:rPr>
              <a:t>come il blu e il giallo che sulla tavolozza di un pittore diventano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verde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141" y="3293105"/>
            <a:ext cx="6728427" cy="3790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1517678" y="3152613"/>
            <a:ext cx="10747641" cy="3155735"/>
          </a:xfrm>
          <a:prstGeom prst="rect">
            <a:avLst/>
          </a:prstGeom>
          <a:noFill/>
          <a:ln w="12700" cap="flat">
            <a:solidFill>
              <a:srgbClr val="4F81BD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 defTabSz="584200">
              <a:lnSpc>
                <a:spcPct val="140000"/>
              </a:lnSpc>
              <a:buSzPct val="100000"/>
              <a:buAutoNum type="arabicPeriod"/>
              <a:defRPr sz="4200">
                <a:solidFill>
                  <a:srgbClr val="FF551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4800">
                <a:solidFill>
                  <a:srgbClr val="000000"/>
                </a:solidFill>
                <a:latin typeface="Franklin Gothic Book"/>
                <a:cs typeface="Franklin Gothic Book"/>
              </a:rPr>
              <a:t> </a:t>
            </a:r>
            <a:r>
              <a:rPr sz="4800">
                <a:solidFill>
                  <a:srgbClr val="000000"/>
                </a:solidFill>
                <a:latin typeface="Franklin Gothic Book"/>
                <a:cs typeface="Franklin Gothic Book"/>
              </a:rPr>
              <a:t>Che cosa è ereditato? </a:t>
            </a:r>
          </a:p>
          <a:p>
            <a:pPr algn="l" defTabSz="584200">
              <a:lnSpc>
                <a:spcPct val="140000"/>
              </a:lnSpc>
              <a:buSzPct val="100000"/>
              <a:buAutoNum type="arabicPeriod"/>
              <a:defRPr sz="4200">
                <a:solidFill>
                  <a:srgbClr val="73F727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4800">
                <a:solidFill>
                  <a:srgbClr val="000000"/>
                </a:solidFill>
                <a:latin typeface="Franklin Gothic Book"/>
                <a:cs typeface="Franklin Gothic Book"/>
              </a:rPr>
              <a:t> </a:t>
            </a:r>
            <a:r>
              <a:rPr sz="4800">
                <a:solidFill>
                  <a:srgbClr val="000000"/>
                </a:solidFill>
                <a:latin typeface="Franklin Gothic Book"/>
                <a:cs typeface="Franklin Gothic Book"/>
              </a:rPr>
              <a:t>Come viene ereditato?</a:t>
            </a:r>
          </a:p>
          <a:p>
            <a:pPr algn="l" defTabSz="584200">
              <a:lnSpc>
                <a:spcPct val="140000"/>
              </a:lnSpc>
              <a:buSzPct val="100000"/>
              <a:buAutoNum type="arabicPeriod"/>
              <a:defRPr sz="4200">
                <a:solidFill>
                  <a:srgbClr val="2C97F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4800">
                <a:solidFill>
                  <a:srgbClr val="000000"/>
                </a:solidFill>
                <a:latin typeface="Franklin Gothic Book"/>
                <a:cs typeface="Franklin Gothic Book"/>
              </a:rPr>
              <a:t> </a:t>
            </a:r>
            <a:r>
              <a:rPr sz="4800">
                <a:solidFill>
                  <a:srgbClr val="000000"/>
                </a:solidFill>
                <a:latin typeface="Franklin Gothic Book"/>
                <a:cs typeface="Franklin Gothic Book"/>
              </a:rPr>
              <a:t>Qual è il ruolo del caso nell’eredità?</a:t>
            </a:r>
          </a:p>
        </p:txBody>
      </p:sp>
    </p:spTree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5854700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Cosa fece Mendel di diverso dai suoi predecessori?</a:t>
            </a:r>
          </a:p>
          <a:p>
            <a:pPr>
              <a:defRPr sz="60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000000"/>
                </a:solidFill>
              </a:rPr>
              <a:t>...almeno 6 cose</a:t>
            </a:r>
          </a:p>
          <a:p>
            <a:pPr>
              <a:defRPr sz="60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xfrm>
            <a:off x="765770" y="-127000"/>
            <a:ext cx="12065993" cy="20955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1. L’Organismo sperimentale di Mendel: </a:t>
            </a:r>
            <a:r>
              <a:rPr i="1">
                <a:solidFill>
                  <a:srgbClr val="800000"/>
                </a:solidFill>
                <a:latin typeface="Franklin Gothic Book"/>
                <a:cs typeface="Franklin Gothic Book"/>
              </a:rPr>
              <a:t>Pisum sativum</a:t>
            </a:r>
          </a:p>
        </p:txBody>
      </p:sp>
      <p:pic>
        <p:nvPicPr>
          <p:cNvPr id="398" name="2.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3360" y="1913994"/>
            <a:ext cx="6337301" cy="10862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268023" y="2056085"/>
            <a:ext cx="12288640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6184" indent="-246184" algn="just" defTabSz="584200">
              <a:buSzPct val="100000"/>
              <a:buChar char="•"/>
              <a:defRPr sz="42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4800">
                <a:solidFill>
                  <a:schemeClr val="bg1"/>
                </a:solidFill>
              </a:rPr>
              <a:t>Mendel studiò l’eredità di </a:t>
            </a:r>
            <a:r>
              <a:rPr sz="4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forme alternative</a:t>
            </a:r>
            <a:r>
              <a:rPr sz="4800">
                <a:solidFill>
                  <a:schemeClr val="bg1"/>
                </a:solidFill>
              </a:rPr>
              <a:t>, ben visibili, di particolari caratteri: fiori porpora e bianchi, piselli gialli e verdi. </a:t>
            </a:r>
          </a:p>
          <a:p>
            <a:pPr algn="just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4800">
              <a:solidFill>
                <a:schemeClr val="bg1"/>
              </a:solidFill>
            </a:endParaRPr>
          </a:p>
          <a:p>
            <a:pPr marL="246184" indent="-246184" algn="just" defTabSz="584200">
              <a:buSzPct val="100000"/>
              <a:buChar char="•"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4800">
                <a:solidFill>
                  <a:schemeClr val="bg1"/>
                </a:solidFill>
              </a:rPr>
              <a:t>Usando questi caratteri alternativi, egli poté distinguere e tracciare senza ambiguità la trasmissione dell’una o dell’altra caratteristica osservata, perché non c’erano forme intermedie.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21518" y="-347134"/>
            <a:ext cx="11561764" cy="209550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2. Le forme alternative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1302808" y="2519644"/>
            <a:ext cx="9923992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Mendel collezionò e perpetuò linee di pisello pure. Incroci fra linee pure producono progenie con specifici caratteri parentali che rimangono costanti da una generazione all’altra.</a:t>
            </a:r>
          </a:p>
        </p:txBody>
      </p:sp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721518" y="-347134"/>
            <a:ext cx="11561764" cy="209550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3. Le linee pure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282773" y="2437716"/>
            <a:ext cx="12541052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 defTabSz="584200">
              <a:buFont typeface="Wingdings" charset="2"/>
              <a:buChar char="ü"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Mendel, da esperto coltivatore, controllò attentamente i suoi incroci, lavorando su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grandi numeri </a:t>
            </a:r>
            <a:r>
              <a:rPr>
                <a:solidFill>
                  <a:schemeClr val="bg1"/>
                </a:solidFill>
              </a:rPr>
              <a:t>per assicurarsi che la progenie osservata fosse realmente il risultato degli incroci specifici che lui aveva programmato.</a:t>
            </a:r>
          </a:p>
          <a:p>
            <a:pPr marL="571500" indent="-571500" algn="l" defTabSz="584200">
              <a:buFont typeface="Wingdings" charset="2"/>
              <a:buChar char="ü"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marL="571500" indent="-571500" algn="l" defTabSz="584200">
              <a:buFont typeface="Wingdings" charset="2"/>
              <a:buChar char="ü"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marL="571500" indent="-571500" algn="l" defTabSz="584200">
              <a:buFont typeface="Wingdings" charset="2"/>
              <a:buChar char="ü"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Effettuò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incroci reciproci</a:t>
            </a:r>
            <a:r>
              <a:rPr>
                <a:solidFill>
                  <a:srgbClr val="800000"/>
                </a:solidFill>
              </a:rPr>
              <a:t> </a:t>
            </a:r>
            <a:r>
              <a:rPr>
                <a:solidFill>
                  <a:schemeClr val="bg1"/>
                </a:solidFill>
              </a:rPr>
              <a:t>invertendo i caratteri dei genitori femminili e maschili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282773" y="-25401"/>
            <a:ext cx="12541053" cy="209550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4. Numerosità delle osservazioni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9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1144091" y="2677336"/>
            <a:ext cx="10716618" cy="3334246"/>
          </a:xfrm>
          <a:prstGeom prst="rect">
            <a:avLst/>
          </a:prstGeom>
          <a:ln w="12700">
            <a:solidFill>
              <a:srgbClr val="F5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Mendel lavorò con un gran numero di piante,contò la progenie, sottopose i suoi dati a un’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analisi statistica</a:t>
            </a:r>
            <a:r>
              <a:rPr>
                <a:solidFill>
                  <a:schemeClr val="bg1"/>
                </a:solidFill>
              </a:rPr>
              <a:t> e poi confrontò i suoi risultati con le predizioni basate sui suoi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modelli.</a:t>
            </a:r>
          </a:p>
        </p:txBody>
      </p:sp>
      <p:sp>
        <p:nvSpPr>
          <p:cNvPr id="410" name="Shape 410"/>
          <p:cNvSpPr/>
          <p:nvPr/>
        </p:nvSpPr>
        <p:spPr>
          <a:xfrm>
            <a:off x="1149449" y="6744858"/>
            <a:ext cx="10705902" cy="1949252"/>
          </a:xfrm>
          <a:prstGeom prst="rect">
            <a:avLst/>
          </a:prstGeom>
          <a:ln w="12700">
            <a:solidFill>
              <a:srgbClr val="4B933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6. Mendel fu un brillante sperimentatore</a:t>
            </a:r>
          </a:p>
        </p:txBody>
      </p:sp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xfrm>
            <a:off x="-238092" y="-59267"/>
            <a:ext cx="13004801" cy="209550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5. Analisi Statistica e Elaborazione di Modelli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2.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9200" y="76200"/>
            <a:ext cx="4120056" cy="9601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241299" y="-66985"/>
            <a:ext cx="7048502" cy="5273238"/>
          </a:xfrm>
          <a:prstGeom prst="rect">
            <a:avLst/>
          </a:prstGeom>
          <a:ln w="12700">
            <a:solidFill>
              <a:srgbClr val="F5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Mendel definì i caratteri alternativi costanti, e che si escludono mutua</a:t>
            </a:r>
            <a:r>
              <a:rPr lang="it-IT">
                <a:solidFill>
                  <a:srgbClr val="000000"/>
                </a:solidFill>
              </a:rPr>
              <a:t>l</a:t>
            </a:r>
            <a:r>
              <a:rPr>
                <a:solidFill>
                  <a:srgbClr val="000000"/>
                </a:solidFill>
              </a:rPr>
              <a:t>mente, come i fiori porpora o bianchi, i semi gialli o i verdi, come </a:t>
            </a:r>
            <a:r>
              <a:rPr>
                <a:solidFill>
                  <a:srgbClr val="800000"/>
                </a:solidFill>
              </a:rPr>
              <a:t>“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coppie antagoniste”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e per i suoi studi, considerò sette coppie antagoniste</a:t>
            </a:r>
          </a:p>
        </p:txBody>
      </p:sp>
      <p:sp>
        <p:nvSpPr>
          <p:cNvPr id="415" name="Shape 415"/>
          <p:cNvSpPr/>
          <p:nvPr/>
        </p:nvSpPr>
        <p:spPr>
          <a:xfrm>
            <a:off x="241300" y="5116046"/>
            <a:ext cx="7048500" cy="4626908"/>
          </a:xfrm>
          <a:prstGeom prst="rect">
            <a:avLst/>
          </a:prstGeom>
          <a:ln w="12700">
            <a:solidFill>
              <a:srgbClr val="F4FEF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Mendel operò anche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la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fecondazione incrociata</a:t>
            </a:r>
            <a:r>
              <a:rPr>
                <a:solidFill>
                  <a:srgbClr val="000000"/>
                </a:solidFill>
              </a:rPr>
              <a:t>, per ciascun coppia di caratteri antagonisti, allo scopo di ottenere degli ibridi, vale a dire progenie geneticamente diversa dai genitori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1" animBg="1" advAuto="0"/>
      <p:bldP spid="415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/>
        </p:nvSpPr>
        <p:spPr>
          <a:xfrm>
            <a:off x="-498034" y="407613"/>
            <a:ext cx="13909355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7200">
                <a:solidFill>
                  <a:srgbClr val="800000"/>
                </a:solidFill>
              </a:rPr>
              <a:t>“Esperimenti sulle Piante Ibride”</a:t>
            </a:r>
          </a:p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7200">
                <a:solidFill>
                  <a:srgbClr val="800000"/>
                </a:solidFill>
              </a:rPr>
              <a:t>G. Mendel</a:t>
            </a:r>
          </a:p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7200">
                <a:solidFill>
                  <a:srgbClr val="800000"/>
                </a:solidFill>
              </a:rPr>
              <a:t>-1865-</a:t>
            </a:r>
          </a:p>
        </p:txBody>
      </p:sp>
      <p:sp>
        <p:nvSpPr>
          <p:cNvPr id="418" name="Shape 418"/>
          <p:cNvSpPr/>
          <p:nvPr/>
        </p:nvSpPr>
        <p:spPr>
          <a:xfrm>
            <a:off x="1043516" y="4144003"/>
            <a:ext cx="10659336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sz="5400">
                <a:solidFill>
                  <a:schemeClr val="bg1"/>
                </a:solidFill>
              </a:rPr>
              <a:t>Esistenza di </a:t>
            </a:r>
            <a:r>
              <a:rPr sz="5400">
                <a:solidFill>
                  <a:srgbClr val="800000"/>
                </a:solidFill>
              </a:rPr>
              <a:t>“legge universalmente applicabile che governa la formazione e lo sviluppo degli ibridi”</a:t>
            </a:r>
            <a:r>
              <a:rPr sz="540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2.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834" y="1943100"/>
            <a:ext cx="6300965" cy="7289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-746059" y="-194547"/>
            <a:ext cx="14315613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58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L’incrocio monoibrido svela le unità</a:t>
            </a:r>
          </a:p>
          <a:p>
            <a:pPr algn="ctr" defTabSz="584200">
              <a:defRPr sz="58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dell’eredità e le leggi della segregazione</a:t>
            </a:r>
          </a:p>
        </p:txBody>
      </p:sp>
      <p:sp>
        <p:nvSpPr>
          <p:cNvPr id="422" name="Shape 422"/>
          <p:cNvSpPr/>
          <p:nvPr/>
        </p:nvSpPr>
        <p:spPr>
          <a:xfrm>
            <a:off x="6241256" y="1486711"/>
            <a:ext cx="6649244" cy="3334246"/>
          </a:xfrm>
          <a:prstGeom prst="rect">
            <a:avLst/>
          </a:prstGeom>
          <a:ln w="12700">
            <a:solidFill>
              <a:srgbClr val="F0FAF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Esperimenti come questi che coinvolgono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ibridi per un singolo carattere, sono spesso chiamati incroci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monoibridi</a:t>
            </a:r>
            <a:r>
              <a:rPr>
                <a:solidFill>
                  <a:srgbClr val="800000"/>
                </a:solidFill>
              </a:rPr>
              <a:t>.</a:t>
            </a:r>
          </a:p>
        </p:txBody>
      </p:sp>
      <p:sp>
        <p:nvSpPr>
          <p:cNvPr id="423" name="Shape 423"/>
          <p:cNvSpPr/>
          <p:nvPr/>
        </p:nvSpPr>
        <p:spPr>
          <a:xfrm>
            <a:off x="6241256" y="4738192"/>
            <a:ext cx="6649244" cy="5027017"/>
          </a:xfrm>
          <a:prstGeom prst="rect">
            <a:avLst/>
          </a:prstGeom>
          <a:ln w="12700">
            <a:solidFill>
              <a:srgbClr val="AEF29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Egli chiamò il carattere che compariva in tutti gli ibridi F1, in questo caso i semi gialli, dominante e il carattere “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antagonista”</a:t>
            </a:r>
            <a:r>
              <a:rPr>
                <a:solidFill>
                  <a:srgbClr val="000000"/>
                </a:solidFill>
              </a:rPr>
              <a:t>, pisello verde, che rimaneva nascosto negli ibridi F1 ma ricompariva nella generazione F2,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recessivo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1" animBg="1" advAuto="0"/>
      <p:bldP spid="423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2.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622" y="1300143"/>
            <a:ext cx="5395678" cy="849155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hape 426"/>
          <p:cNvSpPr/>
          <p:nvPr/>
        </p:nvSpPr>
        <p:spPr>
          <a:xfrm>
            <a:off x="5829300" y="2457451"/>
            <a:ext cx="7056702" cy="656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La legge della segregazione di Mendel compendia questo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principio generale dell’eredità: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i due alleli di ogni carattere</a:t>
            </a:r>
          </a:p>
          <a:p>
            <a:pPr algn="l" defTabSz="584200">
              <a:defRPr sz="4200">
                <a:solidFill>
                  <a:srgbClr val="FDE41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si separano (segregano) durante la formazione dei gameti e poi si uniscono casualmente, uno da ciascun genitore, al momento della fecondazione</a:t>
            </a:r>
          </a:p>
        </p:txBody>
      </p:sp>
      <p:sp>
        <p:nvSpPr>
          <p:cNvPr id="427" name="Shape 427"/>
          <p:cNvSpPr/>
          <p:nvPr/>
        </p:nvSpPr>
        <p:spPr>
          <a:xfrm>
            <a:off x="867833" y="67807"/>
            <a:ext cx="11568841" cy="121058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sz="7200">
                <a:solidFill>
                  <a:srgbClr val="800000"/>
                </a:solidFill>
              </a:rPr>
              <a:t>La legge della Segregazione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2.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2033" y="1943100"/>
            <a:ext cx="6794501" cy="6578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/>
        </p:nvSpPr>
        <p:spPr>
          <a:xfrm>
            <a:off x="2854653" y="316773"/>
            <a:ext cx="702455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Il quadrato di Punnet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152400" y="-194548"/>
            <a:ext cx="12484100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58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I risultati di Mendel riflettono le regole</a:t>
            </a:r>
          </a:p>
          <a:p>
            <a:pPr algn="ctr" defTabSz="584200">
              <a:defRPr sz="5800"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fondamentali della probabilità</a:t>
            </a:r>
          </a:p>
        </p:txBody>
      </p:sp>
      <p:sp>
        <p:nvSpPr>
          <p:cNvPr id="433" name="Shape 433"/>
          <p:cNvSpPr/>
          <p:nvPr/>
        </p:nvSpPr>
        <p:spPr>
          <a:xfrm>
            <a:off x="387350" y="2048849"/>
            <a:ext cx="12230100" cy="6058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La</a:t>
            </a:r>
            <a:r>
              <a:rPr cap="all">
                <a:solidFill>
                  <a:schemeClr val="bg1"/>
                </a:solidFill>
              </a:rPr>
              <a:t> </a:t>
            </a:r>
            <a:r>
              <a:rPr cap="all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legge del prodotto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 </a:t>
            </a:r>
            <a:r>
              <a:rPr>
                <a:solidFill>
                  <a:schemeClr val="bg1"/>
                </a:solidFill>
              </a:rPr>
              <a:t>afferma che la probabilità che due o più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eventi indipendenti</a:t>
            </a:r>
            <a:r>
              <a:rPr>
                <a:solidFill>
                  <a:srgbClr val="800000"/>
                </a:solidFill>
              </a:rPr>
              <a:t> </a:t>
            </a:r>
            <a:r>
              <a:rPr>
                <a:solidFill>
                  <a:schemeClr val="bg1"/>
                </a:solidFill>
              </a:rPr>
              <a:t>si verifichino contemporaneamente è uguale al prodotto delle singole probabilità.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Per due eventi indipendenti avremo: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ctr" defTabSz="584200">
              <a:defRPr sz="4200">
                <a:solidFill>
                  <a:srgbClr val="5FF728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</a:rPr>
              <a:t>Probabilità dell’evento 1 e 2 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Probabilità dell’evento 1 </a:t>
            </a:r>
            <a:r>
              <a:rPr sz="510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X</a:t>
            </a:r>
            <a:r>
              <a:rPr>
                <a:solidFill>
                  <a:schemeClr val="bg1"/>
                </a:solidFill>
              </a:rPr>
              <a:t> Probabilità dell’evento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-1" y="-157592"/>
            <a:ext cx="12700001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I risultati di Mendel riflettono le regole</a:t>
            </a:r>
          </a:p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fondamentali della probabilità</a:t>
            </a:r>
          </a:p>
        </p:txBody>
      </p:sp>
      <p:sp>
        <p:nvSpPr>
          <p:cNvPr id="436" name="Shape 436"/>
          <p:cNvSpPr/>
          <p:nvPr/>
        </p:nvSpPr>
        <p:spPr>
          <a:xfrm>
            <a:off x="520700" y="1974850"/>
            <a:ext cx="119507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Una seconda regola della probabilità,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L</a:t>
            </a:r>
            <a:r>
              <a:rPr cap="all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a legge della somma,</a:t>
            </a:r>
            <a:r>
              <a:rPr cap="all">
                <a:solidFill>
                  <a:schemeClr val="bg1"/>
                </a:solidFill>
              </a:rPr>
              <a:t> 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cap="all">
              <a:solidFill>
                <a:schemeClr val="bg1"/>
              </a:solidFill>
            </a:endParaRPr>
          </a:p>
          <a:p>
            <a:pPr algn="l" defTabSz="584200">
              <a:defRPr sz="4200">
                <a:solidFill>
                  <a:srgbClr val="FFF01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la probabilità di verificarsi, di uno qualsiasi di due eventi che si escludono l’un l’altro, è la somma delle singole probabilità.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Con due eventi che si escludono a vicenda, avremo:</a:t>
            </a:r>
          </a:p>
          <a:p>
            <a:pPr algn="ctr" defTabSz="584200">
              <a:defRPr sz="4200">
                <a:solidFill>
                  <a:srgbClr val="EAF1F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</a:rPr>
              <a:t>Probabilità dell’evento 1 o 2 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Probabilità dell’evento 1+ Probabilità dell’evento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558053" y="1537591"/>
            <a:ext cx="1216405" cy="1009848"/>
          </a:xfrm>
          <a:prstGeom prst="ellipse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Yy</a:t>
            </a:r>
          </a:p>
        </p:txBody>
      </p:sp>
      <p:sp>
        <p:nvSpPr>
          <p:cNvPr id="5" name="Ovale 4"/>
          <p:cNvSpPr/>
          <p:nvPr/>
        </p:nvSpPr>
        <p:spPr>
          <a:xfrm>
            <a:off x="1118393" y="3961806"/>
            <a:ext cx="1216405" cy="1009848"/>
          </a:xfrm>
          <a:prstGeom prst="ellipse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</a:t>
            </a:r>
          </a:p>
        </p:txBody>
      </p:sp>
      <p:sp>
        <p:nvSpPr>
          <p:cNvPr id="6" name="Ovale 5"/>
          <p:cNvSpPr/>
          <p:nvPr/>
        </p:nvSpPr>
        <p:spPr>
          <a:xfrm>
            <a:off x="4132924" y="3978398"/>
            <a:ext cx="1216405" cy="1009848"/>
          </a:xfrm>
          <a:prstGeom prst="ellipse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</a:t>
            </a:r>
          </a:p>
        </p:txBody>
      </p:sp>
      <p:sp>
        <p:nvSpPr>
          <p:cNvPr id="7" name="Freccia destra 6"/>
          <p:cNvSpPr/>
          <p:nvPr/>
        </p:nvSpPr>
        <p:spPr>
          <a:xfrm rot="3781167">
            <a:off x="3468803" y="2531563"/>
            <a:ext cx="1071996" cy="1426567"/>
          </a:xfrm>
          <a:prstGeom prst="rightArrow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8" name="Freccia destra 7"/>
          <p:cNvSpPr/>
          <p:nvPr/>
        </p:nvSpPr>
        <p:spPr>
          <a:xfrm rot="7244217">
            <a:off x="1864789" y="2543105"/>
            <a:ext cx="1071996" cy="1426567"/>
          </a:xfrm>
          <a:prstGeom prst="rightArrow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118393" y="4971654"/>
            <a:ext cx="3987239" cy="662086"/>
            <a:chOff x="2585209" y="4971654"/>
            <a:chExt cx="3987239" cy="662086"/>
          </a:xfrm>
        </p:grpSpPr>
        <p:sp>
          <p:nvSpPr>
            <p:cNvPr id="9" name="CasellaDiTesto 8"/>
            <p:cNvSpPr txBox="1"/>
            <p:nvPr/>
          </p:nvSpPr>
          <p:spPr>
            <a:xfrm>
              <a:off x="2585209" y="4971654"/>
              <a:ext cx="82890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1/2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743545" y="4977150"/>
              <a:ext cx="82890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1/2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8043960" y="1545361"/>
            <a:ext cx="4230936" cy="4096149"/>
            <a:chOff x="6172189" y="1044497"/>
            <a:chExt cx="4230936" cy="4096149"/>
          </a:xfrm>
        </p:grpSpPr>
        <p:sp>
          <p:nvSpPr>
            <p:cNvPr id="12" name="Ovale 11"/>
            <p:cNvSpPr/>
            <p:nvPr/>
          </p:nvSpPr>
          <p:spPr>
            <a:xfrm>
              <a:off x="7611849" y="1044497"/>
              <a:ext cx="1216405" cy="1009848"/>
            </a:xfrm>
            <a:prstGeom prst="ellipse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  <p:sp>
          <p:nvSpPr>
            <p:cNvPr id="13" name="Ovale 12"/>
            <p:cNvSpPr/>
            <p:nvPr/>
          </p:nvSpPr>
          <p:spPr>
            <a:xfrm>
              <a:off x="6172189" y="3468712"/>
              <a:ext cx="1216405" cy="100984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</a:t>
              </a:r>
            </a:p>
          </p:txBody>
        </p:sp>
        <p:sp>
          <p:nvSpPr>
            <p:cNvPr id="14" name="Ovale 13"/>
            <p:cNvSpPr/>
            <p:nvPr/>
          </p:nvSpPr>
          <p:spPr>
            <a:xfrm>
              <a:off x="9186720" y="3485304"/>
              <a:ext cx="1216405" cy="100984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</a:t>
              </a:r>
            </a:p>
          </p:txBody>
        </p:sp>
        <p:sp>
          <p:nvSpPr>
            <p:cNvPr id="15" name="Freccia destra 14"/>
            <p:cNvSpPr/>
            <p:nvPr/>
          </p:nvSpPr>
          <p:spPr>
            <a:xfrm rot="3781167">
              <a:off x="8522599" y="2038469"/>
              <a:ext cx="1071996" cy="1426567"/>
            </a:xfrm>
            <a:prstGeom prst="rightArrow">
              <a:avLst/>
            </a:prstGeom>
            <a:solidFill>
              <a:srgbClr val="000000"/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  <p:sp>
          <p:nvSpPr>
            <p:cNvPr id="16" name="Freccia destra 15"/>
            <p:cNvSpPr/>
            <p:nvPr/>
          </p:nvSpPr>
          <p:spPr>
            <a:xfrm rot="7244217">
              <a:off x="6757593" y="2139451"/>
              <a:ext cx="1071996" cy="1426567"/>
            </a:xfrm>
            <a:prstGeom prst="rightArrow">
              <a:avLst/>
            </a:prstGeom>
            <a:solidFill>
              <a:srgbClr val="000000"/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6172189" y="4478560"/>
              <a:ext cx="3987239" cy="662086"/>
              <a:chOff x="2585209" y="4971654"/>
              <a:chExt cx="3987239" cy="662086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2585209" y="4971654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5743545" y="4977150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</p:grpSp>
      </p:grpSp>
      <p:grpSp>
        <p:nvGrpSpPr>
          <p:cNvPr id="29" name="Gruppo 28"/>
          <p:cNvGrpSpPr/>
          <p:nvPr/>
        </p:nvGrpSpPr>
        <p:grpSpPr>
          <a:xfrm>
            <a:off x="1118393" y="5420857"/>
            <a:ext cx="10088986" cy="3710283"/>
            <a:chOff x="1118393" y="5420857"/>
            <a:chExt cx="10088986" cy="3710283"/>
          </a:xfrm>
        </p:grpSpPr>
        <p:cxnSp>
          <p:nvCxnSpPr>
            <p:cNvPr id="24" name="Connettore 2 23"/>
            <p:cNvCxnSpPr/>
            <p:nvPr/>
          </p:nvCxnSpPr>
          <p:spPr>
            <a:xfrm>
              <a:off x="1717278" y="5849477"/>
              <a:ext cx="0" cy="2271815"/>
            </a:xfrm>
            <a:prstGeom prst="straightConnector1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Connettore 2 25"/>
            <p:cNvCxnSpPr/>
            <p:nvPr/>
          </p:nvCxnSpPr>
          <p:spPr>
            <a:xfrm flipH="1">
              <a:off x="1867872" y="5420857"/>
              <a:ext cx="9339507" cy="2700435"/>
            </a:xfrm>
            <a:prstGeom prst="straightConnector1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Ovale 27"/>
            <p:cNvSpPr/>
            <p:nvPr/>
          </p:nvSpPr>
          <p:spPr>
            <a:xfrm>
              <a:off x="1118393" y="8121292"/>
              <a:ext cx="1216405" cy="1009848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180115" y="5415997"/>
            <a:ext cx="4327116" cy="3861713"/>
            <a:chOff x="498627" y="5420857"/>
            <a:chExt cx="10708752" cy="3629480"/>
          </a:xfrm>
        </p:grpSpPr>
        <p:cxnSp>
          <p:nvCxnSpPr>
            <p:cNvPr id="31" name="Connettore 2 30"/>
            <p:cNvCxnSpPr/>
            <p:nvPr/>
          </p:nvCxnSpPr>
          <p:spPr>
            <a:xfrm>
              <a:off x="1717278" y="5849477"/>
              <a:ext cx="0" cy="227181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Connettore 2 31"/>
            <p:cNvCxnSpPr/>
            <p:nvPr/>
          </p:nvCxnSpPr>
          <p:spPr>
            <a:xfrm flipH="1">
              <a:off x="1867872" y="5420857"/>
              <a:ext cx="9339507" cy="270043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3" name="Ovale 32"/>
            <p:cNvSpPr/>
            <p:nvPr/>
          </p:nvSpPr>
          <p:spPr>
            <a:xfrm>
              <a:off x="498627" y="8101219"/>
              <a:ext cx="2936060" cy="949118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-81530" y="8949415"/>
            <a:ext cx="247155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½ x ½= 1/4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461111" y="9070443"/>
            <a:ext cx="247305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½ x ½=1/4</a:t>
            </a:r>
          </a:p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7565742" y="8210751"/>
            <a:ext cx="3576412" cy="21339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6600">
                <a:solidFill>
                  <a:srgbClr val="800000"/>
                </a:solidFill>
              </a:rPr>
              <a:t>¼+¼= ½</a:t>
            </a:r>
          </a:p>
          <a:p>
            <a:endParaRPr lang="en-US" sz="660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8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152400" y="749299"/>
            <a:ext cx="12700000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EAF1F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4800">
                <a:solidFill>
                  <a:srgbClr val="800000"/>
                </a:solidFill>
              </a:rPr>
              <a:t>Calcolare la probabilità che la progenie di un ibrido </a:t>
            </a:r>
            <a:r>
              <a:rPr lang="it-IT" sz="4800" i="1">
                <a:solidFill>
                  <a:srgbClr val="800000"/>
                </a:solidFill>
              </a:rPr>
              <a:t>Yy </a:t>
            </a:r>
            <a:r>
              <a:rPr lang="it-IT" sz="4800">
                <a:solidFill>
                  <a:srgbClr val="800000"/>
                </a:solidFill>
              </a:rPr>
              <a:t>che si autofeconda, sia un ibrido simile ai genitori</a:t>
            </a:r>
          </a:p>
        </p:txBody>
      </p:sp>
      <p:sp>
        <p:nvSpPr>
          <p:cNvPr id="439" name="Shape 439"/>
          <p:cNvSpPr/>
          <p:nvPr/>
        </p:nvSpPr>
        <p:spPr>
          <a:xfrm>
            <a:off x="400777" y="2853272"/>
            <a:ext cx="6665105" cy="688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l" defTabSz="584200"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Bisogna sommare </a:t>
            </a:r>
            <a:r>
              <a:rPr>
                <a:solidFill>
                  <a:srgbClr val="800000"/>
                </a:solidFill>
              </a:rPr>
              <a:t>1/4</a:t>
            </a:r>
            <a:r>
              <a:rPr>
                <a:solidFill>
                  <a:schemeClr val="bg1"/>
                </a:solidFill>
              </a:rPr>
              <a:t> (la probabilità che l’allele </a:t>
            </a:r>
            <a:r>
              <a:rPr i="1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Y </a:t>
            </a:r>
            <a:r>
              <a:rPr>
                <a:solidFill>
                  <a:schemeClr val="bg1"/>
                </a:solidFill>
              </a:rPr>
              <a:t>materno si unisca con l’allele paterno </a:t>
            </a:r>
            <a:r>
              <a:rPr i="1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y</a:t>
            </a:r>
            <a:r>
              <a:rPr>
                <a:solidFill>
                  <a:schemeClr val="bg1"/>
                </a:solidFill>
              </a:rPr>
              <a:t>) e </a:t>
            </a:r>
            <a:r>
              <a:rPr>
                <a:solidFill>
                  <a:srgbClr val="800000"/>
                </a:solidFill>
              </a:rPr>
              <a:t>1/4 </a:t>
            </a:r>
            <a:r>
              <a:rPr>
                <a:solidFill>
                  <a:schemeClr val="bg1"/>
                </a:solidFill>
              </a:rPr>
              <a:t>(la probabilità dell’evento mutualmente escluso, cioè la probabilità che l’allele paterno Y incontri quello materno y) per ottenere </a:t>
            </a:r>
            <a:r>
              <a:rPr lang="it-IT">
                <a:solidFill>
                  <a:srgbClr val="800000"/>
                </a:solidFill>
              </a:rPr>
              <a:t>2/4 = </a:t>
            </a:r>
            <a:r>
              <a:rPr sz="36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1/2</a:t>
            </a:r>
            <a:r>
              <a:rPr>
                <a:solidFill>
                  <a:schemeClr val="bg1"/>
                </a:solidFill>
              </a:rPr>
              <a:t>, di nuovo lo stesso risultato del quadrato di Punnett. </a:t>
            </a:r>
          </a:p>
          <a:p>
            <a:pPr algn="l" defTabSz="584200"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240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l" defTabSz="584200"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240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7205561" y="4185863"/>
            <a:ext cx="5646839" cy="5034406"/>
            <a:chOff x="7205561" y="4185863"/>
            <a:chExt cx="5646839" cy="503440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5561" y="4185863"/>
              <a:ext cx="5646839" cy="5034406"/>
            </a:xfrm>
            <a:prstGeom prst="rect">
              <a:avLst/>
            </a:prstGeom>
          </p:spPr>
        </p:pic>
        <p:grpSp>
          <p:nvGrpSpPr>
            <p:cNvPr id="5" name="Gruppo 4"/>
            <p:cNvGrpSpPr/>
            <p:nvPr/>
          </p:nvGrpSpPr>
          <p:grpSpPr>
            <a:xfrm>
              <a:off x="7310355" y="4630258"/>
              <a:ext cx="5176460" cy="4019592"/>
              <a:chOff x="7310355" y="4630258"/>
              <a:chExt cx="5176460" cy="4019592"/>
            </a:xfrm>
          </p:grpSpPr>
          <p:sp>
            <p:nvSpPr>
              <p:cNvPr id="3" name="CasellaDiTesto 2"/>
              <p:cNvSpPr txBox="1"/>
              <p:nvPr/>
            </p:nvSpPr>
            <p:spPr>
              <a:xfrm>
                <a:off x="7310355" y="5747928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chemeClr val="bg1">
                        <a:lumMod val="85000"/>
                        <a:lumOff val="15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>
                <a:off x="7310355" y="7993260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chemeClr val="bg1">
                        <a:lumMod val="85000"/>
                        <a:lumOff val="15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8536053" y="4630258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chemeClr val="bg1">
                        <a:lumMod val="85000"/>
                        <a:lumOff val="15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11657912" y="4630258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chemeClr val="bg1">
                        <a:lumMod val="85000"/>
                        <a:lumOff val="15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9407606" y="6991136"/>
            <a:ext cx="2718247" cy="2192193"/>
            <a:chOff x="9407606" y="6991136"/>
            <a:chExt cx="2718247" cy="2192193"/>
          </a:xfrm>
        </p:grpSpPr>
        <p:sp>
          <p:nvSpPr>
            <p:cNvPr id="9" name="CasellaDiTesto 8"/>
            <p:cNvSpPr txBox="1"/>
            <p:nvPr/>
          </p:nvSpPr>
          <p:spPr>
            <a:xfrm>
              <a:off x="9741018" y="6991136"/>
              <a:ext cx="6675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1/4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1324162" y="7042307"/>
              <a:ext cx="6675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1/4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1458353" y="8649850"/>
              <a:ext cx="6675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1/4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9407606" y="8649850"/>
              <a:ext cx="6675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1/4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  <p:extLst>
      <p:ext uri="{BB962C8B-B14F-4D97-AF65-F5344CB8AC3E}">
        <p14:creationId xmlns:p14="http://schemas.microsoft.com/office/powerpoint/2010/main" val="23642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558053" y="1537591"/>
            <a:ext cx="1216405" cy="1009848"/>
          </a:xfrm>
          <a:prstGeom prst="ellipse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Yy</a:t>
            </a:r>
          </a:p>
        </p:txBody>
      </p:sp>
      <p:sp>
        <p:nvSpPr>
          <p:cNvPr id="5" name="Ovale 4"/>
          <p:cNvSpPr/>
          <p:nvPr/>
        </p:nvSpPr>
        <p:spPr>
          <a:xfrm>
            <a:off x="1118393" y="3961806"/>
            <a:ext cx="1216405" cy="1009848"/>
          </a:xfrm>
          <a:prstGeom prst="ellipse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</a:t>
            </a:r>
          </a:p>
        </p:txBody>
      </p:sp>
      <p:sp>
        <p:nvSpPr>
          <p:cNvPr id="6" name="Ovale 5"/>
          <p:cNvSpPr/>
          <p:nvPr/>
        </p:nvSpPr>
        <p:spPr>
          <a:xfrm>
            <a:off x="4132924" y="3978398"/>
            <a:ext cx="1216405" cy="1009848"/>
          </a:xfrm>
          <a:prstGeom prst="ellipse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</a:t>
            </a:r>
          </a:p>
        </p:txBody>
      </p:sp>
      <p:sp>
        <p:nvSpPr>
          <p:cNvPr id="7" name="Freccia destra 6"/>
          <p:cNvSpPr/>
          <p:nvPr/>
        </p:nvSpPr>
        <p:spPr>
          <a:xfrm rot="3781167">
            <a:off x="3468803" y="3193293"/>
            <a:ext cx="1071996" cy="103106"/>
          </a:xfrm>
          <a:prstGeom prst="rightArrow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8" name="Freccia destra 7"/>
          <p:cNvSpPr/>
          <p:nvPr/>
        </p:nvSpPr>
        <p:spPr>
          <a:xfrm rot="7244217">
            <a:off x="1864789" y="3204835"/>
            <a:ext cx="1071996" cy="103106"/>
          </a:xfrm>
          <a:prstGeom prst="rightArrow">
            <a:avLst/>
          </a:prstGeom>
          <a:solidFill>
            <a:schemeClr val="bg1"/>
          </a:solidFill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118393" y="4971654"/>
            <a:ext cx="3987239" cy="662086"/>
            <a:chOff x="2585209" y="4971654"/>
            <a:chExt cx="3987239" cy="662086"/>
          </a:xfrm>
        </p:grpSpPr>
        <p:sp>
          <p:nvSpPr>
            <p:cNvPr id="9" name="CasellaDiTesto 8"/>
            <p:cNvSpPr txBox="1"/>
            <p:nvPr/>
          </p:nvSpPr>
          <p:spPr>
            <a:xfrm>
              <a:off x="2585209" y="4971654"/>
              <a:ext cx="82890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1/2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743545" y="4977150"/>
              <a:ext cx="82890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1/2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8043960" y="1545361"/>
            <a:ext cx="4230936" cy="4096149"/>
            <a:chOff x="6172189" y="1044497"/>
            <a:chExt cx="4230936" cy="4096149"/>
          </a:xfrm>
        </p:grpSpPr>
        <p:sp>
          <p:nvSpPr>
            <p:cNvPr id="12" name="Ovale 11"/>
            <p:cNvSpPr/>
            <p:nvPr/>
          </p:nvSpPr>
          <p:spPr>
            <a:xfrm>
              <a:off x="7611849" y="1044497"/>
              <a:ext cx="1216405" cy="1009848"/>
            </a:xfrm>
            <a:prstGeom prst="ellipse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  <p:sp>
          <p:nvSpPr>
            <p:cNvPr id="13" name="Ovale 12"/>
            <p:cNvSpPr/>
            <p:nvPr/>
          </p:nvSpPr>
          <p:spPr>
            <a:xfrm>
              <a:off x="6172189" y="3468712"/>
              <a:ext cx="1216405" cy="100984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</a:t>
              </a:r>
            </a:p>
          </p:txBody>
        </p:sp>
        <p:sp>
          <p:nvSpPr>
            <p:cNvPr id="14" name="Ovale 13"/>
            <p:cNvSpPr/>
            <p:nvPr/>
          </p:nvSpPr>
          <p:spPr>
            <a:xfrm>
              <a:off x="9186720" y="3485304"/>
              <a:ext cx="1216405" cy="1009848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</a:t>
              </a:r>
            </a:p>
          </p:txBody>
        </p:sp>
        <p:sp>
          <p:nvSpPr>
            <p:cNvPr id="15" name="Freccia destra 14"/>
            <p:cNvSpPr/>
            <p:nvPr/>
          </p:nvSpPr>
          <p:spPr>
            <a:xfrm rot="3781167">
              <a:off x="8522599" y="2700199"/>
              <a:ext cx="1071996" cy="103106"/>
            </a:xfrm>
            <a:prstGeom prst="rightArrow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  <p:sp>
          <p:nvSpPr>
            <p:cNvPr id="16" name="Freccia destra 15"/>
            <p:cNvSpPr/>
            <p:nvPr/>
          </p:nvSpPr>
          <p:spPr>
            <a:xfrm rot="7244217">
              <a:off x="6757593" y="2801181"/>
              <a:ext cx="1071996" cy="103106"/>
            </a:xfrm>
            <a:prstGeom prst="rightArrow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6172189" y="4478560"/>
              <a:ext cx="3987239" cy="662086"/>
              <a:chOff x="2585209" y="4971654"/>
              <a:chExt cx="3987239" cy="662086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2585209" y="4971654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5743545" y="4977150"/>
                <a:ext cx="82890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1/2</a:t>
                </a:r>
              </a:p>
            </p:txBody>
          </p:sp>
        </p:grpSp>
      </p:grpSp>
      <p:grpSp>
        <p:nvGrpSpPr>
          <p:cNvPr id="29" name="Gruppo 28"/>
          <p:cNvGrpSpPr/>
          <p:nvPr/>
        </p:nvGrpSpPr>
        <p:grpSpPr>
          <a:xfrm>
            <a:off x="1118393" y="5420857"/>
            <a:ext cx="10088986" cy="3710283"/>
            <a:chOff x="1118393" y="5420857"/>
            <a:chExt cx="10088986" cy="3710283"/>
          </a:xfrm>
        </p:grpSpPr>
        <p:cxnSp>
          <p:nvCxnSpPr>
            <p:cNvPr id="24" name="Connettore 2 23"/>
            <p:cNvCxnSpPr/>
            <p:nvPr/>
          </p:nvCxnSpPr>
          <p:spPr>
            <a:xfrm>
              <a:off x="1717278" y="5849477"/>
              <a:ext cx="0" cy="227181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Connettore 2 25"/>
            <p:cNvCxnSpPr/>
            <p:nvPr/>
          </p:nvCxnSpPr>
          <p:spPr>
            <a:xfrm flipH="1">
              <a:off x="1867872" y="5420857"/>
              <a:ext cx="9339507" cy="270043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Ovale 27"/>
            <p:cNvSpPr/>
            <p:nvPr/>
          </p:nvSpPr>
          <p:spPr>
            <a:xfrm>
              <a:off x="1118393" y="8121292"/>
              <a:ext cx="1216405" cy="1009848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</p:grpSp>
      <p:cxnSp>
        <p:nvCxnSpPr>
          <p:cNvPr id="31" name="Connettore 2 30"/>
          <p:cNvCxnSpPr/>
          <p:nvPr/>
        </p:nvCxnSpPr>
        <p:spPr>
          <a:xfrm>
            <a:off x="4672539" y="5872042"/>
            <a:ext cx="0" cy="2417177"/>
          </a:xfrm>
          <a:prstGeom prst="straightConnector1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nettore 2 31"/>
          <p:cNvCxnSpPr/>
          <p:nvPr/>
        </p:nvCxnSpPr>
        <p:spPr>
          <a:xfrm flipH="1">
            <a:off x="4733390" y="5415997"/>
            <a:ext cx="3773841" cy="287322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Ovale 32"/>
          <p:cNvSpPr/>
          <p:nvPr/>
        </p:nvSpPr>
        <p:spPr>
          <a:xfrm>
            <a:off x="4180115" y="8267862"/>
            <a:ext cx="1186382" cy="1009847"/>
          </a:xfrm>
          <a:prstGeom prst="ellipse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rPr>
              <a:t>Yy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-81530" y="8949415"/>
            <a:ext cx="247155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>
                <a:solidFill>
                  <a:srgbClr val="800000"/>
                </a:solidFill>
              </a:rPr>
              <a:t>½ x ½= 1/4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2978135" y="9070443"/>
            <a:ext cx="247305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>
                <a:solidFill>
                  <a:srgbClr val="800000"/>
                </a:solidFill>
              </a:rPr>
              <a:t>½ x ½=1/4</a:t>
            </a:r>
          </a:p>
          <a:p>
            <a:endParaRPr lang="en-US" sz="3600">
              <a:solidFill>
                <a:srgbClr val="80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973065" y="362225"/>
            <a:ext cx="508874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6600">
                <a:solidFill>
                  <a:srgbClr val="800000"/>
                </a:solidFill>
              </a:rPr>
              <a:t>¼+¼+¼= 3/4</a:t>
            </a:r>
          </a:p>
        </p:txBody>
      </p:sp>
      <p:grpSp>
        <p:nvGrpSpPr>
          <p:cNvPr id="47" name="Gruppo 46"/>
          <p:cNvGrpSpPr/>
          <p:nvPr/>
        </p:nvGrpSpPr>
        <p:grpSpPr>
          <a:xfrm>
            <a:off x="1867872" y="5420857"/>
            <a:ext cx="6770954" cy="4842269"/>
            <a:chOff x="1867872" y="5420857"/>
            <a:chExt cx="6770954" cy="4842269"/>
          </a:xfrm>
        </p:grpSpPr>
        <p:sp>
          <p:nvSpPr>
            <p:cNvPr id="44" name="Ovale 43"/>
            <p:cNvSpPr/>
            <p:nvPr/>
          </p:nvSpPr>
          <p:spPr>
            <a:xfrm>
              <a:off x="5924528" y="8272722"/>
              <a:ext cx="1186382" cy="1009847"/>
            </a:xfrm>
            <a:prstGeom prst="ellipse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  <p:cxnSp>
          <p:nvCxnSpPr>
            <p:cNvPr id="38" name="Connettore 2 37"/>
            <p:cNvCxnSpPr/>
            <p:nvPr/>
          </p:nvCxnSpPr>
          <p:spPr>
            <a:xfrm>
              <a:off x="1867872" y="5849477"/>
              <a:ext cx="4506743" cy="242324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Connettore 2 38"/>
            <p:cNvCxnSpPr/>
            <p:nvPr/>
          </p:nvCxnSpPr>
          <p:spPr>
            <a:xfrm flipH="1">
              <a:off x="6529232" y="5420857"/>
              <a:ext cx="2109594" cy="289458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6" name="CasellaDiTesto 45"/>
            <p:cNvSpPr txBox="1"/>
            <p:nvPr/>
          </p:nvSpPr>
          <p:spPr>
            <a:xfrm>
              <a:off x="5349329" y="9052538"/>
              <a:ext cx="2473058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sz="3600">
                  <a:solidFill>
                    <a:srgbClr val="800000"/>
                  </a:solidFill>
                </a:rPr>
                <a:t>½ x ½=1/4</a:t>
              </a:r>
            </a:p>
            <a:p>
              <a:endParaRPr lang="en-US" sz="3600">
                <a:solidFill>
                  <a:srgbClr val="800000"/>
                </a:solidFill>
              </a:endParaRPr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4918178" y="5438762"/>
            <a:ext cx="6770954" cy="4842269"/>
            <a:chOff x="1867872" y="5420857"/>
            <a:chExt cx="6770954" cy="4842269"/>
          </a:xfrm>
        </p:grpSpPr>
        <p:sp>
          <p:nvSpPr>
            <p:cNvPr id="49" name="Ovale 48"/>
            <p:cNvSpPr/>
            <p:nvPr/>
          </p:nvSpPr>
          <p:spPr>
            <a:xfrm>
              <a:off x="5924528" y="8272722"/>
              <a:ext cx="1186382" cy="1009847"/>
            </a:xfrm>
            <a:prstGeom prst="ellipse">
              <a:avLst/>
            </a:prstGeom>
            <a:solidFill>
              <a:srgbClr val="008000"/>
            </a:solidFill>
            <a:ln w="12700" cap="flat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j-lt"/>
                  <a:ea typeface="+mj-ea"/>
                  <a:cs typeface="+mj-cs"/>
                  <a:sym typeface="Gill Sans"/>
                </a:rPr>
                <a:t>yy</a:t>
              </a:r>
            </a:p>
          </p:txBody>
        </p:sp>
        <p:cxnSp>
          <p:nvCxnSpPr>
            <p:cNvPr id="50" name="Connettore 2 49"/>
            <p:cNvCxnSpPr/>
            <p:nvPr/>
          </p:nvCxnSpPr>
          <p:spPr>
            <a:xfrm>
              <a:off x="1867872" y="5849477"/>
              <a:ext cx="4506743" cy="242324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Connettore 2 50"/>
            <p:cNvCxnSpPr/>
            <p:nvPr/>
          </p:nvCxnSpPr>
          <p:spPr>
            <a:xfrm flipH="1">
              <a:off x="6529232" y="5420857"/>
              <a:ext cx="2109594" cy="289458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2" name="CasellaDiTesto 51"/>
            <p:cNvSpPr txBox="1"/>
            <p:nvPr/>
          </p:nvSpPr>
          <p:spPr>
            <a:xfrm>
              <a:off x="5349329" y="9052538"/>
              <a:ext cx="2473058" cy="121058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sz="3600">
                  <a:solidFill>
                    <a:srgbClr val="800000"/>
                  </a:solidFill>
                </a:rPr>
                <a:t>½ x ½=1/4</a:t>
              </a:r>
            </a:p>
            <a:p>
              <a:endParaRPr lang="en-US" sz="3600">
                <a:solidFill>
                  <a:srgbClr val="800000"/>
                </a:solidFill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4774" y="3987576"/>
            <a:ext cx="8289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1/2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3144162" y="4052240"/>
            <a:ext cx="8289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1/2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7110910" y="4163471"/>
            <a:ext cx="8289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1/2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10204490" y="4163471"/>
            <a:ext cx="8289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6362423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/>
        </p:nvSpPr>
        <p:spPr>
          <a:xfrm>
            <a:off x="1159895" y="3389917"/>
            <a:ext cx="10855808" cy="6211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584200"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Con un uso leggermente differente della legge della somma, è possibile predire il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rapporto tra giallo e verde nella progenie F2.</a:t>
            </a:r>
            <a:r>
              <a:rPr>
                <a:solidFill>
                  <a:schemeClr val="bg1"/>
                </a:solidFill>
              </a:rPr>
              <a:t> La frazione di piselli F2 che saranno gialli è la somma di 1/4 (l’evento che produce YY) + 1/4 (l’evento mutuamente escluso che genera Yy) + 1/4 (il terzo evento, mutuamente escluso, che produce yY) per ottenere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3/4</a:t>
            </a:r>
            <a:r>
              <a:rPr>
                <a:solidFill>
                  <a:schemeClr val="bg1"/>
                </a:solidFill>
              </a:rPr>
              <a:t>. Il rimanente 1/4 della progenie F2 sarà verde.</a:t>
            </a:r>
          </a:p>
          <a:p>
            <a:pPr algn="l" defTabSz="584200"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bg1"/>
              </a:solidFill>
            </a:endParaRPr>
          </a:p>
          <a:p>
            <a:pPr algn="ctr" defTabSz="584200">
              <a:defRPr sz="4100">
                <a:solidFill>
                  <a:srgbClr val="72FBF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</a:rPr>
              <a:t>Così il rapporto giallo-verde è 3/4 a 1/4, o più semplicemente 3:1</a:t>
            </a:r>
          </a:p>
        </p:txBody>
      </p:sp>
      <p:sp>
        <p:nvSpPr>
          <p:cNvPr id="442" name="Shape 442"/>
          <p:cNvSpPr/>
          <p:nvPr/>
        </p:nvSpPr>
        <p:spPr>
          <a:xfrm>
            <a:off x="152400" y="-225326"/>
            <a:ext cx="12700000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I risultati di Mendel riflettono le regole</a:t>
            </a:r>
          </a:p>
          <a:p>
            <a: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fondamentali della probabilità</a:t>
            </a:r>
          </a:p>
        </p:txBody>
      </p:sp>
      <p:sp>
        <p:nvSpPr>
          <p:cNvPr id="443" name="Shape 443"/>
          <p:cNvSpPr/>
          <p:nvPr/>
        </p:nvSpPr>
        <p:spPr>
          <a:xfrm>
            <a:off x="177539" y="2353922"/>
            <a:ext cx="1276726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4200">
                <a:solidFill>
                  <a:srgbClr val="FFEF0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Quale è il rapporto tra giallo e verde nella progenie F2?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2.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" y="2677148"/>
            <a:ext cx="11544300" cy="5704852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hape 446"/>
          <p:cNvSpPr/>
          <p:nvPr/>
        </p:nvSpPr>
        <p:spPr>
          <a:xfrm>
            <a:off x="177800" y="-254000"/>
            <a:ext cx="12433300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Ulteriori incroci confermano i rapporti predetti dalla legge della segregazione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/>
          </p:cNvSpPr>
          <p:nvPr>
            <p:ph type="title"/>
          </p:nvPr>
        </p:nvSpPr>
        <p:spPr>
          <a:xfrm>
            <a:off x="1778000" y="-647700"/>
            <a:ext cx="10845800" cy="20955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800000"/>
                </a:solidFill>
              </a:rPr>
              <a:t>Terminologia</a:t>
            </a:r>
          </a:p>
        </p:txBody>
      </p:sp>
      <p:sp>
        <p:nvSpPr>
          <p:cNvPr id="449" name="Shape 449"/>
          <p:cNvSpPr/>
          <p:nvPr/>
        </p:nvSpPr>
        <p:spPr>
          <a:xfrm>
            <a:off x="50800" y="824528"/>
            <a:ext cx="12890500" cy="650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FENOTIPO</a:t>
            </a:r>
            <a:r>
              <a:rPr>
                <a:solidFill>
                  <a:srgbClr val="000000"/>
                </a:solidFill>
              </a:rPr>
              <a:t> caratteristica osservabile, come il colore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giallo o verde del seme di pisello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rgbClr val="000000"/>
              </a:solidFill>
            </a:endParaRP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GENOTIPO</a:t>
            </a:r>
            <a:r>
              <a:rPr>
                <a:solidFill>
                  <a:srgbClr val="000000"/>
                </a:solidFill>
              </a:rPr>
              <a:t> l’effettiva coppia di alleli presenti in un individuo.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rgbClr val="000000"/>
              </a:solidFill>
            </a:endParaRP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Un genotipo YY o yy è chiamato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omozigote</a:t>
            </a:r>
            <a:r>
              <a:rPr>
                <a:solidFill>
                  <a:srgbClr val="000000"/>
                </a:solidFill>
              </a:rPr>
              <a:t>, perché le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due copie del gene che determina il particolare carattere in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questione sono identiche. Al contrario un genotipo con due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differenti alleli per un carattere è detto 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rPr>
              <a:t>eterozigote</a:t>
            </a:r>
            <a:r>
              <a:rPr>
                <a:solidFill>
                  <a:srgbClr val="8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(ibrido per quel carattere)</a:t>
            </a: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rgbClr val="000000"/>
              </a:solidFill>
            </a:endParaRPr>
          </a:p>
          <a:p>
            <a:pPr algn="l" defTabSz="584200">
              <a:defRPr sz="3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Un individuo con un genotipo omozigote è analogamente detto un omozigote. Mentre uno con il genotipo eterozigote è detto eterozigote. </a:t>
            </a:r>
          </a:p>
        </p:txBody>
      </p:sp>
      <p:sp>
        <p:nvSpPr>
          <p:cNvPr id="450" name="Shape 450"/>
          <p:cNvSpPr/>
          <p:nvPr/>
        </p:nvSpPr>
        <p:spPr>
          <a:xfrm>
            <a:off x="234057" y="7689850"/>
            <a:ext cx="12585701" cy="1968501"/>
          </a:xfrm>
          <a:prstGeom prst="rect">
            <a:avLst/>
          </a:prstGeom>
          <a:ln w="762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FF8214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Se conoscete il genotipo e la relazione di dominanza</a:t>
            </a:r>
          </a:p>
          <a:p>
            <a:pPr algn="ctr" defTabSz="584200">
              <a:defRPr sz="4200">
                <a:solidFill>
                  <a:srgbClr val="FF8214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tra gli alleli in un individuo, potete predirne con precisione il fenotipo.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2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900" y="1701800"/>
            <a:ext cx="8001000" cy="636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2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700" y="2260600"/>
            <a:ext cx="7480300" cy="73025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1270000" y="41374"/>
            <a:ext cx="1120933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6FFA35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Il reincrocio serve a decifrare il genotipo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2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7212" y="88900"/>
            <a:ext cx="5278729" cy="957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254000" y="-97036"/>
            <a:ext cx="72390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Gli incroci diibridi</a:t>
            </a:r>
          </a:p>
        </p:txBody>
      </p:sp>
      <p:sp>
        <p:nvSpPr>
          <p:cNvPr id="151" name="Shape 151"/>
          <p:cNvSpPr/>
          <p:nvPr/>
        </p:nvSpPr>
        <p:spPr>
          <a:xfrm>
            <a:off x="273050" y="1002678"/>
            <a:ext cx="72009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 b="1" cap="all">
                <a:solidFill>
                  <a:srgbClr val="800000"/>
                </a:solidFill>
                <a:sym typeface="Trebuchet MS"/>
              </a:rPr>
              <a:t>diibrido</a:t>
            </a:r>
            <a:r>
              <a:rPr sz="3600">
                <a:solidFill>
                  <a:schemeClr val="bg1"/>
                </a:solidFill>
              </a:rPr>
              <a:t>, una pianta eterozigote per due geni allo stesso tempo.</a:t>
            </a:r>
          </a:p>
          <a:p>
            <a:pPr>
              <a:buSzTx/>
              <a:buNone/>
              <a:defRPr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3600">
              <a:solidFill>
                <a:schemeClr val="bg1"/>
              </a:solidFill>
            </a:endParaRPr>
          </a:p>
          <a:p>
            <a:pPr>
              <a:buSzTx/>
              <a:buNone/>
              <a:defRPr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 i="1">
                <a:solidFill>
                  <a:srgbClr val="800000"/>
                </a:solidFill>
              </a:rPr>
              <a:t>“I differenti tipi di cellule germinali [uova o polline] di un ibrido sono prodotti, in media, in numeri uguali” </a:t>
            </a:r>
            <a:r>
              <a:rPr sz="3600">
                <a:solidFill>
                  <a:schemeClr val="bg1"/>
                </a:solidFill>
              </a:rPr>
              <a:t>(Mendel)</a:t>
            </a:r>
          </a:p>
        </p:txBody>
      </p:sp>
      <p:sp>
        <p:nvSpPr>
          <p:cNvPr id="152" name="Shape 152"/>
          <p:cNvSpPr/>
          <p:nvPr/>
        </p:nvSpPr>
        <p:spPr>
          <a:xfrm>
            <a:off x="228600" y="4993201"/>
            <a:ext cx="7289800" cy="2410916"/>
          </a:xfrm>
          <a:prstGeom prst="rect">
            <a:avLst/>
          </a:prstGeom>
          <a:ln w="12700">
            <a:solidFill>
              <a:srgbClr val="FB5B4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Se osservate la combinazione dei caratteri determinata dai nove genotipi, potete individuare solo quattro differenti fenotipi:</a:t>
            </a:r>
          </a:p>
          <a:p>
            <a:pPr>
              <a:buSzTx/>
              <a:buNone/>
              <a:defRPr sz="3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giallo e liscio, giallo e rugoso, verde e liscio, verde e rugoso in un rapporto </a:t>
            </a:r>
            <a:r>
              <a:rPr>
                <a:solidFill>
                  <a:srgbClr val="C82506"/>
                </a:solidFill>
                <a:latin typeface="+mj-lt"/>
                <a:ea typeface="+mj-ea"/>
                <a:cs typeface="+mj-cs"/>
                <a:sym typeface="Franklin Gothic Medium"/>
              </a:rPr>
              <a:t>9:3:3:1</a:t>
            </a:r>
          </a:p>
        </p:txBody>
      </p:sp>
      <p:sp>
        <p:nvSpPr>
          <p:cNvPr id="153" name="Shape 153"/>
          <p:cNvSpPr/>
          <p:nvPr/>
        </p:nvSpPr>
        <p:spPr>
          <a:xfrm>
            <a:off x="228600" y="7645586"/>
            <a:ext cx="7289800" cy="1887696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29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Se osservate solo il colore o solo la forma del pisello, potrete vedere che ciascun carattere è ereditato con un rapporto </a:t>
            </a:r>
            <a:r>
              <a:rPr>
                <a:solidFill>
                  <a:schemeClr val="accent5"/>
                </a:solidFill>
                <a:latin typeface="+mj-lt"/>
                <a:ea typeface="+mj-ea"/>
                <a:cs typeface="+mj-cs"/>
                <a:sym typeface="Franklin Gothic Medium"/>
              </a:rPr>
              <a:t>3:1</a:t>
            </a:r>
            <a:r>
              <a:rPr>
                <a:solidFill>
                  <a:srgbClr val="000000"/>
                </a:solidFill>
              </a:rPr>
              <a:t> come predetto dalla legge della segregazione di Mendel</a:t>
            </a:r>
          </a:p>
        </p:txBody>
      </p:sp>
      <p:sp>
        <p:nvSpPr>
          <p:cNvPr id="2" name="Rettangolo 1"/>
          <p:cNvSpPr/>
          <p:nvPr/>
        </p:nvSpPr>
        <p:spPr>
          <a:xfrm>
            <a:off x="8417948" y="545802"/>
            <a:ext cx="3999055" cy="87316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967474" y="2094527"/>
            <a:ext cx="4988468" cy="346555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997358" y="5062008"/>
            <a:ext cx="1751980" cy="296688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859286" y="5560081"/>
            <a:ext cx="5096656" cy="39994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015913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3" grpId="0" animBg="1"/>
      <p:bldP spid="2" grpId="0" animBg="1"/>
      <p:bldP spid="8" grpId="1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1509" y="1337733"/>
            <a:ext cx="6415291" cy="563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407024" y="7330458"/>
            <a:ext cx="12176262" cy="2272417"/>
          </a:xfrm>
          <a:prstGeom prst="rect">
            <a:avLst/>
          </a:prstGeom>
          <a:ln w="12700">
            <a:solidFill>
              <a:srgbClr val="F94F4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4700">
                <a:solidFill>
                  <a:srgbClr val="FDF62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Durante la formazione dei gameti, coppie di alleli differenti segregano indipendentemente l’una dall’altra</a:t>
            </a:r>
          </a:p>
        </p:txBody>
      </p:sp>
      <p:sp>
        <p:nvSpPr>
          <p:cNvPr id="157" name="Shape 157"/>
          <p:cNvSpPr/>
          <p:nvPr/>
        </p:nvSpPr>
        <p:spPr>
          <a:xfrm>
            <a:off x="102625" y="71239"/>
            <a:ext cx="1279955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cs typeface="Franklin Gothic Medium"/>
              </a:rPr>
              <a:t>Legge dell’Assortimento Indipendente</a:t>
            </a:r>
          </a:p>
        </p:txBody>
      </p:sp>
    </p:spTree>
    <p:extLst>
      <p:ext uri="{BB962C8B-B14F-4D97-AF65-F5344CB8AC3E}">
        <p14:creationId xmlns:p14="http://schemas.microsoft.com/office/powerpoint/2010/main" val="32114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791633" y="2744291"/>
            <a:ext cx="12026901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Probabilità di giallo e liscio  </a:t>
            </a:r>
            <a:r>
              <a:rPr>
                <a:solidFill>
                  <a:srgbClr val="FF0000"/>
                </a:solidFill>
              </a:rPr>
              <a:t>3/4 X 3/4 </a:t>
            </a:r>
            <a:r>
              <a:rPr>
                <a:solidFill>
                  <a:srgbClr val="000000"/>
                </a:solidFill>
              </a:rPr>
              <a:t>=  </a:t>
            </a:r>
            <a:r>
              <a:rPr b="1">
                <a:solidFill>
                  <a:srgbClr val="000000"/>
                </a:solidFill>
              </a:rPr>
              <a:t>9/16</a:t>
            </a:r>
          </a:p>
          <a:p>
            <a:pPr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Probabilità di giallo e rugoso  </a:t>
            </a:r>
            <a:r>
              <a:rPr>
                <a:solidFill>
                  <a:srgbClr val="FF0000"/>
                </a:solidFill>
              </a:rPr>
              <a:t>3/4 X 1/4 </a:t>
            </a:r>
            <a:r>
              <a:rPr>
                <a:solidFill>
                  <a:srgbClr val="000000"/>
                </a:solidFill>
              </a:rPr>
              <a:t>= </a:t>
            </a:r>
            <a:r>
              <a:rPr b="1">
                <a:solidFill>
                  <a:srgbClr val="000000"/>
                </a:solidFill>
              </a:rPr>
              <a:t>3/16</a:t>
            </a:r>
          </a:p>
          <a:p>
            <a:pPr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Probabilità di verde e liscio  </a:t>
            </a:r>
            <a:r>
              <a:rPr>
                <a:solidFill>
                  <a:srgbClr val="FF0000"/>
                </a:solidFill>
              </a:rPr>
              <a:t>1/4 X 3/4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 b="1">
                <a:solidFill>
                  <a:srgbClr val="000000"/>
                </a:solidFill>
              </a:rPr>
              <a:t>3/16</a:t>
            </a:r>
          </a:p>
          <a:p>
            <a:pPr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Probabilità di verde e rugoso  </a:t>
            </a:r>
            <a:r>
              <a:rPr>
                <a:solidFill>
                  <a:srgbClr val="FF0000"/>
                </a:solidFill>
              </a:rPr>
              <a:t>1/4 X 1/4 </a:t>
            </a:r>
            <a:r>
              <a:rPr>
                <a:solidFill>
                  <a:srgbClr val="000000"/>
                </a:solidFill>
              </a:rPr>
              <a:t>= </a:t>
            </a:r>
            <a:r>
              <a:rPr b="1">
                <a:solidFill>
                  <a:srgbClr val="000000"/>
                </a:solidFill>
              </a:rPr>
              <a:t>1/16</a:t>
            </a:r>
          </a:p>
          <a:p>
            <a:pPr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rgbClr val="000000"/>
              </a:solidFill>
            </a:endParaRPr>
          </a:p>
          <a:p>
            <a:pPr algn="ctr"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Così, in una popolazione di piante F2, ci sarà un rapporto fenotipico 9:3:3:1 di piselli gialli e lisci, gialli e rugoso, verdi e lisci, verdi e rugosi</a:t>
            </a:r>
          </a:p>
        </p:txBody>
      </p:sp>
      <p:sp>
        <p:nvSpPr>
          <p:cNvPr id="160" name="Shape 160"/>
          <p:cNvSpPr/>
          <p:nvPr/>
        </p:nvSpPr>
        <p:spPr>
          <a:xfrm>
            <a:off x="33866" y="479525"/>
            <a:ext cx="1293706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Se i due insiemi di alleli si assortiscono indipendentemente, il r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Franklin Gothic Medium"/>
              </a:rPr>
              <a:t>apporto </a:t>
            </a:r>
            <a:r>
              <a:rPr b="1">
                <a:solidFill>
                  <a:srgbClr val="FFFF00"/>
                </a:solidFill>
                <a:latin typeface="+mj-lt"/>
                <a:ea typeface="+mj-ea"/>
                <a:cs typeface="+mj-cs"/>
                <a:sym typeface="Franklin Gothic Medium"/>
              </a:rPr>
              <a:t>giallo</a:t>
            </a:r>
            <a:r>
              <a:rPr b="1">
                <a:solidFill>
                  <a:srgbClr val="000000"/>
                </a:solidFill>
                <a:latin typeface="+mj-lt"/>
                <a:ea typeface="+mj-ea"/>
                <a:cs typeface="+mj-cs"/>
                <a:sym typeface="Franklin Gothic Medium"/>
              </a:rPr>
              <a:t>/</a:t>
            </a:r>
            <a:r>
              <a:rPr b="1">
                <a:solidFill>
                  <a:srgbClr val="6FFF16"/>
                </a:solidFill>
                <a:latin typeface="+mj-lt"/>
                <a:ea typeface="+mj-ea"/>
                <a:cs typeface="+mj-cs"/>
                <a:sym typeface="Franklin Gothic Medium"/>
              </a:rPr>
              <a:t>verde</a:t>
            </a:r>
            <a:r>
              <a:rPr b="1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nella generazione F2 sarà 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Franklin Gothic Medium"/>
              </a:rPr>
              <a:t>3/4:1/4</a:t>
            </a:r>
            <a:r>
              <a:rPr>
                <a:solidFill>
                  <a:srgbClr val="000000"/>
                </a:solidFill>
              </a:rPr>
              <a:t>, e similmente, il rapporto 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Franklin Gothic Medium"/>
              </a:rPr>
              <a:t>liscio/rugoso</a:t>
            </a:r>
            <a:r>
              <a:rPr>
                <a:solidFill>
                  <a:srgbClr val="000000"/>
                </a:solidFill>
              </a:rPr>
              <a:t> sarà 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Franklin Gothic Medium"/>
              </a:rPr>
              <a:t>3/4:1/4.</a:t>
            </a:r>
          </a:p>
        </p:txBody>
      </p:sp>
      <p:sp>
        <p:nvSpPr>
          <p:cNvPr id="161" name="Shape 161"/>
          <p:cNvSpPr/>
          <p:nvPr/>
        </p:nvSpPr>
        <p:spPr>
          <a:xfrm>
            <a:off x="457200" y="7810500"/>
            <a:ext cx="11645900" cy="1955801"/>
          </a:xfrm>
          <a:prstGeom prst="rect">
            <a:avLst/>
          </a:prstGeom>
          <a:ln w="63500">
            <a:solidFill>
              <a:srgbClr val="98162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4200">
                <a:solidFill>
                  <a:srgbClr val="57FADD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il rapporto fenotipico 9:3:3:1, osservato in un incrocio diibrido, deriva da due rapporti fenotipici 3:1 separati.</a:t>
            </a:r>
          </a:p>
        </p:txBody>
      </p:sp>
    </p:spTree>
    <p:extLst>
      <p:ext uri="{BB962C8B-B14F-4D97-AF65-F5344CB8AC3E}">
        <p14:creationId xmlns:p14="http://schemas.microsoft.com/office/powerpoint/2010/main" val="3955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 advAuto="0"/>
      <p:bldP spid="161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8600" y="1930400"/>
            <a:ext cx="8851900" cy="6515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574800" y="533400"/>
            <a:ext cx="86995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cs typeface="Franklin Gothic Medium"/>
              </a:rPr>
              <a:t>Diagramma Ramificato</a:t>
            </a:r>
          </a:p>
        </p:txBody>
      </p:sp>
    </p:spTree>
    <p:extLst>
      <p:ext uri="{BB962C8B-B14F-4D97-AF65-F5344CB8AC3E}">
        <p14:creationId xmlns:p14="http://schemas.microsoft.com/office/powerpoint/2010/main" val="3203087255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  <p:extLst>
      <p:ext uri="{BB962C8B-B14F-4D97-AF65-F5344CB8AC3E}">
        <p14:creationId xmlns:p14="http://schemas.microsoft.com/office/powerpoint/2010/main" val="8633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2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2146" y="508000"/>
            <a:ext cx="6415369" cy="8724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Group 173"/>
          <p:cNvGrpSpPr/>
          <p:nvPr/>
        </p:nvGrpSpPr>
        <p:grpSpPr>
          <a:xfrm>
            <a:off x="4229100" y="749300"/>
            <a:ext cx="1580967" cy="2139950"/>
            <a:chOff x="0" y="0"/>
            <a:chExt cx="1580966" cy="2139949"/>
          </a:xfrm>
        </p:grpSpPr>
        <p:grpSp>
          <p:nvGrpSpPr>
            <p:cNvPr id="169" name="Group 169"/>
            <p:cNvGrpSpPr/>
            <p:nvPr/>
          </p:nvGrpSpPr>
          <p:grpSpPr>
            <a:xfrm>
              <a:off x="0" y="0"/>
              <a:ext cx="1003300" cy="660400"/>
              <a:chOff x="0" y="0"/>
              <a:chExt cx="1003300" cy="660400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0" y="0"/>
                <a:ext cx="1003300" cy="660400"/>
              </a:xfrm>
              <a:prstGeom prst="rect">
                <a:avLst/>
              </a:prstGeom>
              <a:solidFill>
                <a:srgbClr val="41A1FF"/>
              </a:solid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89541" y="12700"/>
                <a:ext cx="825501" cy="63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1800" b="1">
                    <a:solidFill>
                      <a:srgbClr val="FFF741"/>
                    </a:solidFill>
                  </a:defRPr>
                </a:lvl1pPr>
              </a:lstStyle>
              <a:p>
                <a:r>
                  <a:t>giallo liscio</a:t>
                </a:r>
              </a:p>
            </p:txBody>
          </p:sp>
        </p:grpSp>
        <p:grpSp>
          <p:nvGrpSpPr>
            <p:cNvPr id="172" name="Group 172"/>
            <p:cNvGrpSpPr/>
            <p:nvPr/>
          </p:nvGrpSpPr>
          <p:grpSpPr>
            <a:xfrm>
              <a:off x="901700" y="1441449"/>
              <a:ext cx="679267" cy="698501"/>
              <a:chOff x="0" y="-6350"/>
              <a:chExt cx="679266" cy="698500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</p:grpSp>
      <p:grpSp>
        <p:nvGrpSpPr>
          <p:cNvPr id="183" name="Group 183"/>
          <p:cNvGrpSpPr/>
          <p:nvPr/>
        </p:nvGrpSpPr>
        <p:grpSpPr>
          <a:xfrm>
            <a:off x="7543800" y="749300"/>
            <a:ext cx="1504767" cy="2774950"/>
            <a:chOff x="0" y="0"/>
            <a:chExt cx="1504766" cy="2774949"/>
          </a:xfrm>
        </p:grpSpPr>
        <p:grpSp>
          <p:nvGrpSpPr>
            <p:cNvPr id="176" name="Group 176"/>
            <p:cNvGrpSpPr/>
            <p:nvPr/>
          </p:nvGrpSpPr>
          <p:grpSpPr>
            <a:xfrm>
              <a:off x="0" y="0"/>
              <a:ext cx="1003300" cy="660400"/>
              <a:chOff x="0" y="0"/>
              <a:chExt cx="1003300" cy="660400"/>
            </a:xfrm>
          </p:grpSpPr>
          <p:sp>
            <p:nvSpPr>
              <p:cNvPr id="174" name="Shape 174"/>
              <p:cNvSpPr/>
              <p:nvPr/>
            </p:nvSpPr>
            <p:spPr>
              <a:xfrm>
                <a:off x="0" y="0"/>
                <a:ext cx="1003300" cy="660400"/>
              </a:xfrm>
              <a:prstGeom prst="rect">
                <a:avLst/>
              </a:prstGeom>
              <a:solidFill>
                <a:srgbClr val="41A1FF"/>
              </a:solid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75" name="Shape 175"/>
              <p:cNvSpPr/>
              <p:nvPr/>
            </p:nvSpPr>
            <p:spPr>
              <a:xfrm>
                <a:off x="89541" y="12700"/>
                <a:ext cx="825501" cy="63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1800" b="1">
                    <a:solidFill>
                      <a:srgbClr val="FFF741"/>
                    </a:solidFill>
                  </a:defRPr>
                </a:lvl1pPr>
              </a:lstStyle>
              <a:p>
                <a:r>
                  <a:t>giallo liscio</a:t>
                </a:r>
              </a:p>
            </p:txBody>
          </p:sp>
        </p:grpSp>
        <p:grpSp>
          <p:nvGrpSpPr>
            <p:cNvPr id="179" name="Group 179"/>
            <p:cNvGrpSpPr/>
            <p:nvPr/>
          </p:nvGrpSpPr>
          <p:grpSpPr>
            <a:xfrm>
              <a:off x="825500" y="1441449"/>
              <a:ext cx="679267" cy="698501"/>
              <a:chOff x="0" y="-6350"/>
              <a:chExt cx="679266" cy="698500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>
              <a:off x="825500" y="2076449"/>
              <a:ext cx="679267" cy="698501"/>
              <a:chOff x="0" y="-6350"/>
              <a:chExt cx="679266" cy="698500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</p:grpSp>
      <p:grpSp>
        <p:nvGrpSpPr>
          <p:cNvPr id="199" name="Group 199"/>
          <p:cNvGrpSpPr/>
          <p:nvPr/>
        </p:nvGrpSpPr>
        <p:grpSpPr>
          <a:xfrm>
            <a:off x="7543800" y="3937000"/>
            <a:ext cx="1504767" cy="4070350"/>
            <a:chOff x="0" y="0"/>
            <a:chExt cx="1504766" cy="4070349"/>
          </a:xfrm>
        </p:grpSpPr>
        <p:grpSp>
          <p:nvGrpSpPr>
            <p:cNvPr id="186" name="Group 186"/>
            <p:cNvGrpSpPr/>
            <p:nvPr/>
          </p:nvGrpSpPr>
          <p:grpSpPr>
            <a:xfrm>
              <a:off x="0" y="0"/>
              <a:ext cx="1003300" cy="660400"/>
              <a:chOff x="0" y="0"/>
              <a:chExt cx="1003300" cy="660400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0" y="0"/>
                <a:ext cx="1003300" cy="660400"/>
              </a:xfrm>
              <a:prstGeom prst="rect">
                <a:avLst/>
              </a:prstGeom>
              <a:solidFill>
                <a:srgbClr val="41A1FF"/>
              </a:solid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89541" y="12700"/>
                <a:ext cx="825501" cy="63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1800" b="1">
                    <a:solidFill>
                      <a:srgbClr val="FFF741"/>
                    </a:solidFill>
                  </a:defRPr>
                </a:lvl1pPr>
              </a:lstStyle>
              <a:p>
                <a:r>
                  <a:t>giallo liscio</a:t>
                </a:r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825500" y="1403349"/>
              <a:ext cx="679267" cy="698501"/>
              <a:chOff x="0" y="-6350"/>
              <a:chExt cx="679266" cy="698500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825500" y="2038349"/>
              <a:ext cx="679267" cy="698501"/>
              <a:chOff x="0" y="-6350"/>
              <a:chExt cx="679266" cy="698500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825500" y="2686049"/>
              <a:ext cx="679267" cy="698501"/>
              <a:chOff x="0" y="-6350"/>
              <a:chExt cx="679266" cy="698500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825500" y="3371849"/>
              <a:ext cx="679267" cy="698501"/>
              <a:chOff x="0" y="-6350"/>
              <a:chExt cx="679266" cy="698500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</p:grpSp>
      <p:grpSp>
        <p:nvGrpSpPr>
          <p:cNvPr id="209" name="Group 209"/>
          <p:cNvGrpSpPr/>
          <p:nvPr/>
        </p:nvGrpSpPr>
        <p:grpSpPr>
          <a:xfrm>
            <a:off x="4356100" y="3937000"/>
            <a:ext cx="1453967" cy="2736850"/>
            <a:chOff x="0" y="0"/>
            <a:chExt cx="1453966" cy="2736849"/>
          </a:xfrm>
        </p:grpSpPr>
        <p:grpSp>
          <p:nvGrpSpPr>
            <p:cNvPr id="202" name="Group 202"/>
            <p:cNvGrpSpPr/>
            <p:nvPr/>
          </p:nvGrpSpPr>
          <p:grpSpPr>
            <a:xfrm>
              <a:off x="0" y="0"/>
              <a:ext cx="1003300" cy="660400"/>
              <a:chOff x="0" y="0"/>
              <a:chExt cx="1003300" cy="660400"/>
            </a:xfrm>
          </p:grpSpPr>
          <p:sp>
            <p:nvSpPr>
              <p:cNvPr id="200" name="Shape 200"/>
              <p:cNvSpPr/>
              <p:nvPr/>
            </p:nvSpPr>
            <p:spPr>
              <a:xfrm>
                <a:off x="0" y="0"/>
                <a:ext cx="1003300" cy="660400"/>
              </a:xfrm>
              <a:prstGeom prst="rect">
                <a:avLst/>
              </a:prstGeom>
              <a:solidFill>
                <a:srgbClr val="41A1FF"/>
              </a:solid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89541" y="12700"/>
                <a:ext cx="825501" cy="63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1800" b="1">
                    <a:solidFill>
                      <a:srgbClr val="FFF741"/>
                    </a:solidFill>
                  </a:defRPr>
                </a:lvl1pPr>
              </a:lstStyle>
              <a:p>
                <a:r>
                  <a:t>giallo liscio</a:t>
                </a:r>
              </a:p>
            </p:txBody>
          </p:sp>
        </p:grpSp>
        <p:grpSp>
          <p:nvGrpSpPr>
            <p:cNvPr id="205" name="Group 205"/>
            <p:cNvGrpSpPr/>
            <p:nvPr/>
          </p:nvGrpSpPr>
          <p:grpSpPr>
            <a:xfrm>
              <a:off x="774700" y="1301749"/>
              <a:ext cx="679267" cy="698501"/>
              <a:chOff x="0" y="-6350"/>
              <a:chExt cx="679266" cy="698500"/>
            </a:xfrm>
          </p:grpSpPr>
          <p:sp>
            <p:nvSpPr>
              <p:cNvPr id="203" name="Shape 203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>
              <a:off x="774700" y="2038349"/>
              <a:ext cx="679267" cy="698501"/>
              <a:chOff x="0" y="-6350"/>
              <a:chExt cx="679266" cy="698500"/>
            </a:xfrm>
          </p:grpSpPr>
          <p:sp>
            <p:nvSpPr>
              <p:cNvPr id="206" name="Shape 206"/>
              <p:cNvSpPr/>
              <p:nvPr/>
            </p:nvSpPr>
            <p:spPr>
              <a:xfrm>
                <a:off x="0" y="50800"/>
                <a:ext cx="647700" cy="584200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buSzTx/>
                  <a:buNone/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7" name="Shape 207"/>
              <p:cNvSpPr/>
              <p:nvPr/>
            </p:nvSpPr>
            <p:spPr>
              <a:xfrm>
                <a:off x="295401" y="-6351"/>
                <a:ext cx="383866" cy="698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200">
                    <a:solidFill>
                      <a:srgbClr val="040404"/>
                    </a:solidFill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lvl1pPr>
              </a:lstStyle>
              <a:p>
                <a: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1988110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 advAuto="0"/>
      <p:bldP spid="183" grpId="0" animBg="1" advAuto="0"/>
      <p:bldP spid="199" grpId="0" animBg="1" advAuto="0"/>
      <p:bldP spid="209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0" y="-47694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Concetti</a:t>
            </a:r>
            <a:r>
              <a:rPr lang="en-US">
                <a:solidFill>
                  <a:srgbClr val="800000"/>
                </a:solidFill>
              </a:rPr>
              <a:t> </a:t>
            </a:r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Essenziali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320820"/>
            <a:ext cx="12750800" cy="8178800"/>
          </a:xfrm>
        </p:spPr>
        <p:txBody>
          <a:bodyPr>
            <a:noAutofit/>
          </a:bodyPr>
          <a:lstStyle/>
          <a:p>
            <a:pPr marL="342900" indent="0" algn="just">
              <a:lnSpc>
                <a:spcPct val="80000"/>
              </a:lnSpc>
              <a:buNone/>
            </a:pP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Unità discrete chiamate </a:t>
            </a:r>
            <a:r>
              <a:rPr lang="en-US" sz="4000" b="1">
                <a:solidFill>
                  <a:srgbClr val="800000"/>
                </a:solidFill>
                <a:latin typeface="Franklin Gothic Book"/>
                <a:cs typeface="Franklin Gothic Book"/>
              </a:rPr>
              <a:t>geni</a:t>
            </a: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 controllano la comparsa dei caratteri ereditati.</a:t>
            </a:r>
          </a:p>
          <a:p>
            <a:pPr marL="342900" indent="0" algn="just">
              <a:lnSpc>
                <a:spcPct val="80000"/>
              </a:lnSpc>
              <a:buNone/>
            </a:pP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I geni sono costituiti da forme alternative chiamate </a:t>
            </a:r>
            <a:r>
              <a:rPr lang="en-US" sz="4000" b="1">
                <a:solidFill>
                  <a:srgbClr val="800000"/>
                </a:solidFill>
                <a:latin typeface="Franklin Gothic Book"/>
                <a:cs typeface="Franklin Gothic Book"/>
              </a:rPr>
              <a:t>alleli</a:t>
            </a: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 che sono responsabili della manifestazione delle differenti forme di un carattere.</a:t>
            </a:r>
          </a:p>
          <a:p>
            <a:pPr marL="342900" indent="0" algn="just">
              <a:lnSpc>
                <a:spcPct val="80000"/>
              </a:lnSpc>
              <a:buNone/>
            </a:pP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Le cellule somatiche degli organismi che si riproducono sessualmente portano due copie di ciascun gene. Quando le due copie di un gene sono costituite dallo stesso allele, l’individuo è </a:t>
            </a:r>
            <a:r>
              <a:rPr lang="en-US" sz="4000" b="1">
                <a:solidFill>
                  <a:srgbClr val="800000"/>
                </a:solidFill>
                <a:latin typeface="Franklin Gothic Book"/>
                <a:cs typeface="Franklin Gothic Book"/>
              </a:rPr>
              <a:t>omozigote</a:t>
            </a: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 per quell’allele. Quando le due copie sono differenti, l’individuoè eterozigote per quelli alleli.</a:t>
            </a:r>
          </a:p>
          <a:p>
            <a:pPr marL="342900" indent="0" algn="just">
              <a:lnSpc>
                <a:spcPct val="80000"/>
              </a:lnSpc>
              <a:buNone/>
            </a:pPr>
            <a:r>
              <a:rPr lang="en-US" sz="4000">
                <a:solidFill>
                  <a:schemeClr val="bg1"/>
                </a:solidFill>
                <a:latin typeface="Franklin Gothic Book"/>
                <a:cs typeface="Franklin Gothic Book"/>
              </a:rPr>
              <a:t>Il genotipo è una descrizione della combinazione allelica delle due copie di un gene presenti in un individuo. Il fenotipo è la forma che si osserva delcarattere espresso da un individuo.</a:t>
            </a:r>
          </a:p>
        </p:txBody>
      </p:sp>
    </p:spTree>
    <p:extLst>
      <p:ext uri="{BB962C8B-B14F-4D97-AF65-F5344CB8AC3E}">
        <p14:creationId xmlns:p14="http://schemas.microsoft.com/office/powerpoint/2010/main" val="28010097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-197577" y="1213468"/>
            <a:ext cx="13202377" cy="85401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  <a:latin typeface="Franklin Gothic Book"/>
                <a:cs typeface="Franklin Gothic Book"/>
              </a:rPr>
              <a:t>Un incrocio tra due linee parentali (P), pure per una coppia di alleli alternativi di un gene, produrrà una prima generazione filiale (F1) di ibridi eterozigoti. </a:t>
            </a:r>
          </a:p>
          <a:p>
            <a:pPr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  <a:latin typeface="Franklin Gothic Book"/>
                <a:cs typeface="Franklin Gothic Book"/>
              </a:rPr>
              <a:t>Il fenotipo espresso da questi ibridi è determinato dall’allele dominante della coppia, e questo fenotipo è uguale a quello espresso dagli individui omozigoti per l’allele dominante.</a:t>
            </a:r>
          </a:p>
          <a:p>
            <a:pPr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  <a:latin typeface="Franklin Gothic Book"/>
                <a:cs typeface="Franklin Gothic Book"/>
              </a:rPr>
              <a:t> Il fenotipo associato con l’allele recessivo ricomparirà solo nella generazione F2 negli individui omozigoti per questo allele. </a:t>
            </a:r>
          </a:p>
          <a:p>
            <a:pPr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  <a:latin typeface="Franklin Gothic Book"/>
                <a:cs typeface="Franklin Gothic Book"/>
              </a:rPr>
              <a:t>Negli incroci tra la F1 eterozigote, i fenotipi dominante e recessivo appariranno nella generazione F2 nel rapporto 3:1.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079500" y="-47694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Concetti</a:t>
            </a:r>
            <a:r>
              <a:rPr lang="en-US">
                <a:solidFill>
                  <a:srgbClr val="800000"/>
                </a:solidFill>
              </a:rPr>
              <a:t> </a:t>
            </a:r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Essenziali</a:t>
            </a:r>
          </a:p>
        </p:txBody>
      </p:sp>
    </p:spTree>
    <p:extLst>
      <p:ext uri="{BB962C8B-B14F-4D97-AF65-F5344CB8AC3E}">
        <p14:creationId xmlns:p14="http://schemas.microsoft.com/office/powerpoint/2010/main" val="39360327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071" y="1135616"/>
            <a:ext cx="12285054" cy="7894844"/>
          </a:xfrm>
        </p:spPr>
        <p:txBody>
          <a:bodyPr/>
          <a:lstStyle/>
          <a:p>
            <a:pPr marL="342900" indent="0" algn="just">
              <a:lnSpc>
                <a:spcPct val="80000"/>
              </a:lnSpc>
              <a:buNone/>
            </a:pPr>
            <a:r>
              <a:rPr lang="en-US" sz="4000" b="1">
                <a:solidFill>
                  <a:srgbClr val="800000"/>
                </a:solidFill>
                <a:latin typeface="Franklin Gothic Book"/>
                <a:cs typeface="Franklin Gothic Book"/>
              </a:rPr>
              <a:t>Le due copie di ciascun gene segregano durante la formazione dei gameti</a:t>
            </a:r>
            <a:r>
              <a:rPr lang="en-US" sz="4000">
                <a:solidFill>
                  <a:srgbClr val="000000"/>
                </a:solidFill>
                <a:latin typeface="Franklin Gothic Book"/>
                <a:cs typeface="Franklin Gothic Book"/>
              </a:rPr>
              <a:t>. Come risultato, ciascun uovo e ciascun spematozoo o granulo pollinico contiene solo una copia, e quindi, solo un allele, di ciascun gene. I gameti maschili e femminili si uniscono casualmente al momento della fecondazione (</a:t>
            </a:r>
            <a:r>
              <a:rPr lang="en-US" sz="4000" b="1">
                <a:solidFill>
                  <a:srgbClr val="800000"/>
                </a:solidFill>
                <a:latin typeface="Franklin Gothic Book"/>
                <a:cs typeface="Franklin Gothic Book"/>
              </a:rPr>
              <a:t>LEGGE DELLA SEGREGAZIONE)</a:t>
            </a:r>
          </a:p>
          <a:p>
            <a:pPr marL="342900" indent="0" algn="just">
              <a:lnSpc>
                <a:spcPct val="80000"/>
              </a:lnSpc>
              <a:buNone/>
            </a:pPr>
            <a:r>
              <a:rPr lang="en-US" sz="4000" b="1">
                <a:solidFill>
                  <a:srgbClr val="800000"/>
                </a:solidFill>
                <a:latin typeface="Franklin Gothic Book"/>
                <a:cs typeface="Franklin Gothic Book"/>
              </a:rPr>
              <a:t>La segregazione degli alleli di un qualsiasi gene è indipendente dalla segregazione degli alleli di un altro gene. </a:t>
            </a:r>
            <a:r>
              <a:rPr lang="en-US" sz="4000">
                <a:solidFill>
                  <a:srgbClr val="000000"/>
                </a:solidFill>
                <a:latin typeface="Franklin Gothic Book"/>
                <a:cs typeface="Franklin Gothic Book"/>
              </a:rPr>
              <a:t>Secondo questa legge, (</a:t>
            </a:r>
            <a:r>
              <a:rPr lang="en-US" sz="4000">
                <a:solidFill>
                  <a:srgbClr val="800000"/>
                </a:solidFill>
                <a:latin typeface="Franklin Gothic Book"/>
                <a:cs typeface="Franklin Gothic Book"/>
              </a:rPr>
              <a:t>LEGGE DELL’ASSORTIMENTO INDIPENDENTE</a:t>
            </a:r>
            <a:r>
              <a:rPr lang="en-US" sz="4000">
                <a:solidFill>
                  <a:srgbClr val="000000"/>
                </a:solidFill>
                <a:latin typeface="Franklin Gothic Book"/>
                <a:cs typeface="Franklin Gothic Book"/>
              </a:rPr>
              <a:t>).  gli incroci tra diibridi Aa Bb della F1 genereranno progenie F2 con rapporto fenotipici di </a:t>
            </a:r>
            <a:r>
              <a:rPr lang="en-US" sz="4000" i="1">
                <a:solidFill>
                  <a:srgbClr val="000000"/>
                </a:solidFill>
                <a:latin typeface="Franklin Gothic Book"/>
                <a:cs typeface="Franklin Gothic Book"/>
              </a:rPr>
              <a:t>9(A–B–) : 3(A–</a:t>
            </a:r>
            <a:r>
              <a:rPr lang="tr-TR" sz="4000" i="1">
                <a:solidFill>
                  <a:srgbClr val="000000"/>
                </a:solidFill>
                <a:latin typeface="Franklin Gothic Book"/>
                <a:cs typeface="Franklin Gothic Book"/>
              </a:rPr>
              <a:t>bb) : 3(aa B–) : 1(aa bb)</a:t>
            </a:r>
            <a:endParaRPr lang="en-US" sz="4000" i="1">
              <a:solidFill>
                <a:srgbClr val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079500" y="-47694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Concetti</a:t>
            </a:r>
            <a:r>
              <a:rPr lang="en-US">
                <a:solidFill>
                  <a:srgbClr val="800000"/>
                </a:solidFill>
              </a:rPr>
              <a:t> </a:t>
            </a:r>
            <a:r>
              <a:rPr lang="en-US">
                <a:solidFill>
                  <a:srgbClr val="800000"/>
                </a:solidFill>
                <a:latin typeface="Franklin Gothic Book"/>
                <a:cs typeface="Franklin Gothic Book"/>
              </a:rPr>
              <a:t>Essenziali</a:t>
            </a:r>
          </a:p>
        </p:txBody>
      </p:sp>
    </p:spTree>
    <p:extLst>
      <p:ext uri="{BB962C8B-B14F-4D97-AF65-F5344CB8AC3E}">
        <p14:creationId xmlns:p14="http://schemas.microsoft.com/office/powerpoint/2010/main" val="33473306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  <p:extLst>
      <p:ext uri="{BB962C8B-B14F-4D97-AF65-F5344CB8AC3E}">
        <p14:creationId xmlns:p14="http://schemas.microsoft.com/office/powerpoint/2010/main" val="6687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7276782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34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55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2181</Words>
  <Application>Microsoft Macintosh PowerPoint</Application>
  <PresentationFormat>Personalizzato</PresentationFormat>
  <Paragraphs>219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White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  <vt:lpstr>Genetica</vt:lpstr>
      <vt:lpstr>Genetica</vt:lpstr>
      <vt:lpstr>Presentazione di PowerPoint</vt:lpstr>
      <vt:lpstr>Presentazione di PowerPoint</vt:lpstr>
      <vt:lpstr>Presentazione di PowerPoint</vt:lpstr>
      <vt:lpstr>La Rivoluzione di Mendel</vt:lpstr>
      <vt:lpstr>Le strategie mendeliane</vt:lpstr>
      <vt:lpstr>Presentazione di PowerPoint</vt:lpstr>
      <vt:lpstr>La selezione artificiale</vt:lpstr>
      <vt:lpstr>L’Eredità prima di Mendel</vt:lpstr>
      <vt:lpstr>L’Eredità prima di Mendel</vt:lpstr>
      <vt:lpstr>Presentazione di PowerPoint</vt:lpstr>
      <vt:lpstr>Cosa fece Mendel di diverso dai suoi predecessori? ...almeno 6 cose  </vt:lpstr>
      <vt:lpstr>1. L’Organismo sperimentale di Mendel: Pisum sativum</vt:lpstr>
      <vt:lpstr>2. Le forme alternative</vt:lpstr>
      <vt:lpstr>3. Le linee pure</vt:lpstr>
      <vt:lpstr>4. Numerosità delle osservazioni</vt:lpstr>
      <vt:lpstr>5. Analisi Statistica e Elaborazione di Modelli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Terminologia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Concetti Essenziali</vt:lpstr>
      <vt:lpstr>Concetti Essenziali</vt:lpstr>
      <vt:lpstr>Concetti Essenziali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46</cp:revision>
  <cp:lastPrinted>2018-03-06T11:54:25Z</cp:lastPrinted>
  <dcterms:modified xsi:type="dcterms:W3CDTF">2023-03-08T08:42:59Z</dcterms:modified>
</cp:coreProperties>
</file>