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56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0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1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38948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1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9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0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8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432C-568A-DC4F-9105-FE70875F1E01}" type="datetimeFigureOut">
              <a:t>06/03/23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C0D2D-62F1-854D-800C-BBD4F70387C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4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5" Type="http://schemas.openxmlformats.org/officeDocument/2006/relationships/image" Target="../media/image27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759024" y="402258"/>
            <a:ext cx="7625953" cy="1473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In cosa consiste il corso di Genetica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531804" y="1627066"/>
            <a:ext cx="8367885" cy="4821687"/>
          </a:xfrm>
          <a:prstGeom prst="rect">
            <a:avLst/>
          </a:prstGeom>
        </p:spPr>
        <p:txBody>
          <a:bodyPr/>
          <a:lstStyle/>
          <a:p>
            <a:pPr marL="241093" indent="0">
              <a:buNone/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4200" b="1">
                <a:solidFill>
                  <a:schemeClr val="bg1"/>
                </a:solidFill>
              </a:rPr>
              <a:t>Lezioni Frontali</a:t>
            </a:r>
            <a:endParaRPr lang="it-IT" sz="4200" b="1">
              <a:solidFill>
                <a:schemeClr val="bg1"/>
              </a:solidFill>
            </a:endParaRPr>
          </a:p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5+1</a:t>
            </a:r>
            <a:r>
              <a:rPr>
                <a:solidFill>
                  <a:schemeClr val="bg1"/>
                </a:solidFill>
              </a:rPr>
              <a:t> cfu Cenci</a:t>
            </a:r>
            <a:r>
              <a:rPr lang="it-IT">
                <a:solidFill>
                  <a:schemeClr val="bg1"/>
                </a:solidFill>
              </a:rPr>
              <a:t> (BIO/18)</a:t>
            </a:r>
          </a:p>
          <a:p>
            <a:pPr lvl="1">
              <a:buFont typeface="Wingdings" charset="2"/>
              <a:buChar char="Ø"/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Esercitazioni Numeriche</a:t>
            </a:r>
          </a:p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3 </a:t>
            </a:r>
            <a:r>
              <a:rPr>
                <a:solidFill>
                  <a:schemeClr val="bg1"/>
                </a:solidFill>
              </a:rPr>
              <a:t> cfu </a:t>
            </a:r>
            <a:r>
              <a:rPr lang="it-IT">
                <a:solidFill>
                  <a:schemeClr val="bg1"/>
                </a:solidFill>
              </a:rPr>
              <a:t>Amicone (BIO/13)</a:t>
            </a:r>
          </a:p>
        </p:txBody>
      </p:sp>
    </p:spTree>
    <p:extLst>
      <p:ext uri="{BB962C8B-B14F-4D97-AF65-F5344CB8AC3E}">
        <p14:creationId xmlns:p14="http://schemas.microsoft.com/office/powerpoint/2010/main" val="10412301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351" y="1730206"/>
            <a:ext cx="3921227" cy="3026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3695" y="3661995"/>
            <a:ext cx="2904065" cy="302634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232327" y="120831"/>
            <a:ext cx="8592103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48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  <p:extLst>
      <p:ext uri="{BB962C8B-B14F-4D97-AF65-F5344CB8AC3E}">
        <p14:creationId xmlns:p14="http://schemas.microsoft.com/office/powerpoint/2010/main" val="18327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348" y="1494235"/>
            <a:ext cx="3509368" cy="3036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2059" y="4133716"/>
            <a:ext cx="2864485" cy="199800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2227252" y="222315"/>
            <a:ext cx="4975248" cy="1103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  <p:extLst>
      <p:ext uri="{BB962C8B-B14F-4D97-AF65-F5344CB8AC3E}">
        <p14:creationId xmlns:p14="http://schemas.microsoft.com/office/powerpoint/2010/main" val="6924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929" y="1403449"/>
            <a:ext cx="3162223" cy="2986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0795" y="4889530"/>
            <a:ext cx="5331024" cy="1526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9898" y="1888629"/>
            <a:ext cx="4625579" cy="222349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016004" y="59025"/>
            <a:ext cx="7360755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40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  <p:extLst>
      <p:ext uri="{BB962C8B-B14F-4D97-AF65-F5344CB8AC3E}">
        <p14:creationId xmlns:p14="http://schemas.microsoft.com/office/powerpoint/2010/main" val="218359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766" y="1165324"/>
            <a:ext cx="4578594" cy="241524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1011036" y="382437"/>
            <a:ext cx="7669614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40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0804" y="2912566"/>
            <a:ext cx="3033093" cy="30466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9443530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9216" y="4076625"/>
            <a:ext cx="2984861" cy="2596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407" y="2022725"/>
            <a:ext cx="4094461" cy="281255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433677" y="-46196"/>
            <a:ext cx="7852778" cy="1734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54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1001" y="1552463"/>
            <a:ext cx="2166852" cy="22892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3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003" y="1271082"/>
            <a:ext cx="1958197" cy="3129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3375" y="1491610"/>
            <a:ext cx="2911090" cy="2332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8908" y="4070434"/>
            <a:ext cx="2571751" cy="220563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1086627" y="-143698"/>
            <a:ext cx="7480109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51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 sz="48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410751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 sz="48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4389" y="4704442"/>
            <a:ext cx="2830712" cy="15716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3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273" y="1193601"/>
            <a:ext cx="2768204" cy="1803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4375" y="1348383"/>
            <a:ext cx="3464719" cy="4161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33" y="4118074"/>
            <a:ext cx="2848571" cy="170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96964" y="189914"/>
            <a:ext cx="9035823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48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  <p:extLst>
      <p:ext uri="{BB962C8B-B14F-4D97-AF65-F5344CB8AC3E}">
        <p14:creationId xmlns:p14="http://schemas.microsoft.com/office/powerpoint/2010/main" val="1465453578"/>
      </p:ext>
    </p:extLst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1443041" y="-255042"/>
            <a:ext cx="5662604" cy="120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lnSpc>
                <a:spcPct val="90000"/>
              </a:lnSpc>
            </a:pPr>
            <a:r>
              <a:rPr sz="80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3255" y="860692"/>
            <a:ext cx="2444154" cy="3258872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5673498" y="4196249"/>
            <a:ext cx="2732146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53148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Stansfield-McGraw HILL</a:t>
            </a:r>
          </a:p>
        </p:txBody>
      </p:sp>
      <p:sp>
        <p:nvSpPr>
          <p:cNvPr id="7" name="Shape 348"/>
          <p:cNvSpPr/>
          <p:nvPr/>
        </p:nvSpPr>
        <p:spPr>
          <a:xfrm>
            <a:off x="356573" y="5282407"/>
            <a:ext cx="3178969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53148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GENETICA:dall'Analisi Formale alla Genomica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McGraw HILL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7" y="1249254"/>
            <a:ext cx="2784375" cy="38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96093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077770" y="1088845"/>
            <a:ext cx="6581250" cy="5224499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40721" y="-210319"/>
            <a:ext cx="7625953" cy="1473398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4551532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3202781" y="1774031"/>
            <a:ext cx="1083469" cy="5715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35717" tIns="35717" rIns="35717" bIns="35717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4990354" y="110023"/>
            <a:ext cx="4798770" cy="54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410751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Giovanni Cenci</a:t>
            </a: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Dip.to Biologia e Biotecnologie </a:t>
            </a: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“C. Darwin”</a:t>
            </a: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Sezione Genetica</a:t>
            </a: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0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Stanza 3-07</a:t>
            </a:r>
            <a:r>
              <a:rPr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 -Citofono </a:t>
            </a:r>
            <a:r>
              <a:rPr lang="it-IT"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¾</a:t>
            </a: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s-IS"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0649912-477 </a:t>
            </a:r>
            <a:endParaRPr sz="1600">
              <a:solidFill>
                <a:srgbClr val="000000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1600">
              <a:solidFill>
                <a:srgbClr val="000000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1600">
              <a:solidFill>
                <a:srgbClr val="000000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410751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giovanni.cenci@uniroma1.it</a:t>
            </a:r>
          </a:p>
          <a:p>
            <a:pPr defTabSz="410751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rgbClr val="000000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www.facebook.com/CenciLab</a:t>
            </a: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1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cencilabsapienza.weebly.com</a:t>
            </a:r>
            <a:endParaRPr sz="1600">
              <a:solidFill>
                <a:srgbClr val="000000"/>
              </a:solidFill>
              <a:latin typeface="Franklin Gothic Book"/>
              <a:ea typeface="Franklin Gothic Book"/>
              <a:cs typeface="Franklin Gothic Book"/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1600">
              <a:solidFill>
                <a:srgbClr val="000000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1600" u="sng">
              <a:solidFill>
                <a:srgbClr val="000000"/>
              </a:solidFill>
              <a:latin typeface="Franklin Gothic Book"/>
              <a:ea typeface="Franklin Gothic Book"/>
              <a:cs typeface="Franklin Gothic Book"/>
              <a:hlinkClick r:id=""/>
            </a:endParaRP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1600" u="sng">
              <a:solidFill>
                <a:srgbClr val="000000"/>
              </a:solidFill>
              <a:latin typeface="Franklin Gothic Book"/>
              <a:ea typeface="Franklin Gothic Book"/>
              <a:cs typeface="Franklin Gothic Book"/>
              <a:hlinkClick r:id=""/>
            </a:endParaRP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Ricevimento Studenti: </a:t>
            </a:r>
          </a:p>
          <a:p>
            <a:pPr defTabSz="410751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Lunedì 10-11.30</a:t>
            </a:r>
          </a:p>
          <a:p>
            <a:pPr defTabSz="410751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0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4089335" y="1210876"/>
            <a:ext cx="791379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51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Cenci </a:t>
            </a:r>
          </a:p>
          <a:p>
            <a:pPr algn="ctr" defTabSz="410751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lab</a:t>
            </a:r>
          </a:p>
        </p:txBody>
      </p:sp>
      <p:pic>
        <p:nvPicPr>
          <p:cNvPr id="26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953" y="0"/>
            <a:ext cx="4954667" cy="553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2995283" y="1893575"/>
            <a:ext cx="207498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622850" y="5657748"/>
            <a:ext cx="5868189" cy="105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sz="3600"/>
              <a:t>* Istituto di Genetica</a:t>
            </a:r>
            <a:r>
              <a:rPr lang="it-IT" sz="3600"/>
              <a:t> (CU022) </a:t>
            </a:r>
          </a:p>
          <a:p>
            <a:r>
              <a:rPr lang="it-IT" sz="2800">
                <a:solidFill>
                  <a:srgbClr val="000000"/>
                </a:solidFill>
              </a:rPr>
              <a:t>(ingresso Genetica e non Botanica)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9" name="Shape 264"/>
          <p:cNvSpPr/>
          <p:nvPr/>
        </p:nvSpPr>
        <p:spPr>
          <a:xfrm>
            <a:off x="415352" y="2284081"/>
            <a:ext cx="207498" cy="34913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591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620184" y="442506"/>
            <a:ext cx="9764184" cy="1473398"/>
          </a:xfrm>
        </p:spPr>
        <p:txBody>
          <a:bodyPr>
            <a:normAutofit fontScale="90000"/>
          </a:bodyPr>
          <a:lstStyle/>
          <a:p>
            <a:r>
              <a:rPr lang="it-IT" b="1">
                <a:solidFill>
                  <a:srgbClr val="800000"/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Genetica 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(2022-2023)</a:t>
            </a:r>
            <a: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000517" y="1987591"/>
            <a:ext cx="7045295" cy="4520886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it-IT" sz="3400">
                <a:solidFill>
                  <a:srgbClr val="E46C0A"/>
                </a:solidFill>
              </a:rPr>
              <a:t>04/04/2023</a:t>
            </a:r>
          </a:p>
          <a:p>
            <a:pPr>
              <a:lnSpc>
                <a:spcPct val="60000"/>
              </a:lnSpc>
            </a:pPr>
            <a:r>
              <a:rPr lang="it-IT" sz="3400">
                <a:solidFill>
                  <a:srgbClr val="000000"/>
                </a:solidFill>
              </a:rPr>
              <a:t>20/06/2023</a:t>
            </a:r>
          </a:p>
          <a:p>
            <a:pPr>
              <a:lnSpc>
                <a:spcPct val="60000"/>
              </a:lnSpc>
            </a:pPr>
            <a:r>
              <a:rPr lang="it-IT" sz="3400">
                <a:solidFill>
                  <a:srgbClr val="000000"/>
                </a:solidFill>
              </a:rPr>
              <a:t>12/07/2023</a:t>
            </a:r>
          </a:p>
          <a:p>
            <a:pPr>
              <a:lnSpc>
                <a:spcPct val="60000"/>
              </a:lnSpc>
            </a:pPr>
            <a:r>
              <a:rPr lang="it-IT" sz="3400">
                <a:solidFill>
                  <a:srgbClr val="000000"/>
                </a:solidFill>
              </a:rPr>
              <a:t>19/09/2023</a:t>
            </a:r>
          </a:p>
          <a:p>
            <a:pPr>
              <a:lnSpc>
                <a:spcPct val="60000"/>
              </a:lnSpc>
            </a:pPr>
            <a:r>
              <a:rPr lang="it-IT" sz="3400">
                <a:solidFill>
                  <a:schemeClr val="accent6">
                    <a:lumMod val="75000"/>
                  </a:schemeClr>
                </a:solidFill>
              </a:rPr>
              <a:t>14/11/2023</a:t>
            </a:r>
          </a:p>
          <a:p>
            <a:pPr marL="241093" indent="0">
              <a:lnSpc>
                <a:spcPct val="60000"/>
              </a:lnSpc>
              <a:buNone/>
            </a:pPr>
            <a:endParaRPr lang="it-IT" sz="3400">
              <a:solidFill>
                <a:srgbClr val="000000"/>
              </a:solidFill>
            </a:endParaRPr>
          </a:p>
          <a:p>
            <a:pPr marL="241093" indent="0" algn="ctr">
              <a:lnSpc>
                <a:spcPct val="60000"/>
              </a:lnSpc>
              <a:buNone/>
            </a:pPr>
            <a:r>
              <a:rPr lang="it-IT" sz="3400">
                <a:solidFill>
                  <a:srgbClr val="000000"/>
                </a:solidFill>
              </a:rPr>
              <a:t>Le date si riferiscono allo scritto di Genetica</a:t>
            </a:r>
          </a:p>
        </p:txBody>
      </p:sp>
    </p:spTree>
    <p:extLst>
      <p:ext uri="{BB962C8B-B14F-4D97-AF65-F5344CB8AC3E}">
        <p14:creationId xmlns:p14="http://schemas.microsoft.com/office/powerpoint/2010/main" val="1193733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49413" y="1029167"/>
            <a:ext cx="8537387" cy="5649539"/>
          </a:xfr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 b="1">
                <a:solidFill>
                  <a:srgbClr val="000000"/>
                </a:solidFill>
              </a:rPr>
              <a:t>D. In cosa consiste lo scritto?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R. Lo scritto prevede 6 esercizi: </a:t>
            </a:r>
          </a:p>
          <a:p>
            <a:pPr marL="400050" lvl="1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	</a:t>
            </a:r>
            <a:r>
              <a:rPr lang="it-IT" sz="1800" b="1">
                <a:solidFill>
                  <a:srgbClr val="000000"/>
                </a:solidFill>
              </a:rPr>
              <a:t>4 </a:t>
            </a:r>
            <a:r>
              <a:rPr lang="it-IT" sz="1800">
                <a:solidFill>
                  <a:srgbClr val="000000"/>
                </a:solidFill>
              </a:rPr>
              <a:t>Esercizi Numerici (Genetica</a:t>
            </a:r>
          </a:p>
          <a:p>
            <a:pPr marL="400050" lvl="1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 b="1">
                <a:solidFill>
                  <a:srgbClr val="000000"/>
                </a:solidFill>
              </a:rPr>
              <a:t>2</a:t>
            </a:r>
            <a:r>
              <a:rPr lang="it-IT" sz="1800">
                <a:solidFill>
                  <a:srgbClr val="000000"/>
                </a:solidFill>
              </a:rPr>
              <a:t> Domande “aperte”:  1 (Genetica, Cenci) +1 (Genomica, Amicone obbligatoria)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La tipologia degli esercizi è la stessa degli esercizi svolti durante le lezioni/esercitazioni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Le domande aperte riguardano argomenti teorici trattati a lezione (e presenti sui libri di testo)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1800">
              <a:solidFill>
                <a:srgbClr val="000000"/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 b="1">
                <a:solidFill>
                  <a:srgbClr val="000000"/>
                </a:solidFill>
              </a:rPr>
              <a:t>D. Come viene valutato il compito?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R. La domanda aperta di Genomica è obbligatoria. Solo i compiti con la risposta di Genomica con punteggio da 2 in su, vengono valutati poi per la parte di Genetica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1800">
              <a:solidFill>
                <a:srgbClr val="000000"/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 b="1">
                <a:solidFill>
                  <a:srgbClr val="000000"/>
                </a:solidFill>
              </a:rPr>
              <a:t>D. Qual è il voto minimo per accedere all’orale?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R. Il voto minimo è 16. Tuttavia si può scegliere diaccettare il voto dello scritto come voto finale senza sostenere l’orale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1800">
              <a:solidFill>
                <a:srgbClr val="000000"/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 b="1">
                <a:solidFill>
                  <a:srgbClr val="000000"/>
                </a:solidFill>
              </a:rPr>
              <a:t>D. Dove trovo i risultati dello scritto?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R. Gli esiti degli scritti vengono pubblicati sul sito E-learning del docente di riferimento dopo almeno 7 giorni dalla prova scritta (per gli appelli di Giugno e Luglio). 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1800">
              <a:solidFill>
                <a:srgbClr val="000000"/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 b="1">
                <a:solidFill>
                  <a:srgbClr val="000000"/>
                </a:solidFill>
              </a:rPr>
              <a:t>D. Come comunico di voler accettare il voto dello scritto come voto finale?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1800">
                <a:solidFill>
                  <a:srgbClr val="000000"/>
                </a:solidFill>
              </a:rPr>
              <a:t>R. Bisogna inviare una mail al docente con l’oggetto “ACCETTO VOTO DELLO SCRITTO COME VOTO FINALE”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2400">
              <a:solidFill>
                <a:srgbClr val="000000"/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2000" b="1">
              <a:solidFill>
                <a:srgbClr val="000000"/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200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endParaRPr lang="en-US" sz="2000"/>
          </a:p>
        </p:txBody>
      </p:sp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457200" y="-382774"/>
            <a:ext cx="8229600" cy="11430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Questions-2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6103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8388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b="1">
                <a:solidFill>
                  <a:srgbClr val="000000"/>
                </a:solidFill>
              </a:rPr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E-learning. Bisogna prenotarsi su E-learning se si decide di sostenere l’orale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b="1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b="1">
                <a:solidFill>
                  <a:srgbClr val="000000"/>
                </a:solidFill>
              </a:rPr>
              <a:t>D. SI può mantenere il voto dello scritto e sostenere l’orale in appelli successivi?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Si. Il voto dello scritto sarà valido fino all’appello di Febbraio 2024 incluso. Chi dimentica di iscriversi su Infostud entro Febbraio 2024 dovrà risostenere lo scritto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b="1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b="1">
                <a:solidFill>
                  <a:srgbClr val="000000"/>
                </a:solidFill>
              </a:rPr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No. La bocciatura prevede l’annullamento anche del voto dello scritto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Si può ripetere la prova scritta all’appello successivo se non viene su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b="1">
                <a:solidFill>
                  <a:srgbClr val="000000"/>
                </a:solidFill>
              </a:rPr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b="1">
                <a:solidFill>
                  <a:srgbClr val="000000"/>
                </a:solidFill>
              </a:rPr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sempre fino a Febbraio 2024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b="1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bisogna iscriversi all’appello in cui si intende sostenere l’orale. Ad ogni modo, </a:t>
            </a:r>
            <a:r>
              <a:rPr lang="it-IT" b="1">
                <a:solidFill>
                  <a:srgbClr val="000000"/>
                </a:solidFill>
              </a:rPr>
              <a:t>ricordarsi SEMPRE </a:t>
            </a:r>
            <a:r>
              <a:rPr lang="it-IT">
                <a:solidFill>
                  <a:srgbClr val="000000"/>
                </a:solidFill>
              </a:rPr>
              <a:t>di iscriversi su Infostud. Se ti dimentichi, puoi comunque sostenere l’esame ma verrai verbalizzato al primo appello utile (che non include aprile e novembre). </a:t>
            </a:r>
            <a:r>
              <a:rPr lang="it-IT" b="1">
                <a:solidFill>
                  <a:srgbClr val="000000"/>
                </a:solidFill>
              </a:rPr>
              <a:t>ATTENZIONE</a:t>
            </a:r>
            <a:r>
              <a:rPr lang="it-IT">
                <a:solidFill>
                  <a:srgbClr val="000000"/>
                </a:solidFill>
              </a:rPr>
              <a:t>: a partire dall’appello di Luglio, per lo scritto sarà richiesta anche una prenotazione su e-learning!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9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11356"/>
            <a:ext cx="8229600" cy="3573311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b="1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Vi verrà verbalizzata </a:t>
            </a:r>
            <a:r>
              <a:rPr lang="it-IT" b="1">
                <a:solidFill>
                  <a:srgbClr val="800000"/>
                </a:solidFill>
              </a:rPr>
              <a:t>una rinuncia</a:t>
            </a:r>
            <a:r>
              <a:rPr lang="it-IT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</a:p>
          <a:p>
            <a:pPr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5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0176" y="3565922"/>
            <a:ext cx="2946798" cy="2357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742" y="1087934"/>
            <a:ext cx="2946797" cy="2027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707" y="4091285"/>
            <a:ext cx="2759274" cy="2009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31371" y="901899"/>
            <a:ext cx="1643063" cy="2196703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636477" y="-154473"/>
            <a:ext cx="7561486" cy="1118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  <p:extLst>
      <p:ext uri="{BB962C8B-B14F-4D97-AF65-F5344CB8AC3E}">
        <p14:creationId xmlns:p14="http://schemas.microsoft.com/office/powerpoint/2010/main" val="434202783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281" y="1460004"/>
            <a:ext cx="2724356" cy="414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9113" y="1147465"/>
            <a:ext cx="3687962" cy="27056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-1225000" y="213892"/>
            <a:ext cx="12046438" cy="107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4330" y="4013208"/>
            <a:ext cx="3973034" cy="26438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9075103"/>
      </p:ext>
    </p:extLst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410" y="857250"/>
            <a:ext cx="3152180" cy="3143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7914" y="2183309"/>
            <a:ext cx="3232548" cy="249138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839894" y="4891"/>
            <a:ext cx="7737541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4400"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5039" y="4228207"/>
            <a:ext cx="3732610" cy="25181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05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559</Words>
  <Application>Microsoft Macintosh PowerPoint</Application>
  <PresentationFormat>Presentazione su schermo (4:3)</PresentationFormat>
  <Paragraphs>95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In cosa consiste il corso di Genetica</vt:lpstr>
      <vt:lpstr>Presentazione di PowerPoint</vt:lpstr>
      <vt:lpstr>APPELLI Genetica  (2022-2023) </vt:lpstr>
      <vt:lpstr>Frequently Asked Questions-2</vt:lpstr>
      <vt:lpstr>Frequently Asked Questions -3- 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</vt:vector>
  </TitlesOfParts>
  <Company>SAPIENZA Università di Roma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Frequently Asked Questions-2</dc:title>
  <dc:creator>Giovanni Cenci</dc:creator>
  <cp:lastModifiedBy>Giovanni Cenci</cp:lastModifiedBy>
  <cp:revision>16</cp:revision>
  <dcterms:created xsi:type="dcterms:W3CDTF">2023-03-06T20:41:28Z</dcterms:created>
  <dcterms:modified xsi:type="dcterms:W3CDTF">2023-03-07T05:55:55Z</dcterms:modified>
</cp:coreProperties>
</file>