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539" r:id="rId6"/>
    <p:sldId id="538" r:id="rId7"/>
    <p:sldId id="549" r:id="rId8"/>
    <p:sldId id="557" r:id="rId9"/>
    <p:sldId id="553" r:id="rId10"/>
    <p:sldId id="554" r:id="rId11"/>
    <p:sldId id="550" r:id="rId12"/>
    <p:sldId id="555" r:id="rId13"/>
    <p:sldId id="552"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B39E64-1477-4EC1-9729-5B81BE83B66A}" type="datetimeFigureOut">
              <a:rPr lang="it-IT" smtClean="0"/>
              <a:t>24/11/2022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FBEF1-65BC-4569-97BD-FB5DCFD53066}" type="slidenum">
              <a:rPr lang="it-IT" smtClean="0"/>
              <a:t>‹N›</a:t>
            </a:fld>
            <a:endParaRPr lang="it-IT"/>
          </a:p>
        </p:txBody>
      </p:sp>
    </p:spTree>
    <p:extLst>
      <p:ext uri="{BB962C8B-B14F-4D97-AF65-F5344CB8AC3E}">
        <p14:creationId xmlns:p14="http://schemas.microsoft.com/office/powerpoint/2010/main" val="1576910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2801F92B-5DA2-4477-A512-C476DF34DF9F}" type="slidenum">
              <a:rPr lang="en-US" smtClean="0"/>
              <a:pPr>
                <a:defRPr/>
              </a:pPr>
              <a:t>2</a:t>
            </a:fld>
            <a:endParaRPr lang="en-US"/>
          </a:p>
        </p:txBody>
      </p:sp>
    </p:spTree>
    <p:extLst>
      <p:ext uri="{BB962C8B-B14F-4D97-AF65-F5344CB8AC3E}">
        <p14:creationId xmlns:p14="http://schemas.microsoft.com/office/powerpoint/2010/main" val="1105111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As we have discussed before, the </a:t>
            </a:r>
            <a:r>
              <a:rPr lang="en-US" sz="1200" b="0" i="0" u="none" strike="noStrike" kern="1200" baseline="0" dirty="0">
                <a:solidFill>
                  <a:schemeClr val="tx1"/>
                </a:solidFill>
                <a:latin typeface="+mn-lt"/>
                <a:ea typeface="+mn-ea"/>
                <a:cs typeface="+mn-cs"/>
              </a:rPr>
              <a:t>evidence from randomized </a:t>
            </a:r>
            <a:r>
              <a:rPr lang="en-US" sz="1200" b="0" i="0" u="none" strike="noStrike" kern="1200" baseline="0" dirty="0" err="1">
                <a:solidFill>
                  <a:schemeClr val="tx1"/>
                </a:solidFill>
                <a:latin typeface="+mn-lt"/>
                <a:ea typeface="+mn-ea"/>
                <a:cs typeface="+mn-cs"/>
              </a:rPr>
              <a:t>experimentss</a:t>
            </a:r>
            <a:r>
              <a:rPr lang="en-US" sz="1200" b="0" i="0" u="none" strike="noStrike" kern="1200" baseline="0" dirty="0">
                <a:solidFill>
                  <a:schemeClr val="tx1"/>
                </a:solidFill>
                <a:latin typeface="+mn-lt"/>
                <a:ea typeface="+mn-ea"/>
                <a:cs typeface="+mn-cs"/>
              </a:rPr>
              <a:t> suggests that health insurance affects medical spending</a:t>
            </a:r>
            <a:endParaRPr lang="en-US"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mn-lt"/>
                <a:ea typeface="+mn-ea"/>
                <a:cs typeface="+mn-cs"/>
              </a:rPr>
              <a:t>Health policy has long been preoccupied with the problem that health insurance stimulates spending (“moral hazard”).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The term “moral hazard” was used for the first time in the context of health insurance by K.J. </a:t>
            </a:r>
            <a:r>
              <a:rPr lang="en-US" sz="1200" u="sng" kern="1200" dirty="0">
                <a:solidFill>
                  <a:schemeClr val="tx1"/>
                </a:solidFill>
                <a:effectLst/>
                <a:latin typeface="+mn-lt"/>
                <a:ea typeface="+mn-ea"/>
                <a:cs typeface="+mn-cs"/>
              </a:rPr>
              <a:t>Arrow</a:t>
            </a:r>
            <a:r>
              <a:rPr lang="en-US" sz="1200" kern="1200" dirty="0">
                <a:solidFill>
                  <a:schemeClr val="tx1"/>
                </a:solidFill>
                <a:effectLst/>
                <a:latin typeface="+mn-lt"/>
                <a:ea typeface="+mn-ea"/>
                <a:cs typeface="+mn-cs"/>
              </a:rPr>
              <a:t> in his seminal 1963 article on medical care to characterize the fact that the insured use more health care services to treat a given illness than the uninsured (Arrow, 1963)</a:t>
            </a:r>
          </a:p>
          <a:p>
            <a:endParaRPr lang="en-US" sz="1200" b="0" i="0" u="none" strike="noStrike" kern="1200" baseline="0" dirty="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Moral hazard in health care and health insurance markets, where </a:t>
            </a:r>
            <a:r>
              <a:rPr lang="en-US" sz="1200" b="1" dirty="0"/>
              <a:t>asymmetric information </a:t>
            </a:r>
            <a:r>
              <a:rPr lang="en-US" sz="1200" dirty="0"/>
              <a:t>is widespread, occurs if following a </a:t>
            </a:r>
            <a:r>
              <a:rPr lang="it-IT" sz="1200" dirty="0"/>
              <a:t>Reduction of price </a:t>
            </a:r>
            <a:r>
              <a:rPr lang="it-IT" sz="1200" dirty="0" err="1"/>
              <a:t>at</a:t>
            </a:r>
            <a:r>
              <a:rPr lang="it-IT" sz="1200" dirty="0"/>
              <a:t> the point of use due to insurance, </a:t>
            </a:r>
            <a:r>
              <a:rPr lang="en-US" sz="1200" dirty="0"/>
              <a:t>the individual responds by demanding more (demand is price sensitive) </a:t>
            </a:r>
            <a:r>
              <a:rPr lang="en-US" sz="1200" u="none" dirty="0"/>
              <a:t>or more expensive goods. </a:t>
            </a:r>
          </a:p>
          <a:p>
            <a:pPr marL="0" indent="0" eaLnBrk="1" fontAlgn="auto" hangingPunct="1">
              <a:spcAft>
                <a:spcPts val="0"/>
              </a:spcAft>
              <a:buNone/>
              <a:defRPr/>
            </a:pPr>
            <a:endParaRPr lang="en-US" sz="1200" dirty="0"/>
          </a:p>
        </p:txBody>
      </p:sp>
      <p:sp>
        <p:nvSpPr>
          <p:cNvPr id="4" name="Segnaposto numero diapositiva 3"/>
          <p:cNvSpPr>
            <a:spLocks noGrp="1"/>
          </p:cNvSpPr>
          <p:nvPr>
            <p:ph type="sldNum" sz="quarter" idx="10"/>
          </p:nvPr>
        </p:nvSpPr>
        <p:spPr/>
        <p:txBody>
          <a:bodyPr/>
          <a:lstStyle/>
          <a:p>
            <a:pPr>
              <a:defRPr/>
            </a:pPr>
            <a:fld id="{2801F92B-5DA2-4477-A512-C476DF34DF9F}" type="slidenum">
              <a:rPr lang="en-US" smtClean="0"/>
              <a:pPr>
                <a:defRPr/>
              </a:pPr>
              <a:t>3</a:t>
            </a:fld>
            <a:endParaRPr lang="en-US"/>
          </a:p>
        </p:txBody>
      </p:sp>
    </p:spTree>
    <p:extLst>
      <p:ext uri="{BB962C8B-B14F-4D97-AF65-F5344CB8AC3E}">
        <p14:creationId xmlns:p14="http://schemas.microsoft.com/office/powerpoint/2010/main" val="987052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u="sng" kern="1200" dirty="0">
                <a:solidFill>
                  <a:schemeClr val="tx1"/>
                </a:solidFill>
                <a:effectLst/>
                <a:latin typeface="+mn-lt"/>
                <a:ea typeface="+mn-ea"/>
                <a:cs typeface="+mn-cs"/>
              </a:rPr>
              <a:t>Arrow</a:t>
            </a:r>
            <a:r>
              <a:rPr lang="en-US" sz="1200" kern="1200" dirty="0">
                <a:solidFill>
                  <a:schemeClr val="tx1"/>
                </a:solidFill>
                <a:effectLst/>
                <a:latin typeface="+mn-lt"/>
                <a:ea typeface="+mn-ea"/>
                <a:cs typeface="+mn-cs"/>
              </a:rPr>
              <a:t> argues that moral hazard was a potential problem for health insurance, both private and public. According to Arrow, moral hazard has something to do with </a:t>
            </a:r>
            <a:r>
              <a:rPr lang="en-US" sz="1200" b="1" kern="1200" dirty="0">
                <a:solidFill>
                  <a:schemeClr val="tx1"/>
                </a:solidFill>
                <a:effectLst/>
                <a:latin typeface="+mn-lt"/>
                <a:ea typeface="+mn-ea"/>
                <a:cs typeface="+mn-cs"/>
              </a:rPr>
              <a:t>trust and social institutions</a:t>
            </a:r>
            <a:r>
              <a:rPr lang="en-US" sz="1200" kern="1200" dirty="0">
                <a:solidFill>
                  <a:schemeClr val="tx1"/>
                </a:solidFill>
                <a:effectLst/>
                <a:latin typeface="+mn-lt"/>
                <a:ea typeface="+mn-ea"/>
                <a:cs typeface="+mn-cs"/>
              </a:rPr>
              <a:t>. Moral hazard as a “moral” issue, not so much in the ethical as in the social sense (moral reflecting “mores” the social norms of a society).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In Arrow (1963), moral hazard is a “practical limitation” of insurance ( we would now describe it as a </a:t>
            </a:r>
            <a:r>
              <a:rPr lang="en-US" sz="1200" u="sng" kern="1200" dirty="0">
                <a:solidFill>
                  <a:schemeClr val="tx1"/>
                </a:solidFill>
                <a:effectLst/>
                <a:latin typeface="+mn-lt"/>
                <a:ea typeface="+mn-ea"/>
                <a:cs typeface="+mn-cs"/>
              </a:rPr>
              <a:t>market failure)</a:t>
            </a:r>
            <a:r>
              <a:rPr lang="en-US" sz="1200" kern="1200" dirty="0">
                <a:solidFill>
                  <a:schemeClr val="tx1"/>
                </a:solidFill>
                <a:effectLst/>
                <a:latin typeface="+mn-lt"/>
                <a:ea typeface="+mn-ea"/>
                <a:cs typeface="+mn-cs"/>
              </a:rPr>
              <a:t> in the sense that individuals cannot get something (full coverage) they would be willing to pay for. Because of moral hazard, full coverage is not marketed.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u="sng" kern="1200" dirty="0">
                <a:solidFill>
                  <a:schemeClr val="tx1"/>
                </a:solidFill>
                <a:effectLst/>
                <a:latin typeface="+mn-lt"/>
                <a:ea typeface="+mn-ea"/>
                <a:cs typeface="+mn-cs"/>
              </a:rPr>
              <a:t>Pauly</a:t>
            </a:r>
            <a:r>
              <a:rPr lang="en-US" sz="1200" kern="1200" dirty="0">
                <a:solidFill>
                  <a:schemeClr val="tx1"/>
                </a:solidFill>
                <a:effectLst/>
                <a:latin typeface="+mn-lt"/>
                <a:ea typeface="+mn-ea"/>
                <a:cs typeface="+mn-cs"/>
              </a:rPr>
              <a:t> (1968) stated that, under an insurance contract that reduces the price at the point of use, there is nothing unethical or immoral in the response by an insured individual to use more services than when uninsured.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Rather, the insured individual simply reacts as any rational individual would do faced with a change in the price of a commodity for which he/she has a demand (conditional on the level of income). </a:t>
            </a:r>
            <a:r>
              <a:rPr lang="en-US" sz="1200" b="0" kern="1200" dirty="0">
                <a:solidFill>
                  <a:schemeClr val="tx1"/>
                </a:solidFill>
                <a:effectLst/>
                <a:latin typeface="+mn-lt"/>
                <a:ea typeface="+mn-ea"/>
                <a:cs typeface="+mn-cs"/>
              </a:rPr>
              <a:t>Because coverage generates a </a:t>
            </a:r>
            <a:r>
              <a:rPr lang="en-US" sz="1200" b="0" u="sng" kern="1200" dirty="0">
                <a:solidFill>
                  <a:srgbClr val="FF0000"/>
                </a:solidFill>
                <a:effectLst/>
                <a:latin typeface="+mn-lt"/>
                <a:ea typeface="+mn-ea"/>
                <a:cs typeface="+mn-cs"/>
              </a:rPr>
              <a:t>welfare loss </a:t>
            </a:r>
            <a:r>
              <a:rPr lang="en-US" sz="1200" b="0" kern="1200" dirty="0">
                <a:solidFill>
                  <a:schemeClr val="tx1"/>
                </a:solidFill>
                <a:effectLst/>
                <a:latin typeface="+mn-lt"/>
                <a:ea typeface="+mn-ea"/>
                <a:cs typeface="+mn-cs"/>
              </a:rPr>
              <a:t>due to moral hazard and increases the cost of insurance, some individuals </a:t>
            </a:r>
            <a:r>
              <a:rPr lang="en-US" sz="1200" b="0" u="sng" kern="1200" dirty="0">
                <a:solidFill>
                  <a:schemeClr val="tx1"/>
                </a:solidFill>
                <a:effectLst/>
                <a:latin typeface="+mn-lt"/>
                <a:ea typeface="+mn-ea"/>
                <a:cs typeface="+mn-cs"/>
              </a:rPr>
              <a:t>prefer not to buy</a:t>
            </a:r>
            <a:r>
              <a:rPr lang="en-US" sz="1200" b="0" kern="1200" dirty="0">
                <a:solidFill>
                  <a:schemeClr val="tx1"/>
                </a:solidFill>
                <a:effectLst/>
                <a:latin typeface="+mn-lt"/>
                <a:ea typeface="+mn-ea"/>
                <a:cs typeface="+mn-cs"/>
              </a:rPr>
              <a:t> coverage. </a:t>
            </a:r>
            <a:r>
              <a:rPr lang="en-US" sz="1200" kern="1200" dirty="0">
                <a:solidFill>
                  <a:schemeClr val="tx1"/>
                </a:solidFill>
                <a:effectLst/>
                <a:latin typeface="+mn-lt"/>
                <a:ea typeface="+mn-ea"/>
                <a:cs typeface="+mn-cs"/>
              </a:rPr>
              <a:t>There is no market failure because individuals “rationally” choose not to buy insurance given the premium offered.</a:t>
            </a:r>
            <a:endParaRPr lang="it-IT" sz="12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Arrow describes MH a market failure (even though he does not use the term,) whereas Pauly states the market delivers exactly what individuals want.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Pauly thinks that the product that the health insurance market should deliver is not full coverage but, rather, </a:t>
            </a:r>
            <a:r>
              <a:rPr lang="en-US" sz="1200" b="1" kern="1200" dirty="0">
                <a:solidFill>
                  <a:schemeClr val="tx1"/>
                </a:solidFill>
                <a:effectLst/>
                <a:latin typeface="+mn-lt"/>
                <a:ea typeface="+mn-ea"/>
                <a:cs typeface="+mn-cs"/>
              </a:rPr>
              <a:t>optimal coverage </a:t>
            </a:r>
            <a:r>
              <a:rPr lang="en-US" sz="1200" kern="1200" dirty="0">
                <a:solidFill>
                  <a:schemeClr val="tx1"/>
                </a:solidFill>
                <a:effectLst/>
                <a:latin typeface="+mn-lt"/>
                <a:ea typeface="+mn-ea"/>
                <a:cs typeface="+mn-cs"/>
              </a:rPr>
              <a:t>given the incentive to use more medical care when covered.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In contrast, because people would purchase full coverage at the actuarially fair price, but the market can’t deliver it, Arrow sees partial coverage as market failure.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a:solidFill>
                  <a:schemeClr val="tx1"/>
                </a:solidFill>
                <a:effectLst/>
                <a:latin typeface="+mn-lt"/>
                <a:ea typeface="+mn-ea"/>
                <a:cs typeface="+mn-cs"/>
              </a:rPr>
              <a:t>The role of physicians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How much of MH comes from the patient and how much of it comes from </a:t>
            </a:r>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physician</a:t>
            </a:r>
            <a:r>
              <a:rPr lang="it-IT"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Arrow argues that it is the physician who tells the patient how much medical care to get. So there is not such a thing as “patient demand” and no consumer’s sovereignty.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kern="1200" dirty="0">
                <a:solidFill>
                  <a:schemeClr val="tx1"/>
                </a:solidFill>
                <a:effectLst/>
                <a:latin typeface="+mn-lt"/>
                <a:ea typeface="+mn-ea"/>
                <a:cs typeface="+mn-cs"/>
              </a:rPr>
              <a:t>Arrow emphasizes supply-side issues; Pauly demand-side</a:t>
            </a:r>
          </a:p>
        </p:txBody>
      </p:sp>
      <p:sp>
        <p:nvSpPr>
          <p:cNvPr id="4" name="Segnaposto numero diapositiva 3"/>
          <p:cNvSpPr>
            <a:spLocks noGrp="1"/>
          </p:cNvSpPr>
          <p:nvPr>
            <p:ph type="sldNum" sz="quarter" idx="10"/>
          </p:nvPr>
        </p:nvSpPr>
        <p:spPr/>
        <p:txBody>
          <a:bodyPr/>
          <a:lstStyle/>
          <a:p>
            <a:pPr>
              <a:defRPr/>
            </a:pPr>
            <a:fld id="{2801F92B-5DA2-4477-A512-C476DF34DF9F}" type="slidenum">
              <a:rPr lang="en-US" smtClean="0"/>
              <a:pPr>
                <a:defRPr/>
              </a:pPr>
              <a:t>4</a:t>
            </a:fld>
            <a:endParaRPr lang="en-US"/>
          </a:p>
        </p:txBody>
      </p:sp>
    </p:spTree>
    <p:extLst>
      <p:ext uri="{BB962C8B-B14F-4D97-AF65-F5344CB8AC3E}">
        <p14:creationId xmlns:p14="http://schemas.microsoft.com/office/powerpoint/2010/main" val="821868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1" i="1" kern="1200" dirty="0">
                <a:solidFill>
                  <a:schemeClr val="tx1"/>
                </a:solidFill>
                <a:effectLst/>
                <a:latin typeface="+mn-lt"/>
                <a:ea typeface="+mn-ea"/>
                <a:cs typeface="+mn-cs"/>
              </a:rPr>
              <a:t>Policy implications:</a:t>
            </a:r>
            <a:endParaRPr lang="it-IT" sz="1200" b="1"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Arrow</a:t>
            </a:r>
            <a:r>
              <a:rPr lang="en-US" sz="1200" kern="1200" dirty="0">
                <a:solidFill>
                  <a:schemeClr val="tx1"/>
                </a:solidFill>
                <a:effectLst/>
                <a:latin typeface="+mn-lt"/>
                <a:ea typeface="+mn-ea"/>
                <a:cs typeface="+mn-cs"/>
              </a:rPr>
              <a:t>: public insurance with gatekeeping with the right incentives for physicians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If physicians (and providers) are paid based on how much care they deliver, not on the patient health status or health outcome,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have</a:t>
            </a:r>
            <a:r>
              <a:rPr lang="it-IT" sz="1200" kern="1200" dirty="0">
                <a:solidFill>
                  <a:schemeClr val="tx1"/>
                </a:solidFill>
                <a:effectLst/>
                <a:latin typeface="+mn-lt"/>
                <a:ea typeface="+mn-ea"/>
                <a:cs typeface="+mn-cs"/>
              </a:rPr>
              <a:t> an incentive to </a:t>
            </a:r>
            <a:r>
              <a:rPr lang="it-IT" sz="1200" kern="1200" dirty="0" err="1">
                <a:solidFill>
                  <a:schemeClr val="tx1"/>
                </a:solidFill>
                <a:effectLst/>
                <a:latin typeface="+mn-lt"/>
                <a:ea typeface="+mn-ea"/>
                <a:cs typeface="+mn-cs"/>
              </a:rPr>
              <a:t>prescribe</a:t>
            </a:r>
            <a:r>
              <a:rPr lang="it-IT" sz="1200" kern="1200" dirty="0">
                <a:solidFill>
                  <a:schemeClr val="tx1"/>
                </a:solidFill>
                <a:effectLst/>
                <a:latin typeface="+mn-lt"/>
                <a:ea typeface="+mn-ea"/>
                <a:cs typeface="+mn-cs"/>
              </a:rPr>
              <a:t> healthcare.</a:t>
            </a:r>
          </a:p>
          <a:p>
            <a:pPr marL="0" marR="0" lvl="0" indent="0" algn="l" defTabSz="914400" rtl="0" eaLnBrk="0" fontAlgn="base" latinLnBrk="0" hangingPunct="0">
              <a:lnSpc>
                <a:spcPct val="100000"/>
              </a:lnSpc>
              <a:spcBef>
                <a:spcPct val="30000"/>
              </a:spcBef>
              <a:spcAft>
                <a:spcPct val="0"/>
              </a:spcAft>
              <a:buClrTx/>
              <a:buSzTx/>
              <a:buFontTx/>
              <a:buNone/>
              <a:tabLst/>
              <a:defRPr/>
            </a:pPr>
            <a:r>
              <a:rPr lang="it-IT" sz="1200" kern="1200" dirty="0">
                <a:solidFill>
                  <a:schemeClr val="tx1"/>
                </a:solidFill>
                <a:effectLst/>
                <a:latin typeface="+mn-lt"/>
                <a:ea typeface="+mn-ea"/>
                <a:cs typeface="+mn-cs"/>
              </a:rPr>
              <a:t>In 1983, Medicare led the way </a:t>
            </a:r>
            <a:r>
              <a:rPr lang="en-US" sz="1200" kern="1200" dirty="0">
                <a:solidFill>
                  <a:schemeClr val="tx1"/>
                </a:solidFill>
                <a:effectLst/>
                <a:latin typeface="+mn-lt"/>
                <a:ea typeface="+mn-ea"/>
                <a:cs typeface="+mn-cs"/>
              </a:rPr>
              <a:t>in moving from a fee‐for‐service reimbursement system to a prospective reimbursement system, where they paid hospitals, not based on what the hospitals did to you, but based on what was wrong with you. When they did so, there was an enormous change almost overnight. The average length of stay at the elderly hospitals fell by 15%, within one year. With no effect on elderly health</a:t>
            </a:r>
            <a:endParaRPr lang="it-IT" sz="1200"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Pauly</a:t>
            </a:r>
            <a:r>
              <a:rPr lang="en-US" sz="1200" kern="1200" dirty="0">
                <a:solidFill>
                  <a:schemeClr val="tx1"/>
                </a:solidFill>
                <a:effectLst/>
                <a:latin typeface="+mn-lt"/>
                <a:ea typeface="+mn-ea"/>
                <a:cs typeface="+mn-cs"/>
              </a:rPr>
              <a:t>: co-payment, deductible, co-insurance. Conventional welfare analysis consisted in estimating a trade-off between the benefit of risk avoidance (valued as the risk premium) and the welfare loss of moral hazard. Balancing this trade-off leads to an optimal rate of cost-sharing given the elasticity of demand for health care. If individuals income heterogeneity is not considered, access to healthcare falls out of the picture, even though it is well known that some treatment costs may exceed total wealth for a large portion of the population.</a:t>
            </a:r>
          </a:p>
          <a:p>
            <a:r>
              <a:rPr lang="en-US" sz="1200" kern="1200" dirty="0">
                <a:solidFill>
                  <a:schemeClr val="tx1"/>
                </a:solidFill>
                <a:effectLst/>
                <a:latin typeface="+mn-lt"/>
                <a:ea typeface="+mn-ea"/>
                <a:cs typeface="+mn-cs"/>
              </a:rPr>
              <a:t>POSSIBLE NEGATIVE EFFECTS OF COST-SHARING ON ACCESS AND HEALTH INEQUALITIES (by age and income and other vulnerabilities</a:t>
            </a:r>
            <a:r>
              <a:rPr lang="en-US" sz="1100" kern="1200" dirty="0">
                <a:solidFill>
                  <a:schemeClr val="tx1"/>
                </a:solidFill>
                <a:effectLst/>
                <a:latin typeface="+mn-lt"/>
                <a:ea typeface="+mn-ea"/>
                <a:cs typeface="+mn-cs"/>
              </a:rPr>
              <a:t>)</a:t>
            </a:r>
            <a:endParaRPr lang="en-US" sz="1100" dirty="0"/>
          </a:p>
        </p:txBody>
      </p:sp>
      <p:sp>
        <p:nvSpPr>
          <p:cNvPr id="4" name="Segnaposto numero diapositiva 3"/>
          <p:cNvSpPr>
            <a:spLocks noGrp="1"/>
          </p:cNvSpPr>
          <p:nvPr>
            <p:ph type="sldNum" sz="quarter" idx="10"/>
          </p:nvPr>
        </p:nvSpPr>
        <p:spPr/>
        <p:txBody>
          <a:bodyPr/>
          <a:lstStyle/>
          <a:p>
            <a:pPr>
              <a:defRPr/>
            </a:pPr>
            <a:fld id="{2801F92B-5DA2-4477-A512-C476DF34DF9F}" type="slidenum">
              <a:rPr lang="en-US" smtClean="0"/>
              <a:pPr>
                <a:defRPr/>
              </a:pPr>
              <a:t>5</a:t>
            </a:fld>
            <a:endParaRPr lang="en-US"/>
          </a:p>
        </p:txBody>
      </p:sp>
    </p:spTree>
    <p:extLst>
      <p:ext uri="{BB962C8B-B14F-4D97-AF65-F5344CB8AC3E}">
        <p14:creationId xmlns:p14="http://schemas.microsoft.com/office/powerpoint/2010/main" val="186853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err="1">
                <a:solidFill>
                  <a:schemeClr val="tx1"/>
                </a:solidFill>
                <a:effectLst/>
                <a:latin typeface="+mn-lt"/>
                <a:ea typeface="+mn-ea"/>
                <a:cs typeface="+mn-cs"/>
              </a:rPr>
              <a:t>Leggi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pag</a:t>
            </a:r>
            <a:r>
              <a:rPr lang="en-US" sz="1200" kern="1200" dirty="0">
                <a:solidFill>
                  <a:schemeClr val="tx1"/>
                </a:solidFill>
                <a:effectLst/>
                <a:latin typeface="+mn-lt"/>
                <a:ea typeface="+mn-ea"/>
                <a:cs typeface="+mn-cs"/>
              </a:rPr>
              <a:t>. 22/34</a:t>
            </a:r>
          </a:p>
          <a:p>
            <a:r>
              <a:rPr lang="en-US" sz="1200" kern="1200" dirty="0">
                <a:solidFill>
                  <a:schemeClr val="tx1"/>
                </a:solidFill>
                <a:effectLst/>
                <a:latin typeface="+mn-lt"/>
                <a:ea typeface="+mn-ea"/>
                <a:cs typeface="+mn-cs"/>
              </a:rPr>
              <a:t>Practical limitations</a:t>
            </a:r>
          </a:p>
          <a:p>
            <a:r>
              <a:rPr lang="en-US" sz="1200" kern="1200" dirty="0">
                <a:solidFill>
                  <a:schemeClr val="tx1"/>
                </a:solidFill>
                <a:effectLst/>
                <a:latin typeface="+mn-lt"/>
                <a:ea typeface="+mn-ea"/>
                <a:cs typeface="+mn-cs"/>
              </a:rPr>
              <a:t>One of these limits … is the effect of insurance on incentives</a:t>
            </a:r>
          </a:p>
          <a:p>
            <a:endParaRPr lang="it-IT" dirty="0"/>
          </a:p>
        </p:txBody>
      </p:sp>
      <p:sp>
        <p:nvSpPr>
          <p:cNvPr id="4" name="Segnaposto numero diapositiva 3"/>
          <p:cNvSpPr>
            <a:spLocks noGrp="1"/>
          </p:cNvSpPr>
          <p:nvPr>
            <p:ph type="sldNum" sz="quarter" idx="5"/>
          </p:nvPr>
        </p:nvSpPr>
        <p:spPr/>
        <p:txBody>
          <a:bodyPr/>
          <a:lstStyle/>
          <a:p>
            <a:pPr>
              <a:defRPr/>
            </a:pPr>
            <a:fld id="{2801F92B-5DA2-4477-A512-C476DF34DF9F}" type="slidenum">
              <a:rPr lang="en-US" smtClean="0"/>
              <a:pPr>
                <a:defRPr/>
              </a:pPr>
              <a:t>6</a:t>
            </a:fld>
            <a:endParaRPr lang="en-US"/>
          </a:p>
        </p:txBody>
      </p:sp>
    </p:spTree>
    <p:extLst>
      <p:ext uri="{BB962C8B-B14F-4D97-AF65-F5344CB8AC3E}">
        <p14:creationId xmlns:p14="http://schemas.microsoft.com/office/powerpoint/2010/main" val="921507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2801F92B-5DA2-4477-A512-C476DF34DF9F}" type="slidenum">
              <a:rPr lang="en-US" smtClean="0"/>
              <a:pPr>
                <a:defRPr/>
              </a:pPr>
              <a:t>7</a:t>
            </a:fld>
            <a:endParaRPr lang="en-US"/>
          </a:p>
        </p:txBody>
      </p:sp>
    </p:spTree>
    <p:extLst>
      <p:ext uri="{BB962C8B-B14F-4D97-AF65-F5344CB8AC3E}">
        <p14:creationId xmlns:p14="http://schemas.microsoft.com/office/powerpoint/2010/main" val="1931927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Because all individuals are the same in this model, including having the same level of income, income falls out of the picture, even though it is well known that some treatment costs may exceed total wealth for a large portion of the population.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Health insurance provides a beneficial income effect to customers in addition to risk reduction.</a:t>
            </a:r>
            <a:endParaRPr lang="it-IT" sz="1200" kern="1200" dirty="0">
              <a:solidFill>
                <a:schemeClr val="tx1"/>
              </a:solidFill>
              <a:effectLst/>
              <a:latin typeface="+mn-lt"/>
              <a:ea typeface="+mn-ea"/>
              <a:cs typeface="+mn-cs"/>
            </a:endParaRPr>
          </a:p>
          <a:p>
            <a:endParaRPr lang="it-IT" dirty="0"/>
          </a:p>
          <a:p>
            <a:r>
              <a:rPr lang="it-IT" b="1" dirty="0" err="1"/>
              <a:t>Neyman</a:t>
            </a:r>
            <a:r>
              <a:rPr lang="it-IT" dirty="0"/>
              <a:t>:</a:t>
            </a:r>
            <a:r>
              <a:rPr lang="en-US" sz="1200" kern="1200" dirty="0">
                <a:solidFill>
                  <a:schemeClr val="tx1"/>
                </a:solidFill>
                <a:effectLst/>
                <a:latin typeface="+mn-lt"/>
                <a:ea typeface="+mn-ea"/>
                <a:cs typeface="+mn-cs"/>
              </a:rPr>
              <a:t> the reason to demand health-insurance is an income transfer from the healthy to the sick state  -&gt; co-insurance is a reduction in income exactly when income is needed (i.e. when sick). The change in healthcare utilization due to an increase in price (co-insurance) can be decomposed </a:t>
            </a:r>
            <a:r>
              <a:rPr lang="en-US" sz="1200" b="1" kern="1200" dirty="0">
                <a:solidFill>
                  <a:schemeClr val="tx1"/>
                </a:solidFill>
                <a:effectLst/>
                <a:latin typeface="+mn-lt"/>
                <a:ea typeface="+mn-ea"/>
                <a:cs typeface="+mn-cs"/>
              </a:rPr>
              <a:t>into an income and a substitution effect </a:t>
            </a:r>
            <a:r>
              <a:rPr lang="en-US" sz="1200" kern="1200" dirty="0">
                <a:solidFill>
                  <a:schemeClr val="tx1"/>
                </a:solidFill>
                <a:effectLst/>
                <a:latin typeface="+mn-lt"/>
                <a:ea typeface="+mn-ea"/>
                <a:cs typeface="+mn-cs"/>
              </a:rPr>
              <a:t>and only the second produces a welfare loss as in the traditional analysis of moral hazard.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mn-lt"/>
                <a:ea typeface="+mn-ea"/>
                <a:cs typeface="+mn-cs"/>
              </a:rPr>
              <a:t>Income and substitution effects. More generally, think of the fact that on the one hand, the price of medical care is changing. On the other hand, when you have insurance, you have just been given a gift of money should you get sick, and you may choose to spend some of that money on your treatment. That is not a distortion of the system; that’s just how you choose to spend your money. This is what we call liquidity effect. That is probably what is partly going on when we get people health insurance and they spend more. People would always like to spend medical care, but they are constrained from doing so. By giving them money when they are sick, we allow them to afford that expensive operation they could not otherwise. That is not a distortion in our system; that is just getting rid of the problem of liquidity constraints that people face in our system. (J. Gruber)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HE </a:t>
            </a:r>
            <a:r>
              <a:rPr lang="en-US" sz="1200" b="0" i="0" u="none" strike="noStrike" kern="1200" baseline="0" dirty="0">
                <a:solidFill>
                  <a:schemeClr val="tx1"/>
                </a:solidFill>
                <a:latin typeface="+mn-lt"/>
                <a:ea typeface="+mn-ea"/>
                <a:cs typeface="+mn-cs"/>
              </a:rPr>
              <a:t>argues that people buy health insurance not just to spread the risk of large expenses; they seek access to healthcare they otherwise could not afford to consume. In addition to insufficient wealth, illness often causes income loss, which thus reduces how much healthcare sick persons could buy out of pocket. The additional spending could be beneficial to welfare, since it provides individuals with the necessary purchasing power to </a:t>
            </a:r>
            <a:r>
              <a:rPr lang="it-IT" sz="1200" b="1" i="0" u="none" strike="noStrike" kern="1200" baseline="0" dirty="0">
                <a:solidFill>
                  <a:schemeClr val="tx1"/>
                </a:solidFill>
                <a:latin typeface="+mn-lt"/>
                <a:ea typeface="+mn-ea"/>
                <a:cs typeface="+mn-cs"/>
              </a:rPr>
              <a:t>access</a:t>
            </a:r>
            <a:r>
              <a:rPr lang="it-IT" sz="1200" b="0" i="0" u="none" strike="noStrike" kern="1200" baseline="0" dirty="0">
                <a:solidFill>
                  <a:schemeClr val="tx1"/>
                </a:solidFill>
                <a:latin typeface="+mn-lt"/>
                <a:ea typeface="+mn-ea"/>
                <a:cs typeface="+mn-cs"/>
              </a:rPr>
              <a:t> </a:t>
            </a:r>
            <a:r>
              <a:rPr lang="it-IT" sz="1200" b="0" i="0" u="none" strike="noStrike" kern="1200" baseline="0" dirty="0" err="1">
                <a:solidFill>
                  <a:schemeClr val="tx1"/>
                </a:solidFill>
                <a:latin typeface="+mn-lt"/>
                <a:ea typeface="+mn-ea"/>
                <a:cs typeface="+mn-cs"/>
              </a:rPr>
              <a:t>valuable</a:t>
            </a:r>
            <a:r>
              <a:rPr lang="it-IT" sz="1200" b="0" i="0" u="none" strike="noStrike" kern="1200" baseline="0" dirty="0">
                <a:solidFill>
                  <a:schemeClr val="tx1"/>
                </a:solidFill>
                <a:latin typeface="+mn-lt"/>
                <a:ea typeface="+mn-ea"/>
                <a:cs typeface="+mn-cs"/>
              </a:rPr>
              <a:t> care.</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To understand the effects of health insurance, this must be compared to the alternative, or counterfactual.</a:t>
            </a:r>
          </a:p>
          <a:p>
            <a:r>
              <a:rPr lang="en-US" sz="1200" b="0" i="0" u="none" strike="noStrike" kern="1200" baseline="0" dirty="0">
                <a:solidFill>
                  <a:schemeClr val="tx1"/>
                </a:solidFill>
                <a:latin typeface="+mn-lt"/>
                <a:ea typeface="+mn-ea"/>
                <a:cs typeface="+mn-cs"/>
              </a:rPr>
              <a:t>Traditionally, health insurance has been </a:t>
            </a:r>
            <a:r>
              <a:rPr lang="en-US" sz="1200" b="0" i="1" u="none" strike="noStrike" kern="1200" baseline="0" dirty="0">
                <a:solidFill>
                  <a:schemeClr val="tx1"/>
                </a:solidFill>
                <a:latin typeface="+mn-lt"/>
                <a:ea typeface="+mn-ea"/>
                <a:cs typeface="+mn-cs"/>
              </a:rPr>
              <a:t>compared with having no insurance</a:t>
            </a:r>
            <a:r>
              <a:rPr lang="en-US" sz="1200" b="0" i="0" u="none" strike="noStrike" kern="1200" baseline="0" dirty="0">
                <a:solidFill>
                  <a:schemeClr val="tx1"/>
                </a:solidFill>
                <a:latin typeface="+mn-lt"/>
                <a:ea typeface="+mn-ea"/>
                <a:cs typeface="+mn-cs"/>
              </a:rPr>
              <a:t>, when a person pays the full market price.</a:t>
            </a:r>
          </a:p>
          <a:p>
            <a:r>
              <a:rPr lang="en-US" sz="1200" b="0" i="0" u="none" strike="noStrike" kern="1200" baseline="0" dirty="0">
                <a:solidFill>
                  <a:schemeClr val="tx1"/>
                </a:solidFill>
                <a:latin typeface="+mn-lt"/>
                <a:ea typeface="+mn-ea"/>
                <a:cs typeface="+mn-cs"/>
              </a:rPr>
              <a:t>While the </a:t>
            </a:r>
            <a:r>
              <a:rPr lang="en-US" sz="1200" b="0" i="0" u="none" strike="noStrike" kern="1200" baseline="0" dirty="0" err="1">
                <a:solidFill>
                  <a:schemeClr val="tx1"/>
                </a:solidFill>
                <a:latin typeface="+mn-lt"/>
                <a:ea typeface="+mn-ea"/>
                <a:cs typeface="+mn-cs"/>
              </a:rPr>
              <a:t>uninsurance</a:t>
            </a:r>
            <a:r>
              <a:rPr lang="en-US" sz="1200" b="0" i="0" u="none" strike="noStrike" kern="1200" baseline="0" dirty="0">
                <a:solidFill>
                  <a:schemeClr val="tx1"/>
                </a:solidFill>
                <a:latin typeface="+mn-lt"/>
                <a:ea typeface="+mn-ea"/>
                <a:cs typeface="+mn-cs"/>
              </a:rPr>
              <a:t> counterfactual is arguably appropriate for low-price consumption (e.g., a generic drug) that is available to both insured and uninsured people alike, it may not be appropriate for high-cost care or poor consumers</a:t>
            </a:r>
          </a:p>
          <a:p>
            <a:r>
              <a:rPr lang="en-US" sz="1200" b="0" i="0" u="none" strike="noStrike" kern="1200" baseline="0" dirty="0">
                <a:solidFill>
                  <a:schemeClr val="tx1"/>
                </a:solidFill>
                <a:latin typeface="+mn-lt"/>
                <a:ea typeface="+mn-ea"/>
                <a:cs typeface="+mn-cs"/>
              </a:rPr>
              <a:t>In such cases where the care is unaffordable, an uninsured or underinsured patient’s “choice” not to consume arguably does not reveal anything about their valuation of the non-consumed goods and services.</a:t>
            </a:r>
          </a:p>
          <a:p>
            <a:endParaRPr lang="it-IT" dirty="0"/>
          </a:p>
        </p:txBody>
      </p:sp>
      <p:sp>
        <p:nvSpPr>
          <p:cNvPr id="4" name="Segnaposto numero diapositiva 3"/>
          <p:cNvSpPr>
            <a:spLocks noGrp="1"/>
          </p:cNvSpPr>
          <p:nvPr>
            <p:ph type="sldNum" sz="quarter" idx="10"/>
          </p:nvPr>
        </p:nvSpPr>
        <p:spPr/>
        <p:txBody>
          <a:bodyPr/>
          <a:lstStyle/>
          <a:p>
            <a:pPr>
              <a:defRPr/>
            </a:pPr>
            <a:fld id="{2801F92B-5DA2-4477-A512-C476DF34DF9F}" type="slidenum">
              <a:rPr lang="en-US" smtClean="0"/>
              <a:pPr>
                <a:defRPr/>
              </a:pPr>
              <a:t>8</a:t>
            </a:fld>
            <a:endParaRPr lang="en-US"/>
          </a:p>
        </p:txBody>
      </p:sp>
    </p:spTree>
    <p:extLst>
      <p:ext uri="{BB962C8B-B14F-4D97-AF65-F5344CB8AC3E}">
        <p14:creationId xmlns:p14="http://schemas.microsoft.com/office/powerpoint/2010/main" val="2549199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kern="1200" dirty="0">
                <a:solidFill>
                  <a:schemeClr val="tx1"/>
                </a:solidFill>
                <a:effectLst/>
                <a:latin typeface="+mn-lt"/>
                <a:ea typeface="+mn-ea"/>
                <a:cs typeface="+mn-cs"/>
              </a:rPr>
              <a:t>A recent paper (</a:t>
            </a:r>
            <a:r>
              <a:rPr lang="en-US" sz="1200" b="0" i="0" u="none" strike="noStrike" kern="1200" baseline="0" dirty="0">
                <a:solidFill>
                  <a:schemeClr val="tx1"/>
                </a:solidFill>
                <a:latin typeface="+mn-lt"/>
                <a:ea typeface="+mn-ea"/>
                <a:cs typeface="+mn-cs"/>
              </a:rPr>
              <a:t>Robertson CT, Yuan A, Zhang W, Joiner K (2020) Distinguishing moral hazard from access for high-cost healthcare under insurance. </a:t>
            </a:r>
            <a:r>
              <a:rPr lang="en-US" sz="1200" b="0" i="0" u="sng" strike="noStrike" kern="1200" baseline="0" dirty="0" err="1">
                <a:solidFill>
                  <a:schemeClr val="tx1"/>
                </a:solidFill>
                <a:latin typeface="+mn-lt"/>
                <a:ea typeface="+mn-ea"/>
                <a:cs typeface="+mn-cs"/>
              </a:rPr>
              <a:t>PLoS</a:t>
            </a:r>
            <a:r>
              <a:rPr lang="en-US" sz="1200" b="0" i="0" u="sng" strike="noStrike" kern="1200" baseline="0" dirty="0">
                <a:solidFill>
                  <a:schemeClr val="tx1"/>
                </a:solidFill>
                <a:latin typeface="+mn-lt"/>
                <a:ea typeface="+mn-ea"/>
                <a:cs typeface="+mn-cs"/>
              </a:rPr>
              <a:t> </a:t>
            </a:r>
            <a:r>
              <a:rPr lang="it-IT" sz="1200" b="0" i="0" u="sng" strike="noStrike" kern="1200" baseline="0" dirty="0">
                <a:solidFill>
                  <a:schemeClr val="tx1"/>
                </a:solidFill>
                <a:latin typeface="+mn-lt"/>
                <a:ea typeface="+mn-ea"/>
                <a:cs typeface="+mn-cs"/>
              </a:rPr>
              <a:t>ONE</a:t>
            </a:r>
            <a:r>
              <a:rPr lang="it-IT" sz="1200" b="0" i="0" u="none" strike="noStrike" kern="1200" baseline="0" dirty="0">
                <a:solidFill>
                  <a:schemeClr val="tx1"/>
                </a:solidFill>
                <a:latin typeface="+mn-lt"/>
                <a:ea typeface="+mn-ea"/>
                <a:cs typeface="+mn-cs"/>
              </a:rPr>
              <a:t> 15(4): e0231768. https://doi.org/10.1371/journal.pone.0231768</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argues that f</a:t>
            </a:r>
            <a:r>
              <a:rPr lang="en-US" sz="1200" b="0" i="0" u="none" strike="noStrike" kern="1200" baseline="0" dirty="0">
                <a:solidFill>
                  <a:schemeClr val="tx1"/>
                </a:solidFill>
                <a:latin typeface="+mn-lt"/>
                <a:ea typeface="+mn-ea"/>
                <a:cs typeface="+mn-cs"/>
              </a:rPr>
              <a:t>ield studies comparing those with more or less insurance </a:t>
            </a:r>
            <a:r>
              <a:rPr lang="en-US" sz="1200" b="1" i="0" u="none" strike="noStrike" kern="1200" baseline="0" dirty="0">
                <a:solidFill>
                  <a:schemeClr val="tx1"/>
                </a:solidFill>
                <a:latin typeface="+mn-lt"/>
                <a:ea typeface="+mn-ea"/>
                <a:cs typeface="+mn-cs"/>
              </a:rPr>
              <a:t>cannot disaggregate moral hazard versus access</a:t>
            </a:r>
            <a:r>
              <a:rPr lang="en-US" sz="1200" b="0" i="0" u="none" strike="noStrike" kern="1200" baseline="0" dirty="0">
                <a:solidFill>
                  <a:schemeClr val="tx1"/>
                </a:solidFill>
                <a:latin typeface="+mn-lt"/>
                <a:ea typeface="+mn-ea"/>
                <a:cs typeface="+mn-cs"/>
              </a:rPr>
              <a:t>. Moreover, studies of patients consuming routine low-dollar healthcare are not informative for the high-dollar healthcare that drives most of aggregate healthcare spending in the United States.</a:t>
            </a:r>
          </a:p>
          <a:p>
            <a:r>
              <a:rPr lang="en-US" sz="1200" b="0" i="0" u="none" strike="noStrike" kern="1200" baseline="0" dirty="0">
                <a:solidFill>
                  <a:schemeClr val="tx1"/>
                </a:solidFill>
                <a:latin typeface="+mn-lt"/>
                <a:ea typeface="+mn-ea"/>
                <a:cs typeface="+mn-cs"/>
              </a:rPr>
              <a:t>Through a survey experiment, they test </a:t>
            </a:r>
            <a:r>
              <a:rPr lang="en-US" sz="1200" b="1" i="0" u="none" strike="noStrike" kern="1200" baseline="0" dirty="0">
                <a:solidFill>
                  <a:schemeClr val="tx1"/>
                </a:solidFill>
                <a:latin typeface="+mn-lt"/>
                <a:ea typeface="+mn-ea"/>
                <a:cs typeface="+mn-cs"/>
              </a:rPr>
              <a:t>indemnities </a:t>
            </a:r>
            <a:r>
              <a:rPr lang="en-US" sz="1200" b="0" i="0" u="none" strike="noStrike" kern="1200" baseline="0" dirty="0">
                <a:solidFill>
                  <a:schemeClr val="tx1"/>
                </a:solidFill>
                <a:latin typeface="+mn-lt"/>
                <a:ea typeface="+mn-ea"/>
                <a:cs typeface="+mn-cs"/>
              </a:rPr>
              <a:t>as an alternative theory-driven counterfactual. Such conditional cash transfers would maintain an opportunity cost for patients, unlike standard insurance, but</a:t>
            </a:r>
          </a:p>
          <a:p>
            <a:r>
              <a:rPr lang="en-US" sz="1200" b="0" i="0" u="none" strike="noStrike" kern="1200" baseline="0" dirty="0">
                <a:solidFill>
                  <a:schemeClr val="tx1"/>
                </a:solidFill>
                <a:latin typeface="+mn-lt"/>
                <a:ea typeface="+mn-ea"/>
                <a:cs typeface="+mn-cs"/>
              </a:rPr>
              <a:t>also guarantee access to the care. They find that most of the spending due to insurance would occur even under an indemnity. The waste attributable to moral hazard is thus undetectable.</a:t>
            </a:r>
          </a:p>
          <a:p>
            <a:r>
              <a:rPr lang="en-US" sz="1200" b="0" i="0" u="none" strike="noStrike" kern="1200" baseline="0" dirty="0">
                <a:solidFill>
                  <a:schemeClr val="tx1"/>
                </a:solidFill>
                <a:latin typeface="+mn-lt"/>
                <a:ea typeface="+mn-ea"/>
                <a:cs typeface="+mn-cs"/>
              </a:rPr>
              <a:t>For high-cost care, policymakers should be more concerned about the foregone efficient spending for those lacking full insurance, rather than the wasteful spending that occurs with </a:t>
            </a:r>
            <a:r>
              <a:rPr lang="it-IT" sz="1200" b="0" i="0" u="none" strike="noStrike" kern="1200" baseline="0" dirty="0">
                <a:solidFill>
                  <a:schemeClr val="tx1"/>
                </a:solidFill>
                <a:latin typeface="+mn-lt"/>
                <a:ea typeface="+mn-ea"/>
                <a:cs typeface="+mn-cs"/>
              </a:rPr>
              <a:t>full insurance.</a:t>
            </a:r>
            <a:endParaRPr lang="en-US" sz="1200" dirty="0"/>
          </a:p>
          <a:p>
            <a:endParaRPr lang="it-IT" dirty="0"/>
          </a:p>
        </p:txBody>
      </p:sp>
      <p:sp>
        <p:nvSpPr>
          <p:cNvPr id="4" name="Segnaposto numero diapositiva 3"/>
          <p:cNvSpPr>
            <a:spLocks noGrp="1"/>
          </p:cNvSpPr>
          <p:nvPr>
            <p:ph type="sldNum" sz="quarter" idx="5"/>
          </p:nvPr>
        </p:nvSpPr>
        <p:spPr/>
        <p:txBody>
          <a:bodyPr/>
          <a:lstStyle/>
          <a:p>
            <a:pPr>
              <a:defRPr/>
            </a:pPr>
            <a:fld id="{2801F92B-5DA2-4477-A512-C476DF34DF9F}" type="slidenum">
              <a:rPr lang="en-US" smtClean="0"/>
              <a:pPr>
                <a:defRPr/>
              </a:pPr>
              <a:t>9</a:t>
            </a:fld>
            <a:endParaRPr lang="en-US"/>
          </a:p>
        </p:txBody>
      </p:sp>
    </p:spTree>
    <p:extLst>
      <p:ext uri="{BB962C8B-B14F-4D97-AF65-F5344CB8AC3E}">
        <p14:creationId xmlns:p14="http://schemas.microsoft.com/office/powerpoint/2010/main" val="3686900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Is it really unnecessary expenses? Is systems where there is gatekeeping, the physician should decide. Either it is physician MH, maybe due to patients pressure, or it might be that although the physician suggests a specialist visit, because of budget constraint, the patient does not take up the visit and what we observe is a difference in healthcare utilization. Or it might be that because of  cost-sharing a low income patient does not even go to the family doctor knowing that he will not take up a specialist visit because of liquidity constraint.</a:t>
            </a:r>
          </a:p>
          <a:p>
            <a:r>
              <a:rPr lang="en-US" dirty="0"/>
              <a:t>All these possibilities are consistent with empirical evidence of a price-sensitive demand for healthcare.</a:t>
            </a:r>
          </a:p>
        </p:txBody>
      </p:sp>
      <p:sp>
        <p:nvSpPr>
          <p:cNvPr id="4" name="Segnaposto numero diapositiva 3"/>
          <p:cNvSpPr>
            <a:spLocks noGrp="1"/>
          </p:cNvSpPr>
          <p:nvPr>
            <p:ph type="sldNum" sz="quarter" idx="5"/>
          </p:nvPr>
        </p:nvSpPr>
        <p:spPr/>
        <p:txBody>
          <a:bodyPr/>
          <a:lstStyle/>
          <a:p>
            <a:pPr>
              <a:defRPr/>
            </a:pPr>
            <a:fld id="{2801F92B-5DA2-4477-A512-C476DF34DF9F}" type="slidenum">
              <a:rPr lang="en-US" smtClean="0"/>
              <a:pPr>
                <a:defRPr/>
              </a:pPr>
              <a:t>10</a:t>
            </a:fld>
            <a:endParaRPr lang="en-US"/>
          </a:p>
        </p:txBody>
      </p:sp>
    </p:spTree>
    <p:extLst>
      <p:ext uri="{BB962C8B-B14F-4D97-AF65-F5344CB8AC3E}">
        <p14:creationId xmlns:p14="http://schemas.microsoft.com/office/powerpoint/2010/main" val="1521869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DA5FA6-0C91-45A0-A792-C706444DF8A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6020191-7430-499F-811A-F7C28DC0F8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08337D-16C4-4FEA-8D71-AE8CB8D939D7}"/>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5" name="Segnaposto piè di pagina 4">
            <a:extLst>
              <a:ext uri="{FF2B5EF4-FFF2-40B4-BE49-F238E27FC236}">
                <a16:creationId xmlns:a16="http://schemas.microsoft.com/office/drawing/2014/main" id="{F62E7516-2BE9-4A9B-B27A-8AFF19E311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500D88-78C4-4926-8A7A-E28B0AF58C23}"/>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76102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A55C86-7648-445B-B77D-DCACC37272F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5776E05-9824-4C61-BF87-0BD1BA250E00}"/>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6074C8A-E886-416D-BB42-D700E86EE6E8}"/>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5" name="Segnaposto piè di pagina 4">
            <a:extLst>
              <a:ext uri="{FF2B5EF4-FFF2-40B4-BE49-F238E27FC236}">
                <a16:creationId xmlns:a16="http://schemas.microsoft.com/office/drawing/2014/main" id="{21393F6D-79EB-40F3-B2B2-BAE83EF1BA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81ABE6-7F75-42FA-A0B3-82F52759464F}"/>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1847677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BF111C4-3ACF-405C-BDEC-BA0B8355AD3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F7C4DA3-080C-4AC0-8024-6C11082588BE}"/>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3A8E86-B165-4C13-BA10-5608339C0C1B}"/>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5" name="Segnaposto piè di pagina 4">
            <a:extLst>
              <a:ext uri="{FF2B5EF4-FFF2-40B4-BE49-F238E27FC236}">
                <a16:creationId xmlns:a16="http://schemas.microsoft.com/office/drawing/2014/main" id="{29A119AF-763F-4AD9-95F0-0092B6799AB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5BE935-4250-4B66-8E82-3C7A502B6946}"/>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879006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88595C-7F8C-42A4-9118-0B90EE0CF05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0228D2D-C5BA-4BD8-8362-8B0976DC2DCB}"/>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D1E44DF-7C2C-41A9-BB8D-C7731C114639}"/>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5" name="Segnaposto piè di pagina 4">
            <a:extLst>
              <a:ext uri="{FF2B5EF4-FFF2-40B4-BE49-F238E27FC236}">
                <a16:creationId xmlns:a16="http://schemas.microsoft.com/office/drawing/2014/main" id="{75384FA6-C0C2-4396-A2AE-7B38FF8EC3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F29D4F6-2A94-44D2-805E-5EE6C4045D5A}"/>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253545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2771C-E439-4823-846D-43B00967798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448FEF8-B043-48B4-A2B0-4B881A0E91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67B0D856-B403-4506-ADE5-4ACB39B8E2E8}"/>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5" name="Segnaposto piè di pagina 4">
            <a:extLst>
              <a:ext uri="{FF2B5EF4-FFF2-40B4-BE49-F238E27FC236}">
                <a16:creationId xmlns:a16="http://schemas.microsoft.com/office/drawing/2014/main" id="{872D0B5B-F4E5-47EC-AB12-4217350A21E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A88212-EE35-49D6-A43B-5B5496A668DE}"/>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3441825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097936-2102-4F0E-AF2F-D24DA11F7BF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EEF7390-C411-4DBB-8935-DF9413D4C211}"/>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C47B475-6C66-418D-BFFC-3BF801B8C06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EF0DF2C-83F9-4C01-89BB-B150B2027662}"/>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6" name="Segnaposto piè di pagina 5">
            <a:extLst>
              <a:ext uri="{FF2B5EF4-FFF2-40B4-BE49-F238E27FC236}">
                <a16:creationId xmlns:a16="http://schemas.microsoft.com/office/drawing/2014/main" id="{45DDF54A-1B32-46E7-B50E-AF606E53ABB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42D471E-509D-4E7B-B776-7D42217CC994}"/>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4269487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27001E-6CC5-4717-B552-53ADF339DD9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9D8735F-6792-4594-A3D9-AB374684B6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0EE1ADC3-DF9D-448C-950C-F9B1B5F2EF9C}"/>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1888BC1-3980-4017-9CE9-850B6D2EE1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004F5E3D-4F82-4302-B6D3-CADDCC825F47}"/>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AD09CB9-70DB-4768-B0A4-AE0FB9807631}"/>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8" name="Segnaposto piè di pagina 7">
            <a:extLst>
              <a:ext uri="{FF2B5EF4-FFF2-40B4-BE49-F238E27FC236}">
                <a16:creationId xmlns:a16="http://schemas.microsoft.com/office/drawing/2014/main" id="{F5EEFD82-DBF2-4351-84B8-B7F309FDCAA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3B35B95-51D3-46B1-8ABC-99658624E0C1}"/>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231491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1C1F9B-C44B-46A1-953C-5959DED2542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BC010BA-CA44-4EB5-91C4-6D73BC69E317}"/>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4" name="Segnaposto piè di pagina 3">
            <a:extLst>
              <a:ext uri="{FF2B5EF4-FFF2-40B4-BE49-F238E27FC236}">
                <a16:creationId xmlns:a16="http://schemas.microsoft.com/office/drawing/2014/main" id="{9AF2F1FC-B4B4-4BB6-BE7E-73011592CF6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84D6C84-39F2-4C33-9F71-36AFCB3C321A}"/>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248636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02A465A-8C24-40AB-93C9-CCD49F2F759D}"/>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3" name="Segnaposto piè di pagina 2">
            <a:extLst>
              <a:ext uri="{FF2B5EF4-FFF2-40B4-BE49-F238E27FC236}">
                <a16:creationId xmlns:a16="http://schemas.microsoft.com/office/drawing/2014/main" id="{42D3A992-DEE4-4B13-BC37-653C957A444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BC67D59-D5E2-4F76-A2A7-E8585303D8F1}"/>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192782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CF9792-F6E2-444D-8BCB-34DE5A749E8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D225499-20A0-47C9-B17C-27CC8576C6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0CA59DC-559F-4A72-9FAE-DD3C3BFF34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05E754AF-7BCB-4777-8C94-48CF50C517A1}"/>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6" name="Segnaposto piè di pagina 5">
            <a:extLst>
              <a:ext uri="{FF2B5EF4-FFF2-40B4-BE49-F238E27FC236}">
                <a16:creationId xmlns:a16="http://schemas.microsoft.com/office/drawing/2014/main" id="{18377B7F-650F-4402-ACF6-B67E82FCB4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6FAA4EC-BA4C-4107-977C-8568B3CA52E5}"/>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88263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B82593-6EF5-4C70-8239-53161F8E3CB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6ED182B-D6F4-4445-8264-4DFBB7998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5BB38C1-4F60-4DBC-9DC3-C3F3C2E5B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976B4E0-4667-4E49-91F9-8DEEC8DE1745}"/>
              </a:ext>
            </a:extLst>
          </p:cNvPr>
          <p:cNvSpPr>
            <a:spLocks noGrp="1"/>
          </p:cNvSpPr>
          <p:nvPr>
            <p:ph type="dt" sz="half" idx="10"/>
          </p:nvPr>
        </p:nvSpPr>
        <p:spPr/>
        <p:txBody>
          <a:bodyPr/>
          <a:lstStyle/>
          <a:p>
            <a:fld id="{44E2E470-0391-4550-999E-F369B9D80E82}" type="datetimeFigureOut">
              <a:rPr lang="it-IT" smtClean="0"/>
              <a:t>24/11/2022</a:t>
            </a:fld>
            <a:endParaRPr lang="it-IT"/>
          </a:p>
        </p:txBody>
      </p:sp>
      <p:sp>
        <p:nvSpPr>
          <p:cNvPr id="6" name="Segnaposto piè di pagina 5">
            <a:extLst>
              <a:ext uri="{FF2B5EF4-FFF2-40B4-BE49-F238E27FC236}">
                <a16:creationId xmlns:a16="http://schemas.microsoft.com/office/drawing/2014/main" id="{BF566D6A-1530-4D13-BABA-F9F714A2099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8C67D00-0E2B-4F79-B935-19EE82880D5E}"/>
              </a:ext>
            </a:extLst>
          </p:cNvPr>
          <p:cNvSpPr>
            <a:spLocks noGrp="1"/>
          </p:cNvSpPr>
          <p:nvPr>
            <p:ph type="sldNum" sz="quarter" idx="12"/>
          </p:nvPr>
        </p:nvSpPr>
        <p:spPr/>
        <p:txBody>
          <a:bodyPr/>
          <a:lstStyle/>
          <a:p>
            <a:fld id="{4B4CF121-251F-4344-8E90-02B4E855F798}" type="slidenum">
              <a:rPr lang="it-IT" smtClean="0"/>
              <a:t>‹N›</a:t>
            </a:fld>
            <a:endParaRPr lang="it-IT"/>
          </a:p>
        </p:txBody>
      </p:sp>
    </p:spTree>
    <p:extLst>
      <p:ext uri="{BB962C8B-B14F-4D97-AF65-F5344CB8AC3E}">
        <p14:creationId xmlns:p14="http://schemas.microsoft.com/office/powerpoint/2010/main" val="404398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6A79863-7CD9-4E80-9EAF-2EA40E7D8D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5CAEC9B-649A-4A7F-98F2-8B6A5A536C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904CE92-1B81-41AC-B99B-6C03F23373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2E470-0391-4550-999E-F369B9D80E82}" type="datetimeFigureOut">
              <a:rPr lang="it-IT" smtClean="0"/>
              <a:t>24/11/2022</a:t>
            </a:fld>
            <a:endParaRPr lang="it-IT"/>
          </a:p>
        </p:txBody>
      </p:sp>
      <p:sp>
        <p:nvSpPr>
          <p:cNvPr id="5" name="Segnaposto piè di pagina 4">
            <a:extLst>
              <a:ext uri="{FF2B5EF4-FFF2-40B4-BE49-F238E27FC236}">
                <a16:creationId xmlns:a16="http://schemas.microsoft.com/office/drawing/2014/main" id="{E4B427A3-B3D2-4A97-9035-91AA9E56E2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F24D6A9-04AE-43BC-ADC0-AE575BAC3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CF121-251F-4344-8E90-02B4E855F798}" type="slidenum">
              <a:rPr lang="it-IT" smtClean="0"/>
              <a:t>‹N›</a:t>
            </a:fld>
            <a:endParaRPr lang="it-IT"/>
          </a:p>
        </p:txBody>
      </p:sp>
    </p:spTree>
    <p:extLst>
      <p:ext uri="{BB962C8B-B14F-4D97-AF65-F5344CB8AC3E}">
        <p14:creationId xmlns:p14="http://schemas.microsoft.com/office/powerpoint/2010/main" val="3164696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6CADC5-7359-4490-BC65-56C663C6575C}"/>
              </a:ext>
            </a:extLst>
          </p:cNvPr>
          <p:cNvSpPr>
            <a:spLocks noGrp="1"/>
          </p:cNvSpPr>
          <p:nvPr>
            <p:ph type="ctrTitle"/>
          </p:nvPr>
        </p:nvSpPr>
        <p:spPr/>
        <p:txBody>
          <a:bodyPr/>
          <a:lstStyle/>
          <a:p>
            <a:endParaRPr lang="it-IT"/>
          </a:p>
        </p:txBody>
      </p:sp>
      <p:sp>
        <p:nvSpPr>
          <p:cNvPr id="3" name="Sottotitolo 2">
            <a:extLst>
              <a:ext uri="{FF2B5EF4-FFF2-40B4-BE49-F238E27FC236}">
                <a16:creationId xmlns:a16="http://schemas.microsoft.com/office/drawing/2014/main" id="{6407721F-9C12-4A1B-AD97-568ACA1DAABC}"/>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149511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C946D2-43AF-423A-AAE1-CCA1E0292322}"/>
              </a:ext>
            </a:extLst>
          </p:cNvPr>
          <p:cNvSpPr>
            <a:spLocks noGrp="1"/>
          </p:cNvSpPr>
          <p:nvPr>
            <p:ph type="title"/>
          </p:nvPr>
        </p:nvSpPr>
        <p:spPr/>
        <p:txBody>
          <a:bodyPr/>
          <a:lstStyle/>
          <a:p>
            <a:r>
              <a:rPr lang="it-IT" sz="4000" dirty="0" err="1">
                <a:solidFill>
                  <a:srgbClr val="C00000"/>
                </a:solidFill>
              </a:rPr>
              <a:t>Summing</a:t>
            </a:r>
            <a:r>
              <a:rPr lang="it-IT" sz="4000" dirty="0">
                <a:solidFill>
                  <a:srgbClr val="C00000"/>
                </a:solidFill>
              </a:rPr>
              <a:t> up</a:t>
            </a:r>
          </a:p>
        </p:txBody>
      </p:sp>
      <p:sp>
        <p:nvSpPr>
          <p:cNvPr id="3" name="Segnaposto contenuto 2">
            <a:extLst>
              <a:ext uri="{FF2B5EF4-FFF2-40B4-BE49-F238E27FC236}">
                <a16:creationId xmlns:a16="http://schemas.microsoft.com/office/drawing/2014/main" id="{69AF9FFC-CCA0-4177-8C24-AB36F1162B6C}"/>
              </a:ext>
            </a:extLst>
          </p:cNvPr>
          <p:cNvSpPr>
            <a:spLocks noGrp="1"/>
          </p:cNvSpPr>
          <p:nvPr>
            <p:ph sz="quarter" idx="1"/>
          </p:nvPr>
        </p:nvSpPr>
        <p:spPr>
          <a:xfrm>
            <a:off x="2136648" y="1295400"/>
            <a:ext cx="8153400" cy="5334000"/>
          </a:xfrm>
        </p:spPr>
        <p:txBody>
          <a:bodyPr/>
          <a:lstStyle/>
          <a:p>
            <a:r>
              <a:rPr lang="en-US" dirty="0"/>
              <a:t>Is it “unnecessary” expenses?</a:t>
            </a:r>
          </a:p>
          <a:p>
            <a:r>
              <a:rPr lang="en-US" dirty="0"/>
              <a:t>Which is the correct counterfactual?</a:t>
            </a:r>
          </a:p>
          <a:p>
            <a:pPr lvl="1"/>
            <a:r>
              <a:rPr lang="en-US" dirty="0"/>
              <a:t>Income vs substitution effects</a:t>
            </a:r>
          </a:p>
          <a:p>
            <a:r>
              <a:rPr lang="en-US" dirty="0"/>
              <a:t>Whose MH?</a:t>
            </a:r>
          </a:p>
          <a:p>
            <a:pPr lvl="1"/>
            <a:r>
              <a:rPr lang="en-US" dirty="0"/>
              <a:t>Patients or providers?</a:t>
            </a:r>
          </a:p>
          <a:p>
            <a:pPr lvl="1"/>
            <a:r>
              <a:rPr lang="en-US" dirty="0"/>
              <a:t>This has implications for policy (co-insurance/copayment vs incentives for providers)</a:t>
            </a:r>
          </a:p>
          <a:p>
            <a:r>
              <a:rPr lang="en-US" dirty="0"/>
              <a:t>Long-run effects on health, including preventive care</a:t>
            </a:r>
          </a:p>
          <a:p>
            <a:r>
              <a:rPr lang="en-US" dirty="0"/>
              <a:t>Results are context specific (external validity)</a:t>
            </a:r>
          </a:p>
          <a:p>
            <a:pPr lvl="1"/>
            <a:r>
              <a:rPr lang="en-US" dirty="0"/>
              <a:t>Institutions matter (rent seeking)</a:t>
            </a:r>
            <a:endParaRPr lang="it-IT" dirty="0"/>
          </a:p>
        </p:txBody>
      </p:sp>
    </p:spTree>
    <p:extLst>
      <p:ext uri="{BB962C8B-B14F-4D97-AF65-F5344CB8AC3E}">
        <p14:creationId xmlns:p14="http://schemas.microsoft.com/office/powerpoint/2010/main" val="346297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1830917" y="2616726"/>
            <a:ext cx="6246283" cy="1500187"/>
          </a:xfrm>
        </p:spPr>
        <p:txBody>
          <a:bodyPr/>
          <a:lstStyle/>
          <a:p>
            <a:r>
              <a:rPr lang="it-IT" sz="4000" b="1" dirty="0">
                <a:solidFill>
                  <a:srgbClr val="AA2828"/>
                </a:solidFill>
              </a:rPr>
              <a:t>Moral </a:t>
            </a:r>
            <a:r>
              <a:rPr lang="it-IT" sz="4000" b="1" dirty="0" err="1">
                <a:solidFill>
                  <a:srgbClr val="AA2828"/>
                </a:solidFill>
              </a:rPr>
              <a:t>hazard</a:t>
            </a:r>
            <a:r>
              <a:rPr lang="it-IT" sz="4000" b="1" dirty="0">
                <a:solidFill>
                  <a:srgbClr val="AA2828"/>
                </a:solidFill>
              </a:rPr>
              <a:t> and </a:t>
            </a:r>
            <a:r>
              <a:rPr lang="it-IT" sz="4000" b="1" dirty="0" err="1">
                <a:solidFill>
                  <a:srgbClr val="AA2828"/>
                </a:solidFill>
              </a:rPr>
              <a:t>its</a:t>
            </a:r>
            <a:r>
              <a:rPr lang="it-IT" sz="4000" b="1" dirty="0">
                <a:solidFill>
                  <a:srgbClr val="AA2828"/>
                </a:solidFill>
              </a:rPr>
              <a:t> policy </a:t>
            </a:r>
            <a:r>
              <a:rPr lang="it-IT" sz="4000" b="1" dirty="0" err="1">
                <a:solidFill>
                  <a:srgbClr val="AA2828"/>
                </a:solidFill>
              </a:rPr>
              <a:t>implications</a:t>
            </a:r>
            <a:endParaRPr lang="it-IT" sz="4000" b="1" dirty="0">
              <a:solidFill>
                <a:srgbClr val="AA2828"/>
              </a:solidFill>
            </a:endParaRPr>
          </a:p>
        </p:txBody>
      </p:sp>
      <p:sp>
        <p:nvSpPr>
          <p:cNvPr id="3" name="Titolo 2"/>
          <p:cNvSpPr>
            <a:spLocks noGrp="1"/>
          </p:cNvSpPr>
          <p:nvPr>
            <p:ph type="title"/>
          </p:nvPr>
        </p:nvSpPr>
        <p:spPr>
          <a:xfrm>
            <a:off x="2895600" y="1600200"/>
            <a:ext cx="5080000" cy="990600"/>
          </a:xfrm>
          <a:solidFill>
            <a:srgbClr val="AA2828"/>
          </a:solidFill>
          <a:ln>
            <a:solidFill>
              <a:srgbClr val="AA2828"/>
            </a:solidFill>
          </a:ln>
        </p:spPr>
        <p:txBody>
          <a:bodyPr>
            <a:normAutofit fontScale="90000"/>
          </a:bodyPr>
          <a:lstStyle/>
          <a:p>
            <a:br>
              <a:rPr lang="it-IT" sz="3600" dirty="0"/>
            </a:br>
            <a:endParaRPr lang="it-IT" sz="3600" dirty="0"/>
          </a:p>
        </p:txBody>
      </p:sp>
      <p:sp>
        <p:nvSpPr>
          <p:cNvPr id="4" name="Rettangolo 3">
            <a:extLst>
              <a:ext uri="{FF2B5EF4-FFF2-40B4-BE49-F238E27FC236}">
                <a16:creationId xmlns:a16="http://schemas.microsoft.com/office/drawing/2014/main" id="{D1EECA82-BBB9-441A-A4B9-A74ED28804EF}"/>
              </a:ext>
            </a:extLst>
          </p:cNvPr>
          <p:cNvSpPr/>
          <p:nvPr/>
        </p:nvSpPr>
        <p:spPr>
          <a:xfrm>
            <a:off x="1608667" y="1600200"/>
            <a:ext cx="1286933" cy="990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297485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a:solidFill>
                  <a:srgbClr val="AA2828"/>
                </a:solidFill>
              </a:rPr>
              <a:t>Moral hazard in health sector</a:t>
            </a:r>
            <a:endParaRPr lang="it-IT" sz="4000" u="sng" dirty="0"/>
          </a:p>
        </p:txBody>
      </p:sp>
      <p:sp>
        <p:nvSpPr>
          <p:cNvPr id="3" name="Segnaposto contenuto 2"/>
          <p:cNvSpPr>
            <a:spLocks noGrp="1"/>
          </p:cNvSpPr>
          <p:nvPr>
            <p:ph sz="quarter" idx="1"/>
          </p:nvPr>
        </p:nvSpPr>
        <p:spPr>
          <a:xfrm>
            <a:off x="2136648" y="1434547"/>
            <a:ext cx="8153400" cy="4966253"/>
          </a:xfrm>
        </p:spPr>
        <p:txBody>
          <a:bodyPr/>
          <a:lstStyle/>
          <a:p>
            <a:r>
              <a:rPr lang="it-IT" dirty="0"/>
              <a:t>Conditions for (</a:t>
            </a:r>
            <a:r>
              <a:rPr lang="it-IT" i="1" dirty="0"/>
              <a:t>ex post</a:t>
            </a:r>
            <a:r>
              <a:rPr lang="it-IT" dirty="0"/>
              <a:t>)MH</a:t>
            </a:r>
          </a:p>
          <a:p>
            <a:pPr lvl="1"/>
            <a:r>
              <a:rPr lang="it-IT" dirty="0" err="1"/>
              <a:t>Asymmetric</a:t>
            </a:r>
            <a:r>
              <a:rPr lang="it-IT" dirty="0"/>
              <a:t> information </a:t>
            </a:r>
            <a:r>
              <a:rPr lang="it-IT" dirty="0" err="1"/>
              <a:t>between</a:t>
            </a:r>
            <a:r>
              <a:rPr lang="it-IT" dirty="0"/>
              <a:t> patient and </a:t>
            </a:r>
            <a:r>
              <a:rPr lang="it-IT" dirty="0" err="1"/>
              <a:t>third</a:t>
            </a:r>
            <a:r>
              <a:rPr lang="it-IT" dirty="0"/>
              <a:t>-party </a:t>
            </a:r>
            <a:r>
              <a:rPr lang="it-IT" dirty="0" err="1"/>
              <a:t>payer</a:t>
            </a:r>
            <a:r>
              <a:rPr lang="it-IT" dirty="0"/>
              <a:t> (the insurance company or the NHS)</a:t>
            </a:r>
          </a:p>
          <a:p>
            <a:pPr lvl="1"/>
            <a:r>
              <a:rPr lang="it-IT" dirty="0"/>
              <a:t>Price reduction </a:t>
            </a:r>
            <a:r>
              <a:rPr lang="it-IT" dirty="0" err="1"/>
              <a:t>at</a:t>
            </a:r>
            <a:r>
              <a:rPr lang="it-IT" dirty="0"/>
              <a:t> the point of use due to insurance</a:t>
            </a:r>
          </a:p>
          <a:p>
            <a:pPr lvl="1"/>
            <a:r>
              <a:rPr lang="it-IT" dirty="0"/>
              <a:t>Price-sensitive demand</a:t>
            </a:r>
          </a:p>
        </p:txBody>
      </p:sp>
      <p:pic>
        <p:nvPicPr>
          <p:cNvPr id="4" name="Picture 11">
            <a:extLst>
              <a:ext uri="{FF2B5EF4-FFF2-40B4-BE49-F238E27FC236}">
                <a16:creationId xmlns:a16="http://schemas.microsoft.com/office/drawing/2014/main" id="{6D9AC951-8787-4F60-8936-1E731BC63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8844" y="13253"/>
            <a:ext cx="2229157" cy="67254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5383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36648" y="304800"/>
            <a:ext cx="8153400" cy="1295400"/>
          </a:xfrm>
        </p:spPr>
        <p:txBody>
          <a:bodyPr/>
          <a:lstStyle/>
          <a:p>
            <a:r>
              <a:rPr lang="it-IT" sz="4000" dirty="0">
                <a:solidFill>
                  <a:srgbClr val="AA2828"/>
                </a:solidFill>
              </a:rPr>
              <a:t>On moral hazard</a:t>
            </a:r>
            <a:r>
              <a:rPr lang="it-IT" sz="3600" dirty="0">
                <a:solidFill>
                  <a:srgbClr val="AA2828"/>
                </a:solidFill>
              </a:rPr>
              <a:t>: </a:t>
            </a:r>
            <a:r>
              <a:rPr lang="en-US" sz="3600" dirty="0"/>
              <a:t>Arrow vs Pauly</a:t>
            </a:r>
            <a:br>
              <a:rPr lang="en-US" sz="3600" dirty="0"/>
            </a:br>
            <a:r>
              <a:rPr lang="en-US" sz="3600" dirty="0"/>
              <a:t>Different views and policy implications</a:t>
            </a:r>
            <a:endParaRPr lang="it-IT" sz="3600" u="sng" dirty="0"/>
          </a:p>
        </p:txBody>
      </p:sp>
      <p:sp>
        <p:nvSpPr>
          <p:cNvPr id="3" name="Segnaposto contenuto 2"/>
          <p:cNvSpPr>
            <a:spLocks noGrp="1"/>
          </p:cNvSpPr>
          <p:nvPr>
            <p:ph sz="quarter" idx="1"/>
          </p:nvPr>
        </p:nvSpPr>
        <p:spPr>
          <a:xfrm>
            <a:off x="1524000" y="1600200"/>
            <a:ext cx="9144000" cy="4953000"/>
          </a:xfrm>
        </p:spPr>
        <p:txBody>
          <a:bodyPr/>
          <a:lstStyle/>
          <a:p>
            <a:r>
              <a:rPr lang="en-US" sz="2400" b="1" dirty="0"/>
              <a:t>Arrow</a:t>
            </a:r>
          </a:p>
          <a:p>
            <a:pPr lvl="1"/>
            <a:r>
              <a:rPr lang="en-US" dirty="0"/>
              <a:t>“It is frequently observed that widespread medical insurance increases the demand for medical care.”</a:t>
            </a:r>
          </a:p>
          <a:p>
            <a:pPr lvl="1"/>
            <a:r>
              <a:rPr lang="en-US" dirty="0"/>
              <a:t>“MH in physician’s control” [</a:t>
            </a:r>
            <a:r>
              <a:rPr lang="en-US" sz="2300" dirty="0"/>
              <a:t>of patients’ demand for medical care]</a:t>
            </a:r>
          </a:p>
          <a:p>
            <a:pPr lvl="1"/>
            <a:r>
              <a:rPr lang="en-US" u="sng" dirty="0"/>
              <a:t>Policy implication</a:t>
            </a:r>
            <a:r>
              <a:rPr lang="en-US" dirty="0"/>
              <a:t>: “the need for a third-party control” (public insurance with </a:t>
            </a:r>
            <a:r>
              <a:rPr lang="en-US" b="1" dirty="0"/>
              <a:t>gatekeeping)</a:t>
            </a:r>
            <a:r>
              <a:rPr lang="en-US" dirty="0"/>
              <a:t> </a:t>
            </a:r>
          </a:p>
          <a:p>
            <a:r>
              <a:rPr lang="en-US" sz="2400" b="1" dirty="0"/>
              <a:t>Pauly</a:t>
            </a:r>
          </a:p>
          <a:p>
            <a:pPr lvl="1"/>
            <a:r>
              <a:rPr lang="en-US" dirty="0"/>
              <a:t>under an insurance contract that reduces the price there is nothing unethical in using more services; the insured individual simply reacts to the change in the price.</a:t>
            </a:r>
          </a:p>
          <a:p>
            <a:pPr lvl="1"/>
            <a:r>
              <a:rPr lang="en-US" u="sng" dirty="0"/>
              <a:t>Policy implication</a:t>
            </a:r>
            <a:r>
              <a:rPr lang="en-US" dirty="0"/>
              <a:t>: (optimal rate of) </a:t>
            </a:r>
            <a:r>
              <a:rPr lang="en-US" b="1" dirty="0"/>
              <a:t>cost-sharing</a:t>
            </a:r>
            <a:r>
              <a:rPr lang="en-US" dirty="0"/>
              <a:t> (co-payment, deductible, co-insurance)</a:t>
            </a:r>
          </a:p>
        </p:txBody>
      </p:sp>
      <p:pic>
        <p:nvPicPr>
          <p:cNvPr id="4" name="Picture 11">
            <a:extLst>
              <a:ext uri="{FF2B5EF4-FFF2-40B4-BE49-F238E27FC236}">
                <a16:creationId xmlns:a16="http://schemas.microsoft.com/office/drawing/2014/main" id="{6D9AC951-8787-4F60-8936-1E731BC63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8844" y="13253"/>
            <a:ext cx="2229157" cy="67254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6764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a:xfrm>
            <a:off x="2136648" y="304800"/>
            <a:ext cx="8153400" cy="1295400"/>
          </a:xfrm>
        </p:spPr>
        <p:txBody>
          <a:bodyPr/>
          <a:lstStyle/>
          <a:p>
            <a:r>
              <a:rPr lang="it-IT" sz="4000" dirty="0">
                <a:solidFill>
                  <a:srgbClr val="AA2828"/>
                </a:solidFill>
              </a:rPr>
              <a:t>On moral hazard</a:t>
            </a:r>
            <a:r>
              <a:rPr lang="it-IT" sz="3600" dirty="0">
                <a:solidFill>
                  <a:srgbClr val="AA2828"/>
                </a:solidFill>
              </a:rPr>
              <a:t>: </a:t>
            </a:r>
            <a:r>
              <a:rPr lang="en-US" sz="3600" dirty="0"/>
              <a:t>Arrow vs Pauly</a:t>
            </a:r>
            <a:br>
              <a:rPr lang="en-US" sz="3600" dirty="0"/>
            </a:br>
            <a:r>
              <a:rPr lang="en-US" sz="3600" dirty="0"/>
              <a:t>Different views and policy implications</a:t>
            </a:r>
            <a:endParaRPr lang="it-IT" sz="3600" u="sng" dirty="0"/>
          </a:p>
        </p:txBody>
      </p:sp>
      <p:sp>
        <p:nvSpPr>
          <p:cNvPr id="3" name="Segnaposto contenuto 2"/>
          <p:cNvSpPr>
            <a:spLocks noGrp="1"/>
          </p:cNvSpPr>
          <p:nvPr>
            <p:ph sz="quarter" idx="1"/>
          </p:nvPr>
        </p:nvSpPr>
        <p:spPr>
          <a:xfrm>
            <a:off x="1524000" y="1600200"/>
            <a:ext cx="9144000" cy="4953000"/>
          </a:xfrm>
        </p:spPr>
        <p:txBody>
          <a:bodyPr/>
          <a:lstStyle/>
          <a:p>
            <a:r>
              <a:rPr lang="en-US" sz="2400" b="1" dirty="0"/>
              <a:t>Arrow</a:t>
            </a:r>
          </a:p>
          <a:p>
            <a:pPr lvl="1"/>
            <a:r>
              <a:rPr lang="en-US" dirty="0"/>
              <a:t>“It is frequently observed that widespread medical insurance increases the demand for medical care.”</a:t>
            </a:r>
          </a:p>
          <a:p>
            <a:pPr lvl="1"/>
            <a:r>
              <a:rPr lang="en-US" dirty="0"/>
              <a:t>“MH in physician’s control” [</a:t>
            </a:r>
            <a:r>
              <a:rPr lang="en-US" sz="2300" dirty="0"/>
              <a:t>of patients’ demand for medical care]</a:t>
            </a:r>
          </a:p>
          <a:p>
            <a:pPr lvl="1"/>
            <a:r>
              <a:rPr lang="en-US" u="sng" dirty="0"/>
              <a:t>Policy implication</a:t>
            </a:r>
            <a:r>
              <a:rPr lang="en-US" dirty="0"/>
              <a:t>: “the need for a third-party control” (public insurance with </a:t>
            </a:r>
            <a:r>
              <a:rPr lang="en-US" b="1" dirty="0"/>
              <a:t>gatekeeping)</a:t>
            </a:r>
            <a:r>
              <a:rPr lang="en-US" dirty="0"/>
              <a:t> </a:t>
            </a:r>
          </a:p>
          <a:p>
            <a:r>
              <a:rPr lang="en-US" sz="2400" b="1" dirty="0"/>
              <a:t>Pauly</a:t>
            </a:r>
          </a:p>
          <a:p>
            <a:pPr lvl="1"/>
            <a:r>
              <a:rPr lang="en-US" dirty="0"/>
              <a:t>under an insurance contract that reduces the price there is nothing unethical in using more services; the insured individual simply reacts to the change in the price.</a:t>
            </a:r>
          </a:p>
          <a:p>
            <a:pPr lvl="1"/>
            <a:r>
              <a:rPr lang="en-US" u="sng" dirty="0"/>
              <a:t>Policy implication</a:t>
            </a:r>
            <a:r>
              <a:rPr lang="en-US" dirty="0"/>
              <a:t>: (optimal rate of) </a:t>
            </a:r>
            <a:r>
              <a:rPr lang="en-US" b="1" dirty="0"/>
              <a:t>cost-sharing</a:t>
            </a:r>
            <a:r>
              <a:rPr lang="en-US" dirty="0"/>
              <a:t> (co-payment, deductible, co-insurance)</a:t>
            </a:r>
          </a:p>
        </p:txBody>
      </p:sp>
      <p:pic>
        <p:nvPicPr>
          <p:cNvPr id="4" name="Picture 11">
            <a:extLst>
              <a:ext uri="{FF2B5EF4-FFF2-40B4-BE49-F238E27FC236}">
                <a16:creationId xmlns:a16="http://schemas.microsoft.com/office/drawing/2014/main" id="{6D9AC951-8787-4F60-8936-1E731BC63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8844" y="13253"/>
            <a:ext cx="2229157" cy="67254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9539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814686E9-8692-4A01-80F4-BA77B0ACE5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6286" y="455336"/>
            <a:ext cx="8723112" cy="1539360"/>
          </a:xfrm>
          <a:prstGeom prst="rect">
            <a:avLst/>
          </a:prstGeom>
          <a:ln>
            <a:solidFill>
              <a:schemeClr val="tx1"/>
            </a:solidFill>
          </a:ln>
        </p:spPr>
      </p:pic>
      <p:pic>
        <p:nvPicPr>
          <p:cNvPr id="13" name="Immagine 12">
            <a:extLst>
              <a:ext uri="{FF2B5EF4-FFF2-40B4-BE49-F238E27FC236}">
                <a16:creationId xmlns:a16="http://schemas.microsoft.com/office/drawing/2014/main" id="{A8EADE1B-7D49-4A3B-942B-96F616BEE9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16287" y="1981200"/>
            <a:ext cx="8723112" cy="1335078"/>
          </a:xfrm>
          <a:prstGeom prst="rect">
            <a:avLst/>
          </a:prstGeom>
          <a:ln>
            <a:solidFill>
              <a:srgbClr val="C00000"/>
            </a:solidFill>
          </a:ln>
        </p:spPr>
      </p:pic>
      <p:pic>
        <p:nvPicPr>
          <p:cNvPr id="15" name="Immagine 14">
            <a:extLst>
              <a:ext uri="{FF2B5EF4-FFF2-40B4-BE49-F238E27FC236}">
                <a16:creationId xmlns:a16="http://schemas.microsoft.com/office/drawing/2014/main" id="{80E29B32-7CFA-48F4-83BE-F5B09D2C95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16289" y="3352800"/>
            <a:ext cx="8723111" cy="2310696"/>
          </a:xfrm>
          <a:prstGeom prst="rect">
            <a:avLst/>
          </a:prstGeom>
          <a:ln>
            <a:solidFill>
              <a:schemeClr val="tx1"/>
            </a:solidFill>
          </a:ln>
        </p:spPr>
      </p:pic>
      <p:pic>
        <p:nvPicPr>
          <p:cNvPr id="17" name="Immagine 16">
            <a:extLst>
              <a:ext uri="{FF2B5EF4-FFF2-40B4-BE49-F238E27FC236}">
                <a16:creationId xmlns:a16="http://schemas.microsoft.com/office/drawing/2014/main" id="{7E3526D3-D68F-44FA-8DBB-D99B7A3B81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16288" y="5715000"/>
            <a:ext cx="8723111" cy="1222696"/>
          </a:xfrm>
          <a:prstGeom prst="rect">
            <a:avLst/>
          </a:prstGeom>
          <a:ln>
            <a:solidFill>
              <a:srgbClr val="AA2828"/>
            </a:solidFill>
          </a:ln>
        </p:spPr>
      </p:pic>
      <p:sp>
        <p:nvSpPr>
          <p:cNvPr id="2" name="CasellaDiTesto 1">
            <a:extLst>
              <a:ext uri="{FF2B5EF4-FFF2-40B4-BE49-F238E27FC236}">
                <a16:creationId xmlns:a16="http://schemas.microsoft.com/office/drawing/2014/main" id="{692D1CCE-064F-429C-9D64-16F4B21CC5D2}"/>
              </a:ext>
            </a:extLst>
          </p:cNvPr>
          <p:cNvSpPr txBox="1"/>
          <p:nvPr/>
        </p:nvSpPr>
        <p:spPr>
          <a:xfrm>
            <a:off x="1531992" y="-76200"/>
            <a:ext cx="1363609" cy="523220"/>
          </a:xfrm>
          <a:prstGeom prst="rect">
            <a:avLst/>
          </a:prstGeom>
          <a:noFill/>
        </p:spPr>
        <p:txBody>
          <a:bodyPr wrap="square" rtlCol="0">
            <a:spAutoFit/>
          </a:bodyPr>
          <a:lstStyle/>
          <a:p>
            <a:r>
              <a:rPr lang="it-IT" sz="2800" b="1" dirty="0">
                <a:solidFill>
                  <a:srgbClr val="C00000"/>
                </a:solidFill>
              </a:rPr>
              <a:t>Arrow</a:t>
            </a:r>
          </a:p>
        </p:txBody>
      </p:sp>
    </p:spTree>
    <p:extLst>
      <p:ext uri="{BB962C8B-B14F-4D97-AF65-F5344CB8AC3E}">
        <p14:creationId xmlns:p14="http://schemas.microsoft.com/office/powerpoint/2010/main" val="212150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45C959CD-C739-4743-935B-D2D4A806E1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0040" y="762000"/>
            <a:ext cx="9021761" cy="5257800"/>
          </a:xfrm>
          <a:prstGeom prst="rect">
            <a:avLst/>
          </a:prstGeom>
        </p:spPr>
      </p:pic>
      <p:sp>
        <p:nvSpPr>
          <p:cNvPr id="4" name="CasellaDiTesto 3">
            <a:extLst>
              <a:ext uri="{FF2B5EF4-FFF2-40B4-BE49-F238E27FC236}">
                <a16:creationId xmlns:a16="http://schemas.microsoft.com/office/drawing/2014/main" id="{CEFECB06-26F9-4227-BD1A-F76F23036F74}"/>
              </a:ext>
            </a:extLst>
          </p:cNvPr>
          <p:cNvSpPr txBox="1"/>
          <p:nvPr/>
        </p:nvSpPr>
        <p:spPr>
          <a:xfrm>
            <a:off x="1531992" y="10180"/>
            <a:ext cx="1363609" cy="523220"/>
          </a:xfrm>
          <a:prstGeom prst="rect">
            <a:avLst/>
          </a:prstGeom>
          <a:noFill/>
        </p:spPr>
        <p:txBody>
          <a:bodyPr wrap="square" rtlCol="0">
            <a:spAutoFit/>
          </a:bodyPr>
          <a:lstStyle/>
          <a:p>
            <a:r>
              <a:rPr lang="it-IT" sz="2800" b="1" dirty="0" err="1">
                <a:solidFill>
                  <a:srgbClr val="C00000"/>
                </a:solidFill>
              </a:rPr>
              <a:t>Pauly</a:t>
            </a:r>
            <a:endParaRPr lang="it-IT" sz="2800" b="1" dirty="0">
              <a:solidFill>
                <a:srgbClr val="C00000"/>
              </a:solidFill>
            </a:endParaRPr>
          </a:p>
        </p:txBody>
      </p:sp>
    </p:spTree>
    <p:extLst>
      <p:ext uri="{BB962C8B-B14F-4D97-AF65-F5344CB8AC3E}">
        <p14:creationId xmlns:p14="http://schemas.microsoft.com/office/powerpoint/2010/main" val="1663726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a:solidFill>
                  <a:srgbClr val="AA2828"/>
                </a:solidFill>
              </a:rPr>
              <a:t>On moral hazard: </a:t>
            </a:r>
            <a:r>
              <a:rPr lang="it-IT" sz="3600" dirty="0" err="1"/>
              <a:t>Neyman</a:t>
            </a:r>
            <a:endParaRPr lang="it-IT" sz="3600" u="sng" dirty="0"/>
          </a:p>
        </p:txBody>
      </p:sp>
      <p:sp>
        <p:nvSpPr>
          <p:cNvPr id="3" name="Segnaposto contenuto 2"/>
          <p:cNvSpPr>
            <a:spLocks noGrp="1"/>
          </p:cNvSpPr>
          <p:nvPr>
            <p:ph sz="quarter" idx="1"/>
          </p:nvPr>
        </p:nvSpPr>
        <p:spPr>
          <a:xfrm>
            <a:off x="2136648" y="1219200"/>
            <a:ext cx="8153400" cy="5334000"/>
          </a:xfrm>
        </p:spPr>
        <p:txBody>
          <a:bodyPr/>
          <a:lstStyle/>
          <a:p>
            <a:r>
              <a:rPr lang="en-US" dirty="0"/>
              <a:t>The reason to demand health-insurance is an income transfer from the healthy to the sick state  </a:t>
            </a:r>
            <a:r>
              <a:rPr lang="en-US" dirty="0">
                <a:sym typeface="Wingdings" panose="05000000000000000000" pitchFamily="2" charset="2"/>
              </a:rPr>
              <a:t></a:t>
            </a:r>
            <a:r>
              <a:rPr lang="en-US" dirty="0"/>
              <a:t> co-insurance is a reduction in income exactly when income is needed (i.e. when sick). </a:t>
            </a:r>
          </a:p>
          <a:p>
            <a:r>
              <a:rPr lang="en-US" dirty="0"/>
              <a:t>The change in healthcare utilization due to an increase in price (co-insurance) can be decomposed into an </a:t>
            </a:r>
            <a:r>
              <a:rPr lang="en-US" b="1" dirty="0"/>
              <a:t>income and a substitution effect</a:t>
            </a:r>
            <a:r>
              <a:rPr lang="en-US" dirty="0"/>
              <a:t> and only the second produces a welfare loss as in the traditional analysis of moral hazard.</a:t>
            </a:r>
          </a:p>
          <a:p>
            <a:r>
              <a:rPr lang="en-US" dirty="0"/>
              <a:t>To understand the effects of health insurance, this must be compared to the alternative, or </a:t>
            </a:r>
            <a:r>
              <a:rPr lang="en-US" b="1" dirty="0"/>
              <a:t>counterfactual</a:t>
            </a:r>
          </a:p>
        </p:txBody>
      </p:sp>
      <p:pic>
        <p:nvPicPr>
          <p:cNvPr id="4" name="Picture 11">
            <a:extLst>
              <a:ext uri="{FF2B5EF4-FFF2-40B4-BE49-F238E27FC236}">
                <a16:creationId xmlns:a16="http://schemas.microsoft.com/office/drawing/2014/main" id="{6D9AC951-8787-4F60-8936-1E731BC63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8844" y="13253"/>
            <a:ext cx="2229157" cy="67254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995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21240EC-7751-4E03-9EAC-3A71990F37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3215" y="1158759"/>
            <a:ext cx="8185571" cy="4540483"/>
          </a:xfrm>
          <a:prstGeom prst="rect">
            <a:avLst/>
          </a:prstGeom>
        </p:spPr>
      </p:pic>
    </p:spTree>
    <p:extLst>
      <p:ext uri="{BB962C8B-B14F-4D97-AF65-F5344CB8AC3E}">
        <p14:creationId xmlns:p14="http://schemas.microsoft.com/office/powerpoint/2010/main" val="32706018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F9B0B1D4A64F4983DA2358D296B31F" ma:contentTypeVersion="10" ma:contentTypeDescription="Create a new document." ma:contentTypeScope="" ma:versionID="8852cd2668c23e32184083bf362769bb">
  <xsd:schema xmlns:xsd="http://www.w3.org/2001/XMLSchema" xmlns:xs="http://www.w3.org/2001/XMLSchema" xmlns:p="http://schemas.microsoft.com/office/2006/metadata/properties" xmlns:ns3="a54a64b9-5399-4f28-aabb-cbc0b9c27c59" targetNamespace="http://schemas.microsoft.com/office/2006/metadata/properties" ma:root="true" ma:fieldsID="90a4cebf11d9e94039fbc87a99683acc" ns3:_="">
    <xsd:import namespace="a54a64b9-5399-4f28-aabb-cbc0b9c27c5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4a64b9-5399-4f28-aabb-cbc0b9c27c5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Length (seconds)"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88F875-6848-4125-AAF4-C90C35F9A5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4a64b9-5399-4f28-aabb-cbc0b9c27c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713240-AB8D-4F63-8807-206101635D53}">
  <ds:schemaRefs>
    <ds:schemaRef ds:uri="http://schemas.microsoft.com/sharepoint/v3/contenttype/forms"/>
  </ds:schemaRefs>
</ds:datastoreItem>
</file>

<file path=customXml/itemProps3.xml><?xml version="1.0" encoding="utf-8"?>
<ds:datastoreItem xmlns:ds="http://schemas.openxmlformats.org/officeDocument/2006/customXml" ds:itemID="{DA222452-DD3A-4473-89F7-E03BF094A25E}">
  <ds:schemaRefs>
    <ds:schemaRef ds:uri="http://purl.org/dc/dcmitype/"/>
    <ds:schemaRef ds:uri="http://schemas.microsoft.com/office/2006/documentManagement/types"/>
    <ds:schemaRef ds:uri="http://schemas.openxmlformats.org/package/2006/metadata/core-properties"/>
    <ds:schemaRef ds:uri="http://purl.org/dc/terms/"/>
    <ds:schemaRef ds:uri="http://schemas.microsoft.com/office/2006/metadata/properties"/>
    <ds:schemaRef ds:uri="http://schemas.microsoft.com/office/infopath/2007/PartnerControls"/>
    <ds:schemaRef ds:uri="a54a64b9-5399-4f28-aabb-cbc0b9c27c59"/>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0</TotalTime>
  <Words>2072</Words>
  <Application>Microsoft Office PowerPoint</Application>
  <PresentationFormat>Widescreen</PresentationFormat>
  <Paragraphs>91</Paragraphs>
  <Slides>10</Slides>
  <Notes>9</Notes>
  <HiddenSlides>1</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Wingdings</vt:lpstr>
      <vt:lpstr>Tema di Office</vt:lpstr>
      <vt:lpstr>Presentazione standard di PowerPoint</vt:lpstr>
      <vt:lpstr> </vt:lpstr>
      <vt:lpstr>Moral hazard in health sector</vt:lpstr>
      <vt:lpstr>On moral hazard: Arrow vs Pauly Different views and policy implications</vt:lpstr>
      <vt:lpstr>On moral hazard: Arrow vs Pauly Different views and policy implications</vt:lpstr>
      <vt:lpstr>Presentazione standard di PowerPoint</vt:lpstr>
      <vt:lpstr>Presentazione standard di PowerPoint</vt:lpstr>
      <vt:lpstr>On moral hazard: Neyman</vt:lpstr>
      <vt:lpstr>Presentazione standard di PowerPoint</vt:lpstr>
      <vt:lpstr>Summing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Debora Di Gioacchino</dc:creator>
  <cp:lastModifiedBy>Debora Di Gioacchino</cp:lastModifiedBy>
  <cp:revision>1</cp:revision>
  <dcterms:created xsi:type="dcterms:W3CDTF">2022-11-24T10:53:06Z</dcterms:created>
  <dcterms:modified xsi:type="dcterms:W3CDTF">2022-11-24T10:53:28Z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0x01010081F9B0B1D4A64F4983DA2358D296B31F</vt:lpwstr>
  </property>
</Properties>
</file>