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831763" cy="90678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62382" y="2816896"/>
            <a:ext cx="10906999" cy="19437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24765" y="5138420"/>
            <a:ext cx="8982234" cy="231732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1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54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79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0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461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111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3621" y="5826902"/>
            <a:ext cx="10906999" cy="1800966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13621" y="3843321"/>
            <a:ext cx="10906999" cy="1983581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2567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513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77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027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283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54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79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054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892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41588" y="2115821"/>
            <a:ext cx="5667362" cy="598432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22813" y="2115821"/>
            <a:ext cx="5667362" cy="598432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152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41588" y="2029760"/>
            <a:ext cx="5669590" cy="845908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5678" indent="0">
              <a:buNone/>
              <a:defRPr sz="2700" b="1"/>
            </a:lvl2pPr>
            <a:lvl3pPr marL="1251356" indent="0">
              <a:buNone/>
              <a:defRPr sz="2500" b="1"/>
            </a:lvl3pPr>
            <a:lvl4pPr marL="1877035" indent="0">
              <a:buNone/>
              <a:defRPr sz="2200" b="1"/>
            </a:lvl4pPr>
            <a:lvl5pPr marL="2502713" indent="0">
              <a:buNone/>
              <a:defRPr sz="2200" b="1"/>
            </a:lvl5pPr>
            <a:lvl6pPr marL="3128391" indent="0">
              <a:buNone/>
              <a:defRPr sz="2200" b="1"/>
            </a:lvl6pPr>
            <a:lvl7pPr marL="3754069" indent="0">
              <a:buNone/>
              <a:defRPr sz="2200" b="1"/>
            </a:lvl7pPr>
            <a:lvl8pPr marL="4379747" indent="0">
              <a:buNone/>
              <a:defRPr sz="2200" b="1"/>
            </a:lvl8pPr>
            <a:lvl9pPr marL="5005426" indent="0">
              <a:buNone/>
              <a:defRPr sz="2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41588" y="2875668"/>
            <a:ext cx="5669590" cy="5224481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8358" y="2029760"/>
            <a:ext cx="5671817" cy="845908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5678" indent="0">
              <a:buNone/>
              <a:defRPr sz="2700" b="1"/>
            </a:lvl2pPr>
            <a:lvl3pPr marL="1251356" indent="0">
              <a:buNone/>
              <a:defRPr sz="2500" b="1"/>
            </a:lvl3pPr>
            <a:lvl4pPr marL="1877035" indent="0">
              <a:buNone/>
              <a:defRPr sz="2200" b="1"/>
            </a:lvl4pPr>
            <a:lvl5pPr marL="2502713" indent="0">
              <a:buNone/>
              <a:defRPr sz="2200" b="1"/>
            </a:lvl5pPr>
            <a:lvl6pPr marL="3128391" indent="0">
              <a:buNone/>
              <a:defRPr sz="2200" b="1"/>
            </a:lvl6pPr>
            <a:lvl7pPr marL="3754069" indent="0">
              <a:buNone/>
              <a:defRPr sz="2200" b="1"/>
            </a:lvl7pPr>
            <a:lvl8pPr marL="4379747" indent="0">
              <a:buNone/>
              <a:defRPr sz="2200" b="1"/>
            </a:lvl8pPr>
            <a:lvl9pPr marL="5005426" indent="0">
              <a:buNone/>
              <a:defRPr sz="2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18358" y="2875668"/>
            <a:ext cx="5671817" cy="5224481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13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614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252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1589" y="361033"/>
            <a:ext cx="4221562" cy="153648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16863" y="361033"/>
            <a:ext cx="7173312" cy="7739116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41589" y="1897522"/>
            <a:ext cx="4221562" cy="6202628"/>
          </a:xfrm>
        </p:spPr>
        <p:txBody>
          <a:bodyPr/>
          <a:lstStyle>
            <a:lvl1pPr marL="0" indent="0">
              <a:buNone/>
              <a:defRPr sz="1900"/>
            </a:lvl1pPr>
            <a:lvl2pPr marL="625678" indent="0">
              <a:buNone/>
              <a:defRPr sz="1600"/>
            </a:lvl2pPr>
            <a:lvl3pPr marL="1251356" indent="0">
              <a:buNone/>
              <a:defRPr sz="1400"/>
            </a:lvl3pPr>
            <a:lvl4pPr marL="1877035" indent="0">
              <a:buNone/>
              <a:defRPr sz="1200"/>
            </a:lvl4pPr>
            <a:lvl5pPr marL="2502713" indent="0">
              <a:buNone/>
              <a:defRPr sz="1200"/>
            </a:lvl5pPr>
            <a:lvl6pPr marL="3128391" indent="0">
              <a:buNone/>
              <a:defRPr sz="1200"/>
            </a:lvl6pPr>
            <a:lvl7pPr marL="3754069" indent="0">
              <a:buNone/>
              <a:defRPr sz="1200"/>
            </a:lvl7pPr>
            <a:lvl8pPr marL="4379747" indent="0">
              <a:buNone/>
              <a:defRPr sz="1200"/>
            </a:lvl8pPr>
            <a:lvl9pPr marL="5005426" indent="0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90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115" y="6347460"/>
            <a:ext cx="7699058" cy="74935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15115" y="810225"/>
            <a:ext cx="7699058" cy="5440680"/>
          </a:xfrm>
        </p:spPr>
        <p:txBody>
          <a:bodyPr/>
          <a:lstStyle>
            <a:lvl1pPr marL="0" indent="0">
              <a:buNone/>
              <a:defRPr sz="4400"/>
            </a:lvl1pPr>
            <a:lvl2pPr marL="625678" indent="0">
              <a:buNone/>
              <a:defRPr sz="3800"/>
            </a:lvl2pPr>
            <a:lvl3pPr marL="1251356" indent="0">
              <a:buNone/>
              <a:defRPr sz="3300"/>
            </a:lvl3pPr>
            <a:lvl4pPr marL="1877035" indent="0">
              <a:buNone/>
              <a:defRPr sz="2700"/>
            </a:lvl4pPr>
            <a:lvl5pPr marL="2502713" indent="0">
              <a:buNone/>
              <a:defRPr sz="2700"/>
            </a:lvl5pPr>
            <a:lvl6pPr marL="3128391" indent="0">
              <a:buNone/>
              <a:defRPr sz="2700"/>
            </a:lvl6pPr>
            <a:lvl7pPr marL="3754069" indent="0">
              <a:buNone/>
              <a:defRPr sz="2700"/>
            </a:lvl7pPr>
            <a:lvl8pPr marL="4379747" indent="0">
              <a:buNone/>
              <a:defRPr sz="2700"/>
            </a:lvl8pPr>
            <a:lvl9pPr marL="5005426" indent="0">
              <a:buNone/>
              <a:defRPr sz="27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15115" y="7096814"/>
            <a:ext cx="7699058" cy="1064206"/>
          </a:xfrm>
        </p:spPr>
        <p:txBody>
          <a:bodyPr/>
          <a:lstStyle>
            <a:lvl1pPr marL="0" indent="0">
              <a:buNone/>
              <a:defRPr sz="1900"/>
            </a:lvl1pPr>
            <a:lvl2pPr marL="625678" indent="0">
              <a:buNone/>
              <a:defRPr sz="1600"/>
            </a:lvl2pPr>
            <a:lvl3pPr marL="1251356" indent="0">
              <a:buNone/>
              <a:defRPr sz="1400"/>
            </a:lvl3pPr>
            <a:lvl4pPr marL="1877035" indent="0">
              <a:buNone/>
              <a:defRPr sz="1200"/>
            </a:lvl4pPr>
            <a:lvl5pPr marL="2502713" indent="0">
              <a:buNone/>
              <a:defRPr sz="1200"/>
            </a:lvl5pPr>
            <a:lvl6pPr marL="3128391" indent="0">
              <a:buNone/>
              <a:defRPr sz="1200"/>
            </a:lvl6pPr>
            <a:lvl7pPr marL="3754069" indent="0">
              <a:buNone/>
              <a:defRPr sz="1200"/>
            </a:lvl7pPr>
            <a:lvl8pPr marL="4379747" indent="0">
              <a:buNone/>
              <a:defRPr sz="1200"/>
            </a:lvl8pPr>
            <a:lvl9pPr marL="5005426" indent="0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222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342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303028" y="363133"/>
            <a:ext cx="2887147" cy="7737016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41588" y="363133"/>
            <a:ext cx="8447577" cy="773701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61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41588" y="363133"/>
            <a:ext cx="11548587" cy="77370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078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14/12/18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‹n.›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41588" y="363132"/>
            <a:ext cx="11548587" cy="1511300"/>
          </a:xfrm>
          <a:prstGeom prst="rect">
            <a:avLst/>
          </a:prstGeom>
        </p:spPr>
        <p:txBody>
          <a:bodyPr vert="horz" lIns="125136" tIns="62568" rIns="125136" bIns="62568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41588" y="2115821"/>
            <a:ext cx="11548587" cy="5984329"/>
          </a:xfrm>
          <a:prstGeom prst="rect">
            <a:avLst/>
          </a:prstGeom>
        </p:spPr>
        <p:txBody>
          <a:bodyPr vert="horz" lIns="125136" tIns="62568" rIns="125136" bIns="62568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41588" y="8404508"/>
            <a:ext cx="2994078" cy="482776"/>
          </a:xfrm>
          <a:prstGeom prst="rect">
            <a:avLst/>
          </a:prstGeom>
        </p:spPr>
        <p:txBody>
          <a:bodyPr vert="horz" lIns="125136" tIns="62568" rIns="125136" bIns="6256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5678"/>
            <a:fld id="{0A029338-BC1D-3F4C-87C1-4865C9052981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625678"/>
              <a:t>14/12/18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384186" y="8404508"/>
            <a:ext cx="4063392" cy="482776"/>
          </a:xfrm>
          <a:prstGeom prst="rect">
            <a:avLst/>
          </a:prstGeom>
        </p:spPr>
        <p:txBody>
          <a:bodyPr vert="horz" lIns="125136" tIns="62568" rIns="125136" bIns="6256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5678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196097" y="8404508"/>
            <a:ext cx="2994078" cy="482776"/>
          </a:xfrm>
          <a:prstGeom prst="rect">
            <a:avLst/>
          </a:prstGeom>
        </p:spPr>
        <p:txBody>
          <a:bodyPr vert="horz" lIns="125136" tIns="62568" rIns="125136" bIns="6256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5678"/>
            <a:fld id="{F7D3CA77-6F12-8847-B9D3-80956DE94AC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625678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00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25678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259" indent="-469259" algn="l" defTabSz="625678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6727" indent="-391049" algn="l" defTabSz="625678" rtl="0" eaLnBrk="1" latinLnBrk="0" hangingPunct="1">
        <a:spcBef>
          <a:spcPct val="20000"/>
        </a:spcBef>
        <a:buFont typeface="Arial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4196" indent="-312839" algn="l" defTabSz="625678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89874" indent="-312839" algn="l" defTabSz="625678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5552" indent="-312839" algn="l" defTabSz="625678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1230" indent="-312839" algn="l" defTabSz="62567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66908" indent="-312839" algn="l" defTabSz="62567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2587" indent="-312839" algn="l" defTabSz="62567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18265" indent="-312839" algn="l" defTabSz="62567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5678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356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035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2713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28391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4069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79747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05426" algn="l" defTabSz="62567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5000" y="1105260"/>
            <a:ext cx="7726680" cy="66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44"/>
              </a:lnSpc>
              <a:tabLst/>
            </a:pPr>
            <a:r>
              <a:rPr lang="en-US" altLang="zh-CN" sz="4416" b="1" dirty="0" smtClean="0">
                <a:solidFill>
                  <a:srgbClr val="990033"/>
                </a:solidFill>
                <a:latin typeface="Times" pitchFamily="18" charset="0"/>
                <a:cs typeface="Times" pitchFamily="18" charset="0"/>
              </a:rPr>
              <a:t>CLASSIFICAZIONE dei BATTERI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535000" y="1105260"/>
            <a:ext cx="7726680" cy="66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44"/>
              </a:lnSpc>
              <a:tabLst/>
            </a:pPr>
            <a:r>
              <a:rPr lang="en-US" altLang="zh-CN" sz="4416" b="1" dirty="0" smtClean="0">
                <a:solidFill>
                  <a:srgbClr val="990033"/>
                </a:solidFill>
                <a:latin typeface="Times" pitchFamily="18" charset="0"/>
                <a:cs typeface="Times" pitchFamily="18" charset="0"/>
              </a:rPr>
              <a:t>CLASSIFICAZIONE dei BATTERI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855620" y="2281500"/>
            <a:ext cx="93592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Organizzazione di microrganismi, che presentano caratteri morfologici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792360" y="2646540"/>
            <a:ext cx="5705882" cy="4562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biochimici e genetici simili, in gruppi  o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9480917" y="2626260"/>
            <a:ext cx="67938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taxa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64360" y="3518580"/>
            <a:ext cx="92172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Tassonomia: scienza che studia la classificazione dei microrganismi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764360" y="4390620"/>
            <a:ext cx="25045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sistema gerarchico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764360" y="4390620"/>
            <a:ext cx="25045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sistema gerarchico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764360" y="5009160"/>
            <a:ext cx="11458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Phylum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3954600" y="5009160"/>
            <a:ext cx="12573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(classi ≈)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764360" y="5536440"/>
            <a:ext cx="9734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Classe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3954600" y="5536440"/>
            <a:ext cx="12979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(ordini ≈)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764360" y="6053580"/>
            <a:ext cx="10241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Ordine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3954600" y="6053580"/>
            <a:ext cx="16021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(famiglie ≈)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1764360" y="6580860"/>
            <a:ext cx="12979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Famiglia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954600" y="6580860"/>
            <a:ext cx="13790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(generi ≈)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1764360" y="7108140"/>
            <a:ext cx="10951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Genere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3954600" y="7108140"/>
            <a:ext cx="13790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(specie ≈)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1764360" y="7635420"/>
            <a:ext cx="9937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Specie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8"/>
          <a:stretch/>
        </p:blipFill>
        <p:spPr>
          <a:xfrm>
            <a:off x="452350" y="439754"/>
            <a:ext cx="11866028" cy="81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35"/>
          <a:stretch/>
        </p:blipFill>
        <p:spPr>
          <a:xfrm>
            <a:off x="641588" y="363132"/>
            <a:ext cx="11548587" cy="53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58018" r="15741"/>
          <a:stretch/>
        </p:blipFill>
        <p:spPr>
          <a:xfrm>
            <a:off x="576219" y="470182"/>
            <a:ext cx="12003599" cy="55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2"/>
            <a:ext cx="11548587" cy="63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2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5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b="52171"/>
          <a:stretch/>
        </p:blipFill>
        <p:spPr>
          <a:xfrm>
            <a:off x="59357" y="363134"/>
            <a:ext cx="12772408" cy="63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84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5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4"/>
          <a:stretch/>
        </p:blipFill>
        <p:spPr>
          <a:xfrm>
            <a:off x="280618" y="442193"/>
            <a:ext cx="12299991" cy="63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2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2"/>
            <a:ext cx="11548587" cy="74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8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4"/>
            <a:ext cx="11548587" cy="78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63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4"/>
            <a:ext cx="11548587" cy="823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91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4"/>
            <a:ext cx="11548587" cy="73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0580" y="963300"/>
            <a:ext cx="13993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Phylum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6438900" y="963300"/>
            <a:ext cx="13689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Firmicutes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490580" y="2169960"/>
            <a:ext cx="12573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Classe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151120" y="2169960"/>
            <a:ext cx="14297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Bacilli (III)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537880" y="2169960"/>
            <a:ext cx="12370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Clostridia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0626720" y="2169960"/>
            <a:ext cx="7503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………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490580" y="3376620"/>
            <a:ext cx="13080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Ordine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887480" y="3376620"/>
            <a:ext cx="16528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Bacillales (I)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7300800" y="3376620"/>
            <a:ext cx="19266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Lactobacillales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490580" y="4573140"/>
            <a:ext cx="15210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Famiglia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680820" y="4573140"/>
            <a:ext cx="73616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Bacillaceae (I) Listeriaceae Staphylococcaceae …….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490580" y="4573140"/>
            <a:ext cx="15210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Famiglia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3680820" y="4573140"/>
            <a:ext cx="73616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Bacillaceae (I) Listeriaceae Staphylococcaceae …….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1490580" y="5708820"/>
            <a:ext cx="13689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Genere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680820" y="5698680"/>
            <a:ext cx="14398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Bacillus (I)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5871060" y="5708820"/>
            <a:ext cx="21801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……………………..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1490580" y="6915480"/>
            <a:ext cx="12776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• Specie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3244800" y="6895200"/>
            <a:ext cx="158184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B. anthracis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5201820" y="6895200"/>
            <a:ext cx="123708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B. cereus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6824220" y="6895200"/>
            <a:ext cx="206856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B. thuringiensis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9267960" y="6895200"/>
            <a:ext cx="206856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B. subtilis ……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3"/>
            <a:ext cx="11548587" cy="3887152"/>
          </a:xfrm>
          <a:prstGeom prst="rect">
            <a:avLst/>
          </a:prstGeom>
        </p:spPr>
      </p:pic>
      <p:pic>
        <p:nvPicPr>
          <p:cNvPr id="3" name="Immagine 2" descr="bacteria 1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6"/>
          <a:stretch/>
        </p:blipFill>
        <p:spPr>
          <a:xfrm rot="10800000">
            <a:off x="1073030" y="4250286"/>
            <a:ext cx="10314308" cy="47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0"/>
          <a:stretch/>
        </p:blipFill>
        <p:spPr>
          <a:xfrm rot="10800000">
            <a:off x="1009354" y="447657"/>
            <a:ext cx="10948310" cy="78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1"/>
          <a:stretch/>
        </p:blipFill>
        <p:spPr>
          <a:xfrm>
            <a:off x="641588" y="363135"/>
            <a:ext cx="11548587" cy="48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2"/>
          <a:stretch/>
        </p:blipFill>
        <p:spPr>
          <a:xfrm>
            <a:off x="641588" y="1074703"/>
            <a:ext cx="11548587" cy="54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69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2"/>
            <a:ext cx="11548587" cy="71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9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4"/>
            <a:ext cx="11548587" cy="68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5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4"/>
            <a:ext cx="11548587" cy="34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6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4"/>
            <a:ext cx="11548587" cy="44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0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2"/>
          <a:stretch/>
        </p:blipFill>
        <p:spPr>
          <a:xfrm>
            <a:off x="641588" y="363135"/>
            <a:ext cx="11548587" cy="48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66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51252" r="23868"/>
          <a:stretch/>
        </p:blipFill>
        <p:spPr>
          <a:xfrm>
            <a:off x="1330656" y="537351"/>
            <a:ext cx="10679494" cy="79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0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249" y="1437556"/>
            <a:ext cx="11737304" cy="12749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E' prevista la suddivisione di batteri, appartenenti alla stessa specie, in </a:t>
            </a:r>
            <a:r>
              <a:rPr lang="en-US" altLang="zh-CN" sz="2688" u="sng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ceppi</a:t>
            </a: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a seconda del tipo di differenze: biochimiche, antigeniche, sensibilità ai batteriofagi, resistenza agli antibiotici.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855620" y="3112980"/>
            <a:ext cx="1419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271360" y="3102840"/>
            <a:ext cx="99372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Biotipi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569280" y="3112980"/>
            <a:ext cx="1622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o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056000" y="3102840"/>
            <a:ext cx="113568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Biovars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506020" y="3112980"/>
            <a:ext cx="1115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: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921760" y="3112980"/>
            <a:ext cx="7098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ceppi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945900" y="3112980"/>
            <a:ext cx="17136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caratterizzati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973900" y="3112980"/>
            <a:ext cx="33462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da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9622860" y="3112980"/>
            <a:ext cx="13283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differenze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271360" y="3478020"/>
            <a:ext cx="34171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biochimiche o fisiologiche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855620" y="4218240"/>
            <a:ext cx="1419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2271360" y="4208100"/>
            <a:ext cx="86798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Sierotipi o Serovars : ceppi caratterizzati da differenze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2271360" y="4583280"/>
            <a:ext cx="15412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antigeniche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2535000" y="645468"/>
            <a:ext cx="7726680" cy="66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44"/>
              </a:lnSpc>
              <a:tabLst/>
            </a:pPr>
            <a:r>
              <a:rPr lang="en-US" altLang="zh-CN" sz="4416" b="1" dirty="0" smtClean="0">
                <a:solidFill>
                  <a:srgbClr val="990033"/>
                </a:solidFill>
                <a:latin typeface="Times" pitchFamily="18" charset="0"/>
                <a:cs typeface="Times" pitchFamily="18" charset="0"/>
              </a:rPr>
              <a:t>CLASSIFICAZIONE dei BATTERI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2271360" y="4583280"/>
            <a:ext cx="15412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antigeniche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1855620" y="5333640"/>
            <a:ext cx="1419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2271360" y="5323500"/>
            <a:ext cx="86798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Fagotipi o Phagovars : ceppi caratterizzati da differenze di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2271360" y="5698680"/>
            <a:ext cx="41472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sensibilità a diversi batteriofagi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1855620" y="6438900"/>
            <a:ext cx="1419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2271360" y="6428760"/>
            <a:ext cx="85277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Resistotipi : ceppi caratterizzati da differenze nella resistenza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2271360" y="6803940"/>
            <a:ext cx="18454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agli antibiotici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4"/>
            <a:ext cx="11548587" cy="43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38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9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1"/>
          <a:stretch/>
        </p:blipFill>
        <p:spPr>
          <a:xfrm>
            <a:off x="641588" y="363135"/>
            <a:ext cx="11548587" cy="60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27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2803556"/>
            <a:ext cx="11548587" cy="586670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98026" y="649300"/>
            <a:ext cx="11192149" cy="1542108"/>
          </a:xfrm>
          <a:prstGeom prst="rect">
            <a:avLst/>
          </a:prstGeom>
          <a:noFill/>
        </p:spPr>
        <p:txBody>
          <a:bodyPr wrap="square" lIns="125114" tIns="62557" rIns="125114" bIns="62557" rtlCol="0">
            <a:spAutoFit/>
          </a:bodyPr>
          <a:lstStyle/>
          <a:p>
            <a:pPr defTabSz="625569"/>
            <a:r>
              <a:rPr lang="it-IT" sz="3800">
                <a:solidFill>
                  <a:prstClr val="black"/>
                </a:solidFill>
                <a:latin typeface="Calibri"/>
              </a:rPr>
              <a:t>XVIII.  Bordetelle</a:t>
            </a:r>
          </a:p>
          <a:p>
            <a:pPr defTabSz="625569"/>
            <a:endParaRPr lang="it-IT">
              <a:solidFill>
                <a:prstClr val="black"/>
              </a:solidFill>
              <a:latin typeface="Calibri"/>
            </a:endParaRPr>
          </a:p>
          <a:p>
            <a:pPr defTabSz="625569"/>
            <a:r>
              <a:rPr lang="it-IT">
                <a:solidFill>
                  <a:prstClr val="black"/>
                </a:solidFill>
                <a:latin typeface="Calibri"/>
              </a:rPr>
              <a:t>1.  Le bordetelle sono un gruppo di batteri parassiti obbligati del tratto respiratorio dell' uomo e degli animali</a:t>
            </a:r>
          </a:p>
          <a:p>
            <a:pPr defTabSz="625569"/>
            <a:r>
              <a:rPr lang="it-IT">
                <a:solidFill>
                  <a:prstClr val="black"/>
                </a:solidFill>
                <a:latin typeface="Calibri"/>
              </a:rPr>
              <a:t>2. La principale specie petogena per l' uomo è: la </a:t>
            </a:r>
            <a:r>
              <a:rPr lang="it-IT">
                <a:solidFill>
                  <a:srgbClr val="FF0000"/>
                </a:solidFill>
                <a:latin typeface="Calibri"/>
              </a:rPr>
              <a:t>Bordetella pertussis</a:t>
            </a:r>
          </a:p>
        </p:txBody>
      </p:sp>
    </p:spTree>
    <p:extLst>
      <p:ext uri="{BB962C8B-B14F-4D97-AF65-F5344CB8AC3E}">
        <p14:creationId xmlns:p14="http://schemas.microsoft.com/office/powerpoint/2010/main" val="20421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1415425"/>
            <a:ext cx="11548587" cy="740774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21790" y="604520"/>
            <a:ext cx="7562603" cy="711111"/>
          </a:xfrm>
          <a:prstGeom prst="rect">
            <a:avLst/>
          </a:prstGeom>
          <a:noFill/>
        </p:spPr>
        <p:txBody>
          <a:bodyPr wrap="none" lIns="125114" tIns="62557" rIns="125114" bIns="62557" rtlCol="0">
            <a:spAutoFit/>
          </a:bodyPr>
          <a:lstStyle/>
          <a:p>
            <a:pPr defTabSz="625569"/>
            <a:r>
              <a:rPr lang="it-IT" sz="3800">
                <a:solidFill>
                  <a:prstClr val="black"/>
                </a:solidFill>
                <a:latin typeface="Calibri"/>
              </a:rPr>
              <a:t>XIX.  Pseudomonas e batteri correlati</a:t>
            </a:r>
          </a:p>
        </p:txBody>
      </p:sp>
    </p:spTree>
    <p:extLst>
      <p:ext uri="{BB962C8B-B14F-4D97-AF65-F5344CB8AC3E}">
        <p14:creationId xmlns:p14="http://schemas.microsoft.com/office/powerpoint/2010/main" val="603842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2724" y="0"/>
            <a:ext cx="11127350" cy="88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57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5"/>
            <a:ext cx="11548587" cy="359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71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3"/>
            <a:ext cx="11548587" cy="55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3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7493" y="71404"/>
            <a:ext cx="11102680" cy="89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44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5"/>
            <a:ext cx="11548587" cy="69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16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acteri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9719" y="1929873"/>
            <a:ext cx="12324616" cy="6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7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1264" y="1655280"/>
            <a:ext cx="1559520" cy="208278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056" y="2026464"/>
            <a:ext cx="1292760" cy="15595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90580" y="2332200"/>
            <a:ext cx="50294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 sistema di classificazione linneiano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490580" y="3133260"/>
            <a:ext cx="36199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 nomenclatura binomiale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906320" y="3934320"/>
            <a:ext cx="92983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nome di specie costituito da 2 parole latine (in corsivo o sottolineato)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906320" y="4339920"/>
            <a:ext cx="43602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1a = genere (iniziale maiuscola)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527449" y="501452"/>
            <a:ext cx="7726680" cy="66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44"/>
              </a:lnSpc>
              <a:tabLst/>
            </a:pPr>
            <a:r>
              <a:rPr lang="en-US" altLang="zh-CN" sz="4416" b="1" dirty="0" smtClean="0">
                <a:solidFill>
                  <a:srgbClr val="990033"/>
                </a:solidFill>
                <a:latin typeface="Times" pitchFamily="18" charset="0"/>
                <a:cs typeface="Times" pitchFamily="18" charset="0"/>
              </a:rPr>
              <a:t>CLASSIFICAZIONE dei BATTERI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906320" y="4745520"/>
            <a:ext cx="43703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2a = specie (iniziale minuscola)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490580" y="5408136"/>
            <a:ext cx="49686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es.: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2169960" y="5397996"/>
            <a:ext cx="932880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Borrelia burgdorferi, Brucella abortus, Chlamydia suis, Clostridium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1906320" y="5722476"/>
            <a:ext cx="959244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tetani, Ehrlichia canis, Escherichia coli, Mycobacterium tuberculosis,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1906320" y="6057096"/>
            <a:ext cx="959244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Shigella dysenteriae, Stafilococcus aureus, Streptococcus pyogenes,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1906320" y="6381576"/>
            <a:ext cx="236262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Vibrio cholerae....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r="13481" b="56367"/>
          <a:stretch/>
        </p:blipFill>
        <p:spPr>
          <a:xfrm>
            <a:off x="1021781" y="363136"/>
            <a:ext cx="11215034" cy="823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17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6"/>
          <a:stretch/>
        </p:blipFill>
        <p:spPr>
          <a:xfrm>
            <a:off x="801311" y="291066"/>
            <a:ext cx="11715379" cy="83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58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4"/>
            <a:ext cx="11548587" cy="39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5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3"/>
            <a:ext cx="11548587" cy="84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1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3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8" y="363134"/>
            <a:ext cx="11548587" cy="49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30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3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228797"/>
            <a:ext cx="11548587" cy="87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0208" y="2869152"/>
            <a:ext cx="1097820" cy="14158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51420" y="2940600"/>
            <a:ext cx="402558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 classificazione descritta nel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957020" y="3366480"/>
            <a:ext cx="6682260" cy="41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6"/>
              </a:lnSpc>
              <a:tabLst/>
            </a:pPr>
            <a:r>
              <a:rPr lang="en-US" altLang="zh-CN" sz="2784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Bergey’s Manual of Systematic Bacteriology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535000" y="1105260"/>
            <a:ext cx="7726680" cy="66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44"/>
              </a:lnSpc>
              <a:tabLst/>
            </a:pPr>
            <a:r>
              <a:rPr lang="en-US" altLang="zh-CN" sz="4416" b="1" dirty="0" smtClean="0">
                <a:solidFill>
                  <a:srgbClr val="990033"/>
                </a:solidFill>
                <a:latin typeface="Times" pitchFamily="18" charset="0"/>
                <a:cs typeface="Times" pitchFamily="18" charset="0"/>
              </a:rPr>
              <a:t>CLASSIFICAZIONE dei BATTERI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535000" y="1105260"/>
            <a:ext cx="7726680" cy="66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44"/>
              </a:lnSpc>
              <a:tabLst/>
            </a:pPr>
            <a:r>
              <a:rPr lang="en-US" altLang="zh-CN" sz="4416" b="1" dirty="0" smtClean="0">
                <a:solidFill>
                  <a:srgbClr val="990033"/>
                </a:solidFill>
                <a:latin typeface="Times" pitchFamily="18" charset="0"/>
                <a:cs typeface="Times" pitchFamily="18" charset="0"/>
              </a:rPr>
              <a:t>CLASSIFICAZIONE dei BATTERI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551420" y="4694820"/>
            <a:ext cx="797004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• aggiornamenti tassonomici riportati in alcuni siti internet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957020" y="5566860"/>
            <a:ext cx="5424900" cy="4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92"/>
              </a:lnSpc>
              <a:tabLst/>
            </a:pPr>
            <a:r>
              <a:rPr lang="en-US" altLang="zh-CN" sz="2688" b="1" dirty="0" smtClean="0">
                <a:solidFill>
                  <a:srgbClr val="CCCCFF"/>
                </a:solidFill>
                <a:latin typeface="Times" pitchFamily="18" charset="0"/>
                <a:cs typeface="Times" pitchFamily="18" charset="0"/>
              </a:rPr>
              <a:t>ad es.: http://www.bacterio.cict.fr/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acteria 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2"/>
          <a:stretch/>
        </p:blipFill>
        <p:spPr>
          <a:xfrm rot="10800000">
            <a:off x="433068" y="511440"/>
            <a:ext cx="12398701" cy="837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6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 r="4470" b="51701"/>
          <a:stretch/>
        </p:blipFill>
        <p:spPr>
          <a:xfrm rot="10800000">
            <a:off x="173746" y="530004"/>
            <a:ext cx="12350977" cy="70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88" y="363134"/>
            <a:ext cx="11548587" cy="54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2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cteria 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b="54791"/>
          <a:stretch/>
        </p:blipFill>
        <p:spPr>
          <a:xfrm>
            <a:off x="75784" y="385523"/>
            <a:ext cx="12755981" cy="7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14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376</Words>
  <Application>Microsoft Macintosh PowerPoint</Application>
  <PresentationFormat>Personalizzato</PresentationFormat>
  <Paragraphs>84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45</vt:i4>
      </vt:variant>
    </vt:vector>
  </HeadingPairs>
  <TitlesOfParts>
    <vt:vector size="47" baseType="lpstr">
      <vt:lpstr>Office 主题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Giuseppe</cp:lastModifiedBy>
  <cp:revision>4</cp:revision>
  <dcterms:modified xsi:type="dcterms:W3CDTF">2018-12-14T10:35:41Z</dcterms:modified>
</cp:coreProperties>
</file>