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62"/>
  </p:notesMasterIdLst>
  <p:sldIdLst>
    <p:sldId id="328" r:id="rId8"/>
    <p:sldId id="294" r:id="rId9"/>
    <p:sldId id="329" r:id="rId10"/>
    <p:sldId id="334" r:id="rId11"/>
    <p:sldId id="321" r:id="rId12"/>
    <p:sldId id="322" r:id="rId13"/>
    <p:sldId id="323" r:id="rId14"/>
    <p:sldId id="327" r:id="rId15"/>
    <p:sldId id="324" r:id="rId16"/>
    <p:sldId id="326" r:id="rId17"/>
    <p:sldId id="325" r:id="rId18"/>
    <p:sldId id="264" r:id="rId19"/>
    <p:sldId id="335" r:id="rId20"/>
    <p:sldId id="265" r:id="rId21"/>
    <p:sldId id="266" r:id="rId22"/>
    <p:sldId id="267" r:id="rId23"/>
    <p:sldId id="337" r:id="rId24"/>
    <p:sldId id="330" r:id="rId25"/>
    <p:sldId id="301" r:id="rId26"/>
    <p:sldId id="331" r:id="rId27"/>
    <p:sldId id="307" r:id="rId28"/>
    <p:sldId id="277" r:id="rId29"/>
    <p:sldId id="278" r:id="rId30"/>
    <p:sldId id="303" r:id="rId31"/>
    <p:sldId id="304" r:id="rId32"/>
    <p:sldId id="332" r:id="rId33"/>
    <p:sldId id="333" r:id="rId34"/>
    <p:sldId id="338" r:id="rId35"/>
    <p:sldId id="336" r:id="rId36"/>
    <p:sldId id="258" r:id="rId37"/>
    <p:sldId id="259" r:id="rId38"/>
    <p:sldId id="261" r:id="rId39"/>
    <p:sldId id="296" r:id="rId40"/>
    <p:sldId id="295" r:id="rId41"/>
    <p:sldId id="297" r:id="rId42"/>
    <p:sldId id="262" r:id="rId43"/>
    <p:sldId id="298" r:id="rId44"/>
    <p:sldId id="299" r:id="rId45"/>
    <p:sldId id="300" r:id="rId46"/>
    <p:sldId id="279" r:id="rId47"/>
    <p:sldId id="302" r:id="rId48"/>
    <p:sldId id="268" r:id="rId49"/>
    <p:sldId id="305" r:id="rId50"/>
    <p:sldId id="306" r:id="rId51"/>
    <p:sldId id="308" r:id="rId52"/>
    <p:sldId id="309" r:id="rId53"/>
    <p:sldId id="310" r:id="rId54"/>
    <p:sldId id="269" r:id="rId55"/>
    <p:sldId id="270" r:id="rId56"/>
    <p:sldId id="271" r:id="rId57"/>
    <p:sldId id="275" r:id="rId58"/>
    <p:sldId id="276" r:id="rId59"/>
    <p:sldId id="317" r:id="rId60"/>
    <p:sldId id="318" r:id="rId6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1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F10-D84F-114C-8289-1A0BF742B7C3}" type="datetimeFigureOut">
              <a:t>05/12/19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0425D-AEE2-1640-9262-C45DFCD83254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11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AB8B8A-40C2-BD49-9A8C-96AE9AD8621F}" type="slidenum">
              <a:rPr lang="it-IT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EBDE18-FB0F-FB43-BE25-E7825A404190}" type="slidenum">
              <a:rPr lang="it-IT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99323-CCDC-D649-86E8-D40737B11B1E}" type="slidenum">
              <a:rPr lang="it-IT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2F27B-17E7-854D-8815-FB2B0A4410B7}" type="slidenum">
              <a:rPr lang="it-IT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7118F7-7A09-0B4C-B464-B60456B1D17D}" type="slidenum">
              <a:rPr lang="it-IT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01EB96-173D-0342-AE5A-D8AEE80599C3}" type="slidenum">
              <a:rPr lang="it-IT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E051FC-1DAB-5347-91F0-194B1C584BFA}" type="slidenum">
              <a:rPr lang="it-IT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3820-BEFD-D44A-B04F-789575A9839B}" type="slidenum">
              <a:rPr lang="it-IT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ACFF37-C028-FE42-954B-B06E58BEEF2C}" type="slidenum">
              <a:rPr lang="it-IT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8B778-5F9E-6B4F-9AD0-47FF9088F1F7}" type="slidenum">
              <a:rPr lang="it-IT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AC9E9-B83A-0049-BF68-A4BF102334FA}" type="slidenum">
              <a:rPr lang="it-IT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54F82-32EB-894E-8F70-931BF9C17D6E}" type="slidenum">
              <a:rPr lang="it-IT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7C164-C2AE-E94D-89DB-E1D4F9E6C48F}" type="slidenum">
              <a:rPr lang="it-IT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3C6AF-DC25-2448-9AF9-C2298097E177}" type="slidenum">
              <a:rPr lang="it-IT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49F11-F785-B24D-8A64-2E43F55C014C}" type="slidenum">
              <a:rPr lang="it-IT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C5807-F513-DE42-AAE4-E6ADB1002498}" type="slidenum">
              <a:rPr lang="it-IT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B861A-177B-604A-B2FA-AA181711B286}" type="slidenum">
              <a:rPr lang="it-IT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4ECD8-DB3A-6643-9693-7D838279C8F3}" type="slidenum">
              <a:rPr lang="it-IT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DCB7E6-2B4B-E24F-94CA-53D4278450C8}" type="slidenum">
              <a:rPr lang="it-IT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B6379-21A3-8341-AEF5-311C22257B4F}" type="slidenum">
              <a:rPr lang="it-IT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70E58-CDF8-2942-89E9-1F091BDA0809}" type="slidenum">
              <a:rPr lang="it-IT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54F82-32EB-894E-8F70-931BF9C17D6E}" type="slidenum">
              <a:rPr lang="it-IT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CF7995-D6DC-EF43-80BD-CE0FEE926A92}" type="slidenum">
              <a:rPr lang="it-IT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C3769F-748C-F148-B00B-2EE7AC332562}" type="slidenum">
              <a:rPr lang="it-IT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3851D-7FEC-1F4C-8F9A-55DD13C2DCEA}" type="slidenum">
              <a:rPr lang="it-IT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44FAF-B54A-C54D-BD7C-568E76E3F94E}" type="slidenum">
              <a:rPr lang="it-IT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84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85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7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221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4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2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03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96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3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4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193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8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5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48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2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30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7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11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7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139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4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33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6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83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90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2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51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43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5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563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2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9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75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9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72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69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77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47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27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2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05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667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39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64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31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95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76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40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37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3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2632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59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68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3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40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22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236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9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90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8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rco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52600" y="0"/>
            <a:ext cx="7086600" cy="17526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38600" y="2362200"/>
            <a:ext cx="4572000" cy="1752600"/>
          </a:xfrm>
        </p:spPr>
        <p:txBody>
          <a:bodyPr/>
          <a:lstStyle>
            <a:lvl1pPr marL="0" indent="0">
              <a:buFont typeface="Monotype Sorts" charset="0"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3340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A542-DED7-E743-894A-584A39CD07A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275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02A4-2CBA-E44D-94C2-28A40D5CE7D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6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227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49A-64CB-0442-8374-B5B7B2C49D7E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1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E5D3F-CB47-7640-A3AF-8CA6B4435134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79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5C40-DFAD-FA41-A194-1E50C2A05362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F34B-5B37-6B4B-ADF7-DF006601E98B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6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DA12-C277-8348-AA98-8FD08200E93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567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0C5F0-C129-B547-96A8-507B4410A583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61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6235-DC89-8740-B361-78388F24904F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86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94A94-953C-A647-B32B-CDC0E7D755F1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216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39000" y="0"/>
            <a:ext cx="1676400" cy="60960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0"/>
            <a:ext cx="4876800" cy="60960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9999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5291-AE9A-A04D-B90A-7329C6B0E8B0}" type="slidenum">
              <a:rPr lang="it-IT">
                <a:solidFill>
                  <a:srgbClr val="009999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8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6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78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E1ADB-4748-7F47-B108-0E6F066C6A8B}" type="datetimeFigureOut">
              <a:t>05/12/19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F3AE-02D7-8D4C-9703-291A92F96426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08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8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2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6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rco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1816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6388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algn="ctr" defTabSz="914400" eaLnBrk="0" fontAlgn="base" hangingPunct="0">
              <a:spcAft>
                <a:spcPct val="0"/>
              </a:spcAft>
              <a:defRPr/>
            </a:pPr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400">
                <a:solidFill>
                  <a:schemeClr val="folHlink"/>
                </a:solidFill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F4C80179-C308-D54A-922E-4A710EE9C32B}" type="slidenum">
              <a:rPr lang="it-IT">
                <a:solidFill>
                  <a:srgbClr val="009999"/>
                </a:solidFill>
                <a:latin typeface="Arial" charset="0"/>
                <a:ea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9999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7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0"/>
        <a:buChar char="n"/>
        <a:defRPr kumimoji="1"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0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2" b="7625"/>
          <a:stretch/>
        </p:blipFill>
        <p:spPr>
          <a:xfrm rot="10800000">
            <a:off x="323567" y="468339"/>
            <a:ext cx="8640000" cy="42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3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65659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0" y="49530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Acquisizione virulenza</a:t>
            </a:r>
          </a:p>
        </p:txBody>
      </p:sp>
    </p:spTree>
    <p:extLst>
      <p:ext uri="{BB962C8B-B14F-4D97-AF65-F5344CB8AC3E}">
        <p14:creationId xmlns:p14="http://schemas.microsoft.com/office/powerpoint/2010/main" val="64417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>
            <a:lum bright="-30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787400"/>
            <a:ext cx="71501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  <p:sp>
        <p:nvSpPr>
          <p:cNvPr id="5" name="Freccia sinistra 4"/>
          <p:cNvSpPr/>
          <p:nvPr/>
        </p:nvSpPr>
        <p:spPr>
          <a:xfrm>
            <a:off x="5317556" y="2124767"/>
            <a:ext cx="1258171" cy="6172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76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9" b="22095"/>
          <a:stretch/>
        </p:blipFill>
        <p:spPr>
          <a:xfrm rot="10800000">
            <a:off x="571880" y="0"/>
            <a:ext cx="7920000" cy="68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  <p:sp>
        <p:nvSpPr>
          <p:cNvPr id="5" name="Freccia sinistra 4"/>
          <p:cNvSpPr/>
          <p:nvPr/>
        </p:nvSpPr>
        <p:spPr>
          <a:xfrm>
            <a:off x="5097734" y="3419132"/>
            <a:ext cx="1258171" cy="6172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66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86279" y="509990"/>
            <a:ext cx="8658068" cy="2058800"/>
            <a:chOff x="186279" y="509990"/>
            <a:chExt cx="8658068" cy="2058800"/>
          </a:xfrm>
        </p:grpSpPr>
        <p:pic>
          <p:nvPicPr>
            <p:cNvPr id="4" name="Immagine 3" descr="micro 11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1" b="78019"/>
            <a:stretch/>
          </p:blipFill>
          <p:spPr>
            <a:xfrm rot="10800000">
              <a:off x="186279" y="509990"/>
              <a:ext cx="8640000" cy="1455980"/>
            </a:xfrm>
            <a:prstGeom prst="rect">
              <a:avLst/>
            </a:prstGeom>
          </p:spPr>
        </p:pic>
        <p:pic>
          <p:nvPicPr>
            <p:cNvPr id="3" name="Immagine 2" descr="micro 11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576"/>
            <a:stretch/>
          </p:blipFill>
          <p:spPr>
            <a:xfrm rot="10800000">
              <a:off x="204347" y="1953758"/>
              <a:ext cx="8640000" cy="615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430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ext Box 2"/>
          <p:cNvSpPr txBox="1">
            <a:spLocks noChangeArrowheads="1"/>
          </p:cNvSpPr>
          <p:nvPr/>
        </p:nvSpPr>
        <p:spPr bwMode="auto">
          <a:xfrm>
            <a:off x="1752600" y="533400"/>
            <a:ext cx="6140450" cy="4483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I plasmidi codificano per funzioni non indispensabili alla sopravvivenza della cellula batterica, ma garantiscono notevoli vantaggi in particolari condizioni di crescita  </a:t>
            </a:r>
          </a:p>
        </p:txBody>
      </p:sp>
    </p:spTree>
    <p:extLst>
      <p:ext uri="{BB962C8B-B14F-4D97-AF65-F5344CB8AC3E}">
        <p14:creationId xmlns:p14="http://schemas.microsoft.com/office/powerpoint/2010/main" val="389518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37160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3600" smtClean="0">
                <a:cs typeface="+mj-cs"/>
              </a:rPr>
              <a:t>Materiale genetico presente nella cellula batterica</a:t>
            </a:r>
            <a:endParaRPr lang="it-IT" smtClean="0">
              <a:cs typeface="+mj-cs"/>
            </a:endParaRP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082297"/>
            <a:ext cx="6096000" cy="2460193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it-IT" sz="320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Cromosoma batterico</a:t>
            </a:r>
          </a:p>
          <a:p>
            <a:pPr>
              <a:lnSpc>
                <a:spcPct val="120000"/>
              </a:lnSpc>
              <a:defRPr/>
            </a:pPr>
            <a:r>
              <a:rPr lang="it-IT" sz="320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Plasmidi</a:t>
            </a:r>
          </a:p>
          <a:p>
            <a:pPr>
              <a:lnSpc>
                <a:spcPct val="120000"/>
              </a:lnSpc>
              <a:defRPr/>
            </a:pPr>
            <a:r>
              <a:rPr lang="it-IT" sz="320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DNA fagico</a:t>
            </a:r>
          </a:p>
        </p:txBody>
      </p:sp>
    </p:spTree>
    <p:extLst>
      <p:ext uri="{BB962C8B-B14F-4D97-AF65-F5344CB8AC3E}">
        <p14:creationId xmlns:p14="http://schemas.microsoft.com/office/powerpoint/2010/main" val="14226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70"/>
          <a:stretch/>
        </p:blipFill>
        <p:spPr>
          <a:xfrm>
            <a:off x="260518" y="377616"/>
            <a:ext cx="8640000" cy="33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1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Comment 2"/>
          <p:cNvSpPr>
            <a:spLocks noChangeArrowheads="1"/>
          </p:cNvSpPr>
          <p:nvPr/>
        </p:nvSpPr>
        <p:spPr bwMode="auto">
          <a:xfrm>
            <a:off x="228600" y="3886200"/>
            <a:ext cx="4572000" cy="2335213"/>
          </a:xfrm>
          <a:prstGeom prst="rect">
            <a:avLst/>
          </a:prstGeom>
          <a:solidFill>
            <a:srgbClr val="FCFDC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b="1" i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Coniugazione</a:t>
            </a:r>
            <a:r>
              <a:rPr lang="it-IT" sz="2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</a:p>
          <a:p>
            <a:pPr algn="ctr" defTabSz="914400"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Scambio di materiale genetico da un batterio donatore ad un batterio ricevente attraverso il pilo F</a:t>
            </a:r>
            <a:endParaRPr lang="it-IT" sz="2000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it-IT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49784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3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GB" sz="2800" b="0" smtClean="0">
                <a:solidFill>
                  <a:srgbClr val="000066"/>
                </a:solidFill>
                <a:cs typeface="Times New Roman" charset="0"/>
              </a:rPr>
              <a:t>Principali funzioni dei plasmidi di interesse medico</a:t>
            </a:r>
            <a:endParaRPr lang="it-IT" sz="3200" b="0" smtClean="0">
              <a:latin typeface="Times" charset="0"/>
              <a:cs typeface="Times New Roman" charset="0"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839200" cy="5257800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  <a:defRPr/>
            </a:pPr>
            <a:endParaRPr lang="en-GB" sz="2400" b="1" smtClean="0">
              <a:solidFill>
                <a:srgbClr val="000066"/>
              </a:solidFill>
              <a:cs typeface="+mn-cs"/>
            </a:endParaRP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b="1" smtClean="0">
                <a:solidFill>
                  <a:srgbClr val="000066"/>
                </a:solidFill>
                <a:cs typeface="+mn-cs"/>
              </a:rPr>
              <a:t>	Coniugazione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 : </a:t>
            </a:r>
            <a:r>
              <a:rPr lang="en-GB" i="1" smtClean="0">
                <a:solidFill>
                  <a:srgbClr val="FF0000"/>
                </a:solidFill>
                <a:latin typeface="Times" charset="0"/>
                <a:cs typeface="Times New Roman" charset="0"/>
              </a:rPr>
              <a:t>Plasmide F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, 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meccanismo di 			trasferimento genico</a:t>
            </a:r>
          </a:p>
          <a:p>
            <a:pPr>
              <a:lnSpc>
                <a:spcPct val="120000"/>
              </a:lnSpc>
              <a:defRPr/>
            </a:pPr>
            <a:endParaRPr lang="en-GB" sz="2400" smtClean="0">
              <a:solidFill>
                <a:srgbClr val="000066"/>
              </a:solidFill>
              <a:cs typeface="Times New Roman" charset="0"/>
            </a:endParaRP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	Resistenza agli antibiotici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: </a:t>
            </a:r>
            <a:r>
              <a:rPr lang="en-GB" sz="2400" i="1" smtClean="0">
                <a:solidFill>
                  <a:srgbClr val="FF0000"/>
                </a:solidFill>
                <a:cs typeface="Times New Roman" charset="0"/>
              </a:rPr>
              <a:t>Plasmidi R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</a:t>
            </a: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</a:t>
            </a: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degradazione enzimatica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(e.g. penicillina) </a:t>
            </a: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</a:t>
            </a: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modificazioni enzimatiche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(e.g. cloramfenicolo)</a:t>
            </a: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</a:t>
            </a: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alterata permeabilità 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(e.g. tetracicline) </a:t>
            </a: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</a:t>
            </a: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alterazione del target 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(e.g. streptomicine)</a:t>
            </a:r>
          </a:p>
          <a:p>
            <a:pPr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</a:t>
            </a: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via metabolica alternativa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(e.g. sulfamidici)</a:t>
            </a:r>
            <a:r>
              <a:rPr lang="en-GB" sz="20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 </a:t>
            </a:r>
          </a:p>
          <a:p>
            <a:pPr>
              <a:lnSpc>
                <a:spcPct val="90000"/>
              </a:lnSpc>
              <a:buFont typeface="Monotype Sorts" charset="0"/>
              <a:buNone/>
              <a:defRPr/>
            </a:pPr>
            <a:endParaRPr lang="en-GB" sz="2400" smtClean="0">
              <a:solidFill>
                <a:srgbClr val="000066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9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534400" cy="838200"/>
          </a:xfrm>
        </p:spPr>
        <p:txBody>
          <a:bodyPr/>
          <a:lstStyle/>
          <a:p>
            <a:pPr>
              <a:defRPr/>
            </a:pPr>
            <a:r>
              <a:rPr lang="en-GB" sz="2800" b="0" smtClean="0">
                <a:solidFill>
                  <a:srgbClr val="000066"/>
                </a:solidFill>
                <a:cs typeface="Times New Roman" charset="0"/>
              </a:rPr>
              <a:t>Principali funzioni dei plasmidi di interesse medico</a:t>
            </a:r>
            <a:endParaRPr lang="it-IT" sz="3200" b="0" smtClean="0">
              <a:latin typeface="Times" charset="0"/>
              <a:cs typeface="Times New Roman" charset="0"/>
            </a:endParaRP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71600"/>
            <a:ext cx="6934200" cy="4114800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Virulenza</a:t>
            </a:r>
            <a:r>
              <a:rPr lang="en-GB" sz="2400" b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: 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fattori di invasione, produzione di 		tossine e colicine</a:t>
            </a:r>
          </a:p>
          <a:p>
            <a:pPr>
              <a:lnSpc>
                <a:spcPct val="130000"/>
              </a:lnSpc>
              <a:defRPr/>
            </a:pPr>
            <a:endParaRPr lang="en-GB" sz="2400" smtClean="0">
              <a:solidFill>
                <a:srgbClr val="000066"/>
              </a:solidFill>
              <a:cs typeface="Times New Roman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GB" sz="2400" b="1" smtClean="0">
                <a:solidFill>
                  <a:srgbClr val="000066"/>
                </a:solidFill>
                <a:cs typeface="Times New Roman" charset="0"/>
              </a:rPr>
              <a:t>Metabolismo e Catabolismo: 				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e.g., produzione di	siderofori</a:t>
            </a:r>
          </a:p>
          <a:p>
            <a:pPr>
              <a:lnSpc>
                <a:spcPct val="130000"/>
              </a:lnSpc>
              <a:defRPr/>
            </a:pPr>
            <a:endParaRPr lang="it-IT" sz="2400" smtClean="0">
              <a:solidFill>
                <a:srgbClr val="000066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0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2" b="25501"/>
          <a:stretch/>
        </p:blipFill>
        <p:spPr>
          <a:xfrm>
            <a:off x="374925" y="308931"/>
            <a:ext cx="8640000" cy="50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5"/>
          <a:stretch/>
        </p:blipFill>
        <p:spPr>
          <a:xfrm>
            <a:off x="317722" y="389025"/>
            <a:ext cx="8640000" cy="28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4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  <p:sp>
        <p:nvSpPr>
          <p:cNvPr id="5" name="Freccia sinistra 4"/>
          <p:cNvSpPr/>
          <p:nvPr/>
        </p:nvSpPr>
        <p:spPr>
          <a:xfrm>
            <a:off x="4597028" y="2710895"/>
            <a:ext cx="1258171" cy="61725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64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73"/>
          <a:stretch/>
        </p:blipFill>
        <p:spPr>
          <a:xfrm rot="10800000">
            <a:off x="323567" y="493765"/>
            <a:ext cx="8640000" cy="1273027"/>
          </a:xfrm>
          <a:prstGeom prst="rect">
            <a:avLst/>
          </a:prstGeom>
        </p:spPr>
      </p:pic>
      <p:pic>
        <p:nvPicPr>
          <p:cNvPr id="3" name="Immagine 2" descr="micro 1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93"/>
          <a:stretch/>
        </p:blipFill>
        <p:spPr>
          <a:xfrm>
            <a:off x="323567" y="1766793"/>
            <a:ext cx="8640000" cy="19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1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9" b="45754"/>
          <a:stretch/>
        </p:blipFill>
        <p:spPr>
          <a:xfrm rot="10800000">
            <a:off x="220600" y="521347"/>
            <a:ext cx="8640000" cy="32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4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73093" y="5568214"/>
            <a:ext cx="589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/>
              <a:t>La replicazione dei batteri</a:t>
            </a:r>
          </a:p>
        </p:txBody>
      </p:sp>
    </p:spTree>
    <p:extLst>
      <p:ext uri="{BB962C8B-B14F-4D97-AF65-F5344CB8AC3E}">
        <p14:creationId xmlns:p14="http://schemas.microsoft.com/office/powerpoint/2010/main" val="28285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4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3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2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2133600"/>
            <a:ext cx="2133600" cy="19812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it-IT" sz="1700" smtClean="0">
                <a:latin typeface="Avant Garde" charset="0"/>
                <a:cs typeface="+mj-cs"/>
              </a:rPr>
              <a:t>Mappa cromosomica dei geni di </a:t>
            </a:r>
            <a:r>
              <a:rPr lang="it-IT" sz="1700" b="0" i="1" smtClean="0">
                <a:latin typeface="AvantGarde Bold" charset="0"/>
                <a:cs typeface="+mj-cs"/>
              </a:rPr>
              <a:t>E. coli</a:t>
            </a:r>
            <a:endParaRPr lang="it-IT" smtClean="0">
              <a:latin typeface="Avant Garde" charset="0"/>
              <a:cs typeface="+mj-cs"/>
            </a:endParaRPr>
          </a:p>
        </p:txBody>
      </p:sp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3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35038"/>
            <a:ext cx="5133975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48" name="Rectangle 12"/>
          <p:cNvSpPr>
            <a:spLocks noChangeArrowheads="1"/>
          </p:cNvSpPr>
          <p:nvPr/>
        </p:nvSpPr>
        <p:spPr bwMode="auto">
          <a:xfrm>
            <a:off x="0" y="6308725"/>
            <a:ext cx="4049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da P.R. Murray, K.S. Rosenthal, G.S. Kobayashi, M.A. Pfaller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Microbiologia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EDISES</a:t>
            </a:r>
          </a:p>
        </p:txBody>
      </p:sp>
    </p:spTree>
    <p:extLst>
      <p:ext uri="{BB962C8B-B14F-4D97-AF65-F5344CB8AC3E}">
        <p14:creationId xmlns:p14="http://schemas.microsoft.com/office/powerpoint/2010/main" val="419534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GB" smtClean="0">
                <a:cs typeface="+mj-cs"/>
              </a:rPr>
              <a:t>Cromosoma </a:t>
            </a:r>
            <a:r>
              <a:rPr lang="en-GB"/>
              <a:t>batterico</a:t>
            </a:r>
            <a:endParaRPr lang="en-GB" smtClean="0">
              <a:cs typeface="+mj-cs"/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4800600"/>
          </a:xfrm>
          <a:solidFill>
            <a:schemeClr val="accent1"/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 smtClean="0">
              <a:latin typeface="+mj-lt"/>
              <a:cs typeface="+mn-cs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Unico cromosoma 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		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generalmente </a:t>
            </a:r>
            <a:r>
              <a:rPr lang="en-GB" sz="2400" smtClean="0">
                <a:solidFill>
                  <a:srgbClr val="FF0000"/>
                </a:solidFill>
                <a:latin typeface="+mj-lt"/>
                <a:cs typeface="Times New Roman" charset="0"/>
              </a:rPr>
              <a:t>circolare</a:t>
            </a: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, superspiralizzato (vs cromosomi lineari eucariotici)</a:t>
            </a:r>
            <a:endParaRPr lang="en-GB" sz="2400" i="1">
              <a:solidFill>
                <a:srgbClr val="000066"/>
              </a:solidFill>
              <a:latin typeface="+mj-lt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FF0000"/>
                </a:solidFill>
                <a:latin typeface="+mj-lt"/>
                <a:cs typeface="Times New Roman" charset="0"/>
              </a:rPr>
              <a:t>lineare</a:t>
            </a: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 in alcune spirochete e in </a:t>
            </a:r>
            <a:r>
              <a:rPr lang="en-GB" sz="2400" i="1" smtClean="0">
                <a:solidFill>
                  <a:srgbClr val="000066"/>
                </a:solidFill>
                <a:latin typeface="+mj-lt"/>
                <a:cs typeface="Times New Roman" charset="0"/>
              </a:rPr>
              <a:t>Borrelia burgdorferi </a:t>
            </a: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(~1000 kb)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>
              <a:solidFill>
                <a:srgbClr val="000066"/>
              </a:solidFill>
              <a:latin typeface="+mj-lt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>
                <a:solidFill>
                  <a:srgbClr val="000066"/>
                </a:solidFill>
                <a:latin typeface="+mj-lt"/>
              </a:rPr>
              <a:t>Mancano gli istoni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i="1">
                <a:solidFill>
                  <a:srgbClr val="000066"/>
                </a:solidFill>
                <a:latin typeface="+mj-lt"/>
              </a:rPr>
              <a:t>	</a:t>
            </a:r>
            <a:r>
              <a:rPr lang="en-GB" sz="2400">
                <a:solidFill>
                  <a:srgbClr val="000066"/>
                </a:solidFill>
                <a:latin typeface="+mj-lt"/>
                <a:cs typeface="Times New Roman" charset="0"/>
              </a:rPr>
              <a:t>Sono presenti proteine ‘histone-like’ oppure ‘nucleoid-associated’ = poliammine, come la spermina e la spermidina 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>
                <a:solidFill>
                  <a:srgbClr val="000066"/>
                </a:solidFill>
                <a:latin typeface="+mj-lt"/>
                <a:cs typeface="Times New Roman" charset="0"/>
              </a:rPr>
              <a:t>	coinvolte nel packaging del cromosoma, e nella regolazione della trascrizione</a:t>
            </a:r>
            <a:r>
              <a:rPr lang="en-GB" sz="2400" smtClean="0">
                <a:solidFill>
                  <a:srgbClr val="000066"/>
                </a:solidFill>
                <a:latin typeface="+mj-lt"/>
                <a:cs typeface="Times New Roman" charset="0"/>
              </a:rPr>
              <a:t> </a:t>
            </a:r>
            <a:r>
              <a:rPr lang="en-GB" sz="2400" smtClean="0">
                <a:solidFill>
                  <a:srgbClr val="000066"/>
                </a:solidFill>
                <a:latin typeface="+mj-lt"/>
                <a:cs typeface="+mn-cs"/>
              </a:rPr>
              <a:t>	</a:t>
            </a:r>
            <a:r>
              <a:rPr lang="en-GB" sz="2400" smtClean="0">
                <a:latin typeface="+mj-lt"/>
                <a:cs typeface="+mn-cs"/>
              </a:rPr>
              <a:t>						</a:t>
            </a:r>
          </a:p>
        </p:txBody>
      </p:sp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3336925" y="5984875"/>
            <a:ext cx="542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8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mtClean="0">
                <a:latin typeface="Times" charset="0"/>
                <a:cs typeface="Times New Roman" charset="0"/>
              </a:rPr>
              <a:t>Comparazione fra genomi</a:t>
            </a:r>
            <a:r>
              <a:rPr lang="en-GB" smtClean="0">
                <a:cs typeface="+mj-cs"/>
              </a:rPr>
              <a:t> 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534400" cy="4876800"/>
          </a:xfrm>
          <a:solidFill>
            <a:schemeClr val="accent1"/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Species					bp		‘genes’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2400" i="1" smtClean="0">
                <a:solidFill>
                  <a:srgbClr val="000066"/>
                </a:solidFill>
                <a:cs typeface="Times New Roman" charset="0"/>
              </a:rPr>
              <a:t>Haemophilus influenzae		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1,830,137 	1,743 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2400" i="1" smtClean="0">
                <a:solidFill>
                  <a:srgbClr val="000066"/>
                </a:solidFill>
                <a:cs typeface="Times New Roman" charset="0"/>
              </a:rPr>
              <a:t>Campylobacter jejuni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			1,641,481 	1,708 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2400" i="1" smtClean="0">
                <a:solidFill>
                  <a:srgbClr val="000066"/>
                </a:solidFill>
                <a:cs typeface="Times New Roman" charset="0"/>
              </a:rPr>
              <a:t>Mycobacterium tuberculosis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		4,115,291 	3,924 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2400" i="1" smtClean="0">
                <a:solidFill>
                  <a:srgbClr val="000066"/>
                </a:solidFill>
                <a:cs typeface="Times New Roman" charset="0"/>
              </a:rPr>
              <a:t>Neisseria meningitidis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			2,184,406 	2,121 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2400" i="1" smtClean="0">
                <a:solidFill>
                  <a:srgbClr val="000066"/>
                </a:solidFill>
                <a:cs typeface="Times New Roman" charset="0"/>
              </a:rPr>
              <a:t>Escherichia coli</a:t>
            </a: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 			4,639,221	4,288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cs typeface="Times New Roman" charset="0"/>
              </a:rPr>
              <a:t>Funzioni: 20% metabolism, 10% transport, 10% regulation     	       &amp; replication, 5% structural, 5% protein synthesis,</a:t>
            </a:r>
            <a:r>
              <a:rPr lang="en-GB" sz="2400" smtClean="0">
                <a:cs typeface="Times New Roman" charset="0"/>
              </a:rPr>
              <a:t> </a:t>
            </a:r>
          </a:p>
          <a:p>
            <a:pPr marL="609600" indent="-609600">
              <a:lnSpc>
                <a:spcPct val="120000"/>
              </a:lnSpc>
              <a:buFont typeface="Monotype Sorts" charset="0"/>
              <a:buNone/>
              <a:defRPr/>
            </a:pPr>
            <a:r>
              <a:rPr lang="en-GB" sz="2400" smtClean="0">
                <a:cs typeface="Times New Roman" charset="0"/>
              </a:rPr>
              <a:t>		       </a:t>
            </a:r>
            <a:r>
              <a:rPr lang="en-GB" sz="2400" smtClean="0">
                <a:solidFill>
                  <a:srgbClr val="CC0000"/>
                </a:solidFill>
                <a:cs typeface="Times New Roman" charset="0"/>
              </a:rPr>
              <a:t>50% tra ancora sconosciute (finalizzate a 			       meccanismi di resistenza e patogenicità ?)</a:t>
            </a:r>
            <a:endParaRPr lang="en-GB" sz="2400" smtClean="0">
              <a:cs typeface="+mn-cs"/>
            </a:endParaRPr>
          </a:p>
        </p:txBody>
      </p:sp>
      <p:sp>
        <p:nvSpPr>
          <p:cNvPr id="417799" name="Rectangle 7"/>
          <p:cNvSpPr>
            <a:spLocks noChangeArrowheads="1"/>
          </p:cNvSpPr>
          <p:nvPr/>
        </p:nvSpPr>
        <p:spPr bwMode="auto">
          <a:xfrm>
            <a:off x="1262063" y="184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5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GB" smtClean="0">
                <a:cs typeface="+mj-cs"/>
              </a:rPr>
              <a:t>Plasmidi batterici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9067800" cy="5334000"/>
          </a:xfrm>
          <a:solidFill>
            <a:schemeClr val="accent1"/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000" smtClean="0">
              <a:cs typeface="+mn-cs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i="1" smtClean="0">
                <a:cs typeface="+mn-cs"/>
              </a:rPr>
              <a:t>		</a:t>
            </a:r>
            <a:r>
              <a:rPr lang="en-GB" sz="2400" i="1" smtClean="0">
                <a:solidFill>
                  <a:srgbClr val="000066"/>
                </a:solidFill>
                <a:cs typeface="+mn-cs"/>
              </a:rPr>
              <a:t>Elementi genetici extracromosomici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 i="1" smtClean="0">
              <a:solidFill>
                <a:srgbClr val="000066"/>
              </a:solidFill>
              <a:cs typeface="+mn-cs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i="1" smtClean="0">
                <a:solidFill>
                  <a:srgbClr val="000066"/>
                </a:solidFill>
                <a:cs typeface="+mn-cs"/>
              </a:rPr>
              <a:t>	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Stabili, replicazione indipendente dagli altri elementi genici </a:t>
            </a:r>
            <a:endParaRPr lang="en-GB" sz="20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0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0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circolari, spiralizzati, 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double stranded DNA molecules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ma anche.......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000" i="1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0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linear plasmids in </a:t>
            </a:r>
            <a:r>
              <a:rPr lang="en-GB" sz="24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Streptomyces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, </a:t>
            </a:r>
            <a:r>
              <a:rPr lang="en-GB" sz="24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Borrelia burgdorferi</a:t>
            </a:r>
            <a:endParaRPr lang="en-GB" sz="2400" smtClean="0">
              <a:solidFill>
                <a:srgbClr val="000066"/>
              </a:solidFill>
              <a:latin typeface="New York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single-stranded DNA plasmids in </a:t>
            </a:r>
            <a:r>
              <a:rPr lang="en-GB" sz="24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Myxococcus xanthus</a:t>
            </a:r>
            <a:r>
              <a:rPr lang="en-GB" sz="2400" smtClean="0">
                <a:latin typeface="Times" charset="0"/>
                <a:cs typeface="Times New Roman" charset="0"/>
              </a:rPr>
              <a:t> </a:t>
            </a:r>
            <a:r>
              <a:rPr lang="en-GB" sz="2400" smtClean="0">
                <a:cs typeface="+mn-cs"/>
              </a:rPr>
              <a:t>							</a:t>
            </a:r>
          </a:p>
        </p:txBody>
      </p:sp>
      <p:pic>
        <p:nvPicPr>
          <p:cNvPr id="276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057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1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228600" y="4038600"/>
            <a:ext cx="2057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3200" b="1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Plasmidi</a:t>
            </a:r>
            <a:endParaRPr kumimoji="1" lang="it-IT" sz="3200" b="1">
              <a:solidFill>
                <a:srgbClr val="336699"/>
              </a:solidFill>
              <a:latin typeface="Avant Gar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3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8313"/>
            <a:ext cx="3598863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7" name="Text Box 13"/>
          <p:cNvSpPr txBox="1">
            <a:spLocks noChangeArrowheads="1"/>
          </p:cNvSpPr>
          <p:nvPr/>
        </p:nvSpPr>
        <p:spPr bwMode="auto">
          <a:xfrm>
            <a:off x="474663" y="315913"/>
            <a:ext cx="3487737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sz="2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Plasmidi = 1.000-200.000 coppie di basi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sz="2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Cromosoma= 1-5 milioni di coppie di basi</a:t>
            </a:r>
            <a:endParaRPr lang="it-IT" sz="3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3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/>
              <a:t>Plasmidi batterici</a:t>
            </a:r>
            <a:endParaRPr lang="en-GB" smtClean="0">
              <a:cs typeface="+mj-cs"/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534400" cy="4038600"/>
          </a:xfrm>
          <a:solidFill>
            <a:schemeClr val="accent1"/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000" smtClean="0">
              <a:cs typeface="+mn-cs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i="1" smtClean="0">
                <a:cs typeface="+mn-cs"/>
              </a:rPr>
              <a:t>		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diverse copie per cellula: </a:t>
            </a:r>
            <a:endParaRPr lang="en-GB" sz="20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0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GB" sz="20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	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plasmidi minori (1-50 kb) 50-100 copies/cell 	 			(1000 in some </a:t>
            </a:r>
            <a:r>
              <a:rPr lang="en-GB" sz="24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Streptomyces</a:t>
            </a: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 plasmids) 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GB" sz="2400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	plasmidi maggiori (50-200 kb) 1-10 copies/cell </a:t>
            </a:r>
            <a:endParaRPr lang="en-GB" sz="2000" i="1" smtClean="0">
              <a:solidFill>
                <a:srgbClr val="000066"/>
              </a:solidFill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000" i="1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	</a:t>
            </a:r>
          </a:p>
          <a:p>
            <a:pPr marL="609600" indent="-609600">
              <a:lnSpc>
                <a:spcPct val="130000"/>
              </a:lnSpc>
              <a:buFont typeface="Monotype Sorts" charset="0"/>
              <a:buNone/>
              <a:defRPr/>
            </a:pPr>
            <a:r>
              <a:rPr lang="en-GB" sz="2400" smtClean="0">
                <a:solidFill>
                  <a:srgbClr val="000066"/>
                </a:solidFill>
                <a:latin typeface="Times" charset="0"/>
                <a:cs typeface="Times New Roman" charset="0"/>
              </a:rPr>
              <a:t>	Gruppi di compatibilità:  stesso tipo di plasmidi nella stessa specie</a:t>
            </a:r>
            <a:r>
              <a:rPr lang="en-GB" sz="2400" smtClean="0">
                <a:solidFill>
                  <a:srgbClr val="000066"/>
                </a:solidFill>
                <a:cs typeface="+mn-cs"/>
              </a:rPr>
              <a:t>					</a:t>
            </a:r>
            <a:r>
              <a:rPr lang="en-GB" sz="2400" smtClean="0">
                <a:cs typeface="+mn-cs"/>
              </a:rPr>
              <a:t>	</a:t>
            </a:r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3336925" y="5984875"/>
            <a:ext cx="542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1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2"/>
          <a:stretch/>
        </p:blipFill>
        <p:spPr>
          <a:xfrm rot="10800000">
            <a:off x="266364" y="450822"/>
            <a:ext cx="8640000" cy="26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6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1"/>
          <a:stretch/>
        </p:blipFill>
        <p:spPr>
          <a:xfrm>
            <a:off x="457200" y="274638"/>
            <a:ext cx="8229600" cy="37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ext Box 2"/>
          <p:cNvSpPr txBox="1">
            <a:spLocks noChangeArrowheads="1"/>
          </p:cNvSpPr>
          <p:nvPr/>
        </p:nvSpPr>
        <p:spPr bwMode="auto">
          <a:xfrm>
            <a:off x="990600" y="609600"/>
            <a:ext cx="7620000" cy="4478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Alcuni plasmidi denominati </a:t>
            </a:r>
            <a:r>
              <a:rPr lang="it-IT" sz="3000" i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plasmidi coniugativi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possiedono un set di geni (</a:t>
            </a:r>
            <a:r>
              <a:rPr lang="it-IT" sz="3000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da trasferimento) che sono in grado di promuovere il loro trasferimento da una cellula a un altra (trasmissione orizzontale) attraverso un ponte citoplasmatico</a:t>
            </a:r>
            <a:r>
              <a:rPr lang="it-IT" sz="30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6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1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25" name="Rectangle 13"/>
          <p:cNvSpPr>
            <a:spLocks noChangeArrowheads="1"/>
          </p:cNvSpPr>
          <p:nvPr/>
        </p:nvSpPr>
        <p:spPr bwMode="auto">
          <a:xfrm>
            <a:off x="228600" y="1219200"/>
            <a:ext cx="25908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20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Trasformazione</a:t>
            </a:r>
            <a:r>
              <a:rPr kumimoji="1" lang="it-IT" sz="2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br>
              <a:rPr kumimoji="1" lang="it-IT" sz="2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1" lang="it-IT" sz="2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acquisizione di nuovi marcatori genetici attraverso l’incorporazione di DNA esogeno</a:t>
            </a:r>
            <a:endParaRPr kumimoji="1" lang="it-IT" b="1">
              <a:solidFill>
                <a:srgbClr val="336699"/>
              </a:solidFill>
              <a:latin typeface="Avant Gar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418" name="Picture 20"/>
          <p:cNvPicPr>
            <a:picLocks noChangeAspect="1" noChangeArrowheads="1"/>
          </p:cNvPicPr>
          <p:nvPr/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0"/>
            <a:ext cx="4252912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33" name="Rectangle 21"/>
          <p:cNvSpPr>
            <a:spLocks noChangeArrowheads="1"/>
          </p:cNvSpPr>
          <p:nvPr/>
        </p:nvSpPr>
        <p:spPr bwMode="auto">
          <a:xfrm>
            <a:off x="0" y="6308725"/>
            <a:ext cx="4049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da P.R. Murray, K.S. Rosenthal, G.S. Kobayashi, M.A. Pfaller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Microbiologia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1000">
                <a:solidFill>
                  <a:srgbClr val="010000"/>
                </a:solidFill>
                <a:latin typeface="Verdana" charset="0"/>
                <a:ea typeface="ＭＳ Ｐゴシック" charset="0"/>
                <a:cs typeface="ＭＳ Ｐゴシック" charset="0"/>
              </a:rPr>
              <a:t>EDISES</a:t>
            </a:r>
          </a:p>
        </p:txBody>
      </p:sp>
    </p:spTree>
    <p:extLst>
      <p:ext uri="{BB962C8B-B14F-4D97-AF65-F5344CB8AC3E}">
        <p14:creationId xmlns:p14="http://schemas.microsoft.com/office/powerpoint/2010/main" val="304725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44958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0" y="3962400"/>
            <a:ext cx="29718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8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Punti chiave della Trasformazione</a:t>
            </a:r>
            <a:endParaRPr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3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42672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772400" y="2362200"/>
            <a:ext cx="571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sz="30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7696200" y="4648200"/>
            <a:ext cx="571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sz="30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0" y="1981200"/>
            <a:ext cx="2940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2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3464" name="AutoShape 8"/>
          <p:cNvSpPr>
            <a:spLocks noChangeArrowheads="1"/>
          </p:cNvSpPr>
          <p:nvPr/>
        </p:nvSpPr>
        <p:spPr bwMode="auto">
          <a:xfrm>
            <a:off x="2971800" y="2133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3465" name="Rectangle 9"/>
          <p:cNvSpPr>
            <a:spLocks noChangeArrowheads="1"/>
          </p:cNvSpPr>
          <p:nvPr/>
        </p:nvSpPr>
        <p:spPr bwMode="auto">
          <a:xfrm>
            <a:off x="0" y="2057400"/>
            <a:ext cx="2895600" cy="10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Il batterio ricevente deve essere un batterio competente</a:t>
            </a:r>
            <a:endParaRPr lang="it-IT" sz="2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2819400" cy="1552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TRASDUZIONE: ricombinazione genetica attraverso un’infezione fagica</a:t>
            </a:r>
          </a:p>
        </p:txBody>
      </p:sp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082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3860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7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5" name="Comment 7"/>
          <p:cNvSpPr>
            <a:spLocks noChangeArrowheads="1"/>
          </p:cNvSpPr>
          <p:nvPr/>
        </p:nvSpPr>
        <p:spPr bwMode="auto">
          <a:xfrm>
            <a:off x="457200" y="533400"/>
            <a:ext cx="1828800" cy="1066800"/>
          </a:xfrm>
          <a:prstGeom prst="rect">
            <a:avLst/>
          </a:prstGeom>
          <a:solidFill>
            <a:srgbClr val="FCFDC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FAGO: virus batterico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it-IT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3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2563"/>
            <a:ext cx="7772400" cy="884237"/>
          </a:xfrm>
        </p:spPr>
        <p:txBody>
          <a:bodyPr/>
          <a:lstStyle/>
          <a:p>
            <a:pPr>
              <a:defRPr/>
            </a:pPr>
            <a:r>
              <a:rPr lang="en-US" sz="3600" smtClean="0">
                <a:cs typeface="+mj-cs"/>
              </a:rPr>
              <a:t>Struttura e composizione del fago</a:t>
            </a:r>
            <a:endParaRPr lang="en-US" smtClean="0">
              <a:cs typeface="+mj-cs"/>
            </a:endParaRPr>
          </a:p>
        </p:txBody>
      </p:sp>
      <p:sp>
        <p:nvSpPr>
          <p:cNvPr id="425989" name="Rectangle 5"/>
          <p:cNvSpPr>
            <a:spLocks noChangeArrowheads="1"/>
          </p:cNvSpPr>
          <p:nvPr/>
        </p:nvSpPr>
        <p:spPr bwMode="auto">
          <a:xfrm>
            <a:off x="3962400" y="1828800"/>
            <a:ext cx="48260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5990" name="Group 6"/>
          <p:cNvGrpSpPr>
            <a:grpSpLocks/>
          </p:cNvGrpSpPr>
          <p:nvPr/>
        </p:nvGrpSpPr>
        <p:grpSpPr bwMode="auto">
          <a:xfrm>
            <a:off x="6629400" y="3733800"/>
            <a:ext cx="1700213" cy="1192213"/>
            <a:chOff x="4374" y="2194"/>
            <a:chExt cx="1071" cy="751"/>
          </a:xfrm>
        </p:grpSpPr>
        <p:sp>
          <p:nvSpPr>
            <p:cNvPr id="425991" name="Rectangle 7"/>
            <p:cNvSpPr>
              <a:spLocks noChangeAspect="1" noChangeArrowheads="1"/>
            </p:cNvSpPr>
            <p:nvPr/>
          </p:nvSpPr>
          <p:spPr bwMode="auto">
            <a:xfrm>
              <a:off x="4374" y="2194"/>
              <a:ext cx="125" cy="75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2" name="Line 8"/>
            <p:cNvSpPr>
              <a:spLocks noChangeAspect="1" noChangeShapeType="1"/>
            </p:cNvSpPr>
            <p:nvPr/>
          </p:nvSpPr>
          <p:spPr bwMode="auto">
            <a:xfrm>
              <a:off x="4455" y="2441"/>
              <a:ext cx="5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3" name="Text Box 9"/>
            <p:cNvSpPr txBox="1">
              <a:spLocks noChangeAspect="1" noChangeArrowheads="1"/>
            </p:cNvSpPr>
            <p:nvPr/>
          </p:nvSpPr>
          <p:spPr bwMode="auto">
            <a:xfrm>
              <a:off x="4985" y="2331"/>
              <a:ext cx="460" cy="2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000066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Coda</a:t>
              </a:r>
              <a:endParaRPr kumimoji="1" lang="en-US" sz="1600">
                <a:solidFill>
                  <a:srgbClr val="0099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5994" name="Group 10"/>
          <p:cNvGrpSpPr>
            <a:grpSpLocks/>
          </p:cNvGrpSpPr>
          <p:nvPr/>
        </p:nvGrpSpPr>
        <p:grpSpPr bwMode="auto">
          <a:xfrm>
            <a:off x="4083050" y="4619625"/>
            <a:ext cx="3486150" cy="941388"/>
            <a:chOff x="2749" y="2728"/>
            <a:chExt cx="2196" cy="593"/>
          </a:xfrm>
        </p:grpSpPr>
        <p:sp>
          <p:nvSpPr>
            <p:cNvPr id="425995" name="Line 11"/>
            <p:cNvSpPr>
              <a:spLocks noChangeAspect="1" noChangeShapeType="1"/>
            </p:cNvSpPr>
            <p:nvPr/>
          </p:nvSpPr>
          <p:spPr bwMode="auto">
            <a:xfrm flipV="1">
              <a:off x="4543" y="2885"/>
              <a:ext cx="133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6" name="Line 12"/>
            <p:cNvSpPr>
              <a:spLocks noChangeAspect="1" noChangeShapeType="1"/>
            </p:cNvSpPr>
            <p:nvPr/>
          </p:nvSpPr>
          <p:spPr bwMode="auto">
            <a:xfrm flipV="1">
              <a:off x="4499" y="2728"/>
              <a:ext cx="177" cy="2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7" name="Line 13"/>
            <p:cNvSpPr>
              <a:spLocks noChangeAspect="1" noChangeShapeType="1"/>
            </p:cNvSpPr>
            <p:nvPr/>
          </p:nvSpPr>
          <p:spPr bwMode="auto">
            <a:xfrm>
              <a:off x="4680" y="2732"/>
              <a:ext cx="265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8" name="Line 14"/>
            <p:cNvSpPr>
              <a:spLocks noChangeAspect="1" noChangeShapeType="1"/>
            </p:cNvSpPr>
            <p:nvPr/>
          </p:nvSpPr>
          <p:spPr bwMode="auto">
            <a:xfrm>
              <a:off x="4676" y="2887"/>
              <a:ext cx="132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999" name="Line 15"/>
            <p:cNvSpPr>
              <a:spLocks noChangeAspect="1" noChangeShapeType="1"/>
            </p:cNvSpPr>
            <p:nvPr/>
          </p:nvSpPr>
          <p:spPr bwMode="auto">
            <a:xfrm flipH="1" flipV="1">
              <a:off x="4190" y="2748"/>
              <a:ext cx="177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0" name="Line 16"/>
            <p:cNvSpPr>
              <a:spLocks noChangeAspect="1" noChangeShapeType="1"/>
            </p:cNvSpPr>
            <p:nvPr/>
          </p:nvSpPr>
          <p:spPr bwMode="auto">
            <a:xfrm flipH="1">
              <a:off x="4013" y="2748"/>
              <a:ext cx="177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1" name="Line 17"/>
            <p:cNvSpPr>
              <a:spLocks noChangeAspect="1" noChangeShapeType="1"/>
            </p:cNvSpPr>
            <p:nvPr/>
          </p:nvSpPr>
          <p:spPr bwMode="auto">
            <a:xfrm flipH="1" flipV="1">
              <a:off x="4194" y="2889"/>
              <a:ext cx="132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2" name="Line 18"/>
            <p:cNvSpPr>
              <a:spLocks noChangeAspect="1" noChangeShapeType="1"/>
            </p:cNvSpPr>
            <p:nvPr/>
          </p:nvSpPr>
          <p:spPr bwMode="auto">
            <a:xfrm flipH="1">
              <a:off x="4103" y="2889"/>
              <a:ext cx="89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3" name="Line 19"/>
            <p:cNvSpPr>
              <a:spLocks noChangeAspect="1" noChangeShapeType="1"/>
            </p:cNvSpPr>
            <p:nvPr/>
          </p:nvSpPr>
          <p:spPr bwMode="auto">
            <a:xfrm>
              <a:off x="3629" y="2986"/>
              <a:ext cx="5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4" name="Text Box 20"/>
            <p:cNvSpPr txBox="1">
              <a:spLocks noChangeAspect="1" noChangeArrowheads="1"/>
            </p:cNvSpPr>
            <p:nvPr/>
          </p:nvSpPr>
          <p:spPr bwMode="auto">
            <a:xfrm>
              <a:off x="2749" y="2861"/>
              <a:ext cx="888" cy="4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sz="2000" b="1">
                  <a:solidFill>
                    <a:srgbClr val="000066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Fibre della coda</a:t>
              </a:r>
              <a:endParaRPr kumimoji="1" lang="en-US" sz="2400">
                <a:solidFill>
                  <a:srgbClr val="0099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6005" name="Group 21"/>
          <p:cNvGrpSpPr>
            <a:grpSpLocks/>
          </p:cNvGrpSpPr>
          <p:nvPr/>
        </p:nvGrpSpPr>
        <p:grpSpPr bwMode="auto">
          <a:xfrm>
            <a:off x="6405563" y="4948238"/>
            <a:ext cx="1827212" cy="1152525"/>
            <a:chOff x="4212" y="2935"/>
            <a:chExt cx="1151" cy="726"/>
          </a:xfrm>
        </p:grpSpPr>
        <p:sp>
          <p:nvSpPr>
            <p:cNvPr id="426006" name="AutoShape 22"/>
            <p:cNvSpPr>
              <a:spLocks noChangeAspect="1" noChangeArrowheads="1"/>
            </p:cNvSpPr>
            <p:nvPr/>
          </p:nvSpPr>
          <p:spPr bwMode="auto">
            <a:xfrm>
              <a:off x="4212" y="2935"/>
              <a:ext cx="442" cy="310"/>
            </a:xfrm>
            <a:custGeom>
              <a:avLst/>
              <a:gdLst>
                <a:gd name="G0" fmla="+- 9287 0 0"/>
                <a:gd name="G1" fmla="+- -8081035 0 0"/>
                <a:gd name="G2" fmla="+- 0 0 -8081035"/>
                <a:gd name="T0" fmla="*/ 0 256 1"/>
                <a:gd name="T1" fmla="*/ 180 256 1"/>
                <a:gd name="G3" fmla="+- -8081035 T0 T1"/>
                <a:gd name="T2" fmla="*/ 0 256 1"/>
                <a:gd name="T3" fmla="*/ 90 256 1"/>
                <a:gd name="G4" fmla="+- -8081035 T2 T3"/>
                <a:gd name="G5" fmla="*/ G4 2 1"/>
                <a:gd name="T4" fmla="*/ 90 256 1"/>
                <a:gd name="T5" fmla="*/ 0 256 1"/>
                <a:gd name="G6" fmla="+- -8081035 T4 T5"/>
                <a:gd name="G7" fmla="*/ G6 2 1"/>
                <a:gd name="G8" fmla="abs -808103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287"/>
                <a:gd name="G18" fmla="*/ 9287 1 2"/>
                <a:gd name="G19" fmla="+- G18 5400 0"/>
                <a:gd name="G20" fmla="cos G19 -8081035"/>
                <a:gd name="G21" fmla="sin G19 -8081035"/>
                <a:gd name="G22" fmla="+- G20 10800 0"/>
                <a:gd name="G23" fmla="+- G21 10800 0"/>
                <a:gd name="G24" fmla="+- 10800 0 G20"/>
                <a:gd name="G25" fmla="+- 9287 10800 0"/>
                <a:gd name="G26" fmla="?: G9 G17 G25"/>
                <a:gd name="G27" fmla="?: G9 0 21600"/>
                <a:gd name="G28" fmla="cos 10800 -8081035"/>
                <a:gd name="G29" fmla="sin 10800 -8081035"/>
                <a:gd name="G30" fmla="sin 9287 -8081035"/>
                <a:gd name="G31" fmla="+- G28 10800 0"/>
                <a:gd name="G32" fmla="+- G29 10800 0"/>
                <a:gd name="G33" fmla="+- G30 10800 0"/>
                <a:gd name="G34" fmla="?: G4 0 G31"/>
                <a:gd name="G35" fmla="?: -8081035 G34 0"/>
                <a:gd name="G36" fmla="?: G6 G35 G31"/>
                <a:gd name="G37" fmla="+- 21600 0 G36"/>
                <a:gd name="G38" fmla="?: G4 0 G33"/>
                <a:gd name="G39" fmla="?: -808103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284 w 21600"/>
                <a:gd name="T15" fmla="*/ 2405 h 21600"/>
                <a:gd name="T16" fmla="*/ 10800 w 21600"/>
                <a:gd name="T17" fmla="*/ 1513 h 21600"/>
                <a:gd name="T18" fmla="*/ 16316 w 21600"/>
                <a:gd name="T19" fmla="*/ 24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700" y="3038"/>
                  </a:moveTo>
                  <a:cubicBezTo>
                    <a:pt x="7214" y="2043"/>
                    <a:pt x="8987" y="1512"/>
                    <a:pt x="10800" y="1512"/>
                  </a:cubicBezTo>
                  <a:cubicBezTo>
                    <a:pt x="12612" y="1512"/>
                    <a:pt x="14385" y="2043"/>
                    <a:pt x="15899" y="3038"/>
                  </a:cubicBezTo>
                  <a:lnTo>
                    <a:pt x="16730" y="1773"/>
                  </a:lnTo>
                  <a:cubicBezTo>
                    <a:pt x="14969" y="616"/>
                    <a:pt x="12907" y="0"/>
                    <a:pt x="10799" y="0"/>
                  </a:cubicBezTo>
                  <a:cubicBezTo>
                    <a:pt x="8692" y="0"/>
                    <a:pt x="6630" y="616"/>
                    <a:pt x="4869" y="17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7" name="Text Box 23"/>
            <p:cNvSpPr txBox="1">
              <a:spLocks noChangeAspect="1" noChangeArrowheads="1"/>
            </p:cNvSpPr>
            <p:nvPr/>
          </p:nvSpPr>
          <p:spPr bwMode="auto">
            <a:xfrm>
              <a:off x="4519" y="3277"/>
              <a:ext cx="844" cy="3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sz="1600" b="1">
                  <a:solidFill>
                    <a:srgbClr val="000066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Piastra basale</a:t>
              </a:r>
              <a:endParaRPr kumimoji="1" lang="en-US" sz="2400">
                <a:solidFill>
                  <a:srgbClr val="0000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8" name="AutoShape 24"/>
            <p:cNvSpPr>
              <a:spLocks noChangeAspect="1" noChangeArrowheads="1"/>
            </p:cNvSpPr>
            <p:nvPr/>
          </p:nvSpPr>
          <p:spPr bwMode="auto">
            <a:xfrm rot="20405650" flipV="1">
              <a:off x="4333" y="2973"/>
              <a:ext cx="46" cy="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09" name="AutoShape 25"/>
            <p:cNvSpPr>
              <a:spLocks noChangeAspect="1" noChangeArrowheads="1"/>
            </p:cNvSpPr>
            <p:nvPr/>
          </p:nvSpPr>
          <p:spPr bwMode="auto">
            <a:xfrm rot="21172976" flipV="1">
              <a:off x="4389" y="2963"/>
              <a:ext cx="46" cy="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0" name="AutoShape 26"/>
            <p:cNvSpPr>
              <a:spLocks noChangeAspect="1" noChangeArrowheads="1"/>
            </p:cNvSpPr>
            <p:nvPr/>
          </p:nvSpPr>
          <p:spPr bwMode="auto">
            <a:xfrm rot="1267960" flipV="1">
              <a:off x="4485" y="2973"/>
              <a:ext cx="46" cy="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1" name="AutoShape 27"/>
            <p:cNvSpPr>
              <a:spLocks noChangeAspect="1" noChangeArrowheads="1"/>
            </p:cNvSpPr>
            <p:nvPr/>
          </p:nvSpPr>
          <p:spPr bwMode="auto">
            <a:xfrm rot="147657" flipV="1">
              <a:off x="4439" y="2963"/>
              <a:ext cx="46" cy="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2" name="Line 28"/>
            <p:cNvSpPr>
              <a:spLocks noChangeShapeType="1"/>
            </p:cNvSpPr>
            <p:nvPr/>
          </p:nvSpPr>
          <p:spPr bwMode="auto">
            <a:xfrm flipH="1" flipV="1">
              <a:off x="4429" y="2991"/>
              <a:ext cx="96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6013" name="Group 29"/>
          <p:cNvGrpSpPr>
            <a:grpSpLocks/>
          </p:cNvGrpSpPr>
          <p:nvPr/>
        </p:nvGrpSpPr>
        <p:grpSpPr bwMode="auto">
          <a:xfrm>
            <a:off x="6327775" y="2032000"/>
            <a:ext cx="2397125" cy="1798638"/>
            <a:chOff x="4163" y="1105"/>
            <a:chExt cx="1510" cy="1133"/>
          </a:xfrm>
        </p:grpSpPr>
        <p:sp>
          <p:nvSpPr>
            <p:cNvPr id="426014" name="AutoShape 30"/>
            <p:cNvSpPr>
              <a:spLocks noChangeAspect="1" noChangeArrowheads="1"/>
            </p:cNvSpPr>
            <p:nvPr/>
          </p:nvSpPr>
          <p:spPr bwMode="auto">
            <a:xfrm rot="5400000">
              <a:off x="4068" y="1611"/>
              <a:ext cx="721" cy="532"/>
            </a:xfrm>
            <a:prstGeom prst="hexagon">
              <a:avLst>
                <a:gd name="adj" fmla="val 33882"/>
                <a:gd name="vf" fmla="val 11547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5" name="Text Box 31"/>
            <p:cNvSpPr txBox="1">
              <a:spLocks noChangeAspect="1" noChangeArrowheads="1"/>
            </p:cNvSpPr>
            <p:nvPr/>
          </p:nvSpPr>
          <p:spPr bwMode="auto">
            <a:xfrm>
              <a:off x="4644" y="1105"/>
              <a:ext cx="1029" cy="4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sz="2000" b="1">
                  <a:solidFill>
                    <a:srgbClr val="000066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Capside o Testa</a:t>
              </a:r>
              <a:endParaRPr kumimoji="1" lang="en-US" sz="2400">
                <a:solidFill>
                  <a:srgbClr val="0099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6" name="Line 32"/>
            <p:cNvSpPr>
              <a:spLocks noChangeShapeType="1"/>
            </p:cNvSpPr>
            <p:nvPr/>
          </p:nvSpPr>
          <p:spPr bwMode="auto">
            <a:xfrm flipV="1">
              <a:off x="4416" y="1365"/>
              <a:ext cx="24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6017" name="Group 33"/>
          <p:cNvGrpSpPr>
            <a:grpSpLocks/>
          </p:cNvGrpSpPr>
          <p:nvPr/>
        </p:nvGrpSpPr>
        <p:grpSpPr bwMode="auto">
          <a:xfrm>
            <a:off x="4402138" y="3771900"/>
            <a:ext cx="2503487" cy="1192213"/>
            <a:chOff x="2949" y="2194"/>
            <a:chExt cx="1577" cy="751"/>
          </a:xfrm>
        </p:grpSpPr>
        <p:sp>
          <p:nvSpPr>
            <p:cNvPr id="426018" name="Line 34"/>
            <p:cNvSpPr>
              <a:spLocks noChangeAspect="1" noChangeShapeType="1"/>
            </p:cNvSpPr>
            <p:nvPr/>
          </p:nvSpPr>
          <p:spPr bwMode="auto">
            <a:xfrm>
              <a:off x="3873" y="2529"/>
              <a:ext cx="5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19" name="Text Box 35"/>
            <p:cNvSpPr txBox="1">
              <a:spLocks noChangeAspect="1" noChangeArrowheads="1"/>
            </p:cNvSpPr>
            <p:nvPr/>
          </p:nvSpPr>
          <p:spPr bwMode="auto">
            <a:xfrm>
              <a:off x="2949" y="2305"/>
              <a:ext cx="931" cy="4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en-US" sz="2000" b="1">
                  <a:solidFill>
                    <a:srgbClr val="000066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Sistema contrattile</a:t>
              </a:r>
              <a:endParaRPr kumimoji="1" lang="en-US" sz="2400">
                <a:solidFill>
                  <a:srgbClr val="0099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020" name="Rectangle 36" descr="Light horizontal"/>
            <p:cNvSpPr>
              <a:spLocks noChangeAspect="1" noChangeArrowheads="1"/>
            </p:cNvSpPr>
            <p:nvPr/>
          </p:nvSpPr>
          <p:spPr bwMode="auto">
            <a:xfrm>
              <a:off x="4342" y="2194"/>
              <a:ext cx="184" cy="751"/>
            </a:xfrm>
            <a:prstGeom prst="rect">
              <a:avLst/>
            </a:prstGeom>
            <a:pattFill prst="ltHorz">
              <a:fgClr>
                <a:srgbClr val="FF99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it-IT" sz="2800">
                <a:solidFill>
                  <a:srgbClr val="0099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39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685800" y="269875"/>
            <a:ext cx="7924800" cy="622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Due tipi di infezione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300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Ciclo </a:t>
            </a:r>
            <a:r>
              <a:rPr lang="it-IT" sz="30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litico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: infezione con fagi </a:t>
            </a:r>
            <a:r>
              <a:rPr lang="it-IT"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virulenti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e conseguente lisi cellulare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300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Ciclo </a:t>
            </a:r>
            <a:r>
              <a:rPr lang="it-IT" sz="30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lisogeno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: infezione con fagi </a:t>
            </a:r>
            <a:r>
              <a:rPr lang="it-IT"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temperati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ed integrazione del genoma virale (</a:t>
            </a:r>
            <a:r>
              <a:rPr lang="it-IT" sz="3000" i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profago</a:t>
            </a: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) nel genoma batterico senza lisi cellulare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300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30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Il ciclo lisogeno può trasformarsi in ciclo litico con l’uscita del profago dal genoma</a:t>
            </a:r>
            <a:endParaRPr lang="it-IT" sz="3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it-IT" sz="30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2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20410" y="5002639"/>
            <a:ext cx="592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ogni gene batterico puo</a:t>
            </a:r>
            <a:r>
              <a:rPr kumimoji="1" lang="ja-JP" altLang="en-US" sz="2400">
                <a:solidFill>
                  <a:srgbClr val="000066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kumimoji="1" lang="en-US" sz="240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essere potenzialmente trasferito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3067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8229600" cy="6096000"/>
          </a:xfrm>
          <a:solidFill>
            <a:schemeClr val="accent1"/>
          </a:solidFill>
        </p:spPr>
        <p:txBody>
          <a:bodyPr/>
          <a:lstStyle/>
          <a:p>
            <a:pPr marL="609600" indent="-609600" algn="ctr">
              <a:lnSpc>
                <a:spcPct val="110000"/>
              </a:lnSpc>
              <a:buFont typeface="Monotype Sorts" charset="0"/>
              <a:buNone/>
              <a:defRPr/>
            </a:pPr>
            <a:r>
              <a:rPr lang="en-GB" sz="3200" b="1" smtClean="0">
                <a:solidFill>
                  <a:srgbClr val="000066"/>
                </a:solidFill>
                <a:cs typeface="Times New Roman" charset="0"/>
              </a:rPr>
              <a:t>Isole di Patogenicita’</a:t>
            </a:r>
            <a:endParaRPr lang="en-GB" sz="3200" smtClean="0">
              <a:solidFill>
                <a:srgbClr val="000066"/>
              </a:solidFill>
              <a:cs typeface="Times New Roman" charset="0"/>
            </a:endParaRPr>
          </a:p>
          <a:p>
            <a:pPr marL="609600" indent="-609600" algn="ctr">
              <a:lnSpc>
                <a:spcPct val="110000"/>
              </a:lnSpc>
              <a:buFont typeface="Monotype Sorts" charset="0"/>
              <a:buNone/>
              <a:defRPr/>
            </a:pPr>
            <a:r>
              <a:rPr lang="en-GB" sz="3200" smtClean="0">
                <a:solidFill>
                  <a:srgbClr val="000066"/>
                </a:solidFill>
                <a:cs typeface="Times New Roman" charset="0"/>
              </a:rPr>
              <a:t>(</a:t>
            </a:r>
            <a:r>
              <a:rPr lang="en-GB" sz="3200" i="1" smtClean="0">
                <a:solidFill>
                  <a:srgbClr val="000066"/>
                </a:solidFill>
                <a:cs typeface="Times New Roman" charset="0"/>
              </a:rPr>
              <a:t>Pathogenicity Islands</a:t>
            </a:r>
            <a:r>
              <a:rPr lang="en-GB" sz="3200" smtClean="0">
                <a:solidFill>
                  <a:srgbClr val="000066"/>
                </a:solidFill>
                <a:cs typeface="Times New Roman" charset="0"/>
              </a:rPr>
              <a:t>, PAI)</a:t>
            </a:r>
            <a:r>
              <a:rPr lang="en-GB" sz="3200" smtClean="0">
                <a:cs typeface="Times New Roman" charset="0"/>
              </a:rPr>
              <a:t> 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 i="1" smtClean="0">
              <a:solidFill>
                <a:srgbClr val="000066"/>
              </a:solidFill>
              <a:cs typeface="Times New Roman" charset="0"/>
            </a:endParaRP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sz="24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* </a:t>
            </a: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Gruppo di geni che codificano per peculiari proprietà patogene </a:t>
            </a: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* Riuniti insieme in segmenti localizzati di DNA genomico (isole)</a:t>
            </a: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*  Caratterizzano la patogenicità di batteri di una stessa specie differenziandoli da batteri non patogeni</a:t>
            </a:r>
            <a:r>
              <a:rPr lang="en-GB" sz="2400" i="1" smtClean="0">
                <a:cs typeface="Times New Roman" charset="0"/>
              </a:rPr>
              <a:t> </a:t>
            </a:r>
            <a:r>
              <a:rPr lang="en-GB" sz="2000" i="1" smtClean="0">
                <a:latin typeface="Times" charset="0"/>
                <a:cs typeface="Times New Roman" charset="0"/>
              </a:rPr>
              <a:t>	</a:t>
            </a:r>
            <a:endParaRPr lang="en-GB" sz="2000" i="1" smtClean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latin typeface="Times" charset="0"/>
                <a:cs typeface="Times New Roman" charset="0"/>
              </a:rPr>
              <a:t>		</a:t>
            </a:r>
            <a:r>
              <a:rPr lang="en-GB" sz="2400" smtClean="0">
                <a:cs typeface="+mn-cs"/>
              </a:rPr>
              <a:t>							</a:t>
            </a:r>
          </a:p>
        </p:txBody>
      </p:sp>
      <p:sp>
        <p:nvSpPr>
          <p:cNvPr id="412677" name="Text Box 5"/>
          <p:cNvSpPr txBox="1">
            <a:spLocks noChangeArrowheads="1"/>
          </p:cNvSpPr>
          <p:nvPr/>
        </p:nvSpPr>
        <p:spPr bwMode="auto">
          <a:xfrm>
            <a:off x="3336925" y="5984875"/>
            <a:ext cx="542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79" name="Text Box 7"/>
          <p:cNvSpPr txBox="1">
            <a:spLocks noChangeArrowheads="1"/>
          </p:cNvSpPr>
          <p:nvPr/>
        </p:nvSpPr>
        <p:spPr bwMode="auto">
          <a:xfrm>
            <a:off x="4175125" y="4918075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80" name="Rectangle 8"/>
          <p:cNvSpPr>
            <a:spLocks noChangeArrowheads="1"/>
          </p:cNvSpPr>
          <p:nvPr/>
        </p:nvSpPr>
        <p:spPr bwMode="auto">
          <a:xfrm>
            <a:off x="3114675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81" name="Rectangle 9"/>
          <p:cNvSpPr>
            <a:spLocks noChangeArrowheads="1"/>
          </p:cNvSpPr>
          <p:nvPr/>
        </p:nvSpPr>
        <p:spPr bwMode="auto">
          <a:xfrm>
            <a:off x="1638300" y="2314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5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/>
          <a:stretch/>
        </p:blipFill>
        <p:spPr>
          <a:xfrm>
            <a:off x="457200" y="1830706"/>
            <a:ext cx="8229600" cy="35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6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/>
          <a:stretch/>
        </p:blipFill>
        <p:spPr>
          <a:xfrm>
            <a:off x="457200" y="778050"/>
            <a:ext cx="8229600" cy="46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2-08 alle 18.06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/>
          <a:stretch/>
        </p:blipFill>
        <p:spPr>
          <a:xfrm>
            <a:off x="457200" y="1121308"/>
            <a:ext cx="8229600" cy="42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9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0" y="1524000"/>
            <a:ext cx="6096000" cy="4114800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>
                <a:solidFill>
                  <a:srgbClr val="000066"/>
                </a:solidFill>
                <a:cs typeface="+mn-cs"/>
              </a:rPr>
              <a:t>B</a:t>
            </a:r>
            <a:r>
              <a:rPr lang="en-US" smtClean="0">
                <a:solidFill>
                  <a:srgbClr val="000066"/>
                </a:solidFill>
                <a:cs typeface="+mn-cs"/>
              </a:rPr>
              <a:t>atteri che assumono nuovi caratteri fenotipici quando vengono lisogenati con un profago ricombinato (contenente geni di origine batterica)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048000" y="314476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66"/>
                </a:solidFill>
              </a:rPr>
              <a:t>CONVERSIONE FAGICA</a:t>
            </a:r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256907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80100"/>
            <a:ext cx="8458200" cy="5334000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400" smtClean="0">
                <a:solidFill>
                  <a:srgbClr val="FF0000"/>
                </a:solidFill>
                <a:cs typeface="+mn-cs"/>
              </a:rPr>
              <a:t>La trasformazione di batteri avirulenti in batteri produttori di tossine</a:t>
            </a:r>
            <a:r>
              <a:rPr lang="en-US" sz="2400" smtClean="0">
                <a:cs typeface="+mn-cs"/>
              </a:rPr>
              <a:t>, </a:t>
            </a:r>
            <a:r>
              <a:rPr lang="en-US" sz="2400" smtClean="0">
                <a:solidFill>
                  <a:srgbClr val="000066"/>
                </a:solidFill>
                <a:cs typeface="+mn-cs"/>
              </a:rPr>
              <a:t>eg. </a:t>
            </a:r>
            <a:r>
              <a:rPr lang="en-US" sz="2400" i="1" smtClean="0">
                <a:solidFill>
                  <a:srgbClr val="000066"/>
                </a:solidFill>
                <a:cs typeface="+mn-cs"/>
              </a:rPr>
              <a:t>Corynebacterium diphtheriae (fago beta con proteina Tox)</a:t>
            </a:r>
          </a:p>
          <a:p>
            <a:pPr>
              <a:lnSpc>
                <a:spcPct val="150000"/>
              </a:lnSpc>
              <a:defRPr/>
            </a:pPr>
            <a:r>
              <a:rPr lang="en-US" sz="2400" smtClean="0">
                <a:solidFill>
                  <a:srgbClr val="FF0000"/>
                </a:solidFill>
                <a:cs typeface="+mn-cs"/>
              </a:rPr>
              <a:t>Amplia il corredo di tossine batteriche</a:t>
            </a:r>
            <a:r>
              <a:rPr lang="en-US" sz="2400" smtClean="0">
                <a:cs typeface="+mn-cs"/>
              </a:rPr>
              <a:t>, </a:t>
            </a:r>
            <a:r>
              <a:rPr lang="en-US" sz="2400" smtClean="0">
                <a:solidFill>
                  <a:srgbClr val="000066"/>
                </a:solidFill>
                <a:cs typeface="+mn-cs"/>
              </a:rPr>
              <a:t>eg.</a:t>
            </a:r>
            <a:r>
              <a:rPr lang="en-US" sz="2400" i="1" smtClean="0">
                <a:solidFill>
                  <a:srgbClr val="000066"/>
                </a:solidFill>
                <a:cs typeface="+mn-cs"/>
              </a:rPr>
              <a:t> Clostridium botulinum ( almeno due delle sette tossine botuliniche), Streptococcus pyogenes (alcune tossine pirogene)</a:t>
            </a:r>
          </a:p>
          <a:p>
            <a:pPr>
              <a:lnSpc>
                <a:spcPct val="150000"/>
              </a:lnSpc>
              <a:defRPr/>
            </a:pPr>
            <a:r>
              <a:rPr lang="en-US" sz="2400">
                <a:solidFill>
                  <a:srgbClr val="000066"/>
                </a:solidFill>
              </a:rPr>
              <a:t>Modificazioni antigeniche che si riscontrano in alcune salmonelle, shigelle ed altri batteri</a:t>
            </a:r>
            <a:endParaRPr lang="en-US" sz="2400"/>
          </a:p>
        </p:txBody>
      </p:sp>
      <p:sp>
        <p:nvSpPr>
          <p:cNvPr id="2" name="CasellaDiTesto 1"/>
          <p:cNvSpPr txBox="1"/>
          <p:nvPr/>
        </p:nvSpPr>
        <p:spPr>
          <a:xfrm>
            <a:off x="1040191" y="88072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66"/>
                </a:solidFill>
              </a:rPr>
              <a:t>ESEMPI DI CONVERSIONE FAGICA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1596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94675" cy="1066800"/>
          </a:xfrm>
        </p:spPr>
        <p:txBody>
          <a:bodyPr/>
          <a:lstStyle/>
          <a:p>
            <a:pPr algn="r">
              <a:defRPr/>
            </a:pPr>
            <a:r>
              <a:rPr lang="it-IT" sz="2800" b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j-cs"/>
              </a:rPr>
              <a:t>Localizzazione delle PAI sul cromosoma di </a:t>
            </a:r>
            <a:r>
              <a:rPr lang="it-IT" sz="2800" b="0" i="1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j-cs"/>
              </a:rPr>
              <a:t>E. coli</a:t>
            </a:r>
            <a:r>
              <a:rPr lang="it-IT" sz="3600" b="0" i="1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j-cs"/>
              </a:rPr>
              <a:t> </a:t>
            </a:r>
          </a:p>
        </p:txBody>
      </p:sp>
      <p:pic>
        <p:nvPicPr>
          <p:cNvPr id="117762" name="Picture 3" descr="UD-P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64356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41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457200" y="152400"/>
            <a:ext cx="8305800" cy="609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8458200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Caratteristiche delle isole di patogenicità:</a:t>
            </a:r>
            <a:endParaRPr lang="it-IT" sz="360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b="1" smtClean="0">
                <a:solidFill>
                  <a:srgbClr val="009999"/>
                </a:solidFill>
                <a:cs typeface="Times New Roman" charset="0"/>
              </a:rPr>
              <a:t> </a:t>
            </a:r>
            <a:endParaRPr lang="it-IT" smtClean="0">
              <a:solidFill>
                <a:srgbClr val="009999"/>
              </a:solidFill>
              <a:cs typeface="Times New Roman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contengono un solo gene oppure molti geni di virulenza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sono assenti nei corrispondenti ceppi avirulenti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il contenuto in G/C è diverso dal resto del cromosoma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presentano alle estremità sequenze ripetute/ inserzione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contengono "geni mobili" ( transposoni…)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sono instabili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sz="2800" b="1" smtClean="0">
              <a:solidFill>
                <a:srgbClr val="009999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3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8229600" cy="6096000"/>
          </a:xfrm>
          <a:solidFill>
            <a:schemeClr val="accent1"/>
          </a:solidFill>
        </p:spPr>
        <p:txBody>
          <a:bodyPr/>
          <a:lstStyle/>
          <a:p>
            <a:pPr marL="609600" indent="-609600" algn="ctr">
              <a:lnSpc>
                <a:spcPct val="110000"/>
              </a:lnSpc>
              <a:buFont typeface="Monotype Sorts" charset="0"/>
              <a:buNone/>
              <a:defRPr/>
            </a:pPr>
            <a:r>
              <a:rPr lang="en-GB" sz="3200" b="1" smtClean="0">
                <a:solidFill>
                  <a:srgbClr val="000066"/>
                </a:solidFill>
                <a:cs typeface="Times New Roman" charset="0"/>
              </a:rPr>
              <a:t>Isole di Patogenicita’</a:t>
            </a:r>
            <a:endParaRPr lang="en-GB" sz="3200" smtClean="0">
              <a:solidFill>
                <a:srgbClr val="000066"/>
              </a:solidFill>
              <a:cs typeface="Times New Roman" charset="0"/>
            </a:endParaRPr>
          </a:p>
          <a:p>
            <a:pPr marL="609600" indent="-609600" algn="ctr">
              <a:lnSpc>
                <a:spcPct val="110000"/>
              </a:lnSpc>
              <a:buFont typeface="Monotype Sorts" charset="0"/>
              <a:buNone/>
              <a:defRPr/>
            </a:pPr>
            <a:r>
              <a:rPr lang="en-GB" sz="3200" smtClean="0">
                <a:solidFill>
                  <a:srgbClr val="000066"/>
                </a:solidFill>
                <a:cs typeface="Times New Roman" charset="0"/>
              </a:rPr>
              <a:t>(</a:t>
            </a:r>
            <a:r>
              <a:rPr lang="en-GB" sz="3200" i="1" smtClean="0">
                <a:solidFill>
                  <a:srgbClr val="000066"/>
                </a:solidFill>
                <a:cs typeface="Times New Roman" charset="0"/>
              </a:rPr>
              <a:t>Pathogenicity Islands</a:t>
            </a:r>
            <a:r>
              <a:rPr lang="en-GB" sz="3200" smtClean="0">
                <a:solidFill>
                  <a:srgbClr val="000066"/>
                </a:solidFill>
                <a:cs typeface="Times New Roman" charset="0"/>
              </a:rPr>
              <a:t>, PAI)</a:t>
            </a:r>
            <a:r>
              <a:rPr lang="en-GB" sz="3200" smtClean="0">
                <a:cs typeface="Times New Roman" charset="0"/>
              </a:rPr>
              <a:t> </a:t>
            </a: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endParaRPr lang="en-GB" sz="2400" i="1" smtClean="0">
              <a:solidFill>
                <a:srgbClr val="000066"/>
              </a:solidFill>
              <a:cs typeface="Times New Roman" charset="0"/>
            </a:endParaRP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sz="24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* </a:t>
            </a: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Gruppo di geni che codificano per peculiari proprietà patogene </a:t>
            </a: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* Riuniti insieme in segmenti localizzati di DNA genomico (isole)</a:t>
            </a:r>
          </a:p>
          <a:p>
            <a:pPr marL="609600" indent="-609600">
              <a:lnSpc>
                <a:spcPct val="140000"/>
              </a:lnSpc>
              <a:buFont typeface="Monotype Sorts" charset="0"/>
              <a:buNone/>
              <a:defRPr/>
            </a:pPr>
            <a:r>
              <a:rPr lang="en-GB" i="1" smtClean="0">
                <a:solidFill>
                  <a:srgbClr val="000066"/>
                </a:solidFill>
                <a:cs typeface="Times New Roman" charset="0"/>
              </a:rPr>
              <a:t>*  Caratterizzano la patogenicità di batteri di una stessa specie differenziandoli da batteri non patogeni</a:t>
            </a:r>
            <a:r>
              <a:rPr lang="en-GB" sz="2400" i="1" smtClean="0">
                <a:cs typeface="Times New Roman" charset="0"/>
              </a:rPr>
              <a:t> </a:t>
            </a:r>
            <a:r>
              <a:rPr lang="en-GB" sz="2000" i="1" smtClean="0">
                <a:latin typeface="Times" charset="0"/>
                <a:cs typeface="Times New Roman" charset="0"/>
              </a:rPr>
              <a:t>	</a:t>
            </a:r>
            <a:endParaRPr lang="en-GB" sz="2000" i="1" smtClean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Times New Roman" charset="0"/>
            </a:endParaRPr>
          </a:p>
          <a:p>
            <a:pPr marL="609600" indent="-609600">
              <a:lnSpc>
                <a:spcPct val="90000"/>
              </a:lnSpc>
              <a:buFont typeface="Monotype Sorts" charset="0"/>
              <a:buNone/>
              <a:defRPr/>
            </a:pPr>
            <a:r>
              <a:rPr lang="en-GB" sz="2400" smtClean="0">
                <a:latin typeface="Times" charset="0"/>
                <a:cs typeface="Times New Roman" charset="0"/>
              </a:rPr>
              <a:t>		</a:t>
            </a:r>
            <a:r>
              <a:rPr lang="en-GB" sz="2400" smtClean="0">
                <a:cs typeface="+mn-cs"/>
              </a:rPr>
              <a:t>							</a:t>
            </a:r>
          </a:p>
        </p:txBody>
      </p:sp>
      <p:sp>
        <p:nvSpPr>
          <p:cNvPr id="412677" name="Text Box 5"/>
          <p:cNvSpPr txBox="1">
            <a:spLocks noChangeArrowheads="1"/>
          </p:cNvSpPr>
          <p:nvPr/>
        </p:nvSpPr>
        <p:spPr bwMode="auto">
          <a:xfrm>
            <a:off x="3336925" y="5984875"/>
            <a:ext cx="542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79" name="Text Box 7"/>
          <p:cNvSpPr txBox="1">
            <a:spLocks noChangeArrowheads="1"/>
          </p:cNvSpPr>
          <p:nvPr/>
        </p:nvSpPr>
        <p:spPr bwMode="auto">
          <a:xfrm>
            <a:off x="4175125" y="4918075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it-IT" sz="2400">
              <a:solidFill>
                <a:srgbClr val="0099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80" name="Rectangle 8"/>
          <p:cNvSpPr>
            <a:spLocks noChangeArrowheads="1"/>
          </p:cNvSpPr>
          <p:nvPr/>
        </p:nvSpPr>
        <p:spPr bwMode="auto">
          <a:xfrm>
            <a:off x="3114675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81" name="Rectangle 9"/>
          <p:cNvSpPr>
            <a:spLocks noChangeArrowheads="1"/>
          </p:cNvSpPr>
          <p:nvPr/>
        </p:nvSpPr>
        <p:spPr bwMode="auto">
          <a:xfrm>
            <a:off x="1638300" y="2314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9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ChangeArrowheads="1"/>
          </p:cNvSpPr>
          <p:nvPr/>
        </p:nvSpPr>
        <p:spPr bwMode="auto">
          <a:xfrm>
            <a:off x="228600" y="0"/>
            <a:ext cx="8915400" cy="7620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it-IT" sz="2800">
              <a:solidFill>
                <a:srgbClr val="0099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83920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FATTORI DI VIRULENZA CODIFICATI DALLE PAI</a:t>
            </a:r>
            <a:endParaRPr lang="it-IT" sz="280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b="1" smtClean="0">
                <a:solidFill>
                  <a:srgbClr val="009999"/>
                </a:solidFill>
                <a:cs typeface="Times New Roman" charset="0"/>
              </a:rPr>
              <a:t> </a:t>
            </a:r>
            <a:endParaRPr lang="it-IT" smtClean="0">
              <a:solidFill>
                <a:srgbClr val="009999"/>
              </a:solidFill>
              <a:cs typeface="Times New Roman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sistemi di secrezione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interferenza con il sistema immune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adesività e colonizzazione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modulatori di funzioni della cellula ospite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internalizzazione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sopravvivenza/moltiplicazione intracellulare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b="1" smtClean="0">
                <a:solidFill>
                  <a:srgbClr val="000066"/>
                </a:solidFill>
                <a:cs typeface="Times New Roman" charset="0"/>
              </a:rPr>
              <a:t>sottrazione di nutrienti ( es: ferro)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sz="2800" b="1" smtClean="0">
              <a:solidFill>
                <a:srgbClr val="009999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6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Generica (in linea)">
  <a:themeElements>
    <a:clrScheme name="Generica (in linea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Generica (in linea)">
      <a:majorFont>
        <a:latin typeface="Helvetic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enerica (in linea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a (in linea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a (in linea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524</Words>
  <Application>Microsoft Macintosh PowerPoint</Application>
  <PresentationFormat>Presentazione su schermo (4:3)</PresentationFormat>
  <Paragraphs>160</Paragraphs>
  <Slides>54</Slides>
  <Notes>26</Notes>
  <HiddenSlides>19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Titoli diapositive</vt:lpstr>
      </vt:variant>
      <vt:variant>
        <vt:i4>54</vt:i4>
      </vt:variant>
    </vt:vector>
  </HeadingPairs>
  <TitlesOfParts>
    <vt:vector size="61" baseType="lpstr">
      <vt:lpstr>Tema di Office</vt:lpstr>
      <vt:lpstr>Generica (in linea)</vt:lpstr>
      <vt:lpstr>1_Generica (in linea)</vt:lpstr>
      <vt:lpstr>2_Generica (in linea)</vt:lpstr>
      <vt:lpstr>3_Generica (in linea)</vt:lpstr>
      <vt:lpstr>4_Generica (in linea)</vt:lpstr>
      <vt:lpstr>5_Generica (in linea)</vt:lpstr>
      <vt:lpstr>Presentazione di PowerPoint</vt:lpstr>
      <vt:lpstr>Materiale genetico presente nella cellula batterica</vt:lpstr>
      <vt:lpstr>Presentazione di PowerPoint</vt:lpstr>
      <vt:lpstr>Presentazione di PowerPoint</vt:lpstr>
      <vt:lpstr>Presentazione di PowerPoint</vt:lpstr>
      <vt:lpstr>Localizzazione delle PAI sul cromosoma di E. coli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Principali funzioni dei plasmidi di interesse medico</vt:lpstr>
      <vt:lpstr>Principali funzioni dei plasmidi di interesse medico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Mappa cromosomica dei geni di E. coli</vt:lpstr>
      <vt:lpstr>Cromosoma batterico</vt:lpstr>
      <vt:lpstr>Comparazione fra genomi </vt:lpstr>
      <vt:lpstr>Presentazione di PowerPoint</vt:lpstr>
      <vt:lpstr>Plasmidi batterici</vt:lpstr>
      <vt:lpstr>Presentazione di PowerPoint</vt:lpstr>
      <vt:lpstr>Plasmidi batterici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Struttura e composizione del fago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</dc:creator>
  <cp:lastModifiedBy>Giuseppe</cp:lastModifiedBy>
  <cp:revision>44</cp:revision>
  <dcterms:created xsi:type="dcterms:W3CDTF">2016-12-08T17:12:29Z</dcterms:created>
  <dcterms:modified xsi:type="dcterms:W3CDTF">2019-12-05T17:38:24Z</dcterms:modified>
</cp:coreProperties>
</file>