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6"/>
  </p:notesMasterIdLst>
  <p:sldIdLst>
    <p:sldId id="256" r:id="rId2"/>
    <p:sldId id="336" r:id="rId3"/>
    <p:sldId id="337" r:id="rId4"/>
    <p:sldId id="338" r:id="rId5"/>
    <p:sldId id="367" r:id="rId6"/>
    <p:sldId id="368" r:id="rId7"/>
    <p:sldId id="369" r:id="rId8"/>
    <p:sldId id="372" r:id="rId9"/>
    <p:sldId id="373" r:id="rId10"/>
    <p:sldId id="339" r:id="rId11"/>
    <p:sldId id="348" r:id="rId12"/>
    <p:sldId id="349" r:id="rId13"/>
    <p:sldId id="350" r:id="rId14"/>
    <p:sldId id="370" r:id="rId15"/>
    <p:sldId id="371" r:id="rId16"/>
    <p:sldId id="351" r:id="rId17"/>
    <p:sldId id="355" r:id="rId18"/>
    <p:sldId id="352" r:id="rId19"/>
    <p:sldId id="353" r:id="rId20"/>
    <p:sldId id="354" r:id="rId21"/>
    <p:sldId id="356" r:id="rId22"/>
    <p:sldId id="357" r:id="rId23"/>
    <p:sldId id="340" r:id="rId24"/>
    <p:sldId id="358" r:id="rId25"/>
    <p:sldId id="341" r:id="rId26"/>
    <p:sldId id="374" r:id="rId27"/>
    <p:sldId id="375" r:id="rId28"/>
    <p:sldId id="376" r:id="rId29"/>
    <p:sldId id="342" r:id="rId30"/>
    <p:sldId id="343" r:id="rId31"/>
    <p:sldId id="344" r:id="rId32"/>
    <p:sldId id="359" r:id="rId33"/>
    <p:sldId id="345" r:id="rId34"/>
    <p:sldId id="361" r:id="rId35"/>
    <p:sldId id="360" r:id="rId36"/>
    <p:sldId id="377" r:id="rId37"/>
    <p:sldId id="363" r:id="rId38"/>
    <p:sldId id="364" r:id="rId39"/>
    <p:sldId id="365" r:id="rId40"/>
    <p:sldId id="362" r:id="rId41"/>
    <p:sldId id="346" r:id="rId42"/>
    <p:sldId id="347" r:id="rId43"/>
    <p:sldId id="378" r:id="rId44"/>
    <p:sldId id="366" r:id="rId4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33CC"/>
    <a:srgbClr val="66FF66"/>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91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48B174-B086-47AE-997B-B69C8EE794E8}" type="datetimeFigureOut">
              <a:rPr lang="it-IT" smtClean="0"/>
              <a:pPr/>
              <a:t>04/12/2019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563F24-23FC-4040-86FA-CA294D8D27BA}" type="slidenum">
              <a:rPr lang="it-IT" smtClean="0"/>
              <a:pPr/>
              <a:t>‹N›</a:t>
            </a:fld>
            <a:endParaRPr lang="it-IT"/>
          </a:p>
        </p:txBody>
      </p:sp>
    </p:spTree>
    <p:extLst>
      <p:ext uri="{BB962C8B-B14F-4D97-AF65-F5344CB8AC3E}">
        <p14:creationId xmlns:p14="http://schemas.microsoft.com/office/powerpoint/2010/main" val="375587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2563F24-23FC-4040-86FA-CA294D8D27BA}" type="slidenum">
              <a:rPr lang="it-IT" smtClean="0"/>
              <a:pPr/>
              <a:t>1</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02563F24-23FC-4040-86FA-CA294D8D27BA}" type="slidenum">
              <a:rPr lang="it-IT" smtClean="0"/>
              <a:pPr/>
              <a:t>18</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2563F24-23FC-4040-86FA-CA294D8D27BA}" type="slidenum">
              <a:rPr lang="it-IT" smtClean="0"/>
              <a:pPr/>
              <a:t>21</a:t>
            </a:fld>
            <a:endParaRPr lang="it-IT"/>
          </a:p>
        </p:txBody>
      </p:sp>
    </p:spTree>
    <p:extLst>
      <p:ext uri="{BB962C8B-B14F-4D97-AF65-F5344CB8AC3E}">
        <p14:creationId xmlns:p14="http://schemas.microsoft.com/office/powerpoint/2010/main" val="2878896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2563F24-23FC-4040-86FA-CA294D8D27BA}" type="slidenum">
              <a:rPr lang="it-IT" smtClean="0"/>
              <a:pPr/>
              <a:t>22</a:t>
            </a:fld>
            <a:endParaRPr lang="it-IT"/>
          </a:p>
        </p:txBody>
      </p:sp>
    </p:spTree>
    <p:extLst>
      <p:ext uri="{BB962C8B-B14F-4D97-AF65-F5344CB8AC3E}">
        <p14:creationId xmlns:p14="http://schemas.microsoft.com/office/powerpoint/2010/main" val="3052600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2563F24-23FC-4040-86FA-CA294D8D27BA}" type="slidenum">
              <a:rPr lang="it-IT" smtClean="0"/>
              <a:pPr/>
              <a:t>41</a:t>
            </a:fld>
            <a:endParaRPr lang="it-IT"/>
          </a:p>
        </p:txBody>
      </p:sp>
    </p:spTree>
    <p:extLst>
      <p:ext uri="{BB962C8B-B14F-4D97-AF65-F5344CB8AC3E}">
        <p14:creationId xmlns:p14="http://schemas.microsoft.com/office/powerpoint/2010/main" val="13517078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it-IT"/>
              <a:t>Fare clic per modificare lo stile del titolo</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fld id="{96E557D2-8D7C-4ECF-8674-7F57B78B4641}" type="datetimeFigureOut">
              <a:rPr lang="it-IT" smtClean="0"/>
              <a:pPr/>
              <a:t>04/12/2019</a:t>
            </a:fld>
            <a:endParaRPr lang="it-IT"/>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endParaRPr lang="it-IT"/>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2501D23D-7F99-4328-A884-273D85EE1101}" type="slidenum">
              <a:rPr lang="it-IT" smtClean="0"/>
              <a:pPr/>
              <a:t>‹N›</a:t>
            </a:fld>
            <a:endParaRPr lang="it-IT"/>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06404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6E557D2-8D7C-4ECF-8674-7F57B78B4641}" type="datetimeFigureOut">
              <a:rPr lang="it-IT" smtClean="0"/>
              <a:pPr/>
              <a:t>04/12/2019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501D23D-7F99-4328-A884-273D85EE1101}" type="slidenum">
              <a:rPr lang="it-IT" smtClean="0"/>
              <a:pPr/>
              <a:t>‹N›</a:t>
            </a:fld>
            <a:endParaRPr lang="it-IT"/>
          </a:p>
        </p:txBody>
      </p:sp>
    </p:spTree>
    <p:extLst>
      <p:ext uri="{BB962C8B-B14F-4D97-AF65-F5344CB8AC3E}">
        <p14:creationId xmlns:p14="http://schemas.microsoft.com/office/powerpoint/2010/main" val="3470033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it-IT"/>
              <a:t>Fare clic per modificare lo stile del titolo</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6E557D2-8D7C-4ECF-8674-7F57B78B4641}" type="datetimeFigureOut">
              <a:rPr lang="it-IT" smtClean="0"/>
              <a:pPr/>
              <a:t>04/12/2019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501D23D-7F99-4328-A884-273D85EE1101}" type="slidenum">
              <a:rPr lang="it-IT" smtClean="0"/>
              <a:pPr/>
              <a:t>‹N›</a:t>
            </a:fld>
            <a:endParaRPr lang="it-IT"/>
          </a:p>
        </p:txBody>
      </p:sp>
    </p:spTree>
    <p:extLst>
      <p:ext uri="{BB962C8B-B14F-4D97-AF65-F5344CB8AC3E}">
        <p14:creationId xmlns:p14="http://schemas.microsoft.com/office/powerpoint/2010/main" val="714830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it-IT"/>
              <a:t>Fare clic per modificare lo stile del titolo</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6E557D2-8D7C-4ECF-8674-7F57B78B4641}" type="datetimeFigureOut">
              <a:rPr lang="it-IT" smtClean="0"/>
              <a:pPr/>
              <a:t>04/12/2019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501D23D-7F99-4328-A884-273D85EE1101}" type="slidenum">
              <a:rPr lang="it-IT" smtClean="0"/>
              <a:pPr/>
              <a:t>‹N›</a:t>
            </a:fld>
            <a:endParaRPr lang="it-IT"/>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28969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it-IT"/>
              <a:t>Fare clic per modificare lo stile del titolo</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6E557D2-8D7C-4ECF-8674-7F57B78B4641}" type="datetimeFigureOut">
              <a:rPr lang="it-IT" smtClean="0"/>
              <a:pPr/>
              <a:t>04/12/2019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501D23D-7F99-4328-A884-273D85EE1101}" type="slidenum">
              <a:rPr lang="it-IT" smtClean="0"/>
              <a:pPr/>
              <a:t>‹N›</a:t>
            </a:fld>
            <a:endParaRPr lang="it-IT"/>
          </a:p>
        </p:txBody>
      </p:sp>
    </p:spTree>
    <p:extLst>
      <p:ext uri="{BB962C8B-B14F-4D97-AF65-F5344CB8AC3E}">
        <p14:creationId xmlns:p14="http://schemas.microsoft.com/office/powerpoint/2010/main" val="2164526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it-IT"/>
              <a:t>Fare clic per modificare lo stile del titolo</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96E557D2-8D7C-4ECF-8674-7F57B78B4641}" type="datetimeFigureOut">
              <a:rPr lang="it-IT" smtClean="0"/>
              <a:pPr/>
              <a:t>04/12/2019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2501D23D-7F99-4328-A884-273D85EE1101}" type="slidenum">
              <a:rPr lang="it-IT" smtClean="0"/>
              <a:pPr/>
              <a:t>‹N›</a:t>
            </a:fld>
            <a:endParaRPr lang="it-IT"/>
          </a:p>
        </p:txBody>
      </p:sp>
    </p:spTree>
    <p:extLst>
      <p:ext uri="{BB962C8B-B14F-4D97-AF65-F5344CB8AC3E}">
        <p14:creationId xmlns:p14="http://schemas.microsoft.com/office/powerpoint/2010/main" val="3784787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it-IT"/>
              <a:t>Fare clic per modificare lo stile del titolo</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96E557D2-8D7C-4ECF-8674-7F57B78B4641}" type="datetimeFigureOut">
              <a:rPr lang="it-IT" smtClean="0"/>
              <a:pPr/>
              <a:t>04/12/2019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2501D23D-7F99-4328-A884-273D85EE1101}" type="slidenum">
              <a:rPr lang="it-IT" smtClean="0"/>
              <a:pPr/>
              <a:t>‹N›</a:t>
            </a:fld>
            <a:endParaRPr lang="it-IT"/>
          </a:p>
        </p:txBody>
      </p:sp>
    </p:spTree>
    <p:extLst>
      <p:ext uri="{BB962C8B-B14F-4D97-AF65-F5344CB8AC3E}">
        <p14:creationId xmlns:p14="http://schemas.microsoft.com/office/powerpoint/2010/main" val="2679387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it-IT"/>
              <a:t>Fare clic per modificare lo stile del titolo</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6E557D2-8D7C-4ECF-8674-7F57B78B4641}" type="datetimeFigureOut">
              <a:rPr lang="it-IT" smtClean="0"/>
              <a:pPr/>
              <a:t>04/12/2019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501D23D-7F99-4328-A884-273D85EE1101}" type="slidenum">
              <a:rPr lang="it-IT" smtClean="0"/>
              <a:pPr/>
              <a:t>‹N›</a:t>
            </a:fld>
            <a:endParaRPr lang="it-IT"/>
          </a:p>
        </p:txBody>
      </p:sp>
    </p:spTree>
    <p:extLst>
      <p:ext uri="{BB962C8B-B14F-4D97-AF65-F5344CB8AC3E}">
        <p14:creationId xmlns:p14="http://schemas.microsoft.com/office/powerpoint/2010/main" val="3355764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it-IT"/>
              <a:t>Fare clic per modificare lo stile del titolo</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6E557D2-8D7C-4ECF-8674-7F57B78B4641}" type="datetimeFigureOut">
              <a:rPr lang="it-IT" smtClean="0"/>
              <a:pPr/>
              <a:t>04/12/2019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501D23D-7F99-4328-A884-273D85EE1101}" type="slidenum">
              <a:rPr lang="it-IT" smtClean="0"/>
              <a:pPr/>
              <a:t>‹N›</a:t>
            </a:fld>
            <a:endParaRPr lang="it-IT"/>
          </a:p>
        </p:txBody>
      </p:sp>
    </p:spTree>
    <p:extLst>
      <p:ext uri="{BB962C8B-B14F-4D97-AF65-F5344CB8AC3E}">
        <p14:creationId xmlns:p14="http://schemas.microsoft.com/office/powerpoint/2010/main" val="2174015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6E557D2-8D7C-4ECF-8674-7F57B78B4641}" type="datetimeFigureOut">
              <a:rPr lang="it-IT" smtClean="0"/>
              <a:pPr/>
              <a:t>04/12/2019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501D23D-7F99-4328-A884-273D85EE1101}" type="slidenum">
              <a:rPr lang="it-IT" smtClean="0"/>
              <a:pPr/>
              <a:t>‹N›</a:t>
            </a:fld>
            <a:endParaRPr lang="it-IT"/>
          </a:p>
        </p:txBody>
      </p:sp>
    </p:spTree>
    <p:extLst>
      <p:ext uri="{BB962C8B-B14F-4D97-AF65-F5344CB8AC3E}">
        <p14:creationId xmlns:p14="http://schemas.microsoft.com/office/powerpoint/2010/main" val="2521391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it-IT"/>
              <a:t>Fare clic per modificare lo stile del titolo</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6E557D2-8D7C-4ECF-8674-7F57B78B4641}" type="datetimeFigureOut">
              <a:rPr lang="it-IT" smtClean="0"/>
              <a:pPr/>
              <a:t>04/12/2019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501D23D-7F99-4328-A884-273D85EE1101}" type="slidenum">
              <a:rPr lang="it-IT" smtClean="0"/>
              <a:pPr/>
              <a:t>‹N›</a:t>
            </a:fld>
            <a:endParaRPr lang="it-IT"/>
          </a:p>
        </p:txBody>
      </p:sp>
    </p:spTree>
    <p:extLst>
      <p:ext uri="{BB962C8B-B14F-4D97-AF65-F5344CB8AC3E}">
        <p14:creationId xmlns:p14="http://schemas.microsoft.com/office/powerpoint/2010/main" val="2664379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it-IT"/>
              <a:t>Fare clic per modificare lo stile del titolo</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6E557D2-8D7C-4ECF-8674-7F57B78B4641}" type="datetimeFigureOut">
              <a:rPr lang="it-IT" smtClean="0"/>
              <a:pPr/>
              <a:t>04/12/2019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501D23D-7F99-4328-A884-273D85EE1101}" type="slidenum">
              <a:rPr lang="it-IT" smtClean="0"/>
              <a:pPr/>
              <a:t>‹N›</a:t>
            </a:fld>
            <a:endParaRPr lang="it-IT"/>
          </a:p>
        </p:txBody>
      </p:sp>
    </p:spTree>
    <p:extLst>
      <p:ext uri="{BB962C8B-B14F-4D97-AF65-F5344CB8AC3E}">
        <p14:creationId xmlns:p14="http://schemas.microsoft.com/office/powerpoint/2010/main" val="3247271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2" name="Content Placeholder 3"/>
          <p:cNvSpPr>
            <a:spLocks noGrp="1"/>
          </p:cNvSpPr>
          <p:nvPr>
            <p:ph sz="quarter" idx="13"/>
          </p:nvPr>
        </p:nvSpPr>
        <p:spPr>
          <a:xfrm>
            <a:off x="514352" y="2861733"/>
            <a:ext cx="3816534" cy="2512852"/>
          </a:xfrm>
        </p:spPr>
        <p:txBody>
          <a:bodyPr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3" name="Content Placeholder 5"/>
          <p:cNvSpPr>
            <a:spLocks noGrp="1"/>
          </p:cNvSpPr>
          <p:nvPr>
            <p:ph sz="quarter" idx="14"/>
          </p:nvPr>
        </p:nvSpPr>
        <p:spPr>
          <a:xfrm>
            <a:off x="4495477" y="2861733"/>
            <a:ext cx="3816535" cy="2512852"/>
          </a:xfrm>
        </p:spPr>
        <p:txBody>
          <a:bodyPr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6E557D2-8D7C-4ECF-8674-7F57B78B4641}" type="datetimeFigureOut">
              <a:rPr lang="it-IT" smtClean="0"/>
              <a:pPr/>
              <a:t>04/12/2019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2501D23D-7F99-4328-A884-273D85EE1101}" type="slidenum">
              <a:rPr lang="it-IT" smtClean="0"/>
              <a:pPr/>
              <a:t>‹N›</a:t>
            </a:fld>
            <a:endParaRPr lang="it-IT"/>
          </a:p>
        </p:txBody>
      </p:sp>
    </p:spTree>
    <p:extLst>
      <p:ext uri="{BB962C8B-B14F-4D97-AF65-F5344CB8AC3E}">
        <p14:creationId xmlns:p14="http://schemas.microsoft.com/office/powerpoint/2010/main" val="61539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96E557D2-8D7C-4ECF-8674-7F57B78B4641}" type="datetimeFigureOut">
              <a:rPr lang="it-IT" smtClean="0"/>
              <a:pPr/>
              <a:t>04/12/2019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2501D23D-7F99-4328-A884-273D85EE1101}" type="slidenum">
              <a:rPr lang="it-IT" smtClean="0"/>
              <a:pPr/>
              <a:t>‹N›</a:t>
            </a:fld>
            <a:endParaRPr lang="it-IT"/>
          </a:p>
        </p:txBody>
      </p:sp>
    </p:spTree>
    <p:extLst>
      <p:ext uri="{BB962C8B-B14F-4D97-AF65-F5344CB8AC3E}">
        <p14:creationId xmlns:p14="http://schemas.microsoft.com/office/powerpoint/2010/main" val="82265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E557D2-8D7C-4ECF-8674-7F57B78B4641}" type="datetimeFigureOut">
              <a:rPr lang="it-IT" smtClean="0"/>
              <a:pPr/>
              <a:t>04/12/2019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2501D23D-7F99-4328-A884-273D85EE1101}" type="slidenum">
              <a:rPr lang="it-IT" smtClean="0"/>
              <a:pPr/>
              <a:t>‹N›</a:t>
            </a:fld>
            <a:endParaRPr lang="it-IT"/>
          </a:p>
        </p:txBody>
      </p:sp>
    </p:spTree>
    <p:extLst>
      <p:ext uri="{BB962C8B-B14F-4D97-AF65-F5344CB8AC3E}">
        <p14:creationId xmlns:p14="http://schemas.microsoft.com/office/powerpoint/2010/main" val="809860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it-IT"/>
              <a:t>Fare clic per modificare lo stile del titolo</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6E557D2-8D7C-4ECF-8674-7F57B78B4641}" type="datetimeFigureOut">
              <a:rPr lang="it-IT" smtClean="0"/>
              <a:pPr/>
              <a:t>04/12/2019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501D23D-7F99-4328-A884-273D85EE1101}" type="slidenum">
              <a:rPr lang="it-IT" smtClean="0"/>
              <a:pPr/>
              <a:t>‹N›</a:t>
            </a:fld>
            <a:endParaRPr lang="it-IT"/>
          </a:p>
        </p:txBody>
      </p:sp>
    </p:spTree>
    <p:extLst>
      <p:ext uri="{BB962C8B-B14F-4D97-AF65-F5344CB8AC3E}">
        <p14:creationId xmlns:p14="http://schemas.microsoft.com/office/powerpoint/2010/main" val="1776285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6E557D2-8D7C-4ECF-8674-7F57B78B4641}" type="datetimeFigureOut">
              <a:rPr lang="it-IT" smtClean="0"/>
              <a:pPr/>
              <a:t>04/12/2019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501D23D-7F99-4328-A884-273D85EE1101}" type="slidenum">
              <a:rPr lang="it-IT" smtClean="0"/>
              <a:pPr/>
              <a:t>‹N›</a:t>
            </a:fld>
            <a:endParaRPr lang="it-IT"/>
          </a:p>
        </p:txBody>
      </p:sp>
    </p:spTree>
    <p:extLst>
      <p:ext uri="{BB962C8B-B14F-4D97-AF65-F5344CB8AC3E}">
        <p14:creationId xmlns:p14="http://schemas.microsoft.com/office/powerpoint/2010/main" val="3465706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it-IT"/>
              <a:t>Fare clic per modificare lo stile del titolo</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fld id="{96E557D2-8D7C-4ECF-8674-7F57B78B4641}" type="datetimeFigureOut">
              <a:rPr lang="it-IT" smtClean="0"/>
              <a:pPr/>
              <a:t>04/12/2019</a:t>
            </a:fld>
            <a:endParaRPr lang="it-IT"/>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endParaRPr lang="it-IT"/>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fld id="{2501D23D-7F99-4328-A884-273D85EE1101}" type="slidenum">
              <a:rPr lang="it-IT" smtClean="0"/>
              <a:pPr/>
              <a:t>‹N›</a:t>
            </a:fld>
            <a:endParaRPr lang="it-IT"/>
          </a:p>
        </p:txBody>
      </p:sp>
    </p:spTree>
    <p:extLst>
      <p:ext uri="{BB962C8B-B14F-4D97-AF65-F5344CB8AC3E}">
        <p14:creationId xmlns:p14="http://schemas.microsoft.com/office/powerpoint/2010/main" val="351981925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07504" y="620688"/>
            <a:ext cx="8318728" cy="1828800"/>
          </a:xfrm>
        </p:spPr>
        <p:txBody>
          <a:bodyPr>
            <a:normAutofit fontScale="90000"/>
          </a:bodyPr>
          <a:lstStyle/>
          <a:p>
            <a:pPr algn="ctr"/>
            <a:r>
              <a:rPr lang="it-IT" b="1" dirty="0">
                <a:latin typeface="Comic Sans MS" pitchFamily="66" charset="0"/>
              </a:rPr>
              <a:t/>
            </a:r>
            <a:br>
              <a:rPr lang="it-IT" b="1" dirty="0">
                <a:latin typeface="Comic Sans MS" pitchFamily="66" charset="0"/>
              </a:rPr>
            </a:br>
            <a:r>
              <a:rPr lang="it-IT" sz="5600" b="1" dirty="0" err="1">
                <a:latin typeface="Comic Sans MS" pitchFamily="66" charset="0"/>
              </a:rPr>
              <a:t>C</a:t>
            </a:r>
            <a:r>
              <a:rPr lang="it-IT" sz="4400" b="1" dirty="0" err="1">
                <a:latin typeface="Comic Sans MS" pitchFamily="66" charset="0"/>
              </a:rPr>
              <a:t>Ome</a:t>
            </a:r>
            <a:r>
              <a:rPr lang="it-IT" sz="4400" b="1" dirty="0">
                <a:latin typeface="Comic Sans MS" pitchFamily="66" charset="0"/>
              </a:rPr>
              <a:t> realizzare </a:t>
            </a:r>
            <a:br>
              <a:rPr lang="it-IT" sz="4400" b="1" dirty="0">
                <a:latin typeface="Comic Sans MS" pitchFamily="66" charset="0"/>
              </a:rPr>
            </a:br>
            <a:r>
              <a:rPr lang="it-IT" sz="4400" b="1" dirty="0">
                <a:latin typeface="Comic Sans MS" pitchFamily="66" charset="0"/>
              </a:rPr>
              <a:t/>
            </a:r>
            <a:br>
              <a:rPr lang="it-IT" sz="4400" b="1" dirty="0">
                <a:latin typeface="Comic Sans MS" pitchFamily="66" charset="0"/>
              </a:rPr>
            </a:br>
            <a:r>
              <a:rPr lang="it-IT" sz="4400" b="1" dirty="0">
                <a:latin typeface="Comic Sans MS" pitchFamily="66" charset="0"/>
              </a:rPr>
              <a:t>una tesi di laurea</a:t>
            </a:r>
          </a:p>
        </p:txBody>
      </p:sp>
      <p:sp>
        <p:nvSpPr>
          <p:cNvPr id="3" name="Sottotitolo 2"/>
          <p:cNvSpPr>
            <a:spLocks noGrp="1"/>
          </p:cNvSpPr>
          <p:nvPr>
            <p:ph type="subTitle" idx="1"/>
          </p:nvPr>
        </p:nvSpPr>
        <p:spPr>
          <a:xfrm>
            <a:off x="273825" y="2276872"/>
            <a:ext cx="7854696" cy="1752600"/>
          </a:xfrm>
        </p:spPr>
        <p:txBody>
          <a:bodyPr/>
          <a:lstStyle/>
          <a:p>
            <a:endParaRPr lang="it-IT" dirty="0">
              <a:latin typeface="Comic Sans MS" pitchFamily="66" charset="0"/>
            </a:endParaRPr>
          </a:p>
          <a:p>
            <a:endParaRPr lang="it-IT" sz="2800" b="1" dirty="0">
              <a:solidFill>
                <a:schemeClr val="tx1"/>
              </a:solidFill>
              <a:latin typeface="Comic Sans MS" pitchFamily="66" charset="0"/>
            </a:endParaRPr>
          </a:p>
          <a:p>
            <a:endParaRPr lang="it-IT" sz="2800" b="1" dirty="0">
              <a:solidFill>
                <a:schemeClr val="tx1"/>
              </a:solidFill>
              <a:latin typeface="Comic Sans MS" pitchFamily="66" charset="0"/>
            </a:endParaRPr>
          </a:p>
        </p:txBody>
      </p:sp>
      <p:sp>
        <p:nvSpPr>
          <p:cNvPr id="4" name="Segnaposto contenuto 2"/>
          <p:cNvSpPr txBox="1">
            <a:spLocks/>
          </p:cNvSpPr>
          <p:nvPr/>
        </p:nvSpPr>
        <p:spPr>
          <a:xfrm>
            <a:off x="-468560" y="5181600"/>
            <a:ext cx="3024336" cy="1008112"/>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Font typeface="Arial" panose="020B0604020202020204" pitchFamily="34" charset="0"/>
              <a:buNone/>
            </a:pPr>
            <a:r>
              <a:rPr lang="it-IT" b="1" dirty="0">
                <a:solidFill>
                  <a:schemeClr val="bg1"/>
                </a:solidFill>
                <a:latin typeface="Comic Sans MS" pitchFamily="66" charset="0"/>
              </a:rPr>
              <a:t>06/12/2019</a:t>
            </a:r>
            <a:endParaRPr lang="it-IT" b="1" i="1" dirty="0">
              <a:solidFill>
                <a:schemeClr val="bg1"/>
              </a:solidFill>
              <a:latin typeface="Comic Sans MS"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a:spLocks noGrp="1"/>
          </p:cNvSpPr>
          <p:nvPr>
            <p:ph type="title"/>
          </p:nvPr>
        </p:nvSpPr>
        <p:spPr>
          <a:xfrm>
            <a:off x="457200" y="188640"/>
            <a:ext cx="8229600" cy="867524"/>
          </a:xfrm>
        </p:spPr>
        <p:txBody>
          <a:bodyPr>
            <a:normAutofit/>
          </a:bodyPr>
          <a:lstStyle/>
          <a:p>
            <a:pPr algn="ctr"/>
            <a:r>
              <a:rPr lang="it-IT" sz="3500" dirty="0">
                <a:latin typeface="Comic Sans MS" pitchFamily="66" charset="0"/>
              </a:rPr>
              <a:t>TESI DI LAUREA - come?</a:t>
            </a:r>
          </a:p>
        </p:txBody>
      </p:sp>
      <p:sp>
        <p:nvSpPr>
          <p:cNvPr id="7" name="Segnaposto contenuto 2"/>
          <p:cNvSpPr>
            <a:spLocks noGrp="1"/>
          </p:cNvSpPr>
          <p:nvPr>
            <p:ph sz="quarter" idx="13"/>
          </p:nvPr>
        </p:nvSpPr>
        <p:spPr>
          <a:xfrm>
            <a:off x="323528" y="-675456"/>
            <a:ext cx="8229600" cy="4681550"/>
          </a:xfrm>
        </p:spPr>
        <p:txBody>
          <a:bodyPr>
            <a:normAutofit/>
          </a:bodyPr>
          <a:lstStyle/>
          <a:p>
            <a:pPr marL="0" indent="0" algn="just">
              <a:buNone/>
            </a:pPr>
            <a:r>
              <a:rPr lang="it-IT" dirty="0">
                <a:latin typeface="Comic Sans MS" pitchFamily="66" charset="0"/>
              </a:rPr>
              <a:t>Trovato l’argomento, bisogna decidere come strutturare l’elaborato finale.</a:t>
            </a:r>
          </a:p>
          <a:p>
            <a:pPr marL="0" indent="0" algn="just">
              <a:buNone/>
            </a:pPr>
            <a:r>
              <a:rPr lang="it-IT" dirty="0">
                <a:latin typeface="Comic Sans MS" pitchFamily="66" charset="0"/>
              </a:rPr>
              <a:t>Che tipo di tesi voglio fare?</a:t>
            </a:r>
          </a:p>
        </p:txBody>
      </p:sp>
      <p:sp>
        <p:nvSpPr>
          <p:cNvPr id="8" name="Titolo 1"/>
          <p:cNvSpPr txBox="1">
            <a:spLocks/>
          </p:cNvSpPr>
          <p:nvPr/>
        </p:nvSpPr>
        <p:spPr>
          <a:xfrm>
            <a:off x="107504" y="2492896"/>
            <a:ext cx="4388172" cy="23042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a:lstStyle>
          <a:p>
            <a:pPr algn="ctr"/>
            <a:r>
              <a:rPr lang="it-IT" sz="2000" dirty="0">
                <a:solidFill>
                  <a:schemeClr val="tx1"/>
                </a:solidFill>
                <a:latin typeface="Comic Sans MS" pitchFamily="66" charset="0"/>
              </a:rPr>
              <a:t>Compilativa:</a:t>
            </a:r>
          </a:p>
          <a:p>
            <a:pPr algn="ctr"/>
            <a:endParaRPr lang="it-IT" sz="2000" dirty="0">
              <a:solidFill>
                <a:schemeClr val="tx1"/>
              </a:solidFill>
              <a:latin typeface="Comic Sans MS" pitchFamily="66" charset="0"/>
            </a:endParaRPr>
          </a:p>
          <a:p>
            <a:pPr marL="342900" indent="-342900" algn="ctr">
              <a:buFont typeface="Wingdings" panose="05000000000000000000" pitchFamily="2" charset="2"/>
              <a:buChar char="v"/>
            </a:pPr>
            <a:r>
              <a:rPr lang="it-IT" sz="2000" dirty="0">
                <a:latin typeface="Comic Sans MS" pitchFamily="66" charset="0"/>
              </a:rPr>
              <a:t>Descrittiva</a:t>
            </a:r>
          </a:p>
          <a:p>
            <a:pPr marL="342900" indent="-342900" algn="ctr">
              <a:buFont typeface="Wingdings" panose="05000000000000000000" pitchFamily="2" charset="2"/>
              <a:buChar char="v"/>
            </a:pPr>
            <a:endParaRPr lang="it-IT" sz="2000" dirty="0">
              <a:latin typeface="Comic Sans MS" pitchFamily="66" charset="0"/>
            </a:endParaRPr>
          </a:p>
          <a:p>
            <a:pPr marL="342900" indent="-342900" algn="ctr">
              <a:buFont typeface="Wingdings" panose="05000000000000000000" pitchFamily="2" charset="2"/>
              <a:buChar char="v"/>
            </a:pPr>
            <a:r>
              <a:rPr lang="it-IT" sz="2000" dirty="0">
                <a:latin typeface="Comic Sans MS" pitchFamily="66" charset="0"/>
              </a:rPr>
              <a:t>Revisione sistematica della letteratura</a:t>
            </a:r>
          </a:p>
          <a:p>
            <a:pPr marL="342900" indent="-342900" algn="ctr">
              <a:buFont typeface="Wingdings" panose="05000000000000000000" pitchFamily="2" charset="2"/>
              <a:buChar char="v"/>
            </a:pPr>
            <a:endParaRPr lang="it-IT" sz="2000" dirty="0">
              <a:latin typeface="Comic Sans MS" pitchFamily="66" charset="0"/>
            </a:endParaRPr>
          </a:p>
          <a:p>
            <a:pPr marL="342900" indent="-342900" algn="ctr">
              <a:buFont typeface="Wingdings" panose="05000000000000000000" pitchFamily="2" charset="2"/>
              <a:buChar char="v"/>
            </a:pPr>
            <a:r>
              <a:rPr lang="it-IT" sz="2000" dirty="0">
                <a:latin typeface="Comic Sans MS" pitchFamily="66" charset="0"/>
              </a:rPr>
              <a:t>Caso clinico</a:t>
            </a:r>
          </a:p>
        </p:txBody>
      </p:sp>
      <p:sp>
        <p:nvSpPr>
          <p:cNvPr id="10" name="Titolo 1"/>
          <p:cNvSpPr txBox="1">
            <a:spLocks/>
          </p:cNvSpPr>
          <p:nvPr/>
        </p:nvSpPr>
        <p:spPr>
          <a:xfrm>
            <a:off x="4290764" y="2544354"/>
            <a:ext cx="4673724" cy="297287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a:lstStyle>
          <a:p>
            <a:pPr algn="ctr"/>
            <a:r>
              <a:rPr lang="it-IT" sz="2000" dirty="0">
                <a:solidFill>
                  <a:schemeClr val="tx1"/>
                </a:solidFill>
                <a:latin typeface="Comic Sans MS" pitchFamily="66" charset="0"/>
              </a:rPr>
              <a:t>sperimentale</a:t>
            </a:r>
          </a:p>
          <a:p>
            <a:pPr algn="ctr"/>
            <a:endParaRPr lang="it-IT" sz="2000" dirty="0">
              <a:solidFill>
                <a:schemeClr val="tx1"/>
              </a:solidFill>
              <a:latin typeface="Comic Sans MS" pitchFamily="66" charset="0"/>
            </a:endParaRPr>
          </a:p>
          <a:p>
            <a:pPr marL="342900" indent="-342900" algn="ctr">
              <a:buFont typeface="Wingdings" panose="05000000000000000000" pitchFamily="2" charset="2"/>
              <a:buChar char="v"/>
            </a:pPr>
            <a:r>
              <a:rPr lang="it-IT" sz="2000" dirty="0">
                <a:latin typeface="Comic Sans MS" pitchFamily="66" charset="0"/>
              </a:rPr>
              <a:t>R. quantitativa</a:t>
            </a:r>
          </a:p>
          <a:p>
            <a:pPr marL="342900" indent="-342900" algn="ctr">
              <a:buFont typeface="Wingdings" panose="05000000000000000000" pitchFamily="2" charset="2"/>
              <a:buChar char="v"/>
            </a:pPr>
            <a:endParaRPr lang="it-IT" sz="2000" dirty="0">
              <a:latin typeface="Comic Sans MS" pitchFamily="66" charset="0"/>
            </a:endParaRPr>
          </a:p>
          <a:p>
            <a:pPr marL="342900" indent="-342900" algn="ctr">
              <a:buFont typeface="Wingdings" panose="05000000000000000000" pitchFamily="2" charset="2"/>
              <a:buChar char="v"/>
            </a:pPr>
            <a:r>
              <a:rPr lang="it-IT" sz="2000" dirty="0">
                <a:latin typeface="Comic Sans MS" pitchFamily="66" charset="0"/>
              </a:rPr>
              <a:t>R. qualitativa fenomenologica</a:t>
            </a:r>
          </a:p>
          <a:p>
            <a:pPr marL="342900" indent="-342900" algn="ctr">
              <a:buFont typeface="Wingdings" panose="05000000000000000000" pitchFamily="2" charset="2"/>
              <a:buChar char="v"/>
            </a:pPr>
            <a:endParaRPr lang="it-IT" sz="2000" dirty="0">
              <a:latin typeface="Comic Sans MS" pitchFamily="66" charset="0"/>
            </a:endParaRPr>
          </a:p>
          <a:p>
            <a:pPr marL="342900" indent="-342900" algn="ctr">
              <a:buFont typeface="Wingdings" panose="05000000000000000000" pitchFamily="2" charset="2"/>
              <a:buChar char="v"/>
            </a:pPr>
            <a:r>
              <a:rPr lang="it-IT" sz="2000" dirty="0">
                <a:latin typeface="Comic Sans MS" pitchFamily="66" charset="0"/>
              </a:rPr>
              <a:t>Progetto formativo/educativo</a:t>
            </a:r>
          </a:p>
          <a:p>
            <a:pPr marL="342900" indent="-342900" algn="ctr">
              <a:buFont typeface="Wingdings" panose="05000000000000000000" pitchFamily="2" charset="2"/>
              <a:buChar char="v"/>
            </a:pPr>
            <a:endParaRPr lang="it-IT" sz="2000" dirty="0">
              <a:latin typeface="Comic Sans MS" pitchFamily="66" charset="0"/>
            </a:endParaRPr>
          </a:p>
          <a:p>
            <a:pPr marL="342900" indent="-342900" algn="ctr">
              <a:buFont typeface="Wingdings" panose="05000000000000000000" pitchFamily="2" charset="2"/>
              <a:buChar char="v"/>
            </a:pPr>
            <a:r>
              <a:rPr lang="it-IT" sz="2000" dirty="0">
                <a:latin typeface="Comic Sans MS" pitchFamily="66" charset="0"/>
              </a:rPr>
              <a:t>Project work</a:t>
            </a:r>
          </a:p>
          <a:p>
            <a:pPr marL="342900" indent="-342900" algn="ctr">
              <a:buFont typeface="Wingdings" panose="05000000000000000000" pitchFamily="2" charset="2"/>
              <a:buChar char="v"/>
            </a:pPr>
            <a:endParaRPr lang="it-IT" sz="2000" dirty="0">
              <a:latin typeface="Comic Sans MS" pitchFamily="66" charset="0"/>
            </a:endParaRPr>
          </a:p>
        </p:txBody>
      </p:sp>
    </p:spTree>
    <p:extLst>
      <p:ext uri="{BB962C8B-B14F-4D97-AF65-F5344CB8AC3E}">
        <p14:creationId xmlns:p14="http://schemas.microsoft.com/office/powerpoint/2010/main" val="1907102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a:spLocks noGrp="1"/>
          </p:cNvSpPr>
          <p:nvPr>
            <p:ph type="title"/>
          </p:nvPr>
        </p:nvSpPr>
        <p:spPr>
          <a:xfrm>
            <a:off x="457200" y="188640"/>
            <a:ext cx="8229600" cy="867524"/>
          </a:xfrm>
        </p:spPr>
        <p:txBody>
          <a:bodyPr>
            <a:normAutofit/>
          </a:bodyPr>
          <a:lstStyle/>
          <a:p>
            <a:pPr algn="ctr"/>
            <a:r>
              <a:rPr lang="it-IT" sz="3500" dirty="0">
                <a:latin typeface="Comic Sans MS" pitchFamily="66" charset="0"/>
              </a:rPr>
              <a:t>TESI DI LAUREA - come?</a:t>
            </a:r>
          </a:p>
        </p:txBody>
      </p:sp>
      <p:sp>
        <p:nvSpPr>
          <p:cNvPr id="8" name="Titolo 1"/>
          <p:cNvSpPr txBox="1">
            <a:spLocks/>
          </p:cNvSpPr>
          <p:nvPr/>
        </p:nvSpPr>
        <p:spPr>
          <a:xfrm>
            <a:off x="827584" y="1196752"/>
            <a:ext cx="7128792" cy="4392488"/>
          </a:xfrm>
          <a:prstGeom prst="rect">
            <a:avLst/>
          </a:prstGeom>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a:lstStyle>
          <a:p>
            <a:pPr algn="ctr"/>
            <a:r>
              <a:rPr lang="it-IT" sz="6800" dirty="0">
                <a:solidFill>
                  <a:schemeClr val="tx1"/>
                </a:solidFill>
                <a:latin typeface="Comic Sans MS" pitchFamily="66" charset="0"/>
              </a:rPr>
              <a:t>Compilativa:</a:t>
            </a:r>
          </a:p>
          <a:p>
            <a:pPr algn="ctr"/>
            <a:endParaRPr lang="it-IT" sz="6800" dirty="0">
              <a:solidFill>
                <a:schemeClr val="tx1"/>
              </a:solidFill>
              <a:latin typeface="Comic Sans MS" pitchFamily="66" charset="0"/>
            </a:endParaRPr>
          </a:p>
          <a:p>
            <a:pPr marL="342900" indent="-342900" algn="ctr">
              <a:buFont typeface="Wingdings" panose="05000000000000000000" pitchFamily="2" charset="2"/>
              <a:buChar char="v"/>
            </a:pPr>
            <a:r>
              <a:rPr lang="it-IT" sz="6800" dirty="0">
                <a:latin typeface="Comic Sans MS" pitchFamily="66" charset="0"/>
              </a:rPr>
              <a:t>Descrittiva</a:t>
            </a:r>
          </a:p>
          <a:p>
            <a:pPr marL="342900" indent="-342900" algn="ctr"/>
            <a:endParaRPr lang="it-IT" sz="6300" dirty="0">
              <a:latin typeface="Comic Sans MS" pitchFamily="66" charset="0"/>
            </a:endParaRPr>
          </a:p>
          <a:p>
            <a:pPr marL="342900" indent="-342900" algn="ctr">
              <a:buFont typeface="Wingdings" panose="05000000000000000000" pitchFamily="2" charset="2"/>
              <a:buChar char="v"/>
            </a:pPr>
            <a:endParaRPr lang="it-IT" sz="2000" dirty="0">
              <a:latin typeface="Comic Sans MS" pitchFamily="66" charset="0"/>
            </a:endParaRPr>
          </a:p>
          <a:p>
            <a:pPr marL="342900" indent="-342900" algn="ctr">
              <a:lnSpc>
                <a:spcPct val="170000"/>
              </a:lnSpc>
            </a:pPr>
            <a:r>
              <a:rPr lang="it-IT" sz="4000" b="1" dirty="0">
                <a:solidFill>
                  <a:schemeClr val="tx1"/>
                </a:solidFill>
                <a:latin typeface="Comic Sans MS" pitchFamily="66" charset="0"/>
              </a:rPr>
              <a:t>Una tesi descrittiva “descrive” l’argomento che abbiamo deciso di trattare.</a:t>
            </a:r>
          </a:p>
          <a:p>
            <a:pPr marL="342900" indent="-342900" algn="ctr">
              <a:lnSpc>
                <a:spcPct val="170000"/>
              </a:lnSpc>
            </a:pPr>
            <a:r>
              <a:rPr lang="it-IT" sz="4000" b="1" dirty="0">
                <a:solidFill>
                  <a:schemeClr val="tx1"/>
                </a:solidFill>
                <a:latin typeface="Comic Sans MS" pitchFamily="66" charset="0"/>
              </a:rPr>
              <a:t>È sicuramente la meno significativa a livello di ricerca e di analisi.</a:t>
            </a:r>
          </a:p>
          <a:p>
            <a:pPr marL="342900" indent="-342900" algn="ctr">
              <a:lnSpc>
                <a:spcPct val="170000"/>
              </a:lnSpc>
            </a:pPr>
            <a:r>
              <a:rPr lang="it-IT" sz="4000" b="1" dirty="0">
                <a:solidFill>
                  <a:schemeClr val="tx1"/>
                </a:solidFill>
                <a:latin typeface="Comic Sans MS" pitchFamily="66" charset="0"/>
              </a:rPr>
              <a:t>Occorre trovare quel qualcosa da descrivere che abbia un certo “motivo” per cui debba essere descritto.</a:t>
            </a:r>
          </a:p>
          <a:p>
            <a:pPr marL="342900" indent="-342900" algn="ctr">
              <a:lnSpc>
                <a:spcPct val="170000"/>
              </a:lnSpc>
            </a:pPr>
            <a:r>
              <a:rPr lang="it-IT" sz="4000" b="1" dirty="0">
                <a:solidFill>
                  <a:schemeClr val="tx1"/>
                </a:solidFill>
                <a:latin typeface="Comic Sans MS" pitchFamily="66" charset="0"/>
              </a:rPr>
              <a:t>Innovazioni tecnologiche, terapeutiche, procedurali</a:t>
            </a:r>
          </a:p>
        </p:txBody>
      </p:sp>
      <p:sp>
        <p:nvSpPr>
          <p:cNvPr id="10" name="Titolo 1"/>
          <p:cNvSpPr txBox="1">
            <a:spLocks/>
          </p:cNvSpPr>
          <p:nvPr/>
        </p:nvSpPr>
        <p:spPr>
          <a:xfrm>
            <a:off x="4290764" y="2544354"/>
            <a:ext cx="4673724" cy="2972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a:lstStyle>
          <a:p>
            <a:pPr marL="342900" indent="-342900" algn="ctr">
              <a:buFont typeface="Wingdings" panose="05000000000000000000" pitchFamily="2" charset="2"/>
              <a:buChar char="v"/>
            </a:pPr>
            <a:endParaRPr lang="it-IT" sz="2000" dirty="0">
              <a:latin typeface="Comic Sans MS" pitchFamily="66" charset="0"/>
            </a:endParaRPr>
          </a:p>
        </p:txBody>
      </p:sp>
    </p:spTree>
    <p:extLst>
      <p:ext uri="{BB962C8B-B14F-4D97-AF65-F5344CB8AC3E}">
        <p14:creationId xmlns:p14="http://schemas.microsoft.com/office/powerpoint/2010/main" val="1907102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a:spLocks noGrp="1"/>
          </p:cNvSpPr>
          <p:nvPr>
            <p:ph type="title"/>
          </p:nvPr>
        </p:nvSpPr>
        <p:spPr>
          <a:xfrm>
            <a:off x="457200" y="188640"/>
            <a:ext cx="8229600" cy="867524"/>
          </a:xfrm>
        </p:spPr>
        <p:txBody>
          <a:bodyPr>
            <a:normAutofit/>
          </a:bodyPr>
          <a:lstStyle/>
          <a:p>
            <a:pPr algn="ctr"/>
            <a:r>
              <a:rPr lang="it-IT" sz="3500" dirty="0">
                <a:latin typeface="Comic Sans MS" pitchFamily="66" charset="0"/>
              </a:rPr>
              <a:t>TESI DI LAUREA - come?</a:t>
            </a:r>
          </a:p>
        </p:txBody>
      </p:sp>
      <p:sp>
        <p:nvSpPr>
          <p:cNvPr id="8" name="Titolo 1"/>
          <p:cNvSpPr txBox="1">
            <a:spLocks/>
          </p:cNvSpPr>
          <p:nvPr/>
        </p:nvSpPr>
        <p:spPr>
          <a:xfrm>
            <a:off x="827584" y="1056164"/>
            <a:ext cx="7128792" cy="4317052"/>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a:lstStyle>
          <a:p>
            <a:pPr algn="ctr"/>
            <a:r>
              <a:rPr lang="it-IT" sz="2900" dirty="0">
                <a:solidFill>
                  <a:schemeClr val="tx1"/>
                </a:solidFill>
                <a:latin typeface="Comic Sans MS" pitchFamily="66" charset="0"/>
              </a:rPr>
              <a:t>Compilativa:</a:t>
            </a:r>
          </a:p>
          <a:p>
            <a:pPr algn="ctr"/>
            <a:endParaRPr lang="it-IT" sz="2900" dirty="0">
              <a:solidFill>
                <a:schemeClr val="tx1"/>
              </a:solidFill>
              <a:latin typeface="Comic Sans MS" pitchFamily="66" charset="0"/>
            </a:endParaRPr>
          </a:p>
          <a:p>
            <a:pPr marL="342900" indent="-342900" algn="ctr">
              <a:buFont typeface="Wingdings" panose="05000000000000000000" pitchFamily="2" charset="2"/>
              <a:buChar char="v"/>
            </a:pPr>
            <a:r>
              <a:rPr lang="it-IT" sz="2900" dirty="0">
                <a:latin typeface="Comic Sans MS" pitchFamily="66" charset="0"/>
              </a:rPr>
              <a:t>Caso clinico</a:t>
            </a:r>
          </a:p>
          <a:p>
            <a:pPr marL="342900" indent="-342900" algn="ctr"/>
            <a:endParaRPr lang="it-IT" sz="6300" dirty="0">
              <a:solidFill>
                <a:schemeClr val="tx1"/>
              </a:solidFill>
              <a:latin typeface="Comic Sans MS" pitchFamily="66" charset="0"/>
            </a:endParaRPr>
          </a:p>
          <a:p>
            <a:pPr marL="342900" indent="-342900" algn="ctr"/>
            <a:r>
              <a:rPr lang="it-IT" sz="2000" dirty="0">
                <a:solidFill>
                  <a:schemeClr val="tx1"/>
                </a:solidFill>
                <a:latin typeface="Comic Sans MS" pitchFamily="66" charset="0"/>
              </a:rPr>
              <a:t>Si tratta della descrizione e analisi di una situazione, procedura, ruolo </a:t>
            </a:r>
            <a:r>
              <a:rPr lang="it-IT" sz="2000" dirty="0" err="1">
                <a:solidFill>
                  <a:schemeClr val="tx1"/>
                </a:solidFill>
                <a:latin typeface="Comic Sans MS" pitchFamily="66" charset="0"/>
              </a:rPr>
              <a:t>infermierstico</a:t>
            </a:r>
            <a:r>
              <a:rPr lang="it-IT" sz="2000" dirty="0">
                <a:solidFill>
                  <a:schemeClr val="tx1"/>
                </a:solidFill>
                <a:latin typeface="Comic Sans MS" pitchFamily="66" charset="0"/>
              </a:rPr>
              <a:t> in un certo contesto, attraverso l’analisi di un caso clinico che si è seguito.</a:t>
            </a:r>
          </a:p>
          <a:p>
            <a:pPr marL="342900" indent="-342900" algn="ctr"/>
            <a:r>
              <a:rPr lang="it-IT" sz="2000" dirty="0">
                <a:solidFill>
                  <a:schemeClr val="tx1"/>
                </a:solidFill>
                <a:latin typeface="Comic Sans MS" pitchFamily="66" charset="0"/>
              </a:rPr>
              <a:t>Il tutto si struttura con la realizzazione di un piano di assistenza, dove si delineano diagnosi, obiettivi e interventi specifici al caso, e tramite questo si evidenzia l’importanza della figura infermieristica in quel determinato caso.</a:t>
            </a:r>
            <a:endParaRPr lang="it-IT" sz="3600" dirty="0">
              <a:solidFill>
                <a:schemeClr val="tx1"/>
              </a:solidFill>
              <a:latin typeface="Comic Sans MS" pitchFamily="66" charset="0"/>
            </a:endParaRPr>
          </a:p>
        </p:txBody>
      </p:sp>
      <p:sp>
        <p:nvSpPr>
          <p:cNvPr id="10" name="Titolo 1"/>
          <p:cNvSpPr txBox="1">
            <a:spLocks/>
          </p:cNvSpPr>
          <p:nvPr/>
        </p:nvSpPr>
        <p:spPr>
          <a:xfrm>
            <a:off x="4290764" y="2544354"/>
            <a:ext cx="4673724" cy="2972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a:lstStyle>
          <a:p>
            <a:pPr marL="342900" indent="-342900" algn="ctr">
              <a:buFont typeface="Wingdings" panose="05000000000000000000" pitchFamily="2" charset="2"/>
              <a:buChar char="v"/>
            </a:pPr>
            <a:endParaRPr lang="it-IT" sz="2000" dirty="0">
              <a:latin typeface="Comic Sans MS" pitchFamily="66" charset="0"/>
            </a:endParaRPr>
          </a:p>
        </p:txBody>
      </p:sp>
    </p:spTree>
    <p:extLst>
      <p:ext uri="{BB962C8B-B14F-4D97-AF65-F5344CB8AC3E}">
        <p14:creationId xmlns:p14="http://schemas.microsoft.com/office/powerpoint/2010/main" val="1907102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a:spLocks noGrp="1"/>
          </p:cNvSpPr>
          <p:nvPr>
            <p:ph type="title"/>
          </p:nvPr>
        </p:nvSpPr>
        <p:spPr>
          <a:xfrm>
            <a:off x="457200" y="188640"/>
            <a:ext cx="8229600" cy="867524"/>
          </a:xfrm>
        </p:spPr>
        <p:txBody>
          <a:bodyPr>
            <a:normAutofit/>
          </a:bodyPr>
          <a:lstStyle/>
          <a:p>
            <a:pPr algn="ctr"/>
            <a:r>
              <a:rPr lang="it-IT" sz="3500" dirty="0">
                <a:latin typeface="Comic Sans MS" pitchFamily="66" charset="0"/>
              </a:rPr>
              <a:t>TESI DI LAUREA - come?</a:t>
            </a:r>
          </a:p>
        </p:txBody>
      </p:sp>
      <p:sp>
        <p:nvSpPr>
          <p:cNvPr id="8" name="Titolo 1"/>
          <p:cNvSpPr txBox="1">
            <a:spLocks/>
          </p:cNvSpPr>
          <p:nvPr/>
        </p:nvSpPr>
        <p:spPr>
          <a:xfrm>
            <a:off x="323528" y="980728"/>
            <a:ext cx="8352928" cy="4536504"/>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a:lstStyle>
          <a:p>
            <a:pPr algn="ctr"/>
            <a:r>
              <a:rPr lang="it-IT" sz="2900" dirty="0">
                <a:solidFill>
                  <a:schemeClr val="tx1"/>
                </a:solidFill>
                <a:latin typeface="Comic Sans MS" pitchFamily="66" charset="0"/>
              </a:rPr>
              <a:t>Compilativa:</a:t>
            </a:r>
          </a:p>
          <a:p>
            <a:pPr algn="ctr"/>
            <a:endParaRPr lang="it-IT" sz="2900" dirty="0">
              <a:solidFill>
                <a:schemeClr val="tx1"/>
              </a:solidFill>
              <a:latin typeface="Comic Sans MS" pitchFamily="66" charset="0"/>
            </a:endParaRPr>
          </a:p>
          <a:p>
            <a:pPr marL="342900" indent="-342900" algn="ctr">
              <a:lnSpc>
                <a:spcPct val="120000"/>
              </a:lnSpc>
              <a:buFont typeface="Wingdings" panose="05000000000000000000" pitchFamily="2" charset="2"/>
              <a:buChar char="v"/>
            </a:pPr>
            <a:r>
              <a:rPr lang="it-IT" sz="3200" dirty="0">
                <a:latin typeface="Comic Sans MS" pitchFamily="66" charset="0"/>
              </a:rPr>
              <a:t>Revisione sistematica della letteratura</a:t>
            </a:r>
          </a:p>
          <a:p>
            <a:pPr marL="342900" indent="-342900" algn="ctr"/>
            <a:endParaRPr lang="it-IT" sz="3900" dirty="0">
              <a:solidFill>
                <a:schemeClr val="tx1"/>
              </a:solidFill>
              <a:latin typeface="Comic Sans MS" pitchFamily="66" charset="0"/>
            </a:endParaRPr>
          </a:p>
          <a:p>
            <a:pPr marL="342900" indent="-342900" algn="ctr"/>
            <a:r>
              <a:rPr lang="it-IT" sz="2100" dirty="0">
                <a:solidFill>
                  <a:schemeClr val="tx1"/>
                </a:solidFill>
                <a:latin typeface="Comic Sans MS" pitchFamily="66" charset="0"/>
              </a:rPr>
              <a:t>La revisione della letteratura consiste nell’analisi della letteratura scientifica con lo scopo di raggiungere e ritrovare degli obiettivi prefissati.</a:t>
            </a:r>
          </a:p>
          <a:p>
            <a:pPr marL="342900" indent="-342900" algn="ctr"/>
            <a:r>
              <a:rPr lang="it-IT" sz="2100" dirty="0">
                <a:solidFill>
                  <a:schemeClr val="tx1"/>
                </a:solidFill>
                <a:latin typeface="Comic Sans MS" pitchFamily="66" charset="0"/>
              </a:rPr>
              <a:t>Si divide in più fasi, ed è la più articolata delle tesi di tipo compilativo.</a:t>
            </a:r>
          </a:p>
          <a:p>
            <a:pPr marL="342900" indent="-342900" algn="ctr"/>
            <a:endParaRPr lang="it-IT" sz="2100" dirty="0">
              <a:solidFill>
                <a:schemeClr val="tx1"/>
              </a:solidFill>
              <a:latin typeface="Comic Sans MS" pitchFamily="66" charset="0"/>
            </a:endParaRPr>
          </a:p>
          <a:p>
            <a:pPr marL="342900" indent="-342900" algn="just">
              <a:lnSpc>
                <a:spcPct val="120000"/>
              </a:lnSpc>
              <a:buFont typeface="Wingdings" pitchFamily="2" charset="2"/>
              <a:buChar char="v"/>
            </a:pPr>
            <a:r>
              <a:rPr lang="it-IT" sz="2100" dirty="0">
                <a:solidFill>
                  <a:schemeClr val="tx1"/>
                </a:solidFill>
                <a:latin typeface="Comic Sans MS" pitchFamily="66" charset="0"/>
              </a:rPr>
              <a:t>Ricerca degli articoli (key </a:t>
            </a:r>
            <a:r>
              <a:rPr lang="it-IT" sz="2100" dirty="0" err="1">
                <a:solidFill>
                  <a:schemeClr val="tx1"/>
                </a:solidFill>
                <a:latin typeface="Comic Sans MS" pitchFamily="66" charset="0"/>
              </a:rPr>
              <a:t>words</a:t>
            </a:r>
            <a:r>
              <a:rPr lang="it-IT" sz="2100" dirty="0">
                <a:solidFill>
                  <a:schemeClr val="tx1"/>
                </a:solidFill>
                <a:latin typeface="Comic Sans MS" pitchFamily="66" charset="0"/>
              </a:rPr>
              <a:t>)</a:t>
            </a:r>
          </a:p>
          <a:p>
            <a:pPr marL="342900" indent="-342900" algn="just">
              <a:lnSpc>
                <a:spcPct val="120000"/>
              </a:lnSpc>
              <a:buFont typeface="Wingdings" pitchFamily="2" charset="2"/>
              <a:buChar char="v"/>
            </a:pPr>
            <a:r>
              <a:rPr lang="it-IT" sz="2100" dirty="0">
                <a:solidFill>
                  <a:schemeClr val="tx1"/>
                </a:solidFill>
                <a:latin typeface="Comic Sans MS" pitchFamily="66" charset="0"/>
              </a:rPr>
              <a:t>Individuazione di punti comuni e pianificazione delle domande da porsi.</a:t>
            </a:r>
          </a:p>
          <a:p>
            <a:pPr marL="342900" indent="-342900" algn="just">
              <a:lnSpc>
                <a:spcPct val="120000"/>
              </a:lnSpc>
              <a:buFont typeface="Wingdings" pitchFamily="2" charset="2"/>
              <a:buChar char="v"/>
            </a:pPr>
            <a:r>
              <a:rPr lang="it-IT" sz="2100" dirty="0">
                <a:solidFill>
                  <a:schemeClr val="tx1"/>
                </a:solidFill>
                <a:latin typeface="Comic Sans MS" pitchFamily="66" charset="0"/>
              </a:rPr>
              <a:t>Realizzazione della flow chart degli articoli.</a:t>
            </a:r>
          </a:p>
          <a:p>
            <a:pPr marL="342900" indent="-342900" algn="just">
              <a:lnSpc>
                <a:spcPct val="120000"/>
              </a:lnSpc>
              <a:buFont typeface="Wingdings" pitchFamily="2" charset="2"/>
              <a:buChar char="v"/>
            </a:pPr>
            <a:r>
              <a:rPr lang="it-IT" sz="2100" dirty="0">
                <a:solidFill>
                  <a:schemeClr val="tx1"/>
                </a:solidFill>
                <a:latin typeface="Comic Sans MS" pitchFamily="66" charset="0"/>
              </a:rPr>
              <a:t>Realizzazione dello schema di analisi degli articoli.</a:t>
            </a:r>
          </a:p>
          <a:p>
            <a:pPr marL="342900" indent="-342900" algn="just">
              <a:lnSpc>
                <a:spcPct val="120000"/>
              </a:lnSpc>
              <a:buFont typeface="Wingdings" pitchFamily="2" charset="2"/>
              <a:buChar char="v"/>
            </a:pPr>
            <a:r>
              <a:rPr lang="it-IT" sz="2100" dirty="0">
                <a:solidFill>
                  <a:schemeClr val="tx1"/>
                </a:solidFill>
                <a:latin typeface="Comic Sans MS" pitchFamily="66" charset="0"/>
              </a:rPr>
              <a:t>Analisi dei risultati con ricerca delle risposte alle domande che ci siamo posti.</a:t>
            </a:r>
          </a:p>
          <a:p>
            <a:pPr marL="342900" indent="-342900" algn="just">
              <a:lnSpc>
                <a:spcPct val="120000"/>
              </a:lnSpc>
              <a:buFont typeface="Wingdings" pitchFamily="2" charset="2"/>
              <a:buChar char="v"/>
            </a:pPr>
            <a:r>
              <a:rPr lang="it-IT" sz="2100" dirty="0">
                <a:solidFill>
                  <a:schemeClr val="tx1"/>
                </a:solidFill>
                <a:latin typeface="Comic Sans MS" pitchFamily="66" charset="0"/>
              </a:rPr>
              <a:t>Discussione dei dati rilevati</a:t>
            </a:r>
          </a:p>
        </p:txBody>
      </p:sp>
      <p:sp>
        <p:nvSpPr>
          <p:cNvPr id="10" name="Titolo 1"/>
          <p:cNvSpPr txBox="1">
            <a:spLocks/>
          </p:cNvSpPr>
          <p:nvPr/>
        </p:nvSpPr>
        <p:spPr>
          <a:xfrm>
            <a:off x="4290764" y="2544354"/>
            <a:ext cx="4673724" cy="2972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a:lstStyle>
          <a:p>
            <a:pPr marL="342900" indent="-342900" algn="ctr">
              <a:buFont typeface="Wingdings" panose="05000000000000000000" pitchFamily="2" charset="2"/>
              <a:buChar char="v"/>
            </a:pPr>
            <a:endParaRPr lang="it-IT" sz="2000" dirty="0">
              <a:latin typeface="Comic Sans MS" pitchFamily="66" charset="0"/>
            </a:endParaRPr>
          </a:p>
        </p:txBody>
      </p:sp>
    </p:spTree>
    <p:extLst>
      <p:ext uri="{BB962C8B-B14F-4D97-AF65-F5344CB8AC3E}">
        <p14:creationId xmlns:p14="http://schemas.microsoft.com/office/powerpoint/2010/main" val="1907102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a:spLocks noGrp="1"/>
          </p:cNvSpPr>
          <p:nvPr>
            <p:ph type="title"/>
          </p:nvPr>
        </p:nvSpPr>
        <p:spPr>
          <a:xfrm>
            <a:off x="457200" y="188640"/>
            <a:ext cx="8229600" cy="867524"/>
          </a:xfrm>
        </p:spPr>
        <p:txBody>
          <a:bodyPr>
            <a:normAutofit/>
          </a:bodyPr>
          <a:lstStyle/>
          <a:p>
            <a:pPr algn="ctr"/>
            <a:r>
              <a:rPr lang="it-IT" sz="3500" dirty="0">
                <a:latin typeface="Comic Sans MS" pitchFamily="66" charset="0"/>
              </a:rPr>
              <a:t>TESI DI LAUREA - come?</a:t>
            </a:r>
          </a:p>
        </p:txBody>
      </p:sp>
      <p:sp>
        <p:nvSpPr>
          <p:cNvPr id="8" name="Titolo 1"/>
          <p:cNvSpPr txBox="1">
            <a:spLocks/>
          </p:cNvSpPr>
          <p:nvPr/>
        </p:nvSpPr>
        <p:spPr>
          <a:xfrm>
            <a:off x="611560" y="980728"/>
            <a:ext cx="7416824" cy="14401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a:lstStyle>
          <a:p>
            <a:pPr algn="ctr"/>
            <a:r>
              <a:rPr lang="it-IT" sz="2000" dirty="0">
                <a:solidFill>
                  <a:schemeClr val="tx1"/>
                </a:solidFill>
                <a:latin typeface="Comic Sans MS" pitchFamily="66" charset="0"/>
              </a:rPr>
              <a:t>Compilativa:</a:t>
            </a:r>
          </a:p>
          <a:p>
            <a:pPr algn="ctr">
              <a:lnSpc>
                <a:spcPct val="120000"/>
              </a:lnSpc>
            </a:pPr>
            <a:r>
              <a:rPr lang="it-IT" sz="2000" dirty="0">
                <a:latin typeface="Comic Sans MS" pitchFamily="66" charset="0"/>
              </a:rPr>
              <a:t>Revisione sistematica della letteratura</a:t>
            </a:r>
          </a:p>
          <a:p>
            <a:pPr algn="ctr">
              <a:lnSpc>
                <a:spcPct val="120000"/>
              </a:lnSpc>
            </a:pPr>
            <a:r>
              <a:rPr lang="it-IT" sz="2000" dirty="0">
                <a:latin typeface="Comic Sans MS" pitchFamily="66" charset="0"/>
              </a:rPr>
              <a:t>Flow chart</a:t>
            </a:r>
          </a:p>
          <a:p>
            <a:pPr marL="342900" indent="-342900" algn="ctr"/>
            <a:endParaRPr lang="it-IT" sz="2100" dirty="0">
              <a:solidFill>
                <a:schemeClr val="tx1"/>
              </a:solidFill>
              <a:latin typeface="Comic Sans MS" pitchFamily="66" charset="0"/>
            </a:endParaRPr>
          </a:p>
        </p:txBody>
      </p:sp>
      <p:sp>
        <p:nvSpPr>
          <p:cNvPr id="10" name="Titolo 1"/>
          <p:cNvSpPr txBox="1">
            <a:spLocks/>
          </p:cNvSpPr>
          <p:nvPr/>
        </p:nvSpPr>
        <p:spPr>
          <a:xfrm>
            <a:off x="4290764" y="2544354"/>
            <a:ext cx="4673724" cy="2972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a:lstStyle>
          <a:p>
            <a:pPr marL="342900" indent="-342900" algn="ctr">
              <a:buFont typeface="Wingdings" panose="05000000000000000000" pitchFamily="2" charset="2"/>
              <a:buChar char="v"/>
            </a:pPr>
            <a:endParaRPr lang="it-IT" sz="2000" dirty="0">
              <a:latin typeface="Comic Sans MS" pitchFamily="66" charset="0"/>
            </a:endParaRPr>
          </a:p>
        </p:txBody>
      </p:sp>
      <p:pic>
        <p:nvPicPr>
          <p:cNvPr id="3" name="Immagine 2">
            <a:extLst>
              <a:ext uri="{FF2B5EF4-FFF2-40B4-BE49-F238E27FC236}">
                <a16:creationId xmlns:a16="http://schemas.microsoft.com/office/drawing/2014/main" id="{CBFAD1D1-76E2-426C-A05E-95EA4F1B4E8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335"/>
          <a:stretch/>
        </p:blipFill>
        <p:spPr>
          <a:xfrm>
            <a:off x="2062666" y="2348880"/>
            <a:ext cx="4813590" cy="4364246"/>
          </a:xfrm>
          <a:prstGeom prst="rect">
            <a:avLst/>
          </a:prstGeom>
        </p:spPr>
      </p:pic>
    </p:spTree>
    <p:extLst>
      <p:ext uri="{BB962C8B-B14F-4D97-AF65-F5344CB8AC3E}">
        <p14:creationId xmlns:p14="http://schemas.microsoft.com/office/powerpoint/2010/main" val="66591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a:spLocks noGrp="1"/>
          </p:cNvSpPr>
          <p:nvPr>
            <p:ph type="title"/>
          </p:nvPr>
        </p:nvSpPr>
        <p:spPr>
          <a:xfrm>
            <a:off x="457200" y="188640"/>
            <a:ext cx="8229600" cy="867524"/>
          </a:xfrm>
        </p:spPr>
        <p:txBody>
          <a:bodyPr>
            <a:normAutofit/>
          </a:bodyPr>
          <a:lstStyle/>
          <a:p>
            <a:pPr algn="ctr"/>
            <a:r>
              <a:rPr lang="it-IT" sz="3500" dirty="0">
                <a:latin typeface="Comic Sans MS" pitchFamily="66" charset="0"/>
              </a:rPr>
              <a:t>TESI DI LAUREA - come?</a:t>
            </a:r>
          </a:p>
        </p:txBody>
      </p:sp>
      <p:sp>
        <p:nvSpPr>
          <p:cNvPr id="8" name="Titolo 1"/>
          <p:cNvSpPr txBox="1">
            <a:spLocks/>
          </p:cNvSpPr>
          <p:nvPr/>
        </p:nvSpPr>
        <p:spPr>
          <a:xfrm>
            <a:off x="611560" y="980728"/>
            <a:ext cx="7416824" cy="14401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a:lstStyle>
          <a:p>
            <a:pPr algn="ctr"/>
            <a:r>
              <a:rPr lang="it-IT" sz="2000" dirty="0">
                <a:solidFill>
                  <a:schemeClr val="tx1"/>
                </a:solidFill>
                <a:latin typeface="Comic Sans MS" pitchFamily="66" charset="0"/>
              </a:rPr>
              <a:t>Compilativa:</a:t>
            </a:r>
          </a:p>
          <a:p>
            <a:pPr algn="ctr">
              <a:lnSpc>
                <a:spcPct val="120000"/>
              </a:lnSpc>
            </a:pPr>
            <a:r>
              <a:rPr lang="it-IT" sz="2000" dirty="0">
                <a:latin typeface="Comic Sans MS" pitchFamily="66" charset="0"/>
              </a:rPr>
              <a:t>Revisione sistematica della letteratura</a:t>
            </a:r>
          </a:p>
          <a:p>
            <a:pPr algn="ctr">
              <a:lnSpc>
                <a:spcPct val="120000"/>
              </a:lnSpc>
            </a:pPr>
            <a:r>
              <a:rPr lang="it-IT" sz="2000" dirty="0">
                <a:latin typeface="Comic Sans MS" pitchFamily="66" charset="0"/>
              </a:rPr>
              <a:t>tabella</a:t>
            </a:r>
          </a:p>
          <a:p>
            <a:pPr marL="342900" indent="-342900" algn="ctr"/>
            <a:endParaRPr lang="it-IT" sz="2100" dirty="0">
              <a:solidFill>
                <a:schemeClr val="tx1"/>
              </a:solidFill>
              <a:latin typeface="Comic Sans MS" pitchFamily="66" charset="0"/>
            </a:endParaRPr>
          </a:p>
        </p:txBody>
      </p:sp>
      <p:sp>
        <p:nvSpPr>
          <p:cNvPr id="10" name="Titolo 1"/>
          <p:cNvSpPr txBox="1">
            <a:spLocks/>
          </p:cNvSpPr>
          <p:nvPr/>
        </p:nvSpPr>
        <p:spPr>
          <a:xfrm>
            <a:off x="4290764" y="2544354"/>
            <a:ext cx="4673724" cy="2972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a:lstStyle>
          <a:p>
            <a:pPr marL="342900" indent="-342900" algn="ctr">
              <a:buFont typeface="Wingdings" panose="05000000000000000000" pitchFamily="2" charset="2"/>
              <a:buChar char="v"/>
            </a:pPr>
            <a:endParaRPr lang="it-IT" sz="2000" dirty="0">
              <a:latin typeface="Comic Sans MS" pitchFamily="66" charset="0"/>
            </a:endParaRPr>
          </a:p>
        </p:txBody>
      </p:sp>
      <p:pic>
        <p:nvPicPr>
          <p:cNvPr id="4" name="Immagine 3">
            <a:extLst>
              <a:ext uri="{FF2B5EF4-FFF2-40B4-BE49-F238E27FC236}">
                <a16:creationId xmlns:a16="http://schemas.microsoft.com/office/drawing/2014/main" id="{D366F16C-EE89-42A5-8C88-168456EA7EB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48950"/>
          <a:stretch/>
        </p:blipFill>
        <p:spPr>
          <a:xfrm>
            <a:off x="1187624" y="2170368"/>
            <a:ext cx="6768752" cy="4533489"/>
          </a:xfrm>
          <a:prstGeom prst="rect">
            <a:avLst/>
          </a:prstGeom>
        </p:spPr>
      </p:pic>
    </p:spTree>
    <p:extLst>
      <p:ext uri="{BB962C8B-B14F-4D97-AF65-F5344CB8AC3E}">
        <p14:creationId xmlns:p14="http://schemas.microsoft.com/office/powerpoint/2010/main" val="89407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a:spLocks noGrp="1"/>
          </p:cNvSpPr>
          <p:nvPr>
            <p:ph type="title"/>
          </p:nvPr>
        </p:nvSpPr>
        <p:spPr>
          <a:xfrm>
            <a:off x="457200" y="188640"/>
            <a:ext cx="8229600" cy="867524"/>
          </a:xfrm>
        </p:spPr>
        <p:txBody>
          <a:bodyPr>
            <a:normAutofit/>
          </a:bodyPr>
          <a:lstStyle/>
          <a:p>
            <a:pPr algn="ctr"/>
            <a:r>
              <a:rPr lang="it-IT" sz="3500" dirty="0">
                <a:latin typeface="Comic Sans MS" pitchFamily="66" charset="0"/>
              </a:rPr>
              <a:t>TESI DI LAUREA - come?</a:t>
            </a:r>
          </a:p>
        </p:txBody>
      </p:sp>
      <p:sp>
        <p:nvSpPr>
          <p:cNvPr id="8" name="Titolo 1"/>
          <p:cNvSpPr txBox="1">
            <a:spLocks/>
          </p:cNvSpPr>
          <p:nvPr/>
        </p:nvSpPr>
        <p:spPr>
          <a:xfrm>
            <a:off x="323528" y="980728"/>
            <a:ext cx="8352928" cy="45365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a:lstStyle>
          <a:p>
            <a:pPr algn="ctr"/>
            <a:r>
              <a:rPr lang="it-IT" sz="2500" dirty="0">
                <a:solidFill>
                  <a:schemeClr val="tx1"/>
                </a:solidFill>
                <a:latin typeface="Comic Sans MS" pitchFamily="66" charset="0"/>
              </a:rPr>
              <a:t>sperimentale</a:t>
            </a:r>
          </a:p>
          <a:p>
            <a:pPr algn="ctr"/>
            <a:endParaRPr lang="it-IT" sz="2500" dirty="0">
              <a:solidFill>
                <a:schemeClr val="tx1"/>
              </a:solidFill>
              <a:latin typeface="Comic Sans MS" pitchFamily="66" charset="0"/>
            </a:endParaRPr>
          </a:p>
          <a:p>
            <a:pPr marL="342900" indent="-342900" algn="ctr">
              <a:buFont typeface="Wingdings" panose="05000000000000000000" pitchFamily="2" charset="2"/>
              <a:buChar char="v"/>
            </a:pPr>
            <a:r>
              <a:rPr lang="it-IT" sz="2500" dirty="0">
                <a:latin typeface="Comic Sans MS" pitchFamily="66" charset="0"/>
              </a:rPr>
              <a:t>Progetto formativo/educativo</a:t>
            </a:r>
          </a:p>
          <a:p>
            <a:pPr marL="342900" indent="-342900" algn="ctr">
              <a:buFont typeface="Wingdings" panose="05000000000000000000" pitchFamily="2" charset="2"/>
              <a:buChar char="v"/>
            </a:pPr>
            <a:endParaRPr lang="it-IT" sz="2500" dirty="0">
              <a:latin typeface="Comic Sans MS" pitchFamily="66" charset="0"/>
            </a:endParaRPr>
          </a:p>
          <a:p>
            <a:pPr marL="342900" indent="-342900" algn="ctr"/>
            <a:r>
              <a:rPr lang="it-IT" sz="1600" dirty="0">
                <a:solidFill>
                  <a:schemeClr val="tx1"/>
                </a:solidFill>
                <a:latin typeface="Comic Sans MS" pitchFamily="66" charset="0"/>
              </a:rPr>
              <a:t>Il progetto formativo/educativo, consiste nello strutturare il lavoro attraverso le competenze infermieristiche di promozione della salute e di informazione.</a:t>
            </a:r>
          </a:p>
          <a:p>
            <a:pPr marL="342900" indent="-342900" algn="ctr"/>
            <a:r>
              <a:rPr lang="it-IT" sz="1600" dirty="0">
                <a:solidFill>
                  <a:schemeClr val="tx1"/>
                </a:solidFill>
                <a:latin typeface="Comic Sans MS" pitchFamily="66" charset="0"/>
              </a:rPr>
              <a:t>Può essere rivolto alla popolazione, nel caso di azioni di promozione o educazione di alcuni SOGGETTI verso un determinato comportamento. Oppure può essere rivolto ad altri operatori, infermieri o studenti, con lo scopo di approfondire una certa procedura o un concetto.</a:t>
            </a:r>
          </a:p>
          <a:p>
            <a:pPr marL="342900" indent="-342900" algn="ctr"/>
            <a:r>
              <a:rPr lang="it-IT" sz="1600" dirty="0">
                <a:solidFill>
                  <a:schemeClr val="tx1"/>
                </a:solidFill>
                <a:latin typeface="Comic Sans MS" pitchFamily="66" charset="0"/>
              </a:rPr>
              <a:t>Può essere realizzata sotto forma di evento educativo/formativo, oppure attraverso azione di sostegno o </a:t>
            </a:r>
            <a:r>
              <a:rPr lang="it-IT" sz="1600" dirty="0" err="1">
                <a:solidFill>
                  <a:schemeClr val="tx1"/>
                </a:solidFill>
                <a:latin typeface="Comic Sans MS" pitchFamily="66" charset="0"/>
              </a:rPr>
              <a:t>counseling</a:t>
            </a:r>
            <a:r>
              <a:rPr lang="it-IT" sz="1600" dirty="0">
                <a:solidFill>
                  <a:schemeClr val="tx1"/>
                </a:solidFill>
                <a:latin typeface="Comic Sans MS" pitchFamily="66" charset="0"/>
              </a:rPr>
              <a:t>, o ancora con la realizzazione di materiale informativo.</a:t>
            </a:r>
          </a:p>
          <a:p>
            <a:pPr marL="342900" indent="-342900" algn="ctr"/>
            <a:r>
              <a:rPr lang="it-IT" sz="1600" dirty="0">
                <a:solidFill>
                  <a:schemeClr val="tx1"/>
                </a:solidFill>
                <a:latin typeface="Comic Sans MS" pitchFamily="66" charset="0"/>
              </a:rPr>
              <a:t>IL TUTTO VA PRECEDUTO SEMPRE DA UNA REVISIONE BIBLIOGRAFICA PER L’INDIVIDUAZIONE DELLE PROBLEMATICHE INERENTI AL CASO.</a:t>
            </a:r>
          </a:p>
          <a:p>
            <a:pPr marL="342900" indent="-342900" algn="ctr"/>
            <a:endParaRPr lang="it-IT" sz="1600" dirty="0">
              <a:solidFill>
                <a:schemeClr val="tx1"/>
              </a:solidFill>
              <a:latin typeface="Comic Sans MS" pitchFamily="66" charset="0"/>
            </a:endParaRPr>
          </a:p>
        </p:txBody>
      </p:sp>
    </p:spTree>
    <p:extLst>
      <p:ext uri="{BB962C8B-B14F-4D97-AF65-F5344CB8AC3E}">
        <p14:creationId xmlns:p14="http://schemas.microsoft.com/office/powerpoint/2010/main" val="1907102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a:spLocks noGrp="1"/>
          </p:cNvSpPr>
          <p:nvPr>
            <p:ph type="title"/>
          </p:nvPr>
        </p:nvSpPr>
        <p:spPr>
          <a:xfrm>
            <a:off x="457200" y="188640"/>
            <a:ext cx="8229600" cy="867524"/>
          </a:xfrm>
        </p:spPr>
        <p:txBody>
          <a:bodyPr>
            <a:normAutofit/>
          </a:bodyPr>
          <a:lstStyle/>
          <a:p>
            <a:pPr algn="ctr"/>
            <a:r>
              <a:rPr lang="it-IT" sz="3500" dirty="0">
                <a:latin typeface="Comic Sans MS" pitchFamily="66" charset="0"/>
              </a:rPr>
              <a:t>TESI DI LAUREA - come?</a:t>
            </a:r>
          </a:p>
        </p:txBody>
      </p:sp>
      <p:sp>
        <p:nvSpPr>
          <p:cNvPr id="8" name="Titolo 1"/>
          <p:cNvSpPr txBox="1">
            <a:spLocks/>
          </p:cNvSpPr>
          <p:nvPr/>
        </p:nvSpPr>
        <p:spPr>
          <a:xfrm>
            <a:off x="323528" y="980728"/>
            <a:ext cx="8352928" cy="45365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a:lstStyle>
          <a:p>
            <a:pPr algn="ctr"/>
            <a:r>
              <a:rPr lang="it-IT" sz="2500" dirty="0">
                <a:solidFill>
                  <a:schemeClr val="tx1"/>
                </a:solidFill>
                <a:latin typeface="Comic Sans MS" pitchFamily="66" charset="0"/>
              </a:rPr>
              <a:t>sperimentale</a:t>
            </a:r>
          </a:p>
          <a:p>
            <a:pPr algn="ctr"/>
            <a:endParaRPr lang="it-IT" sz="2500" dirty="0">
              <a:solidFill>
                <a:schemeClr val="tx1"/>
              </a:solidFill>
              <a:latin typeface="Comic Sans MS" pitchFamily="66" charset="0"/>
            </a:endParaRPr>
          </a:p>
          <a:p>
            <a:pPr marL="342900" indent="-342900" algn="ctr">
              <a:buFont typeface="Wingdings" panose="05000000000000000000" pitchFamily="2" charset="2"/>
              <a:buChar char="v"/>
            </a:pPr>
            <a:r>
              <a:rPr lang="it-IT" sz="2800" dirty="0">
                <a:latin typeface="Comic Sans MS" pitchFamily="66" charset="0"/>
              </a:rPr>
              <a:t>Project work</a:t>
            </a:r>
          </a:p>
          <a:p>
            <a:pPr marL="342900" indent="-342900" algn="ctr"/>
            <a:endParaRPr lang="it-IT" sz="2500" dirty="0">
              <a:latin typeface="Comic Sans MS" pitchFamily="66" charset="0"/>
            </a:endParaRPr>
          </a:p>
          <a:p>
            <a:pPr marL="342900" indent="-342900" algn="ctr"/>
            <a:r>
              <a:rPr lang="it-IT" sz="1600" dirty="0">
                <a:solidFill>
                  <a:schemeClr val="tx1"/>
                </a:solidFill>
                <a:latin typeface="Comic Sans MS" pitchFamily="66" charset="0"/>
              </a:rPr>
              <a:t>Il project work può essere un progetto proposto, che può o meno essere messo in atto. Si compone di azioni e concetti già esistenti. Deve essere fattibile, realizzabile nei tempi e nei costi sia economici che tempistici. Inoltre deve essere già sperimentato e validato.</a:t>
            </a:r>
          </a:p>
          <a:p>
            <a:pPr marL="342900" indent="-342900" algn="ctr"/>
            <a:r>
              <a:rPr lang="it-IT" sz="1600" dirty="0">
                <a:solidFill>
                  <a:schemeClr val="tx1"/>
                </a:solidFill>
                <a:latin typeface="Comic Sans MS" pitchFamily="66" charset="0"/>
              </a:rPr>
              <a:t>Può essere una procedure, una scala di rilevazione, un protocollo usato in altre realtà culturali o altre strutture, la partecipazione a una sperimentazione terapeutica o di nuovi presidi, per il controllo dei risultati o degli effetti avversi che siano di competenza infermieristica. (sorveglianza sanitaria)</a:t>
            </a:r>
          </a:p>
          <a:p>
            <a:pPr marL="342900" indent="-342900" algn="ctr"/>
            <a:endParaRPr lang="it-IT" sz="1600" dirty="0">
              <a:solidFill>
                <a:schemeClr val="tx1"/>
              </a:solidFill>
              <a:latin typeface="Comic Sans MS" pitchFamily="66" charset="0"/>
            </a:endParaRPr>
          </a:p>
        </p:txBody>
      </p:sp>
    </p:spTree>
    <p:extLst>
      <p:ext uri="{BB962C8B-B14F-4D97-AF65-F5344CB8AC3E}">
        <p14:creationId xmlns:p14="http://schemas.microsoft.com/office/powerpoint/2010/main" val="1907102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8968" y="188640"/>
            <a:ext cx="7797662" cy="1151965"/>
          </a:xfrm>
        </p:spPr>
        <p:txBody>
          <a:bodyPr>
            <a:noAutofit/>
          </a:bodyPr>
          <a:lstStyle/>
          <a:p>
            <a:pPr algn="ctr"/>
            <a:r>
              <a:rPr lang="it-IT" sz="3600" b="1" dirty="0">
                <a:latin typeface="Comic Sans MS" pitchFamily="66" charset="0"/>
              </a:rPr>
              <a:t>LA RICERCA e l’infermiere</a:t>
            </a:r>
          </a:p>
        </p:txBody>
      </p:sp>
      <p:sp>
        <p:nvSpPr>
          <p:cNvPr id="3" name="Segnaposto contenuto 2"/>
          <p:cNvSpPr>
            <a:spLocks noGrp="1"/>
          </p:cNvSpPr>
          <p:nvPr>
            <p:ph sz="quarter" idx="13"/>
          </p:nvPr>
        </p:nvSpPr>
        <p:spPr>
          <a:xfrm>
            <a:off x="364913" y="1772816"/>
            <a:ext cx="7941094" cy="3311189"/>
          </a:xfrm>
        </p:spPr>
        <p:txBody>
          <a:bodyPr>
            <a:noAutofit/>
          </a:bodyPr>
          <a:lstStyle/>
          <a:p>
            <a:pPr marL="0" indent="0" algn="just">
              <a:buNone/>
            </a:pPr>
            <a:r>
              <a:rPr lang="it-IT" sz="1600" b="1" dirty="0">
                <a:latin typeface="Comic Sans MS" pitchFamily="66" charset="0"/>
              </a:rPr>
              <a:t>Le competenze infermieristiche riguardo alla ricerca sia nella lettura che nella sua esecuzione:</a:t>
            </a:r>
          </a:p>
          <a:p>
            <a:pPr marL="0" indent="0" algn="just">
              <a:buNone/>
            </a:pPr>
            <a:endParaRPr lang="it-IT" sz="1600" b="1" dirty="0">
              <a:latin typeface="Comic Sans MS" pitchFamily="66" charset="0"/>
            </a:endParaRPr>
          </a:p>
          <a:p>
            <a:pPr algn="just"/>
            <a:r>
              <a:rPr lang="it-IT" sz="1600" b="1" dirty="0">
                <a:latin typeface="Comic Sans MS" pitchFamily="66" charset="0"/>
              </a:rPr>
              <a:t>Leggere, interpretare e valutare la ricerca ai fini della sua attuabilità.</a:t>
            </a:r>
          </a:p>
          <a:p>
            <a:pPr algn="just"/>
            <a:r>
              <a:rPr lang="it-IT" sz="1600" b="1" dirty="0">
                <a:latin typeface="Comic Sans MS" pitchFamily="66" charset="0"/>
              </a:rPr>
              <a:t>Identificare i problemi di ricerca che necessitano indagine e partecipare alla sua attuazione. (osservazione e bibliografia)</a:t>
            </a:r>
          </a:p>
          <a:p>
            <a:pPr algn="just"/>
            <a:r>
              <a:rPr lang="it-IT" sz="1600" b="1" dirty="0">
                <a:latin typeface="Comic Sans MS" pitchFamily="66" charset="0"/>
              </a:rPr>
              <a:t>Utilizzare la pratica infermieristica come strumento per raccogliere i dati per migliorare la pratica</a:t>
            </a:r>
            <a:r>
              <a:rPr lang="it-IT" sz="1600" b="1" i="1" dirty="0">
                <a:latin typeface="Comic Sans MS" pitchFamily="66" charset="0"/>
              </a:rPr>
              <a:t>.</a:t>
            </a:r>
          </a:p>
          <a:p>
            <a:pPr algn="just"/>
            <a:r>
              <a:rPr lang="it-IT" sz="1600" b="1" dirty="0">
                <a:latin typeface="Comic Sans MS" pitchFamily="66" charset="0"/>
              </a:rPr>
              <a:t>Applicare alla pratica i risultati ottenuti.</a:t>
            </a:r>
          </a:p>
          <a:p>
            <a:pPr algn="just"/>
            <a:r>
              <a:rPr lang="it-IT" sz="1600" b="1" dirty="0">
                <a:latin typeface="Comic Sans MS" pitchFamily="66" charset="0"/>
              </a:rPr>
              <a:t>Condividere con i colleghi i risultati della ricerca</a:t>
            </a:r>
          </a:p>
          <a:p>
            <a:pPr algn="just"/>
            <a:endParaRPr lang="it-IT" sz="1600" b="1" i="1" dirty="0">
              <a:latin typeface="Comic Sans MS" pitchFamily="66"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538968" y="188640"/>
            <a:ext cx="7797662" cy="1151965"/>
          </a:xfrm>
        </p:spPr>
        <p:txBody>
          <a:bodyPr>
            <a:noAutofit/>
          </a:bodyPr>
          <a:lstStyle/>
          <a:p>
            <a:pPr algn="ctr"/>
            <a:r>
              <a:rPr lang="it-IT" sz="3000" b="1" dirty="0">
                <a:latin typeface="Comic Sans MS" pitchFamily="66" charset="0"/>
              </a:rPr>
              <a:t>Qualitativa vs quantitativa</a:t>
            </a:r>
          </a:p>
        </p:txBody>
      </p:sp>
      <p:sp>
        <p:nvSpPr>
          <p:cNvPr id="5" name="Segnaposto contenuto 2"/>
          <p:cNvSpPr txBox="1">
            <a:spLocks/>
          </p:cNvSpPr>
          <p:nvPr/>
        </p:nvSpPr>
        <p:spPr>
          <a:xfrm>
            <a:off x="467544" y="1557971"/>
            <a:ext cx="7941094" cy="3311189"/>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just">
              <a:buFont typeface="Arial" panose="020B0604020202020204" pitchFamily="34" charset="0"/>
              <a:buNone/>
            </a:pPr>
            <a:r>
              <a:rPr lang="it-IT" sz="1600" b="1" dirty="0">
                <a:latin typeface="Comic Sans MS" pitchFamily="66" charset="0"/>
              </a:rPr>
              <a:t>Se vogliamo dare una definizione riassuntiva delle due metodiche di ricerca, possiamo asserire che:</a:t>
            </a:r>
          </a:p>
          <a:p>
            <a:pPr marL="0" indent="0" algn="just">
              <a:buFont typeface="Arial" panose="020B0604020202020204" pitchFamily="34" charset="0"/>
              <a:buNone/>
            </a:pPr>
            <a:r>
              <a:rPr lang="it-IT" sz="1600" b="1" dirty="0">
                <a:latin typeface="Comic Sans MS" pitchFamily="66" charset="0"/>
              </a:rPr>
              <a:t>La ricerca quantitativa studia la quantità, il numero del fenomeno.</a:t>
            </a:r>
          </a:p>
          <a:p>
            <a:pPr marL="0" indent="0" algn="just">
              <a:buFont typeface="Arial" panose="020B0604020202020204" pitchFamily="34" charset="0"/>
              <a:buNone/>
            </a:pPr>
            <a:r>
              <a:rPr lang="it-IT" sz="1600" b="1" dirty="0">
                <a:latin typeface="Comic Sans MS" pitchFamily="66" charset="0"/>
              </a:rPr>
              <a:t>La ricerca qualitativa indaga la qualità del fenomeno, il vissuto.</a:t>
            </a:r>
          </a:p>
          <a:p>
            <a:pPr marL="0" indent="0" algn="just">
              <a:buFont typeface="Arial" panose="020B0604020202020204" pitchFamily="34" charset="0"/>
              <a:buNone/>
            </a:pPr>
            <a:endParaRPr lang="it-IT" sz="1600" b="1" dirty="0">
              <a:latin typeface="Comic Sans MS" pitchFamily="66" charset="0"/>
            </a:endParaRPr>
          </a:p>
          <a:p>
            <a:pPr algn="just"/>
            <a:endParaRPr lang="it-IT" sz="1600" b="1" i="1" dirty="0">
              <a:latin typeface="Comic Sans MS" pitchFamily="66" charset="0"/>
            </a:endParaRPr>
          </a:p>
        </p:txBody>
      </p:sp>
    </p:spTree>
    <p:extLst>
      <p:ext uri="{BB962C8B-B14F-4D97-AF65-F5344CB8AC3E}">
        <p14:creationId xmlns:p14="http://schemas.microsoft.com/office/powerpoint/2010/main" val="3096233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a:spLocks noGrp="1"/>
          </p:cNvSpPr>
          <p:nvPr>
            <p:ph type="title"/>
          </p:nvPr>
        </p:nvSpPr>
        <p:spPr>
          <a:xfrm>
            <a:off x="457200" y="188640"/>
            <a:ext cx="8229600" cy="867524"/>
          </a:xfrm>
        </p:spPr>
        <p:txBody>
          <a:bodyPr>
            <a:normAutofit/>
          </a:bodyPr>
          <a:lstStyle/>
          <a:p>
            <a:pPr algn="ctr"/>
            <a:r>
              <a:rPr lang="it-IT" sz="3500" dirty="0">
                <a:latin typeface="Comic Sans MS" pitchFamily="66" charset="0"/>
              </a:rPr>
              <a:t>TESI DI LAUREA, COME E </a:t>
            </a:r>
            <a:r>
              <a:rPr lang="it-IT" sz="3500" dirty="0" err="1">
                <a:latin typeface="Comic Sans MS" pitchFamily="66" charset="0"/>
              </a:rPr>
              <a:t>PERCHè</a:t>
            </a:r>
            <a:endParaRPr lang="it-IT" sz="3500" dirty="0">
              <a:latin typeface="Comic Sans MS" pitchFamily="66" charset="0"/>
            </a:endParaRPr>
          </a:p>
        </p:txBody>
      </p:sp>
      <p:sp>
        <p:nvSpPr>
          <p:cNvPr id="7" name="Segnaposto contenuto 2"/>
          <p:cNvSpPr>
            <a:spLocks noGrp="1"/>
          </p:cNvSpPr>
          <p:nvPr>
            <p:ph sz="quarter" idx="13"/>
          </p:nvPr>
        </p:nvSpPr>
        <p:spPr>
          <a:xfrm>
            <a:off x="251520" y="404664"/>
            <a:ext cx="8229600" cy="4681550"/>
          </a:xfrm>
        </p:spPr>
        <p:txBody>
          <a:bodyPr>
            <a:normAutofit/>
          </a:bodyPr>
          <a:lstStyle/>
          <a:p>
            <a:pPr marL="0" indent="0" algn="just">
              <a:buNone/>
            </a:pPr>
            <a:r>
              <a:rPr lang="it-IT" dirty="0">
                <a:latin typeface="Comic Sans MS" pitchFamily="66" charset="0"/>
              </a:rPr>
              <a:t>Alla fine del percorso universitario, si valuta la capacità di sviluppare uno studio in autonomia, basato sulle conoscenze pregresse, su quelle ottenute durante il percorso di studi, e quelle acquisite autonomamente attraverso la ricerca.</a:t>
            </a:r>
          </a:p>
          <a:p>
            <a:pPr marL="0" indent="0" algn="just">
              <a:buNone/>
            </a:pPr>
            <a:r>
              <a:rPr lang="it-IT" dirty="0">
                <a:latin typeface="Comic Sans MS" pitchFamily="66" charset="0"/>
              </a:rPr>
              <a:t>Il primo compito del laureando è quello di individuare l’argomento da trattare e il metodo da utilizzare.</a:t>
            </a:r>
          </a:p>
        </p:txBody>
      </p:sp>
    </p:spTree>
    <p:extLst>
      <p:ext uri="{BB962C8B-B14F-4D97-AF65-F5344CB8AC3E}">
        <p14:creationId xmlns:p14="http://schemas.microsoft.com/office/powerpoint/2010/main" val="3545623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a:spLocks noGrp="1"/>
          </p:cNvSpPr>
          <p:nvPr>
            <p:ph type="title"/>
          </p:nvPr>
        </p:nvSpPr>
        <p:spPr>
          <a:xfrm>
            <a:off x="457200" y="188640"/>
            <a:ext cx="8229600" cy="867524"/>
          </a:xfrm>
        </p:spPr>
        <p:txBody>
          <a:bodyPr>
            <a:normAutofit/>
          </a:bodyPr>
          <a:lstStyle/>
          <a:p>
            <a:pPr algn="ctr"/>
            <a:r>
              <a:rPr lang="it-IT" sz="3500" dirty="0">
                <a:latin typeface="Comic Sans MS" pitchFamily="66" charset="0"/>
              </a:rPr>
              <a:t>TESI DI LAUREA - come?</a:t>
            </a:r>
          </a:p>
        </p:txBody>
      </p:sp>
      <p:sp>
        <p:nvSpPr>
          <p:cNvPr id="8" name="Titolo 1"/>
          <p:cNvSpPr txBox="1">
            <a:spLocks/>
          </p:cNvSpPr>
          <p:nvPr/>
        </p:nvSpPr>
        <p:spPr>
          <a:xfrm>
            <a:off x="323528" y="908720"/>
            <a:ext cx="8352928" cy="460851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a:lstStyle>
          <a:p>
            <a:pPr algn="ctr"/>
            <a:r>
              <a:rPr lang="it-IT" sz="3200" dirty="0">
                <a:solidFill>
                  <a:schemeClr val="tx1"/>
                </a:solidFill>
                <a:latin typeface="Comic Sans MS" pitchFamily="66" charset="0"/>
              </a:rPr>
              <a:t>sperimentale</a:t>
            </a:r>
          </a:p>
          <a:p>
            <a:pPr algn="ctr"/>
            <a:endParaRPr lang="it-IT" sz="3200" dirty="0">
              <a:solidFill>
                <a:schemeClr val="tx1"/>
              </a:solidFill>
              <a:latin typeface="Comic Sans MS" pitchFamily="66" charset="0"/>
            </a:endParaRPr>
          </a:p>
          <a:p>
            <a:pPr marL="342900" indent="-342900" algn="ctr">
              <a:buFont typeface="Wingdings" panose="05000000000000000000" pitchFamily="2" charset="2"/>
              <a:buChar char="v"/>
            </a:pPr>
            <a:r>
              <a:rPr lang="it-IT" sz="2900" dirty="0">
                <a:latin typeface="Comic Sans MS" pitchFamily="66" charset="0"/>
              </a:rPr>
              <a:t>R. quantitativa</a:t>
            </a:r>
          </a:p>
          <a:p>
            <a:pPr algn="ctr"/>
            <a:endParaRPr lang="it-IT" sz="2500" dirty="0">
              <a:latin typeface="Comic Sans MS" pitchFamily="66" charset="0"/>
            </a:endParaRPr>
          </a:p>
          <a:p>
            <a:pPr marL="342900" indent="-342900" algn="ctr"/>
            <a:r>
              <a:rPr lang="it-IT" sz="1600" dirty="0">
                <a:solidFill>
                  <a:schemeClr val="tx1"/>
                </a:solidFill>
                <a:latin typeface="Comic Sans MS" pitchFamily="66" charset="0"/>
              </a:rPr>
              <a:t>La ricerca quantitativa consiste nel ricercare alcuni dati relativi ad un fenomeno che si vuole indagare. Si parla principalmente di dati numerici, che vanno rilevati, raccolti e analizzati in modo tale da raggiungere l’obiettivo preposto.</a:t>
            </a:r>
          </a:p>
          <a:p>
            <a:pPr marL="342900" indent="-342900" algn="ctr"/>
            <a:r>
              <a:rPr lang="it-IT" sz="1600" dirty="0">
                <a:solidFill>
                  <a:schemeClr val="tx1"/>
                </a:solidFill>
                <a:latin typeface="Comic Sans MS" pitchFamily="66" charset="0"/>
              </a:rPr>
              <a:t>Si può strutturare in uno </a:t>
            </a:r>
            <a:r>
              <a:rPr lang="it-IT" sz="1600" b="1" dirty="0">
                <a:solidFill>
                  <a:schemeClr val="tx1"/>
                </a:solidFill>
                <a:latin typeface="Comic Sans MS" pitchFamily="66" charset="0"/>
              </a:rPr>
              <a:t>studio osservazionale</a:t>
            </a:r>
            <a:r>
              <a:rPr lang="it-IT" sz="1600" dirty="0">
                <a:solidFill>
                  <a:schemeClr val="tx1"/>
                </a:solidFill>
                <a:latin typeface="Comic Sans MS" pitchFamily="66" charset="0"/>
              </a:rPr>
              <a:t>, dove vengono presi dei dati già rilevati, e analizzati rispettivamente alla nostra ricerca (es. raccolta dati da x reparti ospedalieri di uno o più dati relativi un aspetto, tipo </a:t>
            </a:r>
            <a:r>
              <a:rPr lang="it-IT" sz="1600" dirty="0" err="1">
                <a:solidFill>
                  <a:schemeClr val="tx1"/>
                </a:solidFill>
                <a:latin typeface="Comic Sans MS" pitchFamily="66" charset="0"/>
              </a:rPr>
              <a:t>num</a:t>
            </a:r>
            <a:r>
              <a:rPr lang="it-IT" sz="1600" dirty="0">
                <a:solidFill>
                  <a:schemeClr val="tx1"/>
                </a:solidFill>
                <a:latin typeface="Comic Sans MS" pitchFamily="66" charset="0"/>
              </a:rPr>
              <a:t>. Di cadute, o </a:t>
            </a:r>
            <a:r>
              <a:rPr lang="it-IT" sz="1600" dirty="0" err="1">
                <a:solidFill>
                  <a:schemeClr val="tx1"/>
                </a:solidFill>
                <a:latin typeface="Comic Sans MS" pitchFamily="66" charset="0"/>
              </a:rPr>
              <a:t>num</a:t>
            </a:r>
            <a:r>
              <a:rPr lang="it-IT" sz="1600" dirty="0">
                <a:solidFill>
                  <a:schemeClr val="tx1"/>
                </a:solidFill>
                <a:latin typeface="Comic Sans MS" pitchFamily="66" charset="0"/>
              </a:rPr>
              <a:t>. Infezioni ospedaliere, e con questi dati realizzare le statistiche per poter trarre le conclusioni ricercate).</a:t>
            </a:r>
          </a:p>
          <a:p>
            <a:pPr marL="342900" indent="-342900" algn="ctr"/>
            <a:r>
              <a:rPr lang="it-IT" sz="1600" dirty="0">
                <a:solidFill>
                  <a:schemeClr val="tx1"/>
                </a:solidFill>
                <a:latin typeface="Comic Sans MS" pitchFamily="66" charset="0"/>
              </a:rPr>
              <a:t>Oppure è possibile utilizzare dei </a:t>
            </a:r>
            <a:r>
              <a:rPr lang="it-IT" sz="1600" b="1" dirty="0">
                <a:solidFill>
                  <a:schemeClr val="tx1"/>
                </a:solidFill>
                <a:latin typeface="Comic Sans MS" pitchFamily="66" charset="0"/>
              </a:rPr>
              <a:t>questionari</a:t>
            </a:r>
            <a:r>
              <a:rPr lang="it-IT" sz="1600" dirty="0">
                <a:solidFill>
                  <a:schemeClr val="tx1"/>
                </a:solidFill>
                <a:latin typeface="Comic Sans MS" pitchFamily="66" charset="0"/>
              </a:rPr>
              <a:t>, </a:t>
            </a:r>
            <a:r>
              <a:rPr lang="it-IT" sz="1600" b="1" dirty="0">
                <a:solidFill>
                  <a:schemeClr val="tx1"/>
                </a:solidFill>
                <a:latin typeface="Comic Sans MS" pitchFamily="66" charset="0"/>
              </a:rPr>
              <a:t>strumenti già validati dal punti di vista strutturale e statistico</a:t>
            </a:r>
            <a:r>
              <a:rPr lang="it-IT" sz="1600" dirty="0">
                <a:solidFill>
                  <a:schemeClr val="tx1"/>
                </a:solidFill>
                <a:latin typeface="Comic Sans MS" pitchFamily="66" charset="0"/>
              </a:rPr>
              <a:t>, da somministrare ad un campione selezionato in relazione al caso. Attraverso l’analisi dei dati si avranno dei risultati statistici che aiuteranno nel raggiungimento dell’obiettivo</a:t>
            </a:r>
          </a:p>
        </p:txBody>
      </p:sp>
      <p:sp>
        <p:nvSpPr>
          <p:cNvPr id="10" name="Titolo 1"/>
          <p:cNvSpPr txBox="1">
            <a:spLocks/>
          </p:cNvSpPr>
          <p:nvPr/>
        </p:nvSpPr>
        <p:spPr>
          <a:xfrm>
            <a:off x="4290764" y="2544354"/>
            <a:ext cx="4673724" cy="29728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a:lstStyle>
          <a:p>
            <a:pPr marL="342900" indent="-342900" algn="ctr">
              <a:buFont typeface="Wingdings" panose="05000000000000000000" pitchFamily="2" charset="2"/>
              <a:buChar char="v"/>
            </a:pPr>
            <a:endParaRPr lang="it-IT" sz="2000" dirty="0">
              <a:latin typeface="Comic Sans MS" pitchFamily="66" charset="0"/>
            </a:endParaRPr>
          </a:p>
        </p:txBody>
      </p:sp>
    </p:spTree>
    <p:extLst>
      <p:ext uri="{BB962C8B-B14F-4D97-AF65-F5344CB8AC3E}">
        <p14:creationId xmlns:p14="http://schemas.microsoft.com/office/powerpoint/2010/main" val="1907102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4400" b="1" dirty="0">
                <a:latin typeface="Comic Sans MS" pitchFamily="66" charset="0"/>
              </a:rPr>
              <a:t>IL CAMPIONAMENTO</a:t>
            </a:r>
          </a:p>
        </p:txBody>
      </p:sp>
      <p:sp>
        <p:nvSpPr>
          <p:cNvPr id="3" name="Segnaposto contenuto 2"/>
          <p:cNvSpPr>
            <a:spLocks noGrp="1"/>
          </p:cNvSpPr>
          <p:nvPr>
            <p:ph sz="quarter" idx="13"/>
          </p:nvPr>
        </p:nvSpPr>
        <p:spPr>
          <a:xfrm>
            <a:off x="514351" y="1700808"/>
            <a:ext cx="7796030" cy="3673777"/>
          </a:xfrm>
        </p:spPr>
        <p:txBody>
          <a:bodyPr>
            <a:normAutofit fontScale="85000" lnSpcReduction="20000"/>
          </a:bodyPr>
          <a:lstStyle/>
          <a:p>
            <a:pPr algn="just"/>
            <a:r>
              <a:rPr lang="it-IT" b="1" dirty="0">
                <a:latin typeface="Comic Sans MS" pitchFamily="66" charset="0"/>
              </a:rPr>
              <a:t>E’ il processo che seleziona unità rappresentative di una popolazione da sottoporre a studio</a:t>
            </a:r>
          </a:p>
          <a:p>
            <a:pPr algn="just"/>
            <a:r>
              <a:rPr lang="it-IT" b="1" dirty="0">
                <a:latin typeface="Comic Sans MS" pitchFamily="66" charset="0"/>
              </a:rPr>
              <a:t>Una popolazione è un insieme definito dotato di determinate proprietà</a:t>
            </a:r>
          </a:p>
          <a:p>
            <a:pPr algn="just"/>
            <a:r>
              <a:rPr lang="it-IT" b="1" dirty="0">
                <a:latin typeface="Comic Sans MS" pitchFamily="66" charset="0"/>
              </a:rPr>
              <a:t>Il ricercatore definisce i criteri di selezione del campione, che includono: età, genere, stato socio-economico, livello di istruzione,  religione, etnia. </a:t>
            </a:r>
          </a:p>
          <a:p>
            <a:pPr marL="0" indent="0" algn="just">
              <a:buNone/>
            </a:pPr>
            <a:r>
              <a:rPr lang="it-IT" b="1" dirty="0">
                <a:latin typeface="Comic Sans MS" pitchFamily="66" charset="0"/>
              </a:rPr>
              <a:t>Il campione deve essere rappresentativo, per permettere di effettuare generalizzazioni. Tuttavia, per vincoli di tipo pragmatico, può essere utilizzata un campione accessibile e disponibile, </a:t>
            </a:r>
            <a:r>
              <a:rPr lang="it-IT" b="1" dirty="0" err="1">
                <a:latin typeface="Comic Sans MS" pitchFamily="66" charset="0"/>
              </a:rPr>
              <a:t>purchè</a:t>
            </a:r>
            <a:r>
              <a:rPr lang="it-IT" b="1" dirty="0">
                <a:latin typeface="Comic Sans MS" pitchFamily="66" charset="0"/>
              </a:rPr>
              <a:t> rispetti il criterio di rappresentatività</a:t>
            </a:r>
          </a:p>
        </p:txBody>
      </p:sp>
    </p:spTree>
    <p:extLst>
      <p:ext uri="{BB962C8B-B14F-4D97-AF65-F5344CB8AC3E}">
        <p14:creationId xmlns:p14="http://schemas.microsoft.com/office/powerpoint/2010/main" val="1205517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867524"/>
          </a:xfrm>
        </p:spPr>
        <p:txBody>
          <a:bodyPr>
            <a:normAutofit/>
          </a:bodyPr>
          <a:lstStyle/>
          <a:p>
            <a:pPr algn="ctr"/>
            <a:r>
              <a:rPr lang="it-IT" sz="4400" dirty="0">
                <a:latin typeface="Comic Sans MS" pitchFamily="66" charset="0"/>
              </a:rPr>
              <a:t>IL CAMPIONAMENTO</a:t>
            </a:r>
          </a:p>
        </p:txBody>
      </p:sp>
      <p:sp>
        <p:nvSpPr>
          <p:cNvPr id="3" name="Segnaposto contenuto 2"/>
          <p:cNvSpPr>
            <a:spLocks noGrp="1"/>
          </p:cNvSpPr>
          <p:nvPr>
            <p:ph sz="quarter" idx="13"/>
          </p:nvPr>
        </p:nvSpPr>
        <p:spPr>
          <a:xfrm>
            <a:off x="457200" y="1643050"/>
            <a:ext cx="8229600" cy="4681550"/>
          </a:xfrm>
        </p:spPr>
        <p:txBody>
          <a:bodyPr>
            <a:normAutofit/>
          </a:bodyPr>
          <a:lstStyle/>
          <a:p>
            <a:pPr algn="just">
              <a:buNone/>
            </a:pPr>
            <a:r>
              <a:rPr lang="it-IT" dirty="0">
                <a:latin typeface="Comic Sans MS" pitchFamily="66" charset="0"/>
              </a:rPr>
              <a:t>La dimensione del campione è in funzione:</a:t>
            </a:r>
          </a:p>
          <a:p>
            <a:pPr algn="just"/>
            <a:r>
              <a:rPr lang="it-IT" dirty="0">
                <a:latin typeface="Comic Sans MS" pitchFamily="66" charset="0"/>
              </a:rPr>
              <a:t>Del tipo di procedura di campionamento utilizzata</a:t>
            </a:r>
          </a:p>
          <a:p>
            <a:pPr algn="just"/>
            <a:r>
              <a:rPr lang="it-IT" dirty="0">
                <a:latin typeface="Comic Sans MS" pitchFamily="66" charset="0"/>
              </a:rPr>
              <a:t>Del grado di precisione necessario</a:t>
            </a:r>
          </a:p>
          <a:p>
            <a:pPr algn="just"/>
            <a:r>
              <a:rPr lang="it-IT" dirty="0">
                <a:latin typeface="Comic Sans MS" pitchFamily="66" charset="0"/>
              </a:rPr>
              <a:t>Del tipo di formula adottata per la valutazione del campione</a:t>
            </a:r>
          </a:p>
          <a:p>
            <a:pPr algn="just"/>
            <a:r>
              <a:rPr lang="it-IT" dirty="0">
                <a:latin typeface="Comic Sans MS" pitchFamily="66" charset="0"/>
              </a:rPr>
              <a:t>Dell’eterogeneità dello studio e della relativa frequenza del fenomeno</a:t>
            </a:r>
          </a:p>
          <a:p>
            <a:pPr algn="just">
              <a:buNone/>
            </a:pPr>
            <a:endParaRPr lang="it-IT" dirty="0">
              <a:latin typeface="Comic Sans MS" pitchFamily="66" charset="0"/>
            </a:endParaRPr>
          </a:p>
          <a:p>
            <a:pPr algn="just"/>
            <a:endParaRPr lang="it-IT" dirty="0">
              <a:latin typeface="Comic Sans MS" pitchFamily="66" charset="0"/>
            </a:endParaRPr>
          </a:p>
        </p:txBody>
      </p:sp>
    </p:spTree>
    <p:extLst>
      <p:ext uri="{BB962C8B-B14F-4D97-AF65-F5344CB8AC3E}">
        <p14:creationId xmlns:p14="http://schemas.microsoft.com/office/powerpoint/2010/main" val="3253434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a:spLocks noGrp="1"/>
          </p:cNvSpPr>
          <p:nvPr>
            <p:ph type="title"/>
          </p:nvPr>
        </p:nvSpPr>
        <p:spPr>
          <a:xfrm>
            <a:off x="457200" y="188640"/>
            <a:ext cx="8229600" cy="867524"/>
          </a:xfrm>
        </p:spPr>
        <p:txBody>
          <a:bodyPr>
            <a:normAutofit/>
          </a:bodyPr>
          <a:lstStyle/>
          <a:p>
            <a:pPr algn="ctr"/>
            <a:r>
              <a:rPr lang="it-IT" sz="3500" dirty="0">
                <a:latin typeface="Comic Sans MS" pitchFamily="66" charset="0"/>
              </a:rPr>
              <a:t>questionario</a:t>
            </a:r>
          </a:p>
        </p:txBody>
      </p:sp>
      <p:sp>
        <p:nvSpPr>
          <p:cNvPr id="7" name="Segnaposto contenuto 2"/>
          <p:cNvSpPr>
            <a:spLocks noGrp="1"/>
          </p:cNvSpPr>
          <p:nvPr>
            <p:ph sz="quarter" idx="13"/>
          </p:nvPr>
        </p:nvSpPr>
        <p:spPr>
          <a:xfrm>
            <a:off x="323528" y="907690"/>
            <a:ext cx="8229600" cy="4681550"/>
          </a:xfrm>
        </p:spPr>
        <p:txBody>
          <a:bodyPr>
            <a:normAutofit fontScale="85000" lnSpcReduction="20000"/>
          </a:bodyPr>
          <a:lstStyle/>
          <a:p>
            <a:pPr marL="0" indent="0" algn="just">
              <a:buNone/>
            </a:pPr>
            <a:r>
              <a:rPr lang="it-IT" dirty="0">
                <a:latin typeface="Comic Sans MS" pitchFamily="66" charset="0"/>
              </a:rPr>
              <a:t>Nel caso in cui si scelga di sottoporre quindi un questionario, si prende in considerazione il campione.</a:t>
            </a:r>
          </a:p>
          <a:p>
            <a:pPr marL="0" indent="0" algn="just">
              <a:buNone/>
            </a:pPr>
            <a:r>
              <a:rPr lang="it-IT" dirty="0">
                <a:latin typeface="Comic Sans MS" pitchFamily="66" charset="0"/>
              </a:rPr>
              <a:t>Successivamente bisogna considerare </a:t>
            </a:r>
            <a:r>
              <a:rPr lang="it-IT" b="1" dirty="0">
                <a:latin typeface="Comic Sans MS" pitchFamily="66" charset="0"/>
              </a:rPr>
              <a:t>esclusivamente </a:t>
            </a:r>
            <a:r>
              <a:rPr lang="it-IT" dirty="0">
                <a:latin typeface="Comic Sans MS" pitchFamily="66" charset="0"/>
              </a:rPr>
              <a:t>l’utilizzo di un questionario già validato (letteratura scientifica).</a:t>
            </a:r>
          </a:p>
          <a:p>
            <a:pPr marL="0" indent="0" algn="just">
              <a:buNone/>
            </a:pPr>
            <a:r>
              <a:rPr lang="it-IT" dirty="0">
                <a:latin typeface="Comic Sans MS" pitchFamily="66" charset="0"/>
              </a:rPr>
              <a:t>Elaborazione dei dati – grafici - statistica</a:t>
            </a:r>
          </a:p>
          <a:p>
            <a:pPr marL="0" indent="0" algn="just">
              <a:buNone/>
            </a:pPr>
            <a:endParaRPr lang="it-IT" dirty="0">
              <a:latin typeface="Comic Sans MS" pitchFamily="66" charset="0"/>
            </a:endParaRPr>
          </a:p>
          <a:p>
            <a:pPr marL="0" indent="0" algn="ctr">
              <a:buNone/>
            </a:pPr>
            <a:r>
              <a:rPr lang="it-IT" sz="2700" b="1" dirty="0">
                <a:latin typeface="Comic Sans MS" pitchFamily="66" charset="0"/>
              </a:rPr>
              <a:t>Limiti:</a:t>
            </a:r>
          </a:p>
          <a:p>
            <a:pPr marL="0" indent="0" algn="ctr">
              <a:buNone/>
            </a:pPr>
            <a:r>
              <a:rPr lang="it-IT" sz="2700" b="1" dirty="0">
                <a:solidFill>
                  <a:srgbClr val="FF0000"/>
                </a:solidFill>
                <a:latin typeface="Comic Sans MS" pitchFamily="66" charset="0"/>
              </a:rPr>
              <a:t>Questionario</a:t>
            </a:r>
          </a:p>
          <a:p>
            <a:pPr marL="0" indent="0" algn="ctr">
              <a:buNone/>
            </a:pPr>
            <a:r>
              <a:rPr lang="it-IT" sz="2700" b="1" dirty="0">
                <a:solidFill>
                  <a:srgbClr val="0066FF"/>
                </a:solidFill>
                <a:latin typeface="Comic Sans MS" pitchFamily="66" charset="0"/>
              </a:rPr>
              <a:t>Campione</a:t>
            </a:r>
          </a:p>
          <a:p>
            <a:pPr marL="0" indent="0" algn="ctr">
              <a:buNone/>
            </a:pPr>
            <a:r>
              <a:rPr lang="it-IT" sz="2700" b="1" dirty="0">
                <a:solidFill>
                  <a:srgbClr val="FF33CC"/>
                </a:solidFill>
                <a:latin typeface="Comic Sans MS" pitchFamily="66" charset="0"/>
              </a:rPr>
              <a:t>Provenienza del campione ed etica</a:t>
            </a:r>
          </a:p>
          <a:p>
            <a:pPr marL="0" indent="0" algn="ctr">
              <a:buNone/>
            </a:pPr>
            <a:r>
              <a:rPr lang="it-IT" sz="2700" b="1" dirty="0">
                <a:solidFill>
                  <a:srgbClr val="002060"/>
                </a:solidFill>
                <a:latin typeface="Comic Sans MS" pitchFamily="66" charset="0"/>
              </a:rPr>
              <a:t>Risorse personali</a:t>
            </a:r>
          </a:p>
        </p:txBody>
      </p:sp>
    </p:spTree>
    <p:extLst>
      <p:ext uri="{BB962C8B-B14F-4D97-AF65-F5344CB8AC3E}">
        <p14:creationId xmlns:p14="http://schemas.microsoft.com/office/powerpoint/2010/main" val="477615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457200" y="188640"/>
            <a:ext cx="8229600" cy="8675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a:lstStyle>
          <a:p>
            <a:pPr algn="ctr"/>
            <a:r>
              <a:rPr lang="it-IT" sz="3500">
                <a:latin typeface="Comic Sans MS" pitchFamily="66" charset="0"/>
              </a:rPr>
              <a:t>TESI DI LAUREA - come?</a:t>
            </a:r>
            <a:endParaRPr lang="it-IT" sz="3500" dirty="0">
              <a:latin typeface="Comic Sans MS" pitchFamily="66" charset="0"/>
            </a:endParaRPr>
          </a:p>
        </p:txBody>
      </p:sp>
      <p:sp>
        <p:nvSpPr>
          <p:cNvPr id="5" name="Titolo 1"/>
          <p:cNvSpPr txBox="1">
            <a:spLocks/>
          </p:cNvSpPr>
          <p:nvPr/>
        </p:nvSpPr>
        <p:spPr>
          <a:xfrm>
            <a:off x="107504" y="908720"/>
            <a:ext cx="8352928" cy="46085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a:lstStyle>
          <a:p>
            <a:pPr algn="ctr"/>
            <a:r>
              <a:rPr lang="it-IT" sz="3200" dirty="0">
                <a:solidFill>
                  <a:schemeClr val="tx1"/>
                </a:solidFill>
                <a:latin typeface="Comic Sans MS" pitchFamily="66" charset="0"/>
              </a:rPr>
              <a:t>sperimentale</a:t>
            </a:r>
          </a:p>
          <a:p>
            <a:pPr algn="ctr"/>
            <a:endParaRPr lang="it-IT" sz="3200" dirty="0">
              <a:solidFill>
                <a:schemeClr val="tx1"/>
              </a:solidFill>
              <a:latin typeface="Comic Sans MS" pitchFamily="66" charset="0"/>
            </a:endParaRPr>
          </a:p>
          <a:p>
            <a:pPr marL="342900" indent="-342900" algn="ctr">
              <a:buFont typeface="Wingdings" panose="05000000000000000000" pitchFamily="2" charset="2"/>
              <a:buChar char="v"/>
            </a:pPr>
            <a:r>
              <a:rPr lang="it-IT" sz="2900" dirty="0">
                <a:latin typeface="Comic Sans MS" pitchFamily="66" charset="0"/>
              </a:rPr>
              <a:t>R. qualitativa</a:t>
            </a:r>
          </a:p>
          <a:p>
            <a:pPr algn="ctr"/>
            <a:endParaRPr lang="it-IT" sz="3200" dirty="0">
              <a:latin typeface="Comic Sans MS" pitchFamily="66" charset="0"/>
            </a:endParaRPr>
          </a:p>
          <a:p>
            <a:pPr marL="342900" indent="-342900" algn="ctr"/>
            <a:r>
              <a:rPr lang="it-IT" sz="1600" dirty="0">
                <a:solidFill>
                  <a:schemeClr val="tx1"/>
                </a:solidFill>
                <a:latin typeface="Comic Sans MS" pitchFamily="66" charset="0"/>
              </a:rPr>
              <a:t>La ricerca quantitativa consiste nel ricercare un determinato fenomeno, e come questo si manifesti, in che modo, e con quali condizioni attraverso delle testimonianza dirette.</a:t>
            </a:r>
          </a:p>
          <a:p>
            <a:pPr marL="342900" indent="-342900" algn="ctr"/>
            <a:r>
              <a:rPr lang="it-IT" sz="1600" dirty="0">
                <a:solidFill>
                  <a:schemeClr val="tx1"/>
                </a:solidFill>
                <a:latin typeface="Comic Sans MS" pitchFamily="66" charset="0"/>
              </a:rPr>
              <a:t>Si parla generalmente di «intervista».</a:t>
            </a:r>
          </a:p>
          <a:p>
            <a:pPr marL="342900" indent="-342900" algn="ctr"/>
            <a:r>
              <a:rPr lang="it-IT" sz="1600" dirty="0">
                <a:solidFill>
                  <a:schemeClr val="tx1"/>
                </a:solidFill>
                <a:latin typeface="Comic Sans MS" pitchFamily="66" charset="0"/>
              </a:rPr>
              <a:t>Attraverso questo strumento si analizza il vissuto del campione selezionato, e dall’insieme della testimonianza si traggono poi i dati utili per il raggiungimento dell’obiettivo, e delle domande che ci si è posti.</a:t>
            </a:r>
          </a:p>
          <a:p>
            <a:pPr marL="342900" indent="-342900" algn="ctr"/>
            <a:r>
              <a:rPr lang="it-IT" sz="1600" dirty="0">
                <a:solidFill>
                  <a:schemeClr val="tx1"/>
                </a:solidFill>
                <a:latin typeface="Comic Sans MS" pitchFamily="66" charset="0"/>
              </a:rPr>
              <a:t>Es. intervistando le esperienze di persone con patologie croniche si può percepire quale sia la loro qualità della vita e quali le variabili che potrebbero migliorarla.</a:t>
            </a:r>
          </a:p>
        </p:txBody>
      </p:sp>
    </p:spTree>
    <p:extLst>
      <p:ext uri="{BB962C8B-B14F-4D97-AF65-F5344CB8AC3E}">
        <p14:creationId xmlns:p14="http://schemas.microsoft.com/office/powerpoint/2010/main" val="1789087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a:spLocks noGrp="1"/>
          </p:cNvSpPr>
          <p:nvPr>
            <p:ph type="title"/>
          </p:nvPr>
        </p:nvSpPr>
        <p:spPr>
          <a:xfrm>
            <a:off x="457200" y="188640"/>
            <a:ext cx="8229600" cy="867524"/>
          </a:xfrm>
        </p:spPr>
        <p:txBody>
          <a:bodyPr>
            <a:normAutofit/>
          </a:bodyPr>
          <a:lstStyle/>
          <a:p>
            <a:pPr algn="ctr"/>
            <a:r>
              <a:rPr lang="it-IT" sz="3500" dirty="0">
                <a:latin typeface="Comic Sans MS" pitchFamily="66" charset="0"/>
              </a:rPr>
              <a:t>intervista</a:t>
            </a:r>
          </a:p>
        </p:txBody>
      </p:sp>
      <p:sp>
        <p:nvSpPr>
          <p:cNvPr id="7" name="Segnaposto contenuto 2"/>
          <p:cNvSpPr>
            <a:spLocks noGrp="1"/>
          </p:cNvSpPr>
          <p:nvPr>
            <p:ph sz="quarter" idx="13"/>
          </p:nvPr>
        </p:nvSpPr>
        <p:spPr>
          <a:xfrm>
            <a:off x="323528" y="907690"/>
            <a:ext cx="8229600" cy="4681550"/>
          </a:xfrm>
        </p:spPr>
        <p:txBody>
          <a:bodyPr>
            <a:normAutofit fontScale="92500" lnSpcReduction="10000"/>
          </a:bodyPr>
          <a:lstStyle/>
          <a:p>
            <a:pPr marL="0" indent="0" algn="just">
              <a:buNone/>
            </a:pPr>
            <a:r>
              <a:rPr lang="it-IT" dirty="0">
                <a:latin typeface="Comic Sans MS" pitchFamily="66" charset="0"/>
              </a:rPr>
              <a:t>Nel caso in cui si scelga di sottoporre un’intervista al campione selezionato occorre:</a:t>
            </a:r>
          </a:p>
          <a:p>
            <a:pPr algn="just">
              <a:buFont typeface="Wingdings" panose="05000000000000000000" pitchFamily="2" charset="2"/>
              <a:buChar char="v"/>
            </a:pPr>
            <a:r>
              <a:rPr lang="it-IT" dirty="0">
                <a:latin typeface="Comic Sans MS" pitchFamily="66" charset="0"/>
              </a:rPr>
              <a:t>Valutare le domande prima di sottoporle</a:t>
            </a:r>
          </a:p>
          <a:p>
            <a:pPr algn="just">
              <a:buFont typeface="Wingdings" panose="05000000000000000000" pitchFamily="2" charset="2"/>
              <a:buChar char="v"/>
            </a:pPr>
            <a:r>
              <a:rPr lang="it-IT" dirty="0">
                <a:latin typeface="Comic Sans MS" pitchFamily="66" charset="0"/>
              </a:rPr>
              <a:t>Uniformare le domande in modo che siano accessibili a tutti</a:t>
            </a:r>
          </a:p>
          <a:p>
            <a:pPr algn="just">
              <a:buFont typeface="Wingdings" panose="05000000000000000000" pitchFamily="2" charset="2"/>
              <a:buChar char="v"/>
            </a:pPr>
            <a:r>
              <a:rPr lang="it-IT" dirty="0">
                <a:latin typeface="Comic Sans MS" pitchFamily="66" charset="0"/>
              </a:rPr>
              <a:t>Essere pronti a registrare ogni fase dell’intervista</a:t>
            </a:r>
          </a:p>
          <a:p>
            <a:pPr algn="just">
              <a:buFont typeface="Wingdings" panose="05000000000000000000" pitchFamily="2" charset="2"/>
              <a:buChar char="v"/>
            </a:pPr>
            <a:r>
              <a:rPr lang="it-IT" dirty="0">
                <a:latin typeface="Comic Sans MS" pitchFamily="66" charset="0"/>
              </a:rPr>
              <a:t>Porsi in modo tale da non indurre le risposte per non influenzare il campione</a:t>
            </a:r>
          </a:p>
          <a:p>
            <a:pPr marL="0" indent="0" algn="just">
              <a:buNone/>
            </a:pPr>
            <a:r>
              <a:rPr lang="it-IT" dirty="0">
                <a:latin typeface="Comic Sans MS" pitchFamily="66" charset="0"/>
              </a:rPr>
              <a:t>Inoltre l’intervista può, si, essere strutturata in domande, ma può essere composta da un’unica domanda che stimoli un dialogo aperto, che prende la sua direzione senza essere pilotato da altri input.</a:t>
            </a:r>
          </a:p>
        </p:txBody>
      </p:sp>
    </p:spTree>
    <p:extLst>
      <p:ext uri="{BB962C8B-B14F-4D97-AF65-F5344CB8AC3E}">
        <p14:creationId xmlns:p14="http://schemas.microsoft.com/office/powerpoint/2010/main" val="538389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a:spLocks noGrp="1"/>
          </p:cNvSpPr>
          <p:nvPr>
            <p:ph type="title"/>
          </p:nvPr>
        </p:nvSpPr>
        <p:spPr>
          <a:xfrm>
            <a:off x="457200" y="188640"/>
            <a:ext cx="8229600" cy="867524"/>
          </a:xfrm>
        </p:spPr>
        <p:txBody>
          <a:bodyPr>
            <a:normAutofit/>
          </a:bodyPr>
          <a:lstStyle/>
          <a:p>
            <a:pPr algn="ctr"/>
            <a:r>
              <a:rPr lang="it-IT" sz="3500" dirty="0">
                <a:latin typeface="Comic Sans MS" pitchFamily="66" charset="0"/>
              </a:rPr>
              <a:t>Risvolti etici</a:t>
            </a:r>
          </a:p>
        </p:txBody>
      </p:sp>
      <p:sp>
        <p:nvSpPr>
          <p:cNvPr id="7" name="Segnaposto contenuto 2"/>
          <p:cNvSpPr>
            <a:spLocks noGrp="1"/>
          </p:cNvSpPr>
          <p:nvPr>
            <p:ph sz="quarter" idx="13"/>
          </p:nvPr>
        </p:nvSpPr>
        <p:spPr>
          <a:xfrm>
            <a:off x="323528" y="907690"/>
            <a:ext cx="8229600" cy="4681550"/>
          </a:xfrm>
        </p:spPr>
        <p:txBody>
          <a:bodyPr>
            <a:normAutofit lnSpcReduction="10000"/>
          </a:bodyPr>
          <a:lstStyle/>
          <a:p>
            <a:pPr marL="0" indent="0" algn="just">
              <a:buNone/>
            </a:pPr>
            <a:r>
              <a:rPr lang="it-IT" dirty="0">
                <a:latin typeface="Comic Sans MS" pitchFamily="66" charset="0"/>
              </a:rPr>
              <a:t>Nel caso in cui si decidesse di svolgere una ricerca che includa l’utilizzo di questionari, interviste, strumenti, o semplici osservazioni sul campo, all’interno del policlinico </a:t>
            </a:r>
            <a:r>
              <a:rPr lang="it-IT" dirty="0" err="1">
                <a:latin typeface="Comic Sans MS" pitchFamily="66" charset="0"/>
              </a:rPr>
              <a:t>umberto</a:t>
            </a:r>
            <a:r>
              <a:rPr lang="it-IT" dirty="0">
                <a:latin typeface="Comic Sans MS" pitchFamily="66" charset="0"/>
              </a:rPr>
              <a:t> i, è necessario procedere innanzitutto con la richiesta al comitato etico per svolgere tali lavori.</a:t>
            </a:r>
          </a:p>
          <a:p>
            <a:pPr marL="0" indent="0" algn="just">
              <a:buNone/>
            </a:pPr>
            <a:r>
              <a:rPr lang="it-IT" dirty="0">
                <a:latin typeface="Comic Sans MS" pitchFamily="66" charset="0"/>
              </a:rPr>
              <a:t>Il comitato etico è quell’ente che accerta che le ricerche svolte all’interno dell’azienda siano in linea con le norme etiche della professione.</a:t>
            </a:r>
          </a:p>
          <a:p>
            <a:pPr marL="0" indent="0" algn="just">
              <a:buNone/>
            </a:pPr>
            <a:r>
              <a:rPr lang="it-IT" dirty="0">
                <a:latin typeface="Comic Sans MS" pitchFamily="66" charset="0"/>
              </a:rPr>
              <a:t>Tutto va svolto quindi nel rispetto degli operatori, dei pazienti, o di tutti coloro che ne sono coinvolti.</a:t>
            </a:r>
          </a:p>
        </p:txBody>
      </p:sp>
    </p:spTree>
    <p:extLst>
      <p:ext uri="{BB962C8B-B14F-4D97-AF65-F5344CB8AC3E}">
        <p14:creationId xmlns:p14="http://schemas.microsoft.com/office/powerpoint/2010/main" val="1649901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a:spLocks noGrp="1"/>
          </p:cNvSpPr>
          <p:nvPr>
            <p:ph type="title"/>
          </p:nvPr>
        </p:nvSpPr>
        <p:spPr>
          <a:xfrm>
            <a:off x="457200" y="188640"/>
            <a:ext cx="8229600" cy="867524"/>
          </a:xfrm>
        </p:spPr>
        <p:txBody>
          <a:bodyPr>
            <a:normAutofit/>
          </a:bodyPr>
          <a:lstStyle/>
          <a:p>
            <a:pPr algn="ctr"/>
            <a:r>
              <a:rPr lang="it-IT" sz="3500" dirty="0">
                <a:latin typeface="Comic Sans MS" pitchFamily="66" charset="0"/>
              </a:rPr>
              <a:t>Risvolti etici</a:t>
            </a:r>
          </a:p>
        </p:txBody>
      </p:sp>
      <p:sp>
        <p:nvSpPr>
          <p:cNvPr id="7" name="Segnaposto contenuto 2"/>
          <p:cNvSpPr>
            <a:spLocks noGrp="1"/>
          </p:cNvSpPr>
          <p:nvPr>
            <p:ph sz="quarter" idx="13"/>
          </p:nvPr>
        </p:nvSpPr>
        <p:spPr>
          <a:xfrm>
            <a:off x="323528" y="907690"/>
            <a:ext cx="8229600" cy="4681550"/>
          </a:xfrm>
        </p:spPr>
        <p:txBody>
          <a:bodyPr>
            <a:normAutofit lnSpcReduction="10000"/>
          </a:bodyPr>
          <a:lstStyle/>
          <a:p>
            <a:pPr marL="0" indent="0" algn="just">
              <a:buNone/>
            </a:pPr>
            <a:r>
              <a:rPr lang="it-IT" dirty="0">
                <a:latin typeface="Comic Sans MS" pitchFamily="66" charset="0"/>
              </a:rPr>
              <a:t>Il modulo (</a:t>
            </a:r>
            <a:r>
              <a:rPr lang="it-IT" dirty="0" err="1">
                <a:latin typeface="Comic Sans MS" pitchFamily="66" charset="0"/>
              </a:rPr>
              <a:t>e-learing</a:t>
            </a:r>
            <a:r>
              <a:rPr lang="it-IT" dirty="0">
                <a:latin typeface="Comic Sans MS" pitchFamily="66" charset="0"/>
              </a:rPr>
              <a:t>) deve essere compilato in tutte le sue parti e controfirmato da laureando e relatore.</a:t>
            </a:r>
          </a:p>
          <a:p>
            <a:pPr marL="0" indent="0" algn="just">
              <a:buNone/>
            </a:pPr>
            <a:r>
              <a:rPr lang="it-IT" dirty="0">
                <a:latin typeface="Comic Sans MS" pitchFamily="66" charset="0"/>
              </a:rPr>
              <a:t>Si presenta </a:t>
            </a:r>
            <a:r>
              <a:rPr lang="it-IT" dirty="0" err="1">
                <a:latin typeface="Comic Sans MS" pitchFamily="66" charset="0"/>
              </a:rPr>
              <a:t>brevimano</a:t>
            </a:r>
            <a:r>
              <a:rPr lang="it-IT" dirty="0">
                <a:latin typeface="Comic Sans MS" pitchFamily="66" charset="0"/>
              </a:rPr>
              <a:t> o per mail al </a:t>
            </a:r>
            <a:r>
              <a:rPr lang="it-IT" dirty="0" err="1">
                <a:latin typeface="Comic Sans MS" pitchFamily="66" charset="0"/>
              </a:rPr>
              <a:t>C.e.</a:t>
            </a:r>
            <a:r>
              <a:rPr lang="it-IT" dirty="0">
                <a:latin typeface="Comic Sans MS" pitchFamily="66" charset="0"/>
              </a:rPr>
              <a:t> insieme al modulo per il trattamento dei dati personali che andrà consegnato e firmato da tutti i partecipanti e insieme al questionario o intervista che verrà usata nello studio. Nel caso di questionario, sarà indicata la fonte validata.</a:t>
            </a:r>
          </a:p>
          <a:p>
            <a:pPr marL="0" indent="0" algn="just">
              <a:buNone/>
            </a:pPr>
            <a:r>
              <a:rPr lang="it-IT" dirty="0">
                <a:latin typeface="Comic Sans MS" pitchFamily="66" charset="0"/>
              </a:rPr>
              <a:t>Ogni settimana circa, il </a:t>
            </a:r>
            <a:r>
              <a:rPr lang="it-IT" dirty="0" err="1">
                <a:latin typeface="Comic Sans MS" pitchFamily="66" charset="0"/>
              </a:rPr>
              <a:t>c.e.</a:t>
            </a:r>
            <a:r>
              <a:rPr lang="it-IT" dirty="0">
                <a:latin typeface="Comic Sans MS" pitchFamily="66" charset="0"/>
              </a:rPr>
              <a:t> si riunirà e vaglierà le richieste accettando o rifiutandole in base alla loro adeguatezza.  </a:t>
            </a:r>
          </a:p>
        </p:txBody>
      </p:sp>
    </p:spTree>
    <p:extLst>
      <p:ext uri="{BB962C8B-B14F-4D97-AF65-F5344CB8AC3E}">
        <p14:creationId xmlns:p14="http://schemas.microsoft.com/office/powerpoint/2010/main" val="1861282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a:spLocks noGrp="1"/>
          </p:cNvSpPr>
          <p:nvPr>
            <p:ph type="title"/>
          </p:nvPr>
        </p:nvSpPr>
        <p:spPr>
          <a:xfrm>
            <a:off x="457200" y="188640"/>
            <a:ext cx="8229600" cy="867524"/>
          </a:xfrm>
        </p:spPr>
        <p:txBody>
          <a:bodyPr>
            <a:normAutofit/>
          </a:bodyPr>
          <a:lstStyle/>
          <a:p>
            <a:pPr algn="ctr"/>
            <a:r>
              <a:rPr lang="it-IT" sz="3500" dirty="0">
                <a:latin typeface="Comic Sans MS" pitchFamily="66" charset="0"/>
              </a:rPr>
              <a:t>Risvolti etici</a:t>
            </a:r>
          </a:p>
        </p:txBody>
      </p:sp>
      <p:sp>
        <p:nvSpPr>
          <p:cNvPr id="7" name="Segnaposto contenuto 2"/>
          <p:cNvSpPr>
            <a:spLocks noGrp="1"/>
          </p:cNvSpPr>
          <p:nvPr>
            <p:ph sz="quarter" idx="13"/>
          </p:nvPr>
        </p:nvSpPr>
        <p:spPr>
          <a:xfrm>
            <a:off x="323528" y="907690"/>
            <a:ext cx="8229600" cy="4681550"/>
          </a:xfrm>
        </p:spPr>
        <p:txBody>
          <a:bodyPr>
            <a:normAutofit/>
          </a:bodyPr>
          <a:lstStyle/>
          <a:p>
            <a:pPr marL="0" indent="0" algn="just">
              <a:buNone/>
            </a:pPr>
            <a:r>
              <a:rPr lang="it-IT" dirty="0">
                <a:latin typeface="Comic Sans MS" pitchFamily="66" charset="0"/>
              </a:rPr>
              <a:t>Ricevuto il nulla osta da parte del </a:t>
            </a:r>
            <a:r>
              <a:rPr lang="it-IT" dirty="0" err="1">
                <a:latin typeface="Comic Sans MS" pitchFamily="66" charset="0"/>
              </a:rPr>
              <a:t>c.e.</a:t>
            </a:r>
            <a:r>
              <a:rPr lang="it-IT" dirty="0">
                <a:latin typeface="Comic Sans MS" pitchFamily="66" charset="0"/>
              </a:rPr>
              <a:t> questo andrà presentato ai responsabili infermieristici durante le somministrazioni o durante le osservazioni necessarie allo svolgimento del lavoro di tesi.</a:t>
            </a:r>
          </a:p>
          <a:p>
            <a:pPr marL="0" indent="0" algn="just">
              <a:buNone/>
            </a:pPr>
            <a:r>
              <a:rPr lang="it-IT" dirty="0">
                <a:latin typeface="Comic Sans MS" pitchFamily="66" charset="0"/>
              </a:rPr>
              <a:t>Le ricerche potranno iniziare solo dopo la conferma del </a:t>
            </a:r>
            <a:r>
              <a:rPr lang="it-IT" dirty="0" err="1">
                <a:latin typeface="Comic Sans MS" pitchFamily="66" charset="0"/>
              </a:rPr>
              <a:t>c.e.</a:t>
            </a:r>
            <a:r>
              <a:rPr lang="it-IT" dirty="0">
                <a:latin typeface="Comic Sans MS" pitchFamily="66" charset="0"/>
              </a:rPr>
              <a:t> </a:t>
            </a:r>
          </a:p>
          <a:p>
            <a:pPr marL="0" indent="0" algn="just">
              <a:buNone/>
            </a:pPr>
            <a:r>
              <a:rPr lang="it-IT" dirty="0">
                <a:latin typeface="Comic Sans MS" pitchFamily="66" charset="0"/>
              </a:rPr>
              <a:t>Se necessario un internato, poi occorrerà fare richiesta specifica al </a:t>
            </a:r>
            <a:r>
              <a:rPr lang="it-IT" dirty="0" err="1">
                <a:latin typeface="Comic Sans MS" pitchFamily="66" charset="0"/>
              </a:rPr>
              <a:t>respons</a:t>
            </a:r>
            <a:r>
              <a:rPr lang="it-IT" dirty="0">
                <a:latin typeface="Comic Sans MS" pitchFamily="66" charset="0"/>
              </a:rPr>
              <a:t>. Di </a:t>
            </a:r>
            <a:r>
              <a:rPr lang="it-IT" dirty="0" err="1">
                <a:latin typeface="Comic Sans MS" pitchFamily="66" charset="0"/>
              </a:rPr>
              <a:t>u.o</a:t>
            </a:r>
            <a:r>
              <a:rPr lang="it-IT" dirty="0">
                <a:latin typeface="Comic Sans MS" pitchFamily="66" charset="0"/>
              </a:rPr>
              <a:t>. (l’internato non è </a:t>
            </a:r>
            <a:r>
              <a:rPr lang="it-IT">
                <a:latin typeface="Comic Sans MS" pitchFamily="66" charset="0"/>
              </a:rPr>
              <a:t>sempre legato al tirocinio</a:t>
            </a:r>
            <a:r>
              <a:rPr lang="it-IT" dirty="0">
                <a:latin typeface="Comic Sans MS" pitchFamily="66" charset="0"/>
              </a:rPr>
              <a:t>)</a:t>
            </a:r>
          </a:p>
          <a:p>
            <a:pPr marL="0" indent="0" algn="ctr">
              <a:buNone/>
            </a:pPr>
            <a:r>
              <a:rPr lang="it-IT" dirty="0">
                <a:latin typeface="Comic Sans MS" pitchFamily="66" charset="0"/>
              </a:rPr>
              <a:t>Info utile: </a:t>
            </a:r>
            <a:r>
              <a:rPr lang="it-IT" dirty="0" err="1">
                <a:latin typeface="Comic Sans MS" pitchFamily="66" charset="0"/>
              </a:rPr>
              <a:t>c.e.</a:t>
            </a:r>
            <a:r>
              <a:rPr lang="it-IT" dirty="0">
                <a:latin typeface="Comic Sans MS" pitchFamily="66" charset="0"/>
              </a:rPr>
              <a:t> in Vi padiglione </a:t>
            </a:r>
            <a:r>
              <a:rPr lang="it-IT" dirty="0" err="1">
                <a:latin typeface="Comic Sans MS" pitchFamily="66" charset="0"/>
              </a:rPr>
              <a:t>p.t.</a:t>
            </a:r>
            <a:endParaRPr lang="it-IT" dirty="0">
              <a:latin typeface="Comic Sans MS" pitchFamily="66" charset="0"/>
            </a:endParaRPr>
          </a:p>
        </p:txBody>
      </p:sp>
    </p:spTree>
    <p:extLst>
      <p:ext uri="{BB962C8B-B14F-4D97-AF65-F5344CB8AC3E}">
        <p14:creationId xmlns:p14="http://schemas.microsoft.com/office/powerpoint/2010/main" val="1672586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a:spLocks noGrp="1"/>
          </p:cNvSpPr>
          <p:nvPr>
            <p:ph type="title"/>
          </p:nvPr>
        </p:nvSpPr>
        <p:spPr>
          <a:xfrm>
            <a:off x="457200" y="188640"/>
            <a:ext cx="8229600" cy="867524"/>
          </a:xfrm>
        </p:spPr>
        <p:txBody>
          <a:bodyPr>
            <a:normAutofit/>
          </a:bodyPr>
          <a:lstStyle/>
          <a:p>
            <a:pPr algn="ctr"/>
            <a:r>
              <a:rPr lang="it-IT" sz="3500" dirty="0">
                <a:latin typeface="Comic Sans MS" pitchFamily="66" charset="0"/>
              </a:rPr>
              <a:t>Tesi – strutturare una tesi</a:t>
            </a:r>
          </a:p>
        </p:txBody>
      </p:sp>
      <p:sp>
        <p:nvSpPr>
          <p:cNvPr id="7" name="Segnaposto contenuto 2"/>
          <p:cNvSpPr>
            <a:spLocks noGrp="1"/>
          </p:cNvSpPr>
          <p:nvPr>
            <p:ph sz="quarter" idx="13"/>
          </p:nvPr>
        </p:nvSpPr>
        <p:spPr>
          <a:xfrm>
            <a:off x="323528" y="907690"/>
            <a:ext cx="8229600" cy="4681550"/>
          </a:xfrm>
        </p:spPr>
        <p:txBody>
          <a:bodyPr>
            <a:normAutofit/>
          </a:bodyPr>
          <a:lstStyle/>
          <a:p>
            <a:pPr marL="0" indent="0" algn="just">
              <a:buNone/>
            </a:pPr>
            <a:r>
              <a:rPr lang="it-IT" dirty="0">
                <a:latin typeface="Comic Sans MS" pitchFamily="66" charset="0"/>
              </a:rPr>
              <a:t>Una volta scelto il metodo da utilizzare, bisogna dare una forma all’elaborato. </a:t>
            </a:r>
          </a:p>
          <a:p>
            <a:pPr marL="0" indent="0" algn="just">
              <a:buNone/>
            </a:pPr>
            <a:r>
              <a:rPr lang="it-IT" dirty="0">
                <a:latin typeface="Comic Sans MS" pitchFamily="66" charset="0"/>
              </a:rPr>
              <a:t>1) </a:t>
            </a:r>
            <a:r>
              <a:rPr lang="it-IT" dirty="0">
                <a:solidFill>
                  <a:srgbClr val="FF0000"/>
                </a:solidFill>
                <a:latin typeface="Comic Sans MS" pitchFamily="66" charset="0"/>
              </a:rPr>
              <a:t>Creare un «indice» o una linea di indirizzo</a:t>
            </a:r>
          </a:p>
          <a:p>
            <a:pPr marL="0" indent="0" algn="just">
              <a:buNone/>
            </a:pPr>
            <a:r>
              <a:rPr lang="it-IT" dirty="0">
                <a:latin typeface="Comic Sans MS" pitchFamily="66" charset="0"/>
              </a:rPr>
              <a:t>2) </a:t>
            </a:r>
            <a:r>
              <a:rPr lang="it-IT" dirty="0">
                <a:solidFill>
                  <a:srgbClr val="00B050"/>
                </a:solidFill>
                <a:latin typeface="Comic Sans MS" pitchFamily="66" charset="0"/>
              </a:rPr>
              <a:t>Cercare una bibliografia di riferimento</a:t>
            </a:r>
          </a:p>
          <a:p>
            <a:pPr marL="0" indent="0" algn="just">
              <a:buNone/>
            </a:pPr>
            <a:r>
              <a:rPr lang="it-IT" dirty="0">
                <a:latin typeface="Comic Sans MS" pitchFamily="66" charset="0"/>
              </a:rPr>
              <a:t>3) </a:t>
            </a:r>
            <a:r>
              <a:rPr lang="it-IT" dirty="0">
                <a:solidFill>
                  <a:srgbClr val="FF6600"/>
                </a:solidFill>
                <a:latin typeface="Comic Sans MS" pitchFamily="66" charset="0"/>
              </a:rPr>
              <a:t>Definire un disegno di ricerca </a:t>
            </a:r>
          </a:p>
          <a:p>
            <a:pPr marL="0" indent="0" algn="just">
              <a:buNone/>
            </a:pPr>
            <a:r>
              <a:rPr lang="it-IT" dirty="0">
                <a:latin typeface="Comic Sans MS" pitchFamily="66" charset="0"/>
              </a:rPr>
              <a:t>(tenere conto del tempo, della fattibilità, delle risorse, dell’accessibilità al campione e all’ambiente di studio)</a:t>
            </a:r>
          </a:p>
        </p:txBody>
      </p:sp>
    </p:spTree>
    <p:extLst>
      <p:ext uri="{BB962C8B-B14F-4D97-AF65-F5344CB8AC3E}">
        <p14:creationId xmlns:p14="http://schemas.microsoft.com/office/powerpoint/2010/main" val="4183867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a:spLocks noGrp="1"/>
          </p:cNvSpPr>
          <p:nvPr>
            <p:ph type="title"/>
          </p:nvPr>
        </p:nvSpPr>
        <p:spPr>
          <a:xfrm>
            <a:off x="457200" y="188640"/>
            <a:ext cx="8229600" cy="867524"/>
          </a:xfrm>
        </p:spPr>
        <p:txBody>
          <a:bodyPr>
            <a:normAutofit/>
          </a:bodyPr>
          <a:lstStyle/>
          <a:p>
            <a:pPr algn="ctr"/>
            <a:r>
              <a:rPr lang="it-IT" sz="3500" dirty="0">
                <a:latin typeface="Comic Sans MS" pitchFamily="66" charset="0"/>
              </a:rPr>
              <a:t>TESI DI LAUREA - cosa?</a:t>
            </a:r>
          </a:p>
        </p:txBody>
      </p:sp>
      <p:sp>
        <p:nvSpPr>
          <p:cNvPr id="7" name="Segnaposto contenuto 2"/>
          <p:cNvSpPr>
            <a:spLocks noGrp="1"/>
          </p:cNvSpPr>
          <p:nvPr>
            <p:ph sz="quarter" idx="13"/>
          </p:nvPr>
        </p:nvSpPr>
        <p:spPr>
          <a:xfrm>
            <a:off x="230832" y="-387424"/>
            <a:ext cx="8229600" cy="4681550"/>
          </a:xfrm>
        </p:spPr>
        <p:txBody>
          <a:bodyPr>
            <a:normAutofit/>
          </a:bodyPr>
          <a:lstStyle/>
          <a:p>
            <a:pPr marL="0" indent="0" algn="just">
              <a:buNone/>
            </a:pPr>
            <a:r>
              <a:rPr lang="it-IT" dirty="0">
                <a:latin typeface="Comic Sans MS" pitchFamily="66" charset="0"/>
              </a:rPr>
              <a:t>Individuare l’argomento da trattare è il primo </a:t>
            </a:r>
            <a:r>
              <a:rPr lang="it-IT" dirty="0" err="1">
                <a:latin typeface="Comic Sans MS" pitchFamily="66" charset="0"/>
              </a:rPr>
              <a:t>step</a:t>
            </a:r>
            <a:r>
              <a:rPr lang="it-IT" dirty="0">
                <a:latin typeface="Comic Sans MS" pitchFamily="66" charset="0"/>
              </a:rPr>
              <a:t> da affrontare.</a:t>
            </a:r>
          </a:p>
          <a:p>
            <a:pPr marL="0" indent="0" algn="just">
              <a:buNone/>
            </a:pPr>
            <a:r>
              <a:rPr lang="it-IT" dirty="0">
                <a:latin typeface="Comic Sans MS" pitchFamily="66" charset="0"/>
              </a:rPr>
              <a:t>Il metodo giusto per deciderlo è quello di utilizzare un’analisi che vada dal Generale al particolare.</a:t>
            </a:r>
          </a:p>
        </p:txBody>
      </p:sp>
      <p:sp>
        <p:nvSpPr>
          <p:cNvPr id="4" name="Titolo 1"/>
          <p:cNvSpPr txBox="1">
            <a:spLocks/>
          </p:cNvSpPr>
          <p:nvPr/>
        </p:nvSpPr>
        <p:spPr>
          <a:xfrm>
            <a:off x="216396" y="3356992"/>
            <a:ext cx="2339380" cy="12961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a:lstStyle>
          <a:p>
            <a:pPr algn="ctr"/>
            <a:r>
              <a:rPr lang="it-IT" sz="2000" dirty="0">
                <a:solidFill>
                  <a:schemeClr val="tx1"/>
                </a:solidFill>
                <a:latin typeface="Comic Sans MS" pitchFamily="66" charset="0"/>
              </a:rPr>
              <a:t>Fase 1 generale </a:t>
            </a:r>
          </a:p>
          <a:p>
            <a:pPr algn="ctr"/>
            <a:r>
              <a:rPr lang="it-IT" sz="2000" dirty="0">
                <a:solidFill>
                  <a:schemeClr val="tx1"/>
                </a:solidFill>
                <a:latin typeface="Comic Sans MS" pitchFamily="66" charset="0"/>
              </a:rPr>
              <a:t>(es. area critica)</a:t>
            </a:r>
          </a:p>
        </p:txBody>
      </p:sp>
      <p:sp>
        <p:nvSpPr>
          <p:cNvPr id="5" name="Titolo 1"/>
          <p:cNvSpPr txBox="1">
            <a:spLocks/>
          </p:cNvSpPr>
          <p:nvPr/>
        </p:nvSpPr>
        <p:spPr>
          <a:xfrm>
            <a:off x="3131840" y="3352800"/>
            <a:ext cx="2108672" cy="130033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a:lstStyle>
          <a:p>
            <a:pPr algn="ctr"/>
            <a:r>
              <a:rPr lang="it-IT" sz="2000" dirty="0">
                <a:solidFill>
                  <a:schemeClr val="tx1"/>
                </a:solidFill>
                <a:latin typeface="Comic Sans MS" pitchFamily="66" charset="0"/>
              </a:rPr>
              <a:t>Fase 2 intermedia (es. triage/pz politrauma)</a:t>
            </a:r>
          </a:p>
        </p:txBody>
      </p:sp>
      <p:sp>
        <p:nvSpPr>
          <p:cNvPr id="8" name="Titolo 1"/>
          <p:cNvSpPr txBox="1">
            <a:spLocks/>
          </p:cNvSpPr>
          <p:nvPr/>
        </p:nvSpPr>
        <p:spPr>
          <a:xfrm>
            <a:off x="5940152" y="3352800"/>
            <a:ext cx="2505844" cy="1300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a:lstStyle>
          <a:p>
            <a:pPr algn="ctr"/>
            <a:r>
              <a:rPr lang="it-IT" sz="2000" dirty="0">
                <a:solidFill>
                  <a:schemeClr val="tx1"/>
                </a:solidFill>
                <a:latin typeface="Comic Sans MS" pitchFamily="66" charset="0"/>
              </a:rPr>
              <a:t>Fase 3</a:t>
            </a:r>
          </a:p>
          <a:p>
            <a:pPr algn="ctr"/>
            <a:r>
              <a:rPr lang="it-IT" sz="2000" dirty="0">
                <a:solidFill>
                  <a:schemeClr val="tx1"/>
                </a:solidFill>
                <a:latin typeface="Comic Sans MS" pitchFamily="66" charset="0"/>
              </a:rPr>
              <a:t>Specifica</a:t>
            </a:r>
          </a:p>
          <a:p>
            <a:pPr algn="ctr"/>
            <a:r>
              <a:rPr lang="it-IT" sz="2000" dirty="0">
                <a:solidFill>
                  <a:schemeClr val="tx1"/>
                </a:solidFill>
                <a:latin typeface="Comic Sans MS" pitchFamily="66" charset="0"/>
              </a:rPr>
              <a:t>(es. gestione pneumotorace)</a:t>
            </a:r>
          </a:p>
        </p:txBody>
      </p:sp>
    </p:spTree>
    <p:extLst>
      <p:ext uri="{BB962C8B-B14F-4D97-AF65-F5344CB8AC3E}">
        <p14:creationId xmlns:p14="http://schemas.microsoft.com/office/powerpoint/2010/main" val="2588490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a:spLocks noGrp="1"/>
          </p:cNvSpPr>
          <p:nvPr>
            <p:ph type="title"/>
          </p:nvPr>
        </p:nvSpPr>
        <p:spPr>
          <a:xfrm>
            <a:off x="457200" y="188640"/>
            <a:ext cx="8229600" cy="867524"/>
          </a:xfrm>
        </p:spPr>
        <p:txBody>
          <a:bodyPr>
            <a:normAutofit/>
          </a:bodyPr>
          <a:lstStyle/>
          <a:p>
            <a:pPr algn="ctr"/>
            <a:r>
              <a:rPr lang="it-IT" sz="3500" dirty="0">
                <a:latin typeface="Comic Sans MS" pitchFamily="66" charset="0"/>
              </a:rPr>
              <a:t>Tesi – strutturare una tesi</a:t>
            </a:r>
          </a:p>
        </p:txBody>
      </p:sp>
      <p:sp>
        <p:nvSpPr>
          <p:cNvPr id="7" name="Segnaposto contenuto 2"/>
          <p:cNvSpPr>
            <a:spLocks noGrp="1"/>
          </p:cNvSpPr>
          <p:nvPr>
            <p:ph sz="quarter" idx="13"/>
          </p:nvPr>
        </p:nvSpPr>
        <p:spPr>
          <a:xfrm>
            <a:off x="323528" y="907690"/>
            <a:ext cx="8229600" cy="4681550"/>
          </a:xfrm>
        </p:spPr>
        <p:txBody>
          <a:bodyPr>
            <a:normAutofit/>
          </a:bodyPr>
          <a:lstStyle/>
          <a:p>
            <a:pPr marL="0" indent="0" algn="just">
              <a:buNone/>
            </a:pPr>
            <a:r>
              <a:rPr lang="it-IT" dirty="0">
                <a:latin typeface="Comic Sans MS" pitchFamily="66" charset="0"/>
              </a:rPr>
              <a:t>In generale la struttura di una tesi è cosi composta:</a:t>
            </a:r>
          </a:p>
          <a:p>
            <a:pPr marL="0" indent="0" algn="just">
              <a:buNone/>
            </a:pPr>
            <a:r>
              <a:rPr lang="it-IT" dirty="0">
                <a:latin typeface="Comic Sans MS" pitchFamily="66" charset="0"/>
              </a:rPr>
              <a:t>Indice</a:t>
            </a:r>
          </a:p>
          <a:p>
            <a:pPr marL="0" indent="0" algn="just">
              <a:buNone/>
            </a:pPr>
            <a:r>
              <a:rPr lang="it-IT" dirty="0">
                <a:latin typeface="Comic Sans MS" pitchFamily="66" charset="0"/>
              </a:rPr>
              <a:t>Introduzione</a:t>
            </a:r>
          </a:p>
          <a:p>
            <a:pPr marL="0" indent="0" algn="just">
              <a:buNone/>
            </a:pPr>
            <a:r>
              <a:rPr lang="it-IT" dirty="0">
                <a:latin typeface="Comic Sans MS" pitchFamily="66" charset="0"/>
              </a:rPr>
              <a:t>Capitoli (solitamente 3…)</a:t>
            </a:r>
          </a:p>
          <a:p>
            <a:pPr marL="0" indent="0" algn="just">
              <a:buNone/>
            </a:pPr>
            <a:r>
              <a:rPr lang="it-IT" dirty="0">
                <a:latin typeface="Comic Sans MS" pitchFamily="66" charset="0"/>
              </a:rPr>
              <a:t>Conclusioni</a:t>
            </a:r>
          </a:p>
          <a:p>
            <a:pPr marL="0" indent="0" algn="just">
              <a:buNone/>
            </a:pPr>
            <a:r>
              <a:rPr lang="it-IT" dirty="0">
                <a:latin typeface="Comic Sans MS" pitchFamily="66" charset="0"/>
              </a:rPr>
              <a:t>Bibliografia</a:t>
            </a:r>
          </a:p>
          <a:p>
            <a:pPr marL="0" indent="0" algn="just">
              <a:buNone/>
            </a:pPr>
            <a:r>
              <a:rPr lang="it-IT" dirty="0">
                <a:latin typeface="Comic Sans MS" pitchFamily="66" charset="0"/>
              </a:rPr>
              <a:t>allegati</a:t>
            </a:r>
          </a:p>
        </p:txBody>
      </p:sp>
    </p:spTree>
    <p:extLst>
      <p:ext uri="{BB962C8B-B14F-4D97-AF65-F5344CB8AC3E}">
        <p14:creationId xmlns:p14="http://schemas.microsoft.com/office/powerpoint/2010/main" val="3711665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a:spLocks noGrp="1"/>
          </p:cNvSpPr>
          <p:nvPr>
            <p:ph type="title"/>
          </p:nvPr>
        </p:nvSpPr>
        <p:spPr>
          <a:xfrm>
            <a:off x="457200" y="188640"/>
            <a:ext cx="8229600" cy="867524"/>
          </a:xfrm>
        </p:spPr>
        <p:txBody>
          <a:bodyPr>
            <a:normAutofit/>
          </a:bodyPr>
          <a:lstStyle/>
          <a:p>
            <a:pPr algn="ctr"/>
            <a:r>
              <a:rPr lang="it-IT" sz="3500" dirty="0">
                <a:latin typeface="Comic Sans MS" pitchFamily="66" charset="0"/>
              </a:rPr>
              <a:t>indice</a:t>
            </a:r>
          </a:p>
        </p:txBody>
      </p:sp>
      <p:sp>
        <p:nvSpPr>
          <p:cNvPr id="7" name="Segnaposto contenuto 2"/>
          <p:cNvSpPr>
            <a:spLocks noGrp="1"/>
          </p:cNvSpPr>
          <p:nvPr>
            <p:ph sz="quarter" idx="13"/>
          </p:nvPr>
        </p:nvSpPr>
        <p:spPr>
          <a:xfrm>
            <a:off x="323528" y="907690"/>
            <a:ext cx="8229600" cy="4681550"/>
          </a:xfrm>
        </p:spPr>
        <p:txBody>
          <a:bodyPr>
            <a:normAutofit/>
          </a:bodyPr>
          <a:lstStyle/>
          <a:p>
            <a:pPr marL="0" indent="0" algn="just">
              <a:buNone/>
            </a:pPr>
            <a:r>
              <a:rPr lang="it-IT" dirty="0">
                <a:latin typeface="Comic Sans MS" pitchFamily="66" charset="0"/>
              </a:rPr>
              <a:t>Fare un vero e proprio indice, inizialmente non è possibile, ma strutturare a grandi linee quello che sarà il lavoro, aiuterà anche nella ricerca del </a:t>
            </a:r>
            <a:r>
              <a:rPr lang="it-IT" dirty="0" smtClean="0">
                <a:latin typeface="Comic Sans MS" pitchFamily="66" charset="0"/>
              </a:rPr>
              <a:t>materiale.</a:t>
            </a:r>
            <a:endParaRPr lang="it-IT" dirty="0">
              <a:latin typeface="Comic Sans MS" pitchFamily="66" charset="0"/>
            </a:endParaRPr>
          </a:p>
        </p:txBody>
      </p:sp>
    </p:spTree>
    <p:extLst>
      <p:ext uri="{BB962C8B-B14F-4D97-AF65-F5344CB8AC3E}">
        <p14:creationId xmlns:p14="http://schemas.microsoft.com/office/powerpoint/2010/main" val="26266545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a:spLocks noGrp="1"/>
          </p:cNvSpPr>
          <p:nvPr>
            <p:ph type="title"/>
          </p:nvPr>
        </p:nvSpPr>
        <p:spPr>
          <a:xfrm>
            <a:off x="457200" y="188640"/>
            <a:ext cx="8229600" cy="867524"/>
          </a:xfrm>
        </p:spPr>
        <p:txBody>
          <a:bodyPr>
            <a:normAutofit/>
          </a:bodyPr>
          <a:lstStyle/>
          <a:p>
            <a:pPr algn="ctr"/>
            <a:r>
              <a:rPr lang="it-IT" sz="3500" dirty="0">
                <a:latin typeface="Comic Sans MS" pitchFamily="66" charset="0"/>
              </a:rPr>
              <a:t>Introduzione o </a:t>
            </a:r>
            <a:r>
              <a:rPr lang="it-IT" sz="3500" dirty="0" err="1" smtClean="0">
                <a:latin typeface="Comic Sans MS" pitchFamily="66" charset="0"/>
              </a:rPr>
              <a:t>abstract</a:t>
            </a:r>
            <a:r>
              <a:rPr lang="it-IT" sz="3500" dirty="0" smtClean="0">
                <a:latin typeface="Comic Sans MS" pitchFamily="66" charset="0"/>
              </a:rPr>
              <a:t>?</a:t>
            </a:r>
            <a:endParaRPr lang="it-IT" sz="3500" dirty="0">
              <a:latin typeface="Comic Sans MS" pitchFamily="66" charset="0"/>
            </a:endParaRPr>
          </a:p>
        </p:txBody>
      </p:sp>
      <p:sp>
        <p:nvSpPr>
          <p:cNvPr id="7" name="Segnaposto contenuto 2"/>
          <p:cNvSpPr>
            <a:spLocks noGrp="1"/>
          </p:cNvSpPr>
          <p:nvPr>
            <p:ph sz="quarter" idx="13"/>
          </p:nvPr>
        </p:nvSpPr>
        <p:spPr>
          <a:xfrm>
            <a:off x="323528" y="907690"/>
            <a:ext cx="8229600" cy="4681550"/>
          </a:xfrm>
        </p:spPr>
        <p:txBody>
          <a:bodyPr>
            <a:normAutofit/>
          </a:bodyPr>
          <a:lstStyle/>
          <a:p>
            <a:pPr marL="0" indent="0" algn="just">
              <a:buNone/>
            </a:pPr>
            <a:r>
              <a:rPr lang="it-IT" dirty="0">
                <a:latin typeface="Comic Sans MS" pitchFamily="66" charset="0"/>
              </a:rPr>
              <a:t>L’introduzione serve per dare un’idea di quello che tratterà il lavoro. CONTIENE SIA DEI DATI NOZIONISTICI SOMMARI, SIA LO SCOPO DELLO STUDIO.</a:t>
            </a:r>
          </a:p>
          <a:p>
            <a:pPr marL="0" indent="0" algn="just">
              <a:buNone/>
            </a:pPr>
            <a:endParaRPr lang="it-IT" dirty="0">
              <a:latin typeface="Comic Sans MS" pitchFamily="66" charset="0"/>
            </a:endParaRPr>
          </a:p>
          <a:p>
            <a:pPr marL="0" indent="0" algn="ctr">
              <a:buNone/>
            </a:pPr>
            <a:r>
              <a:rPr lang="it-IT" b="1" dirty="0" err="1">
                <a:solidFill>
                  <a:schemeClr val="accent1"/>
                </a:solidFill>
                <a:latin typeface="Comic Sans MS" pitchFamily="66" charset="0"/>
              </a:rPr>
              <a:t>Abstract</a:t>
            </a:r>
            <a:endParaRPr lang="it-IT" b="1" dirty="0">
              <a:solidFill>
                <a:schemeClr val="accent1"/>
              </a:solidFill>
              <a:latin typeface="Comic Sans MS" pitchFamily="66" charset="0"/>
            </a:endParaRPr>
          </a:p>
          <a:p>
            <a:pPr marL="0" indent="0" algn="ctr">
              <a:buNone/>
            </a:pPr>
            <a:r>
              <a:rPr lang="it-IT" dirty="0">
                <a:latin typeface="Comic Sans MS" pitchFamily="66" charset="0"/>
              </a:rPr>
              <a:t>Introduzione e scopo dello studio</a:t>
            </a:r>
          </a:p>
          <a:p>
            <a:pPr marL="0" indent="0" algn="ctr">
              <a:buNone/>
            </a:pPr>
            <a:r>
              <a:rPr lang="it-IT" dirty="0">
                <a:latin typeface="Comic Sans MS" pitchFamily="66" charset="0"/>
              </a:rPr>
              <a:t>Materiali e metodi</a:t>
            </a:r>
          </a:p>
          <a:p>
            <a:pPr marL="0" indent="0" algn="ctr">
              <a:buNone/>
            </a:pPr>
            <a:r>
              <a:rPr lang="it-IT" dirty="0">
                <a:latin typeface="Comic Sans MS" pitchFamily="66" charset="0"/>
              </a:rPr>
              <a:t>risultati</a:t>
            </a:r>
          </a:p>
          <a:p>
            <a:pPr marL="0" indent="0" algn="ctr">
              <a:buNone/>
            </a:pPr>
            <a:r>
              <a:rPr lang="it-IT" dirty="0">
                <a:latin typeface="Comic Sans MS" pitchFamily="66" charset="0"/>
              </a:rPr>
              <a:t>conclusioni</a:t>
            </a:r>
          </a:p>
        </p:txBody>
      </p:sp>
    </p:spTree>
    <p:extLst>
      <p:ext uri="{BB962C8B-B14F-4D97-AF65-F5344CB8AC3E}">
        <p14:creationId xmlns:p14="http://schemas.microsoft.com/office/powerpoint/2010/main" val="40365685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a:spLocks noGrp="1"/>
          </p:cNvSpPr>
          <p:nvPr>
            <p:ph type="title"/>
          </p:nvPr>
        </p:nvSpPr>
        <p:spPr>
          <a:xfrm>
            <a:off x="457200" y="188640"/>
            <a:ext cx="8229600" cy="867524"/>
          </a:xfrm>
        </p:spPr>
        <p:txBody>
          <a:bodyPr>
            <a:normAutofit/>
          </a:bodyPr>
          <a:lstStyle/>
          <a:p>
            <a:pPr algn="ctr"/>
            <a:r>
              <a:rPr lang="it-IT" sz="3500" dirty="0">
                <a:latin typeface="Comic Sans MS" pitchFamily="66" charset="0"/>
              </a:rPr>
              <a:t>Capitolo 1</a:t>
            </a:r>
          </a:p>
        </p:txBody>
      </p:sp>
      <p:sp>
        <p:nvSpPr>
          <p:cNvPr id="7" name="Segnaposto contenuto 2"/>
          <p:cNvSpPr>
            <a:spLocks noGrp="1"/>
          </p:cNvSpPr>
          <p:nvPr>
            <p:ph sz="quarter" idx="13"/>
          </p:nvPr>
        </p:nvSpPr>
        <p:spPr>
          <a:xfrm>
            <a:off x="323528" y="835682"/>
            <a:ext cx="8229600" cy="4681550"/>
          </a:xfrm>
        </p:spPr>
        <p:txBody>
          <a:bodyPr>
            <a:noAutofit/>
          </a:bodyPr>
          <a:lstStyle/>
          <a:p>
            <a:pPr marL="0" indent="0" algn="ctr">
              <a:buNone/>
            </a:pPr>
            <a:r>
              <a:rPr lang="it-IT" sz="1900" dirty="0">
                <a:latin typeface="Comic Sans MS" pitchFamily="66" charset="0"/>
              </a:rPr>
              <a:t>Il PRIMO capitolo è QUELLO CHE INTRODUCE L’ ARGOMENTO CHE si </a:t>
            </a:r>
            <a:r>
              <a:rPr lang="it-IT" sz="1900" dirty="0" err="1" smtClean="0">
                <a:latin typeface="Comic Sans MS" pitchFamily="66" charset="0"/>
              </a:rPr>
              <a:t>ANDRà</a:t>
            </a:r>
            <a:r>
              <a:rPr lang="it-IT" sz="1900" dirty="0" smtClean="0">
                <a:latin typeface="Comic Sans MS" pitchFamily="66" charset="0"/>
              </a:rPr>
              <a:t> </a:t>
            </a:r>
            <a:r>
              <a:rPr lang="it-IT" sz="1900" dirty="0">
                <a:latin typeface="Comic Sans MS" pitchFamily="66" charset="0"/>
              </a:rPr>
              <a:t>A TRATTARE.</a:t>
            </a:r>
          </a:p>
          <a:p>
            <a:pPr marL="0" indent="0" algn="ctr">
              <a:buNone/>
            </a:pPr>
            <a:r>
              <a:rPr lang="it-IT" sz="1900" dirty="0">
                <a:latin typeface="Comic Sans MS" pitchFamily="66" charset="0"/>
              </a:rPr>
              <a:t>SOLITAMENTE RIGUARDA una </a:t>
            </a:r>
            <a:r>
              <a:rPr lang="it-IT" sz="1900" dirty="0" err="1">
                <a:latin typeface="Comic Sans MS" pitchFamily="66" charset="0"/>
              </a:rPr>
              <a:t>PATOLOGIa</a:t>
            </a:r>
            <a:r>
              <a:rPr lang="it-IT" sz="1900" dirty="0">
                <a:latin typeface="Comic Sans MS" pitchFamily="66" charset="0"/>
              </a:rPr>
              <a:t>, O il quadro STORICO, IN BASE AL TEMA scelto.</a:t>
            </a:r>
          </a:p>
          <a:p>
            <a:pPr marL="0" indent="0" algn="ctr">
              <a:buNone/>
            </a:pPr>
            <a:r>
              <a:rPr lang="it-IT" sz="1700" dirty="0">
                <a:latin typeface="Comic Sans MS" pitchFamily="66" charset="0"/>
              </a:rPr>
              <a:t>ES. Se ricercheremo i dati su una nuova medicazione per le </a:t>
            </a:r>
            <a:r>
              <a:rPr lang="it-IT" sz="1700" dirty="0" err="1">
                <a:latin typeface="Comic Sans MS" pitchFamily="66" charset="0"/>
              </a:rPr>
              <a:t>ldp</a:t>
            </a:r>
            <a:r>
              <a:rPr lang="it-IT" sz="1700" dirty="0">
                <a:latin typeface="Comic Sans MS" pitchFamily="66" charset="0"/>
              </a:rPr>
              <a:t>, il primo capitolo tratterà l’aspetto fisiopatologico delle </a:t>
            </a:r>
            <a:r>
              <a:rPr lang="it-IT" sz="1700" dirty="0" err="1">
                <a:latin typeface="Comic Sans MS" pitchFamily="66" charset="0"/>
              </a:rPr>
              <a:t>ldp</a:t>
            </a:r>
            <a:r>
              <a:rPr lang="it-IT" sz="1700" dirty="0">
                <a:latin typeface="Comic Sans MS" pitchFamily="66" charset="0"/>
              </a:rPr>
              <a:t>, la loro classificazione, i vari fattori di rischio e le complicanze.</a:t>
            </a:r>
          </a:p>
          <a:p>
            <a:pPr marL="0" indent="0" algn="ctr">
              <a:buNone/>
            </a:pPr>
            <a:endParaRPr lang="it-IT" sz="1700" dirty="0">
              <a:latin typeface="Comic Sans MS" pitchFamily="66" charset="0"/>
            </a:endParaRPr>
          </a:p>
          <a:p>
            <a:pPr marL="0" indent="0" algn="ctr">
              <a:buNone/>
            </a:pPr>
            <a:r>
              <a:rPr lang="it-IT" sz="1700" dirty="0">
                <a:latin typeface="Comic Sans MS" pitchFamily="66" charset="0"/>
              </a:rPr>
              <a:t>Se l’argomento che tratteremo sarà il ruolo infermieristico nella prevenzione del rischio procedurale, il primo capitolo tratterà l’aspetto legale e professionale dell’infermiere</a:t>
            </a:r>
          </a:p>
        </p:txBody>
      </p:sp>
    </p:spTree>
    <p:extLst>
      <p:ext uri="{BB962C8B-B14F-4D97-AF65-F5344CB8AC3E}">
        <p14:creationId xmlns:p14="http://schemas.microsoft.com/office/powerpoint/2010/main" val="11721198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a:spLocks noGrp="1"/>
          </p:cNvSpPr>
          <p:nvPr>
            <p:ph type="title"/>
          </p:nvPr>
        </p:nvSpPr>
        <p:spPr>
          <a:xfrm>
            <a:off x="457200" y="188640"/>
            <a:ext cx="8229600" cy="867524"/>
          </a:xfrm>
        </p:spPr>
        <p:txBody>
          <a:bodyPr>
            <a:normAutofit/>
          </a:bodyPr>
          <a:lstStyle/>
          <a:p>
            <a:pPr algn="ctr"/>
            <a:r>
              <a:rPr lang="it-IT" sz="3500" dirty="0">
                <a:latin typeface="Comic Sans MS" pitchFamily="66" charset="0"/>
              </a:rPr>
              <a:t>Capitolo 2</a:t>
            </a:r>
          </a:p>
        </p:txBody>
      </p:sp>
      <p:sp>
        <p:nvSpPr>
          <p:cNvPr id="7" name="Segnaposto contenuto 2"/>
          <p:cNvSpPr>
            <a:spLocks noGrp="1"/>
          </p:cNvSpPr>
          <p:nvPr>
            <p:ph sz="quarter" idx="13"/>
          </p:nvPr>
        </p:nvSpPr>
        <p:spPr>
          <a:xfrm>
            <a:off x="323528" y="835682"/>
            <a:ext cx="8229600" cy="4681550"/>
          </a:xfrm>
        </p:spPr>
        <p:txBody>
          <a:bodyPr>
            <a:noAutofit/>
          </a:bodyPr>
          <a:lstStyle/>
          <a:p>
            <a:pPr marL="0" indent="0" algn="ctr">
              <a:buNone/>
            </a:pPr>
            <a:r>
              <a:rPr lang="it-IT" sz="1900" dirty="0">
                <a:latin typeface="Comic Sans MS" pitchFamily="66" charset="0"/>
              </a:rPr>
              <a:t>Il secondo capitolo si occupa di spiegare il ruolo infermieristico, o la procedura infermieristica, relativamente all’argomento trattato.</a:t>
            </a:r>
          </a:p>
          <a:p>
            <a:pPr marL="0" indent="0" algn="ctr">
              <a:buNone/>
            </a:pPr>
            <a:r>
              <a:rPr lang="it-IT" sz="1700" dirty="0" err="1">
                <a:latin typeface="Comic Sans MS" pitchFamily="66" charset="0"/>
              </a:rPr>
              <a:t>eS</a:t>
            </a:r>
            <a:r>
              <a:rPr lang="it-IT" sz="1700" dirty="0">
                <a:latin typeface="Comic Sans MS" pitchFamily="66" charset="0"/>
              </a:rPr>
              <a:t>. tesi sulla nuova medicazione per le </a:t>
            </a:r>
            <a:r>
              <a:rPr lang="it-IT" sz="1700" dirty="0" err="1">
                <a:latin typeface="Comic Sans MS" pitchFamily="66" charset="0"/>
              </a:rPr>
              <a:t>ldp</a:t>
            </a:r>
            <a:r>
              <a:rPr lang="it-IT" sz="1700" dirty="0">
                <a:latin typeface="Comic Sans MS" pitchFamily="66" charset="0"/>
              </a:rPr>
              <a:t>, nel secondo capitolo si parlerà della medicazione stessa dal punto di vista anche della procedura vera e propria.</a:t>
            </a:r>
          </a:p>
          <a:p>
            <a:pPr marL="0" indent="0" algn="ctr">
              <a:buNone/>
            </a:pPr>
            <a:endParaRPr lang="it-IT" sz="1700" dirty="0">
              <a:latin typeface="Comic Sans MS" pitchFamily="66" charset="0"/>
            </a:endParaRPr>
          </a:p>
          <a:p>
            <a:pPr marL="0" indent="0" algn="ctr">
              <a:buNone/>
            </a:pPr>
            <a:r>
              <a:rPr lang="it-IT" sz="1700" dirty="0">
                <a:latin typeface="Comic Sans MS" pitchFamily="66" charset="0"/>
              </a:rPr>
              <a:t>Tesi sul ruolo infermieristico nella prevenzione del rischio procedurale, il secondo capitolo tratterà proprio ciò che compete l’infermiere.</a:t>
            </a:r>
          </a:p>
        </p:txBody>
      </p:sp>
    </p:spTree>
    <p:extLst>
      <p:ext uri="{BB962C8B-B14F-4D97-AF65-F5344CB8AC3E}">
        <p14:creationId xmlns:p14="http://schemas.microsoft.com/office/powerpoint/2010/main" val="24291862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a:spLocks noGrp="1"/>
          </p:cNvSpPr>
          <p:nvPr>
            <p:ph type="title"/>
          </p:nvPr>
        </p:nvSpPr>
        <p:spPr>
          <a:xfrm>
            <a:off x="457200" y="188640"/>
            <a:ext cx="8229600" cy="867524"/>
          </a:xfrm>
        </p:spPr>
        <p:txBody>
          <a:bodyPr>
            <a:normAutofit/>
          </a:bodyPr>
          <a:lstStyle/>
          <a:p>
            <a:pPr algn="ctr"/>
            <a:r>
              <a:rPr lang="it-IT" sz="3500" dirty="0">
                <a:latin typeface="Comic Sans MS" pitchFamily="66" charset="0"/>
              </a:rPr>
              <a:t>Capitolo 3…</a:t>
            </a:r>
          </a:p>
        </p:txBody>
      </p:sp>
      <p:sp>
        <p:nvSpPr>
          <p:cNvPr id="7" name="Segnaposto contenuto 2"/>
          <p:cNvSpPr>
            <a:spLocks noGrp="1"/>
          </p:cNvSpPr>
          <p:nvPr>
            <p:ph sz="quarter" idx="13"/>
          </p:nvPr>
        </p:nvSpPr>
        <p:spPr>
          <a:xfrm>
            <a:off x="323528" y="1195722"/>
            <a:ext cx="8229600" cy="4681550"/>
          </a:xfrm>
        </p:spPr>
        <p:txBody>
          <a:bodyPr>
            <a:normAutofit/>
          </a:bodyPr>
          <a:lstStyle/>
          <a:p>
            <a:pPr marL="0" indent="0" algn="ctr">
              <a:buNone/>
            </a:pPr>
            <a:r>
              <a:rPr lang="it-IT" dirty="0">
                <a:latin typeface="Comic Sans MS" pitchFamily="66" charset="0"/>
              </a:rPr>
              <a:t>Il capitolo 3 solitamente è il più importante!</a:t>
            </a:r>
          </a:p>
          <a:p>
            <a:pPr marL="0" indent="0" algn="ctr">
              <a:buNone/>
            </a:pPr>
            <a:r>
              <a:rPr lang="it-IT" dirty="0">
                <a:latin typeface="Comic Sans MS" pitchFamily="66" charset="0"/>
              </a:rPr>
              <a:t>È il vero e proprio lavoro di indagine.</a:t>
            </a:r>
          </a:p>
          <a:p>
            <a:pPr marL="0" indent="0" algn="ctr">
              <a:buNone/>
            </a:pPr>
            <a:r>
              <a:rPr lang="it-IT" dirty="0">
                <a:latin typeface="Comic Sans MS" pitchFamily="66" charset="0"/>
              </a:rPr>
              <a:t>In base al tipo di tesi, e al disegno di studio, il terzo capitolo conterrà i dati e i risultati ottenuti. </a:t>
            </a:r>
          </a:p>
          <a:p>
            <a:pPr marL="0" indent="0" algn="ctr">
              <a:buNone/>
            </a:pPr>
            <a:endParaRPr lang="it-IT" dirty="0">
              <a:latin typeface="Comic Sans MS" pitchFamily="66" charset="0"/>
            </a:endParaRPr>
          </a:p>
        </p:txBody>
      </p:sp>
    </p:spTree>
    <p:extLst>
      <p:ext uri="{BB962C8B-B14F-4D97-AF65-F5344CB8AC3E}">
        <p14:creationId xmlns:p14="http://schemas.microsoft.com/office/powerpoint/2010/main" val="36343113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a:spLocks noGrp="1"/>
          </p:cNvSpPr>
          <p:nvPr>
            <p:ph type="title"/>
          </p:nvPr>
        </p:nvSpPr>
        <p:spPr>
          <a:xfrm>
            <a:off x="457200" y="188640"/>
            <a:ext cx="8229600" cy="867524"/>
          </a:xfrm>
        </p:spPr>
        <p:txBody>
          <a:bodyPr>
            <a:normAutofit fontScale="90000"/>
          </a:bodyPr>
          <a:lstStyle/>
          <a:p>
            <a:pPr algn="ctr"/>
            <a:r>
              <a:rPr lang="it-IT" sz="3500" dirty="0">
                <a:latin typeface="Comic Sans MS" pitchFamily="66" charset="0"/>
              </a:rPr>
              <a:t>Capitolo </a:t>
            </a:r>
            <a:r>
              <a:rPr lang="it-IT" sz="3500" dirty="0" smtClean="0">
                <a:latin typeface="Comic Sans MS" pitchFamily="66" charset="0"/>
              </a:rPr>
              <a:t>3</a:t>
            </a:r>
            <a:br>
              <a:rPr lang="it-IT" sz="3500" dirty="0" smtClean="0">
                <a:latin typeface="Comic Sans MS" pitchFamily="66" charset="0"/>
              </a:rPr>
            </a:br>
            <a:r>
              <a:rPr lang="it-IT" sz="3500" dirty="0" smtClean="0">
                <a:latin typeface="Comic Sans MS" pitchFamily="66" charset="0"/>
              </a:rPr>
              <a:t>fase 1 - obiettivo</a:t>
            </a:r>
            <a:endParaRPr lang="it-IT" sz="3500" dirty="0">
              <a:latin typeface="Comic Sans MS" pitchFamily="66" charset="0"/>
            </a:endParaRPr>
          </a:p>
        </p:txBody>
      </p:sp>
      <p:sp>
        <p:nvSpPr>
          <p:cNvPr id="7" name="Segnaposto contenuto 2"/>
          <p:cNvSpPr>
            <a:spLocks noGrp="1"/>
          </p:cNvSpPr>
          <p:nvPr>
            <p:ph sz="quarter" idx="13"/>
          </p:nvPr>
        </p:nvSpPr>
        <p:spPr>
          <a:xfrm>
            <a:off x="323528" y="1195722"/>
            <a:ext cx="8229600" cy="4681550"/>
          </a:xfrm>
        </p:spPr>
        <p:txBody>
          <a:bodyPr>
            <a:normAutofit/>
          </a:bodyPr>
          <a:lstStyle/>
          <a:p>
            <a:pPr marL="0" indent="0" algn="ctr">
              <a:buNone/>
            </a:pPr>
            <a:r>
              <a:rPr lang="it-IT" dirty="0" smtClean="0">
                <a:latin typeface="Comic Sans MS" pitchFamily="66" charset="0"/>
              </a:rPr>
              <a:t>Si parte dalla formulazione di domande legate ad una problematica.</a:t>
            </a:r>
          </a:p>
          <a:p>
            <a:pPr marL="0" indent="0" algn="ctr">
              <a:buNone/>
            </a:pPr>
            <a:r>
              <a:rPr lang="it-IT" b="1" dirty="0">
                <a:latin typeface="Comic Sans MS" pitchFamily="66" charset="0"/>
              </a:rPr>
              <a:t>Lo scopo deve </a:t>
            </a:r>
            <a:r>
              <a:rPr lang="it-IT" b="1" dirty="0" smtClean="0">
                <a:latin typeface="Comic Sans MS" pitchFamily="66" charset="0"/>
              </a:rPr>
              <a:t>includere </a:t>
            </a:r>
            <a:r>
              <a:rPr lang="it-IT" b="1" dirty="0">
                <a:latin typeface="Comic Sans MS" pitchFamily="66" charset="0"/>
              </a:rPr>
              <a:t>informazioni relative all’intento del ricercatore: descrivere, identificare, osservare; </a:t>
            </a:r>
            <a:endParaRPr lang="it-IT" b="1" dirty="0" smtClean="0">
              <a:latin typeface="Comic Sans MS" pitchFamily="66" charset="0"/>
            </a:endParaRPr>
          </a:p>
          <a:p>
            <a:pPr marL="0" indent="0" algn="ctr">
              <a:buNone/>
            </a:pPr>
            <a:r>
              <a:rPr lang="it-IT" b="1" dirty="0" smtClean="0">
                <a:latin typeface="Comic Sans MS" pitchFamily="66" charset="0"/>
              </a:rPr>
              <a:t>informazioni </a:t>
            </a:r>
            <a:r>
              <a:rPr lang="it-IT" b="1" dirty="0">
                <a:latin typeface="Comic Sans MS" pitchFamily="66" charset="0"/>
              </a:rPr>
              <a:t>riguardanti il contesto: dove raccoglie i dati; </a:t>
            </a:r>
            <a:endParaRPr lang="it-IT" b="1" dirty="0">
              <a:latin typeface="Comic Sans MS" pitchFamily="66" charset="0"/>
            </a:endParaRPr>
          </a:p>
          <a:p>
            <a:pPr marL="0" indent="0" algn="ctr">
              <a:buNone/>
            </a:pPr>
            <a:r>
              <a:rPr lang="it-IT" b="1" dirty="0" smtClean="0">
                <a:latin typeface="Comic Sans MS" pitchFamily="66" charset="0"/>
              </a:rPr>
              <a:t>informazioni </a:t>
            </a:r>
            <a:r>
              <a:rPr lang="it-IT" b="1" dirty="0">
                <a:latin typeface="Comic Sans MS" pitchFamily="66" charset="0"/>
              </a:rPr>
              <a:t>riguardanti i soggetti coinvolti.</a:t>
            </a:r>
          </a:p>
          <a:p>
            <a:pPr marL="0" indent="0" algn="ctr">
              <a:buNone/>
            </a:pPr>
            <a:endParaRPr lang="it-IT" dirty="0">
              <a:latin typeface="Comic Sans MS" pitchFamily="66" charset="0"/>
            </a:endParaRPr>
          </a:p>
        </p:txBody>
      </p:sp>
    </p:spTree>
    <p:extLst>
      <p:ext uri="{BB962C8B-B14F-4D97-AF65-F5344CB8AC3E}">
        <p14:creationId xmlns:p14="http://schemas.microsoft.com/office/powerpoint/2010/main" val="7921827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a:spLocks noGrp="1"/>
          </p:cNvSpPr>
          <p:nvPr>
            <p:ph type="title"/>
          </p:nvPr>
        </p:nvSpPr>
        <p:spPr>
          <a:xfrm>
            <a:off x="457200" y="188640"/>
            <a:ext cx="8229600" cy="867524"/>
          </a:xfrm>
        </p:spPr>
        <p:txBody>
          <a:bodyPr>
            <a:normAutofit fontScale="90000"/>
          </a:bodyPr>
          <a:lstStyle/>
          <a:p>
            <a:pPr algn="ctr"/>
            <a:r>
              <a:rPr lang="it-IT" sz="3500" dirty="0">
                <a:latin typeface="Comic Sans MS" pitchFamily="66" charset="0"/>
              </a:rPr>
              <a:t>Capitolo </a:t>
            </a:r>
            <a:r>
              <a:rPr lang="it-IT" sz="3500" dirty="0" smtClean="0">
                <a:latin typeface="Comic Sans MS" pitchFamily="66" charset="0"/>
              </a:rPr>
              <a:t>3</a:t>
            </a:r>
            <a:br>
              <a:rPr lang="it-IT" sz="3500" dirty="0" smtClean="0">
                <a:latin typeface="Comic Sans MS" pitchFamily="66" charset="0"/>
              </a:rPr>
            </a:br>
            <a:r>
              <a:rPr lang="it-IT" sz="3500" dirty="0" smtClean="0">
                <a:latin typeface="Comic Sans MS" pitchFamily="66" charset="0"/>
              </a:rPr>
              <a:t>fase 2 – materiali e metodo</a:t>
            </a:r>
            <a:endParaRPr lang="it-IT" sz="3500" dirty="0">
              <a:latin typeface="Comic Sans MS" pitchFamily="66" charset="0"/>
            </a:endParaRPr>
          </a:p>
        </p:txBody>
      </p:sp>
      <p:sp>
        <p:nvSpPr>
          <p:cNvPr id="7" name="Segnaposto contenuto 2"/>
          <p:cNvSpPr>
            <a:spLocks noGrp="1"/>
          </p:cNvSpPr>
          <p:nvPr>
            <p:ph sz="quarter" idx="13"/>
          </p:nvPr>
        </p:nvSpPr>
        <p:spPr>
          <a:xfrm>
            <a:off x="323528" y="908720"/>
            <a:ext cx="8229600" cy="4681550"/>
          </a:xfrm>
        </p:spPr>
        <p:txBody>
          <a:bodyPr>
            <a:normAutofit lnSpcReduction="10000"/>
          </a:bodyPr>
          <a:lstStyle/>
          <a:p>
            <a:pPr marL="0" indent="0" algn="ctr">
              <a:lnSpc>
                <a:spcPct val="100000"/>
              </a:lnSpc>
              <a:buNone/>
            </a:pPr>
            <a:endParaRPr lang="it-IT" sz="1900" dirty="0">
              <a:solidFill>
                <a:srgbClr val="FF0000"/>
              </a:solidFill>
              <a:latin typeface="Comic Sans MS" pitchFamily="66" charset="0"/>
            </a:endParaRPr>
          </a:p>
          <a:p>
            <a:pPr marL="0" indent="0" algn="ctr">
              <a:lnSpc>
                <a:spcPct val="100000"/>
              </a:lnSpc>
              <a:buNone/>
            </a:pPr>
            <a:r>
              <a:rPr lang="it-IT" sz="1900" dirty="0" smtClean="0">
                <a:latin typeface="Comic Sans MS" pitchFamily="66" charset="0"/>
              </a:rPr>
              <a:t>Nel caso in cui si abbia di base una revisione della letteratura, è necessario indicare </a:t>
            </a:r>
            <a:r>
              <a:rPr lang="it-IT" sz="1900" dirty="0">
                <a:latin typeface="Comic Sans MS" pitchFamily="66" charset="0"/>
              </a:rPr>
              <a:t>le banche dati </a:t>
            </a:r>
            <a:r>
              <a:rPr lang="it-IT" sz="1900" dirty="0" smtClean="0">
                <a:latin typeface="Comic Sans MS" pitchFamily="66" charset="0"/>
              </a:rPr>
              <a:t>che </a:t>
            </a:r>
            <a:r>
              <a:rPr lang="it-IT" sz="1900" dirty="0">
                <a:latin typeface="Comic Sans MS" pitchFamily="66" charset="0"/>
              </a:rPr>
              <a:t>sono state usate per ricercare gli articoli..</a:t>
            </a:r>
          </a:p>
          <a:p>
            <a:pPr marL="0" indent="0" algn="ctr">
              <a:lnSpc>
                <a:spcPct val="100000"/>
              </a:lnSpc>
              <a:buNone/>
            </a:pPr>
            <a:r>
              <a:rPr lang="it-IT" sz="1900" dirty="0">
                <a:latin typeface="Comic Sans MS" pitchFamily="66" charset="0"/>
              </a:rPr>
              <a:t>È necessario </a:t>
            </a:r>
            <a:r>
              <a:rPr lang="it-IT" sz="1900" dirty="0" smtClean="0">
                <a:latin typeface="Comic Sans MS" pitchFamily="66" charset="0"/>
              </a:rPr>
              <a:t>indicare: il </a:t>
            </a:r>
            <a:r>
              <a:rPr lang="it-IT" sz="1900" b="1" dirty="0" smtClean="0">
                <a:latin typeface="Comic Sans MS" pitchFamily="66" charset="0"/>
              </a:rPr>
              <a:t>numero </a:t>
            </a:r>
            <a:r>
              <a:rPr lang="it-IT" sz="1900" dirty="0" smtClean="0">
                <a:latin typeface="Comic Sans MS" pitchFamily="66" charset="0"/>
              </a:rPr>
              <a:t>di articoli, il </a:t>
            </a:r>
            <a:r>
              <a:rPr lang="it-IT" sz="1900" b="1" dirty="0">
                <a:latin typeface="Comic Sans MS" pitchFamily="66" charset="0"/>
              </a:rPr>
              <a:t>periodo </a:t>
            </a:r>
            <a:r>
              <a:rPr lang="it-IT" sz="1900" dirty="0">
                <a:latin typeface="Comic Sans MS" pitchFamily="66" charset="0"/>
              </a:rPr>
              <a:t>in cui si è svolta la ricerca, e quali </a:t>
            </a:r>
            <a:r>
              <a:rPr lang="it-IT" sz="1900" b="1" dirty="0">
                <a:latin typeface="Comic Sans MS" pitchFamily="66" charset="0"/>
              </a:rPr>
              <a:t>criteri di inclusione ed esclusione </a:t>
            </a:r>
            <a:r>
              <a:rPr lang="it-IT" sz="1900" dirty="0">
                <a:latin typeface="Comic Sans MS" pitchFamily="66" charset="0"/>
              </a:rPr>
              <a:t>sono stati stabiliti </a:t>
            </a:r>
            <a:r>
              <a:rPr lang="it-IT" sz="1900" dirty="0" smtClean="0">
                <a:latin typeface="Comic Sans MS" pitchFamily="66" charset="0"/>
              </a:rPr>
              <a:t>inizialmente. Inoltre:</a:t>
            </a:r>
            <a:endParaRPr lang="it-IT" sz="1900" dirty="0">
              <a:latin typeface="Comic Sans MS" pitchFamily="66" charset="0"/>
            </a:endParaRPr>
          </a:p>
          <a:p>
            <a:pPr marL="0" indent="0" algn="ctr">
              <a:lnSpc>
                <a:spcPct val="100000"/>
              </a:lnSpc>
              <a:buNone/>
            </a:pPr>
            <a:r>
              <a:rPr lang="it-IT" sz="1900" dirty="0">
                <a:latin typeface="Comic Sans MS" pitchFamily="66" charset="0"/>
              </a:rPr>
              <a:t>Parole chiave</a:t>
            </a:r>
          </a:p>
          <a:p>
            <a:pPr marL="0" indent="0" algn="ctr">
              <a:lnSpc>
                <a:spcPct val="100000"/>
              </a:lnSpc>
              <a:buNone/>
            </a:pPr>
            <a:r>
              <a:rPr lang="it-IT" sz="1900" dirty="0" smtClean="0">
                <a:latin typeface="Comic Sans MS" pitchFamily="66" charset="0"/>
              </a:rPr>
              <a:t>Anni (periodo di pubblicazione)</a:t>
            </a:r>
            <a:endParaRPr lang="it-IT" sz="1900" dirty="0">
              <a:latin typeface="Comic Sans MS" pitchFamily="66" charset="0"/>
            </a:endParaRPr>
          </a:p>
          <a:p>
            <a:pPr marL="0" indent="0" algn="ctr">
              <a:lnSpc>
                <a:spcPct val="100000"/>
              </a:lnSpc>
              <a:buNone/>
            </a:pPr>
            <a:r>
              <a:rPr lang="it-IT" sz="1900" dirty="0">
                <a:latin typeface="Comic Sans MS" pitchFamily="66" charset="0"/>
              </a:rPr>
              <a:t>Lingua</a:t>
            </a:r>
          </a:p>
          <a:p>
            <a:pPr marL="0" indent="0" algn="ctr">
              <a:lnSpc>
                <a:spcPct val="100000"/>
              </a:lnSpc>
              <a:buNone/>
            </a:pPr>
            <a:r>
              <a:rPr lang="it-IT" sz="1900" dirty="0">
                <a:latin typeface="Comic Sans MS" pitchFamily="66" charset="0"/>
              </a:rPr>
              <a:t>Tipi di studio</a:t>
            </a:r>
          </a:p>
          <a:p>
            <a:pPr marL="0" indent="0" algn="ctr">
              <a:lnSpc>
                <a:spcPct val="100000"/>
              </a:lnSpc>
              <a:buNone/>
            </a:pPr>
            <a:r>
              <a:rPr lang="it-IT" sz="1900" dirty="0" err="1">
                <a:latin typeface="Comic Sans MS" pitchFamily="66" charset="0"/>
              </a:rPr>
              <a:t>Abstract</a:t>
            </a:r>
            <a:r>
              <a:rPr lang="it-IT" sz="1900" dirty="0">
                <a:latin typeface="Comic Sans MS" pitchFamily="66" charset="0"/>
              </a:rPr>
              <a:t> e full text</a:t>
            </a:r>
          </a:p>
        </p:txBody>
      </p:sp>
    </p:spTree>
    <p:extLst>
      <p:ext uri="{BB962C8B-B14F-4D97-AF65-F5344CB8AC3E}">
        <p14:creationId xmlns:p14="http://schemas.microsoft.com/office/powerpoint/2010/main" val="26027496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2"/>
          <p:cNvSpPr>
            <a:spLocks noGrp="1"/>
          </p:cNvSpPr>
          <p:nvPr>
            <p:ph sz="quarter" idx="13"/>
          </p:nvPr>
        </p:nvSpPr>
        <p:spPr>
          <a:xfrm>
            <a:off x="323528" y="908720"/>
            <a:ext cx="8229600" cy="4681550"/>
          </a:xfrm>
        </p:spPr>
        <p:txBody>
          <a:bodyPr>
            <a:normAutofit/>
          </a:bodyPr>
          <a:lstStyle/>
          <a:p>
            <a:pPr marL="0" indent="0" algn="ctr">
              <a:lnSpc>
                <a:spcPct val="100000"/>
              </a:lnSpc>
              <a:buNone/>
            </a:pPr>
            <a:r>
              <a:rPr lang="it-IT" sz="2200" b="1" dirty="0" smtClean="0">
                <a:latin typeface="Comic Sans MS" pitchFamily="66" charset="0"/>
              </a:rPr>
              <a:t>Seconda </a:t>
            </a:r>
            <a:r>
              <a:rPr lang="it-IT" sz="2200" b="1" dirty="0">
                <a:latin typeface="Comic Sans MS" pitchFamily="66" charset="0"/>
              </a:rPr>
              <a:t>fase</a:t>
            </a:r>
          </a:p>
          <a:p>
            <a:pPr marL="0" indent="0" algn="ctr">
              <a:lnSpc>
                <a:spcPct val="100000"/>
              </a:lnSpc>
              <a:buNone/>
            </a:pPr>
            <a:r>
              <a:rPr lang="it-IT" sz="2200" dirty="0">
                <a:latin typeface="Comic Sans MS" pitchFamily="66" charset="0"/>
              </a:rPr>
              <a:t>Quale strumento abbiamo utilizzato? </a:t>
            </a:r>
            <a:endParaRPr lang="it-IT" sz="2200" dirty="0" smtClean="0">
              <a:latin typeface="Comic Sans MS" pitchFamily="66" charset="0"/>
            </a:endParaRPr>
          </a:p>
          <a:p>
            <a:pPr marL="0" indent="0" algn="ctr">
              <a:lnSpc>
                <a:spcPct val="100000"/>
              </a:lnSpc>
              <a:buNone/>
            </a:pPr>
            <a:r>
              <a:rPr lang="it-IT" sz="2200" dirty="0" smtClean="0">
                <a:latin typeface="Comic Sans MS" pitchFamily="66" charset="0"/>
              </a:rPr>
              <a:t>Questionario</a:t>
            </a:r>
            <a:r>
              <a:rPr lang="it-IT" sz="2200" dirty="0">
                <a:latin typeface="Comic Sans MS" pitchFamily="66" charset="0"/>
              </a:rPr>
              <a:t>, intervista, scala, ecc</a:t>
            </a:r>
            <a:r>
              <a:rPr lang="it-IT" sz="2200" dirty="0" smtClean="0">
                <a:latin typeface="Comic Sans MS" pitchFamily="66" charset="0"/>
              </a:rPr>
              <a:t>. </a:t>
            </a:r>
          </a:p>
          <a:p>
            <a:pPr marL="0" indent="0" algn="ctr">
              <a:lnSpc>
                <a:spcPct val="100000"/>
              </a:lnSpc>
              <a:buNone/>
            </a:pPr>
            <a:r>
              <a:rPr lang="it-IT" sz="2200" dirty="0" smtClean="0">
                <a:latin typeface="Comic Sans MS" pitchFamily="66" charset="0"/>
              </a:rPr>
              <a:t>A </a:t>
            </a:r>
            <a:r>
              <a:rPr lang="it-IT" sz="2200" dirty="0">
                <a:latin typeface="Comic Sans MS" pitchFamily="66" charset="0"/>
              </a:rPr>
              <a:t>questo punto bisogna indicarne la provenienza.</a:t>
            </a:r>
          </a:p>
          <a:p>
            <a:pPr marL="0" indent="0" algn="ctr">
              <a:lnSpc>
                <a:spcPct val="100000"/>
              </a:lnSpc>
              <a:buNone/>
            </a:pPr>
            <a:r>
              <a:rPr lang="it-IT" sz="2200" dirty="0">
                <a:latin typeface="Comic Sans MS" pitchFamily="66" charset="0"/>
              </a:rPr>
              <a:t>Descrivere lo strumento.</a:t>
            </a:r>
          </a:p>
          <a:p>
            <a:pPr marL="0" indent="0" algn="ctr">
              <a:lnSpc>
                <a:spcPct val="100000"/>
              </a:lnSpc>
              <a:buNone/>
            </a:pPr>
            <a:r>
              <a:rPr lang="it-IT" sz="2200" dirty="0">
                <a:latin typeface="Comic Sans MS" pitchFamily="66" charset="0"/>
              </a:rPr>
              <a:t>Descrivere il campione.</a:t>
            </a:r>
          </a:p>
          <a:p>
            <a:pPr marL="0" indent="0" algn="ctr">
              <a:lnSpc>
                <a:spcPct val="100000"/>
              </a:lnSpc>
              <a:buNone/>
            </a:pPr>
            <a:r>
              <a:rPr lang="it-IT" sz="2200" dirty="0">
                <a:latin typeface="Comic Sans MS" pitchFamily="66" charset="0"/>
              </a:rPr>
              <a:t>Descrivere il tempo e i modi di </a:t>
            </a:r>
            <a:r>
              <a:rPr lang="it-IT" sz="2200" dirty="0" smtClean="0">
                <a:latin typeface="Comic Sans MS" pitchFamily="66" charset="0"/>
              </a:rPr>
              <a:t>somministrazione.</a:t>
            </a:r>
            <a:endParaRPr lang="it-IT" sz="2200" dirty="0">
              <a:latin typeface="Comic Sans MS" pitchFamily="66" charset="0"/>
            </a:endParaRPr>
          </a:p>
        </p:txBody>
      </p:sp>
      <p:sp>
        <p:nvSpPr>
          <p:cNvPr id="5" name="Titolo 1"/>
          <p:cNvSpPr txBox="1">
            <a:spLocks/>
          </p:cNvSpPr>
          <p:nvPr/>
        </p:nvSpPr>
        <p:spPr>
          <a:xfrm>
            <a:off x="457200" y="188640"/>
            <a:ext cx="8229600" cy="867524"/>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a:lstStyle>
          <a:p>
            <a:pPr algn="ctr"/>
            <a:r>
              <a:rPr lang="it-IT" sz="3500" dirty="0" smtClean="0">
                <a:latin typeface="Comic Sans MS" pitchFamily="66" charset="0"/>
              </a:rPr>
              <a:t>Capitolo 3</a:t>
            </a:r>
            <a:br>
              <a:rPr lang="it-IT" sz="3500" dirty="0" smtClean="0">
                <a:latin typeface="Comic Sans MS" pitchFamily="66" charset="0"/>
              </a:rPr>
            </a:br>
            <a:r>
              <a:rPr lang="it-IT" sz="3500" dirty="0" smtClean="0">
                <a:latin typeface="Comic Sans MS" pitchFamily="66" charset="0"/>
              </a:rPr>
              <a:t>fase 2 – materiali e metodo</a:t>
            </a:r>
            <a:endParaRPr lang="it-IT" sz="3500" dirty="0">
              <a:latin typeface="Comic Sans MS" pitchFamily="66" charset="0"/>
            </a:endParaRPr>
          </a:p>
        </p:txBody>
      </p:sp>
    </p:spTree>
    <p:extLst>
      <p:ext uri="{BB962C8B-B14F-4D97-AF65-F5344CB8AC3E}">
        <p14:creationId xmlns:p14="http://schemas.microsoft.com/office/powerpoint/2010/main" val="24746260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a:spLocks noGrp="1"/>
          </p:cNvSpPr>
          <p:nvPr>
            <p:ph type="title"/>
          </p:nvPr>
        </p:nvSpPr>
        <p:spPr>
          <a:xfrm>
            <a:off x="457200" y="154350"/>
            <a:ext cx="8229600" cy="867524"/>
          </a:xfrm>
        </p:spPr>
        <p:txBody>
          <a:bodyPr>
            <a:normAutofit/>
          </a:bodyPr>
          <a:lstStyle/>
          <a:p>
            <a:pPr algn="ctr"/>
            <a:r>
              <a:rPr lang="it-IT" sz="3500" dirty="0">
                <a:latin typeface="Comic Sans MS" pitchFamily="66" charset="0"/>
              </a:rPr>
              <a:t>Capitolo 3…</a:t>
            </a:r>
          </a:p>
        </p:txBody>
      </p:sp>
      <p:sp>
        <p:nvSpPr>
          <p:cNvPr id="7" name="Segnaposto contenuto 2"/>
          <p:cNvSpPr>
            <a:spLocks noGrp="1"/>
          </p:cNvSpPr>
          <p:nvPr>
            <p:ph sz="quarter" idx="13"/>
          </p:nvPr>
        </p:nvSpPr>
        <p:spPr>
          <a:xfrm>
            <a:off x="323528" y="1195722"/>
            <a:ext cx="8229600" cy="4681550"/>
          </a:xfrm>
        </p:spPr>
        <p:txBody>
          <a:bodyPr>
            <a:normAutofit/>
          </a:bodyPr>
          <a:lstStyle/>
          <a:p>
            <a:pPr marL="0" indent="0" algn="ctr">
              <a:lnSpc>
                <a:spcPct val="100000"/>
              </a:lnSpc>
              <a:buNone/>
            </a:pPr>
            <a:r>
              <a:rPr lang="it-IT" dirty="0">
                <a:solidFill>
                  <a:srgbClr val="FF0000"/>
                </a:solidFill>
                <a:latin typeface="Comic Sans MS" pitchFamily="66" charset="0"/>
              </a:rPr>
              <a:t>Risultati</a:t>
            </a:r>
          </a:p>
          <a:p>
            <a:pPr marL="0" indent="0" algn="ctr">
              <a:lnSpc>
                <a:spcPct val="100000"/>
              </a:lnSpc>
              <a:buNone/>
            </a:pPr>
            <a:r>
              <a:rPr lang="it-IT" dirty="0">
                <a:latin typeface="Comic Sans MS" pitchFamily="66" charset="0"/>
              </a:rPr>
              <a:t>Grafici, citazioni del campione, dati statistici…</a:t>
            </a:r>
          </a:p>
          <a:p>
            <a:pPr marL="0" indent="0" algn="ctr">
              <a:lnSpc>
                <a:spcPct val="100000"/>
              </a:lnSpc>
              <a:buNone/>
            </a:pPr>
            <a:endParaRPr lang="it-IT" dirty="0">
              <a:latin typeface="Comic Sans MS" pitchFamily="66" charset="0"/>
            </a:endParaRPr>
          </a:p>
          <a:p>
            <a:pPr marL="0" indent="0" algn="ctr">
              <a:lnSpc>
                <a:spcPct val="100000"/>
              </a:lnSpc>
              <a:buNone/>
            </a:pPr>
            <a:r>
              <a:rPr lang="it-IT" dirty="0">
                <a:solidFill>
                  <a:srgbClr val="FF0000"/>
                </a:solidFill>
                <a:latin typeface="Comic Sans MS" pitchFamily="66" charset="0"/>
              </a:rPr>
              <a:t>Discussione</a:t>
            </a:r>
          </a:p>
          <a:p>
            <a:pPr marL="0" indent="0" algn="ctr">
              <a:lnSpc>
                <a:spcPct val="100000"/>
              </a:lnSpc>
              <a:buNone/>
            </a:pPr>
            <a:r>
              <a:rPr lang="it-IT" dirty="0">
                <a:latin typeface="Comic Sans MS" pitchFamily="66" charset="0"/>
              </a:rPr>
              <a:t>Espressione critica dei risultati </a:t>
            </a:r>
            <a:r>
              <a:rPr lang="it-IT" dirty="0" smtClean="0">
                <a:latin typeface="Comic Sans MS" pitchFamily="66" charset="0"/>
              </a:rPr>
              <a:t>ottenuti. Qui si presenta anche l’eventuale progetto o l’eventuale strumento realizzato (brochure, ecc.)</a:t>
            </a:r>
            <a:endParaRPr lang="it-IT" dirty="0">
              <a:latin typeface="Comic Sans MS" pitchFamily="66" charset="0"/>
            </a:endParaRPr>
          </a:p>
          <a:p>
            <a:pPr marL="0" indent="0" algn="ctr">
              <a:lnSpc>
                <a:spcPct val="100000"/>
              </a:lnSpc>
              <a:buNone/>
            </a:pPr>
            <a:endParaRPr lang="it-IT" dirty="0">
              <a:latin typeface="Comic Sans MS" pitchFamily="66" charset="0"/>
            </a:endParaRPr>
          </a:p>
          <a:p>
            <a:pPr marL="0" indent="0" algn="ctr">
              <a:lnSpc>
                <a:spcPct val="100000"/>
              </a:lnSpc>
              <a:buNone/>
            </a:pPr>
            <a:r>
              <a:rPr lang="it-IT" dirty="0">
                <a:solidFill>
                  <a:srgbClr val="FF0000"/>
                </a:solidFill>
                <a:latin typeface="Comic Sans MS" pitchFamily="66" charset="0"/>
              </a:rPr>
              <a:t>conclusioni</a:t>
            </a:r>
          </a:p>
          <a:p>
            <a:pPr marL="0" indent="0" algn="ctr">
              <a:buNone/>
            </a:pPr>
            <a:r>
              <a:rPr lang="it-IT" dirty="0">
                <a:latin typeface="Comic Sans MS" pitchFamily="66" charset="0"/>
              </a:rPr>
              <a:t>Cosa ci ha portato lo studio?</a:t>
            </a:r>
          </a:p>
        </p:txBody>
      </p:sp>
    </p:spTree>
    <p:extLst>
      <p:ext uri="{BB962C8B-B14F-4D97-AF65-F5344CB8AC3E}">
        <p14:creationId xmlns:p14="http://schemas.microsoft.com/office/powerpoint/2010/main" val="186828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a:spLocks noGrp="1"/>
          </p:cNvSpPr>
          <p:nvPr>
            <p:ph type="title"/>
          </p:nvPr>
        </p:nvSpPr>
        <p:spPr>
          <a:xfrm>
            <a:off x="457200" y="188640"/>
            <a:ext cx="8229600" cy="867524"/>
          </a:xfrm>
        </p:spPr>
        <p:txBody>
          <a:bodyPr>
            <a:normAutofit/>
          </a:bodyPr>
          <a:lstStyle/>
          <a:p>
            <a:pPr algn="ctr"/>
            <a:r>
              <a:rPr lang="it-IT" sz="3500" dirty="0">
                <a:latin typeface="Comic Sans MS" pitchFamily="66" charset="0"/>
              </a:rPr>
              <a:t>TESI DI LAUREA - cosa?</a:t>
            </a:r>
          </a:p>
        </p:txBody>
      </p:sp>
      <p:sp>
        <p:nvSpPr>
          <p:cNvPr id="7" name="Segnaposto contenuto 2"/>
          <p:cNvSpPr>
            <a:spLocks noGrp="1"/>
          </p:cNvSpPr>
          <p:nvPr>
            <p:ph sz="quarter" idx="13"/>
          </p:nvPr>
        </p:nvSpPr>
        <p:spPr>
          <a:xfrm>
            <a:off x="323528" y="764704"/>
            <a:ext cx="8229600" cy="4681550"/>
          </a:xfrm>
        </p:spPr>
        <p:txBody>
          <a:bodyPr>
            <a:normAutofit/>
          </a:bodyPr>
          <a:lstStyle/>
          <a:p>
            <a:pPr marL="0" indent="0" algn="just">
              <a:buNone/>
            </a:pPr>
            <a:r>
              <a:rPr lang="it-IT" dirty="0">
                <a:latin typeface="Comic Sans MS" pitchFamily="66" charset="0"/>
              </a:rPr>
              <a:t>Come faccio ad arrivare dalla fase 1 alla fase 3?</a:t>
            </a:r>
          </a:p>
          <a:p>
            <a:pPr marL="0" indent="0" algn="just">
              <a:buNone/>
            </a:pPr>
            <a:r>
              <a:rPr lang="it-IT" dirty="0">
                <a:latin typeface="Comic Sans MS" pitchFamily="66" charset="0"/>
              </a:rPr>
              <a:t>Lavoro personale di indagine…</a:t>
            </a:r>
          </a:p>
          <a:p>
            <a:pPr marL="0" indent="0" algn="just">
              <a:buNone/>
            </a:pPr>
            <a:endParaRPr lang="it-IT" dirty="0">
              <a:latin typeface="Comic Sans MS" pitchFamily="66" charset="0"/>
            </a:endParaRPr>
          </a:p>
          <a:p>
            <a:pPr marL="0" indent="0" algn="just">
              <a:buNone/>
            </a:pPr>
            <a:r>
              <a:rPr lang="it-IT" dirty="0">
                <a:latin typeface="Comic Sans MS" pitchFamily="66" charset="0"/>
              </a:rPr>
              <a:t>Bibliografia</a:t>
            </a:r>
          </a:p>
          <a:p>
            <a:pPr marL="0" indent="0" algn="just">
              <a:buNone/>
            </a:pPr>
            <a:r>
              <a:rPr lang="it-IT" dirty="0" err="1">
                <a:latin typeface="Comic Sans MS" pitchFamily="66" charset="0"/>
              </a:rPr>
              <a:t>Pubmed</a:t>
            </a:r>
            <a:endParaRPr lang="it-IT" dirty="0">
              <a:latin typeface="Comic Sans MS" pitchFamily="66" charset="0"/>
            </a:endParaRPr>
          </a:p>
          <a:p>
            <a:pPr marL="0" indent="0" algn="just">
              <a:buNone/>
            </a:pPr>
            <a:r>
              <a:rPr lang="it-IT" dirty="0" err="1">
                <a:latin typeface="Comic Sans MS" pitchFamily="66" charset="0"/>
              </a:rPr>
              <a:t>Cinhal</a:t>
            </a:r>
            <a:endParaRPr lang="it-IT" dirty="0">
              <a:latin typeface="Comic Sans MS" pitchFamily="66" charset="0"/>
            </a:endParaRPr>
          </a:p>
          <a:p>
            <a:pPr marL="0" indent="0" algn="just">
              <a:buNone/>
            </a:pPr>
            <a:r>
              <a:rPr lang="it-IT" dirty="0" err="1">
                <a:latin typeface="Comic Sans MS" pitchFamily="66" charset="0"/>
              </a:rPr>
              <a:t>Ilisi</a:t>
            </a:r>
            <a:endParaRPr lang="it-IT" dirty="0">
              <a:latin typeface="Comic Sans MS" pitchFamily="66" charset="0"/>
            </a:endParaRPr>
          </a:p>
          <a:p>
            <a:pPr marL="0" indent="0" algn="just">
              <a:buNone/>
            </a:pPr>
            <a:r>
              <a:rPr lang="it-IT" dirty="0" err="1">
                <a:latin typeface="Comic Sans MS" pitchFamily="66" charset="0"/>
              </a:rPr>
              <a:t>Ecc</a:t>
            </a:r>
            <a:r>
              <a:rPr lang="it-IT" dirty="0">
                <a:latin typeface="Comic Sans MS" pitchFamily="66" charset="0"/>
              </a:rPr>
              <a:t>…</a:t>
            </a:r>
          </a:p>
        </p:txBody>
      </p:sp>
      <p:sp>
        <p:nvSpPr>
          <p:cNvPr id="9" name="Titolo 1"/>
          <p:cNvSpPr txBox="1">
            <a:spLocks/>
          </p:cNvSpPr>
          <p:nvPr/>
        </p:nvSpPr>
        <p:spPr>
          <a:xfrm>
            <a:off x="3491880" y="2708920"/>
            <a:ext cx="4464496" cy="23042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a:lstStyle>
          <a:p>
            <a:pPr algn="ctr"/>
            <a:r>
              <a:rPr lang="it-IT" sz="2000" dirty="0">
                <a:solidFill>
                  <a:schemeClr val="tx1"/>
                </a:solidFill>
                <a:latin typeface="Comic Sans MS" pitchFamily="66" charset="0"/>
              </a:rPr>
              <a:t>Analisi degli ultimi studi alla ricerca di innovazioni o studi già effettuati ma applicabili in altre realtà o contesti</a:t>
            </a:r>
          </a:p>
        </p:txBody>
      </p:sp>
      <p:sp>
        <p:nvSpPr>
          <p:cNvPr id="3" name="Parentesi graffa chiusa 2"/>
          <p:cNvSpPr/>
          <p:nvPr/>
        </p:nvSpPr>
        <p:spPr>
          <a:xfrm>
            <a:off x="2555776" y="2492896"/>
            <a:ext cx="576064" cy="2736304"/>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23261249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a:spLocks noGrp="1"/>
          </p:cNvSpPr>
          <p:nvPr>
            <p:ph type="title"/>
          </p:nvPr>
        </p:nvSpPr>
        <p:spPr>
          <a:xfrm>
            <a:off x="457200" y="188640"/>
            <a:ext cx="8229600" cy="867524"/>
          </a:xfrm>
        </p:spPr>
        <p:txBody>
          <a:bodyPr>
            <a:normAutofit/>
          </a:bodyPr>
          <a:lstStyle/>
          <a:p>
            <a:pPr algn="ctr"/>
            <a:r>
              <a:rPr lang="it-IT" sz="3500" dirty="0">
                <a:latin typeface="Comic Sans MS" pitchFamily="66" charset="0"/>
              </a:rPr>
              <a:t>conclusioni</a:t>
            </a:r>
          </a:p>
        </p:txBody>
      </p:sp>
      <p:sp>
        <p:nvSpPr>
          <p:cNvPr id="7" name="Segnaposto contenuto 2"/>
          <p:cNvSpPr>
            <a:spLocks noGrp="1"/>
          </p:cNvSpPr>
          <p:nvPr>
            <p:ph sz="quarter" idx="13"/>
          </p:nvPr>
        </p:nvSpPr>
        <p:spPr>
          <a:xfrm>
            <a:off x="323528" y="1195722"/>
            <a:ext cx="8229600" cy="4681550"/>
          </a:xfrm>
        </p:spPr>
        <p:txBody>
          <a:bodyPr>
            <a:normAutofit/>
          </a:bodyPr>
          <a:lstStyle/>
          <a:p>
            <a:pPr marL="0" indent="0" algn="ctr">
              <a:buNone/>
            </a:pPr>
            <a:r>
              <a:rPr lang="it-IT" dirty="0">
                <a:latin typeface="Comic Sans MS" pitchFamily="66" charset="0"/>
              </a:rPr>
              <a:t>Le conclusioni finali, contengono le vere e proprie conclusioni della tesi.</a:t>
            </a:r>
          </a:p>
          <a:p>
            <a:pPr marL="0" indent="0" algn="ctr">
              <a:buNone/>
            </a:pPr>
            <a:r>
              <a:rPr lang="it-IT" dirty="0">
                <a:latin typeface="Comic Sans MS" pitchFamily="66" charset="0"/>
              </a:rPr>
              <a:t>Cosa lo studio effettuato ci ha permesso di trovare, sia con la ricerca bibliografica che ci ha permesso di individuare lo studio, sia con gli strumenti utilizzati per condurlo.</a:t>
            </a:r>
          </a:p>
          <a:p>
            <a:pPr marL="0" indent="0" algn="ctr">
              <a:buNone/>
            </a:pPr>
            <a:r>
              <a:rPr lang="it-IT" dirty="0" smtClean="0">
                <a:latin typeface="Comic Sans MS" pitchFamily="66" charset="0"/>
              </a:rPr>
              <a:t>Indica se si è raggiunti lo </a:t>
            </a:r>
            <a:r>
              <a:rPr lang="it-IT" dirty="0">
                <a:latin typeface="Comic Sans MS" pitchFamily="66" charset="0"/>
              </a:rPr>
              <a:t>scopo finale e permette di individuare prospettive future </a:t>
            </a:r>
            <a:r>
              <a:rPr lang="it-IT" dirty="0" smtClean="0">
                <a:latin typeface="Comic Sans MS" pitchFamily="66" charset="0"/>
              </a:rPr>
              <a:t>derivanti dai </a:t>
            </a:r>
            <a:r>
              <a:rPr lang="it-IT" dirty="0">
                <a:latin typeface="Comic Sans MS" pitchFamily="66" charset="0"/>
              </a:rPr>
              <a:t>risultati ottenuti.</a:t>
            </a:r>
          </a:p>
        </p:txBody>
      </p:sp>
    </p:spTree>
    <p:extLst>
      <p:ext uri="{BB962C8B-B14F-4D97-AF65-F5344CB8AC3E}">
        <p14:creationId xmlns:p14="http://schemas.microsoft.com/office/powerpoint/2010/main" val="14510539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a:spLocks noGrp="1"/>
          </p:cNvSpPr>
          <p:nvPr>
            <p:ph type="title"/>
          </p:nvPr>
        </p:nvSpPr>
        <p:spPr>
          <a:xfrm>
            <a:off x="457200" y="188640"/>
            <a:ext cx="8229600" cy="867524"/>
          </a:xfrm>
        </p:spPr>
        <p:txBody>
          <a:bodyPr>
            <a:normAutofit fontScale="90000"/>
          </a:bodyPr>
          <a:lstStyle/>
          <a:p>
            <a:pPr algn="ctr"/>
            <a:r>
              <a:rPr lang="it-IT" sz="3500" dirty="0">
                <a:latin typeface="Comic Sans MS" pitchFamily="66" charset="0"/>
              </a:rPr>
              <a:t>Bibliografia… </a:t>
            </a:r>
            <a:r>
              <a:rPr lang="it-IT" sz="3500" dirty="0" smtClean="0">
                <a:latin typeface="Comic Sans MS" pitchFamily="66" charset="0"/>
              </a:rPr>
              <a:t>ultima, </a:t>
            </a:r>
            <a:r>
              <a:rPr lang="it-IT" sz="3500" dirty="0">
                <a:latin typeface="Comic Sans MS" pitchFamily="66" charset="0"/>
              </a:rPr>
              <a:t>ma prima</a:t>
            </a:r>
          </a:p>
        </p:txBody>
      </p:sp>
      <p:sp>
        <p:nvSpPr>
          <p:cNvPr id="7" name="Segnaposto contenuto 2"/>
          <p:cNvSpPr>
            <a:spLocks noGrp="1"/>
          </p:cNvSpPr>
          <p:nvPr>
            <p:ph sz="quarter" idx="13"/>
          </p:nvPr>
        </p:nvSpPr>
        <p:spPr>
          <a:xfrm>
            <a:off x="323528" y="-819472"/>
            <a:ext cx="8229600" cy="4681550"/>
          </a:xfrm>
        </p:spPr>
        <p:txBody>
          <a:bodyPr>
            <a:normAutofit/>
          </a:bodyPr>
          <a:lstStyle/>
          <a:p>
            <a:pPr marL="0" indent="0" algn="just">
              <a:buNone/>
            </a:pPr>
            <a:r>
              <a:rPr lang="it-IT" dirty="0">
                <a:latin typeface="Comic Sans MS" pitchFamily="66" charset="0"/>
              </a:rPr>
              <a:t>La bibliografia, nonostante sia l’ultima voce dell’elaborato è in realtà la prima che deve essere creata, o almeno abbozzata.</a:t>
            </a:r>
          </a:p>
        </p:txBody>
      </p:sp>
      <p:sp>
        <p:nvSpPr>
          <p:cNvPr id="4" name="Titolo 1"/>
          <p:cNvSpPr txBox="1">
            <a:spLocks/>
          </p:cNvSpPr>
          <p:nvPr/>
        </p:nvSpPr>
        <p:spPr>
          <a:xfrm>
            <a:off x="35496" y="2064276"/>
            <a:ext cx="1944216" cy="13681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a:lstStyle>
          <a:p>
            <a:pPr algn="ctr"/>
            <a:r>
              <a:rPr lang="it-IT" sz="2000" dirty="0" err="1">
                <a:solidFill>
                  <a:schemeClr val="tx1"/>
                </a:solidFill>
                <a:latin typeface="Comic Sans MS" pitchFamily="66" charset="0"/>
              </a:rPr>
              <a:t>vancouver</a:t>
            </a:r>
            <a:endParaRPr lang="it-IT" sz="2000" dirty="0">
              <a:solidFill>
                <a:schemeClr val="tx1"/>
              </a:solidFill>
              <a:latin typeface="Comic Sans MS" pitchFamily="66" charset="0"/>
            </a:endParaRPr>
          </a:p>
        </p:txBody>
      </p:sp>
      <p:sp>
        <p:nvSpPr>
          <p:cNvPr id="9" name="Titolo 1"/>
          <p:cNvSpPr txBox="1">
            <a:spLocks/>
          </p:cNvSpPr>
          <p:nvPr/>
        </p:nvSpPr>
        <p:spPr>
          <a:xfrm>
            <a:off x="1871700" y="2348880"/>
            <a:ext cx="6815100" cy="1368152"/>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a:lstStyle>
          <a:p>
            <a:pPr algn="just"/>
            <a:r>
              <a:rPr lang="it-IT" sz="1800" dirty="0">
                <a:solidFill>
                  <a:schemeClr val="tx1"/>
                </a:solidFill>
                <a:latin typeface="Comic Sans MS" pitchFamily="66" charset="0"/>
              </a:rPr>
              <a:t>Cognome iniziale del Nome [non utilizzare la virgola fra il cognome e il nome]. Titolo. Edizione. Luogo di pubblicazione: Editore; anno di pubblicazione </a:t>
            </a:r>
          </a:p>
          <a:p>
            <a:pPr algn="just"/>
            <a:endParaRPr lang="it-IT" sz="1800" dirty="0">
              <a:solidFill>
                <a:schemeClr val="tx1"/>
              </a:solidFill>
              <a:latin typeface="Comic Sans MS" pitchFamily="66" charset="0"/>
            </a:endParaRPr>
          </a:p>
          <a:p>
            <a:pPr algn="just"/>
            <a:r>
              <a:rPr lang="it-IT" sz="1800" dirty="0">
                <a:solidFill>
                  <a:schemeClr val="tx1"/>
                </a:solidFill>
                <a:latin typeface="Comic Sans MS" pitchFamily="66" charset="0"/>
              </a:rPr>
              <a:t>Nel testo numero ad apice…</a:t>
            </a:r>
          </a:p>
        </p:txBody>
      </p:sp>
      <p:pic>
        <p:nvPicPr>
          <p:cNvPr id="2" name="Immagine 1"/>
          <p:cNvPicPr>
            <a:picLocks noChangeAspect="1"/>
          </p:cNvPicPr>
          <p:nvPr/>
        </p:nvPicPr>
        <p:blipFill rotWithShape="1">
          <a:blip r:embed="rId3"/>
          <a:srcRect l="20115" t="33266" r="27862" b="47047"/>
          <a:stretch/>
        </p:blipFill>
        <p:spPr>
          <a:xfrm>
            <a:off x="1187624" y="3862078"/>
            <a:ext cx="6768752" cy="1440160"/>
          </a:xfrm>
          <a:prstGeom prst="rect">
            <a:avLst/>
          </a:prstGeom>
        </p:spPr>
      </p:pic>
    </p:spTree>
    <p:extLst>
      <p:ext uri="{BB962C8B-B14F-4D97-AF65-F5344CB8AC3E}">
        <p14:creationId xmlns:p14="http://schemas.microsoft.com/office/powerpoint/2010/main" val="27118857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a:spLocks noGrp="1"/>
          </p:cNvSpPr>
          <p:nvPr>
            <p:ph type="title"/>
          </p:nvPr>
        </p:nvSpPr>
        <p:spPr>
          <a:xfrm>
            <a:off x="457200" y="-27384"/>
            <a:ext cx="8229600" cy="867524"/>
          </a:xfrm>
        </p:spPr>
        <p:txBody>
          <a:bodyPr>
            <a:normAutofit/>
          </a:bodyPr>
          <a:lstStyle/>
          <a:p>
            <a:pPr algn="ctr"/>
            <a:r>
              <a:rPr lang="it-IT" sz="3500" dirty="0" err="1">
                <a:latin typeface="Comic Sans MS" pitchFamily="66" charset="0"/>
              </a:rPr>
              <a:t>Abstract</a:t>
            </a:r>
            <a:r>
              <a:rPr lang="it-IT" sz="3500" dirty="0">
                <a:latin typeface="Comic Sans MS" pitchFamily="66" charset="0"/>
              </a:rPr>
              <a:t> e presentazione</a:t>
            </a:r>
          </a:p>
        </p:txBody>
      </p:sp>
      <p:sp>
        <p:nvSpPr>
          <p:cNvPr id="7" name="Segnaposto contenuto 2"/>
          <p:cNvSpPr>
            <a:spLocks noGrp="1"/>
          </p:cNvSpPr>
          <p:nvPr>
            <p:ph sz="quarter" idx="13"/>
          </p:nvPr>
        </p:nvSpPr>
        <p:spPr>
          <a:xfrm>
            <a:off x="158824" y="476672"/>
            <a:ext cx="8445624" cy="5256584"/>
          </a:xfrm>
        </p:spPr>
        <p:txBody>
          <a:bodyPr>
            <a:normAutofit/>
          </a:bodyPr>
          <a:lstStyle/>
          <a:p>
            <a:pPr marL="0" indent="0" algn="just">
              <a:buNone/>
            </a:pPr>
            <a:r>
              <a:rPr lang="it-IT" dirty="0">
                <a:latin typeface="Comic Sans MS" pitchFamily="66" charset="0"/>
              </a:rPr>
              <a:t>In conclusione, terminata la tesi, si procede con la stesura dell’</a:t>
            </a:r>
            <a:r>
              <a:rPr lang="it-IT" dirty="0" err="1">
                <a:latin typeface="Comic Sans MS" pitchFamily="66" charset="0"/>
              </a:rPr>
              <a:t>abstract</a:t>
            </a:r>
            <a:r>
              <a:rPr lang="it-IT" dirty="0">
                <a:latin typeface="Comic Sans MS" pitchFamily="66" charset="0"/>
              </a:rPr>
              <a:t>.</a:t>
            </a:r>
          </a:p>
          <a:p>
            <a:pPr marL="0" indent="0" algn="just">
              <a:buNone/>
            </a:pPr>
            <a:r>
              <a:rPr lang="it-IT" sz="1800" dirty="0" smtClean="0">
                <a:latin typeface="Comic Sans MS" pitchFamily="66" charset="0"/>
              </a:rPr>
              <a:t>Presentazione </a:t>
            </a:r>
            <a:r>
              <a:rPr lang="it-IT" sz="1800" dirty="0">
                <a:latin typeface="Comic Sans MS" pitchFamily="66" charset="0"/>
              </a:rPr>
              <a:t>in </a:t>
            </a:r>
            <a:r>
              <a:rPr lang="it-IT" sz="1800" dirty="0" err="1">
                <a:latin typeface="Comic Sans MS" pitchFamily="66" charset="0"/>
              </a:rPr>
              <a:t>powerpoint</a:t>
            </a:r>
            <a:r>
              <a:rPr lang="it-IT" sz="1800" dirty="0">
                <a:latin typeface="Comic Sans MS" pitchFamily="66" charset="0"/>
              </a:rPr>
              <a:t> della tesi.</a:t>
            </a:r>
          </a:p>
          <a:p>
            <a:pPr marL="0" indent="0" algn="just">
              <a:buNone/>
            </a:pPr>
            <a:r>
              <a:rPr lang="it-IT" sz="1800" dirty="0">
                <a:latin typeface="Comic Sans MS" pitchFamily="66" charset="0"/>
              </a:rPr>
              <a:t>Si sintetizza tutto il lavoro fatto in 5 </a:t>
            </a:r>
            <a:r>
              <a:rPr lang="it-IT" sz="1800" dirty="0" smtClean="0">
                <a:latin typeface="Comic Sans MS" pitchFamily="66" charset="0"/>
              </a:rPr>
              <a:t>/6 </a:t>
            </a:r>
            <a:r>
              <a:rPr lang="it-IT" sz="1800" dirty="0" err="1" smtClean="0">
                <a:latin typeface="Comic Sans MS" pitchFamily="66" charset="0"/>
              </a:rPr>
              <a:t>slides</a:t>
            </a:r>
            <a:r>
              <a:rPr lang="it-IT" sz="1800" dirty="0">
                <a:latin typeface="Comic Sans MS" pitchFamily="66" charset="0"/>
              </a:rPr>
              <a:t>.</a:t>
            </a:r>
          </a:p>
          <a:p>
            <a:pPr marL="0" indent="0" algn="just">
              <a:buNone/>
            </a:pPr>
            <a:r>
              <a:rPr lang="it-IT" sz="1800" dirty="0">
                <a:solidFill>
                  <a:srgbClr val="FF0000"/>
                </a:solidFill>
                <a:latin typeface="Comic Sans MS" pitchFamily="66" charset="0"/>
              </a:rPr>
              <a:t>1) </a:t>
            </a:r>
            <a:r>
              <a:rPr lang="it-IT" sz="1800" dirty="0">
                <a:latin typeface="Comic Sans MS" pitchFamily="66" charset="0"/>
              </a:rPr>
              <a:t>Introduzione all’argomento e definizioni</a:t>
            </a:r>
          </a:p>
          <a:p>
            <a:pPr marL="0" indent="0" algn="just">
              <a:buNone/>
            </a:pPr>
            <a:r>
              <a:rPr lang="it-IT" sz="1800" dirty="0">
                <a:solidFill>
                  <a:srgbClr val="FF0000"/>
                </a:solidFill>
                <a:latin typeface="Comic Sans MS" pitchFamily="66" charset="0"/>
              </a:rPr>
              <a:t>2) </a:t>
            </a:r>
            <a:r>
              <a:rPr lang="it-IT" sz="1800" dirty="0">
                <a:latin typeface="Comic Sans MS" pitchFamily="66" charset="0"/>
              </a:rPr>
              <a:t>Caratteri specifici sull’aspetto infermieristico o nel caso di una ricerca esposizione del tipo di ricerca, materiali, metodi e campione</a:t>
            </a:r>
          </a:p>
          <a:p>
            <a:pPr marL="0" indent="0" algn="just">
              <a:buNone/>
            </a:pPr>
            <a:r>
              <a:rPr lang="it-IT" sz="1800" dirty="0">
                <a:solidFill>
                  <a:srgbClr val="FF0000"/>
                </a:solidFill>
                <a:latin typeface="Comic Sans MS" pitchFamily="66" charset="0"/>
              </a:rPr>
              <a:t>3) </a:t>
            </a:r>
            <a:r>
              <a:rPr lang="it-IT" sz="1800" dirty="0" smtClean="0">
                <a:latin typeface="Comic Sans MS" pitchFamily="66" charset="0"/>
              </a:rPr>
              <a:t>Scopo dello studio, materiali e metodo</a:t>
            </a:r>
          </a:p>
          <a:p>
            <a:pPr marL="0" indent="0" algn="just">
              <a:buNone/>
            </a:pPr>
            <a:r>
              <a:rPr lang="it-IT" sz="1800" dirty="0" smtClean="0">
                <a:solidFill>
                  <a:srgbClr val="FF0000"/>
                </a:solidFill>
                <a:latin typeface="Comic Sans MS" pitchFamily="66" charset="0"/>
              </a:rPr>
              <a:t>4-5) </a:t>
            </a:r>
            <a:r>
              <a:rPr lang="it-IT" sz="1800" dirty="0">
                <a:latin typeface="Comic Sans MS" pitchFamily="66" charset="0"/>
              </a:rPr>
              <a:t>risultati e analisi</a:t>
            </a:r>
          </a:p>
          <a:p>
            <a:pPr marL="0" indent="0" algn="just">
              <a:buNone/>
            </a:pPr>
            <a:r>
              <a:rPr lang="it-IT" sz="1800" dirty="0">
                <a:solidFill>
                  <a:srgbClr val="FF0000"/>
                </a:solidFill>
                <a:latin typeface="Comic Sans MS" pitchFamily="66" charset="0"/>
              </a:rPr>
              <a:t>5) </a:t>
            </a:r>
            <a:r>
              <a:rPr lang="it-IT" sz="1800" dirty="0">
                <a:latin typeface="Comic Sans MS" pitchFamily="66" charset="0"/>
              </a:rPr>
              <a:t>conclusioni</a:t>
            </a:r>
          </a:p>
        </p:txBody>
      </p:sp>
    </p:spTree>
    <p:extLst>
      <p:ext uri="{BB962C8B-B14F-4D97-AF65-F5344CB8AC3E}">
        <p14:creationId xmlns:p14="http://schemas.microsoft.com/office/powerpoint/2010/main" val="5213527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a:spLocks noGrp="1"/>
          </p:cNvSpPr>
          <p:nvPr>
            <p:ph type="title"/>
          </p:nvPr>
        </p:nvSpPr>
        <p:spPr>
          <a:xfrm>
            <a:off x="457200" y="-27384"/>
            <a:ext cx="8229600" cy="867524"/>
          </a:xfrm>
        </p:spPr>
        <p:txBody>
          <a:bodyPr>
            <a:normAutofit/>
          </a:bodyPr>
          <a:lstStyle/>
          <a:p>
            <a:pPr algn="ctr"/>
            <a:r>
              <a:rPr lang="it-IT" sz="3500" dirty="0" smtClean="0">
                <a:latin typeface="Comic Sans MS" pitchFamily="66" charset="0"/>
              </a:rPr>
              <a:t>Il giorno della discussione…</a:t>
            </a:r>
            <a:endParaRPr lang="it-IT" sz="3500" dirty="0">
              <a:latin typeface="Comic Sans MS" pitchFamily="66" charset="0"/>
            </a:endParaRPr>
          </a:p>
        </p:txBody>
      </p:sp>
      <p:sp>
        <p:nvSpPr>
          <p:cNvPr id="7" name="Segnaposto contenuto 2"/>
          <p:cNvSpPr>
            <a:spLocks noGrp="1"/>
          </p:cNvSpPr>
          <p:nvPr>
            <p:ph sz="quarter" idx="13"/>
          </p:nvPr>
        </p:nvSpPr>
        <p:spPr>
          <a:xfrm>
            <a:off x="158824" y="476672"/>
            <a:ext cx="8445624" cy="5256584"/>
          </a:xfrm>
        </p:spPr>
        <p:txBody>
          <a:bodyPr>
            <a:normAutofit/>
          </a:bodyPr>
          <a:lstStyle/>
          <a:p>
            <a:pPr marL="0" indent="0" algn="just">
              <a:buNone/>
            </a:pPr>
            <a:r>
              <a:rPr lang="it-IT" dirty="0" smtClean="0">
                <a:latin typeface="Comic Sans MS" pitchFamily="66" charset="0"/>
              </a:rPr>
              <a:t>Qualche giorno prima della seduta di laurea bisognerà consegnare una bozza della tesi, definitiva rilegata semplice, un cd con La tesi e fuori l’adesivo del frontespizio della tesi, e almeno un </a:t>
            </a:r>
            <a:r>
              <a:rPr lang="it-IT" dirty="0" err="1" smtClean="0">
                <a:latin typeface="Comic Sans MS" pitchFamily="66" charset="0"/>
              </a:rPr>
              <a:t>abstract</a:t>
            </a:r>
            <a:r>
              <a:rPr lang="it-IT" dirty="0" smtClean="0">
                <a:latin typeface="Comic Sans MS" pitchFamily="66" charset="0"/>
              </a:rPr>
              <a:t> plastificato stampato avanti/retro italiano/inglese.</a:t>
            </a:r>
          </a:p>
          <a:p>
            <a:pPr marL="0" indent="0" algn="just">
              <a:buNone/>
            </a:pPr>
            <a:r>
              <a:rPr lang="it-IT" dirty="0" smtClean="0">
                <a:latin typeface="Comic Sans MS" pitchFamily="66" charset="0"/>
              </a:rPr>
              <a:t>Un paio di giorni prima invece si dovrà consegnare il </a:t>
            </a:r>
            <a:r>
              <a:rPr lang="it-IT" dirty="0" err="1" smtClean="0">
                <a:latin typeface="Comic Sans MS" pitchFamily="66" charset="0"/>
              </a:rPr>
              <a:t>ppt</a:t>
            </a:r>
            <a:r>
              <a:rPr lang="it-IT" dirty="0" smtClean="0">
                <a:latin typeface="Comic Sans MS" pitchFamily="66" charset="0"/>
              </a:rPr>
              <a:t> definitivo da usare in seduta di laurea.</a:t>
            </a:r>
            <a:endParaRPr lang="it-IT" dirty="0" smtClean="0">
              <a:latin typeface="Comic Sans MS" pitchFamily="66" charset="0"/>
            </a:endParaRPr>
          </a:p>
          <a:p>
            <a:pPr marL="0" indent="0" algn="just">
              <a:buNone/>
            </a:pPr>
            <a:r>
              <a:rPr lang="it-IT" dirty="0" smtClean="0">
                <a:latin typeface="Comic Sans MS" pitchFamily="66" charset="0"/>
              </a:rPr>
              <a:t>Il giorno della discussione, bisognerà portare almeno una tesi rilegata rigida definitiva. Se si effettua un progetto tipo brochure, sarà meglio stamparla e allegarla all’interno della tesi.</a:t>
            </a:r>
            <a:endParaRPr lang="it-IT" sz="1800" dirty="0">
              <a:latin typeface="Comic Sans MS" pitchFamily="66" charset="0"/>
            </a:endParaRPr>
          </a:p>
        </p:txBody>
      </p:sp>
    </p:spTree>
    <p:extLst>
      <p:ext uri="{BB962C8B-B14F-4D97-AF65-F5344CB8AC3E}">
        <p14:creationId xmlns:p14="http://schemas.microsoft.com/office/powerpoint/2010/main" val="2352690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isultati immagini per grazie per l'attenzione slid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88032"/>
            <a:ext cx="9117431" cy="638132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a:xfrm>
            <a:off x="2915816" y="5688094"/>
            <a:ext cx="7797662" cy="1151965"/>
          </a:xfrm>
        </p:spPr>
        <p:txBody>
          <a:bodyPr/>
          <a:lstStyle/>
          <a:p>
            <a:r>
              <a:rPr lang="it-IT" dirty="0">
                <a:solidFill>
                  <a:schemeClr val="bg1"/>
                </a:solidFill>
              </a:rPr>
              <a:t>Grazie per l’attenzione</a:t>
            </a:r>
          </a:p>
        </p:txBody>
      </p:sp>
    </p:spTree>
    <p:extLst>
      <p:ext uri="{BB962C8B-B14F-4D97-AF65-F5344CB8AC3E}">
        <p14:creationId xmlns:p14="http://schemas.microsoft.com/office/powerpoint/2010/main" val="105831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a:spLocks noGrp="1"/>
          </p:cNvSpPr>
          <p:nvPr>
            <p:ph type="title"/>
          </p:nvPr>
        </p:nvSpPr>
        <p:spPr>
          <a:xfrm>
            <a:off x="457200" y="188640"/>
            <a:ext cx="8229600" cy="1008112"/>
          </a:xfrm>
        </p:spPr>
        <p:txBody>
          <a:bodyPr>
            <a:normAutofit fontScale="90000"/>
          </a:bodyPr>
          <a:lstStyle/>
          <a:p>
            <a:pPr algn="ctr"/>
            <a:r>
              <a:rPr lang="it-IT" sz="3500" dirty="0">
                <a:latin typeface="Comic Sans MS" pitchFamily="66" charset="0"/>
              </a:rPr>
              <a:t>COME EFFETTUARE LA RICERCA BIBLIOGRAFICA</a:t>
            </a:r>
          </a:p>
        </p:txBody>
      </p:sp>
      <p:sp>
        <p:nvSpPr>
          <p:cNvPr id="7" name="Segnaposto contenuto 2"/>
          <p:cNvSpPr>
            <a:spLocks noGrp="1"/>
          </p:cNvSpPr>
          <p:nvPr>
            <p:ph sz="quarter" idx="13"/>
          </p:nvPr>
        </p:nvSpPr>
        <p:spPr>
          <a:xfrm>
            <a:off x="323528" y="764704"/>
            <a:ext cx="8229600" cy="2664296"/>
          </a:xfrm>
        </p:spPr>
        <p:txBody>
          <a:bodyPr>
            <a:normAutofit/>
          </a:bodyPr>
          <a:lstStyle/>
          <a:p>
            <a:pPr marL="0" indent="0" algn="just">
              <a:buNone/>
            </a:pPr>
            <a:r>
              <a:rPr lang="it-IT" dirty="0" err="1">
                <a:latin typeface="Comic Sans MS" pitchFamily="66" charset="0"/>
              </a:rPr>
              <a:t>Pubmed</a:t>
            </a:r>
            <a:r>
              <a:rPr lang="it-IT" dirty="0">
                <a:latin typeface="Comic Sans MS" pitchFamily="66" charset="0"/>
              </a:rPr>
              <a:t>: </a:t>
            </a:r>
          </a:p>
          <a:p>
            <a:pPr marL="0" indent="0" algn="just">
              <a:buNone/>
            </a:pPr>
            <a:r>
              <a:rPr lang="it-IT" dirty="0">
                <a:latin typeface="Comic Sans MS" pitchFamily="66" charset="0"/>
              </a:rPr>
              <a:t>qual è il modo giusto per affrontare la ricerca?</a:t>
            </a:r>
          </a:p>
          <a:p>
            <a:pPr marL="0" indent="0" algn="just">
              <a:buNone/>
            </a:pPr>
            <a:endParaRPr lang="it-IT" dirty="0">
              <a:latin typeface="Comic Sans MS" pitchFamily="66" charset="0"/>
            </a:endParaRPr>
          </a:p>
          <a:p>
            <a:pPr marL="0" indent="0" algn="just">
              <a:buNone/>
            </a:pPr>
            <a:endParaRPr lang="it-IT" dirty="0">
              <a:latin typeface="Comic Sans MS" pitchFamily="66" charset="0"/>
            </a:endParaRPr>
          </a:p>
          <a:p>
            <a:pPr marL="0" indent="0" algn="just">
              <a:buNone/>
            </a:pPr>
            <a:endParaRPr lang="it-IT" dirty="0">
              <a:latin typeface="Comic Sans MS" pitchFamily="66" charset="0"/>
            </a:endParaRPr>
          </a:p>
        </p:txBody>
      </p:sp>
      <p:sp>
        <p:nvSpPr>
          <p:cNvPr id="9" name="Titolo 1"/>
          <p:cNvSpPr txBox="1">
            <a:spLocks/>
          </p:cNvSpPr>
          <p:nvPr/>
        </p:nvSpPr>
        <p:spPr>
          <a:xfrm>
            <a:off x="3491880" y="2708920"/>
            <a:ext cx="4464496" cy="23042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a:lstStyle>
          <a:p>
            <a:pPr algn="ctr"/>
            <a:endParaRPr lang="it-IT" sz="2000" dirty="0">
              <a:solidFill>
                <a:schemeClr val="tx1"/>
              </a:solidFill>
              <a:latin typeface="Comic Sans MS" pitchFamily="66" charset="0"/>
            </a:endParaRPr>
          </a:p>
        </p:txBody>
      </p:sp>
      <p:pic>
        <p:nvPicPr>
          <p:cNvPr id="2" name="Immagine 1">
            <a:extLst>
              <a:ext uri="{FF2B5EF4-FFF2-40B4-BE49-F238E27FC236}">
                <a16:creationId xmlns:a16="http://schemas.microsoft.com/office/drawing/2014/main" id="{8EFEB29C-F838-41F7-A321-849FB08B3A40}"/>
              </a:ext>
            </a:extLst>
          </p:cNvPr>
          <p:cNvPicPr>
            <a:picLocks noChangeAspect="1"/>
          </p:cNvPicPr>
          <p:nvPr/>
        </p:nvPicPr>
        <p:blipFill rotWithShape="1">
          <a:blip r:embed="rId2" cstate="print"/>
          <a:srcRect l="5000" t="-424" r="7475" b="57003"/>
          <a:stretch/>
        </p:blipFill>
        <p:spPr>
          <a:xfrm>
            <a:off x="432774" y="2492896"/>
            <a:ext cx="8003232" cy="2232248"/>
          </a:xfrm>
          <a:prstGeom prst="rect">
            <a:avLst/>
          </a:prstGeom>
        </p:spPr>
      </p:pic>
    </p:spTree>
    <p:extLst>
      <p:ext uri="{BB962C8B-B14F-4D97-AF65-F5344CB8AC3E}">
        <p14:creationId xmlns:p14="http://schemas.microsoft.com/office/powerpoint/2010/main" val="501733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a:spLocks noGrp="1"/>
          </p:cNvSpPr>
          <p:nvPr>
            <p:ph type="title"/>
          </p:nvPr>
        </p:nvSpPr>
        <p:spPr>
          <a:xfrm>
            <a:off x="457200" y="188640"/>
            <a:ext cx="8229600" cy="1008112"/>
          </a:xfrm>
        </p:spPr>
        <p:txBody>
          <a:bodyPr>
            <a:normAutofit fontScale="90000"/>
          </a:bodyPr>
          <a:lstStyle/>
          <a:p>
            <a:pPr algn="ctr"/>
            <a:r>
              <a:rPr lang="it-IT" sz="3500" dirty="0">
                <a:latin typeface="Comic Sans MS" pitchFamily="66" charset="0"/>
              </a:rPr>
              <a:t>COME EFFETTUARE LA RICERCA BIBLIOGRAFICA</a:t>
            </a:r>
          </a:p>
        </p:txBody>
      </p:sp>
      <p:sp>
        <p:nvSpPr>
          <p:cNvPr id="7" name="Segnaposto contenuto 2"/>
          <p:cNvSpPr>
            <a:spLocks noGrp="1"/>
          </p:cNvSpPr>
          <p:nvPr>
            <p:ph sz="quarter" idx="13"/>
          </p:nvPr>
        </p:nvSpPr>
        <p:spPr>
          <a:xfrm>
            <a:off x="323528" y="764704"/>
            <a:ext cx="8229600" cy="2664296"/>
          </a:xfrm>
        </p:spPr>
        <p:txBody>
          <a:bodyPr>
            <a:normAutofit/>
          </a:bodyPr>
          <a:lstStyle/>
          <a:p>
            <a:pPr marL="0" indent="0" algn="just">
              <a:buNone/>
            </a:pPr>
            <a:endParaRPr lang="it-IT" dirty="0">
              <a:latin typeface="Comic Sans MS" pitchFamily="66" charset="0"/>
            </a:endParaRPr>
          </a:p>
        </p:txBody>
      </p:sp>
      <p:sp>
        <p:nvSpPr>
          <p:cNvPr id="9" name="Titolo 1"/>
          <p:cNvSpPr txBox="1">
            <a:spLocks/>
          </p:cNvSpPr>
          <p:nvPr/>
        </p:nvSpPr>
        <p:spPr>
          <a:xfrm>
            <a:off x="3491880" y="2708920"/>
            <a:ext cx="4464496" cy="23042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a:lstStyle>
          <a:p>
            <a:pPr algn="ctr"/>
            <a:endParaRPr lang="it-IT" sz="2000" dirty="0">
              <a:solidFill>
                <a:schemeClr val="tx1"/>
              </a:solidFill>
              <a:latin typeface="Comic Sans MS" pitchFamily="66" charset="0"/>
            </a:endParaRPr>
          </a:p>
        </p:txBody>
      </p:sp>
      <p:pic>
        <p:nvPicPr>
          <p:cNvPr id="3" name="Immagine 2">
            <a:extLst>
              <a:ext uri="{FF2B5EF4-FFF2-40B4-BE49-F238E27FC236}">
                <a16:creationId xmlns:a16="http://schemas.microsoft.com/office/drawing/2014/main" id="{8ECFAC72-9790-415C-BC8A-0B9179EA517D}"/>
              </a:ext>
            </a:extLst>
          </p:cNvPr>
          <p:cNvPicPr>
            <a:picLocks noChangeAspect="1"/>
          </p:cNvPicPr>
          <p:nvPr/>
        </p:nvPicPr>
        <p:blipFill rotWithShape="1">
          <a:blip r:embed="rId2" cstate="print"/>
          <a:srcRect l="5000" r="7475" b="6579"/>
          <a:stretch/>
        </p:blipFill>
        <p:spPr>
          <a:xfrm>
            <a:off x="107504" y="1316565"/>
            <a:ext cx="8919833" cy="5352795"/>
          </a:xfrm>
          <a:prstGeom prst="rect">
            <a:avLst/>
          </a:prstGeom>
        </p:spPr>
      </p:pic>
    </p:spTree>
    <p:extLst>
      <p:ext uri="{BB962C8B-B14F-4D97-AF65-F5344CB8AC3E}">
        <p14:creationId xmlns:p14="http://schemas.microsoft.com/office/powerpoint/2010/main" val="2199017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a:spLocks noGrp="1"/>
          </p:cNvSpPr>
          <p:nvPr>
            <p:ph type="title"/>
          </p:nvPr>
        </p:nvSpPr>
        <p:spPr>
          <a:xfrm>
            <a:off x="457200" y="188640"/>
            <a:ext cx="8229600" cy="1008112"/>
          </a:xfrm>
        </p:spPr>
        <p:txBody>
          <a:bodyPr>
            <a:normAutofit fontScale="90000"/>
          </a:bodyPr>
          <a:lstStyle/>
          <a:p>
            <a:pPr algn="ctr"/>
            <a:r>
              <a:rPr lang="it-IT" sz="3500" dirty="0">
                <a:latin typeface="Comic Sans MS" pitchFamily="66" charset="0"/>
              </a:rPr>
              <a:t>COME EFFETTUARE LA RICERCA BIBLIOGRAFICA</a:t>
            </a:r>
          </a:p>
        </p:txBody>
      </p:sp>
      <p:sp>
        <p:nvSpPr>
          <p:cNvPr id="7" name="Segnaposto contenuto 2"/>
          <p:cNvSpPr>
            <a:spLocks noGrp="1"/>
          </p:cNvSpPr>
          <p:nvPr>
            <p:ph sz="quarter" idx="13"/>
          </p:nvPr>
        </p:nvSpPr>
        <p:spPr>
          <a:xfrm>
            <a:off x="323528" y="764704"/>
            <a:ext cx="8229600" cy="2664296"/>
          </a:xfrm>
        </p:spPr>
        <p:txBody>
          <a:bodyPr>
            <a:normAutofit/>
          </a:bodyPr>
          <a:lstStyle/>
          <a:p>
            <a:pPr marL="0" indent="0" algn="just">
              <a:buNone/>
            </a:pPr>
            <a:endParaRPr lang="it-IT" dirty="0">
              <a:latin typeface="Comic Sans MS" pitchFamily="66" charset="0"/>
            </a:endParaRPr>
          </a:p>
        </p:txBody>
      </p:sp>
      <p:sp>
        <p:nvSpPr>
          <p:cNvPr id="9" name="Titolo 1"/>
          <p:cNvSpPr txBox="1">
            <a:spLocks/>
          </p:cNvSpPr>
          <p:nvPr/>
        </p:nvSpPr>
        <p:spPr>
          <a:xfrm>
            <a:off x="3491880" y="2708920"/>
            <a:ext cx="4464496" cy="23042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a:lstStyle>
          <a:p>
            <a:pPr algn="ctr"/>
            <a:endParaRPr lang="it-IT" sz="2000" dirty="0">
              <a:solidFill>
                <a:schemeClr val="tx1"/>
              </a:solidFill>
              <a:latin typeface="Comic Sans MS" pitchFamily="66" charset="0"/>
            </a:endParaRPr>
          </a:p>
        </p:txBody>
      </p:sp>
      <p:pic>
        <p:nvPicPr>
          <p:cNvPr id="2" name="Immagine 1">
            <a:extLst>
              <a:ext uri="{FF2B5EF4-FFF2-40B4-BE49-F238E27FC236}">
                <a16:creationId xmlns:a16="http://schemas.microsoft.com/office/drawing/2014/main" id="{EF9746AF-3CE9-4EB6-B232-4BB6AA07F15D}"/>
              </a:ext>
            </a:extLst>
          </p:cNvPr>
          <p:cNvPicPr>
            <a:picLocks noChangeAspect="1"/>
          </p:cNvPicPr>
          <p:nvPr/>
        </p:nvPicPr>
        <p:blipFill rotWithShape="1">
          <a:blip r:embed="rId2" cstate="print"/>
          <a:srcRect l="5286" r="7639" b="5179"/>
          <a:stretch/>
        </p:blipFill>
        <p:spPr>
          <a:xfrm>
            <a:off x="189856" y="1423672"/>
            <a:ext cx="8630616" cy="5283943"/>
          </a:xfrm>
          <a:prstGeom prst="rect">
            <a:avLst/>
          </a:prstGeom>
        </p:spPr>
      </p:pic>
    </p:spTree>
    <p:extLst>
      <p:ext uri="{BB962C8B-B14F-4D97-AF65-F5344CB8AC3E}">
        <p14:creationId xmlns:p14="http://schemas.microsoft.com/office/powerpoint/2010/main" val="2962183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F26DA1AE-1653-444D-9F1D-1FF7D5EDBAC6}"/>
              </a:ext>
            </a:extLst>
          </p:cNvPr>
          <p:cNvSpPr/>
          <p:nvPr/>
        </p:nvSpPr>
        <p:spPr>
          <a:xfrm>
            <a:off x="1043608" y="260648"/>
            <a:ext cx="6768752" cy="553998"/>
          </a:xfrm>
          <a:prstGeom prst="rect">
            <a:avLst/>
          </a:prstGeom>
        </p:spPr>
        <p:txBody>
          <a:bodyPr wrap="square">
            <a:spAutoFit/>
          </a:bodyPr>
          <a:lstStyle/>
          <a:p>
            <a:pPr algn="ctr"/>
            <a:r>
              <a:rPr lang="it-IT" sz="3000" b="1" dirty="0">
                <a:solidFill>
                  <a:schemeClr val="accent1"/>
                </a:solidFill>
                <a:latin typeface="Comic Sans MS" pitchFamily="66" charset="0"/>
              </a:rPr>
              <a:t>«TRUCCHI» BIBLIOGRAFICI</a:t>
            </a:r>
            <a:endParaRPr lang="it-IT" sz="3000" b="1" dirty="0">
              <a:solidFill>
                <a:schemeClr val="accent1"/>
              </a:solidFill>
            </a:endParaRPr>
          </a:p>
        </p:txBody>
      </p:sp>
      <p:sp>
        <p:nvSpPr>
          <p:cNvPr id="7" name="Titolo 1">
            <a:extLst>
              <a:ext uri="{FF2B5EF4-FFF2-40B4-BE49-F238E27FC236}">
                <a16:creationId xmlns:a16="http://schemas.microsoft.com/office/drawing/2014/main" id="{3C48F95C-922F-4666-BF07-6E0FCA07831B}"/>
              </a:ext>
            </a:extLst>
          </p:cNvPr>
          <p:cNvSpPr txBox="1">
            <a:spLocks/>
          </p:cNvSpPr>
          <p:nvPr/>
        </p:nvSpPr>
        <p:spPr>
          <a:xfrm>
            <a:off x="827584" y="1124744"/>
            <a:ext cx="7128792" cy="792088"/>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a:lstStyle>
          <a:p>
            <a:pPr algn="ctr"/>
            <a:r>
              <a:rPr lang="it-IT" sz="2000" b="1" dirty="0">
                <a:solidFill>
                  <a:schemeClr val="tx1"/>
                </a:solidFill>
                <a:latin typeface="Comic Sans MS" pitchFamily="66" charset="0"/>
              </a:rPr>
              <a:t>Articoli aperti, articoli chiusi</a:t>
            </a:r>
          </a:p>
          <a:p>
            <a:pPr algn="ctr"/>
            <a:r>
              <a:rPr lang="it-IT" sz="2000" b="1" dirty="0">
                <a:solidFill>
                  <a:schemeClr val="tx1"/>
                </a:solidFill>
                <a:latin typeface="Comic Sans MS" pitchFamily="66" charset="0"/>
              </a:rPr>
              <a:t>Il problema principale è quello di reperire articoli gratuiti.</a:t>
            </a:r>
          </a:p>
          <a:p>
            <a:pPr algn="ctr"/>
            <a:endParaRPr lang="it-IT" sz="2000" b="1" dirty="0">
              <a:solidFill>
                <a:schemeClr val="tx1"/>
              </a:solidFill>
              <a:latin typeface="Comic Sans MS" pitchFamily="66" charset="0"/>
            </a:endParaRPr>
          </a:p>
        </p:txBody>
      </p:sp>
      <p:pic>
        <p:nvPicPr>
          <p:cNvPr id="10" name="Immagine 9">
            <a:extLst>
              <a:ext uri="{FF2B5EF4-FFF2-40B4-BE49-F238E27FC236}">
                <a16:creationId xmlns:a16="http://schemas.microsoft.com/office/drawing/2014/main" id="{06F26835-ED90-4F05-941C-B62A40E53F41}"/>
              </a:ext>
            </a:extLst>
          </p:cNvPr>
          <p:cNvPicPr>
            <a:picLocks noChangeAspect="1"/>
          </p:cNvPicPr>
          <p:nvPr/>
        </p:nvPicPr>
        <p:blipFill rotWithShape="1">
          <a:blip r:embed="rId2"/>
          <a:srcRect l="5449" t="9381" r="33939" b="35993"/>
          <a:stretch/>
        </p:blipFill>
        <p:spPr>
          <a:xfrm>
            <a:off x="433885" y="2132856"/>
            <a:ext cx="8242571" cy="4176464"/>
          </a:xfrm>
          <a:prstGeom prst="rect">
            <a:avLst/>
          </a:prstGeom>
        </p:spPr>
      </p:pic>
      <p:sp>
        <p:nvSpPr>
          <p:cNvPr id="11" name="Ovale 10">
            <a:extLst>
              <a:ext uri="{FF2B5EF4-FFF2-40B4-BE49-F238E27FC236}">
                <a16:creationId xmlns:a16="http://schemas.microsoft.com/office/drawing/2014/main" id="{55CAC12C-D357-4B04-919D-5904C5CB91EE}"/>
              </a:ext>
            </a:extLst>
          </p:cNvPr>
          <p:cNvSpPr/>
          <p:nvPr/>
        </p:nvSpPr>
        <p:spPr>
          <a:xfrm>
            <a:off x="1586014" y="3573016"/>
            <a:ext cx="1152128"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315164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F26DA1AE-1653-444D-9F1D-1FF7D5EDBAC6}"/>
              </a:ext>
            </a:extLst>
          </p:cNvPr>
          <p:cNvSpPr/>
          <p:nvPr/>
        </p:nvSpPr>
        <p:spPr>
          <a:xfrm>
            <a:off x="1043608" y="260648"/>
            <a:ext cx="6768752" cy="553998"/>
          </a:xfrm>
          <a:prstGeom prst="rect">
            <a:avLst/>
          </a:prstGeom>
        </p:spPr>
        <p:txBody>
          <a:bodyPr wrap="square">
            <a:spAutoFit/>
          </a:bodyPr>
          <a:lstStyle/>
          <a:p>
            <a:pPr algn="ctr"/>
            <a:r>
              <a:rPr lang="it-IT" sz="3000" b="1" dirty="0">
                <a:solidFill>
                  <a:schemeClr val="accent1"/>
                </a:solidFill>
                <a:latin typeface="Comic Sans MS" pitchFamily="66" charset="0"/>
              </a:rPr>
              <a:t>«TRUCCHI» BIBLIOGRAFICI</a:t>
            </a:r>
            <a:endParaRPr lang="it-IT" sz="3000" b="1" dirty="0">
              <a:solidFill>
                <a:schemeClr val="accent1"/>
              </a:solidFill>
            </a:endParaRPr>
          </a:p>
        </p:txBody>
      </p:sp>
      <p:sp>
        <p:nvSpPr>
          <p:cNvPr id="7" name="Titolo 1">
            <a:extLst>
              <a:ext uri="{FF2B5EF4-FFF2-40B4-BE49-F238E27FC236}">
                <a16:creationId xmlns:a16="http://schemas.microsoft.com/office/drawing/2014/main" id="{3C48F95C-922F-4666-BF07-6E0FCA07831B}"/>
              </a:ext>
            </a:extLst>
          </p:cNvPr>
          <p:cNvSpPr txBox="1">
            <a:spLocks/>
          </p:cNvSpPr>
          <p:nvPr/>
        </p:nvSpPr>
        <p:spPr>
          <a:xfrm>
            <a:off x="827584" y="1124744"/>
            <a:ext cx="7128792" cy="792088"/>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a:lstStyle>
          <a:p>
            <a:pPr algn="ctr"/>
            <a:r>
              <a:rPr lang="it-IT" sz="2000" b="1" dirty="0">
                <a:solidFill>
                  <a:schemeClr val="tx1"/>
                </a:solidFill>
                <a:latin typeface="Comic Sans MS" pitchFamily="66" charset="0"/>
              </a:rPr>
              <a:t>Articoli aperti, articoli chiusi</a:t>
            </a:r>
          </a:p>
          <a:p>
            <a:pPr algn="ctr"/>
            <a:r>
              <a:rPr lang="it-IT" sz="2000" b="1" dirty="0">
                <a:solidFill>
                  <a:schemeClr val="tx1"/>
                </a:solidFill>
                <a:latin typeface="Comic Sans MS" pitchFamily="66" charset="0"/>
              </a:rPr>
              <a:t>Il problema principale è quello di reperire articoli gratuiti.</a:t>
            </a:r>
          </a:p>
          <a:p>
            <a:pPr algn="ctr"/>
            <a:endParaRPr lang="it-IT" sz="2000" b="1" dirty="0">
              <a:solidFill>
                <a:schemeClr val="tx1"/>
              </a:solidFill>
              <a:latin typeface="Comic Sans MS" pitchFamily="66" charset="0"/>
            </a:endParaRPr>
          </a:p>
        </p:txBody>
      </p:sp>
      <p:pic>
        <p:nvPicPr>
          <p:cNvPr id="8" name="Immagine 7">
            <a:extLst>
              <a:ext uri="{FF2B5EF4-FFF2-40B4-BE49-F238E27FC236}">
                <a16:creationId xmlns:a16="http://schemas.microsoft.com/office/drawing/2014/main" id="{B953B3EC-1967-4995-807A-848C7A9DE8F5}"/>
              </a:ext>
            </a:extLst>
          </p:cNvPr>
          <p:cNvPicPr>
            <a:picLocks noChangeAspect="1"/>
          </p:cNvPicPr>
          <p:nvPr/>
        </p:nvPicPr>
        <p:blipFill rotWithShape="1">
          <a:blip r:embed="rId2"/>
          <a:srcRect l="12988" t="9381" r="12988" b="9381"/>
          <a:stretch/>
        </p:blipFill>
        <p:spPr>
          <a:xfrm>
            <a:off x="642265" y="1828532"/>
            <a:ext cx="7962183" cy="4912837"/>
          </a:xfrm>
          <a:prstGeom prst="rect">
            <a:avLst/>
          </a:prstGeom>
        </p:spPr>
      </p:pic>
      <p:sp>
        <p:nvSpPr>
          <p:cNvPr id="9" name="Rettangolo 8">
            <a:extLst>
              <a:ext uri="{FF2B5EF4-FFF2-40B4-BE49-F238E27FC236}">
                <a16:creationId xmlns:a16="http://schemas.microsoft.com/office/drawing/2014/main" id="{49BC3115-6C2F-4A60-9E8B-376DAEFF3A97}"/>
              </a:ext>
            </a:extLst>
          </p:cNvPr>
          <p:cNvSpPr/>
          <p:nvPr/>
        </p:nvSpPr>
        <p:spPr>
          <a:xfrm>
            <a:off x="611560" y="3356992"/>
            <a:ext cx="2448272" cy="33123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56769182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a:themeElements>
    <a:clrScheme name="Evento">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Evento">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vento">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50</TotalTime>
  <Words>2596</Words>
  <Application>Microsoft Office PowerPoint</Application>
  <PresentationFormat>Presentazione su schermo (4:3)</PresentationFormat>
  <Paragraphs>280</Paragraphs>
  <Slides>44</Slides>
  <Notes>5</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44</vt:i4>
      </vt:variant>
    </vt:vector>
  </HeadingPairs>
  <TitlesOfParts>
    <vt:vector size="50" baseType="lpstr">
      <vt:lpstr>Arial</vt:lpstr>
      <vt:lpstr>Calibri</vt:lpstr>
      <vt:lpstr>Comic Sans MS</vt:lpstr>
      <vt:lpstr>Impact</vt:lpstr>
      <vt:lpstr>Wingdings</vt:lpstr>
      <vt:lpstr>Evento</vt:lpstr>
      <vt:lpstr> COme realizzare   una tesi di laurea</vt:lpstr>
      <vt:lpstr>TESI DI LAUREA, COME E PERCHè</vt:lpstr>
      <vt:lpstr>TESI DI LAUREA - cosa?</vt:lpstr>
      <vt:lpstr>TESI DI LAUREA - cosa?</vt:lpstr>
      <vt:lpstr>COME EFFETTUARE LA RICERCA BIBLIOGRAFICA</vt:lpstr>
      <vt:lpstr>COME EFFETTUARE LA RICERCA BIBLIOGRAFICA</vt:lpstr>
      <vt:lpstr>COME EFFETTUARE LA RICERCA BIBLIOGRAFICA</vt:lpstr>
      <vt:lpstr>Presentazione standard di PowerPoint</vt:lpstr>
      <vt:lpstr>Presentazione standard di PowerPoint</vt:lpstr>
      <vt:lpstr>TESI DI LAUREA - come?</vt:lpstr>
      <vt:lpstr>TESI DI LAUREA - come?</vt:lpstr>
      <vt:lpstr>TESI DI LAUREA - come?</vt:lpstr>
      <vt:lpstr>TESI DI LAUREA - come?</vt:lpstr>
      <vt:lpstr>TESI DI LAUREA - come?</vt:lpstr>
      <vt:lpstr>TESI DI LAUREA - come?</vt:lpstr>
      <vt:lpstr>TESI DI LAUREA - come?</vt:lpstr>
      <vt:lpstr>TESI DI LAUREA - come?</vt:lpstr>
      <vt:lpstr>LA RICERCA e l’infermiere</vt:lpstr>
      <vt:lpstr>Qualitativa vs quantitativa</vt:lpstr>
      <vt:lpstr>TESI DI LAUREA - come?</vt:lpstr>
      <vt:lpstr>IL CAMPIONAMENTO</vt:lpstr>
      <vt:lpstr>IL CAMPIONAMENTO</vt:lpstr>
      <vt:lpstr>questionario</vt:lpstr>
      <vt:lpstr>Presentazione standard di PowerPoint</vt:lpstr>
      <vt:lpstr>intervista</vt:lpstr>
      <vt:lpstr>Risvolti etici</vt:lpstr>
      <vt:lpstr>Risvolti etici</vt:lpstr>
      <vt:lpstr>Risvolti etici</vt:lpstr>
      <vt:lpstr>Tesi – strutturare una tesi</vt:lpstr>
      <vt:lpstr>Tesi – strutturare una tesi</vt:lpstr>
      <vt:lpstr>indice</vt:lpstr>
      <vt:lpstr>Introduzione o abstract?</vt:lpstr>
      <vt:lpstr>Capitolo 1</vt:lpstr>
      <vt:lpstr>Capitolo 2</vt:lpstr>
      <vt:lpstr>Capitolo 3…</vt:lpstr>
      <vt:lpstr>Capitolo 3 fase 1 - obiettivo</vt:lpstr>
      <vt:lpstr>Capitolo 3 fase 2 – materiali e metodo</vt:lpstr>
      <vt:lpstr>Presentazione standard di PowerPoint</vt:lpstr>
      <vt:lpstr>Capitolo 3…</vt:lpstr>
      <vt:lpstr>conclusioni</vt:lpstr>
      <vt:lpstr>Bibliografia… ultima, ma prima</vt:lpstr>
      <vt:lpstr>Abstract e presentazione</vt:lpstr>
      <vt:lpstr>Il giorno della discussione…</vt:lpstr>
      <vt:lpstr>Grazie per l’attenzione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METODOLOGIA DELLA RICERCA INFERMIERISTICA</dc:title>
  <dc:creator>Valued Acer Customer</dc:creator>
  <cp:lastModifiedBy>valerio ragnoli</cp:lastModifiedBy>
  <cp:revision>187</cp:revision>
  <dcterms:created xsi:type="dcterms:W3CDTF">2010-01-06T15:50:45Z</dcterms:created>
  <dcterms:modified xsi:type="dcterms:W3CDTF">2019-12-04T20:28:41Z</dcterms:modified>
</cp:coreProperties>
</file>