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3" r:id="rId2"/>
    <p:sldId id="264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80" r:id="rId13"/>
    <p:sldId id="281" r:id="rId14"/>
    <p:sldId id="282" r:id="rId15"/>
    <p:sldId id="273" r:id="rId16"/>
    <p:sldId id="283" r:id="rId17"/>
    <p:sldId id="284" r:id="rId18"/>
    <p:sldId id="285" r:id="rId19"/>
    <p:sldId id="286" r:id="rId20"/>
    <p:sldId id="287" r:id="rId21"/>
    <p:sldId id="274" r:id="rId22"/>
    <p:sldId id="288" r:id="rId23"/>
    <p:sldId id="275" r:id="rId24"/>
    <p:sldId id="276" r:id="rId25"/>
    <p:sldId id="277" r:id="rId26"/>
    <p:sldId id="278" r:id="rId27"/>
    <p:sldId id="279" r:id="rId28"/>
    <p:sldId id="289" r:id="rId2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30022"/>
    <a:srgbClr val="000000"/>
    <a:srgbClr val="822433"/>
    <a:srgbClr val="790022"/>
    <a:srgbClr val="78364B"/>
    <a:srgbClr val="006778"/>
    <a:srgbClr val="AAC9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0" autoAdjust="0"/>
    <p:restoredTop sz="78333" autoAdjust="0"/>
  </p:normalViewPr>
  <p:slideViewPr>
    <p:cSldViewPr>
      <p:cViewPr varScale="1">
        <p:scale>
          <a:sx n="113" d="100"/>
          <a:sy n="113" d="100"/>
        </p:scale>
        <p:origin x="-1956" y="-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75D607FD-2C0E-47BB-950C-F0F2E000CD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E3A2B025-3160-4967-8DC5-65843C22DD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698D8EB9-3C0C-4815-9C48-D1FFEFB306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4DA24EB7-3CCE-4BE6-8731-F8244E7822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1A3327-7A61-4A95-9D92-EE0F9427BC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C2BAF00A-A639-4712-A150-C9EFA6EAE2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85A448DD-2F96-4851-B1AF-7B7BA09D9E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37230FD3-7BE7-4C49-9D20-F372D69CC7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C69E71E5-4962-41C3-A143-F9101D1493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E6EC661B-A4B3-42F5-B0E3-B92089ECFA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4F4E4284-0EC1-4041-BCAC-DD0830657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985F6B-5C55-40BE-A0E7-AA0BA15A76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30E7B20B-A6D9-4CE4-902D-446CE078F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538CC6-5544-4B17-B16B-ACCF1681FF43}" type="slidenum">
              <a:rPr lang="it-IT" altLang="it-IT" sz="1200" smtClean="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279A0B68-C39D-4FF6-B92E-D6A57C6CE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8EFDB86D-7D70-4CE6-B285-5DF15E8AB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77D8C582-4D38-46EB-8F76-C1EDA35CE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518BA8-FB64-4250-A19A-E3493ADDE47C}" type="slidenum">
              <a:rPr lang="it-IT" altLang="it-IT" sz="1200" smtClean="0">
                <a:solidFill>
                  <a:schemeClr val="tx1"/>
                </a:solidFill>
              </a:rPr>
              <a:pPr/>
              <a:t>3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142325F0-19D6-496D-B5DB-9BDFB5383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1AF47951-51F5-4E9C-A9EE-59674C43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966564A-84F4-455C-9C4E-AC787B638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F05AB80-AF4E-47BC-9206-E33F408BA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35B4045-09DF-44D8-8AAA-F5FC7166D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39E4-2865-4AE6-8C07-B9DCDBB37DE3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AB54AEA-84F1-474F-953A-212CEAAD7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2CCE0-23BD-427B-BFA6-8580C9E09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91370D8A-CA39-468D-8976-E8E60516037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264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0178A60-E507-421F-A7FB-19AD8172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61CE230-121D-4C56-9B39-2AD6B18C4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683F991-4C39-47FB-8065-E6020907E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77788-B7D9-412B-AD48-C54FC6D16801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88CE8F2-C6C4-4865-B28D-80EC3DFCB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626C294-64DD-4D56-9D2B-8E6618788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B42D7F08-2426-4472-801A-1E1DFB7D9FC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6093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4F6494D-9CB1-4833-85A0-6C2D61374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74CC6E8-497F-4ED9-A1AB-D169B4FAF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5D22DF-4303-4714-8132-01A659D40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B267-B95C-4BF7-9E54-E71E6839A800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3C2A5B5-A178-4018-AEAD-A7013B015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5C7EE8-DF9E-408B-AC4E-9DB741458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86E7B61B-6FCA-447E-BE97-90BFB689027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91812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0D9955-A4C3-425B-A2B3-A30B44E2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2EEE208-E173-4E49-ACBE-5A1F5FC1A7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937DD52-5544-488D-8B89-837818752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34C41E-2AA4-4915-9058-A78397551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FEE2-8CE6-4BD8-97CA-DA299FE707C8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8DB2FF-A7AA-419F-BE18-24DC14A49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91C454-6599-45F5-8571-E5C24BB35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5433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2A9E34-B415-49D7-BE97-A7121D87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xmlns="" id="{9E46AE59-C7A3-4A5E-96EF-6E73B14E666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8CBBF90-5F4E-48FD-9F8F-161379F64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3AAC-3B7F-41B7-AF5A-4B1C5426E93D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DB8788-5049-4EA5-B324-3BB29C17D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71E6904-9BFE-496C-82D7-763A9219C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32FB5691-712D-4E0E-84EF-B71D26276B3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4398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4816691-50FA-470D-872E-EF80420A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grafico 2">
            <a:extLst>
              <a:ext uri="{FF2B5EF4-FFF2-40B4-BE49-F238E27FC236}">
                <a16:creationId xmlns:a16="http://schemas.microsoft.com/office/drawing/2014/main" xmlns="" id="{1663C638-5F46-42C0-896A-A01A7B845372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AFD334-31EE-4149-9606-085B44C9A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E7652-FA8F-4245-8106-0F6257A2DDC1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6F82053-DF0D-4258-A4AD-C69F4F433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E7C2D7B-8387-4AF3-84BE-28499C04A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3604DBA0-F555-4CB3-A48C-B039B53E5B3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1659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4CC74B-CAC8-4C62-8F54-899C6441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BAAB15B-7C79-438E-83F1-D800F3907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94D25A-267F-46D0-A390-A19E3B6F5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880B-BC12-420F-950E-36F2B2460213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2678573-78E1-42CD-92DB-630B7DA77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3F4927-3608-43BF-B7A2-7CAD6C040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8456E06B-0104-4EBC-8F32-04DB2093486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13494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1BDB79-B885-4E7D-A9C7-2967BAAE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61C17A7-58CA-457D-9568-5365746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04031B-F472-475F-B29F-BD7693080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F3DE-ABD1-4A64-B788-29CB62CD1553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D33D8E-1F4C-4600-9F73-E39B3E259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93EE40-530F-41E7-A69F-86EF71C33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879AD1D7-7D54-4B72-BE5C-5EBFED56A50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8239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9191140-E561-42F0-AD29-7B4BCEAE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3F58E7E-6A59-4B76-9F81-BDE387D08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B616925-1CF4-4D43-8C83-7332E8DDA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54D6BC-8923-454E-95C2-DD839B619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C490-E9BD-46D6-A262-38BFF0D196F9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0070A8-FD07-4A80-87B6-ABA9AB985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18BEAC-E60B-4290-924E-FC3E78908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2D3162C9-14B7-4F36-89BD-143FF0D1C1C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444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D1EBAB-7D6B-487D-9426-79E40D6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7F7D731-7B7D-47CD-9924-95650D786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9A28252-0368-446D-B772-1C94734AC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AE5B22D-30E5-4522-A395-A9C7F4478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63653E2-4B21-4693-B033-C1877F532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D68C601-B5D4-45D5-A10E-CE137368F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F3E2-9B9F-4AC1-A618-AB686979762D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CA781FA-6C00-40C9-B975-2F044449E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855A72C-CACC-4331-B017-C5E12A27A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E6DAF22C-D600-46E4-856C-AD918BA08E0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3936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B65F61-6C5B-4CF7-9D5E-4A3A00C7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A62529A-2419-4206-8CF2-48745DE40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B908-25E9-443D-A52D-5EB91601CE17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21E133A-E765-41F0-AA73-E0022B5D8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3C9BCDA-9B5C-48BD-8B79-2F3545531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8F7E4333-C480-4FC1-B6B0-86ABF69D1D0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18777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9F9C5B4-0B92-43B5-915F-B0C5A0D35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A314-7987-4127-9FBF-E43454D97C0D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AE03F1E-4CCD-4565-856A-C3BC915C8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187A979-9DA5-4E17-9B98-5ACAC6447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D7FE88E5-FA3A-4E72-8180-9E3D6D20DF29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0622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03BD4DE-DBA4-4A9A-8E4A-4BA589B4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7CD4BC9-236C-45B1-AB1D-194EA2B72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C985AF1-6DE3-42D0-9688-8934D2D63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221F27-C24C-4308-8ECE-1F4DC59DC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C928-990F-4412-AB9E-32E333784E95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B6EF65-48A2-4D5F-A756-DC776DF11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6C02B8-7AB9-4830-ABE6-A1AFD8A67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C488448B-012E-4CFA-A3DA-3CC3D70CBD6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6327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06B6D0-D2DC-4352-BF14-A14EED6B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CC2EFB77-9F1A-4106-B1EF-A03122D8F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A9A787D-CB4D-4E52-8DC0-AD5711195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E047EE-DA4F-4AAC-9798-695298442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7CA5-ECD8-4C60-A44E-C35E7F0D4C05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BADCCE-7A58-4936-B569-9E2EAD35A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A99C1C-B3E3-4964-B485-BF70E415F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09F7F39D-E170-4256-A79C-9283B09E6B8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041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xmlns="" id="{57C9159E-CD59-49C8-BD23-6B8A03B7F609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2" name="Rectangle 13">
              <a:extLst>
                <a:ext uri="{FF2B5EF4-FFF2-40B4-BE49-F238E27FC236}">
                  <a16:creationId xmlns:a16="http://schemas.microsoft.com/office/drawing/2014/main" xmlns="" id="{62FEA0EB-78E5-473D-A78E-3B40BD8E8D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it-IT" altLang="it-IT"/>
            </a:p>
          </p:txBody>
        </p:sp>
        <p:sp>
          <p:nvSpPr>
            <p:cNvPr id="1033" name="Rectangle 14">
              <a:extLst>
                <a:ext uri="{FF2B5EF4-FFF2-40B4-BE49-F238E27FC236}">
                  <a16:creationId xmlns:a16="http://schemas.microsoft.com/office/drawing/2014/main" xmlns="" id="{5ED83204-7082-49A8-92A7-82404BCCB7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it-IT" altLang="it-IT"/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4E4DBFAB-B076-4CBA-AC94-FA8A58649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067F8F03-72F0-4DD5-81D0-8D52C0D34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6426A42-8A1D-482B-8A1E-7B241E566B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fld id="{899D2DBD-C010-4632-A16E-F335204CF5FF}" type="datetime1">
              <a:rPr lang="it-IT" altLang="it-IT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BDA0808-0EFA-44FF-B495-D634419D27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B816053-AF7A-485C-AEE0-E97841C385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A13FFC49-210F-47C3-9449-2DDCC197DA1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xmlns="" id="{2BBB7BEE-C1DA-4630-B6FF-D68EE93F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713163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A924A4DE-87C2-4B4D-B9EB-5AD46FF0FC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640" y="764704"/>
            <a:ext cx="6796087" cy="1977975"/>
          </a:xfrm>
        </p:spPr>
        <p:txBody>
          <a:bodyPr anchor="t"/>
          <a:lstStyle/>
          <a:p>
            <a:pPr eaLnBrk="1" hangingPunct="1"/>
            <a:r>
              <a:rPr lang="it-IT" sz="3200" dirty="0" smtClean="0">
                <a:solidFill>
                  <a:schemeClr val="bg1"/>
                </a:solidFill>
                <a:latin typeface="Comic Sans MS" pitchFamily="66" charset="0"/>
              </a:rPr>
              <a:t>Elementi di metodologia della ricerca infermieristica per la realizzazione della tesi di laurea</a:t>
            </a:r>
            <a:endParaRPr lang="it-IT" altLang="it-IT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101" name="Group 17">
            <a:extLst>
              <a:ext uri="{FF2B5EF4-FFF2-40B4-BE49-F238E27FC236}">
                <a16:creationId xmlns:a16="http://schemas.microsoft.com/office/drawing/2014/main" xmlns="" id="{8B87B498-667C-4FF6-AB7C-809E7BAF39B3}"/>
              </a:ext>
            </a:extLst>
          </p:cNvPr>
          <p:cNvGrpSpPr>
            <a:grpSpLocks/>
          </p:cNvGrpSpPr>
          <p:nvPr/>
        </p:nvGrpSpPr>
        <p:grpSpPr bwMode="auto">
          <a:xfrm>
            <a:off x="0" y="3068638"/>
            <a:ext cx="9145588" cy="3816350"/>
            <a:chOff x="0" y="1738"/>
            <a:chExt cx="5761" cy="2582"/>
          </a:xfrm>
        </p:grpSpPr>
        <p:pic>
          <p:nvPicPr>
            <p:cNvPr id="4102" name="Picture 15" descr="Fondino">
              <a:extLst>
                <a:ext uri="{FF2B5EF4-FFF2-40B4-BE49-F238E27FC236}">
                  <a16:creationId xmlns:a16="http://schemas.microsoft.com/office/drawing/2014/main" xmlns="" id="{036073B8-6EBC-4722-99F9-1BC584F6C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13" descr="logo +marchio">
              <a:extLst>
                <a:ext uri="{FF2B5EF4-FFF2-40B4-BE49-F238E27FC236}">
                  <a16:creationId xmlns:a16="http://schemas.microsoft.com/office/drawing/2014/main" xmlns="" id="{27190268-5B93-40B8-B5FE-DB64B9A09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38"/>
              <a:ext cx="5761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6" descr="fascia">
              <a:extLst>
                <a:ext uri="{FF2B5EF4-FFF2-40B4-BE49-F238E27FC236}">
                  <a16:creationId xmlns:a16="http://schemas.microsoft.com/office/drawing/2014/main" xmlns="" id="{2C0A8614-A9A1-4F80-8AC4-0A59F5628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2279F88-5E66-4FD4-AF2E-795CAD497F02}"/>
              </a:ext>
            </a:extLst>
          </p:cNvPr>
          <p:cNvSpPr txBox="1"/>
          <p:nvPr/>
        </p:nvSpPr>
        <p:spPr>
          <a:xfrm>
            <a:off x="5148064" y="3811657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Facoltà di Farmacia e Medicina</a:t>
            </a:r>
          </a:p>
          <a:p>
            <a:r>
              <a:rPr lang="it-IT" sz="1600" dirty="0">
                <a:latin typeface="+mj-lt"/>
              </a:rPr>
              <a:t>Corso di laurea in Infermieristica "B"</a:t>
            </a:r>
          </a:p>
          <a:p>
            <a:r>
              <a:rPr lang="it-IT" sz="1600" dirty="0">
                <a:latin typeface="+mj-lt"/>
              </a:rPr>
              <a:t>Presidente: Prof. Vincenzo Vullo</a:t>
            </a:r>
          </a:p>
          <a:p>
            <a:r>
              <a:rPr lang="it-IT" sz="1600" dirty="0">
                <a:latin typeface="+mj-lt"/>
              </a:rPr>
              <a:t>Direttore Didattico: Dott.ssa Carla Zenobi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5B3BD61-9AC5-451A-A88D-4BC55B047FB8}"/>
              </a:ext>
            </a:extLst>
          </p:cNvPr>
          <p:cNvSpPr txBox="1"/>
          <p:nvPr/>
        </p:nvSpPr>
        <p:spPr>
          <a:xfrm>
            <a:off x="7092280" y="63072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A.A. 2017-2018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9" y="409575"/>
            <a:ext cx="7992120" cy="504825"/>
          </a:xfrm>
        </p:spPr>
        <p:txBody>
          <a:bodyPr/>
          <a:lstStyle/>
          <a:p>
            <a:pPr algn="ctr"/>
            <a:r>
              <a:rPr lang="it-IT" sz="2000" dirty="0" smtClean="0">
                <a:latin typeface="Comic Sans MS" pitchFamily="66" charset="0"/>
              </a:rPr>
              <a:t>COME REPERIRE LE PUBBLICAZIONI DA UNA BANCA DATI</a:t>
            </a:r>
            <a:br>
              <a:rPr lang="it-IT" sz="2000" dirty="0" smtClean="0">
                <a:latin typeface="Comic Sans MS" pitchFamily="66" charset="0"/>
              </a:rPr>
            </a:br>
            <a:r>
              <a:rPr lang="it-IT" sz="2000" dirty="0" smtClean="0">
                <a:latin typeface="Comic Sans MS" pitchFamily="66" charset="0"/>
              </a:rPr>
              <a:t/>
            </a:r>
            <a:br>
              <a:rPr lang="it-IT" sz="2000" dirty="0" smtClean="0">
                <a:latin typeface="Comic Sans MS" pitchFamily="66" charset="0"/>
              </a:rPr>
            </a:br>
            <a:r>
              <a:rPr lang="it-IT" sz="2000" dirty="0" smtClean="0">
                <a:latin typeface="Comic Sans MS" pitchFamily="66" charset="0"/>
              </a:rPr>
              <a:t>ES. PUBMED  </a:t>
            </a:r>
            <a:r>
              <a:rPr lang="it-IT" sz="2000" b="0" dirty="0" smtClean="0">
                <a:hlinkClick r:id="rId2"/>
              </a:rPr>
              <a:t>http://www.ncbi.nlm.nih.gov/</a:t>
            </a:r>
            <a:r>
              <a:rPr lang="it-IT" sz="2000" b="0" dirty="0" err="1" smtClean="0">
                <a:hlinkClick r:id="rId2"/>
              </a:rPr>
              <a:t>pubmed</a:t>
            </a:r>
            <a:r>
              <a:rPr lang="it-IT" sz="2000" b="0" dirty="0" smtClean="0"/>
              <a:t>. 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7272411" cy="4340696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Nella </a:t>
            </a:r>
            <a:r>
              <a:rPr lang="it-IT" b="1" dirty="0" smtClean="0">
                <a:solidFill>
                  <a:srgbClr val="822433"/>
                </a:solidFill>
                <a:latin typeface="Comic Sans MS" pitchFamily="66" charset="0"/>
              </a:rPr>
              <a:t>barra di ricerca </a:t>
            </a:r>
            <a:r>
              <a:rPr lang="it-IT" dirty="0" smtClean="0">
                <a:latin typeface="Comic Sans MS" pitchFamily="66" charset="0"/>
              </a:rPr>
              <a:t> inserire la </a:t>
            </a:r>
            <a:r>
              <a:rPr lang="it-IT" b="1" dirty="0" err="1" smtClean="0">
                <a:solidFill>
                  <a:srgbClr val="822433"/>
                </a:solidFill>
                <a:latin typeface="Comic Sans MS" pitchFamily="66" charset="0"/>
              </a:rPr>
              <a:t>query</a:t>
            </a:r>
            <a:r>
              <a:rPr lang="it-IT" dirty="0" smtClean="0">
                <a:latin typeface="Comic Sans MS" pitchFamily="66" charset="0"/>
              </a:rPr>
              <a:t> di ricerca (in inglese) e cliccare su </a:t>
            </a:r>
            <a:r>
              <a:rPr lang="it-IT" b="1" dirty="0" err="1" smtClean="0">
                <a:solidFill>
                  <a:srgbClr val="822433"/>
                </a:solidFill>
                <a:latin typeface="Comic Sans MS" pitchFamily="66" charset="0"/>
              </a:rPr>
              <a:t>search</a:t>
            </a:r>
            <a:r>
              <a:rPr lang="it-IT" b="1" dirty="0" smtClean="0">
                <a:solidFill>
                  <a:srgbClr val="822433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o premere </a:t>
            </a:r>
            <a:r>
              <a:rPr lang="it-IT" b="1" dirty="0" smtClean="0">
                <a:solidFill>
                  <a:srgbClr val="830022"/>
                </a:solidFill>
                <a:latin typeface="Comic Sans MS" pitchFamily="66" charset="0"/>
              </a:rPr>
              <a:t>invio</a:t>
            </a:r>
            <a:endParaRPr lang="it-IT" b="1" dirty="0">
              <a:solidFill>
                <a:srgbClr val="830022"/>
              </a:solidFill>
              <a:latin typeface="Comic Sans MS" pitchFamily="66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pic>
        <p:nvPicPr>
          <p:cNvPr id="1026" name="Picture 2" descr="C:\Users\carla zenobi\AppData\Local\Microsoft\Windows\Temporary Internet Files\Content.IE5\3VP0ZWS0\PubmedCentr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5256584" cy="305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43608" y="692696"/>
            <a:ext cx="7272411" cy="4114800"/>
          </a:xfrm>
        </p:spPr>
        <p:txBody>
          <a:bodyPr/>
          <a:lstStyle/>
          <a:p>
            <a:r>
              <a:rPr lang="it-IT" sz="2000" dirty="0" smtClean="0"/>
              <a:t>Quello che avrete di fronte sarà il risultato della ricerca, con le pubblicazioni ordinate per data: dalla più nuova (cima) alla più vecchia (coda).</a:t>
            </a:r>
          </a:p>
          <a:p>
            <a:endParaRPr lang="it-IT" sz="2000" dirty="0" smtClean="0"/>
          </a:p>
          <a:p>
            <a:r>
              <a:rPr lang="it-IT" sz="2000" dirty="0" smtClean="0"/>
              <a:t>È possibile cambiare sia il numero di articoli presenti su una pagina, sia l’ordinamento: per data, per pertinenza, per Autore, e tanto altro.</a:t>
            </a:r>
          </a:p>
          <a:p>
            <a:endParaRPr lang="it-IT" sz="2000" dirty="0" smtClean="0"/>
          </a:p>
          <a:p>
            <a:r>
              <a:rPr lang="it-IT" sz="2000" dirty="0" smtClean="0"/>
              <a:t>Dal tasto </a:t>
            </a:r>
            <a:r>
              <a:rPr lang="it-IT" sz="2000" dirty="0" err="1" smtClean="0"/>
              <a:t>Sort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è possibile fare una prima selezione degli articoli: dal tasto </a:t>
            </a:r>
            <a:r>
              <a:rPr lang="it-IT" sz="2000" b="1" dirty="0" smtClean="0">
                <a:solidFill>
                  <a:srgbClr val="830022"/>
                </a:solidFill>
              </a:rPr>
              <a:t>best </a:t>
            </a:r>
            <a:r>
              <a:rPr lang="it-IT" sz="2000" b="1" dirty="0" err="1" smtClean="0">
                <a:solidFill>
                  <a:srgbClr val="830022"/>
                </a:solidFill>
              </a:rPr>
              <a:t>matches</a:t>
            </a:r>
            <a:r>
              <a:rPr lang="it-IT" sz="2000" b="1" dirty="0" smtClean="0">
                <a:solidFill>
                  <a:srgbClr val="830022"/>
                </a:solidFill>
              </a:rPr>
              <a:t> </a:t>
            </a:r>
            <a:r>
              <a:rPr lang="it-IT" sz="2000" dirty="0" smtClean="0"/>
              <a:t>si selezioneranno i più rilevanti; dal tasto </a:t>
            </a:r>
            <a:r>
              <a:rPr lang="it-IT" sz="2000" b="1" dirty="0" err="1" smtClean="0">
                <a:solidFill>
                  <a:srgbClr val="830022"/>
                </a:solidFill>
              </a:rPr>
              <a:t>most</a:t>
            </a:r>
            <a:r>
              <a:rPr lang="it-IT" sz="2000" b="1" dirty="0" smtClean="0">
                <a:solidFill>
                  <a:srgbClr val="830022"/>
                </a:solidFill>
              </a:rPr>
              <a:t> </a:t>
            </a:r>
            <a:r>
              <a:rPr lang="it-IT" sz="2000" b="1" dirty="0" err="1" smtClean="0">
                <a:solidFill>
                  <a:srgbClr val="830022"/>
                </a:solidFill>
              </a:rPr>
              <a:t>recent</a:t>
            </a:r>
            <a:r>
              <a:rPr lang="it-IT" sz="2000" b="1" dirty="0" smtClean="0">
                <a:solidFill>
                  <a:srgbClr val="830022"/>
                </a:solidFill>
              </a:rPr>
              <a:t> </a:t>
            </a:r>
            <a:r>
              <a:rPr lang="it-IT" sz="2000" dirty="0" smtClean="0"/>
              <a:t>i più recenti.</a:t>
            </a: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MESH TERMS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124744"/>
            <a:ext cx="7560443" cy="4742656"/>
          </a:xfrm>
        </p:spPr>
        <p:txBody>
          <a:bodyPr/>
          <a:lstStyle/>
          <a:p>
            <a:r>
              <a:rPr lang="it-IT" sz="2000" dirty="0" smtClean="0"/>
              <a:t>Lo strumento con cui le banche dati bibliografiche affrontano la variabilità del linguaggio è l’adozione di un Thesaurus ovvero un vocabolario strutturato di termini che rappresentano un modo coerente di reperire informazioni che possono usare una terminologia variabile per esprimere uno stesso concetto </a:t>
            </a:r>
            <a:endParaRPr lang="it-IT" sz="2000" dirty="0" smtClean="0"/>
          </a:p>
          <a:p>
            <a:r>
              <a:rPr lang="it-IT" sz="2000" dirty="0" smtClean="0"/>
              <a:t>• </a:t>
            </a:r>
            <a:r>
              <a:rPr lang="it-IT" sz="2000" dirty="0" smtClean="0"/>
              <a:t>Il vocabolario controllato di </a:t>
            </a:r>
            <a:r>
              <a:rPr lang="it-IT" sz="2000" dirty="0" err="1" smtClean="0"/>
              <a:t>Medline</a:t>
            </a:r>
            <a:r>
              <a:rPr lang="it-IT" sz="2000" dirty="0" smtClean="0"/>
              <a:t> è il </a:t>
            </a:r>
            <a:r>
              <a:rPr lang="it-IT" sz="2000" dirty="0" err="1" smtClean="0"/>
              <a:t>Mesh</a:t>
            </a:r>
            <a:r>
              <a:rPr lang="it-IT" sz="2000" dirty="0" smtClean="0"/>
              <a:t> (</a:t>
            </a:r>
            <a:r>
              <a:rPr lang="it-IT" sz="2000" dirty="0" err="1" smtClean="0"/>
              <a:t>Medical</a:t>
            </a:r>
            <a:r>
              <a:rPr lang="it-IT" sz="2000" dirty="0" smtClean="0"/>
              <a:t> </a:t>
            </a:r>
            <a:r>
              <a:rPr lang="it-IT" sz="2000" dirty="0" err="1" smtClean="0"/>
              <a:t>Subject</a:t>
            </a:r>
            <a:r>
              <a:rPr lang="it-IT" sz="2000" dirty="0" smtClean="0"/>
              <a:t> </a:t>
            </a:r>
            <a:r>
              <a:rPr lang="it-IT" sz="2000" dirty="0" err="1" smtClean="0"/>
              <a:t>Headings</a:t>
            </a:r>
            <a:r>
              <a:rPr lang="it-IT" sz="2000" dirty="0" smtClean="0"/>
              <a:t>): corrisponde a un sistema di parole-chiave che rappresentano i concetti fondamentali della letteratura </a:t>
            </a:r>
            <a:r>
              <a:rPr lang="it-IT" sz="2000" dirty="0" err="1" smtClean="0"/>
              <a:t>biomedica</a:t>
            </a:r>
            <a:r>
              <a:rPr lang="it-IT" sz="2000" dirty="0" smtClean="0"/>
              <a:t> e, applicati a ogni citazione, permettono di eseguire ricerche mirate </a:t>
            </a:r>
            <a:endParaRPr lang="it-IT" sz="2000" dirty="0" smtClean="0"/>
          </a:p>
          <a:p>
            <a:r>
              <a:rPr lang="it-IT" sz="2000" dirty="0" smtClean="0"/>
              <a:t>• </a:t>
            </a:r>
            <a:r>
              <a:rPr lang="it-IT" sz="2000" dirty="0" smtClean="0"/>
              <a:t>Il vocabolario </a:t>
            </a:r>
            <a:r>
              <a:rPr lang="it-IT" sz="2000" dirty="0" err="1" smtClean="0"/>
              <a:t>Mesh</a:t>
            </a:r>
            <a:r>
              <a:rPr lang="it-IT" sz="2000" dirty="0" smtClean="0"/>
              <a:t> ha una struttura ad albero con 16 rami principali che esprimono concetti molto generali e si dividono in concetti via via più specifici </a:t>
            </a:r>
            <a:endParaRPr lang="it-IT" sz="2000" dirty="0" smtClean="0"/>
          </a:p>
          <a:p>
            <a:r>
              <a:rPr lang="it-IT" sz="2000" dirty="0" smtClean="0"/>
              <a:t>• </a:t>
            </a:r>
            <a:r>
              <a:rPr lang="it-IT" sz="2000" dirty="0" smtClean="0"/>
              <a:t>Il vocabolario </a:t>
            </a:r>
            <a:r>
              <a:rPr lang="it-IT" sz="2000" dirty="0" err="1" smtClean="0"/>
              <a:t>Mesh</a:t>
            </a:r>
            <a:r>
              <a:rPr lang="it-IT" sz="2000" dirty="0" smtClean="0"/>
              <a:t> è aggiornato ogni anno</a:t>
            </a: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Elementi del vocabolario </a:t>
            </a:r>
            <a:r>
              <a:rPr lang="it-IT" dirty="0" err="1" smtClean="0"/>
              <a:t>MeSh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3608" y="1340768"/>
            <a:ext cx="7632080" cy="452663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I </a:t>
            </a:r>
            <a:r>
              <a:rPr lang="it-IT" dirty="0" err="1" smtClean="0"/>
              <a:t>Mesh</a:t>
            </a:r>
            <a:r>
              <a:rPr lang="it-IT" dirty="0" smtClean="0"/>
              <a:t> (da 5 a 15 per citazione) comprendono</a:t>
            </a:r>
            <a:r>
              <a:rPr lang="it-IT" dirty="0" smtClean="0"/>
              <a:t>:</a:t>
            </a:r>
          </a:p>
          <a:p>
            <a:r>
              <a:rPr lang="it-IT" dirty="0" smtClean="0"/>
              <a:t> </a:t>
            </a:r>
            <a:r>
              <a:rPr lang="it-IT" dirty="0" smtClean="0"/>
              <a:t>Concetti trattati nell’articolo (</a:t>
            </a:r>
            <a:r>
              <a:rPr lang="it-IT" dirty="0" err="1" smtClean="0"/>
              <a:t>Headings</a:t>
            </a:r>
            <a:r>
              <a:rPr lang="it-IT" dirty="0" smtClean="0"/>
              <a:t>) </a:t>
            </a:r>
            <a:endParaRPr lang="it-IT" dirty="0" smtClean="0"/>
          </a:p>
          <a:p>
            <a:r>
              <a:rPr lang="it-IT" dirty="0" smtClean="0"/>
              <a:t>Aspetti </a:t>
            </a:r>
            <a:r>
              <a:rPr lang="it-IT" dirty="0" smtClean="0"/>
              <a:t>su cui si focalizza la ricerca (</a:t>
            </a:r>
            <a:r>
              <a:rPr lang="it-IT" dirty="0" err="1" smtClean="0"/>
              <a:t>Subheadings</a:t>
            </a:r>
            <a:r>
              <a:rPr lang="it-IT" dirty="0" smtClean="0"/>
              <a:t>)</a:t>
            </a:r>
          </a:p>
          <a:p>
            <a:r>
              <a:rPr lang="it-IT" dirty="0" smtClean="0"/>
              <a:t>Gruppo </a:t>
            </a:r>
            <a:r>
              <a:rPr lang="it-IT" dirty="0" smtClean="0"/>
              <a:t>di età della popolazione studiata </a:t>
            </a:r>
          </a:p>
          <a:p>
            <a:r>
              <a:rPr lang="it-IT" dirty="0" smtClean="0"/>
              <a:t>Studi </a:t>
            </a:r>
            <a:r>
              <a:rPr lang="it-IT" dirty="0" smtClean="0"/>
              <a:t>sull’uomo vs animale </a:t>
            </a:r>
            <a:endParaRPr lang="it-IT" dirty="0" smtClean="0"/>
          </a:p>
          <a:p>
            <a:r>
              <a:rPr lang="it-IT" dirty="0" smtClean="0"/>
              <a:t>Tipo </a:t>
            </a:r>
            <a:r>
              <a:rPr lang="it-IT" dirty="0" smtClean="0"/>
              <a:t>di articolo (</a:t>
            </a:r>
            <a:r>
              <a:rPr lang="it-IT" dirty="0" err="1" smtClean="0"/>
              <a:t>Publication</a:t>
            </a:r>
            <a:r>
              <a:rPr lang="it-IT" dirty="0" smtClean="0"/>
              <a:t> </a:t>
            </a:r>
            <a:r>
              <a:rPr lang="it-IT" dirty="0" err="1" smtClean="0"/>
              <a:t>Types</a:t>
            </a:r>
            <a:r>
              <a:rPr lang="it-IT" dirty="0" smtClean="0"/>
              <a:t> es. </a:t>
            </a:r>
            <a:r>
              <a:rPr lang="it-IT" dirty="0" err="1" smtClean="0"/>
              <a:t>clinical</a:t>
            </a:r>
            <a:r>
              <a:rPr lang="it-IT" dirty="0" smtClean="0"/>
              <a:t> trial, </a:t>
            </a:r>
            <a:r>
              <a:rPr lang="it-IT" dirty="0" err="1" smtClean="0"/>
              <a:t>comment</a:t>
            </a:r>
            <a:r>
              <a:rPr lang="it-IT" dirty="0" smtClean="0"/>
              <a:t>) </a:t>
            </a:r>
            <a:endParaRPr lang="it-IT" dirty="0" smtClean="0"/>
          </a:p>
          <a:p>
            <a:r>
              <a:rPr lang="it-IT" dirty="0" smtClean="0"/>
              <a:t>Sostanze </a:t>
            </a:r>
            <a:r>
              <a:rPr lang="it-IT" dirty="0" smtClean="0"/>
              <a:t>/ azione farmacologica (</a:t>
            </a:r>
            <a:r>
              <a:rPr lang="it-IT" dirty="0" err="1" smtClean="0"/>
              <a:t>Supplementary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MeSh</a:t>
            </a:r>
            <a:r>
              <a:rPr lang="it-IT" dirty="0" smtClean="0"/>
              <a:t> come si usa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7344419" cy="4114800"/>
          </a:xfrm>
        </p:spPr>
        <p:txBody>
          <a:bodyPr/>
          <a:lstStyle/>
          <a:p>
            <a:r>
              <a:rPr lang="it-IT" sz="1800" dirty="0" smtClean="0"/>
              <a:t>Selezionare un termine </a:t>
            </a:r>
            <a:r>
              <a:rPr lang="it-IT" sz="1800" dirty="0" err="1" smtClean="0"/>
              <a:t>Mesh</a:t>
            </a:r>
            <a:r>
              <a:rPr lang="it-IT" sz="1800" dirty="0" smtClean="0"/>
              <a:t> per fare una ricerca significa cercare tutte le citazioni a cui è stato attribuito quel </a:t>
            </a:r>
            <a:r>
              <a:rPr lang="it-IT" sz="1800" dirty="0" err="1" smtClean="0"/>
              <a:t>Mesh</a:t>
            </a:r>
            <a:r>
              <a:rPr lang="it-IT" sz="1800" dirty="0" smtClean="0"/>
              <a:t> 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smtClean="0"/>
              <a:t>Come </a:t>
            </a:r>
            <a:r>
              <a:rPr lang="it-IT" sz="1800" dirty="0" smtClean="0"/>
              <a:t>si fa? </a:t>
            </a:r>
            <a:endParaRPr lang="it-IT" sz="1800" dirty="0" smtClean="0"/>
          </a:p>
          <a:p>
            <a:r>
              <a:rPr lang="it-IT" sz="1800" dirty="0" smtClean="0"/>
              <a:t>Si inseriscono i </a:t>
            </a:r>
            <a:r>
              <a:rPr lang="it-IT" sz="1800" dirty="0" err="1" smtClean="0"/>
              <a:t>mesh</a:t>
            </a:r>
            <a:r>
              <a:rPr lang="it-IT" sz="1800" dirty="0" smtClean="0"/>
              <a:t> </a:t>
            </a:r>
            <a:r>
              <a:rPr lang="it-IT" sz="1800" dirty="0" err="1" smtClean="0"/>
              <a:t>term</a:t>
            </a:r>
            <a:endParaRPr lang="it-IT" sz="1800" dirty="0" smtClean="0"/>
          </a:p>
          <a:p>
            <a:r>
              <a:rPr lang="it-IT" sz="1800" dirty="0" smtClean="0"/>
              <a:t>Si dà </a:t>
            </a:r>
            <a:r>
              <a:rPr lang="it-IT" sz="1800" dirty="0" smtClean="0"/>
              <a:t>“</a:t>
            </a:r>
            <a:r>
              <a:rPr lang="it-IT" sz="1800" dirty="0" err="1" smtClean="0"/>
              <a:t>Add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search</a:t>
            </a:r>
            <a:r>
              <a:rPr lang="it-IT" sz="1800" dirty="0" smtClean="0"/>
              <a:t> builder” e poi “</a:t>
            </a:r>
            <a:r>
              <a:rPr lang="it-IT" sz="1800" dirty="0" err="1" smtClean="0"/>
              <a:t>Search</a:t>
            </a:r>
            <a:r>
              <a:rPr lang="it-IT" sz="1800" dirty="0" smtClean="0"/>
              <a:t> </a:t>
            </a:r>
            <a:r>
              <a:rPr lang="it-IT" sz="1800" dirty="0" err="1" smtClean="0"/>
              <a:t>Pubmed</a:t>
            </a:r>
            <a:r>
              <a:rPr lang="it-IT" sz="1800" dirty="0" smtClean="0"/>
              <a:t>” così la ricerca viene lanciata dal vocabolario </a:t>
            </a:r>
            <a:r>
              <a:rPr lang="it-IT" sz="1800" dirty="0" err="1" smtClean="0"/>
              <a:t>Mesh</a:t>
            </a:r>
            <a:r>
              <a:rPr lang="it-IT" sz="1800" dirty="0" smtClean="0"/>
              <a:t> alla banca dati </a:t>
            </a:r>
            <a:r>
              <a:rPr lang="it-IT" sz="1800" dirty="0" err="1" smtClean="0"/>
              <a:t>Pubmed</a:t>
            </a:r>
            <a:r>
              <a:rPr lang="it-IT" sz="1800" dirty="0" smtClean="0"/>
              <a:t> 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r>
              <a:rPr lang="it-IT" sz="1800" dirty="0" smtClean="0"/>
              <a:t>Il </a:t>
            </a:r>
            <a:r>
              <a:rPr lang="it-IT" sz="1800" dirty="0" smtClean="0"/>
              <a:t>risultato sono </a:t>
            </a:r>
            <a:r>
              <a:rPr lang="it-IT" sz="1800" dirty="0" err="1" smtClean="0"/>
              <a:t>records</a:t>
            </a:r>
            <a:r>
              <a:rPr lang="it-IT" sz="1800" dirty="0" smtClean="0"/>
              <a:t> in </a:t>
            </a:r>
            <a:r>
              <a:rPr lang="it-IT" sz="1800" dirty="0" err="1" smtClean="0"/>
              <a:t>Pumed</a:t>
            </a:r>
            <a:r>
              <a:rPr lang="it-IT" sz="1800" dirty="0" smtClean="0"/>
              <a:t> in formato </a:t>
            </a:r>
            <a:r>
              <a:rPr lang="it-IT" sz="1800" dirty="0" err="1" smtClean="0"/>
              <a:t>Summary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omic Sans MS" pitchFamily="66" charset="0"/>
              </a:rPr>
              <a:t>Gli operatori booleani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124744"/>
            <a:ext cx="7416427" cy="4742656"/>
          </a:xfrm>
        </p:spPr>
        <p:txBody>
          <a:bodyPr/>
          <a:lstStyle/>
          <a:p>
            <a:pPr>
              <a:buNone/>
            </a:pPr>
            <a:r>
              <a:rPr lang="it-IT" sz="1600" dirty="0" smtClean="0">
                <a:latin typeface="Comic Sans MS" pitchFamily="66" charset="0"/>
              </a:rPr>
              <a:t>Consentono di raffinare la ricerca costruendo una </a:t>
            </a:r>
            <a:r>
              <a:rPr lang="it-IT" sz="1600" b="1" dirty="0" smtClean="0">
                <a:solidFill>
                  <a:srgbClr val="830022"/>
                </a:solidFill>
                <a:latin typeface="Comic Sans MS" pitchFamily="66" charset="0"/>
              </a:rPr>
              <a:t>stringa di ricerca</a:t>
            </a:r>
            <a:endParaRPr lang="it-IT" sz="1600" dirty="0" smtClean="0">
              <a:latin typeface="Comic Sans MS" pitchFamily="66" charset="0"/>
            </a:endParaRPr>
          </a:p>
          <a:p>
            <a:pPr>
              <a:buNone/>
            </a:pPr>
            <a:endParaRPr lang="it-IT" sz="1600" dirty="0" smtClean="0">
              <a:latin typeface="Comic Sans MS" pitchFamily="66" charset="0"/>
            </a:endParaRPr>
          </a:p>
          <a:p>
            <a:r>
              <a:rPr lang="it-IT" sz="1600" b="1" i="1" dirty="0" smtClean="0">
                <a:solidFill>
                  <a:srgbClr val="830022"/>
                </a:solidFill>
                <a:latin typeface="Comic Sans MS" pitchFamily="66" charset="0"/>
              </a:rPr>
              <a:t>AND</a:t>
            </a:r>
            <a:r>
              <a:rPr lang="it-IT" sz="1600" dirty="0" smtClean="0">
                <a:latin typeface="Comic Sans MS" pitchFamily="66" charset="0"/>
              </a:rPr>
              <a:t>.  </a:t>
            </a:r>
            <a:r>
              <a:rPr lang="it-IT" sz="1600" b="1" dirty="0" smtClean="0">
                <a:latin typeface="Comic Sans MS" pitchFamily="66" charset="0"/>
              </a:rPr>
              <a:t>devono essere presenti contemporaneamente gli elementi contenuti nelle parole chiave unite da questo </a:t>
            </a:r>
            <a:r>
              <a:rPr lang="it-IT" sz="1600" b="1" dirty="0" err="1" smtClean="0">
                <a:latin typeface="Comic Sans MS" pitchFamily="66" charset="0"/>
              </a:rPr>
              <a:t>O.B</a:t>
            </a:r>
            <a:r>
              <a:rPr lang="it-IT" sz="1600" b="1" dirty="0" smtClean="0">
                <a:latin typeface="Comic Sans MS" pitchFamily="66" charset="0"/>
              </a:rPr>
              <a:t>.</a:t>
            </a:r>
            <a:r>
              <a:rPr lang="it-IT" sz="1600" dirty="0" smtClean="0">
                <a:latin typeface="Comic Sans MS" pitchFamily="66" charset="0"/>
              </a:rPr>
              <a:t>. Ad esempio, scrivendo acute </a:t>
            </a:r>
            <a:r>
              <a:rPr lang="it-IT" sz="1600" dirty="0" err="1" smtClean="0">
                <a:latin typeface="Comic Sans MS" pitchFamily="66" charset="0"/>
              </a:rPr>
              <a:t>pain</a:t>
            </a:r>
            <a:r>
              <a:rPr lang="it-IT" sz="1600" dirty="0" smtClean="0">
                <a:latin typeface="Comic Sans MS" pitchFamily="66" charset="0"/>
              </a:rPr>
              <a:t> AND nursing, troveremo solo i risultati che parlano di acute </a:t>
            </a:r>
            <a:r>
              <a:rPr lang="it-IT" sz="1600" dirty="0" err="1" smtClean="0">
                <a:latin typeface="Comic Sans MS" pitchFamily="66" charset="0"/>
              </a:rPr>
              <a:t>pain</a:t>
            </a:r>
            <a:r>
              <a:rPr lang="it-IT" sz="1600" dirty="0" smtClean="0">
                <a:latin typeface="Comic Sans MS" pitchFamily="66" charset="0"/>
              </a:rPr>
              <a:t> e nursing </a:t>
            </a:r>
            <a:r>
              <a:rPr lang="it-IT" sz="1600" b="1" dirty="0" smtClean="0">
                <a:latin typeface="Comic Sans MS" pitchFamily="66" charset="0"/>
              </a:rPr>
              <a:t>insieme</a:t>
            </a:r>
            <a:r>
              <a:rPr lang="it-IT" sz="1600" dirty="0" smtClean="0">
                <a:latin typeface="Comic Sans MS" pitchFamily="66" charset="0"/>
              </a:rPr>
              <a:t>, e saranno esclusi i risultati che trattano i due argomenti </a:t>
            </a:r>
            <a:r>
              <a:rPr lang="it-IT" sz="1600" b="1" dirty="0" smtClean="0">
                <a:latin typeface="Comic Sans MS" pitchFamily="66" charset="0"/>
              </a:rPr>
              <a:t>separatamente</a:t>
            </a:r>
            <a:r>
              <a:rPr lang="it-IT" sz="1600" dirty="0" smtClean="0">
                <a:latin typeface="Comic Sans MS" pitchFamily="66" charset="0"/>
              </a:rPr>
              <a:t>. </a:t>
            </a:r>
          </a:p>
          <a:p>
            <a:r>
              <a:rPr lang="it-IT" sz="1600" b="1" i="1" dirty="0" smtClean="0">
                <a:solidFill>
                  <a:srgbClr val="830022"/>
                </a:solidFill>
                <a:latin typeface="Comic Sans MS" pitchFamily="66" charset="0"/>
              </a:rPr>
              <a:t>OR</a:t>
            </a:r>
            <a:r>
              <a:rPr lang="it-IT" sz="1600" b="1" dirty="0" smtClean="0">
                <a:solidFill>
                  <a:srgbClr val="830022"/>
                </a:solidFill>
                <a:latin typeface="Comic Sans MS" pitchFamily="66" charset="0"/>
              </a:rPr>
              <a:t>. </a:t>
            </a:r>
            <a:r>
              <a:rPr lang="it-IT" sz="1600" dirty="0" smtClean="0">
                <a:latin typeface="Comic Sans MS" pitchFamily="66" charset="0"/>
              </a:rPr>
              <a:t>i due termini </a:t>
            </a:r>
            <a:r>
              <a:rPr lang="it-IT" sz="1600" b="1" u="sng" dirty="0" smtClean="0">
                <a:latin typeface="Comic Sans MS" pitchFamily="66" charset="0"/>
              </a:rPr>
              <a:t>possono</a:t>
            </a:r>
            <a:r>
              <a:rPr lang="it-IT" sz="1600" dirty="0" smtClean="0">
                <a:latin typeface="Comic Sans MS" pitchFamily="66" charset="0"/>
              </a:rPr>
              <a:t> </a:t>
            </a:r>
            <a:r>
              <a:rPr lang="it-IT" sz="1600" b="1" dirty="0" smtClean="0">
                <a:latin typeface="Comic Sans MS" pitchFamily="66" charset="0"/>
              </a:rPr>
              <a:t>non essere presenti contemporaneamente</a:t>
            </a:r>
            <a:r>
              <a:rPr lang="it-IT" sz="1600" dirty="0" smtClean="0">
                <a:latin typeface="Comic Sans MS" pitchFamily="66" charset="0"/>
              </a:rPr>
              <a:t>.  (quindi la somma di tutte le ricerche che trattano uno, l'altro, o tutti e due gli argomenti).</a:t>
            </a:r>
          </a:p>
          <a:p>
            <a:r>
              <a:rPr lang="it-IT" sz="1600" b="1" i="1" dirty="0" smtClean="0">
                <a:solidFill>
                  <a:srgbClr val="830022"/>
                </a:solidFill>
                <a:latin typeface="Comic Sans MS" pitchFamily="66" charset="0"/>
              </a:rPr>
              <a:t>NOT</a:t>
            </a:r>
            <a:r>
              <a:rPr lang="it-IT" sz="1600" b="1" dirty="0" smtClean="0">
                <a:solidFill>
                  <a:srgbClr val="830022"/>
                </a:solidFill>
                <a:latin typeface="Comic Sans MS" pitchFamily="66" charset="0"/>
              </a:rPr>
              <a:t>.</a:t>
            </a:r>
            <a:r>
              <a:rPr lang="it-IT" sz="1600" dirty="0" smtClean="0">
                <a:latin typeface="Comic Sans MS" pitchFamily="66" charset="0"/>
              </a:rPr>
              <a:t> permette di </a:t>
            </a:r>
            <a:r>
              <a:rPr lang="it-IT" sz="1600" b="1" dirty="0" smtClean="0">
                <a:latin typeface="Comic Sans MS" pitchFamily="66" charset="0"/>
              </a:rPr>
              <a:t>escludere alcuni termini dalla propria ricerca</a:t>
            </a:r>
            <a:r>
              <a:rPr lang="it-IT" sz="1600" dirty="0" smtClean="0">
                <a:latin typeface="Comic Sans MS" pitchFamily="66" charset="0"/>
              </a:rPr>
              <a:t>. Es.: acute </a:t>
            </a:r>
            <a:r>
              <a:rPr lang="it-IT" sz="1600" dirty="0" err="1" smtClean="0">
                <a:latin typeface="Comic Sans MS" pitchFamily="66" charset="0"/>
              </a:rPr>
              <a:t>pain</a:t>
            </a:r>
            <a:r>
              <a:rPr lang="it-IT" sz="1600" dirty="0" smtClean="0">
                <a:latin typeface="Comic Sans MS" pitchFamily="66" charset="0"/>
              </a:rPr>
              <a:t> NOT nursing fa comparire tutto ciò che parla di AP ma non di </a:t>
            </a:r>
            <a:r>
              <a:rPr lang="it-IT" sz="1600" dirty="0" err="1" smtClean="0">
                <a:latin typeface="Comic Sans MS" pitchFamily="66" charset="0"/>
              </a:rPr>
              <a:t>Nrs</a:t>
            </a:r>
            <a:r>
              <a:rPr lang="it-IT" sz="1600" dirty="0" smtClean="0">
                <a:latin typeface="Comic Sans MS" pitchFamily="66" charset="0"/>
              </a:rPr>
              <a:t>.</a:t>
            </a:r>
          </a:p>
          <a:p>
            <a:r>
              <a:rPr lang="it-IT" sz="1600" dirty="0" smtClean="0">
                <a:latin typeface="Comic Sans MS" pitchFamily="66" charset="0"/>
              </a:rPr>
              <a:t>Gli operatori possono essere utilizzati anche in maniera combinata. Es.:</a:t>
            </a:r>
          </a:p>
          <a:p>
            <a:pPr>
              <a:buNone/>
            </a:pPr>
            <a:r>
              <a:rPr lang="it-IT" sz="1600" dirty="0" smtClean="0">
                <a:latin typeface="Comic Sans MS" pitchFamily="66" charset="0"/>
              </a:rPr>
              <a:t>      </a:t>
            </a:r>
            <a:r>
              <a:rPr lang="it-IT" sz="1600" dirty="0" smtClean="0">
                <a:latin typeface="Comic Sans MS" pitchFamily="66" charset="0"/>
              </a:rPr>
              <a:t>(</a:t>
            </a:r>
            <a:r>
              <a:rPr lang="it-IT" sz="1600" dirty="0" smtClean="0">
                <a:latin typeface="Comic Sans MS" pitchFamily="66" charset="0"/>
              </a:rPr>
              <a:t>Acute </a:t>
            </a:r>
            <a:r>
              <a:rPr lang="it-IT" sz="1600" dirty="0" err="1" smtClean="0">
                <a:latin typeface="Comic Sans MS" pitchFamily="66" charset="0"/>
              </a:rPr>
              <a:t>pain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AND </a:t>
            </a:r>
            <a:r>
              <a:rPr lang="it-IT" sz="1600" dirty="0" smtClean="0">
                <a:latin typeface="Comic Sans MS" pitchFamily="66" charset="0"/>
              </a:rPr>
              <a:t>nursing</a:t>
            </a:r>
            <a:r>
              <a:rPr lang="it-IT" sz="1600" dirty="0" smtClean="0">
                <a:latin typeface="Comic Sans MS" pitchFamily="66" charset="0"/>
              </a:rPr>
              <a:t>) </a:t>
            </a:r>
            <a:r>
              <a:rPr lang="it-IT" sz="1600" dirty="0" smtClean="0">
                <a:latin typeface="Comic Sans MS" pitchFamily="66" charset="0"/>
              </a:rPr>
              <a:t>NOT (</a:t>
            </a:r>
            <a:r>
              <a:rPr lang="it-IT" sz="1600" dirty="0" err="1" smtClean="0">
                <a:latin typeface="Comic Sans MS" pitchFamily="66" charset="0"/>
              </a:rPr>
              <a:t>Cancer</a:t>
            </a:r>
            <a:r>
              <a:rPr lang="it-IT" sz="1600" dirty="0" smtClean="0">
                <a:latin typeface="Comic Sans MS" pitchFamily="66" charset="0"/>
              </a:rPr>
              <a:t> OR </a:t>
            </a:r>
            <a:r>
              <a:rPr lang="it-IT" sz="1600" dirty="0" err="1" smtClean="0">
                <a:latin typeface="Comic Sans MS" pitchFamily="66" charset="0"/>
              </a:rPr>
              <a:t>Tumor</a:t>
            </a:r>
            <a:r>
              <a:rPr lang="it-IT" sz="1600" dirty="0" smtClean="0">
                <a:latin typeface="Comic Sans MS" pitchFamily="66" charset="0"/>
              </a:rPr>
              <a:t>)</a:t>
            </a:r>
          </a:p>
          <a:p>
            <a:endParaRPr lang="it-IT" sz="1600" dirty="0" smtClean="0">
              <a:latin typeface="Comic Sans MS" pitchFamily="66" charset="0"/>
            </a:endParaRPr>
          </a:p>
          <a:p>
            <a:r>
              <a:rPr lang="it-IT" sz="1600" b="1" dirty="0" smtClean="0">
                <a:latin typeface="Comic Sans MS" pitchFamily="66" charset="0"/>
              </a:rPr>
              <a:t>Utilizzo delle parentesi</a:t>
            </a:r>
            <a:r>
              <a:rPr lang="it-IT" sz="1600" dirty="0" smtClean="0">
                <a:latin typeface="Comic Sans MS" pitchFamily="66" charset="0"/>
              </a:rPr>
              <a:t>: servono per far comprendere al sistema la sequenza con la quale applicare gli operatori</a:t>
            </a:r>
          </a:p>
          <a:p>
            <a:pPr>
              <a:buNone/>
            </a:pPr>
            <a:endParaRPr lang="it-IT" sz="1600" dirty="0">
              <a:latin typeface="Comic Sans MS" pitchFamily="66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5104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2816" y="-531440"/>
            <a:ext cx="14831616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675456"/>
            <a:ext cx="13860385" cy="9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6752" y="-459432"/>
            <a:ext cx="12899909" cy="877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 smtClean="0">
                <a:latin typeface="Comic Sans MS" pitchFamily="66" charset="0"/>
              </a:rPr>
              <a:t>LA TESI </a:t>
            </a:r>
            <a:r>
              <a:rPr lang="it-IT" sz="3200" dirty="0" err="1" smtClean="0">
                <a:latin typeface="Comic Sans MS" pitchFamily="66" charset="0"/>
              </a:rPr>
              <a:t>DI</a:t>
            </a:r>
            <a:r>
              <a:rPr lang="it-IT" sz="3200" dirty="0" smtClean="0">
                <a:latin typeface="Comic Sans MS" pitchFamily="66" charset="0"/>
              </a:rPr>
              <a:t> LAUREA</a:t>
            </a:r>
            <a:endParaRPr lang="it-IT" sz="3200" dirty="0">
              <a:latin typeface="Comic Sans MS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9552" y="1340768"/>
            <a:ext cx="7488435" cy="4526632"/>
          </a:xfrm>
        </p:spPr>
        <p:txBody>
          <a:bodyPr/>
          <a:lstStyle/>
          <a:p>
            <a:pPr algn="just">
              <a:buNone/>
            </a:pPr>
            <a:r>
              <a:rPr lang="it-IT" dirty="0" smtClean="0">
                <a:latin typeface="Comic Sans MS" pitchFamily="66" charset="0"/>
              </a:rPr>
              <a:t>    </a:t>
            </a:r>
            <a:r>
              <a:rPr lang="it-IT" sz="2000" dirty="0" smtClean="0">
                <a:latin typeface="Comic Sans MS" pitchFamily="66" charset="0"/>
              </a:rPr>
              <a:t>La tesi è un momento istituzionale in cui lo studente può dimostrare la propria capacità di pensiero critico, di elaborazione delle esperienze teorico - professionali ricevute nel corso dei tre anni, l’apprendimento del metodo per l’approccio scientifico ai problemi di salute. </a:t>
            </a:r>
          </a:p>
          <a:p>
            <a:pPr algn="just">
              <a:buNone/>
            </a:pPr>
            <a:endParaRPr lang="it-IT" dirty="0" smtClean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La Tesi di Laurea ha inoltre lo scopo di: </a:t>
            </a:r>
          </a:p>
          <a:p>
            <a:pPr lvl="0"/>
            <a:r>
              <a:rPr lang="it-IT" sz="2000" dirty="0" smtClean="0">
                <a:latin typeface="Comic Sans MS" pitchFamily="66" charset="0"/>
              </a:rPr>
              <a:t>Approfondire un argomento gradito e/o di interesse</a:t>
            </a:r>
          </a:p>
          <a:p>
            <a:pPr lvl="0"/>
            <a:r>
              <a:rPr lang="it-IT" sz="2000" dirty="0" smtClean="0">
                <a:latin typeface="Comic Sans MS" pitchFamily="66" charset="0"/>
              </a:rPr>
              <a:t>Avviare lo studente al lavoro scientifico personale</a:t>
            </a:r>
          </a:p>
          <a:p>
            <a:pPr lvl="0"/>
            <a:r>
              <a:rPr lang="it-IT" sz="2000" dirty="0" smtClean="0">
                <a:latin typeface="Comic Sans MS" pitchFamily="66" charset="0"/>
              </a:rPr>
              <a:t>Dare prova di abilità e correttezza scientifica</a:t>
            </a:r>
          </a:p>
          <a:p>
            <a:pPr lvl="0"/>
            <a:r>
              <a:rPr lang="it-IT" sz="2000" dirty="0" smtClean="0">
                <a:latin typeface="Comic Sans MS" pitchFamily="66" charset="0"/>
              </a:rPr>
              <a:t>Sviluppare autonomia di gestione del proprio ambito professionale nello studente</a:t>
            </a:r>
          </a:p>
          <a:p>
            <a:pPr lvl="0"/>
            <a:r>
              <a:rPr lang="it-IT" sz="2000" dirty="0" smtClean="0">
                <a:latin typeface="Comic Sans MS" pitchFamily="66" charset="0"/>
              </a:rPr>
              <a:t>Essere uno strumento di valutazione dello studente stesso</a:t>
            </a:r>
          </a:p>
          <a:p>
            <a:pPr algn="just">
              <a:buNone/>
            </a:pPr>
            <a:endParaRPr lang="it-IT" dirty="0" smtClean="0">
              <a:latin typeface="Comic Sans MS" pitchFamily="66" charset="0"/>
            </a:endParaRP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sz="1000" dirty="0" smtClean="0">
                <a:latin typeface="Comic Sans MS" pitchFamily="66" charset="0"/>
              </a:rPr>
              <a:t>Elementi di metodologia della ricerca infermieristica per la realizzazione della tesi di laurea</a:t>
            </a:r>
            <a:endParaRPr lang="it-IT" altLang="it-IT" sz="1000" dirty="0" smtClean="0"/>
          </a:p>
          <a:p>
            <a:pPr>
              <a:defRPr/>
            </a:pPr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116632"/>
            <a:ext cx="13964709" cy="96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 smtClean="0"/>
              <a:t>Filtri</a:t>
            </a:r>
            <a:endParaRPr lang="it-IT" sz="2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15616" y="980728"/>
            <a:ext cx="7272808" cy="4886672"/>
          </a:xfrm>
        </p:spPr>
        <p:txBody>
          <a:bodyPr/>
          <a:lstStyle/>
          <a:p>
            <a:pPr>
              <a:buNone/>
            </a:pPr>
            <a:r>
              <a:rPr lang="it-IT" sz="1800" dirty="0" smtClean="0"/>
              <a:t>Una volta inserite le parole chiave e lanciato la ricerca, comparirà un elenco di articoli corrispondenti alla stringa di ricerca. Il sistema segnala anche il numero di articoli selezionati con i criteri inseriti.</a:t>
            </a:r>
          </a:p>
          <a:p>
            <a:endParaRPr lang="it-IT" sz="1800" dirty="0" smtClean="0"/>
          </a:p>
          <a:p>
            <a:r>
              <a:rPr lang="it-IT" sz="1800" dirty="0" smtClean="0"/>
              <a:t>È possibile affinare ulteriormente la ricerca inserendo dei filtri. Le tipologie di selezione applicabili si trovano sul lato sinistro:</a:t>
            </a:r>
          </a:p>
          <a:p>
            <a:r>
              <a:rPr lang="it-IT" sz="1800" dirty="0" smtClean="0"/>
              <a:t>Tipo di articolo</a:t>
            </a:r>
          </a:p>
          <a:p>
            <a:r>
              <a:rPr lang="it-IT" sz="1800" dirty="0" smtClean="0"/>
              <a:t>Disponibilità del testo</a:t>
            </a:r>
          </a:p>
          <a:p>
            <a:r>
              <a:rPr lang="it-IT" sz="1800" dirty="0" smtClean="0"/>
              <a:t>Data di pubblicazione</a:t>
            </a:r>
          </a:p>
          <a:p>
            <a:r>
              <a:rPr lang="it-IT" sz="1800" dirty="0" smtClean="0"/>
              <a:t>Specie </a:t>
            </a:r>
          </a:p>
          <a:p>
            <a:r>
              <a:rPr lang="it-IT" sz="1800" dirty="0" smtClean="0"/>
              <a:t>lingue</a:t>
            </a:r>
          </a:p>
          <a:p>
            <a:r>
              <a:rPr lang="it-IT" sz="1800" dirty="0" smtClean="0"/>
              <a:t>Altri filtri</a:t>
            </a:r>
          </a:p>
          <a:p>
            <a:endParaRPr lang="it-IT" sz="1800" dirty="0" smtClean="0"/>
          </a:p>
          <a:p>
            <a:pPr>
              <a:buNone/>
            </a:pPr>
            <a:r>
              <a:rPr lang="it-IT" b="1" i="1" dirty="0" smtClean="0">
                <a:solidFill>
                  <a:schemeClr val="tx1">
                    <a:lumMod val="75000"/>
                  </a:schemeClr>
                </a:solidFill>
              </a:rPr>
              <a:t>Una selezione ben condotta deve portare alla selezione di un numero contenuto di articoli</a:t>
            </a: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-243408"/>
            <a:ext cx="12167320" cy="949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Lettura critica degli articoli selezionati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3608" y="1268760"/>
            <a:ext cx="7416824" cy="459864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È  un processo intellettuale attivo, nel quale il lettore partecipa ad un dialogo interiore con lo scrittore, analizzando ogni caratteristica strutturale del testo, per valutarlo in maniera accurata ed imparziale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Implica la </a:t>
            </a:r>
            <a:r>
              <a:rPr lang="it-IT" b="1" dirty="0" smtClean="0">
                <a:solidFill>
                  <a:srgbClr val="FF0000"/>
                </a:solidFill>
              </a:rPr>
              <a:t>riflessione critica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analisi razionale delle idee, delle deduzioni, delle ipotesi, dei principi, degli argomenti, delle conclusioni, dei problemi, delle affermazioni, delle credenze e delle azioni (</a:t>
            </a:r>
            <a:r>
              <a:rPr lang="it-IT" dirty="0" err="1" smtClean="0"/>
              <a:t>Bandman</a:t>
            </a:r>
            <a:r>
              <a:rPr lang="it-IT" dirty="0" smtClean="0"/>
              <a:t>, 1988).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Fasi della lettura critica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55576" y="1268760"/>
            <a:ext cx="2664296" cy="93610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 Comprensione preliminare</a:t>
            </a:r>
            <a:endParaRPr lang="it-IT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9" name="Segnaposto contenuto 3"/>
          <p:cNvSpPr txBox="1">
            <a:spLocks/>
          </p:cNvSpPr>
          <p:nvPr/>
        </p:nvSpPr>
        <p:spPr bwMode="auto">
          <a:xfrm>
            <a:off x="4644008" y="1844824"/>
            <a:ext cx="2808312" cy="936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Comprensione globale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egnaposto contenuto 3"/>
          <p:cNvSpPr txBox="1">
            <a:spLocks/>
          </p:cNvSpPr>
          <p:nvPr/>
        </p:nvSpPr>
        <p:spPr bwMode="auto">
          <a:xfrm>
            <a:off x="1187624" y="3140968"/>
            <a:ext cx="2736304" cy="936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Comprensione di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analisi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egnaposto contenuto 3"/>
          <p:cNvSpPr txBox="1">
            <a:spLocks/>
          </p:cNvSpPr>
          <p:nvPr/>
        </p:nvSpPr>
        <p:spPr bwMode="auto">
          <a:xfrm>
            <a:off x="4788024" y="3933056"/>
            <a:ext cx="2736304" cy="936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Comprensione di sintesi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Strutturazione di un articolo di ricerca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71600" y="1268760"/>
            <a:ext cx="7704088" cy="4598640"/>
          </a:xfrm>
        </p:spPr>
        <p:txBody>
          <a:bodyPr/>
          <a:lstStyle/>
          <a:p>
            <a:r>
              <a:rPr lang="it-IT" sz="2200" b="1" dirty="0" err="1" smtClean="0">
                <a:solidFill>
                  <a:schemeClr val="tx1"/>
                </a:solidFill>
              </a:rPr>
              <a:t>Abstract</a:t>
            </a:r>
            <a:r>
              <a:rPr lang="it-IT" sz="2200" dirty="0" smtClean="0"/>
              <a:t>.      È un riassunto che rappresenta sinteticamente il disegno dello studio, gli obiettivi e i risultati raggiunti</a:t>
            </a:r>
          </a:p>
          <a:p>
            <a:endParaRPr lang="it-IT" sz="2200" dirty="0" smtClean="0"/>
          </a:p>
          <a:p>
            <a:r>
              <a:rPr lang="it-IT" sz="2200" b="1" dirty="0" smtClean="0">
                <a:solidFill>
                  <a:schemeClr val="tx1"/>
                </a:solidFill>
              </a:rPr>
              <a:t>Introduzione</a:t>
            </a:r>
            <a:r>
              <a:rPr lang="it-IT" sz="2200" dirty="0" smtClean="0"/>
              <a:t>.  È la rappresentazione del problema di indagine, che illustra il contesto e il problema preso in esame, facendo  riferimento alle evidenze scientifiche</a:t>
            </a:r>
          </a:p>
          <a:p>
            <a:endParaRPr lang="it-IT" sz="2200" dirty="0" smtClean="0"/>
          </a:p>
          <a:p>
            <a:r>
              <a:rPr lang="it-IT" sz="2200" b="1" dirty="0" smtClean="0">
                <a:solidFill>
                  <a:schemeClr val="tx1"/>
                </a:solidFill>
              </a:rPr>
              <a:t>Scopo</a:t>
            </a:r>
            <a:r>
              <a:rPr lang="it-IT" sz="2200" dirty="0" smtClean="0"/>
              <a:t>. Spiega lo scopo e gli obiettivi specifici del lavoro di ricerca. Gli obiettivi devono essere specifici, chiari, raggiungibili</a:t>
            </a:r>
            <a:endParaRPr lang="it-IT" sz="22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Strutturazione di un articolo di ricerca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9592" y="1124744"/>
            <a:ext cx="7776096" cy="4742656"/>
          </a:xfrm>
        </p:spPr>
        <p:txBody>
          <a:bodyPr/>
          <a:lstStyle/>
          <a:p>
            <a:r>
              <a:rPr lang="it-IT" sz="2200" b="1" dirty="0" smtClean="0">
                <a:solidFill>
                  <a:schemeClr val="tx1"/>
                </a:solidFill>
              </a:rPr>
              <a:t>Materiali e metodo</a:t>
            </a:r>
            <a:r>
              <a:rPr lang="it-IT" sz="2200" dirty="0" smtClean="0"/>
              <a:t>. Illustra il disegno di ricerca, definendo: tipologia di studio proposto, campione di studio, strumento/i utilizzato/i per la raccolta dei dati, periodo di svolgimento della rilevazione, modalità di elaborazione dei dati</a:t>
            </a:r>
          </a:p>
          <a:p>
            <a:r>
              <a:rPr lang="it-IT" sz="2200" b="1" dirty="0" smtClean="0">
                <a:solidFill>
                  <a:schemeClr val="tx1"/>
                </a:solidFill>
              </a:rPr>
              <a:t>Risultati.</a:t>
            </a:r>
            <a:r>
              <a:rPr lang="it-IT" sz="2200" dirty="0" smtClean="0"/>
              <a:t> Vengono rappresentati in modo oggettivo i risultati dello studio attraverso l’analisi statistica. Possono essere utilizzati grafici o tabelle per una più chiara rappresentazione</a:t>
            </a:r>
          </a:p>
          <a:p>
            <a:r>
              <a:rPr lang="it-IT" sz="2200" b="1" dirty="0" smtClean="0">
                <a:solidFill>
                  <a:schemeClr val="tx1"/>
                </a:solidFill>
              </a:rPr>
              <a:t>Discussione. </a:t>
            </a:r>
            <a:r>
              <a:rPr lang="it-IT" sz="2200" dirty="0" smtClean="0"/>
              <a:t>I dati analizzati vengono commentati dall’autore, facendo riflessioni, supportate dalle evidenze scientifiche, che mettano in relazione le variabili esaminate, che possano spiegare il fenomeno osservato</a:t>
            </a:r>
            <a:endParaRPr lang="it-IT" sz="22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Strutturazione di un articolo di ricerca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15616" y="1340768"/>
            <a:ext cx="7560072" cy="4752528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Conclusioni</a:t>
            </a:r>
            <a:r>
              <a:rPr lang="it-IT" dirty="0" smtClean="0"/>
              <a:t>. Vengono evidenziati i risultati più rilevanti per la pratica clinica e la ricerca.</a:t>
            </a:r>
          </a:p>
          <a:p>
            <a:r>
              <a:rPr lang="it-IT" dirty="0" smtClean="0"/>
              <a:t>Vengono esposti possibili ambiti di indagine per la ricerca futura</a:t>
            </a:r>
          </a:p>
          <a:p>
            <a:r>
              <a:rPr lang="it-IT" dirty="0" smtClean="0"/>
              <a:t>Vengono rappresentati i limiti dello studio (di campione, di indagine, di risultato) </a:t>
            </a:r>
          </a:p>
          <a:p>
            <a:pPr>
              <a:buNone/>
            </a:pPr>
            <a:r>
              <a:rPr lang="it-IT" b="1" i="1" dirty="0" smtClean="0"/>
              <a:t>Nella lettura critica viene effettuata un’analisi dell’articolo nella sua interezza e nelle sue parti, verificando la linearità del metodo e la coerenza interna del </a:t>
            </a:r>
            <a:r>
              <a:rPr lang="it-IT" b="1" i="1" dirty="0" smtClean="0"/>
              <a:t>lavoro</a:t>
            </a:r>
          </a:p>
          <a:p>
            <a:pPr lvl="0">
              <a:buNone/>
            </a:pPr>
            <a:r>
              <a:rPr lang="it-IT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CHECKLIST </a:t>
            </a:r>
            <a:r>
              <a:rPr lang="it-IT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DI</a:t>
            </a:r>
            <a:r>
              <a:rPr lang="it-IT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VALUTAZIONE DELLA RICERCA</a:t>
            </a:r>
            <a:endParaRPr lang="it-IT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endParaRPr lang="it-IT" b="1" i="1" dirty="0" smtClean="0"/>
          </a:p>
          <a:p>
            <a:pPr>
              <a:buNone/>
            </a:pPr>
            <a:endParaRPr lang="it-IT" b="1" i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3608" y="1340768"/>
            <a:ext cx="7632080" cy="452663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data 4">
            <a:extLst>
              <a:ext uri="{FF2B5EF4-FFF2-40B4-BE49-F238E27FC236}">
                <a16:creationId xmlns:a16="http://schemas.microsoft.com/office/drawing/2014/main" xmlns="" id="{C9B05DEA-018C-428C-A4E7-99AEFDAE54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 smtClean="0">
                <a:solidFill>
                  <a:schemeClr val="bg1"/>
                </a:solidFill>
              </a:rPr>
              <a:t>30/11/2018</a:t>
            </a:r>
            <a:endParaRPr lang="it-IT" altLang="it-IT" sz="1100" dirty="0">
              <a:solidFill>
                <a:schemeClr val="bg1"/>
              </a:solidFill>
            </a:endParaRPr>
          </a:p>
        </p:txBody>
      </p:sp>
      <p:sp>
        <p:nvSpPr>
          <p:cNvPr id="6147" name="Segnaposto piè di pagina 5">
            <a:extLst>
              <a:ext uri="{FF2B5EF4-FFF2-40B4-BE49-F238E27FC236}">
                <a16:creationId xmlns:a16="http://schemas.microsoft.com/office/drawing/2014/main" xmlns="" id="{CF30D409-A72E-4F65-A5E0-5EB9411D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sz="1000" dirty="0" smtClean="0">
                <a:solidFill>
                  <a:schemeClr val="bg1"/>
                </a:solidFill>
                <a:latin typeface="Comic Sans MS" pitchFamily="66" charset="0"/>
              </a:rPr>
              <a:t>Elementi di metodologia della ricerca infermieristica per la realizzazione della tesi di laurea</a:t>
            </a:r>
            <a:endParaRPr lang="it-IT" altLang="it-IT" sz="1000" dirty="0">
              <a:solidFill>
                <a:schemeClr val="bg1"/>
              </a:solidFill>
            </a:endParaRPr>
          </a:p>
        </p:txBody>
      </p:sp>
      <p:sp>
        <p:nvSpPr>
          <p:cNvPr id="6148" name="Segnaposto numero diapositiva 6">
            <a:extLst>
              <a:ext uri="{FF2B5EF4-FFF2-40B4-BE49-F238E27FC236}">
                <a16:creationId xmlns:a16="http://schemas.microsoft.com/office/drawing/2014/main" xmlns="" id="{DF88D9B0-94C0-4277-8F74-A182E2E3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Pagina 1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xmlns="" id="{21F55D24-8172-4F9F-A53E-8E773A234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416800" cy="4752528"/>
          </a:xfrm>
        </p:spPr>
        <p:txBody>
          <a:bodyPr/>
          <a:lstStyle/>
          <a:p>
            <a:pPr algn="ctr"/>
            <a:r>
              <a:rPr lang="it-IT" sz="2800" dirty="0" smtClean="0">
                <a:latin typeface="Comic Sans MS" pitchFamily="66" charset="0"/>
              </a:rPr>
              <a:t/>
            </a:r>
            <a:br>
              <a:rPr lang="it-IT" sz="2800" dirty="0" smtClean="0">
                <a:latin typeface="Comic Sans MS" pitchFamily="66" charset="0"/>
              </a:rPr>
            </a:br>
            <a:r>
              <a:rPr lang="it-IT" sz="2800" dirty="0" smtClean="0">
                <a:latin typeface="Comic Sans MS" pitchFamily="66" charset="0"/>
              </a:rPr>
              <a:t>LA RICERCA INFERMIERISTICA</a:t>
            </a:r>
            <a:r>
              <a:rPr lang="it-IT" sz="1800" dirty="0" smtClean="0">
                <a:latin typeface="Comic Sans MS" pitchFamily="66" charset="0"/>
              </a:rPr>
              <a:t/>
            </a:r>
            <a:br>
              <a:rPr lang="it-IT" sz="1800" dirty="0" smtClean="0">
                <a:latin typeface="Comic Sans MS" pitchFamily="66" charset="0"/>
              </a:rPr>
            </a:br>
            <a:r>
              <a:rPr lang="it-IT" sz="1800" dirty="0" smtClean="0">
                <a:latin typeface="Comic Sans MS" pitchFamily="66" charset="0"/>
              </a:rPr>
              <a:t/>
            </a:r>
            <a:br>
              <a:rPr lang="it-IT" sz="1800" dirty="0" smtClean="0">
                <a:latin typeface="Comic Sans MS" pitchFamily="66" charset="0"/>
              </a:rPr>
            </a:br>
            <a:r>
              <a:rPr lang="it-IT" sz="1800" dirty="0" smtClean="0">
                <a:latin typeface="Comic Sans MS" pitchFamily="66" charset="0"/>
              </a:rPr>
              <a:t/>
            </a:r>
            <a:br>
              <a:rPr lang="it-IT" sz="1800" dirty="0" smtClean="0">
                <a:latin typeface="Comic Sans MS" pitchFamily="66" charset="0"/>
              </a:rPr>
            </a:br>
            <a: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  <a:t>L’infermieristica è una disciplina sostenuta dalla scienza.</a:t>
            </a:r>
            <a:b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  <a:t> La scienza si evolve attraverso la ricerca e le nuove scoperte  che da essa derivano. </a:t>
            </a:r>
            <a:b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  <a:t>Agli infermieri oggi sono richieste </a:t>
            </a:r>
            <a:r>
              <a:rPr lang="it-IT" sz="1800" b="0" i="1" dirty="0" smtClean="0">
                <a:solidFill>
                  <a:srgbClr val="000000"/>
                </a:solidFill>
                <a:latin typeface="Comic Sans MS" pitchFamily="66" charset="0"/>
              </a:rPr>
              <a:t>conoscenze aggiornate, abilità e capacità di pensiero critico.</a:t>
            </a:r>
            <a:br>
              <a:rPr lang="it-IT" sz="1800" b="0" i="1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b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it-IT" sz="1800" b="0" dirty="0" smtClean="0">
                <a:solidFill>
                  <a:srgbClr val="000000"/>
                </a:solidFill>
                <a:latin typeface="Comic Sans MS" pitchFamily="66" charset="0"/>
              </a:rPr>
              <a:t>Il nursing può evolversi solo se gli infermieri fanno e utilizzano la ricerca per la pratica clinica e l’insegnamento</a:t>
            </a:r>
            <a:r>
              <a:rPr lang="it-IT" sz="1800" dirty="0" smtClean="0">
                <a:latin typeface="Comic Sans MS" pitchFamily="66" charset="0"/>
              </a:rPr>
              <a:t>.</a:t>
            </a:r>
            <a:br>
              <a:rPr lang="it-IT" sz="1800" dirty="0" smtClean="0">
                <a:latin typeface="Comic Sans MS" pitchFamily="66" charset="0"/>
              </a:rPr>
            </a:br>
            <a:endParaRPr lang="it-IT" altLang="it-IT" sz="1800" dirty="0"/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xmlns="" id="{54BA68C3-0787-4C30-B595-C4DC5C2CAD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2565400"/>
            <a:ext cx="3946525" cy="3154363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it-IT" altLang="it-IT" sz="1600" b="1" dirty="0" smtClean="0"/>
              <a:t> </a:t>
            </a:r>
            <a:endParaRPr lang="it-IT" altLang="it-IT" sz="1600" b="1" dirty="0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xmlns="" id="{A3F492C5-9DA1-408A-8595-CDC7EEE31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4" name="Mezza cornice 3">
            <a:extLst>
              <a:ext uri="{FF2B5EF4-FFF2-40B4-BE49-F238E27FC236}">
                <a16:creationId xmlns:a16="http://schemas.microsoft.com/office/drawing/2014/main" xmlns="" id="{6DFC512E-2B42-4B95-B70D-C6FACE5A4E88}"/>
              </a:ext>
            </a:extLst>
          </p:cNvPr>
          <p:cNvSpPr/>
          <p:nvPr/>
        </p:nvSpPr>
        <p:spPr bwMode="auto">
          <a:xfrm>
            <a:off x="4427538" y="2420938"/>
            <a:ext cx="914400" cy="914400"/>
          </a:xfrm>
          <a:prstGeom prst="halfFra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omic Sans MS" pitchFamily="66" charset="0"/>
              </a:rPr>
              <a:t>LE FONTI DEL SAPERE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2252464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NON STRUTTURATE</a:t>
            </a:r>
          </a:p>
          <a:p>
            <a:r>
              <a:rPr lang="it-IT" dirty="0" smtClean="0">
                <a:latin typeface="Comic Sans MS" pitchFamily="66" charset="0"/>
              </a:rPr>
              <a:t>Intuizione</a:t>
            </a:r>
          </a:p>
          <a:p>
            <a:r>
              <a:rPr lang="it-IT" dirty="0" smtClean="0">
                <a:latin typeface="Comic Sans MS" pitchFamily="66" charset="0"/>
              </a:rPr>
              <a:t>Prove ed errori</a:t>
            </a:r>
          </a:p>
          <a:p>
            <a:r>
              <a:rPr lang="it-IT" dirty="0" smtClean="0">
                <a:latin typeface="Comic Sans MS" pitchFamily="66" charset="0"/>
              </a:rPr>
              <a:t>Tradizione</a:t>
            </a:r>
          </a:p>
          <a:p>
            <a:r>
              <a:rPr lang="it-IT" dirty="0" smtClean="0">
                <a:latin typeface="Comic Sans MS" pitchFamily="66" charset="0"/>
              </a:rPr>
              <a:t>Autorità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2540496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latin typeface="Comic Sans MS" pitchFamily="66" charset="0"/>
              </a:rPr>
              <a:t>    STRUTTURATE</a:t>
            </a:r>
          </a:p>
          <a:p>
            <a:r>
              <a:rPr lang="it-IT" dirty="0" smtClean="0">
                <a:latin typeface="Comic Sans MS" pitchFamily="66" charset="0"/>
              </a:rPr>
              <a:t>Induzione</a:t>
            </a:r>
          </a:p>
          <a:p>
            <a:r>
              <a:rPr lang="it-IT" dirty="0" smtClean="0">
                <a:latin typeface="Comic Sans MS" pitchFamily="66" charset="0"/>
              </a:rPr>
              <a:t>Deduzione</a:t>
            </a:r>
          </a:p>
          <a:p>
            <a:r>
              <a:rPr lang="it-IT" dirty="0" smtClean="0">
                <a:latin typeface="Comic Sans MS" pitchFamily="66" charset="0"/>
              </a:rPr>
              <a:t>Processo infermieristico</a:t>
            </a:r>
          </a:p>
          <a:p>
            <a:r>
              <a:rPr lang="it-IT" dirty="0" smtClean="0">
                <a:latin typeface="Comic Sans MS" pitchFamily="66" charset="0"/>
              </a:rPr>
              <a:t>Ricerca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899592" y="4797152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8224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99592" y="4437112"/>
            <a:ext cx="73448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1800" b="1" i="1" dirty="0" smtClean="0">
                <a:solidFill>
                  <a:srgbClr val="830022"/>
                </a:solidFill>
                <a:latin typeface="Comic Sans MS" pitchFamily="66" charset="0"/>
              </a:rPr>
              <a:t>            </a:t>
            </a:r>
            <a:r>
              <a:rPr lang="it-IT" sz="2000" b="1" i="1" dirty="0" smtClean="0">
                <a:solidFill>
                  <a:srgbClr val="830022"/>
                </a:solidFill>
                <a:latin typeface="Comic Sans MS" pitchFamily="66" charset="0"/>
              </a:rPr>
              <a:t>LA DIFFERENZA E’ IL METODO!</a:t>
            </a:r>
          </a:p>
          <a:p>
            <a:pPr algn="just">
              <a:buNone/>
            </a:pPr>
            <a:r>
              <a:rPr lang="it-IT" sz="1800" i="1" dirty="0" smtClean="0">
                <a:solidFill>
                  <a:srgbClr val="830022"/>
                </a:solidFill>
                <a:latin typeface="Comic Sans MS" pitchFamily="66" charset="0"/>
              </a:rPr>
              <a:t>Il sapere generato attraverso approcci strutturati ha più probabilità di essere attendibile e generalizzabile rispetto al sapere derivato dalle fonti non strutturate</a:t>
            </a:r>
            <a:endParaRPr lang="it-IT" sz="1800" i="1" dirty="0">
              <a:solidFill>
                <a:srgbClr val="83002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METODI </a:t>
            </a:r>
            <a:r>
              <a:rPr lang="it-IT" dirty="0" err="1" smtClean="0">
                <a:latin typeface="Comic Sans MS" pitchFamily="66" charset="0"/>
              </a:rPr>
              <a:t>DI</a:t>
            </a:r>
            <a:r>
              <a:rPr lang="it-IT" dirty="0" smtClean="0">
                <a:latin typeface="Comic Sans MS" pitchFamily="66" charset="0"/>
              </a:rPr>
              <a:t> RAGIONAMENTO LOGICO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3568" y="1124744"/>
            <a:ext cx="3816424" cy="4824536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       INDUTTIVO</a:t>
            </a:r>
          </a:p>
          <a:p>
            <a:r>
              <a:rPr lang="it-IT" sz="1800" dirty="0" smtClean="0">
                <a:latin typeface="Comic Sans MS" pitchFamily="66" charset="0"/>
              </a:rPr>
              <a:t>Identificazione del problema</a:t>
            </a:r>
          </a:p>
          <a:p>
            <a:r>
              <a:rPr lang="it-IT" sz="1800" dirty="0" smtClean="0">
                <a:latin typeface="Comic Sans MS" pitchFamily="66" charset="0"/>
              </a:rPr>
              <a:t>Revisione della letteratura</a:t>
            </a:r>
          </a:p>
          <a:p>
            <a:r>
              <a:rPr lang="it-IT" sz="1800" dirty="0" smtClean="0">
                <a:latin typeface="Comic Sans MS" pitchFamily="66" charset="0"/>
              </a:rPr>
              <a:t>Selezione del metodo</a:t>
            </a:r>
          </a:p>
          <a:p>
            <a:r>
              <a:rPr lang="it-IT" sz="1800" dirty="0" smtClean="0">
                <a:latin typeface="Comic Sans MS" pitchFamily="66" charset="0"/>
              </a:rPr>
              <a:t>Raccolta dei dati</a:t>
            </a:r>
          </a:p>
          <a:p>
            <a:r>
              <a:rPr lang="it-IT" sz="1800" dirty="0" smtClean="0">
                <a:latin typeface="Comic Sans MS" pitchFamily="66" charset="0"/>
              </a:rPr>
              <a:t>Analisi dei dati</a:t>
            </a:r>
          </a:p>
          <a:p>
            <a:r>
              <a:rPr lang="it-IT" sz="1800" dirty="0" smtClean="0">
                <a:latin typeface="Comic Sans MS" pitchFamily="66" charset="0"/>
              </a:rPr>
              <a:t>Interpretazione dei risultati</a:t>
            </a:r>
          </a:p>
          <a:p>
            <a:r>
              <a:rPr lang="it-IT" sz="1800" dirty="0" smtClean="0">
                <a:latin typeface="Comic Sans MS" pitchFamily="66" charset="0"/>
              </a:rPr>
              <a:t>Sviluppo dei concetti</a:t>
            </a:r>
          </a:p>
          <a:p>
            <a:r>
              <a:rPr lang="it-IT" sz="1800" dirty="0" smtClean="0">
                <a:latin typeface="Comic Sans MS" pitchFamily="66" charset="0"/>
              </a:rPr>
              <a:t>Elaborazione delle conclusioni</a:t>
            </a:r>
          </a:p>
          <a:p>
            <a:r>
              <a:rPr lang="it-IT" sz="1800" dirty="0" smtClean="0">
                <a:latin typeface="Comic Sans MS" pitchFamily="66" charset="0"/>
              </a:rPr>
              <a:t>Creazione delle ipotesi</a:t>
            </a:r>
          </a:p>
          <a:p>
            <a:pPr>
              <a:lnSpc>
                <a:spcPct val="150000"/>
              </a:lnSpc>
            </a:pPr>
            <a:r>
              <a:rPr lang="it-IT" sz="1800" dirty="0" smtClean="0">
                <a:latin typeface="Comic Sans MS" pitchFamily="66" charset="0"/>
              </a:rPr>
              <a:t>Comunicazione dei risultati</a:t>
            </a:r>
          </a:p>
          <a:p>
            <a:pPr>
              <a:lnSpc>
                <a:spcPct val="150000"/>
              </a:lnSpc>
              <a:buNone/>
            </a:pPr>
            <a:r>
              <a:rPr lang="it-IT" sz="1800" dirty="0" smtClean="0">
                <a:latin typeface="Comic Sans MS" pitchFamily="66" charset="0"/>
              </a:rPr>
              <a:t>PARTICOLARE    GENERALE</a:t>
            </a:r>
          </a:p>
          <a:p>
            <a:pPr>
              <a:buNone/>
            </a:pPr>
            <a:r>
              <a:rPr lang="it-IT" sz="2000" b="1" dirty="0" smtClean="0">
                <a:solidFill>
                  <a:srgbClr val="830022"/>
                </a:solidFill>
                <a:latin typeface="Comic Sans MS" pitchFamily="66" charset="0"/>
              </a:rPr>
              <a:t>RICERCA QUALITATIVA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052736"/>
            <a:ext cx="3703638" cy="4814664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        DEDUTTIVO</a:t>
            </a:r>
          </a:p>
          <a:p>
            <a:r>
              <a:rPr lang="it-IT" sz="1800" dirty="0" smtClean="0">
                <a:latin typeface="Comic Sans MS" pitchFamily="66" charset="0"/>
              </a:rPr>
              <a:t>Identificazione del problema</a:t>
            </a:r>
          </a:p>
          <a:p>
            <a:r>
              <a:rPr lang="it-IT" sz="1800" dirty="0" smtClean="0">
                <a:latin typeface="Comic Sans MS" pitchFamily="66" charset="0"/>
              </a:rPr>
              <a:t>Revisione della letteratura</a:t>
            </a:r>
          </a:p>
          <a:p>
            <a:r>
              <a:rPr lang="it-IT" sz="1800" dirty="0" smtClean="0">
                <a:latin typeface="Comic Sans MS" pitchFamily="66" charset="0"/>
              </a:rPr>
              <a:t>Identificazione struttura teorica</a:t>
            </a:r>
          </a:p>
          <a:p>
            <a:r>
              <a:rPr lang="it-IT" sz="1800" dirty="0" smtClean="0">
                <a:latin typeface="Comic Sans MS" pitchFamily="66" charset="0"/>
              </a:rPr>
              <a:t>Creazione delle ipotesi</a:t>
            </a:r>
          </a:p>
          <a:p>
            <a:r>
              <a:rPr lang="it-IT" sz="1800" dirty="0" smtClean="0">
                <a:latin typeface="Comic Sans MS" pitchFamily="66" charset="0"/>
              </a:rPr>
              <a:t>Selezione del metodo</a:t>
            </a:r>
          </a:p>
          <a:p>
            <a:r>
              <a:rPr lang="it-IT" sz="1800" dirty="0" smtClean="0">
                <a:latin typeface="Comic Sans MS" pitchFamily="66" charset="0"/>
              </a:rPr>
              <a:t>Raccolta dei dati</a:t>
            </a:r>
          </a:p>
          <a:p>
            <a:r>
              <a:rPr lang="it-IT" sz="1800" dirty="0" smtClean="0">
                <a:latin typeface="Comic Sans MS" pitchFamily="66" charset="0"/>
              </a:rPr>
              <a:t>Analisi dei dati</a:t>
            </a:r>
          </a:p>
          <a:p>
            <a:r>
              <a:rPr lang="it-IT" sz="1800" dirty="0" smtClean="0">
                <a:latin typeface="Comic Sans MS" pitchFamily="66" charset="0"/>
              </a:rPr>
              <a:t>Accettazione/rifiuto ipotesi</a:t>
            </a:r>
          </a:p>
          <a:p>
            <a:r>
              <a:rPr lang="it-IT" sz="1800" dirty="0" smtClean="0">
                <a:latin typeface="Comic Sans MS" pitchFamily="66" charset="0"/>
              </a:rPr>
              <a:t>Analisi della generalizzazione</a:t>
            </a:r>
          </a:p>
          <a:p>
            <a:r>
              <a:rPr lang="it-IT" sz="1800" dirty="0" smtClean="0">
                <a:latin typeface="Comic Sans MS" pitchFamily="66" charset="0"/>
              </a:rPr>
              <a:t>Comunicazione dei risultati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latin typeface="Comic Sans MS" pitchFamily="66" charset="0"/>
              </a:rPr>
              <a:t> GENERALE       PARTICOLARE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 smtClean="0">
                <a:solidFill>
                  <a:srgbClr val="830022"/>
                </a:solidFill>
                <a:latin typeface="Comic Sans MS" pitchFamily="66" charset="0"/>
              </a:rPr>
              <a:t>RICERCA QUANTITATIVA</a:t>
            </a:r>
          </a:p>
          <a:p>
            <a:endParaRPr lang="it-IT" sz="1800" dirty="0">
              <a:latin typeface="Comic Sans MS" pitchFamily="66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13" name="Freccia a destra 12"/>
          <p:cNvSpPr/>
          <p:nvPr/>
        </p:nvSpPr>
        <p:spPr bwMode="auto">
          <a:xfrm>
            <a:off x="2627784" y="5013176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>
            <a:off x="2555776" y="5013176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CARATTERI </a:t>
            </a:r>
            <a:r>
              <a:rPr lang="it-IT" dirty="0" err="1" smtClean="0">
                <a:latin typeface="Comic Sans MS" pitchFamily="66" charset="0"/>
              </a:rPr>
              <a:t>DI</a:t>
            </a:r>
            <a:r>
              <a:rPr lang="it-IT" dirty="0" smtClean="0">
                <a:latin typeface="Comic Sans MS" pitchFamily="66" charset="0"/>
              </a:rPr>
              <a:t> UNO STUDIO SCIENTIFICO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9552" y="1268760"/>
            <a:ext cx="7920880" cy="4824536"/>
          </a:xfrm>
        </p:spPr>
        <p:txBody>
          <a:bodyPr/>
          <a:lstStyle/>
          <a:p>
            <a:r>
              <a:rPr lang="it-IT" sz="2000" b="1" dirty="0" smtClean="0">
                <a:solidFill>
                  <a:srgbClr val="790022"/>
                </a:solidFill>
                <a:latin typeface="Comic Sans MS" pitchFamily="66" charset="0"/>
              </a:rPr>
              <a:t>ORDINE.</a:t>
            </a:r>
            <a:r>
              <a:rPr lang="it-IT" sz="2000" dirty="0" smtClean="0">
                <a:latin typeface="Comic Sans MS" pitchFamily="66" charset="0"/>
              </a:rPr>
              <a:t> L’approccio scientifico richiede il rispetto di fasi chiaramente definite e ordinate</a:t>
            </a:r>
          </a:p>
          <a:p>
            <a:r>
              <a:rPr lang="it-IT" sz="2000" b="1" dirty="0" smtClean="0">
                <a:solidFill>
                  <a:srgbClr val="790022"/>
                </a:solidFill>
                <a:latin typeface="Comic Sans MS" pitchFamily="66" charset="0"/>
              </a:rPr>
              <a:t>EMPIRISMO</a:t>
            </a:r>
            <a:r>
              <a:rPr lang="it-IT" sz="2000" b="1" dirty="0" smtClean="0">
                <a:latin typeface="Comic Sans MS" pitchFamily="66" charset="0"/>
              </a:rPr>
              <a:t>.</a:t>
            </a:r>
            <a:r>
              <a:rPr lang="it-IT" sz="2000" dirty="0" smtClean="0">
                <a:latin typeface="Comic Sans MS" pitchFamily="66" charset="0"/>
              </a:rPr>
              <a:t> Le informazioni devono essere descrivibili, osservabili e verificabili.</a:t>
            </a:r>
          </a:p>
          <a:p>
            <a:r>
              <a:rPr lang="it-IT" sz="2000" b="1" dirty="0" smtClean="0">
                <a:solidFill>
                  <a:srgbClr val="790022"/>
                </a:solidFill>
                <a:latin typeface="Comic Sans MS" pitchFamily="66" charset="0"/>
              </a:rPr>
              <a:t>DETERMINISMO</a:t>
            </a:r>
            <a:r>
              <a:rPr lang="it-IT" sz="2000" b="1" dirty="0" smtClean="0">
                <a:latin typeface="Comic Sans MS" pitchFamily="66" charset="0"/>
              </a:rPr>
              <a:t>.</a:t>
            </a:r>
            <a:r>
              <a:rPr lang="it-IT" sz="2000" dirty="0" smtClean="0">
                <a:latin typeface="Comic Sans MS" pitchFamily="66" charset="0"/>
              </a:rPr>
              <a:t> rapporto di causalità degli eventi e delle situazioni</a:t>
            </a:r>
            <a:endParaRPr lang="it-IT" sz="2000" b="1" dirty="0" smtClean="0">
              <a:latin typeface="Comic Sans MS" pitchFamily="66" charset="0"/>
            </a:endParaRPr>
          </a:p>
          <a:p>
            <a:r>
              <a:rPr lang="it-IT" sz="2000" b="1" dirty="0" smtClean="0">
                <a:solidFill>
                  <a:srgbClr val="790022"/>
                </a:solidFill>
                <a:latin typeface="Comic Sans MS" pitchFamily="66" charset="0"/>
              </a:rPr>
              <a:t>COERENZA E CONGRUENZA </a:t>
            </a:r>
            <a:r>
              <a:rPr lang="it-IT" sz="2000" dirty="0" smtClean="0">
                <a:latin typeface="Comic Sans MS" pitchFamily="66" charset="0"/>
              </a:rPr>
              <a:t>tra ragionamento concettuale e disegno generale dello studio, conduzione e interpretazione dei risultati</a:t>
            </a:r>
          </a:p>
          <a:p>
            <a:r>
              <a:rPr lang="it-IT" sz="2000" b="1" dirty="0" smtClean="0">
                <a:solidFill>
                  <a:srgbClr val="790022"/>
                </a:solidFill>
                <a:latin typeface="Comic Sans MS" pitchFamily="66" charset="0"/>
              </a:rPr>
              <a:t>GENERALIZZAZIONE</a:t>
            </a:r>
            <a:r>
              <a:rPr lang="it-IT" sz="2000" dirty="0" smtClean="0">
                <a:latin typeface="Comic Sans MS" pitchFamily="66" charset="0"/>
              </a:rPr>
              <a:t>. comprendere il rapporto tra fenomeni e generalizzare </a:t>
            </a:r>
          </a:p>
          <a:p>
            <a:r>
              <a:rPr lang="it-IT" sz="2000" b="1" dirty="0" smtClean="0">
                <a:solidFill>
                  <a:srgbClr val="790022"/>
                </a:solidFill>
                <a:latin typeface="Comic Sans MS" pitchFamily="66" charset="0"/>
              </a:rPr>
              <a:t>RIPRODUCIBILITA’ </a:t>
            </a:r>
            <a:r>
              <a:rPr lang="it-IT" sz="2000" dirty="0" smtClean="0">
                <a:latin typeface="Comic Sans MS" pitchFamily="66" charset="0"/>
              </a:rPr>
              <a:t>uno studio riprodotto con gli stessi criteri deve condurre allo stesso risultato</a:t>
            </a:r>
            <a:endParaRPr lang="it-IT" sz="2000" b="1" dirty="0" smtClean="0">
              <a:solidFill>
                <a:srgbClr val="790022"/>
              </a:solidFill>
              <a:latin typeface="Comic Sans MS" pitchFamily="66" charset="0"/>
            </a:endParaRP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b="0" dirty="0" smtClean="0">
                <a:solidFill>
                  <a:srgbClr val="000000"/>
                </a:solidFill>
                <a:latin typeface="Comic Sans MS" pitchFamily="66" charset="0"/>
              </a:rPr>
              <a:t>Qualsiasi lavoro di ricerca inizia con la</a:t>
            </a:r>
            <a:r>
              <a:rPr lang="it-IT" dirty="0" smtClean="0">
                <a:latin typeface="Comic Sans MS" pitchFamily="66" charset="0"/>
              </a:rPr>
              <a:t/>
            </a:r>
            <a:br>
              <a:rPr lang="it-IT" dirty="0" smtClean="0">
                <a:latin typeface="Comic Sans MS" pitchFamily="66" charset="0"/>
              </a:rPr>
            </a:br>
            <a:r>
              <a:rPr lang="it-IT" sz="2800" dirty="0" smtClean="0">
                <a:latin typeface="Comic Sans MS" pitchFamily="66" charset="0"/>
              </a:rPr>
              <a:t>Revisione Sistematica della Letteratura</a:t>
            </a:r>
            <a:endParaRPr lang="it-IT" sz="2800" dirty="0">
              <a:latin typeface="Comic Sans MS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7416427" cy="4114800"/>
          </a:xfrm>
        </p:spPr>
        <p:txBody>
          <a:bodyPr/>
          <a:lstStyle/>
          <a:p>
            <a:pPr algn="just"/>
            <a:endParaRPr lang="it-IT" dirty="0" smtClean="0">
              <a:latin typeface="Comic Sans MS" pitchFamily="66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dirty="0" smtClean="0">
                <a:latin typeface="Comic Sans MS" pitchFamily="66" charset="0"/>
              </a:rPr>
              <a:t>E’  una recensione critica, vasta, completa, approfondita e sistematica di tutte le produzioni scientifiche, pubblicate e non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dirty="0" smtClean="0">
                <a:latin typeface="Comic Sans MS" pitchFamily="66" charset="0"/>
              </a:rPr>
              <a:t>Viene effettuata per le attività di ricerca e di non ricerca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it-IT" dirty="0" smtClean="0">
                <a:latin typeface="Comic Sans MS" pitchFamily="66" charset="0"/>
              </a:rPr>
              <a:t>Ha lo scopo di ottenere una quantità sufficiente di materiale scientifico, da valutare criticamente secondo  criteri definiti</a:t>
            </a: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1" y="409575"/>
            <a:ext cx="7704088" cy="504825"/>
          </a:xfrm>
        </p:spPr>
        <p:txBody>
          <a:bodyPr/>
          <a:lstStyle/>
          <a:p>
            <a:pPr algn="ctr"/>
            <a:r>
              <a:rPr lang="it-IT" sz="2000" dirty="0" smtClean="0">
                <a:latin typeface="Comic Sans MS" pitchFamily="66" charset="0"/>
              </a:rPr>
              <a:t>COME SVOLGERE UNA REVISIONE DELLA LETTERATURA</a:t>
            </a:r>
            <a:br>
              <a:rPr lang="it-IT" sz="2000" dirty="0" smtClean="0">
                <a:latin typeface="Comic Sans MS" pitchFamily="66" charset="0"/>
              </a:rPr>
            </a:br>
            <a:r>
              <a:rPr lang="it-IT" sz="2000" dirty="0" smtClean="0">
                <a:latin typeface="Comic Sans MS" pitchFamily="66" charset="0"/>
              </a:rPr>
              <a:t>LE FONTI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Letteratura concettuale o teorica</a:t>
            </a:r>
          </a:p>
          <a:p>
            <a:pPr>
              <a:buNone/>
            </a:pP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Letteratura  basata sui dati o scientifica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268760"/>
            <a:ext cx="3703638" cy="4598640"/>
          </a:xfrm>
        </p:spPr>
        <p:txBody>
          <a:bodyPr/>
          <a:lstStyle/>
          <a:p>
            <a:pPr algn="just">
              <a:buNone/>
            </a:pP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Fonti primarie</a:t>
            </a:r>
            <a:r>
              <a:rPr lang="it-IT" sz="1600" dirty="0" smtClean="0">
                <a:latin typeface="Comic Sans MS" pitchFamily="66" charset="0"/>
              </a:rPr>
              <a:t>: lavoro scritto dalle persone che hanno sviluppato una teoria o condotto una ricerca. Si tratta di libri, articoli di riviste, atti congressuali, direttive istituzionali,  tesi</a:t>
            </a:r>
          </a:p>
          <a:p>
            <a:pPr>
              <a:buNone/>
            </a:pPr>
            <a:endParaRPr lang="it-IT" sz="16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Fonti secondarie</a:t>
            </a:r>
            <a:r>
              <a:rPr lang="it-IT" sz="1600" dirty="0" smtClean="0">
                <a:latin typeface="Comic Sans MS" pitchFamily="66" charset="0"/>
              </a:rPr>
              <a:t>: lavoro scritto da persona diversa a quella che ha condotto la ricerca/sviluppato una teoria. Si tratta in genere di articoli di revisione della letteratura approvati da esperti e pubblicati su riviste scientifiche , con lo scopo di favorire l’apprendimento e la capacità di valutazione critica</a:t>
            </a:r>
          </a:p>
          <a:p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Comic Sans MS" pitchFamily="66" charset="0"/>
              </a:rPr>
              <a:t>DOVE REPERIRE LE FONTI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sz="1800" dirty="0" smtClean="0">
                <a:latin typeface="Comic Sans MS" pitchFamily="66" charset="0"/>
              </a:rPr>
              <a:t>BIBLIOTECHE</a:t>
            </a:r>
          </a:p>
          <a:p>
            <a:endParaRPr lang="it-IT" sz="1800" dirty="0" smtClean="0">
              <a:latin typeface="Comic Sans MS" pitchFamily="66" charset="0"/>
            </a:endParaRPr>
          </a:p>
          <a:p>
            <a:pPr>
              <a:buNone/>
            </a:pPr>
            <a:endParaRPr lang="it-IT" sz="1800" dirty="0" smtClean="0">
              <a:latin typeface="Comic Sans MS" pitchFamily="66" charset="0"/>
            </a:endParaRPr>
          </a:p>
          <a:p>
            <a:r>
              <a:rPr lang="it-IT" sz="1800" b="1" dirty="0" smtClean="0">
                <a:latin typeface="Comic Sans MS" pitchFamily="66" charset="0"/>
              </a:rPr>
              <a:t>BANCHE DATI  INFORMATIZZATE </a:t>
            </a:r>
          </a:p>
          <a:p>
            <a:endParaRPr lang="it-IT" sz="1800" dirty="0" smtClean="0">
              <a:latin typeface="Comic Sans MS" pitchFamily="66" charset="0"/>
            </a:endParaRPr>
          </a:p>
          <a:p>
            <a:endParaRPr lang="it-IT" sz="1800" dirty="0" smtClean="0">
              <a:latin typeface="Comic Sans MS" pitchFamily="66" charset="0"/>
            </a:endParaRPr>
          </a:p>
          <a:p>
            <a:r>
              <a:rPr lang="it-IT" sz="1800" dirty="0" smtClean="0">
                <a:latin typeface="Comic Sans MS" pitchFamily="66" charset="0"/>
              </a:rPr>
              <a:t>AUDIO E VIDEOCASSETTE, INTERVISTE, LETTERATURA GRIGIA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MEDLINE</a:t>
            </a:r>
          </a:p>
          <a:p>
            <a:r>
              <a:rPr lang="it-IT" dirty="0" smtClean="0">
                <a:latin typeface="Comic Sans MS" pitchFamily="66" charset="0"/>
              </a:rPr>
              <a:t>PUBMED</a:t>
            </a:r>
          </a:p>
          <a:p>
            <a:r>
              <a:rPr lang="it-IT" dirty="0" smtClean="0">
                <a:latin typeface="Comic Sans MS" pitchFamily="66" charset="0"/>
              </a:rPr>
              <a:t>CINHAL</a:t>
            </a:r>
          </a:p>
          <a:p>
            <a:r>
              <a:rPr lang="it-IT" dirty="0" smtClean="0">
                <a:latin typeface="Comic Sans MS" pitchFamily="66" charset="0"/>
              </a:rPr>
              <a:t>ILLISI</a:t>
            </a:r>
          </a:p>
          <a:p>
            <a:r>
              <a:rPr lang="it-IT" dirty="0" smtClean="0">
                <a:latin typeface="Comic Sans MS" pitchFamily="66" charset="0"/>
              </a:rPr>
              <a:t>EASY BIXY</a:t>
            </a:r>
          </a:p>
          <a:p>
            <a:r>
              <a:rPr lang="it-IT" dirty="0" smtClean="0">
                <a:latin typeface="Comic Sans MS" pitchFamily="66" charset="0"/>
              </a:rPr>
              <a:t>SCORPION</a:t>
            </a:r>
          </a:p>
          <a:p>
            <a:r>
              <a:rPr lang="it-IT" dirty="0" err="1" smtClean="0">
                <a:latin typeface="Comic Sans MS" pitchFamily="66" charset="0"/>
              </a:rPr>
              <a:t>ECC…</a:t>
            </a:r>
            <a:endParaRPr lang="it-IT" dirty="0" smtClean="0">
              <a:latin typeface="Comic Sans MS" pitchFamily="66" charset="0"/>
            </a:endParaRPr>
          </a:p>
          <a:p>
            <a:pPr>
              <a:buNone/>
            </a:pPr>
            <a:endParaRPr lang="it-IT" dirty="0">
              <a:latin typeface="Comic Sans MS" pitchFamily="66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7FEE2-8CE6-4BD8-97CA-DA299FE707C8}" type="datetime1">
              <a:rPr lang="it-IT" altLang="it-IT" smtClean="0"/>
              <a:pPr>
                <a:defRPr/>
              </a:pPr>
              <a:t>25/02/2019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Titolo Presentazione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Pagina </a:t>
            </a:r>
            <a:fld id="{8D011A8E-A094-48FB-9A3C-E41EDB892BD4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1526</TotalTime>
  <Words>1509</Words>
  <Application>Microsoft Office PowerPoint</Application>
  <PresentationFormat>Presentazione su schermo (4:3)</PresentationFormat>
  <Paragraphs>251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la sapienza</vt:lpstr>
      <vt:lpstr>Elementi di metodologia della ricerca infermieristica per la realizzazione della tesi di laurea</vt:lpstr>
      <vt:lpstr>LA TESI DI LAUREA</vt:lpstr>
      <vt:lpstr> LA RICERCA INFERMIERISTICA   L’infermieristica è una disciplina sostenuta dalla scienza.   La scienza si evolve attraverso la ricerca e le nuove scoperte  che da essa derivano.   Agli infermieri oggi sono richieste conoscenze aggiornate, abilità e capacità di pensiero critico.   Il nursing può evolversi solo se gli infermieri fanno e utilizzano la ricerca per la pratica clinica e l’insegnamento. </vt:lpstr>
      <vt:lpstr>LE FONTI DEL SAPERE</vt:lpstr>
      <vt:lpstr>METODI DI RAGIONAMENTO LOGICO</vt:lpstr>
      <vt:lpstr>CARATTERI DI UNO STUDIO SCIENTIFICO</vt:lpstr>
      <vt:lpstr>Qualsiasi lavoro di ricerca inizia con la Revisione Sistematica della Letteratura</vt:lpstr>
      <vt:lpstr>COME SVOLGERE UNA REVISIONE DELLA LETTERATURA LE FONTI</vt:lpstr>
      <vt:lpstr>DOVE REPERIRE LE FONTI</vt:lpstr>
      <vt:lpstr>COME REPERIRE LE PUBBLICAZIONI DA UNA BANCA DATI  ES. PUBMED  http://www.ncbi.nlm.nih.gov/pubmed. </vt:lpstr>
      <vt:lpstr>Diapositiva 11</vt:lpstr>
      <vt:lpstr>MESH TERMS</vt:lpstr>
      <vt:lpstr>Elementi del vocabolario MeSh</vt:lpstr>
      <vt:lpstr>MeSh come si usa</vt:lpstr>
      <vt:lpstr>Gli operatori booleani</vt:lpstr>
      <vt:lpstr>Diapositiva 16</vt:lpstr>
      <vt:lpstr>Diapositiva 17</vt:lpstr>
      <vt:lpstr>Diapositiva 18</vt:lpstr>
      <vt:lpstr>Diapositiva 19</vt:lpstr>
      <vt:lpstr>Diapositiva 20</vt:lpstr>
      <vt:lpstr>Filtri</vt:lpstr>
      <vt:lpstr>Diapositiva 22</vt:lpstr>
      <vt:lpstr>Lettura critica degli articoli selezionati</vt:lpstr>
      <vt:lpstr>Fasi della lettura critica</vt:lpstr>
      <vt:lpstr>Strutturazione di un articolo di ricerca</vt:lpstr>
      <vt:lpstr>Strutturazione di un articolo di ricerca</vt:lpstr>
      <vt:lpstr>Strutturazione di un articolo di ricerca</vt:lpstr>
      <vt:lpstr>Diapositiva 28</vt:lpstr>
    </vt:vector>
  </TitlesOfParts>
  <Company>- -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carla zenobi</cp:lastModifiedBy>
  <cp:revision>125</cp:revision>
  <dcterms:created xsi:type="dcterms:W3CDTF">2006-11-20T16:13:10Z</dcterms:created>
  <dcterms:modified xsi:type="dcterms:W3CDTF">2019-02-25T10:55:56Z</dcterms:modified>
</cp:coreProperties>
</file>