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273" r:id="rId3"/>
    <p:sldId id="266" r:id="rId4"/>
    <p:sldId id="274" r:id="rId5"/>
    <p:sldId id="275" r:id="rId6"/>
    <p:sldId id="276" r:id="rId7"/>
    <p:sldId id="277" r:id="rId8"/>
  </p:sldIdLst>
  <p:sldSz cx="9144000" cy="6858000" type="screen4x3"/>
  <p:notesSz cx="7099300" cy="1023461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itchFamily="34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itchFamily="34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itchFamily="34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itchFamily="34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itchFamily="34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bg1"/>
        </a:solidFill>
        <a:latin typeface="Arial" pitchFamily="34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bg1"/>
        </a:solidFill>
        <a:latin typeface="Arial" pitchFamily="34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bg1"/>
        </a:solidFill>
        <a:latin typeface="Arial" pitchFamily="34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bg1"/>
        </a:solidFill>
        <a:latin typeface="Arial" pitchFamily="34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bone Giancarlo" initials="CG" lastIdx="1" clrIdx="0">
    <p:extLst>
      <p:ext uri="{19B8F6BF-5375-455C-9EA6-DF929625EA0E}">
        <p15:presenceInfo xmlns:p15="http://schemas.microsoft.com/office/powerpoint/2012/main" xmlns="" userId="S-1-5-21-3949442653-2984683991-2681223523-16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822433"/>
    <a:srgbClr val="006778"/>
    <a:srgbClr val="AAC9B6"/>
    <a:srgbClr val="830022"/>
    <a:srgbClr val="790022"/>
    <a:srgbClr val="78364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50" autoAdjust="0"/>
    <p:restoredTop sz="78333" autoAdjust="0"/>
  </p:normalViewPr>
  <p:slideViewPr>
    <p:cSldViewPr>
      <p:cViewPr varScale="1">
        <p:scale>
          <a:sx n="116" d="100"/>
          <a:sy n="116" d="100"/>
        </p:scale>
        <p:origin x="-1950" y="-114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0" d="100"/>
          <a:sy n="110" d="100"/>
        </p:scale>
        <p:origin x="-1688" y="-112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fld id="{692D8DDD-7588-4F08-8D47-19B73F957B2F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04204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fld id="{EED1EDF8-07E8-4A5D-8102-8CB7729C55AE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75729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6B1DA2-EF7D-4018-AC11-4938B3A63E99}" type="slidenum">
              <a:rPr lang="it-IT"/>
              <a:pPr/>
              <a:t>1</a:t>
            </a:fld>
            <a:endParaRPr lang="it-IT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19570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FE23F-82C5-4A8F-B47F-672B1B5E618E}" type="slidenum">
              <a:rPr lang="it-IT"/>
              <a:pPr/>
              <a:t>3</a:t>
            </a:fld>
            <a:endParaRPr lang="it-IT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066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B25FCF-D642-4245-AA47-E3E47FC27869}" type="datetime1">
              <a:rPr lang="it-IT"/>
              <a:pPr/>
              <a:t>19/06/2017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Titolo Presentazione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Pagina </a:t>
            </a:r>
            <a:fld id="{61E2C157-C982-4648-A98B-9DD935BD860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3A6FCE-21CD-4BE0-BB12-7E069C82433C}" type="datetime1">
              <a:rPr lang="it-IT"/>
              <a:pPr/>
              <a:t>19/06/2017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Titolo Presentazione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Pagina </a:t>
            </a:r>
            <a:fld id="{39C757B5-5EBF-4A06-A360-7CE3E522779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6563" y="409575"/>
            <a:ext cx="1889125" cy="54578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16013" y="409575"/>
            <a:ext cx="5518150" cy="54578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CD796C-D86F-45D9-8278-920514787C11}" type="datetime1">
              <a:rPr lang="it-IT"/>
              <a:pPr/>
              <a:t>19/06/2017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Titolo Presentazione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Pagina </a:t>
            </a:r>
            <a:fld id="{3B05C4EB-6012-4957-9BB6-E9670C5A04C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116013" y="1752600"/>
            <a:ext cx="3703637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72050" y="1752600"/>
            <a:ext cx="3703638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343400" y="6146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C2B6EAC-138F-4CE9-81C3-BB38AA2A2E25}" type="datetime1">
              <a:rPr lang="it-IT"/>
              <a:pPr/>
              <a:t>19/06/2017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219200" y="6146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Titolo Presentazione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146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Pagina </a:t>
            </a:r>
            <a:fld id="{2D38877B-013C-49EB-9FB4-1D73507C5D3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1116013" y="1752600"/>
            <a:ext cx="7559675" cy="4114800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343400" y="6146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360953A-8747-4D1B-89DD-49B98147F2FC}" type="datetime1">
              <a:rPr lang="it-IT"/>
              <a:pPr/>
              <a:t>19/06/2017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219200" y="6146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Titolo Presentazione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146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Pagina </a:t>
            </a:r>
            <a:fld id="{D8346490-E248-4C92-9EC1-5D91A253E8D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grafico 2"/>
          <p:cNvSpPr>
            <a:spLocks noGrp="1"/>
          </p:cNvSpPr>
          <p:nvPr>
            <p:ph type="chart" idx="1"/>
          </p:nvPr>
        </p:nvSpPr>
        <p:spPr>
          <a:xfrm>
            <a:off x="1116013" y="1752600"/>
            <a:ext cx="7559675" cy="4114800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343400" y="6146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CD8EFED-0418-4A95-BD7F-20BCA71432C6}" type="datetime1">
              <a:rPr lang="it-IT"/>
              <a:pPr/>
              <a:t>19/06/2017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219200" y="6146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Titolo Presentazione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146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Pagina </a:t>
            </a:r>
            <a:fld id="{A8B782BD-1405-4873-B9F0-29DFD2C9840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44BB9A-CE97-4AED-B3B4-C9C958F31445}" type="datetime1">
              <a:rPr lang="it-IT"/>
              <a:pPr/>
              <a:t>19/06/2017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Titolo Presentazione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Pagina </a:t>
            </a:r>
            <a:fld id="{8EB204B8-FFE9-433F-9D3F-5A2C0C96916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87B33B-407B-4659-9F6A-8CDF07A99F37}" type="datetime1">
              <a:rPr lang="it-IT"/>
              <a:pPr/>
              <a:t>19/06/2017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Titolo Presentazione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Pagina </a:t>
            </a:r>
            <a:fld id="{4AB77CC9-6EFD-4563-BDC6-8962F132BE0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16013" y="1752600"/>
            <a:ext cx="37036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72050" y="1752600"/>
            <a:ext cx="37036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78FCBF-4C63-41BB-86B4-0A3A965DC61A}" type="datetime1">
              <a:rPr lang="it-IT"/>
              <a:pPr/>
              <a:t>19/06/2017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Titolo Presentazione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Pagina </a:t>
            </a:r>
            <a:fld id="{E4B83EAF-9E88-4296-BA9F-80B006B0ECB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C980F8-4425-4348-83A7-F00661D4190F}" type="datetime1">
              <a:rPr lang="it-IT"/>
              <a:pPr/>
              <a:t>19/06/2017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Titolo Presentazione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Pagina </a:t>
            </a:r>
            <a:fld id="{FFCA4440-CF8F-4585-BC0E-EEE13227DFB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7B722C-A3AD-4DDB-91DD-6BF72F5FCE9C}" type="datetime1">
              <a:rPr lang="it-IT"/>
              <a:pPr/>
              <a:t>19/06/2017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Titolo Presentazione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Pagina </a:t>
            </a:r>
            <a:fld id="{5F5F9EF0-653F-4FE8-AA53-74EC28D06E9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84874A-C4D7-41D8-9C23-5974FB0D8995}" type="datetime1">
              <a:rPr lang="it-IT"/>
              <a:pPr/>
              <a:t>19/06/2017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Titolo Presentazione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Pagina </a:t>
            </a:r>
            <a:fld id="{ECD8CD0D-3855-4CAF-B947-2F36F130F9D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661C8B-74BD-46B6-AEE3-FAEA05836FA3}" type="datetime1">
              <a:rPr lang="it-IT"/>
              <a:pPr/>
              <a:t>19/06/2017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Titolo Presentazione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Pagina </a:t>
            </a:r>
            <a:fld id="{27C6A192-7452-4FA1-BFB1-9624EA969B1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4ED340-BDF0-472E-932D-5A83ACA45884}" type="datetime1">
              <a:rPr lang="it-IT"/>
              <a:pPr/>
              <a:t>19/06/2017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Titolo Presentazione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Pagina </a:t>
            </a:r>
            <a:fld id="{F90636E6-7F05-496B-AB41-B9228C90CA4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0" y="6096000"/>
            <a:ext cx="9144000" cy="762000"/>
            <a:chOff x="0" y="3840"/>
            <a:chExt cx="5760" cy="480"/>
          </a:xfrm>
        </p:grpSpPr>
        <p:sp>
          <p:nvSpPr>
            <p:cNvPr id="1037" name="Rectangle 13"/>
            <p:cNvSpPr>
              <a:spLocks noChangeArrowheads="1"/>
            </p:cNvSpPr>
            <p:nvPr userDrawn="1"/>
          </p:nvSpPr>
          <p:spPr bwMode="auto">
            <a:xfrm>
              <a:off x="0" y="3984"/>
              <a:ext cx="5760" cy="336"/>
            </a:xfrm>
            <a:prstGeom prst="rect">
              <a:avLst/>
            </a:prstGeom>
            <a:solidFill>
              <a:srgbClr val="8224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8" name="Rectangle 14"/>
            <p:cNvSpPr>
              <a:spLocks noChangeArrowheads="1"/>
            </p:cNvSpPr>
            <p:nvPr userDrawn="1"/>
          </p:nvSpPr>
          <p:spPr bwMode="auto">
            <a:xfrm>
              <a:off x="768" y="3840"/>
              <a:ext cx="4992" cy="480"/>
            </a:xfrm>
            <a:prstGeom prst="rect">
              <a:avLst/>
            </a:prstGeom>
            <a:solidFill>
              <a:srgbClr val="8224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409575"/>
            <a:ext cx="75596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1752600"/>
            <a:ext cx="75596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43400" y="6146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fld id="{5C433559-3183-41D0-A1B6-F6D72D66CE77}" type="datetime1">
              <a:rPr lang="it-IT"/>
              <a:pPr/>
              <a:t>19/06/2017</a:t>
            </a:fld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146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r>
              <a:rPr lang="it-IT"/>
              <a:t>Titolo Presentazione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46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r>
              <a:rPr lang="it-IT"/>
              <a:t>Pagina </a:t>
            </a:r>
            <a:fld id="{69D1293D-D15B-40F2-8D75-562ECBDA25D8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itchFamily="34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itchFamily="34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itchFamily="34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itchFamily="34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itchFamily="34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itchFamily="34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itchFamily="34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itchFamily="34" charset="0"/>
          <a:ea typeface="ＭＳ Ｐゴシック" pitchFamily="1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822433"/>
        </a:buClr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  <a:ea typeface="+mn-ea"/>
        </a:defRPr>
      </a:lvl3pPr>
      <a:lvl4pPr marL="1562100" indent="-228600" algn="l" rtl="0" fontAlgn="base">
        <a:spcBef>
          <a:spcPct val="20000"/>
        </a:spcBef>
        <a:spcAft>
          <a:spcPct val="0"/>
        </a:spcAft>
        <a:buChar char="–"/>
        <a:defRPr sz="1400">
          <a:solidFill>
            <a:srgbClr val="000000"/>
          </a:solidFill>
          <a:latin typeface="+mn-lt"/>
          <a:ea typeface="+mn-ea"/>
        </a:defRPr>
      </a:lvl4pPr>
      <a:lvl5pPr marL="1981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0000"/>
          </a:solidFill>
          <a:latin typeface="+mn-lt"/>
          <a:ea typeface="+mn-ea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0000"/>
          </a:solidFill>
          <a:latin typeface="+mn-lt"/>
          <a:ea typeface="+mn-ea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0000"/>
          </a:solidFill>
          <a:latin typeface="+mn-lt"/>
          <a:ea typeface="+mn-ea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0000"/>
          </a:solidFill>
          <a:latin typeface="+mn-lt"/>
          <a:ea typeface="+mn-ea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00677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7704" y="934562"/>
            <a:ext cx="6600056" cy="581025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Istruzioni nuova domanda di laurea </a:t>
            </a:r>
            <a:r>
              <a:rPr lang="it-IT" i="1" dirty="0" smtClean="0">
                <a:solidFill>
                  <a:schemeClr val="bg1"/>
                </a:solidFill>
              </a:rPr>
              <a:t>on line</a:t>
            </a:r>
            <a:endParaRPr lang="it-IT" i="1" dirty="0">
              <a:solidFill>
                <a:schemeClr val="bg1"/>
              </a:solidFill>
            </a:endParaRPr>
          </a:p>
        </p:txBody>
      </p:sp>
      <p:grpSp>
        <p:nvGrpSpPr>
          <p:cNvPr id="34833" name="Group 17"/>
          <p:cNvGrpSpPr>
            <a:grpSpLocks/>
          </p:cNvGrpSpPr>
          <p:nvPr/>
        </p:nvGrpSpPr>
        <p:grpSpPr bwMode="auto">
          <a:xfrm>
            <a:off x="0" y="2759075"/>
            <a:ext cx="9145588" cy="4098925"/>
            <a:chOff x="0" y="1738"/>
            <a:chExt cx="5761" cy="2582"/>
          </a:xfrm>
        </p:grpSpPr>
        <p:pic>
          <p:nvPicPr>
            <p:cNvPr id="34831" name="Picture 15" descr="Fondin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2158"/>
              <a:ext cx="5760" cy="2162"/>
            </a:xfrm>
            <a:prstGeom prst="rect">
              <a:avLst/>
            </a:prstGeom>
            <a:noFill/>
          </p:spPr>
        </p:pic>
        <p:pic>
          <p:nvPicPr>
            <p:cNvPr id="34829" name="Picture 13" descr="logo +marchi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2160"/>
              <a:ext cx="5761" cy="722"/>
            </a:xfrm>
            <a:prstGeom prst="rect">
              <a:avLst/>
            </a:prstGeom>
            <a:noFill/>
          </p:spPr>
        </p:pic>
        <p:pic>
          <p:nvPicPr>
            <p:cNvPr id="34832" name="Picture 16" descr="fascia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316" y="1738"/>
              <a:ext cx="4444" cy="42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8240"/>
          <a:stretch/>
        </p:blipFill>
        <p:spPr>
          <a:xfrm>
            <a:off x="899592" y="1124743"/>
            <a:ext cx="7344816" cy="4764867"/>
          </a:xfrm>
          <a:prstGeom prst="rect">
            <a:avLst/>
          </a:prstGeom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Istruzioni nuova domanda di laurea on line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Pagina </a:t>
            </a:r>
            <a:fld id="{8EB204B8-FFE9-433F-9D3F-5A2C0C969167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>
          <a:xfrm>
            <a:off x="530224" y="332656"/>
            <a:ext cx="8296274" cy="4114800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it-IT" sz="1200" dirty="0"/>
              <a:t>Accedi ad </a:t>
            </a:r>
            <a:r>
              <a:rPr lang="it-IT" sz="1200" dirty="0" err="1"/>
              <a:t>Infostud</a:t>
            </a:r>
            <a:r>
              <a:rPr lang="it-IT" sz="1200" dirty="0"/>
              <a:t> 2.0, seleziona nel menù di sinistra TASSE</a:t>
            </a:r>
            <a:r>
              <a:rPr lang="it-IT" sz="1200" dirty="0">
                <a:sym typeface="Wingdings" panose="05000000000000000000" pitchFamily="2" charset="2"/>
              </a:rPr>
              <a:t></a:t>
            </a:r>
            <a:r>
              <a:rPr lang="it-IT" sz="1200" dirty="0"/>
              <a:t> ESAME FINALE e poi clicca su STAMPA BOLLETTINO.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it-IT" sz="1200" dirty="0"/>
              <a:t>Procedi al pagamento della tassa di laurea</a:t>
            </a:r>
            <a:r>
              <a:rPr lang="it-IT" sz="1200" dirty="0">
                <a:solidFill>
                  <a:srgbClr val="FF0000"/>
                </a:solidFill>
              </a:rPr>
              <a:t>. </a:t>
            </a:r>
            <a:endParaRPr lang="it-IT" sz="1400" dirty="0"/>
          </a:p>
        </p:txBody>
      </p:sp>
      <p:sp>
        <p:nvSpPr>
          <p:cNvPr id="12" name="Anello 11"/>
          <p:cNvSpPr/>
          <p:nvPr/>
        </p:nvSpPr>
        <p:spPr bwMode="auto">
          <a:xfrm>
            <a:off x="1025810" y="4303439"/>
            <a:ext cx="936104" cy="288033"/>
          </a:xfrm>
          <a:prstGeom prst="donut">
            <a:avLst>
              <a:gd name="adj" fmla="val 3710"/>
            </a:avLst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 pitchFamily="1" charset="-128"/>
            </a:endParaRPr>
          </a:p>
        </p:txBody>
      </p:sp>
      <p:cxnSp>
        <p:nvCxnSpPr>
          <p:cNvPr id="14" name="Connettore 2 13"/>
          <p:cNvCxnSpPr/>
          <p:nvPr/>
        </p:nvCxnSpPr>
        <p:spPr bwMode="auto">
          <a:xfrm flipH="1" flipV="1">
            <a:off x="2075952" y="4447456"/>
            <a:ext cx="504056" cy="288032"/>
          </a:xfrm>
          <a:prstGeom prst="straightConnector1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xmlns="" val="1157968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3775" b="13069"/>
          <a:stretch/>
        </p:blipFill>
        <p:spPr>
          <a:xfrm>
            <a:off x="172809" y="1340768"/>
            <a:ext cx="8971191" cy="4208014"/>
          </a:xfrm>
          <a:prstGeom prst="rect">
            <a:avLst/>
          </a:prstGeom>
        </p:spPr>
      </p:pic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Istruzioni nuova domanda di laurea on line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/>
              <a:t>Pagina </a:t>
            </a:r>
            <a:fld id="{5D12558B-81A5-446C-9EB8-BA19DDBD4B3C}" type="slidenum">
              <a:rPr lang="it-IT"/>
              <a:pPr/>
              <a:t>3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683568" y="260648"/>
            <a:ext cx="7848872" cy="882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t-IT" sz="12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Seleziona nel menù di sinistra ESAMI</a:t>
            </a:r>
            <a:r>
              <a:rPr lang="it-IT" sz="12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12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DOMANDA DI LAUREA (la procedura sarà attiva a partire dalle 24 ore successive al pagamento della tassa di laurea);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t-IT" sz="12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Verifica il caricamento dei tuoi “Documenti personali” e l’attivazione della tua e-mail istituzionale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it-IT" sz="12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Seleziona NUOVA DOMANDA</a:t>
            </a:r>
            <a:endParaRPr lang="it-IT" sz="12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Anello 10"/>
          <p:cNvSpPr/>
          <p:nvPr/>
        </p:nvSpPr>
        <p:spPr>
          <a:xfrm>
            <a:off x="251520" y="5000365"/>
            <a:ext cx="1174590" cy="360041"/>
          </a:xfrm>
          <a:prstGeom prst="donut">
            <a:avLst>
              <a:gd name="adj" fmla="val 1671"/>
            </a:avLst>
          </a:prstGeom>
          <a:solidFill>
            <a:srgbClr val="822433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cxnSp>
        <p:nvCxnSpPr>
          <p:cNvPr id="12" name="Connettore 2 11"/>
          <p:cNvCxnSpPr/>
          <p:nvPr/>
        </p:nvCxnSpPr>
        <p:spPr>
          <a:xfrm flipH="1">
            <a:off x="3285721" y="2348880"/>
            <a:ext cx="205273" cy="373225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H="1" flipV="1">
            <a:off x="2853721" y="4974437"/>
            <a:ext cx="432000" cy="736792"/>
          </a:xfrm>
          <a:prstGeom prst="straightConnector1">
            <a:avLst/>
          </a:prstGeom>
          <a:ln w="34925">
            <a:solidFill>
              <a:srgbClr val="C000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3262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260648"/>
            <a:ext cx="8557518" cy="1524274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it-IT" sz="1200" dirty="0"/>
              <a:t>Cerca il tuo </a:t>
            </a:r>
            <a:r>
              <a:rPr lang="it-IT" sz="1200" dirty="0" smtClean="0"/>
              <a:t>relatore (obbligatorio)</a:t>
            </a:r>
            <a:endParaRPr lang="it-IT" sz="1200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sz="1200" dirty="0"/>
              <a:t>Inserisci il correlatore, il relatore aggiunto, il relatore esterno (se richiesto nel tuo Promemoria laureandi);</a:t>
            </a:r>
            <a:endParaRPr lang="it-IT" sz="1400" dirty="0">
              <a:solidFill>
                <a:srgbClr val="FF0000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it-IT" sz="1200" dirty="0" smtClean="0"/>
              <a:t>Seleziona </a:t>
            </a:r>
            <a:r>
              <a:rPr lang="it-IT" sz="1200" dirty="0"/>
              <a:t>la sessione di laurea che ti </a:t>
            </a:r>
            <a:r>
              <a:rPr lang="it-IT" sz="1200" dirty="0" smtClean="0"/>
              <a:t>interessa (obbligatorio)</a:t>
            </a:r>
            <a:endParaRPr lang="it-IT" sz="12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it-IT" sz="1200" dirty="0"/>
              <a:t>Inserisci il titolo della </a:t>
            </a:r>
            <a:r>
              <a:rPr lang="it-IT" sz="1200" dirty="0" smtClean="0"/>
              <a:t>tesi</a:t>
            </a:r>
            <a:endParaRPr lang="it-IT" sz="12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it-IT" sz="1200" dirty="0"/>
              <a:t>Ricerca la materia della tesi (se richiesto nel tuo Promemoria laureandi</a:t>
            </a:r>
            <a:r>
              <a:rPr lang="it-IT" sz="1200" dirty="0" smtClean="0"/>
              <a:t>)</a:t>
            </a:r>
            <a:endParaRPr lang="it-IT" sz="900" dirty="0">
              <a:solidFill>
                <a:srgbClr val="FF0000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it-IT" sz="1200" dirty="0" smtClean="0"/>
              <a:t>Con </a:t>
            </a:r>
            <a:r>
              <a:rPr lang="it-IT" sz="1200" dirty="0"/>
              <a:t>il comando “Aggiungi allegato” carica i documenti richiesti indicati nel Promemoria laureandi della tua facoltà</a:t>
            </a:r>
          </a:p>
          <a:p>
            <a:pPr marL="0" indent="0">
              <a:buNone/>
            </a:pPr>
            <a:endParaRPr lang="it-IT" sz="14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Istruzioni nuova domanda di laurea on line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Pagina </a:t>
            </a:r>
            <a:fld id="{8EB204B8-FFE9-433F-9D3F-5A2C0C969167}" type="slidenum">
              <a:rPr lang="it-IT" smtClean="0"/>
              <a:pPr/>
              <a:t>4</a:t>
            </a:fld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9416" y="1844824"/>
            <a:ext cx="8627080" cy="40260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645146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Istruzioni nuova domanda di laurea on line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Pagina </a:t>
            </a:r>
            <a:fld id="{8EB204B8-FFE9-433F-9D3F-5A2C0C969167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827584" y="548680"/>
            <a:ext cx="7992888" cy="289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it-IT" sz="1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 il comando “Aggiungi allegato” puoi caricare file  in formato .</a:t>
            </a:r>
            <a:r>
              <a:rPr lang="it-IT" sz="12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pdf</a:t>
            </a:r>
            <a:r>
              <a:rPr lang="it-IT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it-IT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 descr="C:\Users\054333\Desktop\Domanda di laurea online\2017-03-23\screenshot-proxy01.cars.uniroma1.it 2017-03-23 14-45-5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980728"/>
            <a:ext cx="8741276" cy="3839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9" name="Rettangolo 8"/>
          <p:cNvSpPr/>
          <p:nvPr/>
        </p:nvSpPr>
        <p:spPr>
          <a:xfrm>
            <a:off x="723900" y="5085184"/>
            <a:ext cx="7880548" cy="487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it-IT" sz="1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Dopo aver caricato tutti gli allegati richiesti </a:t>
            </a:r>
            <a:r>
              <a:rPr lang="it-IT" sz="1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1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INVIA la domanda di laurea e attendi l’accettazione della stessa da parte del relatore e poi della segreteria studenti.</a:t>
            </a:r>
            <a:endParaRPr lang="it-IT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2532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576" y="476672"/>
            <a:ext cx="7559675" cy="45226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1200" dirty="0"/>
              <a:t>Rientrando su </a:t>
            </a:r>
            <a:r>
              <a:rPr lang="it-IT" sz="1200" dirty="0" err="1"/>
              <a:t>Infostud</a:t>
            </a:r>
            <a:r>
              <a:rPr lang="it-IT" sz="1200" dirty="0"/>
              <a:t> e selezionando nel menù di sinistra ESAMI</a:t>
            </a:r>
            <a:r>
              <a:rPr lang="it-IT" sz="1200" dirty="0">
                <a:sym typeface="Wingdings" panose="05000000000000000000" pitchFamily="2" charset="2"/>
              </a:rPr>
              <a:t></a:t>
            </a:r>
            <a:r>
              <a:rPr lang="it-IT" sz="1200" dirty="0"/>
              <a:t>DOMANDA DI LAUREA troverai la tua domanda e potrai controllare il suo </a:t>
            </a:r>
            <a:r>
              <a:rPr lang="it-IT" sz="1200" dirty="0" smtClean="0"/>
              <a:t>STATO </a:t>
            </a:r>
            <a:r>
              <a:rPr lang="it-IT" sz="1200" dirty="0"/>
              <a:t>di avanzamento.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Istruzioni nuova domanda di laurea on line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Pagina </a:t>
            </a:r>
            <a:fld id="{8EB204B8-FFE9-433F-9D3F-5A2C0C969167}" type="slidenum">
              <a:rPr lang="it-IT" smtClean="0"/>
              <a:pPr/>
              <a:t>6</a:t>
            </a:fld>
            <a:endParaRPr lang="it-IT"/>
          </a:p>
        </p:txBody>
      </p:sp>
      <p:pic>
        <p:nvPicPr>
          <p:cNvPr id="7" name="Immagine 6" descr="C:\Users\054333\Desktop\Domanda di laurea online\2017-03-23\screenshot-proxy01.cars.uniroma1.it 2017-03-23 14-49-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9144000" cy="2520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8" name="Anello 7"/>
          <p:cNvSpPr/>
          <p:nvPr/>
        </p:nvSpPr>
        <p:spPr bwMode="auto">
          <a:xfrm>
            <a:off x="5220072" y="3068960"/>
            <a:ext cx="1440160" cy="936104"/>
          </a:xfrm>
          <a:prstGeom prst="donut">
            <a:avLst>
              <a:gd name="adj" fmla="val 3019"/>
            </a:avLst>
          </a:prstGeom>
          <a:solidFill>
            <a:srgbClr val="822433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 pitchFamily="1" charset="-128"/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 bwMode="auto">
          <a:xfrm>
            <a:off x="755575" y="4479652"/>
            <a:ext cx="7559675" cy="1469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822433"/>
              </a:buClr>
              <a:buChar char="•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3pPr>
            <a:lvl4pPr marL="15621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000000"/>
                </a:solidFill>
                <a:latin typeface="+mn-lt"/>
                <a:ea typeface="+mn-ea"/>
              </a:defRPr>
            </a:lvl4pPr>
            <a:lvl5pPr marL="1981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2438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895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3352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3810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it-IT" sz="1200" kern="0" dirty="0" smtClean="0"/>
              <a:t>Se la segreteria non avrà approvato qualcuno dei tuoi allegati o te ne avrà richiesti altri puoi integrare la tua domanda selezionando MODIFICA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it-IT" sz="1200" kern="0" dirty="0" smtClean="0"/>
              <a:t>Se cambi idea e decidi di non volerti più laureare nella sessione scelta devi REVOCARE la domanda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it-IT" sz="1200" kern="0" dirty="0" smtClean="0"/>
              <a:t>Selezionando il tasto LOG puoi controllare chi sta agendo sulla tua pratica </a:t>
            </a:r>
          </a:p>
          <a:p>
            <a:pPr marL="0" indent="0" eaLnBrk="1" hangingPunct="1">
              <a:buFontTx/>
              <a:buNone/>
            </a:pPr>
            <a:endParaRPr lang="it-IT" kern="0" dirty="0"/>
          </a:p>
        </p:txBody>
      </p:sp>
      <p:cxnSp>
        <p:nvCxnSpPr>
          <p:cNvPr id="11" name="Connettore 2 10"/>
          <p:cNvCxnSpPr/>
          <p:nvPr/>
        </p:nvCxnSpPr>
        <p:spPr bwMode="auto">
          <a:xfrm flipV="1">
            <a:off x="6804248" y="3882318"/>
            <a:ext cx="936104" cy="648072"/>
          </a:xfrm>
          <a:prstGeom prst="straightConnector1">
            <a:avLst/>
          </a:prstGeom>
          <a:noFill/>
          <a:ln w="25400" cap="flat" cmpd="sng" algn="ctr">
            <a:solidFill>
              <a:srgbClr val="822433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3" name="Gruppo 32"/>
          <p:cNvGrpSpPr/>
          <p:nvPr/>
        </p:nvGrpSpPr>
        <p:grpSpPr>
          <a:xfrm>
            <a:off x="6329425" y="3843036"/>
            <a:ext cx="2428056" cy="1462261"/>
            <a:chOff x="6248400" y="3838947"/>
            <a:chExt cx="2356048" cy="1281410"/>
          </a:xfrm>
        </p:grpSpPr>
        <p:cxnSp>
          <p:nvCxnSpPr>
            <p:cNvPr id="26" name="Connettore 2 25"/>
            <p:cNvCxnSpPr/>
            <p:nvPr/>
          </p:nvCxnSpPr>
          <p:spPr bwMode="auto">
            <a:xfrm flipV="1">
              <a:off x="8604448" y="3838947"/>
              <a:ext cx="0" cy="1281410"/>
            </a:xfrm>
            <a:prstGeom prst="straightConnector1">
              <a:avLst/>
            </a:prstGeom>
            <a:noFill/>
            <a:ln w="9525" cap="flat" cmpd="sng" algn="ctr">
              <a:solidFill>
                <a:srgbClr val="82243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0" name="Connettore 1 29"/>
            <p:cNvCxnSpPr/>
            <p:nvPr/>
          </p:nvCxnSpPr>
          <p:spPr bwMode="auto">
            <a:xfrm>
              <a:off x="6248400" y="5120357"/>
              <a:ext cx="2356048" cy="0"/>
            </a:xfrm>
            <a:prstGeom prst="line">
              <a:avLst/>
            </a:prstGeom>
            <a:noFill/>
            <a:ln w="9525" cap="flat" cmpd="sng" algn="ctr">
              <a:solidFill>
                <a:srgbClr val="8224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4" name="Gruppo 33"/>
          <p:cNvGrpSpPr/>
          <p:nvPr/>
        </p:nvGrpSpPr>
        <p:grpSpPr>
          <a:xfrm>
            <a:off x="8027218" y="3882318"/>
            <a:ext cx="288032" cy="1130858"/>
            <a:chOff x="7956376" y="3882318"/>
            <a:chExt cx="288032" cy="986842"/>
          </a:xfrm>
        </p:grpSpPr>
        <p:cxnSp>
          <p:nvCxnSpPr>
            <p:cNvPr id="24" name="Connettore 2 23"/>
            <p:cNvCxnSpPr/>
            <p:nvPr/>
          </p:nvCxnSpPr>
          <p:spPr bwMode="auto">
            <a:xfrm flipV="1">
              <a:off x="8244408" y="3882318"/>
              <a:ext cx="0" cy="986842"/>
            </a:xfrm>
            <a:prstGeom prst="straightConnector1">
              <a:avLst/>
            </a:prstGeom>
            <a:noFill/>
            <a:ln w="19050" cap="flat" cmpd="sng" algn="ctr">
              <a:solidFill>
                <a:srgbClr val="82243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2" name="Connettore 1 31"/>
            <p:cNvCxnSpPr/>
            <p:nvPr/>
          </p:nvCxnSpPr>
          <p:spPr bwMode="auto">
            <a:xfrm>
              <a:off x="7956376" y="4869160"/>
              <a:ext cx="288032" cy="0"/>
            </a:xfrm>
            <a:prstGeom prst="line">
              <a:avLst/>
            </a:prstGeom>
            <a:noFill/>
            <a:ln w="9525" cap="flat" cmpd="sng" algn="ctr">
              <a:solidFill>
                <a:srgbClr val="8224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xmlns="" val="3761142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8159" y="1844824"/>
            <a:ext cx="6878538" cy="288032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332656"/>
            <a:ext cx="7559675" cy="151216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1200" dirty="0" smtClean="0"/>
              <a:t>Quando la tua domanda sarà stata accettata dalla segreteria potrai effettuare </a:t>
            </a:r>
            <a:r>
              <a:rPr lang="it-IT" sz="1200" b="1" dirty="0">
                <a:solidFill>
                  <a:schemeClr val="tx1"/>
                </a:solidFill>
              </a:rPr>
              <a:t>l’upload del .pdf della </a:t>
            </a:r>
            <a:r>
              <a:rPr lang="it-IT" sz="1200" b="1" dirty="0" smtClean="0">
                <a:solidFill>
                  <a:schemeClr val="tx1"/>
                </a:solidFill>
              </a:rPr>
              <a:t>tua TESI o ELABORATO FINALE </a:t>
            </a:r>
            <a:r>
              <a:rPr lang="it-IT" sz="1200" dirty="0" smtClean="0"/>
              <a:t>(se richiesto) </a:t>
            </a:r>
            <a:r>
              <a:rPr lang="it-IT" sz="1200" b="1" u="sng" dirty="0" smtClean="0"/>
              <a:t>entro </a:t>
            </a:r>
            <a:r>
              <a:rPr lang="it-IT" sz="1200" b="1" u="sng" dirty="0"/>
              <a:t>la scadenza riportata sul promemoria laureandi </a:t>
            </a:r>
            <a:r>
              <a:rPr lang="it-IT" sz="1200" dirty="0"/>
              <a:t>della tua </a:t>
            </a:r>
            <a:r>
              <a:rPr lang="it-IT" sz="1200" dirty="0" smtClean="0"/>
              <a:t>Facoltà);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200" dirty="0" smtClean="0"/>
              <a:t>Per </a:t>
            </a:r>
            <a:r>
              <a:rPr lang="it-IT" sz="1200" dirty="0"/>
              <a:t>fare ciò devi selezionare MODIFICA, in modo che ti appaia la schermata mostrata in figura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800" dirty="0"/>
              <a:t>Inserisci la LINGUA (opzionale)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800" dirty="0"/>
              <a:t>AGGIUNGI TESI in formato pdf ed eventuali altri allegati se </a:t>
            </a:r>
            <a:r>
              <a:rPr lang="it-IT" sz="800" dirty="0" smtClean="0"/>
              <a:t>previsti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800" dirty="0" smtClean="0"/>
              <a:t>AGGIUNGI ALTRO ALLEGATO (opzionale)</a:t>
            </a:r>
            <a:endParaRPr lang="it-IT" sz="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800" dirty="0"/>
              <a:t>Quindi INVIA la tesi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it-IT" sz="800" dirty="0"/>
          </a:p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Istruzioni nuova domanda di laurea on line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Pagina </a:t>
            </a:r>
            <a:fld id="{8EB204B8-FFE9-433F-9D3F-5A2C0C969167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250937" y="4761805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sz="1200" dirty="0">
                <a:solidFill>
                  <a:srgbClr val="000000"/>
                </a:solidFill>
                <a:latin typeface="+mn-lt"/>
                <a:ea typeface="+mn-ea"/>
              </a:rPr>
              <a:t>Riceverai una mail di approvazione definitiva della domanda e la comunicazione della data della seduta di laurea sulla tua mail istituzionale</a:t>
            </a:r>
            <a:r>
              <a:rPr lang="it-IT" sz="1200" dirty="0" smtClean="0">
                <a:solidFill>
                  <a:srgbClr val="000000"/>
                </a:solidFill>
                <a:latin typeface="+mn-lt"/>
                <a:ea typeface="+mn-ea"/>
              </a:rPr>
              <a:t>.</a:t>
            </a:r>
          </a:p>
          <a:p>
            <a:endParaRPr lang="it-IT" sz="1200" dirty="0">
              <a:solidFill>
                <a:srgbClr val="000000"/>
              </a:solidFill>
              <a:latin typeface="+mn-lt"/>
              <a:ea typeface="+mn-ea"/>
            </a:endParaRPr>
          </a:p>
          <a:p>
            <a:r>
              <a:rPr lang="it-IT" sz="1200" b="1" dirty="0" smtClean="0">
                <a:solidFill>
                  <a:schemeClr val="tx1"/>
                </a:solidFill>
              </a:rPr>
              <a:t>Hai bisogno di modificare la tua tesi dopo averla caricata?</a:t>
            </a:r>
            <a:r>
              <a:rPr lang="it-IT" sz="1200" dirty="0" smtClean="0">
                <a:solidFill>
                  <a:srgbClr val="000000"/>
                </a:solidFill>
              </a:rPr>
              <a:t> Verifica con il tuo relatore se puoi farlo e fino a quando. Il relatore deve eliminare la prima approvazione (sempre necessaria entro la scadenza), tu devi caricare un nuovo file, e sottometterlo nuovamente all’approvazione del relatore. </a:t>
            </a:r>
            <a:endParaRPr lang="it-IT" sz="1200" dirty="0" smtClean="0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1252678"/>
      </p:ext>
    </p:extLst>
  </p:cSld>
  <p:clrMapOvr>
    <a:masterClrMapping/>
  </p:clrMapOvr>
</p:sld>
</file>

<file path=ppt/theme/theme1.xml><?xml version="1.0" encoding="utf-8"?>
<a:theme xmlns:a="http://schemas.openxmlformats.org/drawingml/2006/main" name="la sapienza">
  <a:themeElements>
    <a:clrScheme name="">
      <a:dk1>
        <a:srgbClr val="822433"/>
      </a:dk1>
      <a:lt1>
        <a:srgbClr val="FFFFFF"/>
      </a:lt1>
      <a:dk2>
        <a:srgbClr val="822433"/>
      </a:dk2>
      <a:lt2>
        <a:srgbClr val="808080"/>
      </a:lt2>
      <a:accent1>
        <a:srgbClr val="BBE0E3"/>
      </a:accent1>
      <a:accent2>
        <a:srgbClr val="FFFF00"/>
      </a:accent2>
      <a:accent3>
        <a:srgbClr val="FFFFFF"/>
      </a:accent3>
      <a:accent4>
        <a:srgbClr val="6E1D2A"/>
      </a:accent4>
      <a:accent5>
        <a:srgbClr val="DAEDEF"/>
      </a:accent5>
      <a:accent6>
        <a:srgbClr val="E7E700"/>
      </a:accent6>
      <a:hlink>
        <a:srgbClr val="0000FF"/>
      </a:hlink>
      <a:folHlink>
        <a:srgbClr val="FF0000"/>
      </a:folHlink>
    </a:clrScheme>
    <a:fontScheme name="la sapienza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9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9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ＭＳ Ｐゴシック" pitchFamily="1" charset="-128"/>
          </a:defRPr>
        </a:defPPr>
      </a:lstStyle>
    </a:lnDef>
  </a:objectDefaults>
  <a:extraClrSchemeLst>
    <a:extraClrScheme>
      <a:clrScheme name="la sapienza 1">
        <a:dk1>
          <a:srgbClr val="000000"/>
        </a:dk1>
        <a:lt1>
          <a:srgbClr val="FFFFFF"/>
        </a:lt1>
        <a:dk2>
          <a:srgbClr val="FFFFFF"/>
        </a:dk2>
        <a:lt2>
          <a:srgbClr val="2D2015"/>
        </a:lt2>
        <a:accent1>
          <a:srgbClr val="7C7C7C"/>
        </a:accent1>
        <a:accent2>
          <a:srgbClr val="FFFF7E"/>
        </a:accent2>
        <a:accent3>
          <a:srgbClr val="FFFFFF"/>
        </a:accent3>
        <a:accent4>
          <a:srgbClr val="000000"/>
        </a:accent4>
        <a:accent5>
          <a:srgbClr val="BFBFBF"/>
        </a:accent5>
        <a:accent6>
          <a:srgbClr val="E7E772"/>
        </a:accent6>
        <a:hlink>
          <a:srgbClr val="066778"/>
        </a:hlink>
        <a:folHlink>
          <a:srgbClr val="8300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Marco:Applications:Microsoft Office 2004:Modelli:Modelli personali:la sapienza.pot</Template>
  <TotalTime>516</TotalTime>
  <Words>487</Words>
  <Application>Microsoft Office PowerPoint</Application>
  <PresentationFormat>Presentazione su schermo (4:3)</PresentationFormat>
  <Paragraphs>41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la sapienza</vt:lpstr>
      <vt:lpstr>Istruzioni nuova domanda di laurea on line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- -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- -</dc:creator>
  <cp:lastModifiedBy>carla zenobi</cp:lastModifiedBy>
  <cp:revision>50</cp:revision>
  <cp:lastPrinted>2017-03-24T11:12:08Z</cp:lastPrinted>
  <dcterms:created xsi:type="dcterms:W3CDTF">2006-11-20T16:13:10Z</dcterms:created>
  <dcterms:modified xsi:type="dcterms:W3CDTF">2017-06-19T09:31:51Z</dcterms:modified>
</cp:coreProperties>
</file>