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2B8F-A854-4FE9-8B9B-DBF645E9AC5E}" type="datetimeFigureOut">
              <a:rPr lang="it-IT" smtClean="0"/>
              <a:pPr/>
              <a:t>24/04/2017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3A0F25-157A-4484-9CDB-615723A1E1D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2B8F-A854-4FE9-8B9B-DBF645E9AC5E}" type="datetimeFigureOut">
              <a:rPr lang="it-IT" smtClean="0"/>
              <a:pPr/>
              <a:t>24/04/2017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0F25-157A-4484-9CDB-615723A1E1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2B8F-A854-4FE9-8B9B-DBF645E9AC5E}" type="datetimeFigureOut">
              <a:rPr lang="it-IT" smtClean="0"/>
              <a:pPr/>
              <a:t>24/04/2017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0F25-157A-4484-9CDB-615723A1E1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4C2B8F-A854-4FE9-8B9B-DBF645E9AC5E}" type="datetimeFigureOut">
              <a:rPr lang="it-IT" smtClean="0"/>
              <a:pPr/>
              <a:t>24/04/2017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E3A0F25-157A-4484-9CDB-615723A1E1D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2B8F-A854-4FE9-8B9B-DBF645E9AC5E}" type="datetimeFigureOut">
              <a:rPr lang="it-IT" smtClean="0"/>
              <a:pPr/>
              <a:t>24/04/2017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0F25-157A-4484-9CDB-615723A1E1D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2B8F-A854-4FE9-8B9B-DBF645E9AC5E}" type="datetimeFigureOut">
              <a:rPr lang="it-IT" smtClean="0"/>
              <a:pPr/>
              <a:t>24/04/2017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0F25-157A-4484-9CDB-615723A1E1D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0F25-157A-4484-9CDB-615723A1E1D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2B8F-A854-4FE9-8B9B-DBF645E9AC5E}" type="datetimeFigureOut">
              <a:rPr lang="it-IT" smtClean="0"/>
              <a:pPr/>
              <a:t>24/04/2017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2B8F-A854-4FE9-8B9B-DBF645E9AC5E}" type="datetimeFigureOut">
              <a:rPr lang="it-IT" smtClean="0"/>
              <a:pPr/>
              <a:t>24/04/2017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0F25-157A-4484-9CDB-615723A1E1D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2B8F-A854-4FE9-8B9B-DBF645E9AC5E}" type="datetimeFigureOut">
              <a:rPr lang="it-IT" smtClean="0"/>
              <a:pPr/>
              <a:t>24/04/2017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0F25-157A-4484-9CDB-615723A1E1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4C2B8F-A854-4FE9-8B9B-DBF645E9AC5E}" type="datetimeFigureOut">
              <a:rPr lang="it-IT" smtClean="0"/>
              <a:pPr/>
              <a:t>24/04/2017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3A0F25-157A-4484-9CDB-615723A1E1D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2B8F-A854-4FE9-8B9B-DBF645E9AC5E}" type="datetimeFigureOut">
              <a:rPr lang="it-IT" smtClean="0"/>
              <a:pPr/>
              <a:t>24/04/2017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3A0F25-157A-4484-9CDB-615723A1E1D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4C2B8F-A854-4FE9-8B9B-DBF645E9AC5E}" type="datetimeFigureOut">
              <a:rPr lang="it-IT" smtClean="0"/>
              <a:pPr/>
              <a:t>24/04/2017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E3A0F25-157A-4484-9CDB-615723A1E1D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3147396"/>
          </a:xfrm>
        </p:spPr>
        <p:txBody>
          <a:bodyPr/>
          <a:lstStyle/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ASSISTENZA AL PAZIENTE CON PATOLOGIA POLMONARE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OBIETTIVI</a:t>
            </a:r>
          </a:p>
          <a:p>
            <a:r>
              <a:rPr lang="it-IT" dirty="0" smtClean="0"/>
              <a:t>Favorire la pervietà delle vie aeree</a:t>
            </a:r>
          </a:p>
          <a:p>
            <a:r>
              <a:rPr lang="it-IT" dirty="0" smtClean="0"/>
              <a:t>Garantire il riposo per conservare le energie</a:t>
            </a:r>
          </a:p>
          <a:p>
            <a:r>
              <a:rPr lang="it-IT" dirty="0" smtClean="0"/>
              <a:t>Garantire un giusto apporto di liquidi e nutrienti</a:t>
            </a:r>
          </a:p>
          <a:p>
            <a:r>
              <a:rPr lang="it-IT" dirty="0" smtClean="0"/>
              <a:t>Favorire la conoscenza del protocollo terapeutico e delle misure preventive</a:t>
            </a:r>
          </a:p>
          <a:p>
            <a:r>
              <a:rPr lang="it-IT" dirty="0" smtClean="0"/>
              <a:t>Prevenire le complicanze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INFERMIERISTICA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INTERVENTI</a:t>
            </a:r>
          </a:p>
          <a:p>
            <a:r>
              <a:rPr lang="it-IT" dirty="0" smtClean="0">
                <a:solidFill>
                  <a:srgbClr val="FFC000"/>
                </a:solidFill>
              </a:rPr>
              <a:t>Migliorare la pervietà delle vie aeree </a:t>
            </a:r>
            <a:r>
              <a:rPr lang="it-IT" dirty="0" smtClean="0"/>
              <a:t>– favorire l’assunzione di liquidi, umidificare le vie aeree attraverso l’inalazione di aria calda umidificata sollecitare l’espettorazione attraverso la produzione di tosse efficace,  attivare esercizi di fisioterapia respiratoria, effettuare </a:t>
            </a:r>
            <a:r>
              <a:rPr lang="it-IT" dirty="0" err="1" smtClean="0"/>
              <a:t>broncoaspirazione</a:t>
            </a:r>
            <a:r>
              <a:rPr lang="it-IT" dirty="0" smtClean="0"/>
              <a:t> all’occorrenza, somministrare l’ossigeno dietro prescrizione medica; rilevare il miglioramento  dell’ossigenazione attraverso </a:t>
            </a:r>
            <a:r>
              <a:rPr lang="it-IT" dirty="0" err="1" smtClean="0"/>
              <a:t>pulsossimetria</a:t>
            </a:r>
            <a:r>
              <a:rPr lang="it-IT" dirty="0" smtClean="0"/>
              <a:t> o </a:t>
            </a:r>
            <a:r>
              <a:rPr lang="it-IT" dirty="0" err="1" smtClean="0"/>
              <a:t>emogasanalisi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INFERMIERISTICA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rgbClr val="FFC000"/>
                </a:solidFill>
              </a:rPr>
              <a:t>Promuovere il riposo e la conservazione dell’energia </a:t>
            </a:r>
            <a:r>
              <a:rPr lang="it-IT" dirty="0" smtClean="0"/>
              <a:t>– posizione </a:t>
            </a:r>
            <a:r>
              <a:rPr lang="it-IT" dirty="0" err="1" smtClean="0"/>
              <a:t>semi-Fowler</a:t>
            </a:r>
            <a:r>
              <a:rPr lang="it-IT" dirty="0" smtClean="0"/>
              <a:t> con cambi frequenti di lato per favorire l’eliminazione delle secrezioni; raccomandare il riposo a letto e di evitare sforzi eccessivi</a:t>
            </a:r>
          </a:p>
          <a:p>
            <a:r>
              <a:rPr lang="it-IT" dirty="0" smtClean="0">
                <a:solidFill>
                  <a:srgbClr val="FFC000"/>
                </a:solidFill>
              </a:rPr>
              <a:t>Favorire un’adeguata assunzione di liquidi </a:t>
            </a:r>
            <a:r>
              <a:rPr lang="it-IT" dirty="0" smtClean="0"/>
              <a:t>– la tachipnea e la febbre comportano un aumento della dispersione di liquidi , pertanto è opportuno far assumere almeno 2000ml di liquidi al giorno</a:t>
            </a:r>
          </a:p>
          <a:p>
            <a:r>
              <a:rPr lang="it-IT" dirty="0" smtClean="0">
                <a:solidFill>
                  <a:srgbClr val="FFC000"/>
                </a:solidFill>
              </a:rPr>
              <a:t>Mantenere la nutrizione </a:t>
            </a:r>
            <a:r>
              <a:rPr lang="it-IT" dirty="0" smtClean="0"/>
              <a:t>– l’astenia provoca inappetenza; è importante proporre bevande nutrienti o, in alternativa, somministrare </a:t>
            </a:r>
            <a:r>
              <a:rPr lang="it-IT" dirty="0" err="1" smtClean="0"/>
              <a:t>e.v.</a:t>
            </a:r>
            <a:r>
              <a:rPr lang="it-IT" dirty="0" smtClean="0"/>
              <a:t> liquidi con elettroliti</a:t>
            </a:r>
          </a:p>
          <a:p>
            <a:r>
              <a:rPr lang="it-IT" dirty="0" smtClean="0">
                <a:solidFill>
                  <a:srgbClr val="FFC000"/>
                </a:solidFill>
              </a:rPr>
              <a:t>Promuovere la conoscenza </a:t>
            </a:r>
            <a:r>
              <a:rPr lang="it-IT" dirty="0" smtClean="0"/>
              <a:t>– il paziente deve essere istruito chiaramente sulle sue condizioni cliniche, sul programma terapeutico e sulle misure preventive delle complicanze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INFERMIERISTICA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>
                <a:solidFill>
                  <a:srgbClr val="FFC000"/>
                </a:solidFill>
              </a:rPr>
              <a:t>Controllare e trattare le potenziali complicanze </a:t>
            </a:r>
            <a:r>
              <a:rPr lang="it-IT" dirty="0" smtClean="0"/>
              <a:t>– verificare la rispondenza al trattamento antibiotico attraverso il miglioramento dei sintomi e segni della malattia e l’evoluzione dei reperti </a:t>
            </a:r>
            <a:r>
              <a:rPr lang="it-IT" dirty="0" err="1" smtClean="0"/>
              <a:t>rx</a:t>
            </a:r>
            <a:r>
              <a:rPr lang="it-IT" dirty="0" smtClean="0"/>
              <a:t>; rilevare tempestivamente i segni e sintomi di shock ed insufficienza respiratoria (PV, </a:t>
            </a:r>
            <a:r>
              <a:rPr lang="it-IT" dirty="0" err="1" smtClean="0"/>
              <a:t>pulsossimetria</a:t>
            </a:r>
            <a:r>
              <a:rPr lang="it-IT" dirty="0" smtClean="0"/>
              <a:t> e monitoraggio emodinamico) ed attivare gli interventi urgenti (somministrazione di liquidi, intubazione); in caso di versamento pleurico, collaborare con il medico per effettuare la toracentesi o per  controllare il funzionamento del drenaggio toracico; evidenziare il peggioramento della sintomatologia, che può essere indizio di superinfezione; rilevare segni di confusione mentale che può essere indicativa di ipossiemia, disidratazione, febbre, sviluppo di sepsi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INFERMIERISTICA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>
                <a:solidFill>
                  <a:srgbClr val="FFC000"/>
                </a:solidFill>
              </a:rPr>
              <a:t>Promuovere l’assistenza domiciliare e di comunità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Quando la fase acuta della malattia è superata, il paziente può essere dimesso e continuare la terapia antibiotica per </a:t>
            </a:r>
            <a:r>
              <a:rPr lang="it-IT" dirty="0" err="1" smtClean="0"/>
              <a:t>os</a:t>
            </a:r>
            <a:r>
              <a:rPr lang="it-IT" dirty="0" smtClean="0"/>
              <a:t> a casa. E’ importante garantire la continuità assistenziale e l’aderenza al regime terapeutico. Va stimolata la lenta ma costante  e progressiva ripresa dell’attività fisica, l’attuazione di esercizi di ginnastica respiratoria, l’effettuazione di controlli radiografici e clinici. Promuovere un’alimentazione adeguata, far comprendere al paziente la necessità di smettere di fumare, di evitare sbalzi di temperatura e l’eccessiva assunzione di alcool.</a:t>
            </a:r>
          </a:p>
          <a:p>
            <a:pPr>
              <a:buNone/>
            </a:pPr>
            <a:r>
              <a:rPr lang="it-IT" dirty="0" smtClean="0"/>
              <a:t>I pazienti debilitati non possono provvedere all’autocura, ma vanno assistiti a domicilio, accertando l’aderenza alla terapia, l’eventuale comparsa di complicanze, educando la famiglia ad attuare interventi di prevenzione di ricadute e complicanze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INFERMIERISTICA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Risultati attesi</a:t>
            </a:r>
          </a:p>
          <a:p>
            <a:r>
              <a:rPr lang="it-IT" dirty="0" smtClean="0"/>
              <a:t>Miglioramento dell’attività respiratoria e dell’ossigenazione</a:t>
            </a:r>
          </a:p>
          <a:p>
            <a:r>
              <a:rPr lang="it-IT" dirty="0" smtClean="0"/>
              <a:t>Recupero dell’energia fisica </a:t>
            </a:r>
            <a:r>
              <a:rPr lang="it-IT" dirty="0" err="1" smtClean="0"/>
              <a:t>eattraverso</a:t>
            </a:r>
            <a:r>
              <a:rPr lang="it-IT" dirty="0" smtClean="0"/>
              <a:t> il riposo</a:t>
            </a:r>
          </a:p>
          <a:p>
            <a:r>
              <a:rPr lang="it-IT" dirty="0" smtClean="0"/>
              <a:t>Mantenimento dell’idratazione e dell’apporto nutritivo</a:t>
            </a:r>
          </a:p>
          <a:p>
            <a:r>
              <a:rPr lang="it-IT" dirty="0" smtClean="0"/>
              <a:t>Il paziente conosce  e descrive le strategie terapeutiche , aderisce al programma e agli interventi di prevenzione delle complicanze</a:t>
            </a:r>
          </a:p>
          <a:p>
            <a:r>
              <a:rPr lang="it-IT" dirty="0" smtClean="0"/>
              <a:t>Il paziente non </a:t>
            </a:r>
            <a:r>
              <a:rPr lang="it-IT" smtClean="0"/>
              <a:t>presenta complicanze</a:t>
            </a:r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INFERMIERISTICA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Malattia infettiva  che colpisce prevalentemente il parenchima polmonare, ma ch può colpire anche reni, ossa, linfonodi, meningi.</a:t>
            </a:r>
          </a:p>
          <a:p>
            <a:pPr>
              <a:buNone/>
            </a:pPr>
            <a:r>
              <a:rPr lang="it-IT" dirty="0" smtClean="0"/>
              <a:t>Il responsabile dell’infezione è il </a:t>
            </a:r>
            <a:r>
              <a:rPr lang="it-IT" dirty="0" err="1" smtClean="0"/>
              <a:t>Mycobacterium</a:t>
            </a:r>
            <a:r>
              <a:rPr lang="it-IT" dirty="0" smtClean="0"/>
              <a:t> </a:t>
            </a:r>
            <a:r>
              <a:rPr lang="it-IT" dirty="0" err="1" smtClean="0"/>
              <a:t>tubercolosis</a:t>
            </a:r>
            <a:r>
              <a:rPr lang="it-IT" dirty="0" smtClean="0"/>
              <a:t>, germe aerobico acido-resistente, a lenta crescita e sensibile al calore e ai raggi ultravioletti</a:t>
            </a:r>
          </a:p>
          <a:p>
            <a:pPr>
              <a:buNone/>
            </a:pPr>
            <a:r>
              <a:rPr lang="it-IT" dirty="0" smtClean="0"/>
              <a:t>La tubercolosi è strettamente associata a povertà, malnutrizione, sovraffollamento e ad assistenza sanitaria inadeguata. Dal 1985 il numero dei casi è aumentato, ed è’ causa di morte nei pazienti </a:t>
            </a:r>
            <a:r>
              <a:rPr lang="it-IT" dirty="0" err="1" smtClean="0"/>
              <a:t>HIV+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Si trasmette per via aerea attraverso le goccioline di </a:t>
            </a:r>
            <a:r>
              <a:rPr lang="it-IT" dirty="0" err="1" smtClean="0"/>
              <a:t>Flugge</a:t>
            </a:r>
            <a:r>
              <a:rPr lang="it-IT" dirty="0" smtClean="0"/>
              <a:t>. I bacilli si depositano negli alveoli, e vengono trasportati nelle altre parti del corpo attraverso il sistema circolatorio e linfatico. Il sistema immunitario reagisce attraverso i neutrofili e i macrofagi, determinando reazione tissutale, accumulo di essudato negli alveoli, broncopolmonite. Si formano dei granulomi, il cui contenuto diventa necrotico,  che vanno incontro a calcificazione.</a:t>
            </a:r>
          </a:p>
          <a:p>
            <a:pPr>
              <a:buNone/>
            </a:pPr>
            <a:r>
              <a:rPr lang="it-IT" dirty="0" smtClean="0"/>
              <a:t>Successivamente, per  compromessa risposta immunitaria o per  reinfezione, il granuloma si ulcera, versando il contenuto caseoso nei bronchi, flogosi e successiva cicatrizzazione del tessuto. In questo modo la malattia si estende progressivamente al parenchima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TUBERCOLOSI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Sintomatologia.</a:t>
            </a:r>
            <a:r>
              <a:rPr lang="it-IT" dirty="0" smtClean="0"/>
              <a:t> Febbricola, tosse, sudorazione notturna, </a:t>
            </a:r>
            <a:r>
              <a:rPr lang="it-IT" dirty="0" err="1" smtClean="0"/>
              <a:t>fatigue</a:t>
            </a:r>
            <a:r>
              <a:rPr lang="it-IT" dirty="0" smtClean="0"/>
              <a:t>, calo ponderale; la tosse può essere produttiva, può presentarsi emottisi. La localizzazione extrapolmonare colpisce il 16% dei pazienti, e il 70% degli </a:t>
            </a:r>
            <a:r>
              <a:rPr lang="it-IT" dirty="0" err="1" smtClean="0"/>
              <a:t>HIV+</a:t>
            </a:r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Accertamento. </a:t>
            </a:r>
          </a:p>
          <a:p>
            <a:r>
              <a:rPr lang="it-IT" dirty="0" smtClean="0"/>
              <a:t>Anamnesi completa</a:t>
            </a:r>
          </a:p>
          <a:p>
            <a:r>
              <a:rPr lang="it-IT" dirty="0" smtClean="0"/>
              <a:t>Esame obiettivo</a:t>
            </a:r>
          </a:p>
          <a:p>
            <a:r>
              <a:rPr lang="it-IT" dirty="0" smtClean="0"/>
              <a:t>Intradermoreazione di </a:t>
            </a:r>
            <a:r>
              <a:rPr lang="it-IT" dirty="0" err="1" smtClean="0"/>
              <a:t>Mantoux</a:t>
            </a:r>
            <a:endParaRPr lang="it-IT" dirty="0" smtClean="0"/>
          </a:p>
          <a:p>
            <a:r>
              <a:rPr lang="it-IT" dirty="0" smtClean="0"/>
              <a:t>Coltura dell’espettorato</a:t>
            </a:r>
          </a:p>
          <a:p>
            <a:r>
              <a:rPr lang="it-IT" dirty="0" err="1" smtClean="0"/>
              <a:t>Rx</a:t>
            </a:r>
            <a:r>
              <a:rPr lang="it-IT" dirty="0" smtClean="0"/>
              <a:t> torace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TUBERCOLOSI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Intradermoreazione di </a:t>
            </a:r>
            <a:r>
              <a:rPr lang="it-IT" dirty="0" err="1" smtClean="0"/>
              <a:t>Mantoux</a:t>
            </a:r>
            <a:r>
              <a:rPr lang="it-IT" dirty="0" smtClean="0"/>
              <a:t>. L’estratto del bacillo tubercolare viene iniettato per via intradermica, attraverso una siringa da insulina, per 0,1 ml, creando un ponfo. La zona di iniezione viene contrassegnata con la penna, e vengono registrati il nome del prodotto, il lotto, la data e l’ora. Il risultato viene letto dopo 48-72 ore, stimando la dimensione dell’indurimento del tessuto e la presenza di eritema.</a:t>
            </a:r>
          </a:p>
          <a:p>
            <a:pPr>
              <a:buNone/>
            </a:pPr>
            <a:r>
              <a:rPr lang="it-IT" dirty="0" smtClean="0"/>
              <a:t>Una reazione di diametro pari o superiore a 5mm è considerata significativa, ovvero il paziente è venuto a contatto con il micobatterio della </a:t>
            </a:r>
            <a:r>
              <a:rPr lang="it-IT" dirty="0" err="1" smtClean="0"/>
              <a:t>tubeercolosi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Una reazione non significativa  non esclude completamente la possibilità di malattia nei soggetti </a:t>
            </a:r>
            <a:r>
              <a:rPr lang="it-IT" dirty="0" err="1" smtClean="0"/>
              <a:t>immunodepressi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TUBERCOLOSI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Trattamento</a:t>
            </a:r>
            <a:r>
              <a:rPr lang="it-IT" dirty="0" smtClean="0"/>
              <a:t>. I farmaci utilizzati sono chemioterapici, somministrati per un periodo prolungato per assicurare l’eradicazione del microrganismo e prevenire le recidive. Il problema maggiore è rappresentato dalla resistenza del bacillo agli antibiotici. I farmaci di prima scelta utilizzati sono:</a:t>
            </a:r>
          </a:p>
          <a:p>
            <a:r>
              <a:rPr lang="it-IT" dirty="0" smtClean="0"/>
              <a:t>Isoniazide</a:t>
            </a:r>
          </a:p>
          <a:p>
            <a:r>
              <a:rPr lang="it-IT" dirty="0" err="1" smtClean="0"/>
              <a:t>Rifampicina</a:t>
            </a:r>
            <a:endParaRPr lang="it-IT" dirty="0" smtClean="0"/>
          </a:p>
          <a:p>
            <a:r>
              <a:rPr lang="it-IT" dirty="0" err="1" smtClean="0"/>
              <a:t>Pirazinamide</a:t>
            </a:r>
            <a:endParaRPr lang="it-IT" dirty="0" smtClean="0"/>
          </a:p>
          <a:p>
            <a:r>
              <a:rPr lang="it-IT" dirty="0" err="1" smtClean="0"/>
              <a:t>etambutolo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TUBERCOLOSI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>
            <a:noAutofit/>
          </a:bodyPr>
          <a:lstStyle/>
          <a:p>
            <a:r>
              <a:rPr lang="it-IT" sz="2000" dirty="0" smtClean="0"/>
              <a:t>Processo  infiammatorio del parenchima polmonare causato da un microrganismo patogeno.</a:t>
            </a:r>
          </a:p>
          <a:p>
            <a:r>
              <a:rPr lang="it-IT" sz="2000" dirty="0" smtClean="0"/>
              <a:t>Distinguiamo quattro categorie di polmoniti: di comunità, ospedaliere, da immunodepressione, da aspirazione</a:t>
            </a:r>
          </a:p>
          <a:p>
            <a:r>
              <a:rPr lang="it-IT" sz="2000" dirty="0" smtClean="0"/>
              <a:t>La polmonite interferisce sia sulla ventilazione che sulla perfusione. Infatti si realizza una reazione infiammatoria a livello alveolare; i  neutrofili riempiono gli alveoli normalmente pieni di aria; si produce edema della mucosa e secrezioni che ostruiscono le vie aeree, con riduzione della pressione parziale di ossigeno alveolare; può comparire broncospasmo. L’ipoventilazione determina alterazione del rapporto ventilazione-perfusione.</a:t>
            </a:r>
          </a:p>
          <a:p>
            <a:r>
              <a:rPr lang="it-IT" sz="2000" dirty="0" smtClean="0"/>
              <a:t>Broncopolmonite: polmonite distribuita in modo irregolare in più aree dei bronchi estendendosi al parenchima polmonare circostante</a:t>
            </a:r>
          </a:p>
          <a:p>
            <a:r>
              <a:rPr lang="it-IT" sz="2000" dirty="0" smtClean="0"/>
              <a:t>Polmonite lobare: che interessa uno o più lobi polmonari</a:t>
            </a:r>
            <a:endParaRPr lang="it-IT" sz="20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POLMONITE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Accertamento</a:t>
            </a:r>
            <a:r>
              <a:rPr lang="it-IT" dirty="0" smtClean="0"/>
              <a:t>. </a:t>
            </a:r>
          </a:p>
          <a:p>
            <a:pPr>
              <a:buNone/>
            </a:pPr>
            <a:r>
              <a:rPr lang="it-IT" dirty="0" smtClean="0"/>
              <a:t>Anamnesi completa con esame obiettivo: rilevazione delle manifestazioni cliniche quali  febbre, inappetenza, calo ponderale, </a:t>
            </a:r>
            <a:r>
              <a:rPr lang="it-IT" dirty="0" err="1" smtClean="0"/>
              <a:t>fatigue</a:t>
            </a:r>
            <a:r>
              <a:rPr lang="it-IT" dirty="0" smtClean="0"/>
              <a:t>, tosse, sudorazione notturna. Valutazione dei linfonodi dolenti tramite palpazione. Verifica degli </a:t>
            </a:r>
            <a:r>
              <a:rPr lang="it-IT" dirty="0" err="1" smtClean="0"/>
              <a:t>ambinti</a:t>
            </a:r>
            <a:r>
              <a:rPr lang="it-IT" dirty="0" smtClean="0"/>
              <a:t> e della conoscenza – disponibilità ad apprendere della malattia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INFERMIERISTICA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Diagnosi infermieristiche.</a:t>
            </a:r>
          </a:p>
          <a:p>
            <a:r>
              <a:rPr lang="it-IT" dirty="0" smtClean="0"/>
              <a:t>Liberazione inefficace delle vie aeree correlata ad abbondanti secrezioni </a:t>
            </a:r>
            <a:r>
              <a:rPr lang="it-IT" dirty="0" err="1" smtClean="0"/>
              <a:t>tracheobronchiali</a:t>
            </a:r>
            <a:endParaRPr lang="it-IT" dirty="0" smtClean="0"/>
          </a:p>
          <a:p>
            <a:r>
              <a:rPr lang="it-IT" dirty="0" smtClean="0"/>
              <a:t>Insufficiente conoscenza del regime terapeutico e delle misure sanitarie  profilattiche</a:t>
            </a:r>
          </a:p>
          <a:p>
            <a:r>
              <a:rPr lang="it-IT" dirty="0" smtClean="0"/>
              <a:t>Intolleranza all’attività correlata a </a:t>
            </a:r>
            <a:r>
              <a:rPr lang="it-IT" dirty="0" err="1" smtClean="0"/>
              <a:t>fatigue</a:t>
            </a:r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Problemi collaborativi/complicanze</a:t>
            </a:r>
            <a:r>
              <a:rPr lang="it-IT" dirty="0" smtClean="0"/>
              <a:t>.</a:t>
            </a:r>
          </a:p>
          <a:p>
            <a:r>
              <a:rPr lang="it-IT" dirty="0" smtClean="0"/>
              <a:t>Malnutrizione</a:t>
            </a:r>
          </a:p>
          <a:p>
            <a:r>
              <a:rPr lang="it-IT" dirty="0" smtClean="0"/>
              <a:t>Effetti collaterali della terapia farmacologica (epatite, alterazioni neurologiche, disturbi gastrointestinali, eritema cutaneo)</a:t>
            </a:r>
          </a:p>
          <a:p>
            <a:r>
              <a:rPr lang="it-IT" dirty="0" smtClean="0"/>
              <a:t>Resistenza farmacologica</a:t>
            </a:r>
          </a:p>
          <a:p>
            <a:r>
              <a:rPr lang="it-IT" dirty="0" smtClean="0"/>
              <a:t>Diffusione dell’infezione tubercolare</a:t>
            </a:r>
          </a:p>
          <a:p>
            <a:pPr>
              <a:buNone/>
            </a:pP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INFERMIERISTICA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Interventi.</a:t>
            </a:r>
          </a:p>
          <a:p>
            <a:pPr>
              <a:buNone/>
            </a:pPr>
            <a:r>
              <a:rPr lang="it-IT" dirty="0" smtClean="0"/>
              <a:t>Promuovere la liberazione delle vie aeree, attraverso la somministrazione di liquidi, il drenaggio posturale, l’</a:t>
            </a:r>
            <a:r>
              <a:rPr lang="it-IT" dirty="0" err="1" smtClean="0"/>
              <a:t>areosolterapia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Sostenere l’adesione al regime terapeutico, sia per quanto riguarda la regolare assunzione dei farmaci, che per l’osservanza dei principi igienici indispensabili a prevenire il propagare dell’infezione (igiene del cavo orale, utilizzo di fazzoletti monouso e la copertura di naso e bocca quando si tossisce o starnutisce, il lavaggio frequente delle mani)</a:t>
            </a:r>
          </a:p>
          <a:p>
            <a:pPr>
              <a:buNone/>
            </a:pPr>
            <a:r>
              <a:rPr lang="it-IT" dirty="0" smtClean="0"/>
              <a:t>Promuovere l’attività in modo progressivo e una nutrizione adeguata attraverso un piano nutrizionale che preveda pasti piccoli e frequenti e l’uso eventuale di integratori alimentari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INFERMIERISTICA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Controllare e trattare le complicanze</a:t>
            </a:r>
          </a:p>
          <a:p>
            <a:pPr>
              <a:buNone/>
            </a:pPr>
            <a:r>
              <a:rPr lang="it-IT" dirty="0" smtClean="0"/>
              <a:t>Effetti collaterali della terapia farmacologica: i farmaci vanno assunti a stomaco vuoto, un’ora prima dei pasti; in caso di assunzione di isoniazide è necessario evitare alimenti che contengono tiramina e istamina (tonno in scatola, formaggio stagionato, vino rosso, salsa di soia, estratti di lievito). La </a:t>
            </a:r>
            <a:r>
              <a:rPr lang="it-IT" dirty="0" err="1" smtClean="0"/>
              <a:t>rifampicina</a:t>
            </a:r>
            <a:r>
              <a:rPr lang="it-IT" dirty="0" smtClean="0"/>
              <a:t> può aumentare il metabolismo di betabloccanti, anticoagulanti orali,  digossina, corticosteroidi, </a:t>
            </a:r>
            <a:r>
              <a:rPr lang="it-IT" dirty="0" err="1" smtClean="0"/>
              <a:t>ipoglicemizzanti</a:t>
            </a:r>
            <a:r>
              <a:rPr lang="it-IT" dirty="0" smtClean="0"/>
              <a:t> orali. Va  monitorato il </a:t>
            </a:r>
            <a:r>
              <a:rPr lang="it-IT" dirty="0" err="1" smtClean="0"/>
              <a:t>lilvello</a:t>
            </a:r>
            <a:r>
              <a:rPr lang="it-IT" dirty="0" smtClean="0"/>
              <a:t> degli enzimi epatici, azotemia e creatinina. </a:t>
            </a:r>
          </a:p>
          <a:p>
            <a:pPr>
              <a:buNone/>
            </a:pPr>
            <a:r>
              <a:rPr lang="it-IT" dirty="0" smtClean="0"/>
              <a:t>Resistenza </a:t>
            </a:r>
            <a:r>
              <a:rPr lang="it-IT" dirty="0" err="1" smtClean="0"/>
              <a:t>multifarmacologica</a:t>
            </a:r>
            <a:r>
              <a:rPr lang="it-IT" dirty="0" smtClean="0"/>
              <a:t>: monitorare i parametri vitali, la TC e la respirazione, le colture dell’espettorato.</a:t>
            </a:r>
          </a:p>
          <a:p>
            <a:pPr>
              <a:buNone/>
            </a:pPr>
            <a:r>
              <a:rPr lang="it-IT" dirty="0" smtClean="0"/>
              <a:t>Diffusione dell’infezione tubercolare (tubercolosi miliare). Si può manifestare con febbre alta, oppure febbre modesta, anemia e debilitazione. Possono sopraggiungere, a seconda della localizzazione, alterazioni cognitive o della funzione renale.</a:t>
            </a:r>
          </a:p>
          <a:p>
            <a:pPr>
              <a:buNone/>
            </a:pPr>
            <a:r>
              <a:rPr lang="it-IT" dirty="0" smtClean="0"/>
              <a:t>Promuovere  l’assistenza domiciliare e di continuità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INFERMIERISTICA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Risultati attesi</a:t>
            </a:r>
          </a:p>
          <a:p>
            <a:r>
              <a:rPr lang="it-IT" dirty="0" smtClean="0"/>
              <a:t>E’ mantenuta la pervietà delle vie aeree</a:t>
            </a:r>
          </a:p>
          <a:p>
            <a:r>
              <a:rPr lang="it-IT" dirty="0" smtClean="0"/>
              <a:t>Il paziente dimostra  un adeguato livello di conoscenza della malattia, della necessità di adesione al regime terapeutico e delle misure di prevenzione per evitare il divulgarsi dell’infezione</a:t>
            </a:r>
          </a:p>
          <a:p>
            <a:r>
              <a:rPr lang="it-IT" dirty="0" smtClean="0"/>
              <a:t>Non presenta complicanze</a:t>
            </a:r>
          </a:p>
          <a:p>
            <a:r>
              <a:rPr lang="it-IT" dirty="0" smtClean="0"/>
              <a:t>Agisce per minimizzare gli effetti collaterali </a:t>
            </a:r>
            <a:r>
              <a:rPr lang="it-IT" smtClean="0"/>
              <a:t>dei farmaci.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Malattia caratterizzata da una riduzione del flusso di aria che non è completamente reversibile. Può  comprendere malattie che </a:t>
            </a:r>
            <a:r>
              <a:rPr lang="it-IT" dirty="0" err="1" smtClean="0"/>
              <a:t>caucano</a:t>
            </a:r>
            <a:r>
              <a:rPr lang="it-IT" dirty="0" smtClean="0"/>
              <a:t> l’ostruzione del flusso dell’aria (p.e. enfisema, bronchite  cronica) o una combinazione di queste patologie; la BPCO può coesistere con l’asma bronchiale.</a:t>
            </a:r>
          </a:p>
          <a:p>
            <a:pPr>
              <a:buNone/>
            </a:pPr>
            <a:r>
              <a:rPr lang="it-IT" dirty="0" smtClean="0"/>
              <a:t>Le persone affette da BPCO diventano sintomatiche nella mezza età, e l’incidenza della malattia aumenta con l’età, e il fisiologico deperimento della funzionalità respiratoria che si realizza con l’avanzare degli anni, viene accelerato e accentuato dalla malattia.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BPCO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Nella BPCO si ha una risposta infiammatoria anomala dei polmoni alle particelle di gas nocivi, che interessa tutto il parenchima, la vascolarizzazione  polmonare e le vie aeree. La reazione infiammatoria determina restringimento delle vie  piccole vie aeree; squilibri delle proteinasi e antiproteinasi, liberate dal processo infiammatorio nel polmone, possono ulteriormente ridurre il flusso d’aria e danneggiare  il parenchima polmonare. La risposta infiammatoria determina  cambiamenti precoci della vascolarizzazione polmonare, con ispessimento delle pareti dei vasi.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Il fumo di sigaretta e l’uso di prodotti a base di tabacco  possono predisporre a queste alterazioni, determinando la liberazione di mediatori </a:t>
            </a:r>
            <a:r>
              <a:rPr lang="it-IT" smtClean="0"/>
              <a:t>chimici dell’infiammazione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BCPO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Bronchite cronica.</a:t>
            </a:r>
          </a:p>
          <a:p>
            <a:pPr>
              <a:buNone/>
            </a:pPr>
            <a:r>
              <a:rPr lang="it-IT" dirty="0" smtClean="0"/>
              <a:t>Presenza di tosse con espettorato che dura almeno tre mesi l’anno per due anni consecutivi. Fumo ed altri inquinanti ambientali irritano le vie aeree, dando luogo a ipersecrezione di muco ed infiammazione. L’irritazione costante provoca iperplasia delle ghiandole caliciformi mucipare, la riduzione funzionale delle ciglia, l’iperproduzione di muco, l’ispessimento delle pareti bronchiali e la restrizione del lume bronchiale. Gli alveoli vanno incontro a fibrosi, e viene alterata anche la funzione dei macrofagi alveolari, con predisposizione alle infezioni respiratorie ricorrenti.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BPCO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Enfisema polmonare.</a:t>
            </a:r>
          </a:p>
          <a:p>
            <a:pPr algn="just">
              <a:buNone/>
            </a:pPr>
            <a:r>
              <a:rPr lang="it-IT" dirty="0" smtClean="0"/>
              <a:t>Dilatazione anomala degli spazi aerei distali dei bronchioli, con distruzione dei setti alveolari. La distruzione delle pareti degli alveoli determina una riduzione della superficie di scambio alveolo-capillare, con aumento dello spazio morto, compromissione della diffusione dell’ossigeno, ipossiemia. In fase avanzata è compromessa anche l’eliminazione dell’anidrite carbonica, con </a:t>
            </a:r>
            <a:r>
              <a:rPr lang="it-IT" dirty="0" err="1" smtClean="0"/>
              <a:t>ipercapnia</a:t>
            </a:r>
            <a:r>
              <a:rPr lang="it-IT" dirty="0" smtClean="0"/>
              <a:t> e acidosi respiratoria. La riduzione del letto dei capillari alveolari determina ipertensione dell’arteria polmonare, con scompenso cardiaco </a:t>
            </a:r>
            <a:r>
              <a:rPr lang="it-IT" dirty="0" err="1" smtClean="0"/>
              <a:t>dx</a:t>
            </a:r>
            <a:r>
              <a:rPr lang="it-IT" dirty="0" smtClean="0"/>
              <a:t> che si manifesta con congestione, edemi declivi, turgore delle vene del collo, dolore in regione epatica. Il paziente con enfisema polmonare presenta torace a botte, dispnea da sforzo e calo ponderale; l’espirazione diventa un atto attivo che richiede sforzo muscolare; può presentarsi cianosi centrale ed edemi periferici.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BPCO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Fattori di rischio</a:t>
            </a:r>
            <a:r>
              <a:rPr lang="it-IT" dirty="0" smtClean="0"/>
              <a:t>.</a:t>
            </a:r>
          </a:p>
          <a:p>
            <a:r>
              <a:rPr lang="it-IT" dirty="0" smtClean="0"/>
              <a:t>Esposizione al fumo di tabacco</a:t>
            </a:r>
          </a:p>
          <a:p>
            <a:r>
              <a:rPr lang="it-IT" dirty="0" smtClean="0"/>
              <a:t>Fumo passivo</a:t>
            </a:r>
          </a:p>
          <a:p>
            <a:r>
              <a:rPr lang="it-IT" dirty="0" smtClean="0"/>
              <a:t>Esposizione professionale</a:t>
            </a:r>
          </a:p>
          <a:p>
            <a:r>
              <a:rPr lang="it-IT" dirty="0" smtClean="0"/>
              <a:t>Inquinamento ambientale</a:t>
            </a:r>
          </a:p>
          <a:p>
            <a:r>
              <a:rPr lang="it-IT" dirty="0" smtClean="0"/>
              <a:t>Anomalie genetiche, carenza di alfa 1 antitripsina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BPCO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FATTORI </a:t>
            </a:r>
            <a:r>
              <a:rPr lang="it-IT" dirty="0" err="1" smtClean="0">
                <a:solidFill>
                  <a:srgbClr val="FFC000"/>
                </a:solidFill>
              </a:rPr>
              <a:t>DI</a:t>
            </a:r>
            <a:r>
              <a:rPr lang="it-IT" dirty="0" smtClean="0">
                <a:solidFill>
                  <a:srgbClr val="FFC000"/>
                </a:solidFill>
              </a:rPr>
              <a:t> RISCHIO.</a:t>
            </a:r>
          </a:p>
          <a:p>
            <a:r>
              <a:rPr lang="it-IT" dirty="0" smtClean="0"/>
              <a:t>DIFESE IMMUNITARIE COMPROMESSE (AIDS)</a:t>
            </a:r>
          </a:p>
          <a:p>
            <a:r>
              <a:rPr lang="it-IT" dirty="0" smtClean="0"/>
              <a:t>SCOMPENSO CARDIACO</a:t>
            </a:r>
          </a:p>
          <a:p>
            <a:r>
              <a:rPr lang="it-IT" dirty="0" smtClean="0"/>
              <a:t>BPCO</a:t>
            </a:r>
          </a:p>
          <a:p>
            <a:r>
              <a:rPr lang="it-IT" dirty="0" smtClean="0"/>
              <a:t>DIABETE</a:t>
            </a:r>
          </a:p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STRATEGIE </a:t>
            </a:r>
            <a:r>
              <a:rPr lang="it-IT" dirty="0" err="1" smtClean="0">
                <a:solidFill>
                  <a:srgbClr val="FFC000"/>
                </a:solidFill>
              </a:rPr>
              <a:t>DI</a:t>
            </a:r>
            <a:r>
              <a:rPr lang="it-IT" dirty="0" smtClean="0">
                <a:solidFill>
                  <a:srgbClr val="FFC000"/>
                </a:solidFill>
              </a:rPr>
              <a:t> PREVENZIONE (CDC)</a:t>
            </a:r>
          </a:p>
          <a:p>
            <a:r>
              <a:rPr lang="it-IT" dirty="0" smtClean="0"/>
              <a:t>ISTRUZIONE DEL PERSONALE E SORVEGLIANZA DELLE INFEZIONI</a:t>
            </a:r>
          </a:p>
          <a:p>
            <a:r>
              <a:rPr lang="it-IT" dirty="0" smtClean="0"/>
              <a:t>INTERRUZIONE DELLA TRASMISSIONE INTERUMANA E TRAMITE APPARECCHIATURE</a:t>
            </a:r>
          </a:p>
          <a:p>
            <a:r>
              <a:rPr lang="it-IT" dirty="0" smtClean="0"/>
              <a:t>MODIFICA DEL RISCHIO </a:t>
            </a:r>
            <a:r>
              <a:rPr lang="it-IT" dirty="0" err="1" smtClean="0"/>
              <a:t>DI</a:t>
            </a:r>
            <a:r>
              <a:rPr lang="it-IT" dirty="0" smtClean="0"/>
              <a:t> INFEZIONE DELL’OSPITE</a:t>
            </a:r>
          </a:p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INDICAZIONE A VACCINAZIONE ANTIPNEUMOCOCCICA</a:t>
            </a:r>
          </a:p>
          <a:p>
            <a:r>
              <a:rPr lang="it-IT" dirty="0" smtClean="0"/>
              <a:t>PERSONE OVER 65 ANNI</a:t>
            </a:r>
          </a:p>
          <a:p>
            <a:r>
              <a:rPr lang="it-IT" dirty="0" smtClean="0"/>
              <a:t>PERSONE CON PATOLOGIA CRONICA PREDISPONENTE</a:t>
            </a:r>
          </a:p>
          <a:p>
            <a:r>
              <a:rPr lang="it-IT" dirty="0" smtClean="0"/>
              <a:t>ASPLENIA FUNZIONALE O ANATOMICA</a:t>
            </a:r>
          </a:p>
          <a:p>
            <a:r>
              <a:rPr lang="it-IT" dirty="0" smtClean="0"/>
              <a:t>IMMUNODEPRESSIONE</a:t>
            </a:r>
          </a:p>
          <a:p>
            <a:r>
              <a:rPr lang="it-IT" dirty="0" smtClean="0"/>
              <a:t>CONTESTO AMBIENTALE A RISCHIO ELEVATO</a:t>
            </a:r>
          </a:p>
          <a:p>
            <a:pPr>
              <a:buNone/>
            </a:pPr>
            <a:endParaRPr lang="it-IT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POLMONITE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Manifestazioni cliniche</a:t>
            </a:r>
            <a:r>
              <a:rPr lang="it-IT" dirty="0" smtClean="0"/>
              <a:t>.</a:t>
            </a:r>
          </a:p>
          <a:p>
            <a:r>
              <a:rPr lang="it-IT" dirty="0" smtClean="0"/>
              <a:t>Tosse</a:t>
            </a:r>
          </a:p>
          <a:p>
            <a:r>
              <a:rPr lang="it-IT" dirty="0" smtClean="0"/>
              <a:t>Produzione di espettorato</a:t>
            </a:r>
          </a:p>
          <a:p>
            <a:r>
              <a:rPr lang="it-IT" dirty="0" smtClean="0"/>
              <a:t>Dispnea da sforzo </a:t>
            </a:r>
          </a:p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Accertamento.</a:t>
            </a:r>
          </a:p>
          <a:p>
            <a:r>
              <a:rPr lang="it-IT" dirty="0" smtClean="0"/>
              <a:t>Anamnesi completa che accerti: tipologia, durata, intensità dei sintomi, pregresse patologie respiratorie (asma, poliposi nasale, sinusite, infezioni respiratorie), familiarità per patologie respiratorie croniche, evoluzione della sintomatologia, esposizione ai fattori di rischio, presenza di </a:t>
            </a:r>
            <a:r>
              <a:rPr lang="it-IT" dirty="0" err="1" smtClean="0"/>
              <a:t>comorbilità</a:t>
            </a:r>
            <a:endParaRPr lang="it-IT" dirty="0" smtClean="0"/>
          </a:p>
          <a:p>
            <a:r>
              <a:rPr lang="it-IT" dirty="0" smtClean="0"/>
              <a:t>Spirometria</a:t>
            </a:r>
          </a:p>
          <a:p>
            <a:r>
              <a:rPr lang="it-IT" dirty="0" err="1" smtClean="0"/>
              <a:t>Emogasanalisi</a:t>
            </a:r>
            <a:endParaRPr lang="it-IT" dirty="0" smtClean="0"/>
          </a:p>
          <a:p>
            <a:r>
              <a:rPr lang="it-IT" dirty="0" err="1" smtClean="0"/>
              <a:t>Rx</a:t>
            </a:r>
            <a:r>
              <a:rPr lang="it-IT" dirty="0" smtClean="0"/>
              <a:t> torace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BPCO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Diagnosi differenziale:</a:t>
            </a:r>
            <a:r>
              <a:rPr lang="it-IT" dirty="0" smtClean="0"/>
              <a:t> </a:t>
            </a:r>
          </a:p>
          <a:p>
            <a:r>
              <a:rPr lang="it-IT" dirty="0" smtClean="0"/>
              <a:t>asma – esordio precoce della sintomatologia, storia familiare di asma, riduzione del flusso di aria reversibile, insorgenza quotidiana o temporizzata dei sintomi. </a:t>
            </a:r>
          </a:p>
          <a:p>
            <a:r>
              <a:rPr lang="it-IT" dirty="0" smtClean="0"/>
              <a:t>Scompenso cardiaco</a:t>
            </a:r>
          </a:p>
          <a:p>
            <a:r>
              <a:rPr lang="it-IT" dirty="0" err="1" smtClean="0"/>
              <a:t>Bronchiectasia</a:t>
            </a:r>
            <a:endParaRPr lang="it-IT" dirty="0" smtClean="0"/>
          </a:p>
          <a:p>
            <a:r>
              <a:rPr lang="it-IT" dirty="0" smtClean="0"/>
              <a:t>tubercolosi</a:t>
            </a:r>
            <a:endParaRPr lang="it-IT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Complicanze</a:t>
            </a:r>
          </a:p>
          <a:p>
            <a:r>
              <a:rPr lang="it-IT" dirty="0" smtClean="0"/>
              <a:t>Insufficienza respiratoria acuta o cronica</a:t>
            </a:r>
          </a:p>
          <a:p>
            <a:r>
              <a:rPr lang="it-IT" dirty="0" smtClean="0"/>
              <a:t>Polmonite</a:t>
            </a:r>
          </a:p>
          <a:p>
            <a:r>
              <a:rPr lang="it-IT" dirty="0" err="1" smtClean="0"/>
              <a:t>Atelectasia</a:t>
            </a:r>
            <a:endParaRPr lang="it-IT" dirty="0" smtClean="0"/>
          </a:p>
          <a:p>
            <a:r>
              <a:rPr lang="it-IT" dirty="0" smtClean="0"/>
              <a:t>Pneumotorace</a:t>
            </a:r>
          </a:p>
          <a:p>
            <a:r>
              <a:rPr lang="it-IT" dirty="0" smtClean="0"/>
              <a:t>Cuore polmonare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BPCO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Terapia</a:t>
            </a:r>
          </a:p>
          <a:p>
            <a:r>
              <a:rPr lang="it-IT" dirty="0" smtClean="0"/>
              <a:t>Smettere di fumare</a:t>
            </a:r>
          </a:p>
          <a:p>
            <a:r>
              <a:rPr lang="it-IT" dirty="0" smtClean="0"/>
              <a:t>Broncodilatatori mediante nebulizzazione, inalazione o per via sistemica: alleviano il broncospasmo, e riducono l’ostruzione delle vie aeree, migliorando la ventilazione polmonare</a:t>
            </a:r>
          </a:p>
          <a:p>
            <a:r>
              <a:rPr lang="it-IT" dirty="0" smtClean="0"/>
              <a:t>Corticosteroidi mediante inalazione o per via sistemica</a:t>
            </a:r>
          </a:p>
          <a:p>
            <a:r>
              <a:rPr lang="it-IT" dirty="0" smtClean="0"/>
              <a:t>Antibiotici, mucolitici  e sedativi della tosse</a:t>
            </a:r>
          </a:p>
          <a:p>
            <a:r>
              <a:rPr lang="it-IT" dirty="0" smtClean="0"/>
              <a:t>Vaccinazione anti-influenzale ed </a:t>
            </a:r>
            <a:r>
              <a:rPr lang="it-IT" dirty="0" err="1" smtClean="0"/>
              <a:t>antipneumococcica</a:t>
            </a:r>
            <a:endParaRPr lang="it-IT" dirty="0" smtClean="0"/>
          </a:p>
          <a:p>
            <a:r>
              <a:rPr lang="it-IT" dirty="0" smtClean="0"/>
              <a:t>Ossigenoterapia, per migliorare l’ossigenazione; deve essere somministrata controllando la </a:t>
            </a:r>
            <a:r>
              <a:rPr lang="it-IT" dirty="0" err="1" smtClean="0"/>
              <a:t>pulsossimetria</a:t>
            </a:r>
            <a:r>
              <a:rPr lang="it-IT" dirty="0" smtClean="0"/>
              <a:t> e l’</a:t>
            </a:r>
            <a:r>
              <a:rPr lang="it-IT" dirty="0" err="1" smtClean="0"/>
              <a:t>emogasanalisi</a:t>
            </a:r>
            <a:r>
              <a:rPr lang="it-IT" dirty="0" smtClean="0"/>
              <a:t>, per  verificare che l’ossigeno non sopprima lo stimolo alla respirazione determinando </a:t>
            </a:r>
            <a:r>
              <a:rPr lang="it-IT" dirty="0" err="1" smtClean="0"/>
              <a:t>ipercapnia</a:t>
            </a:r>
            <a:endParaRPr lang="it-IT" dirty="0" smtClean="0"/>
          </a:p>
          <a:p>
            <a:r>
              <a:rPr lang="it-IT" dirty="0" smtClean="0"/>
              <a:t>Trattamento chirurgico: </a:t>
            </a:r>
            <a:r>
              <a:rPr lang="it-IT" dirty="0" err="1" smtClean="0"/>
              <a:t>bollectomia</a:t>
            </a:r>
            <a:r>
              <a:rPr lang="it-IT" dirty="0" smtClean="0"/>
              <a:t> o riduzione chirurgica del volume polmonare nei pazienti in stadio avanzato, con enfisema  bolloso o localizzazione della malattia in una singola area del polmone. Trapianto polmonare, nell’enfisema in stadio terminale.</a:t>
            </a:r>
          </a:p>
          <a:p>
            <a:r>
              <a:rPr lang="it-IT" dirty="0" smtClean="0"/>
              <a:t>Riabilitazione polmonare</a:t>
            </a:r>
          </a:p>
          <a:p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BPCO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Accertamento.</a:t>
            </a:r>
          </a:p>
          <a:p>
            <a:pPr>
              <a:buNone/>
            </a:pPr>
            <a:r>
              <a:rPr lang="it-IT" dirty="0" smtClean="0"/>
              <a:t>Da  quanto tempo il paziente ha dispnea? Qual è la tolleranza all’attività fisica? Ha avuto conseguenze per quanto riguarda l’alimentazione e il sonno? Vi è stata una esposizione al fumo o ad altri inquinanti? Quali stimoli scatenano le crisi?</a:t>
            </a:r>
          </a:p>
          <a:p>
            <a:pPr>
              <a:buNone/>
            </a:pPr>
            <a:r>
              <a:rPr lang="it-IT" dirty="0" smtClean="0"/>
              <a:t>Quale posizione assume preferibilmente il paziente? Qual è la frequenza del polso e del respiro? Quali caratteristiche ha il respiro? Vengono contratti i muscoli addominali durante l’ispirazione, e i muscoli accessori delle spalle e del collo per respirare? L’espirazione è prolungata? E’ presente cianosi centrale? Le vene del collo sono turgide? Sono presenti edemi periferici? Se il paziente tossisce, quali sono le caratteristiche dell’espettorato? Sono presenti dita a bacchetta di tamburo? Quali tipi di rumori respiratori si </a:t>
            </a:r>
            <a:r>
              <a:rPr lang="it-IT" dirty="0" err="1" smtClean="0"/>
              <a:t>ascultano</a:t>
            </a:r>
            <a:r>
              <a:rPr lang="it-IT" dirty="0" smtClean="0"/>
              <a:t>? Quali sono le condizioni del sensorio del paziente? E’ presente sopore, alterazioni della memoria a breve o lungo termine?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INFERMIERISTICA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Diagnosi infermieristiche.</a:t>
            </a:r>
          </a:p>
          <a:p>
            <a:r>
              <a:rPr lang="it-IT" dirty="0" smtClean="0"/>
              <a:t>Compromissione degli scambi gassosi e della pervietà delle vie aeree correlata a variazioni del rapporto ventilazione-perfusione</a:t>
            </a:r>
          </a:p>
          <a:p>
            <a:r>
              <a:rPr lang="it-IT" dirty="0" smtClean="0"/>
              <a:t>Liberazione inefficace delle vie aeree correlata a </a:t>
            </a:r>
            <a:r>
              <a:rPr lang="it-IT" dirty="0" err="1" smtClean="0"/>
              <a:t>broncocostrizione</a:t>
            </a:r>
            <a:r>
              <a:rPr lang="it-IT" dirty="0" smtClean="0"/>
              <a:t>, aumentata produzione di muco, tosse inefficace, infezione broncopolmonare ed altre complicanze</a:t>
            </a:r>
          </a:p>
          <a:p>
            <a:r>
              <a:rPr lang="it-IT" dirty="0" smtClean="0"/>
              <a:t>Modello di respirazione inefficace correlato a dispnea, muco, </a:t>
            </a:r>
            <a:r>
              <a:rPr lang="it-IT" dirty="0" err="1" smtClean="0"/>
              <a:t>broncocostrizione</a:t>
            </a:r>
            <a:r>
              <a:rPr lang="it-IT" dirty="0" smtClean="0"/>
              <a:t>, sostanze irritanti delle vie aeree</a:t>
            </a:r>
          </a:p>
          <a:p>
            <a:r>
              <a:rPr lang="it-IT" dirty="0" smtClean="0"/>
              <a:t>Intolleranza all’attività correlata a </a:t>
            </a:r>
            <a:r>
              <a:rPr lang="it-IT" dirty="0" err="1" smtClean="0"/>
              <a:t>fatigue</a:t>
            </a:r>
            <a:r>
              <a:rPr lang="it-IT" dirty="0" smtClean="0"/>
              <a:t>, modelli respiratori inefficaci e ipossiemia</a:t>
            </a:r>
          </a:p>
          <a:p>
            <a:r>
              <a:rPr lang="it-IT" dirty="0" err="1" smtClean="0"/>
              <a:t>Coping</a:t>
            </a:r>
            <a:r>
              <a:rPr lang="it-IT" dirty="0" smtClean="0"/>
              <a:t> inefficace correlato a diminuito livello di attività e inabilità al lavoro, ansia, depressione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INFERMIERISTICA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Obiettivi</a:t>
            </a:r>
          </a:p>
          <a:p>
            <a:r>
              <a:rPr lang="it-IT" dirty="0" smtClean="0"/>
              <a:t>Cessazione del fumo</a:t>
            </a:r>
          </a:p>
          <a:p>
            <a:r>
              <a:rPr lang="it-IT" dirty="0" smtClean="0"/>
              <a:t>Miglioramento degli scambi gassosi e della pervietà delle vie aeree</a:t>
            </a:r>
          </a:p>
          <a:p>
            <a:r>
              <a:rPr lang="it-IT" dirty="0" smtClean="0"/>
              <a:t>Miglioramento del modello respiratorio</a:t>
            </a:r>
          </a:p>
          <a:p>
            <a:r>
              <a:rPr lang="it-IT" dirty="0" smtClean="0"/>
              <a:t>Miglioramento della tolleranza all’attività</a:t>
            </a:r>
          </a:p>
          <a:p>
            <a:r>
              <a:rPr lang="it-IT" dirty="0" smtClean="0"/>
              <a:t>Aderenza al regime terapeutico</a:t>
            </a:r>
          </a:p>
          <a:p>
            <a:r>
              <a:rPr lang="it-IT" dirty="0" smtClean="0"/>
              <a:t>Assenza di complicanze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INFERMIERISTICA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Interventi</a:t>
            </a:r>
          </a:p>
          <a:p>
            <a:r>
              <a:rPr lang="it-IT" dirty="0" smtClean="0"/>
              <a:t>Promuovere la cessazione dell’abitudine al fumo</a:t>
            </a:r>
          </a:p>
          <a:p>
            <a:r>
              <a:rPr lang="it-IT" dirty="0" smtClean="0"/>
              <a:t>Migliorare gli scambi gassosi attraverso la puntuale somministrazione di broncodilatatori e cortisonici</a:t>
            </a:r>
          </a:p>
          <a:p>
            <a:r>
              <a:rPr lang="it-IT" dirty="0" smtClean="0"/>
              <a:t>Ottenere la pervietà delle vie aeree  e migliorare gli scambi gassosi educando il paziente alla tosse efficace, eliminando tutte le sostanze irritanti per i polmoni, promuovendo la fisioterapia respiratoria e il drenaggio posturale, l’apporto di liquidi e l’</a:t>
            </a:r>
            <a:r>
              <a:rPr lang="it-IT" dirty="0" err="1" smtClean="0"/>
              <a:t>areosol</a:t>
            </a:r>
            <a:endParaRPr lang="it-IT" dirty="0" smtClean="0"/>
          </a:p>
          <a:p>
            <a:r>
              <a:rPr lang="it-IT" dirty="0" smtClean="0"/>
              <a:t>Migliorare la tolleranza all’attività attraverso terapie riabilitative ad intensità progressiva</a:t>
            </a:r>
          </a:p>
          <a:p>
            <a:r>
              <a:rPr lang="it-IT" dirty="0" smtClean="0"/>
              <a:t>Potenziare la cura di sé, rispettando uno stile di vita regolare, un’attività moderata, l’adesione al regime terapeutico, evitando il fumo </a:t>
            </a:r>
          </a:p>
          <a:p>
            <a:r>
              <a:rPr lang="it-IT" dirty="0" smtClean="0"/>
              <a:t>Rilevare e gestire le possibili complicanze, controllando le variazioni dei parametri vitali e dello stato cognitivo, l’aspetto dell’espettorato, il sopraggiungere di sintomi  nuovi (dolore, dispnea improvvisa, edemi, cianosi, fame d’aria)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INFERMIERISTICA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Risultati attesi</a:t>
            </a:r>
          </a:p>
          <a:p>
            <a:r>
              <a:rPr lang="it-IT" dirty="0" smtClean="0"/>
              <a:t>Il paziente dimostra di conoscere i pericoli del fumo ed è ben disposto a smettere di fumare</a:t>
            </a:r>
          </a:p>
          <a:p>
            <a:r>
              <a:rPr lang="it-IT" dirty="0" smtClean="0"/>
              <a:t>Migliora lo scambio gassoso , la pervietà delle vie aeree e il modello respiratorio</a:t>
            </a:r>
          </a:p>
          <a:p>
            <a:r>
              <a:rPr lang="it-IT" dirty="0" smtClean="0"/>
              <a:t>E’ mantenuta una corretta idratazione</a:t>
            </a:r>
          </a:p>
          <a:p>
            <a:r>
              <a:rPr lang="it-IT" dirty="0" smtClean="0"/>
              <a:t>Dimostra di conoscere le strategie per la cura di sé e per aumentare la tolleranza all’attività</a:t>
            </a:r>
          </a:p>
          <a:p>
            <a:r>
              <a:rPr lang="it-IT" dirty="0" smtClean="0"/>
              <a:t>Usa un </a:t>
            </a:r>
            <a:r>
              <a:rPr lang="it-IT" dirty="0" err="1" smtClean="0"/>
              <a:t>coping</a:t>
            </a:r>
            <a:r>
              <a:rPr lang="it-IT" dirty="0" smtClean="0"/>
              <a:t> efficace per fronteggiare la malattia</a:t>
            </a:r>
          </a:p>
          <a:p>
            <a:r>
              <a:rPr lang="it-IT" dirty="0" smtClean="0"/>
              <a:t>Evita o riduce le complicanze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INFERMIERISTICA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dirty="0" smtClean="0"/>
              <a:t>Il sig. Bruno è affetto da alcuni anni da BPCO. La malattia è in stato avanzato; presenta dispnea, abbondanti secrezioni bronchiali, rientramenti espiratori, che ostacolano il regolare svolgimento delle attività quotidiane di vita. Lamenta senso di affaticamento.</a:t>
            </a:r>
          </a:p>
          <a:p>
            <a:pPr>
              <a:buNone/>
            </a:pPr>
            <a:r>
              <a:rPr lang="it-IT" dirty="0" smtClean="0"/>
              <a:t>Formula le seguenti Diagnosi Infermieristiche con i relativi piani di assistenza.</a:t>
            </a:r>
          </a:p>
          <a:p>
            <a:r>
              <a:rPr lang="it-IT" dirty="0" smtClean="0"/>
              <a:t>Diagnosi Infermieristica reale modello Attività ed esercizio fisico </a:t>
            </a:r>
          </a:p>
          <a:p>
            <a:r>
              <a:rPr lang="it-IT" dirty="0" smtClean="0"/>
              <a:t>Diagnosi Infermieristica reale  modello Percezione di sé-concetto si sé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CASO CLINICO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Febbre</a:t>
            </a:r>
          </a:p>
          <a:p>
            <a:r>
              <a:rPr lang="it-IT" dirty="0" smtClean="0"/>
              <a:t>Dolore toracico</a:t>
            </a:r>
          </a:p>
          <a:p>
            <a:r>
              <a:rPr lang="it-IT" dirty="0" smtClean="0"/>
              <a:t>Tachipnea , dispnea, ortopnea</a:t>
            </a:r>
          </a:p>
          <a:p>
            <a:r>
              <a:rPr lang="it-IT" dirty="0" smtClean="0"/>
              <a:t>Cefalea</a:t>
            </a:r>
          </a:p>
          <a:p>
            <a:r>
              <a:rPr lang="it-IT" dirty="0" smtClean="0"/>
              <a:t>Mialgie</a:t>
            </a:r>
          </a:p>
          <a:p>
            <a:r>
              <a:rPr lang="it-IT" dirty="0" smtClean="0"/>
              <a:t>Faringite</a:t>
            </a:r>
          </a:p>
          <a:p>
            <a:r>
              <a:rPr lang="it-IT" dirty="0" smtClean="0"/>
              <a:t>Cianosi periferica</a:t>
            </a:r>
          </a:p>
          <a:p>
            <a:r>
              <a:rPr lang="it-IT" dirty="0" smtClean="0"/>
              <a:t>Facile </a:t>
            </a:r>
            <a:r>
              <a:rPr lang="it-IT" dirty="0" err="1" smtClean="0"/>
              <a:t>stancabilità</a:t>
            </a:r>
            <a:r>
              <a:rPr lang="it-IT" dirty="0" smtClean="0"/>
              <a:t>, inappetenza</a:t>
            </a:r>
          </a:p>
          <a:p>
            <a:r>
              <a:rPr lang="it-IT" dirty="0" smtClean="0"/>
              <a:t>Crepitii, aumento del FVT, tumori respiratori, ottusità alla percussione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SINTOMATOLOGIA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La diagnosi di polmonite viene posta attraverso :</a:t>
            </a:r>
          </a:p>
          <a:p>
            <a:r>
              <a:rPr lang="it-IT" dirty="0" smtClean="0"/>
              <a:t>Anamnesi</a:t>
            </a:r>
          </a:p>
          <a:p>
            <a:r>
              <a:rPr lang="it-IT" dirty="0" smtClean="0"/>
              <a:t>Esame obiettivo</a:t>
            </a:r>
          </a:p>
          <a:p>
            <a:r>
              <a:rPr lang="it-IT" dirty="0" err="1" smtClean="0"/>
              <a:t>Rx</a:t>
            </a:r>
            <a:r>
              <a:rPr lang="it-IT" dirty="0" smtClean="0"/>
              <a:t> torace</a:t>
            </a:r>
          </a:p>
          <a:p>
            <a:r>
              <a:rPr lang="it-IT" dirty="0" smtClean="0"/>
              <a:t>Esame colturale dell’espettorato, emocoltura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DIAGNOSI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Terapia antibiotica mirata in seguito alla risposta dell’antibiogramma; in caso non venisse isolato un batterio specifico responsabile, si imposta una terapia antibiotica empirica. </a:t>
            </a:r>
          </a:p>
          <a:p>
            <a:r>
              <a:rPr lang="it-IT" dirty="0" smtClean="0"/>
              <a:t>La scelta del trattamento antibiotico empirico deve tener conto di: </a:t>
            </a:r>
            <a:r>
              <a:rPr lang="it-IT" dirty="0" err="1" smtClean="0"/>
              <a:t>farmacoresistenza</a:t>
            </a:r>
            <a:r>
              <a:rPr lang="it-IT" dirty="0" smtClean="0"/>
              <a:t>, prevalenza degli agenti eziologici, fattori di rischio del paziente, costi e disponibilità dei farmaci utilizzati</a:t>
            </a:r>
          </a:p>
          <a:p>
            <a:r>
              <a:rPr lang="it-IT" dirty="0" smtClean="0"/>
              <a:t>Nelle polmoniti virali  la terapia è fondamentalmente di supporto; gli antibiotici sono indicati solo quando si instaurano </a:t>
            </a:r>
            <a:r>
              <a:rPr lang="it-IT" dirty="0" err="1" smtClean="0"/>
              <a:t>sovrainfezioni</a:t>
            </a:r>
            <a:r>
              <a:rPr lang="it-IT" dirty="0" smtClean="0"/>
              <a:t> batteriche a livello polmonare, bronchiale o dei seni nasali. Il paziente deve essere idratato; vengono somministrati antipiretici, sedativi della tosse, decongestionanti ed antistaminici. Va osservato il riposo a letto; se si sviluppa ipossia si somministra ossigeno</a:t>
            </a:r>
          </a:p>
          <a:p>
            <a:r>
              <a:rPr lang="it-IT" dirty="0" smtClean="0"/>
              <a:t>Nell’anziano  le infezioni polmonari sono più difficili da riconoscere e da trattare, ed hanno una mortalità più alta che nei giovani. Per questo si consiglia di effettuare in questi pazienti la vaccinazione anti-influenzale ed </a:t>
            </a:r>
            <a:r>
              <a:rPr lang="it-IT" dirty="0" err="1" smtClean="0"/>
              <a:t>antipneumococcica</a:t>
            </a: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Terapia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Shock e insufficienza respiratoria – Il trattamento in questo caso può comprendere un supporto emodinamico e </a:t>
            </a:r>
            <a:r>
              <a:rPr lang="it-IT" dirty="0" err="1" smtClean="0"/>
              <a:t>ventilatorio</a:t>
            </a:r>
            <a:r>
              <a:rPr lang="it-IT" dirty="0" smtClean="0"/>
              <a:t>, per  garantire ossigenazione e pressione arteriosa; possono essere somministrati cortisonici per  combattere lo shock e la tossicità</a:t>
            </a:r>
          </a:p>
          <a:p>
            <a:r>
              <a:rPr lang="it-IT" dirty="0" err="1" smtClean="0"/>
              <a:t>Atelectasia</a:t>
            </a:r>
            <a:r>
              <a:rPr lang="it-IT" dirty="0" smtClean="0"/>
              <a:t> e versamento pleurico – l’</a:t>
            </a:r>
            <a:r>
              <a:rPr lang="it-IT" dirty="0" err="1" smtClean="0"/>
              <a:t>atelectasia</a:t>
            </a:r>
            <a:r>
              <a:rPr lang="it-IT" dirty="0" smtClean="0"/>
              <a:t> si crea ogni volta che un bronco si ostruisce e si riempie di catarro; il versamento si verifica nel 40% delle polmoniti batteriche e può essere  non complicato, </a:t>
            </a:r>
            <a:r>
              <a:rPr lang="it-IT" dirty="0" err="1" smtClean="0"/>
              <a:t>complicato</a:t>
            </a:r>
            <a:r>
              <a:rPr lang="it-IT" dirty="0" smtClean="0"/>
              <a:t> ed empiema. Il trattamento prevede la toracentesi, per l’evacuazione del liquido e l’antibiogramma; in caso di empiema può essere applicato un drenaggio toracico, oppure  ricorrere all’intervento chirurgico</a:t>
            </a:r>
          </a:p>
          <a:p>
            <a:r>
              <a:rPr lang="it-IT" dirty="0" smtClean="0"/>
              <a:t>Superinfezione – si verifica prevalentemente in pazienti che hanno ricevuto numerosi cicli antibiotici, e che hanno sviluppato </a:t>
            </a:r>
            <a:r>
              <a:rPr lang="it-IT" dirty="0" err="1" smtClean="0"/>
              <a:t>farmacoresistenza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COMPLICANZE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ACCERTAMENTO</a:t>
            </a:r>
          </a:p>
          <a:p>
            <a:pPr>
              <a:buNone/>
            </a:pPr>
            <a:r>
              <a:rPr lang="it-IT" dirty="0" smtClean="0"/>
              <a:t>Rilevazione dei sintomi e segni della polmonite: febbre, dispnea, </a:t>
            </a:r>
            <a:r>
              <a:rPr lang="it-IT" dirty="0" err="1" smtClean="0"/>
              <a:t>fatigue</a:t>
            </a:r>
            <a:r>
              <a:rPr lang="it-IT" dirty="0" smtClean="0"/>
              <a:t>, dolore toracico, tosse con espettorato.</a:t>
            </a:r>
          </a:p>
          <a:p>
            <a:pPr>
              <a:buNone/>
            </a:pPr>
            <a:r>
              <a:rPr lang="it-IT" dirty="0" smtClean="0"/>
              <a:t>L’infermiere controllerà:</a:t>
            </a:r>
          </a:p>
          <a:p>
            <a:r>
              <a:rPr lang="it-IT" dirty="0" smtClean="0"/>
              <a:t>Cambiamenti della TC e del polso arterioso</a:t>
            </a:r>
          </a:p>
          <a:p>
            <a:r>
              <a:rPr lang="it-IT" dirty="0" smtClean="0"/>
              <a:t>Quantità e qualità delle secrezioni</a:t>
            </a:r>
          </a:p>
          <a:p>
            <a:r>
              <a:rPr lang="it-IT" dirty="0" smtClean="0"/>
              <a:t>Frequenza e intensità della tosse</a:t>
            </a:r>
          </a:p>
          <a:p>
            <a:r>
              <a:rPr lang="it-IT" dirty="0" smtClean="0"/>
              <a:t>Grado di tachipnea o dispnea</a:t>
            </a:r>
          </a:p>
          <a:p>
            <a:r>
              <a:rPr lang="it-IT" dirty="0" smtClean="0"/>
              <a:t>Modificazione dei dati dell’ispezione ed </a:t>
            </a:r>
            <a:r>
              <a:rPr lang="it-IT" dirty="0" err="1" smtClean="0"/>
              <a:t>ascultazione</a:t>
            </a:r>
            <a:endParaRPr lang="it-IT" dirty="0" smtClean="0"/>
          </a:p>
          <a:p>
            <a:r>
              <a:rPr lang="it-IT" dirty="0" smtClean="0"/>
              <a:t>Cambiamenti dei reperti </a:t>
            </a:r>
            <a:r>
              <a:rPr lang="it-IT" dirty="0" err="1" smtClean="0"/>
              <a:t>rx</a:t>
            </a:r>
            <a:r>
              <a:rPr lang="it-IT" dirty="0" smtClean="0"/>
              <a:t> torace</a:t>
            </a:r>
          </a:p>
          <a:p>
            <a:r>
              <a:rPr lang="it-IT" dirty="0" smtClean="0"/>
              <a:t>Nell’anziano potrebbero sussistere stato confusionale, scompenso cardiaco, disidratazione.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INFERMIERISTICA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DIAGNOSI INFERMIERISTICHE</a:t>
            </a:r>
          </a:p>
          <a:p>
            <a:r>
              <a:rPr lang="it-IT" dirty="0" smtClean="0"/>
              <a:t>Inefficace liberazione delle vie aeree correlata ad abbondanti secrezioni bronchiali</a:t>
            </a:r>
          </a:p>
          <a:p>
            <a:r>
              <a:rPr lang="it-IT" dirty="0" smtClean="0"/>
              <a:t>Intolleranza all’attività correlata ad alterazione della funzione respiratoria</a:t>
            </a:r>
          </a:p>
          <a:p>
            <a:r>
              <a:rPr lang="it-IT" dirty="0" smtClean="0"/>
              <a:t>Rischio di disidratazione correlata a febbre e dispnea</a:t>
            </a:r>
          </a:p>
          <a:p>
            <a:r>
              <a:rPr lang="it-IT" dirty="0" smtClean="0"/>
              <a:t>Nutrizione inferiore al fabbisogno</a:t>
            </a:r>
          </a:p>
          <a:p>
            <a:r>
              <a:rPr lang="it-IT" dirty="0" err="1" smtClean="0"/>
              <a:t>Insuffiente</a:t>
            </a:r>
            <a:r>
              <a:rPr lang="it-IT" dirty="0" smtClean="0"/>
              <a:t> conoscenza del regime terapeutico e delle misure preventive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ASSISTENZA INFERMIERISTICA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600</TotalTime>
  <Words>3192</Words>
  <Application>Microsoft Office PowerPoint</Application>
  <PresentationFormat>Presentazione su schermo (4:3)</PresentationFormat>
  <Paragraphs>240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39" baseType="lpstr">
      <vt:lpstr>Carta</vt:lpstr>
      <vt:lpstr>ASSISTENZA AL PAZIENTE CON PATOLOGIA POLMONARE</vt:lpstr>
      <vt:lpstr>POLMONITE</vt:lpstr>
      <vt:lpstr>POLMONITE</vt:lpstr>
      <vt:lpstr>SINTOMATOLOGIA</vt:lpstr>
      <vt:lpstr>DIAGNOSI</vt:lpstr>
      <vt:lpstr>Terapia</vt:lpstr>
      <vt:lpstr>COMPLICANZE</vt:lpstr>
      <vt:lpstr>ASSISTENZA INFERMIERISTICA</vt:lpstr>
      <vt:lpstr>ASSISTENZA INFERMIERISTICA</vt:lpstr>
      <vt:lpstr>ASSISTENZA INFERMIERISTICA</vt:lpstr>
      <vt:lpstr>ASSISTENZA INFERMIERISTICA</vt:lpstr>
      <vt:lpstr>ASSISTENZA INFERMIERISTICA</vt:lpstr>
      <vt:lpstr>ASSISTENZA INFERMIERISTICA</vt:lpstr>
      <vt:lpstr>ASSISTENZA INFERMIERISTICA</vt:lpstr>
      <vt:lpstr>ASSISTENZA INFERMIERISTICA</vt:lpstr>
      <vt:lpstr>TUBERCOLOSI</vt:lpstr>
      <vt:lpstr>TUBERCOLOSI</vt:lpstr>
      <vt:lpstr>TUBERCOLOSI</vt:lpstr>
      <vt:lpstr>TUBERCOLOSI</vt:lpstr>
      <vt:lpstr>ASSISTENZA INFERMIERISTICA</vt:lpstr>
      <vt:lpstr>ASSISTENZA INFERMIERISTICA</vt:lpstr>
      <vt:lpstr>ASSISTENZA INFERMIERISTICA</vt:lpstr>
      <vt:lpstr>ASSISTENZA INFERMIERISTICA</vt:lpstr>
      <vt:lpstr>ASSISTENZA INFERMIRISTICA</vt:lpstr>
      <vt:lpstr>BPCO</vt:lpstr>
      <vt:lpstr>BCPO</vt:lpstr>
      <vt:lpstr>BPCO</vt:lpstr>
      <vt:lpstr>BPCO</vt:lpstr>
      <vt:lpstr>BPCO</vt:lpstr>
      <vt:lpstr>BPCO</vt:lpstr>
      <vt:lpstr>BPCO</vt:lpstr>
      <vt:lpstr>BPCO</vt:lpstr>
      <vt:lpstr>ASSISTENZA INFERMIERISTICA</vt:lpstr>
      <vt:lpstr>ASSISTENZA INFERMIERISTICA</vt:lpstr>
      <vt:lpstr>ASSISTENZA INFERMIERISTICA</vt:lpstr>
      <vt:lpstr>ASSISTENZA INFERMIERISTICA</vt:lpstr>
      <vt:lpstr>ASSISTENZA INFERMIERISTICA</vt:lpstr>
      <vt:lpstr>CASO CLINICO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ASSISTENZA AL PAZIENTE CON PATOLOGIA POLMONARE</dc:title>
  <dc:creator>Carla Zenobi</dc:creator>
  <cp:lastModifiedBy>carla zenobi</cp:lastModifiedBy>
  <cp:revision>65</cp:revision>
  <dcterms:created xsi:type="dcterms:W3CDTF">2011-02-11T11:29:21Z</dcterms:created>
  <dcterms:modified xsi:type="dcterms:W3CDTF">2017-04-24T06:01:43Z</dcterms:modified>
</cp:coreProperties>
</file>