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69" r:id="rId6"/>
    <p:sldId id="267" r:id="rId7"/>
    <p:sldId id="268" r:id="rId8"/>
    <p:sldId id="264" r:id="rId9"/>
    <p:sldId id="258" r:id="rId10"/>
    <p:sldId id="259" r:id="rId11"/>
    <p:sldId id="260" r:id="rId12"/>
    <p:sldId id="270" r:id="rId13"/>
    <p:sldId id="261" r:id="rId14"/>
    <p:sldId id="271" r:id="rId1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98" d="100"/>
          <a:sy n="98" d="100"/>
        </p:scale>
        <p:origin x="326" y="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3320F5-2D45-A4F8-ECEC-171BC95074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4BC288E-5B40-30C6-508A-46B7A8DB16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BF853F4-02C7-D12C-96D4-81EAFD8FD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D941-7C68-4C34-A80A-DDFC32413DAA}" type="datetimeFigureOut">
              <a:rPr lang="it-IT" smtClean="0"/>
              <a:t>10/05/2022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696C752-0CA1-0478-2EA8-A154A8D98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DE4E6F8-84B9-E9F8-D805-5BB9F8540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3104F-2588-4BB8-9FDF-4DCCFD34E9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5286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EE9039-C3D7-F431-0272-1B9FC4495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CEC3DB7-6865-C8FF-E4E6-E82C088F7C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D70FC1C-DE81-85AB-AF97-4E03D73EC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D941-7C68-4C34-A80A-DDFC32413DAA}" type="datetimeFigureOut">
              <a:rPr lang="it-IT" smtClean="0"/>
              <a:t>10/05/2022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2DFE1BC-AE93-7C00-C04E-1F237C982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AA8C960-ADE7-B8B2-655F-AB8196B1E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3104F-2588-4BB8-9FDF-4DCCFD34E9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3857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7363F0D-51EB-0EFC-7028-39EEAA024E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C68535B-D3C0-D76C-C07C-F86583CB75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8EB27BC-80D0-6839-4CEB-CF24EABA2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D941-7C68-4C34-A80A-DDFC32413DAA}" type="datetimeFigureOut">
              <a:rPr lang="it-IT" smtClean="0"/>
              <a:t>10/05/2022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CAAA0E2-364F-3E80-4E0C-26905267B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5AD06B0-5E9C-4975-3790-0A8F6103F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3104F-2588-4BB8-9FDF-4DCCFD34E9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686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8F7460-EE54-4820-A68B-1BAAE3CFC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2DED707-9A06-41AC-2FE2-490CF0B034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87ECED4-C704-46BF-8CAC-BFE6E58FC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D941-7C68-4C34-A80A-DDFC32413DAA}" type="datetimeFigureOut">
              <a:rPr lang="it-IT" smtClean="0"/>
              <a:t>10/05/2022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FA6C792-5161-725A-7A68-7C41842EE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ECBA60F-E5DB-5218-91DA-7D354B5B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3104F-2588-4BB8-9FDF-4DCCFD34E9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1082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D2FC2A-1C7E-E8A0-56CE-589D811F9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A5C2174-B298-E76D-58AF-63DB280468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FD55A56-993F-D6A2-4224-01E94DCB4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D941-7C68-4C34-A80A-DDFC32413DAA}" type="datetimeFigureOut">
              <a:rPr lang="it-IT" smtClean="0"/>
              <a:t>10/05/2022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FAD0456-E720-CC9B-675E-2F82F3DA4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74E1BE5-D8AB-38B0-CCA9-E00D68022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3104F-2588-4BB8-9FDF-4DCCFD34E9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9671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0B206D-F325-1A43-0AAA-E8EF27AF9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8C5C466-F7DD-B160-46E6-A1D21BD1D7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FDA9390-983C-BBBE-F6A2-3952544D5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9CF9B18-DA7E-4E23-8A2F-2C05A0951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D941-7C68-4C34-A80A-DDFC32413DAA}" type="datetimeFigureOut">
              <a:rPr lang="it-IT" smtClean="0"/>
              <a:t>10/05/2022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77F1B7B-9CF7-09F9-2B0F-7A6F1EB72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068391D-39C0-B22B-6176-EBAB7B32F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3104F-2588-4BB8-9FDF-4DCCFD34E9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6827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F4752D-776F-84E4-4F03-56FAF9CC6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BA9FF1D-F017-7084-EC5F-3CF7DD8E6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DD9CC92-3A2B-6F88-FEDE-9A0C14D9F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8999128-E571-2198-97DA-CC47890558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B1FE584-F4F5-C9BB-189A-628717AB79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50324C2-E4CD-30D6-48AB-41FE6B092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D941-7C68-4C34-A80A-DDFC32413DAA}" type="datetimeFigureOut">
              <a:rPr lang="it-IT" smtClean="0"/>
              <a:t>10/05/2022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BAEABD3-EB14-CDEA-EC05-823A8A452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CB54A8E-0CEA-CF23-EDC6-1AF046957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3104F-2588-4BB8-9FDF-4DCCFD34E9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4007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30271B-851A-E1F7-B65A-931C5DA43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4DB65AE-2FC2-BD1B-9F18-F1F1E83AE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D941-7C68-4C34-A80A-DDFC32413DAA}" type="datetimeFigureOut">
              <a:rPr lang="it-IT" smtClean="0"/>
              <a:t>10/05/2022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810E2D4-C170-BA96-CDE3-27837074D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9BB8EB8-C99B-9BB8-075F-25262201C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3104F-2588-4BB8-9FDF-4DCCFD34E9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2556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CAB7A7D-3527-BF9A-AEC3-3F4369FD2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D941-7C68-4C34-A80A-DDFC32413DAA}" type="datetimeFigureOut">
              <a:rPr lang="it-IT" smtClean="0"/>
              <a:t>10/05/2022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58410F1-3A0E-C37C-F9FE-BBF2B152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A38275F-B55F-67C6-30BE-F21B45266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3104F-2588-4BB8-9FDF-4DCCFD34E9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3103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EC1AE4-EA38-C84E-2EF0-3E3EC5CC9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1947DA0-1038-C11B-4C14-61BBC5DB7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526C9EC-3581-182F-43EF-42C6F107CC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55B0943-226D-5907-2C67-E7BC2ED51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D941-7C68-4C34-A80A-DDFC32413DAA}" type="datetimeFigureOut">
              <a:rPr lang="it-IT" smtClean="0"/>
              <a:t>10/05/2022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0DC12F8-C4BA-57B2-06E9-1B1274C42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4530082-3C83-70A5-52F0-C168F599C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3104F-2588-4BB8-9FDF-4DCCFD34E9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5453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F8EF61-AF1A-6375-2EB4-132E57228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79DAEE1-B138-D64A-B42E-8A5C904952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2FD3780-17CE-5E33-2573-DAFDCD9E28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AF35F0B-45EC-84B3-B02E-55A42FBA8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D941-7C68-4C34-A80A-DDFC32413DAA}" type="datetimeFigureOut">
              <a:rPr lang="it-IT" smtClean="0"/>
              <a:t>10/05/2022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848FAEB-A62B-8784-B8BC-C331A34D3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CC73A90-5F26-9111-5EBA-3BD30AEE0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3104F-2588-4BB8-9FDF-4DCCFD34E9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577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AFBF17E-2BAE-EF6D-AB75-8FF30965E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ED6038F-564E-DAB3-A135-0B1DF76297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59A54C4-EF32-8B0D-386F-9B828C4BB6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9D941-7C68-4C34-A80A-DDFC32413DAA}" type="datetimeFigureOut">
              <a:rPr lang="it-IT" smtClean="0"/>
              <a:t>10/05/2022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4A16DE0-6170-9477-EB70-C4C3C40BD1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D02C708-64E7-0669-F650-0FDD567EEF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3104F-2588-4BB8-9FDF-4DCCFD34E9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6271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cid:1809eac8cf06914f7212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cid:1809eac82ba6cb4c11e1" TargetMode="Externa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cid:1809eacd34c8ae6d41f6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cid:1809eace4aa2300f6217" TargetMode="Externa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alvia - Foto e Immagini Stock - iStock">
            <a:extLst>
              <a:ext uri="{FF2B5EF4-FFF2-40B4-BE49-F238E27FC236}">
                <a16:creationId xmlns:a16="http://schemas.microsoft.com/office/drawing/2014/main" id="{94C735F0-6A3A-0FE4-B20E-86CBBEEDC4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5" b="365"/>
          <a:stretch/>
        </p:blipFill>
        <p:spPr bwMode="auto">
          <a:xfrm>
            <a:off x="0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64A0EAB-0790-EE53-124D-5202C4CA71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4976" y="2539096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it-IT" sz="7200" b="1" i="1" dirty="0">
                <a:solidFill>
                  <a:srgbClr val="FFFFFF"/>
                </a:solidFill>
              </a:rPr>
              <a:t>Salvia officinalis </a:t>
            </a:r>
            <a:r>
              <a:rPr lang="it-IT" sz="7200" b="1" dirty="0">
                <a:solidFill>
                  <a:srgbClr val="FFFFFF"/>
                </a:solidFill>
              </a:rPr>
              <a:t>L.</a:t>
            </a:r>
            <a:endParaRPr lang="it-IT" sz="7200" b="1" i="1" dirty="0">
              <a:solidFill>
                <a:srgbClr val="FFFFFF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62115D5-7F0A-2605-4A3D-F93D5643EB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10800000" flipH="1" flipV="1">
            <a:off x="4298705" y="6120025"/>
            <a:ext cx="7705725" cy="78013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it-IT" sz="2800" i="1" dirty="0">
                <a:solidFill>
                  <a:srgbClr val="FFFFFF"/>
                </a:solidFill>
              </a:rPr>
              <a:t>Murtas Federica, Persichetti Elisa, Serafini Silvia</a:t>
            </a:r>
          </a:p>
        </p:txBody>
      </p:sp>
    </p:spTree>
    <p:extLst>
      <p:ext uri="{BB962C8B-B14F-4D97-AF65-F5344CB8AC3E}">
        <p14:creationId xmlns:p14="http://schemas.microsoft.com/office/powerpoint/2010/main" val="2361393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C97191D-51B4-9B84-94E2-598CE735A6B3}"/>
              </a:ext>
            </a:extLst>
          </p:cNvPr>
          <p:cNvSpPr txBox="1"/>
          <p:nvPr/>
        </p:nvSpPr>
        <p:spPr>
          <a:xfrm>
            <a:off x="269631" y="120500"/>
            <a:ext cx="64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>
                <a:latin typeface="+mj-lt"/>
              </a:rPr>
              <a:t>ALTRI IMPIEGHI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94FBB8B-9A3D-3FD6-D5E6-E88D340DD438}"/>
              </a:ext>
            </a:extLst>
          </p:cNvPr>
          <p:cNvSpPr txBox="1"/>
          <p:nvPr/>
        </p:nvSpPr>
        <p:spPr>
          <a:xfrm>
            <a:off x="3470031" y="928365"/>
            <a:ext cx="56505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i="1" dirty="0">
                <a:solidFill>
                  <a:schemeClr val="accent6">
                    <a:lumMod val="75000"/>
                  </a:schemeClr>
                </a:solidFill>
              </a:rPr>
              <a:t>In cucina</a:t>
            </a:r>
          </a:p>
          <a:p>
            <a:r>
              <a:rPr lang="it-IT" sz="2800" dirty="0"/>
              <a:t>La salvia viene utilizzata come pianta aromatica; le sue foglie vengono fritte in pastella.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B7BB1EE-C17C-AE8F-A04E-231862121A2E}"/>
              </a:ext>
            </a:extLst>
          </p:cNvPr>
          <p:cNvSpPr txBox="1"/>
          <p:nvPr/>
        </p:nvSpPr>
        <p:spPr>
          <a:xfrm>
            <a:off x="468924" y="2921169"/>
            <a:ext cx="822959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i="1" dirty="0">
                <a:solidFill>
                  <a:schemeClr val="accent6">
                    <a:lumMod val="75000"/>
                  </a:schemeClr>
                </a:solidFill>
              </a:rPr>
              <a:t>In cosmetica</a:t>
            </a:r>
          </a:p>
          <a:p>
            <a:r>
              <a:rPr lang="it-IT" sz="2800" dirty="0"/>
              <a:t>L’estratto di salvia è un ottimo fissatore per profumi.</a:t>
            </a:r>
          </a:p>
          <a:p>
            <a:r>
              <a:rPr lang="it-IT" sz="2800" dirty="0"/>
              <a:t>Tradizionalmente utilizzata per il cuoio capelluto.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8A07BBE-6531-A9C4-C089-E16358ECB073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8798" y="2422560"/>
            <a:ext cx="1802678" cy="2477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D864D6F-38EF-93E2-9DE4-6F1C2173352E}"/>
              </a:ext>
            </a:extLst>
          </p:cNvPr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78" y="4483086"/>
            <a:ext cx="1656982" cy="216979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4DCD5BB-E3F0-BE3B-6F05-84A42EBA78A9}"/>
              </a:ext>
            </a:extLst>
          </p:cNvPr>
          <p:cNvSpPr txBox="1"/>
          <p:nvPr/>
        </p:nvSpPr>
        <p:spPr>
          <a:xfrm>
            <a:off x="2919047" y="4757524"/>
            <a:ext cx="774895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i="1" dirty="0">
                <a:solidFill>
                  <a:schemeClr val="accent6">
                    <a:lumMod val="75000"/>
                  </a:schemeClr>
                </a:solidFill>
              </a:rPr>
              <a:t>Tintura madre</a:t>
            </a:r>
          </a:p>
          <a:p>
            <a:r>
              <a:rPr lang="it-IT" sz="2800" dirty="0"/>
              <a:t>Soluzione idroalcolica che viene impiegata in gocce diluite in acqua per uso esterno o interno.</a:t>
            </a:r>
          </a:p>
        </p:txBody>
      </p:sp>
      <p:pic>
        <p:nvPicPr>
          <p:cNvPr id="10" name="Immagine 9" descr="Immagine che contiene piatto, cibo, tavolo, frutta&#10;&#10;Descrizione generata automaticamente">
            <a:extLst>
              <a:ext uri="{FF2B5EF4-FFF2-40B4-BE49-F238E27FC236}">
                <a16:creationId xmlns:a16="http://schemas.microsoft.com/office/drawing/2014/main" id="{A8B6DC0D-14DD-5EDC-F216-A67638D01F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24" y="1046672"/>
            <a:ext cx="2687709" cy="172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94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2588B20F-9A9F-3727-03FB-CA7FBFDB7F47}"/>
              </a:ext>
            </a:extLst>
          </p:cNvPr>
          <p:cNvSpPr txBox="1"/>
          <p:nvPr/>
        </p:nvSpPr>
        <p:spPr>
          <a:xfrm>
            <a:off x="2991127" y="3581672"/>
            <a:ext cx="6724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i="1" dirty="0">
                <a:solidFill>
                  <a:schemeClr val="bg1"/>
                </a:solidFill>
              </a:rPr>
              <a:t>Grazie per l’attenzione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4D88683-34CA-E1C5-C65A-5BAE1578B25A}"/>
              </a:ext>
            </a:extLst>
          </p:cNvPr>
          <p:cNvSpPr txBox="1"/>
          <p:nvPr/>
        </p:nvSpPr>
        <p:spPr>
          <a:xfrm>
            <a:off x="1510683" y="6034245"/>
            <a:ext cx="91706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i="1" dirty="0">
                <a:solidFill>
                  <a:schemeClr val="bg1"/>
                </a:solidFill>
              </a:rPr>
              <a:t>Corso di Botanica Farmaceutica aa. 2021/2022   Murtas F., Persichetti E., Serafini S. </a:t>
            </a:r>
          </a:p>
        </p:txBody>
      </p:sp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205BBF16-6DBA-61AB-5326-91E71FD2DC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138" y="5233313"/>
            <a:ext cx="2122173" cy="65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653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11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0D2390B-C186-5931-9D1E-1D71E9825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846" y="375138"/>
            <a:ext cx="6659294" cy="2068855"/>
          </a:xfrm>
        </p:spPr>
        <p:txBody>
          <a:bodyPr>
            <a:normAutofit/>
          </a:bodyPr>
          <a:lstStyle/>
          <a:p>
            <a:r>
              <a:rPr lang="it-IT" sz="4000" b="1" dirty="0"/>
              <a:t>Classificata da Linneo nel 1753 </a:t>
            </a:r>
            <a:br>
              <a:rPr lang="it-IT" sz="3100" dirty="0"/>
            </a:br>
            <a:br>
              <a:rPr lang="it-IT" sz="3100" dirty="0"/>
            </a:br>
            <a:endParaRPr lang="it-IT" sz="31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5599650-8328-8935-493E-F31A5E774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846" y="1623060"/>
            <a:ext cx="5389082" cy="50315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</a:p>
          <a:p>
            <a:pPr marL="0" indent="0" algn="just">
              <a:buNone/>
            </a:pPr>
            <a:r>
              <a:rPr lang="it-IT" b="1" i="1" dirty="0">
                <a:ea typeface="Segoe UI Historic" panose="020B0502040204020203" pitchFamily="34" charset="0"/>
                <a:cs typeface="Segoe UI Historic" panose="020B0502040204020203" pitchFamily="34" charset="0"/>
              </a:rPr>
              <a:t>Salvia</a:t>
            </a:r>
            <a:r>
              <a:rPr lang="it-IT" b="1" dirty="0"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it-IT" dirty="0">
                <a:ea typeface="Segoe UI Historic" panose="020B0502040204020203" pitchFamily="34" charset="0"/>
                <a:cs typeface="Segoe UI Historic" panose="020B0502040204020203" pitchFamily="34" charset="0"/>
              </a:rPr>
              <a:t>deriva dai termini latini «</a:t>
            </a:r>
            <a:r>
              <a:rPr lang="it-IT" dirty="0" err="1">
                <a:ea typeface="Segoe UI Historic" panose="020B0502040204020203" pitchFamily="34" charset="0"/>
                <a:cs typeface="Segoe UI Historic" panose="020B0502040204020203" pitchFamily="34" charset="0"/>
              </a:rPr>
              <a:t>salvus</a:t>
            </a:r>
            <a:r>
              <a:rPr lang="it-IT" dirty="0">
                <a:ea typeface="Segoe UI Historic" panose="020B0502040204020203" pitchFamily="34" charset="0"/>
                <a:cs typeface="Segoe UI Historic" panose="020B0502040204020203" pitchFamily="34" charset="0"/>
              </a:rPr>
              <a:t>» e «</a:t>
            </a:r>
            <a:r>
              <a:rPr lang="it-IT" dirty="0" err="1">
                <a:ea typeface="Segoe UI Historic" panose="020B0502040204020203" pitchFamily="34" charset="0"/>
                <a:cs typeface="Segoe UI Historic" panose="020B0502040204020203" pitchFamily="34" charset="0"/>
              </a:rPr>
              <a:t>salveo</a:t>
            </a:r>
            <a:r>
              <a:rPr lang="it-IT" dirty="0">
                <a:ea typeface="Segoe UI Historic" panose="020B0502040204020203" pitchFamily="34" charset="0"/>
                <a:cs typeface="Segoe UI Historic" panose="020B0502040204020203" pitchFamily="34" charset="0"/>
              </a:rPr>
              <a:t>» che significano rispettivamente sano e stare in salute, salvare dalla malattia.</a:t>
            </a:r>
          </a:p>
          <a:p>
            <a:pPr algn="just">
              <a:buFont typeface="Wingdings" pitchFamily="2" charset="2"/>
              <a:buChar char="Ø"/>
            </a:pPr>
            <a:endParaRPr lang="it-IT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indent="0" algn="just">
              <a:buNone/>
            </a:pPr>
            <a:r>
              <a:rPr lang="it-IT" b="1" i="1" dirty="0">
                <a:ea typeface="Segoe UI Historic" panose="020B0502040204020203" pitchFamily="34" charset="0"/>
                <a:cs typeface="Segoe UI Historic" panose="020B0502040204020203" pitchFamily="34" charset="0"/>
              </a:rPr>
              <a:t>officinalis</a:t>
            </a:r>
            <a:r>
              <a:rPr lang="it-IT" b="1" dirty="0"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it-IT" dirty="0">
                <a:ea typeface="Segoe UI Historic" panose="020B0502040204020203" pitchFamily="34" charset="0"/>
                <a:cs typeface="Segoe UI Historic" panose="020B0502040204020203" pitchFamily="34" charset="0"/>
              </a:rPr>
              <a:t>deriva dal sostantivo latino «officina».</a:t>
            </a:r>
          </a:p>
          <a:p>
            <a:pPr>
              <a:buFont typeface="Wingdings" pitchFamily="2" charset="2"/>
              <a:buChar char="Ø"/>
            </a:pPr>
            <a:endParaRPr lang="it-IT" sz="20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6" name="Immagine 5" descr="Immagine che contiene testo, vecchio, pietra&#10;&#10;Descrizione generata automaticamente">
            <a:extLst>
              <a:ext uri="{FF2B5EF4-FFF2-40B4-BE49-F238E27FC236}">
                <a16:creationId xmlns:a16="http://schemas.microsoft.com/office/drawing/2014/main" id="{2BF4889F-8B3D-171D-5082-1FF5F0317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967" y="515859"/>
            <a:ext cx="3585405" cy="582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349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CD6AC9-3523-7983-C183-459665A72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8984"/>
            <a:ext cx="10515600" cy="1285102"/>
          </a:xfrm>
        </p:spPr>
        <p:txBody>
          <a:bodyPr>
            <a:normAutofit fontScale="90000"/>
          </a:bodyPr>
          <a:lstStyle/>
          <a:p>
            <a:r>
              <a:rPr lang="it-IT" b="1" dirty="0"/>
              <a:t>Ritenuta «</a:t>
            </a:r>
            <a:r>
              <a:rPr lang="it-IT" b="1" i="1" dirty="0" err="1"/>
              <a:t>herba</a:t>
            </a:r>
            <a:r>
              <a:rPr lang="it-IT" b="1" i="1" dirty="0"/>
              <a:t> sacra</a:t>
            </a:r>
            <a:r>
              <a:rPr lang="it-IT" b="1" dirty="0"/>
              <a:t>» da molte popolazioni e civiltà antiche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F90B2987-481F-8835-0A31-0A14A4D53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2687"/>
            <a:ext cx="2303585" cy="2681415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it-IT"/>
              <a:t>Egizi</a:t>
            </a:r>
            <a:endParaRPr lang="it-IT" dirty="0"/>
          </a:p>
          <a:p>
            <a:pPr algn="just">
              <a:buFont typeface="Wingdings" pitchFamily="2" charset="2"/>
              <a:buChar char="§"/>
            </a:pPr>
            <a:r>
              <a:rPr lang="it-IT" dirty="0"/>
              <a:t>Druidi</a:t>
            </a:r>
          </a:p>
          <a:p>
            <a:pPr algn="just">
              <a:buFont typeface="Wingdings" pitchFamily="2" charset="2"/>
              <a:buChar char="§"/>
            </a:pPr>
            <a:r>
              <a:rPr lang="it-IT" dirty="0"/>
              <a:t>Romani</a:t>
            </a:r>
          </a:p>
          <a:p>
            <a:pPr algn="just">
              <a:buFont typeface="Wingdings" pitchFamily="2" charset="2"/>
              <a:buChar char="§"/>
            </a:pPr>
            <a:r>
              <a:rPr lang="it-IT" dirty="0"/>
              <a:t>Cinesi</a:t>
            </a:r>
          </a:p>
          <a:p>
            <a:pPr algn="just">
              <a:buFont typeface="Wingdings" pitchFamily="2" charset="2"/>
              <a:buChar char="§"/>
            </a:pPr>
            <a:r>
              <a:rPr lang="it-IT" dirty="0"/>
              <a:t>Galli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B4C7F46-E9B5-4198-DA96-02B15DF9D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898" y="1546179"/>
            <a:ext cx="4876800" cy="296562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F587FABC-AAF2-3E07-6DA3-154536FFBC34}"/>
              </a:ext>
            </a:extLst>
          </p:cNvPr>
          <p:cNvSpPr txBox="1"/>
          <p:nvPr/>
        </p:nvSpPr>
        <p:spPr>
          <a:xfrm>
            <a:off x="4147488" y="4714102"/>
            <a:ext cx="69906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/>
              <a:t>In Francia, intorno al Seicento, si produceva un aceto aromatizzato detto “dei quattro ladroni”, ritenuto utile contro le malattie infettive come la peste, all’epoca molto diffusa. </a:t>
            </a:r>
          </a:p>
        </p:txBody>
      </p:sp>
    </p:spTree>
    <p:extLst>
      <p:ext uri="{BB962C8B-B14F-4D97-AF65-F5344CB8AC3E}">
        <p14:creationId xmlns:p14="http://schemas.microsoft.com/office/powerpoint/2010/main" val="2962766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44CB612-9871-EF1E-8B01-7D2463241B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9400" y="2417581"/>
            <a:ext cx="3930140" cy="35729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La Scuola Medica Salernitana scrisse:</a:t>
            </a:r>
          </a:p>
          <a:p>
            <a:pPr marL="0" indent="0">
              <a:buNone/>
            </a:pPr>
            <a:r>
              <a:rPr lang="it-IT" dirty="0"/>
              <a:t>“</a:t>
            </a:r>
            <a:r>
              <a:rPr lang="it-IT" i="1" dirty="0" err="1"/>
              <a:t>Cur</a:t>
            </a:r>
            <a:r>
              <a:rPr lang="it-IT" i="1" dirty="0"/>
              <a:t> </a:t>
            </a:r>
            <a:r>
              <a:rPr lang="it-IT" i="1" dirty="0" err="1"/>
              <a:t>moriatur</a:t>
            </a:r>
            <a:r>
              <a:rPr lang="it-IT" i="1" dirty="0"/>
              <a:t> homo, cui Salvia </a:t>
            </a:r>
            <a:r>
              <a:rPr lang="it-IT" i="1" dirty="0" err="1"/>
              <a:t>crescit</a:t>
            </a:r>
            <a:r>
              <a:rPr lang="it-IT" i="1" dirty="0"/>
              <a:t> in </a:t>
            </a:r>
            <a:r>
              <a:rPr lang="it-IT" i="1" dirty="0" err="1"/>
              <a:t>horto</a:t>
            </a:r>
            <a:r>
              <a:rPr lang="it-IT" dirty="0" err="1"/>
              <a:t>?ˮ</a:t>
            </a:r>
            <a:endParaRPr lang="it-IT" dirty="0"/>
          </a:p>
          <a:p>
            <a:pPr marL="0" indent="0">
              <a:buNone/>
            </a:pPr>
            <a:r>
              <a:rPr lang="it-IT" dirty="0"/>
              <a:t>letteralmente: “Perché dovrebbe morire l’uomo nel cui giardino cresce la salvia? ”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FAA8CBF-9E66-4246-D957-C89F8BEC5D29}"/>
              </a:ext>
            </a:extLst>
          </p:cNvPr>
          <p:cNvSpPr txBox="1"/>
          <p:nvPr/>
        </p:nvSpPr>
        <p:spPr>
          <a:xfrm>
            <a:off x="522059" y="280510"/>
            <a:ext cx="8999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Ø"/>
            </a:pPr>
            <a:r>
              <a:rPr lang="it-IT" sz="4000" b="1" dirty="0">
                <a:latin typeface="+mj-lt"/>
              </a:rPr>
              <a:t> Presente con un posto d’onore negli orti</a:t>
            </a:r>
          </a:p>
        </p:txBody>
      </p:sp>
      <p:pic>
        <p:nvPicPr>
          <p:cNvPr id="4" name="Immagine 3" descr="Immagine che contiene testo, tessuto, cornice&#10;&#10;Descrizione generata automaticamente">
            <a:extLst>
              <a:ext uri="{FF2B5EF4-FFF2-40B4-BE49-F238E27FC236}">
                <a16:creationId xmlns:a16="http://schemas.microsoft.com/office/drawing/2014/main" id="{BD65165C-A14C-85FB-2524-61A263F44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60" y="1303993"/>
            <a:ext cx="7170828" cy="536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644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B9357B9-E108-E637-48EE-FFCA7B5F194C}"/>
              </a:ext>
            </a:extLst>
          </p:cNvPr>
          <p:cNvSpPr txBox="1"/>
          <p:nvPr/>
        </p:nvSpPr>
        <p:spPr>
          <a:xfrm>
            <a:off x="497147" y="291997"/>
            <a:ext cx="64194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3600" b="1" dirty="0">
              <a:latin typeface="+mj-lt"/>
            </a:endParaRPr>
          </a:p>
          <a:p>
            <a:endParaRPr lang="it-IT" sz="28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DF19D78-266E-B088-3964-D34BEF15ECCC}"/>
              </a:ext>
            </a:extLst>
          </p:cNvPr>
          <p:cNvSpPr txBox="1"/>
          <p:nvPr/>
        </p:nvSpPr>
        <p:spPr>
          <a:xfrm>
            <a:off x="741282" y="1641133"/>
            <a:ext cx="3391269" cy="1775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/>
              <a:t>divisione:</a:t>
            </a:r>
            <a:r>
              <a:rPr lang="it-IT" i="1" dirty="0"/>
              <a:t> </a:t>
            </a:r>
            <a:r>
              <a:rPr lang="it-IT" i="1" dirty="0" err="1"/>
              <a:t>Magnoliophyta</a:t>
            </a:r>
            <a:endParaRPr lang="it-IT" i="1" dirty="0"/>
          </a:p>
          <a:p>
            <a:r>
              <a:rPr lang="it-IT" b="1" i="1" dirty="0"/>
              <a:t>classe:</a:t>
            </a:r>
            <a:r>
              <a:rPr lang="it-IT" i="1" dirty="0"/>
              <a:t> </a:t>
            </a:r>
            <a:r>
              <a:rPr lang="it-IT" i="1" dirty="0" err="1"/>
              <a:t>Magnoliopsida</a:t>
            </a:r>
            <a:r>
              <a:rPr lang="it-IT" i="1" dirty="0"/>
              <a:t> (</a:t>
            </a:r>
            <a:r>
              <a:rPr lang="it-IT" i="1" dirty="0" err="1"/>
              <a:t>Asteridae</a:t>
            </a:r>
            <a:r>
              <a:rPr lang="it-IT" i="1" dirty="0"/>
              <a:t>)</a:t>
            </a:r>
          </a:p>
          <a:p>
            <a:r>
              <a:rPr lang="it-IT" b="1" i="1" dirty="0"/>
              <a:t>ordine:</a:t>
            </a:r>
            <a:r>
              <a:rPr lang="it-IT" i="1" dirty="0"/>
              <a:t> </a:t>
            </a:r>
            <a:r>
              <a:rPr lang="it-IT" i="1" dirty="0" err="1"/>
              <a:t>Lamiales</a:t>
            </a:r>
            <a:endParaRPr lang="it-IT" i="1" dirty="0"/>
          </a:p>
          <a:p>
            <a:r>
              <a:rPr lang="it-IT" b="1" i="1" dirty="0"/>
              <a:t>famiglia:</a:t>
            </a:r>
            <a:r>
              <a:rPr lang="it-IT" i="1" dirty="0"/>
              <a:t> </a:t>
            </a:r>
            <a:r>
              <a:rPr lang="it-IT" i="1" dirty="0" err="1"/>
              <a:t>Lamiaceae</a:t>
            </a:r>
            <a:endParaRPr lang="it-IT" i="1" dirty="0"/>
          </a:p>
          <a:p>
            <a:r>
              <a:rPr lang="it-IT" b="1" i="1" dirty="0"/>
              <a:t>tribù:</a:t>
            </a:r>
            <a:r>
              <a:rPr lang="it-IT" i="1" dirty="0"/>
              <a:t> </a:t>
            </a:r>
            <a:r>
              <a:rPr lang="it-IT" i="1" dirty="0" err="1"/>
              <a:t>Salviae</a:t>
            </a:r>
            <a:endParaRPr lang="it-IT" i="1" dirty="0"/>
          </a:p>
          <a:p>
            <a:r>
              <a:rPr lang="it-IT" b="1" i="1" dirty="0"/>
              <a:t>genere:</a:t>
            </a:r>
            <a:r>
              <a:rPr lang="it-IT" i="1" dirty="0"/>
              <a:t> Salvia </a:t>
            </a:r>
            <a:r>
              <a:rPr lang="it-IT" dirty="0"/>
              <a:t>L.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ED7D274-9DED-CFB4-4A00-44A9C9039B65}"/>
              </a:ext>
            </a:extLst>
          </p:cNvPr>
          <p:cNvSpPr txBox="1"/>
          <p:nvPr/>
        </p:nvSpPr>
        <p:spPr>
          <a:xfrm>
            <a:off x="391640" y="168748"/>
            <a:ext cx="1095357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latin typeface="+mj-lt"/>
              </a:rPr>
              <a:t>Classificazione botanica: </a:t>
            </a:r>
          </a:p>
          <a:p>
            <a:r>
              <a:rPr lang="it-IT" sz="3200" i="1" dirty="0"/>
              <a:t>Angiosperme dicotiledoni </a:t>
            </a:r>
            <a:r>
              <a:rPr lang="it-IT" sz="3200" i="1" dirty="0" err="1"/>
              <a:t>Asteridae</a:t>
            </a:r>
            <a:endParaRPr lang="it-IT" sz="3200" i="1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084F164-2ADD-AC24-20BA-8C18D3C40701}"/>
              </a:ext>
            </a:extLst>
          </p:cNvPr>
          <p:cNvSpPr txBox="1"/>
          <p:nvPr/>
        </p:nvSpPr>
        <p:spPr>
          <a:xfrm>
            <a:off x="5903650" y="1519884"/>
            <a:ext cx="57438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Al genere delle Salvie appartengono circa </a:t>
            </a:r>
            <a:r>
              <a:rPr lang="it-IT" sz="2800" b="1" i="1" dirty="0"/>
              <a:t>500</a:t>
            </a:r>
            <a:r>
              <a:rPr lang="it-IT" sz="2800" dirty="0"/>
              <a:t> </a:t>
            </a:r>
            <a:r>
              <a:rPr lang="it-IT" sz="2800"/>
              <a:t>specie diverse</a:t>
            </a:r>
            <a:endParaRPr lang="it-IT" sz="2800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49FEDDC-630C-0FEC-823F-2DF2563D2594}"/>
              </a:ext>
            </a:extLst>
          </p:cNvPr>
          <p:cNvSpPr/>
          <p:nvPr/>
        </p:nvSpPr>
        <p:spPr>
          <a:xfrm>
            <a:off x="643627" y="1534929"/>
            <a:ext cx="3586580" cy="1955459"/>
          </a:xfrm>
          <a:prstGeom prst="rect">
            <a:avLst/>
          </a:prstGeom>
          <a:noFill/>
          <a:ln w="28575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7E6D48B-0B98-49A4-8509-36D923FC0267}"/>
              </a:ext>
            </a:extLst>
          </p:cNvPr>
          <p:cNvSpPr txBox="1"/>
          <p:nvPr/>
        </p:nvSpPr>
        <p:spPr>
          <a:xfrm>
            <a:off x="391640" y="3880418"/>
            <a:ext cx="57438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Specie originaria del </a:t>
            </a:r>
            <a:r>
              <a:rPr lang="it-IT" sz="2800" b="1" dirty="0"/>
              <a:t>bacino del Mediterraneo</a:t>
            </a:r>
            <a:r>
              <a:rPr lang="it-IT" sz="2800" dirty="0"/>
              <a:t>, diffusa nelle zone temperate di tutto il mondo.</a:t>
            </a:r>
          </a:p>
          <a:p>
            <a:endParaRPr lang="it-IT" sz="2800" dirty="0"/>
          </a:p>
          <a:p>
            <a:r>
              <a:rPr lang="it-IT" sz="2800" dirty="0"/>
              <a:t>Vegeta terreni </a:t>
            </a:r>
            <a:r>
              <a:rPr lang="it-IT" sz="2800" b="1" dirty="0"/>
              <a:t>leggermente calcarei</a:t>
            </a:r>
            <a:r>
              <a:rPr lang="it-IT" sz="2800" dirty="0"/>
              <a:t>, fino a </a:t>
            </a:r>
            <a:r>
              <a:rPr lang="it-IT" sz="2800" b="1" dirty="0"/>
              <a:t>700-800 m</a:t>
            </a:r>
            <a:r>
              <a:rPr lang="it-IT" sz="2800" dirty="0"/>
              <a:t> di quota.</a:t>
            </a:r>
          </a:p>
        </p:txBody>
      </p:sp>
      <p:pic>
        <p:nvPicPr>
          <p:cNvPr id="9" name="Immagine 8" descr="Immagine che contiene mappa&#10;&#10;Descrizione generata automaticamente">
            <a:extLst>
              <a:ext uri="{FF2B5EF4-FFF2-40B4-BE49-F238E27FC236}">
                <a16:creationId xmlns:a16="http://schemas.microsoft.com/office/drawing/2014/main" id="{8B4CF027-B181-CEEF-0BA4-4C4DDD68D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781" y="2624764"/>
            <a:ext cx="5644723" cy="3505902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0B5AD05-A94E-1984-ADCD-054AD795EE72}"/>
              </a:ext>
            </a:extLst>
          </p:cNvPr>
          <p:cNvSpPr txBox="1"/>
          <p:nvPr/>
        </p:nvSpPr>
        <p:spPr>
          <a:xfrm>
            <a:off x="6135494" y="6281439"/>
            <a:ext cx="5567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/>
              <a:t>Foto da: actaplantarum.org</a:t>
            </a:r>
          </a:p>
        </p:txBody>
      </p:sp>
    </p:spTree>
    <p:extLst>
      <p:ext uri="{BB962C8B-B14F-4D97-AF65-F5344CB8AC3E}">
        <p14:creationId xmlns:p14="http://schemas.microsoft.com/office/powerpoint/2010/main" val="718671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0B45284-9D83-5DBD-C101-4DEA5044E17B}"/>
              </a:ext>
            </a:extLst>
          </p:cNvPr>
          <p:cNvSpPr txBox="1"/>
          <p:nvPr/>
        </p:nvSpPr>
        <p:spPr>
          <a:xfrm>
            <a:off x="426127" y="245540"/>
            <a:ext cx="11523217" cy="1112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latin typeface="+mj-lt"/>
              </a:rPr>
              <a:t>Forma biologica:</a:t>
            </a:r>
          </a:p>
          <a:p>
            <a:r>
              <a:rPr lang="it-IT" sz="2400" i="1" dirty="0" err="1"/>
              <a:t>Camefita</a:t>
            </a:r>
            <a:r>
              <a:rPr lang="it-IT" sz="2400" i="1" dirty="0"/>
              <a:t> suffruticosa perenne, interamente pubescente, con portamento cespuglioso.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A7AC222-7069-3F71-A9A2-5AB0F9D8401D}"/>
              </a:ext>
            </a:extLst>
          </p:cNvPr>
          <p:cNvSpPr txBox="1"/>
          <p:nvPr/>
        </p:nvSpPr>
        <p:spPr>
          <a:xfrm>
            <a:off x="426127" y="1486181"/>
            <a:ext cx="845154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i="1" dirty="0">
                <a:solidFill>
                  <a:schemeClr val="accent6">
                    <a:lumMod val="75000"/>
                  </a:schemeClr>
                </a:solidFill>
              </a:rPr>
              <a:t>FOGLIE: </a:t>
            </a:r>
            <a:r>
              <a:rPr lang="it-IT" sz="2400" dirty="0"/>
              <a:t>opposte, lanceolate, lunghe 7-8 cm, con margine leggermente dentato. La pagina superiore è di colore verde-grigio, la pagina inferiore più chiara con nervature pronunciate. Ricoperte di peli protettori e ghiandolari.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42D4565-4721-51A8-ACE0-ECC351DAFE0F}"/>
              </a:ext>
            </a:extLst>
          </p:cNvPr>
          <p:cNvSpPr txBox="1"/>
          <p:nvPr/>
        </p:nvSpPr>
        <p:spPr>
          <a:xfrm>
            <a:off x="423815" y="3416464"/>
            <a:ext cx="8717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i="1" dirty="0">
                <a:solidFill>
                  <a:schemeClr val="accent6">
                    <a:lumMod val="75000"/>
                  </a:schemeClr>
                </a:solidFill>
              </a:rPr>
              <a:t>INFIORESCENZE: </a:t>
            </a:r>
            <a:r>
              <a:rPr lang="it-IT" sz="2400" dirty="0"/>
              <a:t>ascellari e formate da </a:t>
            </a:r>
            <a:r>
              <a:rPr lang="it-IT" sz="2400" dirty="0" err="1"/>
              <a:t>verticillastri</a:t>
            </a:r>
            <a:r>
              <a:rPr lang="it-IT" sz="2400" dirty="0"/>
              <a:t> di 5-10 fiori.</a:t>
            </a:r>
            <a:endParaRPr lang="it-IT" sz="2400" b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D978B6A-FC7A-5894-19B4-0526367F9C85}"/>
              </a:ext>
            </a:extLst>
          </p:cNvPr>
          <p:cNvSpPr txBox="1"/>
          <p:nvPr/>
        </p:nvSpPr>
        <p:spPr>
          <a:xfrm>
            <a:off x="426127" y="4178006"/>
            <a:ext cx="85403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i="1" dirty="0">
                <a:solidFill>
                  <a:schemeClr val="accent6">
                    <a:lumMod val="75000"/>
                  </a:schemeClr>
                </a:solidFill>
              </a:rPr>
              <a:t>FIORI: </a:t>
            </a:r>
            <a:r>
              <a:rPr lang="it-IT" sz="2400" dirty="0"/>
              <a:t>ermafroditi, tetraciclici (calice, corolla, gineceo, androceo), violacei di forma tubolare. </a:t>
            </a:r>
            <a:endParaRPr lang="it-IT" sz="2400" b="1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36B741F-5061-A013-1720-35A131758305}"/>
              </a:ext>
            </a:extLst>
          </p:cNvPr>
          <p:cNvSpPr txBox="1"/>
          <p:nvPr/>
        </p:nvSpPr>
        <p:spPr>
          <a:xfrm>
            <a:off x="423815" y="5352063"/>
            <a:ext cx="85403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i="1" dirty="0">
                <a:solidFill>
                  <a:schemeClr val="accent6">
                    <a:lumMod val="75000"/>
                  </a:schemeClr>
                </a:solidFill>
              </a:rPr>
              <a:t>FRUTTO: </a:t>
            </a:r>
            <a:r>
              <a:rPr lang="it-IT" sz="2400" dirty="0"/>
              <a:t>tetrachenio ovoidale. Semi molto piccoli di colore marrone scuro. </a:t>
            </a:r>
            <a:endParaRPr lang="it-IT" sz="2400" b="1" dirty="0"/>
          </a:p>
        </p:txBody>
      </p:sp>
      <p:pic>
        <p:nvPicPr>
          <p:cNvPr id="5" name="Immagine 4" descr="Immagine che contiene testo, ceramica, tessuto, porcellana&#10;&#10;Descrizione generata automaticamente">
            <a:extLst>
              <a:ext uri="{FF2B5EF4-FFF2-40B4-BE49-F238E27FC236}">
                <a16:creationId xmlns:a16="http://schemas.microsoft.com/office/drawing/2014/main" id="{B77F0D82-0EC8-C4E3-BE1B-4877B0EA6B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599" y="2059053"/>
            <a:ext cx="2783334" cy="376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02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1F99EF2-EBEB-130B-026B-7E0C033228EB}"/>
              </a:ext>
            </a:extLst>
          </p:cNvPr>
          <p:cNvSpPr txBox="1"/>
          <p:nvPr/>
        </p:nvSpPr>
        <p:spPr>
          <a:xfrm>
            <a:off x="851857" y="698759"/>
            <a:ext cx="5122415" cy="2294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i="1" dirty="0">
                <a:solidFill>
                  <a:schemeClr val="accent6">
                    <a:lumMod val="75000"/>
                  </a:schemeClr>
                </a:solidFill>
              </a:rPr>
              <a:t>ANTESI: </a:t>
            </a:r>
            <a:r>
              <a:rPr lang="it-IT" sz="2800" dirty="0"/>
              <a:t>Marzo, Aprile, Maggio</a:t>
            </a:r>
          </a:p>
          <a:p>
            <a:endParaRPr lang="it-IT" sz="2800" b="1" dirty="0"/>
          </a:p>
          <a:p>
            <a:r>
              <a:rPr lang="it-IT" sz="2800" b="1" i="1" dirty="0">
                <a:solidFill>
                  <a:schemeClr val="accent6">
                    <a:lumMod val="75000"/>
                  </a:schemeClr>
                </a:solidFill>
              </a:rPr>
              <a:t>PERIODO BALSAMICO: </a:t>
            </a:r>
            <a:r>
              <a:rPr lang="it-IT" sz="2800" dirty="0"/>
              <a:t>Giugno</a:t>
            </a:r>
          </a:p>
          <a:p>
            <a:endParaRPr lang="it-IT" sz="2800" b="1" dirty="0"/>
          </a:p>
          <a:p>
            <a:r>
              <a:rPr lang="it-IT" sz="2800" b="1" i="1" dirty="0">
                <a:solidFill>
                  <a:schemeClr val="accent6">
                    <a:lumMod val="75000"/>
                  </a:schemeClr>
                </a:solidFill>
              </a:rPr>
              <a:t>DROGA: </a:t>
            </a:r>
            <a:r>
              <a:rPr lang="it-IT" sz="2800" dirty="0"/>
              <a:t>Foglie e sommità fiorite</a:t>
            </a:r>
            <a:endParaRPr lang="it-IT" sz="2800" b="1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F3551CAA-175A-1975-D5F6-64EEB4350F45}"/>
              </a:ext>
            </a:extLst>
          </p:cNvPr>
          <p:cNvSpPr/>
          <p:nvPr/>
        </p:nvSpPr>
        <p:spPr>
          <a:xfrm>
            <a:off x="609569" y="345870"/>
            <a:ext cx="5364703" cy="3000653"/>
          </a:xfrm>
          <a:prstGeom prst="rect">
            <a:avLst/>
          </a:prstGeom>
          <a:noFill/>
          <a:ln w="28575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 descr="Immagine che contiene pianta, fiore, albero, esterni&#10;&#10;Descrizione generata automaticamente">
            <a:extLst>
              <a:ext uri="{FF2B5EF4-FFF2-40B4-BE49-F238E27FC236}">
                <a16:creationId xmlns:a16="http://schemas.microsoft.com/office/drawing/2014/main" id="{B787B671-2661-5755-E42E-8A818D198D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097" y="279745"/>
            <a:ext cx="2374386" cy="3165848"/>
          </a:xfrm>
          <a:prstGeom prst="rect">
            <a:avLst/>
          </a:prstGeom>
        </p:spPr>
      </p:pic>
      <p:pic>
        <p:nvPicPr>
          <p:cNvPr id="7" name="Immagine 6" descr="Immagine che contiene esterni, verde, pianta, foglia&#10;&#10;Descrizione generata automaticamente">
            <a:extLst>
              <a:ext uri="{FF2B5EF4-FFF2-40B4-BE49-F238E27FC236}">
                <a16:creationId xmlns:a16="http://schemas.microsoft.com/office/drawing/2014/main" id="{123F6F9C-80B4-03DD-41F3-6DC4F8594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74224" y="710509"/>
            <a:ext cx="3165603" cy="2304074"/>
          </a:xfrm>
          <a:prstGeom prst="rect">
            <a:avLst/>
          </a:prstGeom>
        </p:spPr>
      </p:pic>
      <p:pic>
        <p:nvPicPr>
          <p:cNvPr id="11" name="Immagine 10" descr="Immagine che contiene verde, luminoso&#10;&#10;Descrizione generata automaticamente">
            <a:extLst>
              <a:ext uri="{FF2B5EF4-FFF2-40B4-BE49-F238E27FC236}">
                <a16:creationId xmlns:a16="http://schemas.microsoft.com/office/drawing/2014/main" id="{E967A973-89BB-FD0A-ABE3-4A3A95D6D6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74" y="3633287"/>
            <a:ext cx="2923504" cy="3000652"/>
          </a:xfrm>
          <a:prstGeom prst="rect">
            <a:avLst/>
          </a:prstGeom>
        </p:spPr>
      </p:pic>
      <p:pic>
        <p:nvPicPr>
          <p:cNvPr id="15" name="Immagine 14" descr="Immagine che contiene verde, pianta, vicino&#10;&#10;Descrizione generata automaticamente">
            <a:extLst>
              <a:ext uri="{FF2B5EF4-FFF2-40B4-BE49-F238E27FC236}">
                <a16:creationId xmlns:a16="http://schemas.microsoft.com/office/drawing/2014/main" id="{CF91932F-782F-6610-A28C-DB051D3CD6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606" y="3633287"/>
            <a:ext cx="3077649" cy="3000653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CB080BDD-8D5B-5235-7A03-D0B30D2174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025" y="3633287"/>
            <a:ext cx="2700185" cy="300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27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9">
            <a:extLst>
              <a:ext uri="{FF2B5EF4-FFF2-40B4-BE49-F238E27FC236}">
                <a16:creationId xmlns:a16="http://schemas.microsoft.com/office/drawing/2014/main" id="{C4E4288A-DFC8-40A2-90E5-70E851A93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B63C2D82-D4FA-4A37-BB01-1E7B21E4F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5199" y="634058"/>
            <a:ext cx="1128382" cy="847206"/>
            <a:chOff x="5307830" y="325570"/>
            <a:chExt cx="1128382" cy="847206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C94E7FEF-0CE9-4AC2-94BB-02230C6DC0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07830" y="577396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EB546CC0-C1BC-48D2-8DA9-4B60283165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5720" y="325570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2344C95-DC98-BFFA-9E31-8C8C2C76890C}"/>
              </a:ext>
            </a:extLst>
          </p:cNvPr>
          <p:cNvSpPr txBox="1"/>
          <p:nvPr/>
        </p:nvSpPr>
        <p:spPr>
          <a:xfrm>
            <a:off x="197992" y="1673677"/>
            <a:ext cx="3791178" cy="726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atin typeface="+mj-lt"/>
                <a:ea typeface="+mj-ea"/>
                <a:cs typeface="+mj-cs"/>
              </a:rPr>
              <a:t>COSTITUENTI</a:t>
            </a: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BD2BFF02-DF78-4F07-B176-52514E131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062174" y="1653645"/>
            <a:ext cx="4689240" cy="411502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50800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Freeform: Shape 17">
            <a:extLst>
              <a:ext uri="{FF2B5EF4-FFF2-40B4-BE49-F238E27FC236}">
                <a16:creationId xmlns:a16="http://schemas.microsoft.com/office/drawing/2014/main" id="{0DB06EAB-7D8C-403A-86C5-B5FD79A13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42865" y="634058"/>
            <a:ext cx="3154669" cy="2796247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noFill/>
          <a:ln w="50800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Immagine 3" descr="Immagine che contiene bottiglia, interni, pianta&#10;&#10;Descrizione generata automaticamente">
            <a:extLst>
              <a:ext uri="{FF2B5EF4-FFF2-40B4-BE49-F238E27FC236}">
                <a16:creationId xmlns:a16="http://schemas.microsoft.com/office/drawing/2014/main" id="{DFA358C2-4947-6620-C3E3-D43B1FD42188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96964" y="1108946"/>
            <a:ext cx="1846470" cy="1846470"/>
          </a:xfrm>
          <a:prstGeom prst="rect">
            <a:avLst/>
          </a:prstGeom>
          <a:noFill/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42244CD-2D54-324F-6BE3-FFE5982B1498}"/>
              </a:ext>
            </a:extLst>
          </p:cNvPr>
          <p:cNvSpPr txBox="1"/>
          <p:nvPr/>
        </p:nvSpPr>
        <p:spPr>
          <a:xfrm>
            <a:off x="48399" y="2369675"/>
            <a:ext cx="6177560" cy="37716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 err="1"/>
              <a:t>Terpeni</a:t>
            </a:r>
            <a:endParaRPr lang="en-US" sz="2800" b="1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Olio </a:t>
            </a:r>
            <a:r>
              <a:rPr lang="en-US" sz="2800" b="1" dirty="0" err="1"/>
              <a:t>essenziale</a:t>
            </a:r>
            <a:r>
              <a:rPr lang="en-US" sz="2800" b="1" dirty="0"/>
              <a:t> </a:t>
            </a:r>
            <a:r>
              <a:rPr lang="en-US" sz="2800" dirty="0"/>
              <a:t>(</a:t>
            </a:r>
            <a:r>
              <a:rPr lang="en-US" sz="2800" dirty="0" err="1"/>
              <a:t>tujone</a:t>
            </a:r>
            <a:r>
              <a:rPr lang="en-US" sz="2800" dirty="0"/>
              <a:t>, </a:t>
            </a:r>
            <a:r>
              <a:rPr lang="en-US" sz="2800" dirty="0" err="1"/>
              <a:t>canfora</a:t>
            </a:r>
            <a:r>
              <a:rPr lang="en-US" sz="2800" dirty="0"/>
              <a:t>, 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   </a:t>
            </a:r>
            <a:r>
              <a:rPr lang="en-US" sz="2800" dirty="0" err="1"/>
              <a:t>cineolo</a:t>
            </a:r>
            <a:r>
              <a:rPr lang="en-US" sz="2800" dirty="0"/>
              <a:t>, </a:t>
            </a:r>
            <a:r>
              <a:rPr lang="en-US" sz="2800" dirty="0" err="1"/>
              <a:t>linalolo</a:t>
            </a:r>
            <a:r>
              <a:rPr lang="en-US" sz="2800" dirty="0"/>
              <a:t>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 err="1"/>
              <a:t>Acidi</a:t>
            </a:r>
            <a:r>
              <a:rPr lang="en-US" sz="2800" b="1" dirty="0"/>
              <a:t> </a:t>
            </a:r>
            <a:r>
              <a:rPr lang="en-US" sz="2800" b="1" dirty="0" err="1"/>
              <a:t>aromatici</a:t>
            </a:r>
            <a:r>
              <a:rPr lang="en-US" sz="2800" b="1" dirty="0"/>
              <a:t> ed </a:t>
            </a:r>
            <a:r>
              <a:rPr lang="en-US" sz="2800" b="1" dirty="0" err="1"/>
              <a:t>organici</a:t>
            </a:r>
            <a:endParaRPr lang="en-US" sz="2800" b="1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 err="1"/>
              <a:t>Sostanze</a:t>
            </a:r>
            <a:r>
              <a:rPr lang="en-US" sz="2800" b="1" dirty="0"/>
              <a:t> </a:t>
            </a:r>
            <a:r>
              <a:rPr lang="en-US" sz="2800" b="1" dirty="0" err="1"/>
              <a:t>amare</a:t>
            </a:r>
            <a:endParaRPr lang="en-US" sz="2800" b="1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 err="1"/>
              <a:t>Saponine</a:t>
            </a:r>
            <a:endParaRPr lang="en-US" sz="2800" b="1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 err="1"/>
              <a:t>Vitamina</a:t>
            </a:r>
            <a:r>
              <a:rPr lang="en-US" sz="2800" b="1" dirty="0"/>
              <a:t> B-C, </a:t>
            </a:r>
            <a:r>
              <a:rPr lang="en-US" sz="2800" b="1" dirty="0" err="1"/>
              <a:t>minerali</a:t>
            </a:r>
            <a:endParaRPr lang="en-US" sz="2800" b="1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 err="1"/>
              <a:t>Flavonoidi</a:t>
            </a:r>
            <a:r>
              <a:rPr lang="en-US" sz="2800" dirty="0"/>
              <a:t> (</a:t>
            </a:r>
            <a:r>
              <a:rPr lang="en-US" sz="2800" dirty="0" err="1"/>
              <a:t>luteolina</a:t>
            </a:r>
            <a:r>
              <a:rPr lang="en-US" sz="2800" dirty="0"/>
              <a:t>, </a:t>
            </a:r>
            <a:r>
              <a:rPr lang="en-US" sz="2800" dirty="0" err="1"/>
              <a:t>salvigenina</a:t>
            </a:r>
            <a:r>
              <a:rPr lang="en-US" sz="2800" dirty="0"/>
              <a:t>, </a:t>
            </a:r>
            <a:r>
              <a:rPr lang="en-US" sz="2800" dirty="0" err="1"/>
              <a:t>genkwanina</a:t>
            </a:r>
            <a:r>
              <a:rPr lang="en-US" sz="2800" dirty="0"/>
              <a:t>, </a:t>
            </a:r>
            <a:r>
              <a:rPr lang="en-US" sz="2800" dirty="0" err="1"/>
              <a:t>cirsimaritina</a:t>
            </a:r>
            <a:r>
              <a:rPr lang="en-US" sz="2800" dirty="0"/>
              <a:t>, </a:t>
            </a:r>
            <a:r>
              <a:rPr lang="en-US" sz="2800" dirty="0" err="1"/>
              <a:t>ispirulidina</a:t>
            </a:r>
            <a:r>
              <a:rPr lang="en-US" sz="2800" dirty="0"/>
              <a:t>)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6A87731-9488-D3B2-8196-492315A3FBA5}"/>
              </a:ext>
            </a:extLst>
          </p:cNvPr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50038" y="2232404"/>
            <a:ext cx="2713512" cy="2957506"/>
          </a:xfrm>
          <a:prstGeom prst="rect">
            <a:avLst/>
          </a:prstGeom>
          <a:noFill/>
        </p:spPr>
      </p:pic>
      <p:pic>
        <p:nvPicPr>
          <p:cNvPr id="12" name="Immagine 11" descr="Immagine che contiene erba, esterni, pianta, foglia&#10;&#10;Descrizione generata automaticamente">
            <a:extLst>
              <a:ext uri="{FF2B5EF4-FFF2-40B4-BE49-F238E27FC236}">
                <a16:creationId xmlns:a16="http://schemas.microsoft.com/office/drawing/2014/main" id="{A440102D-4B6C-1254-2D60-938CD6F6AB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2503" y="3940158"/>
            <a:ext cx="1963613" cy="130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50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9648F36-1E0F-2C80-02C0-C289F2B424A6}"/>
              </a:ext>
            </a:extLst>
          </p:cNvPr>
          <p:cNvSpPr txBox="1"/>
          <p:nvPr/>
        </p:nvSpPr>
        <p:spPr>
          <a:xfrm>
            <a:off x="738554" y="199292"/>
            <a:ext cx="5556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>
                <a:latin typeface="+mj-lt"/>
              </a:rPr>
              <a:t>ATTIVITÀ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30CBFB2-D9D2-E772-778D-4728CD02A62F}"/>
              </a:ext>
            </a:extLst>
          </p:cNvPr>
          <p:cNvSpPr txBox="1"/>
          <p:nvPr/>
        </p:nvSpPr>
        <p:spPr>
          <a:xfrm>
            <a:off x="1247250" y="1553467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sz="2800" dirty="0"/>
              <a:t>Antisettica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234397B-AEC4-97E5-A2DD-B2B26667AD90}"/>
              </a:ext>
            </a:extLst>
          </p:cNvPr>
          <p:cNvSpPr txBox="1"/>
          <p:nvPr/>
        </p:nvSpPr>
        <p:spPr>
          <a:xfrm>
            <a:off x="4319952" y="860055"/>
            <a:ext cx="2960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sz="2800" dirty="0"/>
              <a:t>Antiossidante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62A47A4-F9FD-747B-7B77-382CAA7004AD}"/>
              </a:ext>
            </a:extLst>
          </p:cNvPr>
          <p:cNvSpPr txBox="1"/>
          <p:nvPr/>
        </p:nvSpPr>
        <p:spPr>
          <a:xfrm>
            <a:off x="8018584" y="1100695"/>
            <a:ext cx="2215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sz="2800" dirty="0"/>
              <a:t>Calmante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4B17D29-478B-D892-C58D-4F4C0F572111}"/>
              </a:ext>
            </a:extLst>
          </p:cNvPr>
          <p:cNvSpPr txBox="1"/>
          <p:nvPr/>
        </p:nvSpPr>
        <p:spPr>
          <a:xfrm>
            <a:off x="9179169" y="2376657"/>
            <a:ext cx="2965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sz="2800" dirty="0"/>
              <a:t>Antimicrobica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89C72FF-FE1D-B0FE-1D17-FE5099F3E5A5}"/>
              </a:ext>
            </a:extLst>
          </p:cNvPr>
          <p:cNvSpPr txBox="1"/>
          <p:nvPr/>
        </p:nvSpPr>
        <p:spPr>
          <a:xfrm>
            <a:off x="9126414" y="3673261"/>
            <a:ext cx="32941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sz="2800" dirty="0"/>
              <a:t>Allevia i dolori mestruali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FF7E4B0-F4AC-AD7F-36DF-958E8112D3E4}"/>
              </a:ext>
            </a:extLst>
          </p:cNvPr>
          <p:cNvSpPr txBox="1"/>
          <p:nvPr/>
        </p:nvSpPr>
        <p:spPr>
          <a:xfrm>
            <a:off x="6811109" y="5400752"/>
            <a:ext cx="38451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sz="2800" dirty="0"/>
              <a:t>Allevia i sintomi della menopausa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4520160-E939-CF79-070B-DB6A0EC6C094}"/>
              </a:ext>
            </a:extLst>
          </p:cNvPr>
          <p:cNvSpPr txBox="1"/>
          <p:nvPr/>
        </p:nvSpPr>
        <p:spPr>
          <a:xfrm>
            <a:off x="3267807" y="5350657"/>
            <a:ext cx="25321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sz="2800" dirty="0"/>
              <a:t>Migliora la salute orale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EF1C97C-26F8-5939-DB9D-5198D23AAB0D}"/>
              </a:ext>
            </a:extLst>
          </p:cNvPr>
          <p:cNvSpPr txBox="1"/>
          <p:nvPr/>
        </p:nvSpPr>
        <p:spPr>
          <a:xfrm>
            <a:off x="386757" y="4111878"/>
            <a:ext cx="32941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sz="2800" dirty="0"/>
              <a:t>Digestiva ed eupeptica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E27EE91-8542-0B71-FA6C-7B05CACF404E}"/>
              </a:ext>
            </a:extLst>
          </p:cNvPr>
          <p:cNvSpPr txBox="1"/>
          <p:nvPr/>
        </p:nvSpPr>
        <p:spPr>
          <a:xfrm>
            <a:off x="347924" y="2754704"/>
            <a:ext cx="2698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sz="2800" dirty="0" err="1"/>
              <a:t>Amarotonica</a:t>
            </a:r>
            <a:endParaRPr lang="it-IT" sz="2800" dirty="0"/>
          </a:p>
        </p:txBody>
      </p:sp>
      <p:pic>
        <p:nvPicPr>
          <p:cNvPr id="22" name="Immagine 21" descr="Immagine che contiene torta, cibo, pianta, merendina&#10;&#10;Descrizione generata automaticamente">
            <a:extLst>
              <a:ext uri="{FF2B5EF4-FFF2-40B4-BE49-F238E27FC236}">
                <a16:creationId xmlns:a16="http://schemas.microsoft.com/office/drawing/2014/main" id="{2BA907B0-DADA-114A-6159-2C51BBC67C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631" y="1795883"/>
            <a:ext cx="4677004" cy="311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75716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B6ACCB870F172439617BC5B3BB6CBE6" ma:contentTypeVersion="2" ma:contentTypeDescription="Create a new document." ma:contentTypeScope="" ma:versionID="77ff5ae6bae8892232a2b721c40902ff">
  <xsd:schema xmlns:xsd="http://www.w3.org/2001/XMLSchema" xmlns:xs="http://www.w3.org/2001/XMLSchema" xmlns:p="http://schemas.microsoft.com/office/2006/metadata/properties" xmlns:ns3="c9523a31-fb4c-42f2-97d3-33f3d7ff5d98" targetNamespace="http://schemas.microsoft.com/office/2006/metadata/properties" ma:root="true" ma:fieldsID="d70c3004b813f48a3d10cd469d2b1ef1" ns3:_="">
    <xsd:import namespace="c9523a31-fb4c-42f2-97d3-33f3d7ff5d9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523a31-fb4c-42f2-97d3-33f3d7ff5d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3056563-C6EF-4D41-95DE-7DDFA043AA6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1303C43-394A-431A-B8FC-D7C062A64B7C}">
  <ds:schemaRefs>
    <ds:schemaRef ds:uri="http://www.w3.org/XML/1998/namespace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c9523a31-fb4c-42f2-97d3-33f3d7ff5d98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218529B7-6730-4E79-BF5C-DE3577AE27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523a31-fb4c-42f2-97d3-33f3d7ff5d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462</Words>
  <Application>Microsoft Office PowerPoint</Application>
  <PresentationFormat>Widescreen</PresentationFormat>
  <Paragraphs>71</Paragraphs>
  <Slides>11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Segoe UI Historic</vt:lpstr>
      <vt:lpstr>Wingdings</vt:lpstr>
      <vt:lpstr>Tema di Office</vt:lpstr>
      <vt:lpstr>Salvia officinalis L.</vt:lpstr>
      <vt:lpstr>Classificata da Linneo nel 1753   </vt:lpstr>
      <vt:lpstr>Ritenuta «herba sacra» da molte popolazioni e civiltà antiche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Salvia officinalis L.</dc:title>
  <dc:creator>Silvia Serafini</dc:creator>
  <cp:lastModifiedBy>mauro serafini</cp:lastModifiedBy>
  <cp:revision>16</cp:revision>
  <dcterms:created xsi:type="dcterms:W3CDTF">2022-05-06T14:14:26Z</dcterms:created>
  <dcterms:modified xsi:type="dcterms:W3CDTF">2022-05-10T08:17:10Z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0x010100EB6ACCB870F172439617BC5B3BB6CBE6</vt:lpwstr>
  </property>
</Properties>
</file>