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6mRureGRCSwYMApiBkV0nNnqj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9E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9ED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 descr="Immagine che contiene pianta, fiore, verde, foglia&#10;&#10;Descrizione generata automaticamente"/>
          <p:cNvPicPr preferRelativeResize="0"/>
          <p:nvPr/>
        </p:nvPicPr>
        <p:blipFill rotWithShape="1">
          <a:blip r:embed="rId3">
            <a:alphaModFix amt="50000"/>
          </a:blip>
          <a:srcRect t="8806" b="12523"/>
          <a:stretch/>
        </p:blipFill>
        <p:spPr>
          <a:xfrm>
            <a:off x="0" y="0"/>
            <a:ext cx="12191977" cy="685802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Calibri"/>
              <a:buNone/>
            </a:pPr>
            <a:r>
              <a:rPr lang="it-IT" b="1" i="1">
                <a:solidFill>
                  <a:srgbClr val="FFFFFF"/>
                </a:solidFill>
              </a:rPr>
              <a:t>Atropa belladonna </a:t>
            </a:r>
            <a:r>
              <a:rPr lang="it-IT" b="1">
                <a:solidFill>
                  <a:srgbClr val="FFFFFF"/>
                </a:solidFill>
              </a:rPr>
              <a:t>L.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ts val="2400"/>
              <a:buNone/>
            </a:pPr>
            <a:r>
              <a:rPr lang="it-IT" b="1" i="1">
                <a:solidFill>
                  <a:srgbClr val="FFFFFF"/>
                </a:solidFill>
              </a:rPr>
              <a:t>Classificazione:</a:t>
            </a:r>
            <a:r>
              <a:rPr lang="it-IT" i="1">
                <a:solidFill>
                  <a:srgbClr val="FFFFFF"/>
                </a:solidFill>
              </a:rPr>
              <a:t> Angiosperme Dicotiledoni, Asteride, Solanacee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1524000" y="628901"/>
            <a:ext cx="91440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it-IT" b="1"/>
              <a:t>Origine del nome </a:t>
            </a:r>
            <a:endParaRPr b="1"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1524000" y="1766926"/>
            <a:ext cx="9144000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-IT" sz="2900"/>
              <a:t>Il nome deriva dai suoi effetti velenosi e dall’impiego cosmetico: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-IT" sz="2900"/>
              <a:t>“Atropo” era infatti il nome della più anziana delle tre moire che nella mitologia greca taglia il filo della vita, ciò a ricordare che l’ingestione di questa pianta causa la morte.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-IT" sz="2900"/>
              <a:t>Invece l’epiteto “belladonna” gli è stato conferito in quanto, in tempi rinascimentali, le dame utilizzavano un collirio a base di questa pianta in modo da dare lucentezza e risalto agli occhi, grazie alla sua capacità di dilatare le pupille.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2995724" y="3118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it-IT" b="1"/>
              <a:t>Caratteristiche botaniche 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5652512" y="2025559"/>
            <a:ext cx="5202025" cy="280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it-IT"/>
              <a:t>Pianta erbacea perenne ramosa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it-IT"/>
              <a:t>Foglie accoppiate a due a due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it-IT"/>
              <a:t>Fiori simpetali campanulati nella corolla dal colore violaceo </a:t>
            </a:r>
            <a:endParaRPr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it-IT"/>
              <a:t>Frutti costituiti da una drupa nero-violacea </a:t>
            </a:r>
            <a:endParaRPr/>
          </a:p>
        </p:txBody>
      </p:sp>
      <p:pic>
        <p:nvPicPr>
          <p:cNvPr id="112" name="Google Shape;112;p3" descr="Immagine che contiene testo, interni, bouquet, piant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720725"/>
            <a:ext cx="3572857" cy="5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5528925" y="5608675"/>
            <a:ext cx="5449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ATTENZIONE!   Le bacche di questa pianta sono  </a:t>
            </a:r>
            <a:r>
              <a:rPr lang="it-IT" sz="2000" b="1" i="0" u="none" strike="noStrike" cap="none">
                <a:solidFill>
                  <a:srgbClr val="AF9EDC"/>
                </a:solidFill>
                <a:latin typeface="Calibri"/>
                <a:ea typeface="Calibri"/>
                <a:cs typeface="Calibri"/>
                <a:sym typeface="Calibri"/>
              </a:rPr>
              <a:t>cane distrofia</a:t>
            </a:r>
            <a:r>
              <a:rPr lang="it-IT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letali se ingerite</a:t>
            </a:r>
            <a:endParaRPr sz="23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it-IT" sz="4800" b="1"/>
              <a:t>Droga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6334850" y="2070100"/>
            <a:ext cx="4497000" cy="3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300"/>
              <a:t>Si usano le </a:t>
            </a:r>
            <a:r>
              <a:rPr lang="it-IT" sz="3300" b="1"/>
              <a:t>foglie essiccate</a:t>
            </a:r>
            <a:r>
              <a:rPr lang="it-IT" sz="3300"/>
              <a:t>, trasformate in polvere, che vengono indentificate grazie ad una serie di caratteristiche</a:t>
            </a:r>
            <a:r>
              <a:rPr lang="it-IT"/>
              <a:t>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2070100"/>
            <a:ext cx="4888707" cy="3259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it-IT" sz="4800" b="1"/>
              <a:t>Principio attivo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146850" y="1905950"/>
            <a:ext cx="589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b="1"/>
              <a:t>Alcaloidi tropanici</a:t>
            </a:r>
            <a:r>
              <a:rPr lang="it-IT"/>
              <a:t>: Scopolamina, Atropina, Iosciamina, Colina, Belladonnine, Cuscoigrina, Bellaradina.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b="1"/>
              <a:t>Atropina</a:t>
            </a:r>
            <a:r>
              <a:rPr lang="it-IT"/>
              <a:t>: parte alcacloidica con ponte azoztato e parte esterificante aromatica, alla base si individua un anello eptaciclico. </a:t>
            </a:r>
            <a:endParaRPr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101" y="1905940"/>
            <a:ext cx="5573712" cy="358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it-IT" sz="4000" b="1"/>
              <a:t>Proprietà terapeutiche ed usi farmacologici</a:t>
            </a:r>
            <a:endParaRPr sz="4000" b="1"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4976700" y="2125125"/>
            <a:ext cx="7024800" cy="3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9600"/>
              <a:t>Azione sul sul SNP (anticolinergico) e sul SNC (azione sedativa)</a:t>
            </a:r>
            <a:endParaRPr sz="96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9600"/>
              <a:t>Favorisce la midriasi </a:t>
            </a:r>
            <a:endParaRPr sz="96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9600"/>
              <a:t>Diminuzione delle secrezioni gastriche,salivari e delle ghiandole sudoripare</a:t>
            </a:r>
            <a:endParaRPr sz="96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9600"/>
              <a:t>Incremento della frequenza cardiaca</a:t>
            </a:r>
            <a:endParaRPr sz="96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9600"/>
              <a:t>Diminuzione del catarro bronchiale</a:t>
            </a:r>
            <a:endParaRPr sz="96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9600"/>
              <a:t>Azione antitussiva,antiasmatica e antifebbrile</a:t>
            </a:r>
            <a:endParaRPr sz="96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625" y="2125125"/>
            <a:ext cx="4146700" cy="35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it-IT" sz="4000" b="1"/>
              <a:t>Controindicazioni</a:t>
            </a:r>
            <a:endParaRPr sz="4000" b="1"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4976700" y="2125125"/>
            <a:ext cx="7024800" cy="3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6"/>
              <a:buNone/>
            </a:pPr>
            <a:r>
              <a:rPr lang="it-IT"/>
              <a:t> </a:t>
            </a:r>
            <a:r>
              <a:rPr lang="it-IT" sz="9533"/>
              <a:t>Alti dosaggi di preparati ottenuti dagli alcaloidi della belladonna possono portare a vari effetti collaterali tra i quali: tachicardia, secchezza delle fauci e costipazione. </a:t>
            </a:r>
            <a:endParaRPr sz="953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9369"/>
              <a:buNone/>
            </a:pPr>
            <a:endParaRPr sz="953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9369"/>
              <a:buNone/>
            </a:pPr>
            <a:r>
              <a:rPr lang="it-IT" sz="9533"/>
              <a:t>E’ controindicato l’assunzione di belladonna in caso di </a:t>
            </a:r>
            <a:endParaRPr sz="9533"/>
          </a:p>
          <a:p>
            <a:pPr marL="457200" lvl="0" indent="-3640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509"/>
              <a:buChar char="•"/>
            </a:pPr>
            <a:r>
              <a:rPr lang="it-IT" sz="9533"/>
              <a:t>Ipertiroidismo </a:t>
            </a:r>
            <a:endParaRPr sz="9533"/>
          </a:p>
          <a:p>
            <a:pPr marL="457200" lvl="0" indent="-3640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509"/>
              <a:buChar char="•"/>
            </a:pPr>
            <a:r>
              <a:rPr lang="it-IT" sz="9533"/>
              <a:t>Glaucoma</a:t>
            </a:r>
            <a:endParaRPr sz="9533"/>
          </a:p>
          <a:p>
            <a:pPr marL="457200" lvl="0" indent="-3640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509"/>
              <a:buChar char="•"/>
            </a:pPr>
            <a:r>
              <a:rPr lang="it-IT" sz="9533"/>
              <a:t>Insufficienza cardiaca </a:t>
            </a:r>
            <a:endParaRPr sz="9533"/>
          </a:p>
          <a:p>
            <a:pPr marL="457200" lvl="0" indent="-3640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509"/>
              <a:buChar char="•"/>
            </a:pPr>
            <a:r>
              <a:rPr lang="it-IT" sz="9533"/>
              <a:t>Gravidanza o allattamento</a:t>
            </a:r>
            <a:endParaRPr sz="9533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527"/>
              <a:buNone/>
            </a:pPr>
            <a:endParaRPr sz="953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527"/>
              <a:buNone/>
            </a:pPr>
            <a:r>
              <a:rPr lang="it-IT" sz="9533"/>
              <a:t>Potrebbe interferire con antidepressivi,antispastici e antistaminici</a:t>
            </a:r>
            <a:endParaRPr sz="953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125125"/>
            <a:ext cx="46482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42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Tema di Office</vt:lpstr>
      <vt:lpstr>Tema di Office</vt:lpstr>
      <vt:lpstr>Atropa belladonna L. </vt:lpstr>
      <vt:lpstr>Origine del nome </vt:lpstr>
      <vt:lpstr>Caratteristiche botaniche </vt:lpstr>
      <vt:lpstr>Droga</vt:lpstr>
      <vt:lpstr>Principio attivo</vt:lpstr>
      <vt:lpstr>Proprietà terapeutiche ed usi farmacologici</vt:lpstr>
      <vt:lpstr>Controindicazioni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Atropa belladonna L. </dc:title>
  <dc:creator>Amministratore</dc:creator>
  <cp:lastModifiedBy>mauro serafini</cp:lastModifiedBy>
  <cp:revision>1</cp:revision>
  <dcterms:modified xsi:type="dcterms:W3CDTF">2022-05-08T17:48:10Z</dcterms:modified>
</cp:coreProperties>
</file>