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5" r:id="rId9"/>
    <p:sldId id="264" r:id="rId10"/>
    <p:sldId id="266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9B81"/>
    <a:srgbClr val="14D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0" y="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2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71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81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28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85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19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1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72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05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97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95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5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1">
            <a:extLst>
              <a:ext uri="{FF2B5EF4-FFF2-40B4-BE49-F238E27FC236}">
                <a16:creationId xmlns:a16="http://schemas.microsoft.com/office/drawing/2014/main" id="{91BBB546-F279-7136-B8AA-D7752711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91" y="1123527"/>
            <a:ext cx="3453600" cy="4604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8">
            <a:extLst>
              <a:ext uri="{FF2B5EF4-FFF2-40B4-BE49-F238E27FC236}">
                <a16:creationId xmlns:a16="http://schemas.microsoft.com/office/drawing/2014/main" id="{2E865E45-1C42-56DC-CF55-73D92DB6F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96" y="1123528"/>
            <a:ext cx="3453600" cy="460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5D15EFE-5C57-CDAA-CDF2-4299B8C6B2F6}"/>
              </a:ext>
            </a:extLst>
          </p:cNvPr>
          <p:cNvSpPr/>
          <p:nvPr/>
        </p:nvSpPr>
        <p:spPr>
          <a:xfrm>
            <a:off x="4585448" y="1122830"/>
            <a:ext cx="3059204" cy="13110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it-IT" sz="2400" b="1" dirty="0" err="1">
                <a:solidFill>
                  <a:schemeClr val="tx1"/>
                </a:solidFill>
                <a:latin typeface="Times New Roman"/>
                <a:ea typeface="Segoe UI"/>
                <a:cs typeface="Segoe UI"/>
              </a:rPr>
              <a:t>Digitalis</a:t>
            </a:r>
            <a:r>
              <a:rPr lang="it-IT" sz="2400" b="1" dirty="0">
                <a:solidFill>
                  <a:schemeClr val="tx1"/>
                </a:solidFill>
                <a:latin typeface="Times New Roman"/>
                <a:ea typeface="Segoe UI"/>
                <a:cs typeface="Segoe UI"/>
              </a:rPr>
              <a:t> </a:t>
            </a:r>
            <a:r>
              <a:rPr lang="it-IT" sz="2400" b="1" i="1" dirty="0" err="1">
                <a:solidFill>
                  <a:schemeClr val="tx1"/>
                </a:solidFill>
                <a:latin typeface="Times New Roman"/>
                <a:ea typeface="Segoe UI"/>
                <a:cs typeface="Segoe UI"/>
              </a:rPr>
              <a:t>lanata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it-IT" sz="2400" b="1" dirty="0">
                <a:solidFill>
                  <a:schemeClr val="tx1"/>
                </a:solidFill>
                <a:latin typeface="Times New Roman"/>
                <a:ea typeface="Segoe UI"/>
                <a:cs typeface="Segoe UI"/>
              </a:rPr>
              <a:t>(</a:t>
            </a:r>
            <a:r>
              <a:rPr lang="it-IT" sz="2400" b="1" dirty="0" err="1">
                <a:solidFill>
                  <a:schemeClr val="tx1"/>
                </a:solidFill>
                <a:latin typeface="Times New Roman"/>
                <a:ea typeface="Segoe UI"/>
                <a:cs typeface="Segoe UI"/>
              </a:rPr>
              <a:t>Plantaginaceae</a:t>
            </a:r>
            <a:r>
              <a:rPr lang="it-IT" sz="2400" b="1" dirty="0">
                <a:solidFill>
                  <a:schemeClr val="tx1"/>
                </a:solidFill>
                <a:latin typeface="Times New Roman"/>
                <a:ea typeface="Segoe UI"/>
                <a:cs typeface="Segoe UI"/>
              </a:rPr>
              <a:t>)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it-IT" sz="2400" b="1" dirty="0">
                <a:solidFill>
                  <a:schemeClr val="tx1"/>
                </a:solidFill>
                <a:latin typeface="Times New Roman"/>
                <a:ea typeface="Segoe UI"/>
                <a:cs typeface="Segoe UI"/>
              </a:rPr>
              <a:t>E.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4534452-658E-AA88-3043-96F86ADFF825}"/>
              </a:ext>
            </a:extLst>
          </p:cNvPr>
          <p:cNvSpPr/>
          <p:nvPr/>
        </p:nvSpPr>
        <p:spPr>
          <a:xfrm>
            <a:off x="4515263" y="4010409"/>
            <a:ext cx="3059204" cy="13110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endParaRPr lang="en-US" sz="2400">
              <a:solidFill>
                <a:schemeClr val="tx1"/>
              </a:solidFill>
              <a:latin typeface="Times New Roman"/>
              <a:cs typeface="Segoe UI"/>
            </a:endParaRPr>
          </a:p>
        </p:txBody>
      </p:sp>
      <p:pic>
        <p:nvPicPr>
          <p:cNvPr id="10" name="Immagine 10">
            <a:extLst>
              <a:ext uri="{FF2B5EF4-FFF2-40B4-BE49-F238E27FC236}">
                <a16:creationId xmlns:a16="http://schemas.microsoft.com/office/drawing/2014/main" id="{79254716-CFE5-A8BC-7B48-6188DD7ED8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25" y="3942460"/>
            <a:ext cx="3537345" cy="1450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9557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98A98C8-33F7-93F6-73F1-3271EC3E8C4E}"/>
              </a:ext>
            </a:extLst>
          </p:cNvPr>
          <p:cNvSpPr/>
          <p:nvPr/>
        </p:nvSpPr>
        <p:spPr>
          <a:xfrm>
            <a:off x="3610535" y="349624"/>
            <a:ext cx="5322793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Intossicazione digitalica</a:t>
            </a:r>
            <a:endParaRPr lang="it-IT" sz="2800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924F055-14D1-E010-51FC-215F8C78F631}"/>
              </a:ext>
            </a:extLst>
          </p:cNvPr>
          <p:cNvSpPr txBox="1"/>
          <p:nvPr/>
        </p:nvSpPr>
        <p:spPr>
          <a:xfrm>
            <a:off x="712695" y="1519518"/>
            <a:ext cx="3987052" cy="25853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latin typeface="Times New Roman"/>
                <a:ea typeface="+mn-lt"/>
                <a:cs typeface="+mn-lt"/>
              </a:rPr>
              <a:t>L’intossicazione digitalica può essere acuta o cronica e le sue manifestazioni cliniche possono essere sia cardiache che </a:t>
            </a:r>
            <a:r>
              <a:rPr lang="it-IT" b="1" err="1">
                <a:latin typeface="Times New Roman"/>
                <a:ea typeface="+mn-lt"/>
                <a:cs typeface="+mn-lt"/>
              </a:rPr>
              <a:t>extracardiache</a:t>
            </a:r>
            <a:r>
              <a:rPr lang="it-IT" b="1">
                <a:latin typeface="Times New Roman"/>
                <a:ea typeface="+mn-lt"/>
                <a:cs typeface="+mn-lt"/>
              </a:rPr>
              <a:t>.</a:t>
            </a:r>
            <a:endParaRPr lang="it-IT" b="1" err="1">
              <a:latin typeface="Times New Roman"/>
              <a:ea typeface="+mn-lt"/>
              <a:cs typeface="Times New Roman"/>
            </a:endParaRPr>
          </a:p>
          <a:p>
            <a:r>
              <a:rPr lang="it-IT">
                <a:ea typeface="+mn-lt"/>
                <a:cs typeface="+mn-lt"/>
              </a:rPr>
              <a:t>- Intossicazione cronica: accumulo di sostanza in un paziente già in terapia con digossina</a:t>
            </a:r>
          </a:p>
          <a:p>
            <a:r>
              <a:rPr lang="it-IT">
                <a:ea typeface="Calibri"/>
                <a:cs typeface="Calibri"/>
              </a:rPr>
              <a:t>- Intossicazione acuta: può essere anche accidentale o volontaria </a:t>
            </a:r>
          </a:p>
        </p:txBody>
      </p:sp>
      <p:pic>
        <p:nvPicPr>
          <p:cNvPr id="4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AFA60AF9-BAE9-AF95-CA94-F0505D8AD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371" y="1653127"/>
            <a:ext cx="1689848" cy="2330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BBA9D93A-A091-094A-60A8-19E9C2CC95C0}"/>
              </a:ext>
            </a:extLst>
          </p:cNvPr>
          <p:cNvSpPr/>
          <p:nvPr/>
        </p:nvSpPr>
        <p:spPr>
          <a:xfrm>
            <a:off x="8014447" y="1526241"/>
            <a:ext cx="3832410" cy="4896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>
                <a:solidFill>
                  <a:schemeClr val="tx1"/>
                </a:solidFill>
                <a:latin typeface="Times New Roman"/>
                <a:cs typeface="Times New Roman"/>
              </a:rPr>
              <a:t>Terapia: </a:t>
            </a:r>
            <a:endParaRPr lang="it-IT" b="1">
              <a:solidFill>
                <a:schemeClr val="tx1"/>
              </a:solidFill>
              <a:latin typeface="Times New Roman"/>
              <a:cs typeface="Calibri"/>
            </a:endParaRPr>
          </a:p>
          <a:p>
            <a:r>
              <a:rPr lang="it-IT" b="1">
                <a:solidFill>
                  <a:schemeClr val="tx1"/>
                </a:solidFill>
                <a:latin typeface="Times New Roman"/>
                <a:cs typeface="Times New Roman"/>
              </a:rPr>
              <a:t>Decontaminazione: </a:t>
            </a:r>
            <a:r>
              <a:rPr lang="it-IT" b="1" err="1">
                <a:solidFill>
                  <a:schemeClr val="tx1"/>
                </a:solidFill>
                <a:latin typeface="Times New Roman"/>
                <a:cs typeface="Times New Roman"/>
              </a:rPr>
              <a:t>gastrolusi</a:t>
            </a:r>
            <a:r>
              <a:rPr lang="it-IT" b="1">
                <a:solidFill>
                  <a:schemeClr val="tx1"/>
                </a:solidFill>
                <a:latin typeface="Times New Roman"/>
                <a:cs typeface="Times New Roman"/>
              </a:rPr>
              <a:t>, carbone vegetale attivato e catarsi</a:t>
            </a:r>
            <a:endParaRPr lang="it-IT" b="1">
              <a:solidFill>
                <a:schemeClr val="tx1"/>
              </a:solidFill>
              <a:latin typeface="Times New Roman"/>
              <a:cs typeface="Calibri"/>
            </a:endParaRPr>
          </a:p>
          <a:p>
            <a:r>
              <a:rPr lang="it-IT" b="1">
                <a:solidFill>
                  <a:schemeClr val="tx1"/>
                </a:solidFill>
                <a:latin typeface="Times New Roman"/>
                <a:cs typeface="Times New Roman"/>
              </a:rPr>
              <a:t>Correzione delle alterazioni elettrolitiche (</a:t>
            </a:r>
            <a:r>
              <a:rPr lang="it-IT" b="1" err="1">
                <a:solidFill>
                  <a:schemeClr val="tx1"/>
                </a:solidFill>
                <a:latin typeface="Times New Roman"/>
                <a:cs typeface="Times New Roman"/>
              </a:rPr>
              <a:t>ipo</a:t>
            </a:r>
            <a:r>
              <a:rPr lang="it-IT" b="1">
                <a:solidFill>
                  <a:schemeClr val="tx1"/>
                </a:solidFill>
                <a:latin typeface="Times New Roman"/>
                <a:cs typeface="Times New Roman"/>
              </a:rPr>
              <a:t>/iper potassiemia)</a:t>
            </a:r>
            <a:endParaRPr lang="it-IT" b="1">
              <a:solidFill>
                <a:schemeClr val="tx1"/>
              </a:solidFill>
              <a:latin typeface="Times New Roman"/>
              <a:cs typeface="Calibri"/>
            </a:endParaRPr>
          </a:p>
          <a:p>
            <a:r>
              <a:rPr lang="it-IT" b="1">
                <a:solidFill>
                  <a:schemeClr val="tx1"/>
                </a:solidFill>
                <a:latin typeface="Times New Roman"/>
                <a:cs typeface="Times New Roman"/>
              </a:rPr>
              <a:t>Somministrazione di atropina per trattare l’eventuale </a:t>
            </a:r>
            <a:r>
              <a:rPr lang="it-IT" b="1" err="1">
                <a:solidFill>
                  <a:schemeClr val="tx1"/>
                </a:solidFill>
                <a:latin typeface="Times New Roman"/>
                <a:cs typeface="Times New Roman"/>
              </a:rPr>
              <a:t>bradiaritmia</a:t>
            </a:r>
            <a:endParaRPr lang="it-IT" b="1">
              <a:solidFill>
                <a:schemeClr val="tx1"/>
              </a:solidFill>
              <a:latin typeface="Times New Roman"/>
              <a:cs typeface="Calibri"/>
            </a:endParaRPr>
          </a:p>
          <a:p>
            <a:r>
              <a:rPr lang="it-IT" b="1">
                <a:solidFill>
                  <a:schemeClr val="tx1"/>
                </a:solidFill>
                <a:latin typeface="Times New Roman"/>
                <a:cs typeface="Times New Roman"/>
              </a:rPr>
              <a:t>Somministrazione di farmaci antiaritmici nel caso si manifestassero aritmie ipercinetiche</a:t>
            </a:r>
            <a:endParaRPr lang="it-IT" b="1">
              <a:solidFill>
                <a:schemeClr val="tx1"/>
              </a:solidFill>
              <a:latin typeface="Times New Roman"/>
              <a:cs typeface="Calibri"/>
            </a:endParaRPr>
          </a:p>
          <a:p>
            <a:r>
              <a:rPr lang="it-IT" b="1">
                <a:solidFill>
                  <a:schemeClr val="tx1"/>
                </a:solidFill>
                <a:latin typeface="Times New Roman"/>
                <a:cs typeface="Times New Roman"/>
              </a:rPr>
              <a:t>Somministrazione dell’antidoto &gt; è rappresentato dai frammenti anticorpali (Fab), ovvero delle immunoglobuline </a:t>
            </a:r>
            <a:r>
              <a:rPr lang="it-IT" b="1" err="1">
                <a:solidFill>
                  <a:schemeClr val="tx1"/>
                </a:solidFill>
                <a:latin typeface="Times New Roman"/>
                <a:cs typeface="Times New Roman"/>
              </a:rPr>
              <a:t>antidigitale</a:t>
            </a:r>
            <a:r>
              <a:rPr lang="it-IT" b="1">
                <a:solidFill>
                  <a:schemeClr val="tx1"/>
                </a:solidFill>
                <a:latin typeface="Times New Roman"/>
                <a:cs typeface="Times New Roman"/>
              </a:rPr>
              <a:t> di origine ovina.</a:t>
            </a:r>
            <a:endParaRPr lang="it-IT" b="1">
              <a:solidFill>
                <a:schemeClr val="tx1"/>
              </a:solidFill>
              <a:latin typeface="Calibri" panose="020F0502020204030204"/>
              <a:cs typeface="Calibri"/>
            </a:endParaRPr>
          </a:p>
        </p:txBody>
      </p:sp>
      <p:pic>
        <p:nvPicPr>
          <p:cNvPr id="7" name="Immagine 7" descr="Immagine che contiene tavolo&#10;&#10;Descrizione generata automaticamente">
            <a:extLst>
              <a:ext uri="{FF2B5EF4-FFF2-40B4-BE49-F238E27FC236}">
                <a16:creationId xmlns:a16="http://schemas.microsoft.com/office/drawing/2014/main" id="{60AAE161-CA6C-6C3D-4223-9780D07E1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253" y="4381040"/>
            <a:ext cx="5634318" cy="23205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90177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">
            <a:extLst>
              <a:ext uri="{FF2B5EF4-FFF2-40B4-BE49-F238E27FC236}">
                <a16:creationId xmlns:a16="http://schemas.microsoft.com/office/drawing/2014/main" id="{899F2F99-CE4E-8EB0-3539-A9AAFE734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5" y="483530"/>
            <a:ext cx="3800734" cy="285582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5834A6B6-DE54-00F6-591D-4832EC9694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8" r="439" b="13922"/>
          <a:stretch/>
        </p:blipFill>
        <p:spPr>
          <a:xfrm>
            <a:off x="9566088" y="4582309"/>
            <a:ext cx="1923695" cy="192487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CE5CDAAF-108B-B5C4-519C-CAEE8D5E0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09" y="3533775"/>
            <a:ext cx="1609725" cy="283845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AF00C248-CD73-31C6-FC19-04ED1DE1DD74}"/>
              </a:ext>
            </a:extLst>
          </p:cNvPr>
          <p:cNvSpPr/>
          <p:nvPr/>
        </p:nvSpPr>
        <p:spPr>
          <a:xfrm>
            <a:off x="5526742" y="484094"/>
            <a:ext cx="5692587" cy="7507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2400" b="1" dirty="0" err="1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Digitalis</a:t>
            </a:r>
            <a:r>
              <a:rPr lang="it-IT" sz="2400" b="1" dirty="0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 </a:t>
            </a:r>
            <a:r>
              <a:rPr lang="it-IT" sz="2400" b="1" i="1" dirty="0" err="1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lanata</a:t>
            </a:r>
            <a:r>
              <a:rPr lang="it-IT" sz="2400" b="1" i="1" dirty="0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 (</a:t>
            </a:r>
            <a:r>
              <a:rPr lang="it-IT" sz="2400" b="1" dirty="0" err="1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Plantaginaceae</a:t>
            </a:r>
            <a:r>
              <a:rPr lang="it-IT" sz="2400" b="1" i="1" dirty="0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) – E.</a:t>
            </a:r>
            <a:endParaRPr lang="it-IT" sz="2400" b="1" dirty="0">
              <a:solidFill>
                <a:schemeClr val="tx1"/>
              </a:solidFill>
              <a:latin typeface="Times New Roman"/>
              <a:ea typeface="Calibri"/>
              <a:cs typeface="Calibri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99147DC-4557-2FB7-26DD-8EF6A042B886}"/>
              </a:ext>
            </a:extLst>
          </p:cNvPr>
          <p:cNvSpPr txBox="1"/>
          <p:nvPr/>
        </p:nvSpPr>
        <p:spPr>
          <a:xfrm>
            <a:off x="4545107" y="1530724"/>
            <a:ext cx="7046257" cy="28623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 u="sng">
                <a:highlight>
                  <a:srgbClr val="008000"/>
                </a:highlight>
                <a:latin typeface="Times New Roman"/>
                <a:cs typeface="Times New Roman"/>
              </a:rPr>
              <a:t>Habitat</a:t>
            </a:r>
            <a:r>
              <a:rPr lang="it-IT" b="1">
                <a:latin typeface="Times New Roman"/>
                <a:cs typeface="Times New Roman"/>
              </a:rPr>
              <a:t>: Europa in particolare Europa dell'Est.</a:t>
            </a:r>
            <a:endParaRPr lang="it-IT" b="1">
              <a:latin typeface="Times New Roman"/>
              <a:ea typeface="Calibri" panose="020F0502020204030204"/>
              <a:cs typeface="Times New Roman"/>
            </a:endParaRPr>
          </a:p>
          <a:p>
            <a:endParaRPr lang="it-IT" b="1">
              <a:latin typeface="Times New Roman"/>
              <a:cs typeface="Times New Roman"/>
            </a:endParaRPr>
          </a:p>
          <a:p>
            <a:r>
              <a:rPr lang="it-IT" b="1" u="sng">
                <a:highlight>
                  <a:srgbClr val="008000"/>
                </a:highlight>
                <a:latin typeface="Times New Roman"/>
                <a:cs typeface="Times New Roman"/>
              </a:rPr>
              <a:t>Caratteristiche</a:t>
            </a:r>
            <a:r>
              <a:rPr lang="it-IT" b="1">
                <a:latin typeface="Times New Roman"/>
                <a:cs typeface="Times New Roman"/>
              </a:rPr>
              <a:t>: Pianta erbacea con altezza tra 30-60 cm, corolla di colore bianco con nervature ruggine. Semi ermafroditi impollinati dalle api.</a:t>
            </a:r>
          </a:p>
          <a:p>
            <a:endParaRPr lang="it-IT" b="1">
              <a:latin typeface="Times New Roman"/>
              <a:cs typeface="Times New Roman"/>
            </a:endParaRPr>
          </a:p>
          <a:p>
            <a:r>
              <a:rPr lang="it-IT" b="1" u="sng">
                <a:highlight>
                  <a:srgbClr val="008000"/>
                </a:highlight>
                <a:latin typeface="Times New Roman"/>
                <a:cs typeface="Times New Roman"/>
              </a:rPr>
              <a:t>Droga</a:t>
            </a:r>
            <a:r>
              <a:rPr lang="it-IT" b="1">
                <a:latin typeface="Times New Roman"/>
                <a:cs typeface="Times New Roman"/>
              </a:rPr>
              <a:t>: foglie</a:t>
            </a:r>
            <a:endParaRPr lang="it-IT" b="1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endParaRPr lang="it-IT" b="1">
              <a:latin typeface="Times New Roman"/>
              <a:cs typeface="Times New Roman"/>
            </a:endParaRPr>
          </a:p>
          <a:p>
            <a:r>
              <a:rPr lang="it-IT" b="1" u="sng">
                <a:highlight>
                  <a:srgbClr val="008000"/>
                </a:highlight>
                <a:latin typeface="Times New Roman"/>
                <a:cs typeface="Times New Roman"/>
              </a:rPr>
              <a:t>Costituenti</a:t>
            </a:r>
            <a:r>
              <a:rPr lang="it-IT" b="1">
                <a:latin typeface="Times New Roman"/>
                <a:cs typeface="Times New Roman"/>
              </a:rPr>
              <a:t>: glicosidi primari (digossina, digitossina e </a:t>
            </a:r>
            <a:r>
              <a:rPr lang="it-IT" b="1" err="1">
                <a:latin typeface="Times New Roman"/>
                <a:cs typeface="Times New Roman"/>
              </a:rPr>
              <a:t>latanoside</a:t>
            </a:r>
            <a:r>
              <a:rPr lang="it-IT" b="1">
                <a:latin typeface="Times New Roman"/>
                <a:cs typeface="Times New Roman"/>
              </a:rPr>
              <a:t> di tipo A, B, C, D ed E), saponine.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F9ADF4D-9C75-E46C-E798-91293B455B66}"/>
              </a:ext>
            </a:extLst>
          </p:cNvPr>
          <p:cNvSpPr txBox="1"/>
          <p:nvPr/>
        </p:nvSpPr>
        <p:spPr>
          <a:xfrm>
            <a:off x="2379569" y="4587130"/>
            <a:ext cx="6373905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 u="sng">
                <a:highlight>
                  <a:srgbClr val="008000"/>
                </a:highlight>
                <a:latin typeface="Times New Roman"/>
                <a:cs typeface="Times New Roman"/>
              </a:rPr>
              <a:t>Impieghi</a:t>
            </a:r>
            <a:r>
              <a:rPr lang="it-IT" b="1">
                <a:latin typeface="Times New Roman"/>
                <a:cs typeface="Times New Roman"/>
              </a:rPr>
              <a:t>: in ambito terapeutico utilizzata nel trattamento del collasso cardiaco. In ambito farmaceutico sono stati sviluppati i farmaci digitalici con attività cardiocinetica.</a:t>
            </a:r>
            <a:endParaRPr lang="it-IT" b="1">
              <a:ea typeface="+mn-lt"/>
              <a:cs typeface="+mn-lt"/>
            </a:endParaRPr>
          </a:p>
          <a:p>
            <a:r>
              <a:rPr lang="it-IT" b="1">
                <a:latin typeface="Times New Roman"/>
                <a:cs typeface="Times New Roman"/>
              </a:rPr>
              <a:t>Bisogna fare particolare attenzione alla sua alta tossicità e quindi alla dose utilizzata. </a:t>
            </a:r>
            <a:endParaRPr lang="it-IT" b="1">
              <a:latin typeface="Times New Roman"/>
              <a:ea typeface="Calibri" panose="020F0502020204030204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6656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B9149B21-125D-D3C2-7E19-B390191FB90D}"/>
              </a:ext>
            </a:extLst>
          </p:cNvPr>
          <p:cNvSpPr/>
          <p:nvPr/>
        </p:nvSpPr>
        <p:spPr>
          <a:xfrm>
            <a:off x="6095440" y="447675"/>
            <a:ext cx="5289176" cy="7171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I farmaci digitalici</a:t>
            </a:r>
            <a:endParaRPr lang="it-IT" sz="2800" b="1">
              <a:solidFill>
                <a:schemeClr val="tx1"/>
              </a:solidFill>
              <a:latin typeface="Times New Roman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EC40B27-6A1A-C04E-6AF2-0D7464A424EE}"/>
              </a:ext>
            </a:extLst>
          </p:cNvPr>
          <p:cNvSpPr txBox="1"/>
          <p:nvPr/>
        </p:nvSpPr>
        <p:spPr>
          <a:xfrm>
            <a:off x="1104900" y="2505635"/>
            <a:ext cx="335952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>
                <a:latin typeface="Times New Roman"/>
                <a:ea typeface="Calibri"/>
                <a:cs typeface="Calibri"/>
              </a:rPr>
              <a:t>Struttura chimica della digossina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E20C6EE-9B45-35EA-EE94-7873A48457D4}"/>
              </a:ext>
            </a:extLst>
          </p:cNvPr>
          <p:cNvSpPr txBox="1"/>
          <p:nvPr/>
        </p:nvSpPr>
        <p:spPr>
          <a:xfrm>
            <a:off x="5360334" y="1595157"/>
            <a:ext cx="6026523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latin typeface="Times New Roman"/>
                <a:ea typeface="Calibri"/>
                <a:cs typeface="Calibri"/>
              </a:rPr>
              <a:t>- I digitalici fanno parte della classe dei </a:t>
            </a:r>
            <a:r>
              <a:rPr lang="it-IT" b="1">
                <a:highlight>
                  <a:srgbClr val="008000"/>
                </a:highlight>
                <a:latin typeface="Times New Roman"/>
                <a:ea typeface="Calibri"/>
                <a:cs typeface="Calibri"/>
              </a:rPr>
              <a:t>farmaci cardioattivi</a:t>
            </a:r>
            <a:r>
              <a:rPr lang="it-IT" b="1">
                <a:latin typeface="Times New Roman"/>
                <a:ea typeface="Calibri"/>
                <a:cs typeface="Calibri"/>
              </a:rPr>
              <a:t>.</a:t>
            </a:r>
          </a:p>
          <a:p>
            <a:r>
              <a:rPr lang="it-IT" b="1">
                <a:latin typeface="Times New Roman"/>
                <a:ea typeface="Calibri"/>
                <a:cs typeface="Calibri"/>
              </a:rPr>
              <a:t>- Presentano nella struttura numerosi carboidrati.</a:t>
            </a:r>
          </a:p>
          <a:p>
            <a:r>
              <a:rPr lang="it-IT" b="1">
                <a:latin typeface="Times New Roman"/>
                <a:ea typeface="Calibri"/>
                <a:cs typeface="Calibri"/>
              </a:rPr>
              <a:t>- I derivati attivi sono: </a:t>
            </a:r>
            <a:r>
              <a:rPr lang="it-IT" b="1">
                <a:highlight>
                  <a:srgbClr val="008000"/>
                </a:highlight>
                <a:latin typeface="Times New Roman"/>
                <a:ea typeface="Calibri"/>
                <a:cs typeface="Calibri"/>
              </a:rPr>
              <a:t>digossina </a:t>
            </a:r>
            <a:r>
              <a:rPr lang="it-IT" b="1">
                <a:latin typeface="Times New Roman"/>
                <a:ea typeface="Calibri"/>
                <a:cs typeface="Calibri"/>
              </a:rPr>
              <a:t>e </a:t>
            </a:r>
            <a:r>
              <a:rPr lang="it-IT" b="1">
                <a:highlight>
                  <a:srgbClr val="008000"/>
                </a:highlight>
                <a:latin typeface="Times New Roman"/>
                <a:ea typeface="Calibri"/>
                <a:cs typeface="Calibri"/>
              </a:rPr>
              <a:t>digitossina</a:t>
            </a:r>
            <a:r>
              <a:rPr lang="it-IT" b="1">
                <a:latin typeface="Times New Roman"/>
                <a:ea typeface="Calibri"/>
                <a:cs typeface="Calibri"/>
              </a:rPr>
              <a:t>. 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255E0F1-E14D-E9F1-39B0-10E37726ED02}"/>
              </a:ext>
            </a:extLst>
          </p:cNvPr>
          <p:cNvSpPr txBox="1"/>
          <p:nvPr/>
        </p:nvSpPr>
        <p:spPr>
          <a:xfrm>
            <a:off x="5363135" y="3043518"/>
            <a:ext cx="6037729" cy="28623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highlight>
                  <a:srgbClr val="008000"/>
                </a:highlight>
                <a:latin typeface="Times New Roman"/>
                <a:ea typeface="Calibri"/>
                <a:cs typeface="Calibri"/>
              </a:rPr>
              <a:t>Caratteristiche</a:t>
            </a:r>
            <a:r>
              <a:rPr lang="it-IT" b="1">
                <a:latin typeface="Times New Roman"/>
                <a:ea typeface="Calibri"/>
                <a:cs typeface="Calibri"/>
              </a:rPr>
              <a:t>: Queste complesse molecole presentano una parte "attiva" (struttura </a:t>
            </a:r>
            <a:r>
              <a:rPr lang="it-IT" b="1" err="1">
                <a:highlight>
                  <a:srgbClr val="008000"/>
                </a:highlight>
                <a:latin typeface="Times New Roman"/>
                <a:ea typeface="Calibri"/>
                <a:cs typeface="Calibri"/>
              </a:rPr>
              <a:t>fenantrerica</a:t>
            </a:r>
            <a:r>
              <a:rPr lang="it-IT" b="1">
                <a:latin typeface="Times New Roman"/>
                <a:ea typeface="Calibri"/>
                <a:cs typeface="Calibri"/>
              </a:rPr>
              <a:t>) e uno </a:t>
            </a:r>
            <a:r>
              <a:rPr lang="it-IT" b="1">
                <a:highlight>
                  <a:srgbClr val="008000"/>
                </a:highlight>
                <a:latin typeface="Times New Roman"/>
                <a:ea typeface="Calibri"/>
                <a:cs typeface="Calibri"/>
              </a:rPr>
              <a:t>steroide</a:t>
            </a:r>
            <a:r>
              <a:rPr lang="it-IT" b="1">
                <a:latin typeface="Times New Roman"/>
                <a:ea typeface="Calibri"/>
                <a:cs typeface="Calibri"/>
              </a:rPr>
              <a:t>.</a:t>
            </a:r>
          </a:p>
          <a:p>
            <a:endParaRPr lang="it-IT" b="1">
              <a:latin typeface="Times New Roman"/>
              <a:ea typeface="Calibri"/>
              <a:cs typeface="Calibri"/>
            </a:endParaRPr>
          </a:p>
          <a:p>
            <a:r>
              <a:rPr lang="it-IT" b="1">
                <a:highlight>
                  <a:srgbClr val="008000"/>
                </a:highlight>
                <a:latin typeface="Times New Roman"/>
                <a:ea typeface="Calibri"/>
                <a:cs typeface="Calibri"/>
              </a:rPr>
              <a:t>Attività Digossina</a:t>
            </a:r>
            <a:r>
              <a:rPr lang="it-IT" b="1">
                <a:latin typeface="Times New Roman"/>
                <a:ea typeface="Calibri"/>
                <a:cs typeface="Calibri"/>
              </a:rPr>
              <a:t>: aumenta la velocità di contrazione del miocardio e di ridurre frequenza sinusale. </a:t>
            </a:r>
          </a:p>
          <a:p>
            <a:endParaRPr lang="it-IT" b="1">
              <a:latin typeface="Times New Roman"/>
              <a:ea typeface="Calibri"/>
              <a:cs typeface="Calibri"/>
            </a:endParaRPr>
          </a:p>
          <a:p>
            <a:r>
              <a:rPr lang="it-IT" b="1">
                <a:highlight>
                  <a:srgbClr val="008000"/>
                </a:highlight>
                <a:latin typeface="Times New Roman"/>
                <a:ea typeface="Calibri"/>
                <a:cs typeface="Calibri"/>
              </a:rPr>
              <a:t>Attività Digitossina</a:t>
            </a:r>
            <a:r>
              <a:rPr lang="it-IT" b="1">
                <a:latin typeface="Times New Roman"/>
                <a:ea typeface="Calibri"/>
                <a:cs typeface="Calibri"/>
              </a:rPr>
              <a:t>: il glicoside digitalico più assorbito al livello dei tratto </a:t>
            </a:r>
            <a:r>
              <a:rPr lang="it-IT" b="1" err="1">
                <a:latin typeface="Times New Roman"/>
                <a:ea typeface="Calibri"/>
                <a:cs typeface="Calibri"/>
              </a:rPr>
              <a:t>g.i.</a:t>
            </a:r>
            <a:r>
              <a:rPr lang="it-IT" b="1">
                <a:latin typeface="Times New Roman"/>
                <a:ea typeface="Calibri"/>
                <a:cs typeface="Calibri"/>
              </a:rPr>
              <a:t> Effetti terapeutici immediati. Utilizzata anche essa nei pazienti con insufficienza cardiaca, fibrillazione atriale e flutter.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4EA7403-B727-9E9F-0468-ED7FF1BA300B}"/>
              </a:ext>
            </a:extLst>
          </p:cNvPr>
          <p:cNvSpPr/>
          <p:nvPr/>
        </p:nvSpPr>
        <p:spPr>
          <a:xfrm>
            <a:off x="638175" y="615764"/>
            <a:ext cx="4280646" cy="189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a typeface="Calibri"/>
              <a:cs typeface="Calibri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E097A835-8D4E-8EDE-7D63-24EE96D55EC8}"/>
              </a:ext>
            </a:extLst>
          </p:cNvPr>
          <p:cNvSpPr/>
          <p:nvPr/>
        </p:nvSpPr>
        <p:spPr>
          <a:xfrm>
            <a:off x="638174" y="3383617"/>
            <a:ext cx="4280646" cy="189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a typeface="Calibri"/>
              <a:cs typeface="Calibri"/>
            </a:endParaRPr>
          </a:p>
        </p:txBody>
      </p:sp>
      <p:pic>
        <p:nvPicPr>
          <p:cNvPr id="13" name="Immagine 13">
            <a:extLst>
              <a:ext uri="{FF2B5EF4-FFF2-40B4-BE49-F238E27FC236}">
                <a16:creationId xmlns:a16="http://schemas.microsoft.com/office/drawing/2014/main" id="{1A2E1E93-09F3-CA3C-A453-FD0A14360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1" y="678571"/>
            <a:ext cx="4121523" cy="1836536"/>
          </a:xfrm>
          <a:prstGeom prst="rect">
            <a:avLst/>
          </a:prstGeom>
          <a:ln>
            <a:noFill/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DE55504-25F8-50A5-9B59-DCAEAFAC6E90}"/>
              </a:ext>
            </a:extLst>
          </p:cNvPr>
          <p:cNvSpPr txBox="1"/>
          <p:nvPr/>
        </p:nvSpPr>
        <p:spPr>
          <a:xfrm>
            <a:off x="863974" y="5570444"/>
            <a:ext cx="381896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>
                <a:latin typeface="Times New Roman"/>
                <a:cs typeface="Times New Roman"/>
              </a:rPr>
              <a:t>Struttura chimica della digitossina</a:t>
            </a:r>
            <a:endParaRPr lang="it-IT" sz="1600" b="1"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008707A3-078D-D4B6-4F31-FEC87DE1D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3416876"/>
            <a:ext cx="4121523" cy="182839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1882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3D3E3B1-FF6D-084D-7D30-111D09CC1DDF}"/>
              </a:ext>
            </a:extLst>
          </p:cNvPr>
          <p:cNvSpPr/>
          <p:nvPr/>
        </p:nvSpPr>
        <p:spPr>
          <a:xfrm>
            <a:off x="3431242" y="114299"/>
            <a:ext cx="5513293" cy="7507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Reazioni Avverse ed Effetti tossici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F9FBF01-E6FC-5C53-C1E6-D083A3A7E16A}"/>
              </a:ext>
            </a:extLst>
          </p:cNvPr>
          <p:cNvSpPr txBox="1"/>
          <p:nvPr/>
        </p:nvSpPr>
        <p:spPr>
          <a:xfrm>
            <a:off x="757518" y="1306605"/>
            <a:ext cx="4132730" cy="25853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latin typeface="Times New Roman"/>
                <a:ea typeface="Calibri"/>
                <a:cs typeface="Calibri"/>
              </a:rPr>
              <a:t>I farmaci a base di </a:t>
            </a:r>
            <a:r>
              <a:rPr lang="it-IT" b="1">
                <a:highlight>
                  <a:srgbClr val="008000"/>
                </a:highlight>
                <a:latin typeface="Times New Roman"/>
                <a:ea typeface="Calibri"/>
                <a:cs typeface="Calibri"/>
              </a:rPr>
              <a:t>digossina e digitossina  </a:t>
            </a:r>
            <a:r>
              <a:rPr lang="it-IT" b="1">
                <a:latin typeface="Times New Roman"/>
                <a:ea typeface="Calibri"/>
                <a:cs typeface="Calibri"/>
              </a:rPr>
              <a:t>non sono indicati nei soggetti:</a:t>
            </a:r>
          </a:p>
          <a:p>
            <a:endParaRPr lang="it-IT" b="1">
              <a:latin typeface="Times New Roman"/>
              <a:ea typeface="Calibri"/>
              <a:cs typeface="Calibri"/>
            </a:endParaRPr>
          </a:p>
          <a:p>
            <a:r>
              <a:rPr lang="it-IT" b="1">
                <a:latin typeface="Times New Roman"/>
                <a:ea typeface="Calibri"/>
                <a:cs typeface="Calibri"/>
              </a:rPr>
              <a:t>- Affetti da ipersensibilità</a:t>
            </a:r>
          </a:p>
          <a:p>
            <a:r>
              <a:rPr lang="it-IT" b="1">
                <a:latin typeface="Times New Roman"/>
                <a:ea typeface="Calibri"/>
                <a:cs typeface="Calibri"/>
              </a:rPr>
              <a:t>- Sindrome di Wolff-Parkinson-White</a:t>
            </a:r>
          </a:p>
          <a:p>
            <a:r>
              <a:rPr lang="it-IT" b="1">
                <a:latin typeface="Times New Roman"/>
                <a:ea typeface="Calibri"/>
                <a:cs typeface="Calibri"/>
              </a:rPr>
              <a:t>- Insufficienza renale</a:t>
            </a:r>
          </a:p>
          <a:p>
            <a:r>
              <a:rPr lang="it-IT" b="1">
                <a:latin typeface="Times New Roman"/>
                <a:ea typeface="Calibri"/>
                <a:cs typeface="Calibri"/>
              </a:rPr>
              <a:t>- Soggetti con </a:t>
            </a:r>
            <a:r>
              <a:rPr lang="it-IT" b="1" err="1">
                <a:latin typeface="Times New Roman"/>
                <a:ea typeface="Calibri"/>
                <a:cs typeface="Calibri"/>
              </a:rPr>
              <a:t>ipokaliemia</a:t>
            </a:r>
            <a:endParaRPr lang="it-IT" b="1">
              <a:latin typeface="Times New Roman"/>
              <a:ea typeface="Calibri"/>
              <a:cs typeface="Calibri"/>
            </a:endParaRPr>
          </a:p>
          <a:p>
            <a:endParaRPr lang="it-IT" b="1">
              <a:latin typeface="Times New Roman"/>
              <a:ea typeface="Calibri"/>
              <a:cs typeface="Calibri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69215E-CDE2-6A62-C33B-1EE4C7E6AECD}"/>
              </a:ext>
            </a:extLst>
          </p:cNvPr>
          <p:cNvSpPr txBox="1"/>
          <p:nvPr/>
        </p:nvSpPr>
        <p:spPr>
          <a:xfrm>
            <a:off x="757518" y="3939987"/>
            <a:ext cx="4132730" cy="2031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highlight>
                  <a:srgbClr val="008000"/>
                </a:highlight>
                <a:latin typeface="Times New Roman"/>
                <a:cs typeface="Segoe UI"/>
              </a:rPr>
              <a:t>Effetti tossici sul tratto </a:t>
            </a:r>
            <a:r>
              <a:rPr lang="it-IT" b="1" err="1">
                <a:highlight>
                  <a:srgbClr val="008000"/>
                </a:highlight>
                <a:latin typeface="Times New Roman"/>
                <a:cs typeface="Segoe UI"/>
              </a:rPr>
              <a:t>g.i</a:t>
            </a:r>
            <a:r>
              <a:rPr lang="it-IT" b="1">
                <a:highlight>
                  <a:srgbClr val="008000"/>
                </a:highlight>
                <a:latin typeface="Times New Roman"/>
                <a:cs typeface="Segoe UI"/>
              </a:rPr>
              <a:t>:</a:t>
            </a:r>
            <a:r>
              <a:rPr lang="it-IT" b="1">
                <a:latin typeface="Times New Roman"/>
                <a:cs typeface="Segoe UI"/>
              </a:rPr>
              <a:t> nausea, vomito, ipersalivazione. </a:t>
            </a:r>
            <a:r>
              <a:rPr lang="en-US">
                <a:latin typeface="Times New Roman"/>
                <a:cs typeface="Segoe UI"/>
              </a:rPr>
              <a:t>​</a:t>
            </a:r>
          </a:p>
          <a:p>
            <a:endParaRPr lang="en-US">
              <a:latin typeface="Times New Roman"/>
              <a:cs typeface="Segoe UI"/>
            </a:endParaRPr>
          </a:p>
          <a:p>
            <a:r>
              <a:rPr lang="it-IT" b="1">
                <a:highlight>
                  <a:srgbClr val="008000"/>
                </a:highlight>
                <a:latin typeface="Times New Roman"/>
                <a:cs typeface="Segoe UI"/>
              </a:rPr>
              <a:t>Effetti tossici del sistema nervoso:</a:t>
            </a:r>
            <a:r>
              <a:rPr lang="it-IT" b="1">
                <a:latin typeface="Times New Roman"/>
                <a:cs typeface="Segoe UI"/>
              </a:rPr>
              <a:t> cefalea, disorientamento, confusione mentale, psicosi, allucinazioni, delirio e convulsioni.</a:t>
            </a:r>
            <a:r>
              <a:rPr lang="en-US">
                <a:latin typeface="Times New Roman"/>
                <a:cs typeface="Segoe UI"/>
              </a:rPr>
              <a:t>​</a:t>
            </a:r>
          </a:p>
        </p:txBody>
      </p:sp>
      <p:pic>
        <p:nvPicPr>
          <p:cNvPr id="8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DC99FEB0-A27E-8389-820F-D13C99D97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165" y="1547325"/>
            <a:ext cx="4020670" cy="295652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02C8F213-650E-9BA3-A6A3-D36DF20D11A8}"/>
              </a:ext>
            </a:extLst>
          </p:cNvPr>
          <p:cNvSpPr/>
          <p:nvPr/>
        </p:nvSpPr>
        <p:spPr>
          <a:xfrm>
            <a:off x="6938682" y="1425389"/>
            <a:ext cx="4011706" cy="45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Cuore sano        Scompenso Cardiaco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F36B2E3-89AE-E875-5DFF-507FF087CEA3}"/>
              </a:ext>
            </a:extLst>
          </p:cNvPr>
          <p:cNvSpPr txBox="1"/>
          <p:nvPr/>
        </p:nvSpPr>
        <p:spPr>
          <a:xfrm>
            <a:off x="6189568" y="4833657"/>
            <a:ext cx="5511054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highlight>
                  <a:srgbClr val="008000"/>
                </a:highlight>
                <a:latin typeface="Times New Roman"/>
                <a:ea typeface="Calibri"/>
                <a:cs typeface="Calibri"/>
              </a:rPr>
              <a:t>Effetti tossici sul cuore:</a:t>
            </a:r>
            <a:r>
              <a:rPr lang="it-IT" b="1">
                <a:latin typeface="Times New Roman"/>
                <a:ea typeface="Calibri"/>
                <a:cs typeface="Calibri"/>
              </a:rPr>
              <a:t> il sovraddosaggio può aggravare uno scompenso cardiaco già presente oppure altre anomalie come:</a:t>
            </a:r>
            <a:endParaRPr lang="it-IT"/>
          </a:p>
          <a:p>
            <a:r>
              <a:rPr lang="it-IT" b="1">
                <a:latin typeface="Times New Roman"/>
                <a:ea typeface="Calibri"/>
                <a:cs typeface="Calibri"/>
              </a:rPr>
              <a:t>- extrasistoli ventricolari</a:t>
            </a:r>
          </a:p>
          <a:p>
            <a:r>
              <a:rPr lang="it-IT" b="1">
                <a:latin typeface="Times New Roman"/>
                <a:ea typeface="Calibri"/>
                <a:cs typeface="Calibri"/>
              </a:rPr>
              <a:t>- tachicardia ventricolare</a:t>
            </a:r>
          </a:p>
          <a:p>
            <a:r>
              <a:rPr lang="it-IT" b="1">
                <a:latin typeface="Times New Roman"/>
                <a:ea typeface="Calibri"/>
                <a:cs typeface="Calibri"/>
              </a:rPr>
              <a:t>- arresto cardiaco</a:t>
            </a:r>
            <a:endParaRPr lang="it-IT" b="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742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3D3E3B1-FF6D-084D-7D30-111D09CC1DDF}"/>
              </a:ext>
            </a:extLst>
          </p:cNvPr>
          <p:cNvSpPr/>
          <p:nvPr/>
        </p:nvSpPr>
        <p:spPr>
          <a:xfrm>
            <a:off x="5325036" y="237564"/>
            <a:ext cx="5513293" cy="7507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2800" b="1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Cenni Storici:</a:t>
            </a:r>
          </a:p>
          <a:p>
            <a:pPr algn="ctr"/>
            <a:r>
              <a:rPr lang="it-IT" sz="2400" b="1" i="1">
                <a:solidFill>
                  <a:schemeClr val="tx1"/>
                </a:solidFill>
                <a:latin typeface="Times New Roman"/>
                <a:cs typeface="Calibri"/>
              </a:rPr>
              <a:t>La digitale e un errore medico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F36B2E3-89AE-E875-5DFF-507FF087CEA3}"/>
              </a:ext>
            </a:extLst>
          </p:cNvPr>
          <p:cNvSpPr txBox="1"/>
          <p:nvPr/>
        </p:nvSpPr>
        <p:spPr>
          <a:xfrm>
            <a:off x="216833" y="799540"/>
            <a:ext cx="4603378" cy="56323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latin typeface="Times New Roman"/>
                <a:ea typeface="Calibri"/>
                <a:cs typeface="Calibri"/>
              </a:rPr>
              <a:t>1755 – Birmingham, Inghilterra</a:t>
            </a:r>
            <a:endParaRPr lang="it-IT"/>
          </a:p>
          <a:p>
            <a:endParaRPr lang="it-IT" b="1">
              <a:latin typeface="Times New Roman"/>
              <a:ea typeface="Calibri"/>
              <a:cs typeface="Calibri"/>
            </a:endParaRPr>
          </a:p>
          <a:p>
            <a:r>
              <a:rPr lang="it-IT" b="1">
                <a:latin typeface="Times New Roman"/>
                <a:ea typeface="Calibri"/>
                <a:cs typeface="Calibri"/>
              </a:rPr>
              <a:t>Il medico e botanico </a:t>
            </a:r>
            <a:r>
              <a:rPr lang="it-IT" b="1" err="1">
                <a:highlight>
                  <a:srgbClr val="008000"/>
                </a:highlight>
                <a:latin typeface="Times New Roman"/>
                <a:ea typeface="Calibri"/>
                <a:cs typeface="Calibri"/>
              </a:rPr>
              <a:t>Withering</a:t>
            </a:r>
            <a:r>
              <a:rPr lang="it-IT" b="1">
                <a:highlight>
                  <a:srgbClr val="008000"/>
                </a:highlight>
                <a:latin typeface="Times New Roman"/>
                <a:ea typeface="Calibri"/>
                <a:cs typeface="Calibri"/>
              </a:rPr>
              <a:t> William</a:t>
            </a:r>
            <a:r>
              <a:rPr lang="it-IT" b="1">
                <a:latin typeface="Times New Roman"/>
                <a:ea typeface="Calibri"/>
                <a:cs typeface="Calibri"/>
              </a:rPr>
              <a:t> (1741-1799) descrisse per primo la digitale per la cura della </a:t>
            </a:r>
            <a:r>
              <a:rPr lang="it-IT" b="1">
                <a:highlight>
                  <a:srgbClr val="008000"/>
                </a:highlight>
                <a:latin typeface="Times New Roman"/>
                <a:ea typeface="Calibri"/>
                <a:cs typeface="Calibri"/>
              </a:rPr>
              <a:t>idropisia </a:t>
            </a:r>
            <a:r>
              <a:rPr lang="it-IT" b="1">
                <a:latin typeface="Times New Roman"/>
                <a:ea typeface="Calibri"/>
                <a:cs typeface="Calibri"/>
              </a:rPr>
              <a:t>causata da malattia cardiaca.</a:t>
            </a:r>
          </a:p>
          <a:p>
            <a:endParaRPr lang="it-IT" b="1">
              <a:latin typeface="Times New Roman"/>
              <a:ea typeface="Calibri"/>
              <a:cs typeface="Calibri"/>
            </a:endParaRPr>
          </a:p>
          <a:p>
            <a:r>
              <a:rPr lang="it-IT" b="1">
                <a:latin typeface="Times New Roman"/>
                <a:ea typeface="Calibri"/>
                <a:cs typeface="Calibri"/>
              </a:rPr>
              <a:t>Il medico inglese aiutò più di 2500 pazienti l'anno con i suoi studi di botanica, durante l'esercizio delle sue funzioni viaggiò molto e proprio durante uno di questi viaggi visitò una donna malata di idropisia (non vi erano cure efficaci) che egli stesso non riuscì a curare.</a:t>
            </a:r>
          </a:p>
          <a:p>
            <a:endParaRPr lang="it-IT" b="1">
              <a:latin typeface="Times New Roman"/>
              <a:ea typeface="Calibri"/>
              <a:cs typeface="Calibri"/>
            </a:endParaRPr>
          </a:p>
          <a:p>
            <a:r>
              <a:rPr lang="it-IT" b="1">
                <a:latin typeface="Times New Roman"/>
                <a:ea typeface="Calibri"/>
                <a:cs typeface="Calibri"/>
              </a:rPr>
              <a:t>Alcune settimane dopo tornò nel villaggio della donna e la trovò in vita e notevolmente migliorata, a curarla fu una donna che preparò la cura con più di trenta erbe differenti.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409BD08-43F3-120E-9234-0E2CD57B27EE}"/>
              </a:ext>
            </a:extLst>
          </p:cNvPr>
          <p:cNvSpPr txBox="1"/>
          <p:nvPr/>
        </p:nvSpPr>
        <p:spPr>
          <a:xfrm>
            <a:off x="5225862" y="2424392"/>
            <a:ext cx="3550025" cy="39703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latin typeface="Times New Roman"/>
                <a:cs typeface="Calibri"/>
              </a:rPr>
              <a:t>Gli effetti collaterali erano: vomito violento ed effetti purganti. </a:t>
            </a:r>
          </a:p>
          <a:p>
            <a:r>
              <a:rPr lang="it-IT" b="1">
                <a:latin typeface="Times New Roman"/>
                <a:cs typeface="Calibri"/>
              </a:rPr>
              <a:t>Il medico esperto in botanica individuò subito l'erba principale del composto: la digitale e da qui iniziarono i suoi studi.</a:t>
            </a:r>
          </a:p>
          <a:p>
            <a:r>
              <a:rPr lang="it-IT" b="1">
                <a:latin typeface="Times New Roman"/>
                <a:cs typeface="Calibri"/>
              </a:rPr>
              <a:t>Successivamente definì la dose terapeutica, rimasta invariata, e gli effetti della pianta sull'uomo.</a:t>
            </a:r>
          </a:p>
          <a:p>
            <a:r>
              <a:rPr lang="it-IT" b="1">
                <a:latin typeface="Times New Roman"/>
                <a:cs typeface="Calibri"/>
              </a:rPr>
              <a:t>La droga da diuretico divenne in seguito un cardioattivo , il rimedio sovrano per le deficienze cardiache.</a:t>
            </a:r>
          </a:p>
        </p:txBody>
      </p:sp>
      <p:pic>
        <p:nvPicPr>
          <p:cNvPr id="3" name="Immagine 4" descr="Immagine che contiene testo, uomo, persona, vecchio&#10;&#10;Descrizione generata automaticamente">
            <a:extLst>
              <a:ext uri="{FF2B5EF4-FFF2-40B4-BE49-F238E27FC236}">
                <a16:creationId xmlns:a16="http://schemas.microsoft.com/office/drawing/2014/main" id="{04C24002-6674-421D-DDB0-26988EA5E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" t="5976" r="-535" b="15139"/>
          <a:stretch/>
        </p:blipFill>
        <p:spPr>
          <a:xfrm>
            <a:off x="9496986" y="1183621"/>
            <a:ext cx="1860179" cy="1970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37D52A-9C31-3BE7-A407-31E526662FBC}"/>
              </a:ext>
            </a:extLst>
          </p:cNvPr>
          <p:cNvSpPr txBox="1"/>
          <p:nvPr/>
        </p:nvSpPr>
        <p:spPr>
          <a:xfrm>
            <a:off x="9013451" y="324242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latin typeface="Times New Roman"/>
                <a:cs typeface="Calibri"/>
              </a:rPr>
              <a:t>William </a:t>
            </a:r>
            <a:r>
              <a:rPr lang="it-IT" b="1" err="1">
                <a:latin typeface="Times New Roman"/>
                <a:cs typeface="Calibri"/>
              </a:rPr>
              <a:t>Withering</a:t>
            </a:r>
            <a:r>
              <a:rPr lang="it-IT" b="1">
                <a:latin typeface="Times New Roman"/>
                <a:cs typeface="Calibri"/>
              </a:rPr>
              <a:t> </a:t>
            </a:r>
          </a:p>
        </p:txBody>
      </p:sp>
      <p:pic>
        <p:nvPicPr>
          <p:cNvPr id="9" name="Immagine 10" descr="Immagine che contiene testo, esterni&#10;&#10;Descrizione generata automaticamente">
            <a:extLst>
              <a:ext uri="{FF2B5EF4-FFF2-40B4-BE49-F238E27FC236}">
                <a16:creationId xmlns:a16="http://schemas.microsoft.com/office/drawing/2014/main" id="{BF7021AE-C41C-12DF-BE40-875AA4327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341" y="4218645"/>
            <a:ext cx="2743200" cy="198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87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D1D321AA-DA8B-4117-7FC2-4DEE89C2A445}"/>
              </a:ext>
            </a:extLst>
          </p:cNvPr>
          <p:cNvSpPr/>
          <p:nvPr/>
        </p:nvSpPr>
        <p:spPr>
          <a:xfrm>
            <a:off x="3255818" y="256920"/>
            <a:ext cx="5680362" cy="6927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err="1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Digitalis</a:t>
            </a:r>
            <a:r>
              <a:rPr lang="it-IT" sz="2800" b="1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 </a:t>
            </a:r>
            <a:r>
              <a:rPr lang="it-IT" sz="2800" b="1" i="1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purpurea </a:t>
            </a:r>
            <a:r>
              <a:rPr lang="it-IT" sz="2800" b="1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e </a:t>
            </a:r>
            <a:r>
              <a:rPr lang="it-IT" sz="2800" b="1" err="1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Digitalis</a:t>
            </a:r>
            <a:r>
              <a:rPr lang="it-IT" sz="2800" b="1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 </a:t>
            </a:r>
            <a:r>
              <a:rPr lang="it-IT" sz="2800" b="1" i="1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lanata</a:t>
            </a:r>
          </a:p>
        </p:txBody>
      </p:sp>
      <p:pic>
        <p:nvPicPr>
          <p:cNvPr id="6" name="Immagine 6" descr="Immagine che contiene pianta, fiore, orchidea, rosa&#10;&#10;Descrizione generata automaticamente">
            <a:extLst>
              <a:ext uri="{FF2B5EF4-FFF2-40B4-BE49-F238E27FC236}">
                <a16:creationId xmlns:a16="http://schemas.microsoft.com/office/drawing/2014/main" id="{D1D2B9FF-7EDC-33CB-D43E-5FC6A05E8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429" y="1450231"/>
            <a:ext cx="2743200" cy="377824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7" name="Immagine 7" descr="Immagine che contiene albero, esterni, fiore, pianta&#10;&#10;Descrizione generata automaticamente">
            <a:extLst>
              <a:ext uri="{FF2B5EF4-FFF2-40B4-BE49-F238E27FC236}">
                <a16:creationId xmlns:a16="http://schemas.microsoft.com/office/drawing/2014/main" id="{6894A06D-9176-3991-8BE8-6E0593847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1" y="1447159"/>
            <a:ext cx="2743200" cy="3784387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271A9F6-25FB-84F4-4F50-92784E2C30CB}"/>
              </a:ext>
            </a:extLst>
          </p:cNvPr>
          <p:cNvSpPr txBox="1"/>
          <p:nvPr/>
        </p:nvSpPr>
        <p:spPr>
          <a:xfrm>
            <a:off x="3211606" y="5307106"/>
            <a:ext cx="57799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latin typeface="Times New Roman"/>
                <a:ea typeface="Calibri"/>
                <a:cs typeface="Calibri"/>
              </a:rPr>
              <a:t>        </a:t>
            </a:r>
            <a:r>
              <a:rPr lang="it-IT" b="1" err="1">
                <a:latin typeface="Times New Roman"/>
                <a:ea typeface="Calibri"/>
                <a:cs typeface="Calibri"/>
              </a:rPr>
              <a:t>Digitalis</a:t>
            </a:r>
            <a:r>
              <a:rPr lang="it-IT" b="1">
                <a:latin typeface="Times New Roman"/>
                <a:ea typeface="Calibri"/>
                <a:cs typeface="Calibri"/>
              </a:rPr>
              <a:t> </a:t>
            </a:r>
            <a:r>
              <a:rPr lang="it-IT" b="1" i="1">
                <a:latin typeface="Times New Roman"/>
                <a:ea typeface="Calibri"/>
                <a:cs typeface="Calibri"/>
              </a:rPr>
              <a:t>purpurea                        </a:t>
            </a:r>
            <a:r>
              <a:rPr lang="it-IT" b="1" err="1">
                <a:latin typeface="Times New Roman"/>
                <a:ea typeface="Calibri"/>
                <a:cs typeface="Calibri"/>
              </a:rPr>
              <a:t>Digitalis</a:t>
            </a:r>
            <a:r>
              <a:rPr lang="it-IT" b="1">
                <a:latin typeface="Times New Roman"/>
                <a:ea typeface="Calibri"/>
                <a:cs typeface="Calibri"/>
              </a:rPr>
              <a:t> </a:t>
            </a:r>
            <a:r>
              <a:rPr lang="it-IT" b="1" i="1">
                <a:latin typeface="Times New Roman"/>
                <a:ea typeface="Calibri"/>
                <a:cs typeface="Calibri"/>
              </a:rPr>
              <a:t>lanata</a:t>
            </a:r>
            <a:endParaRPr lang="it-IT" b="1">
              <a:latin typeface="Times New Roman"/>
              <a:ea typeface="Calibri"/>
              <a:cs typeface="Calibri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9408566-11E6-44B8-C110-DCE10B5A652E}"/>
              </a:ext>
            </a:extLst>
          </p:cNvPr>
          <p:cNvSpPr txBox="1"/>
          <p:nvPr/>
        </p:nvSpPr>
        <p:spPr>
          <a:xfrm>
            <a:off x="261657" y="1449481"/>
            <a:ext cx="2743200" cy="29238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 b="1">
                <a:latin typeface="Times New Roman"/>
                <a:ea typeface="+mn-lt"/>
                <a:cs typeface="+mn-lt"/>
              </a:rPr>
              <a:t>D. </a:t>
            </a:r>
            <a:r>
              <a:rPr lang="it-IT" sz="2400" b="1" i="1">
                <a:latin typeface="Times New Roman"/>
                <a:ea typeface="+mn-lt"/>
                <a:cs typeface="+mn-lt"/>
              </a:rPr>
              <a:t>purpurea</a:t>
            </a:r>
          </a:p>
          <a:p>
            <a:endParaRPr lang="it-IT" sz="2000" b="1" i="1">
              <a:latin typeface="Times New Roman"/>
              <a:ea typeface="+mn-lt"/>
              <a:cs typeface="+mn-lt"/>
            </a:endParaRPr>
          </a:p>
          <a:p>
            <a:r>
              <a:rPr lang="it-IT" sz="2000" b="1">
                <a:highlight>
                  <a:srgbClr val="008000"/>
                </a:highlight>
                <a:latin typeface="Times New Roman"/>
                <a:ea typeface="+mn-lt"/>
                <a:cs typeface="+mn-lt"/>
              </a:rPr>
              <a:t>Principi attivi</a:t>
            </a:r>
            <a:r>
              <a:rPr lang="it-IT" sz="2000" b="1">
                <a:latin typeface="Times New Roman"/>
                <a:ea typeface="+mn-lt"/>
                <a:cs typeface="+mn-lt"/>
              </a:rPr>
              <a:t>: Digossina, digitossina</a:t>
            </a:r>
          </a:p>
          <a:p>
            <a:endParaRPr lang="it-IT" sz="2000" b="1">
              <a:latin typeface="Times New Roman"/>
              <a:ea typeface="Calibri"/>
              <a:cs typeface="Calibri"/>
            </a:endParaRPr>
          </a:p>
          <a:p>
            <a:r>
              <a:rPr lang="it-IT" sz="2000" b="1">
                <a:highlight>
                  <a:srgbClr val="008000"/>
                </a:highlight>
                <a:latin typeface="Times New Roman"/>
                <a:ea typeface="+mn-lt"/>
                <a:cs typeface="+mn-lt"/>
              </a:rPr>
              <a:t>Droga</a:t>
            </a:r>
            <a:r>
              <a:rPr lang="it-IT" sz="2000" b="1">
                <a:latin typeface="Times New Roman"/>
                <a:ea typeface="+mn-lt"/>
                <a:cs typeface="+mn-lt"/>
              </a:rPr>
              <a:t>: foglie essiccate</a:t>
            </a:r>
            <a:endParaRPr lang="it-IT" sz="2000" b="1">
              <a:latin typeface="Times New Roman"/>
              <a:cs typeface="Times New Roman"/>
            </a:endParaRPr>
          </a:p>
          <a:p>
            <a:endParaRPr lang="it-IT" sz="2000" b="1">
              <a:latin typeface="Times New Roman"/>
              <a:ea typeface="+mn-lt"/>
              <a:cs typeface="+mn-lt"/>
            </a:endParaRPr>
          </a:p>
          <a:p>
            <a:r>
              <a:rPr lang="it-IT" sz="2000" b="1">
                <a:highlight>
                  <a:srgbClr val="008000"/>
                </a:highlight>
                <a:latin typeface="Times New Roman"/>
                <a:ea typeface="+mn-lt"/>
                <a:cs typeface="+mn-lt"/>
              </a:rPr>
              <a:t>Struttura esterna</a:t>
            </a:r>
            <a:r>
              <a:rPr lang="it-IT" sz="2000" b="1">
                <a:latin typeface="Times New Roman"/>
                <a:ea typeface="+mn-lt"/>
                <a:cs typeface="+mn-lt"/>
              </a:rPr>
              <a:t>: fiore rosso purpureo</a:t>
            </a:r>
            <a:endParaRPr lang="it-IT" sz="2400">
              <a:latin typeface="Times New Roman"/>
              <a:cs typeface="Times New Roman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90EB593-9209-66D5-C31E-D942A9AC9C36}"/>
              </a:ext>
            </a:extLst>
          </p:cNvPr>
          <p:cNvSpPr txBox="1"/>
          <p:nvPr/>
        </p:nvSpPr>
        <p:spPr>
          <a:xfrm>
            <a:off x="9245973" y="1446679"/>
            <a:ext cx="2743200" cy="48320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 b="1">
                <a:latin typeface="Times New Roman"/>
                <a:ea typeface="Calibri"/>
                <a:cs typeface="Calibri"/>
              </a:rPr>
              <a:t>D. </a:t>
            </a:r>
            <a:r>
              <a:rPr lang="it-IT" sz="2400" b="1" i="1">
                <a:latin typeface="Times New Roman"/>
                <a:ea typeface="Calibri"/>
                <a:cs typeface="Calibri"/>
              </a:rPr>
              <a:t>lanata</a:t>
            </a:r>
          </a:p>
          <a:p>
            <a:endParaRPr lang="it-IT" sz="2400" b="1" i="1">
              <a:latin typeface="Times New Roman"/>
              <a:ea typeface="Calibri"/>
              <a:cs typeface="Calibri"/>
            </a:endParaRPr>
          </a:p>
          <a:p>
            <a:r>
              <a:rPr lang="it-IT" sz="2000" b="1">
                <a:highlight>
                  <a:srgbClr val="008000"/>
                </a:highlight>
                <a:latin typeface="Times New Roman"/>
                <a:ea typeface="+mn-lt"/>
                <a:cs typeface="+mn-lt"/>
              </a:rPr>
              <a:t>Principi attivi</a:t>
            </a:r>
            <a:r>
              <a:rPr lang="it-IT" sz="2000" b="1">
                <a:latin typeface="Times New Roman"/>
                <a:ea typeface="+mn-lt"/>
                <a:cs typeface="+mn-lt"/>
              </a:rPr>
              <a:t>: Digossina, digitossina </a:t>
            </a:r>
            <a:endParaRPr lang="it-IT" sz="2000" b="1">
              <a:latin typeface="Times New Roman"/>
              <a:ea typeface="Calibri"/>
              <a:cs typeface="Calibri"/>
            </a:endParaRPr>
          </a:p>
          <a:p>
            <a:endParaRPr lang="it-IT" sz="2000" b="1">
              <a:latin typeface="Times New Roman"/>
              <a:ea typeface="Calibri"/>
              <a:cs typeface="Calibri"/>
            </a:endParaRPr>
          </a:p>
          <a:p>
            <a:r>
              <a:rPr lang="it-IT" sz="2000" b="1">
                <a:highlight>
                  <a:srgbClr val="008000"/>
                </a:highlight>
                <a:latin typeface="Times New Roman"/>
                <a:ea typeface="+mn-lt"/>
                <a:cs typeface="+mn-lt"/>
              </a:rPr>
              <a:t>Droga</a:t>
            </a:r>
            <a:r>
              <a:rPr lang="it-IT" sz="2000" b="1">
                <a:latin typeface="Times New Roman"/>
                <a:ea typeface="+mn-lt"/>
                <a:cs typeface="+mn-lt"/>
              </a:rPr>
              <a:t>: foglie essiccate</a:t>
            </a:r>
            <a:endParaRPr lang="it-IT" sz="2000" b="1">
              <a:latin typeface="Times New Roman"/>
              <a:ea typeface="Calibri"/>
              <a:cs typeface="Calibri"/>
            </a:endParaRPr>
          </a:p>
          <a:p>
            <a:r>
              <a:rPr lang="it-IT" sz="2000" b="1">
                <a:latin typeface="Times New Roman"/>
                <a:ea typeface="+mn-lt"/>
                <a:cs typeface="+mn-lt"/>
              </a:rPr>
              <a:t>Struttura esterna: fiore bianco e marrone, caratterizzato dalla presenza di una peluria sulla superficie, da cui deriva il nome lanata. lana= </a:t>
            </a:r>
            <a:r>
              <a:rPr lang="it-IT" sz="2000" b="1" err="1">
                <a:latin typeface="Times New Roman"/>
                <a:ea typeface="+mn-lt"/>
                <a:cs typeface="+mn-lt"/>
              </a:rPr>
              <a:t>ltn</a:t>
            </a:r>
            <a:r>
              <a:rPr lang="it-IT" sz="2000" b="1">
                <a:latin typeface="Times New Roman"/>
                <a:ea typeface="+mn-lt"/>
                <a:cs typeface="+mn-lt"/>
              </a:rPr>
              <a:t>. peli</a:t>
            </a:r>
            <a:endParaRPr lang="it-IT" sz="2000" b="1">
              <a:latin typeface="Times New Roman"/>
              <a:ea typeface="Calibri"/>
              <a:cs typeface="Calibri"/>
            </a:endParaRPr>
          </a:p>
          <a:p>
            <a:endParaRPr lang="it-IT" sz="2000" b="1" i="1">
              <a:latin typeface="Times New Roman"/>
              <a:ea typeface="Calibri"/>
              <a:cs typeface="Calibri"/>
            </a:endParaRPr>
          </a:p>
          <a:p>
            <a:endParaRPr lang="it-IT" sz="2000" b="1" i="1">
              <a:latin typeface="Times New Roman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815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03F0096B-E907-280D-C492-B338FF9BBDE6}"/>
              </a:ext>
            </a:extLst>
          </p:cNvPr>
          <p:cNvSpPr/>
          <p:nvPr/>
        </p:nvSpPr>
        <p:spPr>
          <a:xfrm>
            <a:off x="3711388" y="360829"/>
            <a:ext cx="4773705" cy="6723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Glicosidi Cardioattivi</a:t>
            </a:r>
            <a:endParaRPr lang="it-IT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7" name="Immagine 7">
            <a:extLst>
              <a:ext uri="{FF2B5EF4-FFF2-40B4-BE49-F238E27FC236}">
                <a16:creationId xmlns:a16="http://schemas.microsoft.com/office/drawing/2014/main" id="{5767CE43-B10D-E073-71EA-3C6D41553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59" y="2079728"/>
            <a:ext cx="5410200" cy="2709749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88B05962-00C6-B5C5-1012-44A92042BEC9}"/>
              </a:ext>
            </a:extLst>
          </p:cNvPr>
          <p:cNvSpPr/>
          <p:nvPr/>
        </p:nvSpPr>
        <p:spPr>
          <a:xfrm>
            <a:off x="540123" y="1548653"/>
            <a:ext cx="918882" cy="392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err="1">
                <a:ea typeface="Calibri"/>
                <a:cs typeface="Calibri"/>
              </a:rPr>
              <a:t>Digitonina</a:t>
            </a:r>
            <a:endParaRPr lang="it-IT" sz="1200">
              <a:ea typeface="Calibri"/>
              <a:cs typeface="Calibri"/>
            </a:endParaRPr>
          </a:p>
          <a:p>
            <a:pPr algn="ctr"/>
            <a:r>
              <a:rPr lang="it-IT" sz="1200">
                <a:ea typeface="Calibri"/>
                <a:cs typeface="Calibri"/>
              </a:rPr>
              <a:t>Diossina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7E2906F-970F-9848-948B-2A0E230D7B32}"/>
              </a:ext>
            </a:extLst>
          </p:cNvPr>
          <p:cNvSpPr txBox="1"/>
          <p:nvPr/>
        </p:nvSpPr>
        <p:spPr>
          <a:xfrm>
            <a:off x="6013077" y="1239371"/>
            <a:ext cx="5197288" cy="47089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000" b="1">
                <a:latin typeface="Times New Roman"/>
                <a:ea typeface="+mn-lt"/>
                <a:cs typeface="+mn-lt"/>
              </a:rPr>
              <a:t>- La molecola è formata da una parte zuccherina ed una non zuccherina, detta </a:t>
            </a:r>
            <a:r>
              <a:rPr lang="it-IT" sz="2000" b="1" err="1">
                <a:highlight>
                  <a:srgbClr val="008000"/>
                </a:highlight>
                <a:latin typeface="Times New Roman"/>
                <a:ea typeface="+mn-lt"/>
                <a:cs typeface="+mn-lt"/>
              </a:rPr>
              <a:t>genina</a:t>
            </a:r>
            <a:r>
              <a:rPr lang="it-IT" sz="2000" b="1">
                <a:highlight>
                  <a:srgbClr val="008000"/>
                </a:highlight>
                <a:latin typeface="Times New Roman"/>
                <a:ea typeface="+mn-lt"/>
                <a:cs typeface="+mn-lt"/>
              </a:rPr>
              <a:t> </a:t>
            </a:r>
            <a:r>
              <a:rPr lang="it-IT" sz="2000" b="1">
                <a:latin typeface="Times New Roman"/>
                <a:ea typeface="+mn-lt"/>
                <a:cs typeface="+mn-lt"/>
              </a:rPr>
              <a:t>o </a:t>
            </a:r>
            <a:r>
              <a:rPr lang="it-IT" sz="2000" b="1" err="1">
                <a:highlight>
                  <a:srgbClr val="008000"/>
                </a:highlight>
                <a:latin typeface="Times New Roman"/>
                <a:ea typeface="+mn-lt"/>
                <a:cs typeface="+mn-lt"/>
              </a:rPr>
              <a:t>aglicone</a:t>
            </a:r>
            <a:r>
              <a:rPr lang="it-IT" sz="2000" b="1">
                <a:latin typeface="Times New Roman"/>
                <a:ea typeface="+mn-lt"/>
                <a:cs typeface="+mn-lt"/>
              </a:rPr>
              <a:t>, responsabile dell’attività farmacologica aumenta la forza di contrazione del muscolo cardiaco, favorendo la spinta del sangue ai tessuti, e riduce la frequenza cardiaca, migliorando il riempimento del cuore. </a:t>
            </a:r>
            <a:endParaRPr lang="it-IT" sz="2000" b="1">
              <a:latin typeface="Times New Roman"/>
              <a:ea typeface="+mn-lt"/>
              <a:cs typeface="Times New Roman"/>
            </a:endParaRPr>
          </a:p>
          <a:p>
            <a:endParaRPr lang="it-IT" sz="2000" b="1">
              <a:latin typeface="Times New Roman"/>
              <a:ea typeface="+mn-lt"/>
              <a:cs typeface="+mn-lt"/>
            </a:endParaRPr>
          </a:p>
          <a:p>
            <a:r>
              <a:rPr lang="it-IT" sz="2000" b="1">
                <a:latin typeface="Times New Roman"/>
                <a:ea typeface="+mn-lt"/>
                <a:cs typeface="+mn-lt"/>
              </a:rPr>
              <a:t>La </a:t>
            </a:r>
            <a:r>
              <a:rPr lang="it-IT" sz="2000" b="1">
                <a:highlight>
                  <a:srgbClr val="008000"/>
                </a:highlight>
                <a:latin typeface="Times New Roman"/>
                <a:ea typeface="+mn-lt"/>
                <a:cs typeface="+mn-lt"/>
              </a:rPr>
              <a:t>digossina </a:t>
            </a:r>
            <a:r>
              <a:rPr lang="it-IT" sz="2000" b="1">
                <a:latin typeface="Times New Roman"/>
                <a:ea typeface="+mn-lt"/>
                <a:cs typeface="+mn-lt"/>
              </a:rPr>
              <a:t>è utilizzata come farmaco per l’insufficienza cardiaca; a dosaggi elevati e per trattamenti prolungati, può causare perdita di potassio (</a:t>
            </a:r>
            <a:r>
              <a:rPr lang="it-IT" sz="2000" b="1" err="1">
                <a:latin typeface="Times New Roman"/>
                <a:ea typeface="+mn-lt"/>
                <a:cs typeface="+mn-lt"/>
              </a:rPr>
              <a:t>ipokaliemia</a:t>
            </a:r>
            <a:r>
              <a:rPr lang="it-IT" sz="2000" b="1">
                <a:latin typeface="Times New Roman"/>
                <a:ea typeface="+mn-lt"/>
                <a:cs typeface="+mn-lt"/>
              </a:rPr>
              <a:t>) e aritmie, che possono essere accentuate dall’uso concomitante di diuretici e lassativi</a:t>
            </a:r>
            <a:endParaRPr lang="it-IT" sz="2000" b="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8652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64C69BC-6CF3-EF70-C588-34E8309AD6CE}"/>
              </a:ext>
            </a:extLst>
          </p:cNvPr>
          <p:cNvSpPr txBox="1"/>
          <p:nvPr/>
        </p:nvSpPr>
        <p:spPr>
          <a:xfrm>
            <a:off x="1216959" y="1687604"/>
            <a:ext cx="4883524" cy="43888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b="1">
              <a:latin typeface="Times New Roman"/>
              <a:cs typeface="Times New Roman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b="1">
                <a:latin typeface="Times New Roman"/>
                <a:cs typeface="Times New Roman"/>
              </a:rPr>
              <a:t>La digitalis </a:t>
            </a:r>
            <a:r>
              <a:rPr lang="en-US" b="1" err="1">
                <a:latin typeface="Times New Roman"/>
                <a:cs typeface="Times New Roman"/>
              </a:rPr>
              <a:t>lanata</a:t>
            </a:r>
            <a:r>
              <a:rPr lang="en-US" b="1">
                <a:latin typeface="Times New Roman"/>
                <a:cs typeface="Times New Roman"/>
              </a:rPr>
              <a:t>, </a:t>
            </a:r>
            <a:r>
              <a:rPr lang="en-US" b="1" err="1">
                <a:latin typeface="Times New Roman"/>
                <a:cs typeface="Times New Roman"/>
              </a:rPr>
              <a:t>viene</a:t>
            </a:r>
            <a:r>
              <a:rPr lang="en-US" b="1">
                <a:latin typeface="Times New Roman"/>
                <a:cs typeface="Times New Roman"/>
              </a:rPr>
              <a:t> </a:t>
            </a:r>
            <a:r>
              <a:rPr lang="en-US" b="1" err="1">
                <a:latin typeface="Times New Roman"/>
                <a:cs typeface="Times New Roman"/>
              </a:rPr>
              <a:t>utilizzata</a:t>
            </a:r>
            <a:r>
              <a:rPr lang="en-US" b="1">
                <a:latin typeface="Times New Roman"/>
                <a:cs typeface="Times New Roman"/>
              </a:rPr>
              <a:t> </a:t>
            </a:r>
            <a:r>
              <a:rPr lang="en-US" b="1" err="1">
                <a:latin typeface="Times New Roman"/>
                <a:cs typeface="Times New Roman"/>
              </a:rPr>
              <a:t>nelle</a:t>
            </a:r>
            <a:r>
              <a:rPr lang="en-US" b="1">
                <a:latin typeface="Times New Roman"/>
                <a:cs typeface="Times New Roman"/>
              </a:rPr>
              <a:t> </a:t>
            </a:r>
            <a:r>
              <a:rPr lang="en-US" b="1" err="1">
                <a:latin typeface="Times New Roman"/>
                <a:cs typeface="Times New Roman"/>
              </a:rPr>
              <a:t>preparazioni</a:t>
            </a:r>
            <a:r>
              <a:rPr lang="en-US" b="1">
                <a:latin typeface="Times New Roman"/>
                <a:cs typeface="Times New Roman"/>
              </a:rPr>
              <a:t> </a:t>
            </a:r>
            <a:r>
              <a:rPr lang="en-US" b="1" err="1">
                <a:latin typeface="Times New Roman"/>
                <a:cs typeface="Times New Roman"/>
              </a:rPr>
              <a:t>farmacologiche</a:t>
            </a:r>
            <a:r>
              <a:rPr lang="en-US" b="1">
                <a:latin typeface="Times New Roman"/>
                <a:cs typeface="Times New Roman"/>
              </a:rPr>
              <a:t>, per </a:t>
            </a:r>
            <a:r>
              <a:rPr lang="en-US" b="1" err="1">
                <a:latin typeface="Times New Roman"/>
                <a:cs typeface="Times New Roman"/>
              </a:rPr>
              <a:t>creare</a:t>
            </a:r>
            <a:r>
              <a:rPr lang="en-US" b="1">
                <a:latin typeface="Times New Roman"/>
                <a:cs typeface="Times New Roman"/>
              </a:rPr>
              <a:t> </a:t>
            </a:r>
            <a:r>
              <a:rPr lang="en-US" b="1" err="1">
                <a:latin typeface="Times New Roman"/>
                <a:cs typeface="Times New Roman"/>
              </a:rPr>
              <a:t>farmaci</a:t>
            </a:r>
            <a:r>
              <a:rPr lang="en-US" b="1">
                <a:latin typeface="Times New Roman"/>
                <a:cs typeface="Times New Roman"/>
              </a:rPr>
              <a:t> in </a:t>
            </a:r>
            <a:r>
              <a:rPr lang="en-US" b="1" err="1">
                <a:latin typeface="Times New Roman"/>
                <a:cs typeface="Times New Roman"/>
              </a:rPr>
              <a:t>grado</a:t>
            </a:r>
            <a:r>
              <a:rPr lang="en-US" b="1">
                <a:latin typeface="Times New Roman"/>
                <a:cs typeface="Times New Roman"/>
              </a:rPr>
              <a:t> di </a:t>
            </a:r>
            <a:r>
              <a:rPr lang="en-US" b="1" err="1">
                <a:latin typeface="Times New Roman"/>
                <a:cs typeface="Times New Roman"/>
              </a:rPr>
              <a:t>ristabilire</a:t>
            </a:r>
            <a:r>
              <a:rPr lang="en-US" b="1">
                <a:latin typeface="Times New Roman"/>
                <a:cs typeface="Times New Roman"/>
              </a:rPr>
              <a:t> il </a:t>
            </a:r>
            <a:r>
              <a:rPr lang="en-US" b="1" err="1">
                <a:latin typeface="Times New Roman"/>
                <a:cs typeface="Times New Roman"/>
              </a:rPr>
              <a:t>normale</a:t>
            </a:r>
            <a:r>
              <a:rPr lang="en-US" b="1">
                <a:latin typeface="Times New Roman"/>
                <a:cs typeface="Times New Roman"/>
              </a:rPr>
              <a:t> </a:t>
            </a:r>
            <a:r>
              <a:rPr lang="en-US" b="1" err="1">
                <a:latin typeface="Times New Roman"/>
                <a:cs typeface="Times New Roman"/>
              </a:rPr>
              <a:t>funzionamento</a:t>
            </a:r>
            <a:r>
              <a:rPr lang="en-US" b="1">
                <a:latin typeface="Times New Roman"/>
                <a:cs typeface="Times New Roman"/>
              </a:rPr>
              <a:t> del </a:t>
            </a:r>
            <a:r>
              <a:rPr lang="en-US" b="1" err="1">
                <a:latin typeface="Times New Roman"/>
                <a:cs typeface="Times New Roman"/>
              </a:rPr>
              <a:t>cuore</a:t>
            </a:r>
            <a:r>
              <a:rPr lang="en-US" b="1">
                <a:latin typeface="Times New Roman"/>
                <a:cs typeface="Times New Roman"/>
              </a:rPr>
              <a:t>. A </a:t>
            </a:r>
            <a:r>
              <a:rPr lang="en-US" b="1" err="1">
                <a:latin typeface="Times New Roman"/>
                <a:cs typeface="Times New Roman"/>
              </a:rPr>
              <a:t>differenza</a:t>
            </a:r>
            <a:r>
              <a:rPr lang="en-US" b="1">
                <a:latin typeface="Times New Roman"/>
                <a:cs typeface="Times New Roman"/>
              </a:rPr>
              <a:t> </a:t>
            </a:r>
            <a:r>
              <a:rPr lang="en-US" b="1" err="1">
                <a:latin typeface="Times New Roman"/>
                <a:cs typeface="Times New Roman"/>
              </a:rPr>
              <a:t>della</a:t>
            </a:r>
            <a:r>
              <a:rPr lang="en-US" b="1">
                <a:latin typeface="Times New Roman"/>
                <a:cs typeface="Times New Roman"/>
              </a:rPr>
              <a:t> digitalis purpurea, </a:t>
            </a:r>
            <a:r>
              <a:rPr lang="en-US" b="1" err="1">
                <a:latin typeface="Times New Roman"/>
                <a:cs typeface="Times New Roman"/>
              </a:rPr>
              <a:t>questa</a:t>
            </a:r>
            <a:r>
              <a:rPr lang="en-US" b="1">
                <a:latin typeface="Times New Roman"/>
                <a:cs typeface="Times New Roman"/>
              </a:rPr>
              <a:t> specie </a:t>
            </a:r>
            <a:r>
              <a:rPr lang="en-US" b="1" err="1">
                <a:latin typeface="Times New Roman"/>
                <a:cs typeface="Times New Roman"/>
              </a:rPr>
              <a:t>possiede</a:t>
            </a:r>
            <a:r>
              <a:rPr lang="en-US" b="1">
                <a:latin typeface="Times New Roman"/>
                <a:cs typeface="Times New Roman"/>
              </a:rPr>
              <a:t> </a:t>
            </a:r>
            <a:r>
              <a:rPr lang="en-US" b="1" err="1">
                <a:latin typeface="Times New Roman"/>
                <a:cs typeface="Times New Roman"/>
              </a:rPr>
              <a:t>più</a:t>
            </a:r>
            <a:r>
              <a:rPr lang="en-US" b="1">
                <a:latin typeface="Times New Roman"/>
                <a:cs typeface="Times New Roman"/>
              </a:rPr>
              <a:t> principio </a:t>
            </a:r>
            <a:r>
              <a:rPr lang="en-US" b="1" err="1">
                <a:latin typeface="Times New Roman"/>
                <a:cs typeface="Times New Roman"/>
              </a:rPr>
              <a:t>attivo</a:t>
            </a:r>
            <a:r>
              <a:rPr lang="en-US" b="1">
                <a:latin typeface="Times New Roman"/>
                <a:cs typeface="Times New Roman"/>
              </a:rPr>
              <a:t>, </a:t>
            </a:r>
            <a:r>
              <a:rPr lang="en-US" b="1" err="1">
                <a:latin typeface="Times New Roman"/>
                <a:cs typeface="Times New Roman"/>
              </a:rPr>
              <a:t>perciò</a:t>
            </a:r>
            <a:r>
              <a:rPr lang="en-US" b="1">
                <a:latin typeface="Times New Roman"/>
                <a:cs typeface="Times New Roman"/>
              </a:rPr>
              <a:t> la </a:t>
            </a:r>
            <a:r>
              <a:rPr lang="en-US" b="1" err="1">
                <a:latin typeface="Times New Roman"/>
                <a:cs typeface="Times New Roman"/>
              </a:rPr>
              <a:t>sua</a:t>
            </a:r>
            <a:r>
              <a:rPr lang="en-US" b="1">
                <a:latin typeface="Times New Roman"/>
                <a:cs typeface="Times New Roman"/>
              </a:rPr>
              <a:t> </a:t>
            </a:r>
            <a:r>
              <a:rPr lang="en-US" b="1" err="1">
                <a:latin typeface="Times New Roman"/>
                <a:cs typeface="Times New Roman"/>
              </a:rPr>
              <a:t>presenza</a:t>
            </a:r>
            <a:r>
              <a:rPr lang="en-US" b="1">
                <a:latin typeface="Times New Roman"/>
                <a:cs typeface="Times New Roman"/>
              </a:rPr>
              <a:t> </a:t>
            </a:r>
            <a:r>
              <a:rPr lang="en-US" b="1" err="1">
                <a:latin typeface="Times New Roman"/>
                <a:cs typeface="Times New Roman"/>
              </a:rPr>
              <a:t>prevale</a:t>
            </a:r>
            <a:r>
              <a:rPr lang="en-US" b="1">
                <a:latin typeface="Times New Roman"/>
                <a:cs typeface="Times New Roman"/>
              </a:rPr>
              <a:t> </a:t>
            </a:r>
            <a:r>
              <a:rPr lang="en-US" b="1" err="1">
                <a:latin typeface="Times New Roman"/>
                <a:cs typeface="Times New Roman"/>
              </a:rPr>
              <a:t>sull’altra</a:t>
            </a:r>
            <a:r>
              <a:rPr lang="en-US" b="1">
                <a:latin typeface="Times New Roman"/>
                <a:cs typeface="Times New Roman"/>
              </a:rPr>
              <a:t> </a:t>
            </a:r>
            <a:r>
              <a:rPr lang="en-US" b="1" err="1">
                <a:latin typeface="Times New Roman"/>
                <a:cs typeface="Times New Roman"/>
              </a:rPr>
              <a:t>nei</a:t>
            </a:r>
            <a:r>
              <a:rPr lang="en-US" b="1">
                <a:latin typeface="Times New Roman"/>
                <a:cs typeface="Times New Roman"/>
              </a:rPr>
              <a:t> </a:t>
            </a:r>
            <a:r>
              <a:rPr lang="en-US" b="1" err="1">
                <a:latin typeface="Times New Roman"/>
                <a:cs typeface="Times New Roman"/>
              </a:rPr>
              <a:t>laboratori</a:t>
            </a:r>
            <a:r>
              <a:rPr lang="en-US" b="1">
                <a:latin typeface="Times New Roman"/>
                <a:cs typeface="Times New Roman"/>
              </a:rPr>
              <a:t>. </a:t>
            </a:r>
            <a:endParaRPr lang="en-US">
              <a:ea typeface="+mn-lt"/>
              <a:cs typeface="+mn-lt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endParaRPr lang="en-US">
              <a:ea typeface="+mn-lt"/>
              <a:cs typeface="+mn-lt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b="1">
                <a:latin typeface="Times New Roman"/>
                <a:cs typeface="Times New Roman"/>
              </a:rPr>
              <a:t>Tutta via, la </a:t>
            </a:r>
            <a:r>
              <a:rPr lang="en-US" b="1" err="1">
                <a:latin typeface="Times New Roman"/>
                <a:cs typeface="Times New Roman"/>
              </a:rPr>
              <a:t>pianta</a:t>
            </a:r>
            <a:r>
              <a:rPr lang="en-US" b="1">
                <a:latin typeface="Times New Roman"/>
                <a:cs typeface="Times New Roman"/>
              </a:rPr>
              <a:t> è </a:t>
            </a:r>
            <a:r>
              <a:rPr lang="en-US" b="1" err="1">
                <a:latin typeface="Times New Roman"/>
                <a:cs typeface="Times New Roman"/>
              </a:rPr>
              <a:t>tossica</a:t>
            </a:r>
            <a:r>
              <a:rPr lang="en-US" b="1">
                <a:latin typeface="Times New Roman"/>
                <a:cs typeface="Times New Roman"/>
              </a:rPr>
              <a:t> e la dose </a:t>
            </a:r>
            <a:r>
              <a:rPr lang="en-US" b="1" err="1">
                <a:latin typeface="Times New Roman"/>
                <a:cs typeface="Times New Roman"/>
              </a:rPr>
              <a:t>utilizzata</a:t>
            </a:r>
            <a:r>
              <a:rPr lang="en-US" b="1">
                <a:latin typeface="Times New Roman"/>
                <a:cs typeface="Times New Roman"/>
              </a:rPr>
              <a:t> sotto stretto </a:t>
            </a:r>
            <a:r>
              <a:rPr lang="en-US" b="1" err="1">
                <a:latin typeface="Times New Roman"/>
                <a:cs typeface="Times New Roman"/>
              </a:rPr>
              <a:t>controllo</a:t>
            </a:r>
            <a:r>
              <a:rPr lang="en-US" b="1">
                <a:latin typeface="Times New Roman"/>
                <a:cs typeface="Times New Roman"/>
              </a:rPr>
              <a:t> medico è molto </a:t>
            </a:r>
            <a:r>
              <a:rPr lang="en-US" b="1" err="1">
                <a:latin typeface="Times New Roman"/>
                <a:cs typeface="Times New Roman"/>
              </a:rPr>
              <a:t>vicina</a:t>
            </a:r>
            <a:r>
              <a:rPr lang="en-US" b="1">
                <a:latin typeface="Times New Roman"/>
                <a:cs typeface="Times New Roman"/>
              </a:rPr>
              <a:t> </a:t>
            </a:r>
            <a:r>
              <a:rPr lang="en-US" b="1" err="1">
                <a:latin typeface="Times New Roman"/>
                <a:cs typeface="Times New Roman"/>
              </a:rPr>
              <a:t>alla</a:t>
            </a:r>
            <a:r>
              <a:rPr lang="en-US" b="1">
                <a:latin typeface="Times New Roman"/>
                <a:cs typeface="Times New Roman"/>
              </a:rPr>
              <a:t> dose </a:t>
            </a:r>
            <a:r>
              <a:rPr lang="en-US" b="1" err="1">
                <a:latin typeface="Times New Roman"/>
                <a:cs typeface="Times New Roman"/>
              </a:rPr>
              <a:t>letale</a:t>
            </a:r>
            <a:r>
              <a:rPr lang="en-US" b="1">
                <a:latin typeface="Times New Roman"/>
                <a:cs typeface="Times New Roman"/>
              </a:rPr>
              <a:t>. E’ </a:t>
            </a:r>
            <a:r>
              <a:rPr lang="en-US" b="1" err="1">
                <a:latin typeface="Times New Roman"/>
                <a:cs typeface="Times New Roman"/>
              </a:rPr>
              <a:t>sufficiente</a:t>
            </a:r>
            <a:r>
              <a:rPr lang="en-US" b="1">
                <a:latin typeface="Times New Roman"/>
                <a:cs typeface="Times New Roman"/>
              </a:rPr>
              <a:t> </a:t>
            </a:r>
            <a:r>
              <a:rPr lang="en-US" b="1" err="1">
                <a:latin typeface="Times New Roman"/>
                <a:cs typeface="Times New Roman"/>
              </a:rPr>
              <a:t>assumere</a:t>
            </a:r>
            <a:r>
              <a:rPr lang="en-US" b="1">
                <a:latin typeface="Times New Roman"/>
                <a:cs typeface="Times New Roman"/>
              </a:rPr>
              <a:t> </a:t>
            </a:r>
            <a:r>
              <a:rPr lang="en-US" b="1">
                <a:highlight>
                  <a:srgbClr val="008000"/>
                </a:highlight>
                <a:latin typeface="Times New Roman"/>
                <a:cs typeface="Times New Roman"/>
              </a:rPr>
              <a:t>10g di </a:t>
            </a:r>
            <a:r>
              <a:rPr lang="en-US" b="1" err="1">
                <a:highlight>
                  <a:srgbClr val="008000"/>
                </a:highlight>
                <a:latin typeface="Times New Roman"/>
                <a:cs typeface="Times New Roman"/>
              </a:rPr>
              <a:t>foglie</a:t>
            </a:r>
            <a:r>
              <a:rPr lang="en-US" b="1">
                <a:highlight>
                  <a:srgbClr val="008000"/>
                </a:highlight>
                <a:latin typeface="Times New Roman"/>
                <a:cs typeface="Times New Roman"/>
              </a:rPr>
              <a:t> </a:t>
            </a:r>
            <a:r>
              <a:rPr lang="en-US" b="1" err="1">
                <a:highlight>
                  <a:srgbClr val="008000"/>
                </a:highlight>
                <a:latin typeface="Times New Roman"/>
                <a:cs typeface="Times New Roman"/>
              </a:rPr>
              <a:t>secche</a:t>
            </a:r>
            <a:r>
              <a:rPr lang="en-US" b="1">
                <a:highlight>
                  <a:srgbClr val="008000"/>
                </a:highlight>
                <a:latin typeface="Times New Roman"/>
                <a:cs typeface="Times New Roman"/>
              </a:rPr>
              <a:t> o 40g di </a:t>
            </a:r>
            <a:r>
              <a:rPr lang="en-US" b="1" err="1">
                <a:highlight>
                  <a:srgbClr val="008000"/>
                </a:highlight>
                <a:latin typeface="Times New Roman"/>
                <a:cs typeface="Times New Roman"/>
              </a:rPr>
              <a:t>foglie</a:t>
            </a:r>
            <a:r>
              <a:rPr lang="en-US" b="1">
                <a:highlight>
                  <a:srgbClr val="008000"/>
                </a:highlight>
                <a:latin typeface="Times New Roman"/>
                <a:cs typeface="Times New Roman"/>
              </a:rPr>
              <a:t> </a:t>
            </a:r>
            <a:r>
              <a:rPr lang="en-US" b="1" err="1">
                <a:highlight>
                  <a:srgbClr val="008000"/>
                </a:highlight>
                <a:latin typeface="Times New Roman"/>
                <a:cs typeface="Times New Roman"/>
              </a:rPr>
              <a:t>fresche</a:t>
            </a:r>
            <a:r>
              <a:rPr lang="en-US" b="1">
                <a:latin typeface="Times New Roman"/>
                <a:cs typeface="Times New Roman"/>
              </a:rPr>
              <a:t> per </a:t>
            </a:r>
            <a:r>
              <a:rPr lang="en-US" b="1" err="1">
                <a:latin typeface="Times New Roman"/>
                <a:cs typeface="Times New Roman"/>
              </a:rPr>
              <a:t>uccidere</a:t>
            </a:r>
            <a:r>
              <a:rPr lang="en-US" b="1">
                <a:latin typeface="Times New Roman"/>
                <a:cs typeface="Times New Roman"/>
              </a:rPr>
              <a:t> un </a:t>
            </a:r>
            <a:r>
              <a:rPr lang="en-US" b="1" err="1">
                <a:latin typeface="Times New Roman"/>
                <a:cs typeface="Times New Roman"/>
              </a:rPr>
              <a:t>uomo</a:t>
            </a:r>
            <a:r>
              <a:rPr lang="en-US" b="1">
                <a:latin typeface="Times New Roman"/>
                <a:cs typeface="Times New Roman"/>
              </a:rPr>
              <a:t>. 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b="1">
              <a:latin typeface="Times New Roman"/>
              <a:cs typeface="Times New Roman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9E27122-A4FA-838B-3425-73569C2E683E}"/>
              </a:ext>
            </a:extLst>
          </p:cNvPr>
          <p:cNvSpPr/>
          <p:nvPr/>
        </p:nvSpPr>
        <p:spPr>
          <a:xfrm>
            <a:off x="3406029" y="414057"/>
            <a:ext cx="5378823" cy="6387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Uso farmaceutico</a:t>
            </a:r>
            <a:endParaRPr lang="it-IT" sz="2800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magine 4" descr="Immagine che contiene orchidea, fiore, pianta, esterni&#10;&#10;Descrizione generata automaticamente">
            <a:extLst>
              <a:ext uri="{FF2B5EF4-FFF2-40B4-BE49-F238E27FC236}">
                <a16:creationId xmlns:a16="http://schemas.microsoft.com/office/drawing/2014/main" id="{BAC9B15A-2854-AC51-16C9-3B681C491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782" y="1712259"/>
            <a:ext cx="2070848" cy="2761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5" descr="Immagine che contiene albero, esterni, pianta, verde&#10;&#10;Descrizione generata automaticamente">
            <a:extLst>
              <a:ext uri="{FF2B5EF4-FFF2-40B4-BE49-F238E27FC236}">
                <a16:creationId xmlns:a16="http://schemas.microsoft.com/office/drawing/2014/main" id="{84E46179-A101-D627-6297-75B81F190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8959" y="3425998"/>
            <a:ext cx="2216524" cy="2964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1B13EB12-A0E4-E2F9-1B67-C52A1C3D2720}"/>
              </a:ext>
            </a:extLst>
          </p:cNvPr>
          <p:cNvSpPr/>
          <p:nvPr/>
        </p:nvSpPr>
        <p:spPr>
          <a:xfrm>
            <a:off x="9913844" y="5285815"/>
            <a:ext cx="918882" cy="918882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369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CA04B85-2629-7D1A-A881-D804AB520E07}"/>
              </a:ext>
            </a:extLst>
          </p:cNvPr>
          <p:cNvSpPr/>
          <p:nvPr/>
        </p:nvSpPr>
        <p:spPr>
          <a:xfrm>
            <a:off x="3375212" y="282388"/>
            <a:ext cx="5434852" cy="6611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err="1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Lanoxin</a:t>
            </a:r>
            <a:endParaRPr lang="it-IT" sz="2800" b="1" err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6398AF1-C1D9-8ED6-DE85-D7904D9C138E}"/>
              </a:ext>
            </a:extLst>
          </p:cNvPr>
          <p:cNvSpPr txBox="1"/>
          <p:nvPr/>
        </p:nvSpPr>
        <p:spPr>
          <a:xfrm>
            <a:off x="3480547" y="1710017"/>
            <a:ext cx="5230905" cy="44012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000" b="1" err="1">
                <a:latin typeface="Times New Roman"/>
                <a:ea typeface="+mn-lt"/>
                <a:cs typeface="+mn-lt"/>
              </a:rPr>
              <a:t>Lanoxin</a:t>
            </a:r>
            <a:r>
              <a:rPr lang="it-IT" sz="2000" b="1">
                <a:latin typeface="Times New Roman"/>
                <a:ea typeface="+mn-lt"/>
                <a:cs typeface="+mn-lt"/>
              </a:rPr>
              <a:t> è un farmaco a base di digossina, il principale principio attivo estratto dalle digitali.</a:t>
            </a:r>
          </a:p>
          <a:p>
            <a:r>
              <a:rPr lang="it-IT" sz="2000" b="1">
                <a:latin typeface="Times New Roman"/>
                <a:ea typeface="+mn-lt"/>
                <a:cs typeface="+mn-lt"/>
              </a:rPr>
              <a:t> Esiste in diverse formulazioni (LANOXIN 0,0625 mg –Compresse. LANOXIN 0,125 mg – Compresse. LANOXIN 0,250 mg – Compresse. LANOXIN 0,5 mg/2 ml – Soluzione iniettabile. LANOXIN 0,05 mg/ml - Sciroppo).</a:t>
            </a:r>
            <a:endParaRPr lang="it-IT" sz="2000" b="1">
              <a:latin typeface="Times New Roman"/>
              <a:ea typeface="Calibri"/>
              <a:cs typeface="Calibri"/>
            </a:endParaRPr>
          </a:p>
          <a:p>
            <a:endParaRPr lang="it-IT" sz="2000" b="1">
              <a:latin typeface="Times New Roman"/>
              <a:ea typeface="+mn-lt"/>
              <a:cs typeface="+mn-lt"/>
            </a:endParaRPr>
          </a:p>
          <a:p>
            <a:r>
              <a:rPr lang="it-IT" sz="2000" b="1">
                <a:latin typeface="Times New Roman"/>
                <a:ea typeface="+mn-lt"/>
                <a:cs typeface="+mn-lt"/>
              </a:rPr>
              <a:t>Si somministra in pazienti con:</a:t>
            </a:r>
          </a:p>
          <a:p>
            <a:r>
              <a:rPr lang="it-IT" sz="2000" b="1">
                <a:latin typeface="Times New Roman"/>
                <a:ea typeface="+mn-lt"/>
                <a:cs typeface="+mn-lt"/>
              </a:rPr>
              <a:t>- Insufficienza cardiaca cronica con prevalente</a:t>
            </a:r>
            <a:endParaRPr lang="it-IT" sz="2000" b="1">
              <a:latin typeface="Times New Roman"/>
              <a:ea typeface="Calibri"/>
              <a:cs typeface="Calibri"/>
            </a:endParaRPr>
          </a:p>
          <a:p>
            <a:r>
              <a:rPr lang="it-IT" sz="2000" b="1">
                <a:latin typeface="Times New Roman"/>
                <a:ea typeface="+mn-lt"/>
                <a:cs typeface="+mn-lt"/>
              </a:rPr>
              <a:t>disfunzione sistolica</a:t>
            </a:r>
            <a:endParaRPr lang="it-IT" sz="2000" b="1">
              <a:latin typeface="Times New Roman"/>
              <a:cs typeface="Times New Roman"/>
            </a:endParaRPr>
          </a:p>
          <a:p>
            <a:r>
              <a:rPr lang="it-IT" sz="2000" b="1">
                <a:latin typeface="Times New Roman"/>
                <a:ea typeface="+mn-lt"/>
                <a:cs typeface="+mn-lt"/>
              </a:rPr>
              <a:t>- Nel trattamento  del flutter atriale cronico.</a:t>
            </a:r>
            <a:endParaRPr lang="it-IT" sz="2000" b="1">
              <a:latin typeface="Times New Roman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3944CBCD-C76F-257D-ADD2-C0D8896F7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26" b="5450"/>
          <a:stretch/>
        </p:blipFill>
        <p:spPr>
          <a:xfrm>
            <a:off x="9682106" y="1405218"/>
            <a:ext cx="1467571" cy="21424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5" descr="Immagine che contiene moneta&#10;&#10;Descrizione generata automaticamente">
            <a:extLst>
              <a:ext uri="{FF2B5EF4-FFF2-40B4-BE49-F238E27FC236}">
                <a16:creationId xmlns:a16="http://schemas.microsoft.com/office/drawing/2014/main" id="{A090C722-BAA8-9CC6-9B77-2E34098A3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989" y="3901887"/>
            <a:ext cx="2306171" cy="1710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9F6DD7F-D0CE-ABB4-2513-BD7C8B36B6C2}"/>
              </a:ext>
            </a:extLst>
          </p:cNvPr>
          <p:cNvSpPr txBox="1"/>
          <p:nvPr/>
        </p:nvSpPr>
        <p:spPr>
          <a:xfrm>
            <a:off x="9271187" y="3791511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it-IT" sz="1600" b="1">
              <a:latin typeface="Times New Roman"/>
              <a:ea typeface="Calibri"/>
              <a:cs typeface="Calibri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074C829-5611-CCEA-872D-3EFCD17EAEC3}"/>
              </a:ext>
            </a:extLst>
          </p:cNvPr>
          <p:cNvSpPr/>
          <p:nvPr/>
        </p:nvSpPr>
        <p:spPr>
          <a:xfrm>
            <a:off x="9269507" y="5840506"/>
            <a:ext cx="2297205" cy="5266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1400" b="1">
              <a:latin typeface="Times New Roman"/>
              <a:cs typeface="Times New Roman"/>
            </a:endParaRPr>
          </a:p>
          <a:p>
            <a:pPr algn="ctr"/>
            <a:r>
              <a:rPr lang="it-IT" sz="1400" b="1" err="1">
                <a:solidFill>
                  <a:schemeClr val="tx1"/>
                </a:solidFill>
                <a:latin typeface="Times New Roman"/>
                <a:cs typeface="Times New Roman"/>
              </a:rPr>
              <a:t>Lanoxin</a:t>
            </a:r>
            <a:r>
              <a:rPr lang="it-IT" sz="1400" b="1">
                <a:solidFill>
                  <a:schemeClr val="tx1"/>
                </a:solidFill>
                <a:latin typeface="Times New Roman"/>
                <a:cs typeface="Times New Roman"/>
              </a:rPr>
              <a:t> in compresse</a:t>
            </a:r>
            <a:endParaRPr lang="it-IT" sz="1400">
              <a:solidFill>
                <a:schemeClr val="tx1"/>
              </a:solidFill>
              <a:ea typeface="+mn-lt"/>
              <a:cs typeface="+mn-lt"/>
            </a:endParaRPr>
          </a:p>
          <a:p>
            <a:pPr algn="ctr"/>
            <a:endParaRPr lang="it-IT">
              <a:cs typeface="Calibri"/>
            </a:endParaRPr>
          </a:p>
        </p:txBody>
      </p:sp>
      <p:pic>
        <p:nvPicPr>
          <p:cNvPr id="8" name="Immagine 8" descr="Immagine che contiene orchidea, fiore, pianta, esterni&#10;&#10;Descrizione generata automaticamente">
            <a:extLst>
              <a:ext uri="{FF2B5EF4-FFF2-40B4-BE49-F238E27FC236}">
                <a16:creationId xmlns:a16="http://schemas.microsoft.com/office/drawing/2014/main" id="{A9950F35-2F0A-AC6B-5E12-4292B264B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517" y="2283757"/>
            <a:ext cx="2171700" cy="2559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1D9A08DC-F3F8-1F6E-F5A6-6266DAD31CDF}"/>
              </a:ext>
            </a:extLst>
          </p:cNvPr>
          <p:cNvSpPr/>
          <p:nvPr/>
        </p:nvSpPr>
        <p:spPr>
          <a:xfrm>
            <a:off x="853889" y="2355477"/>
            <a:ext cx="1972234" cy="240926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3705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957</Words>
  <Application>Microsoft Office PowerPoint</Application>
  <PresentationFormat>Widescreen</PresentationFormat>
  <Paragraphs>99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Arial</vt:lpstr>
      <vt:lpstr>Arial,Sans-Serif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Irene Mochi</dc:creator>
  <cp:lastModifiedBy>mauro serafini</cp:lastModifiedBy>
  <cp:revision>2</cp:revision>
  <dcterms:created xsi:type="dcterms:W3CDTF">2022-04-22T15:50:40Z</dcterms:created>
  <dcterms:modified xsi:type="dcterms:W3CDTF">2022-05-13T08:20:03Z</dcterms:modified>
</cp:coreProperties>
</file>