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ora Proietti Baroni" initials="APB" lastIdx="1" clrIdx="0">
    <p:extLst>
      <p:ext uri="{19B8F6BF-5375-455C-9EA6-DF929625EA0E}">
        <p15:presenceInfo xmlns:p15="http://schemas.microsoft.com/office/powerpoint/2012/main" userId="1a803600d5714c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701"/>
    <a:srgbClr val="FFCA0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65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A924-8E59-41BA-8769-E03CE06961D1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C479C-87FC-4DAC-9063-7F998B61F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8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3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11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41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77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9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6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3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77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4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45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0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45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99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47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4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A5BC-1861-4508-B1A4-183FF8DC7C2F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BF5FAA-81F4-42B9-A144-0FBFBFB6F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8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nica-arnica-montana-889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nterite" TargetMode="External"/><Relationship Id="rId2" Type="http://schemas.openxmlformats.org/officeDocument/2006/relationships/hyperlink" Target="https://it.wikipedia.org/wiki/Tachicardi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.wikipedia.org/wiki/Collasso_cardiocircolator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aplantarum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45E12-5A87-13DB-7B08-E67CA273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120742"/>
            <a:ext cx="2922957" cy="833415"/>
          </a:xfrm>
        </p:spPr>
        <p:txBody>
          <a:bodyPr/>
          <a:lstStyle/>
          <a:p>
            <a:pPr algn="ctr"/>
            <a:r>
              <a:rPr lang="it-IT" b="1" u="sng" dirty="0">
                <a:latin typeface="Bell MT" panose="02020503060305020303" pitchFamily="18" charset="0"/>
              </a:rPr>
              <a:t>ARNICA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51863E-54C6-4FC7-33FD-BF3F1B1AE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1430261"/>
            <a:ext cx="6642847" cy="1998739"/>
          </a:xfrm>
        </p:spPr>
        <p:txBody>
          <a:bodyPr>
            <a:normAutofit/>
          </a:bodyPr>
          <a:lstStyle/>
          <a:p>
            <a:pPr algn="l"/>
            <a:r>
              <a:rPr lang="it-IT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Nome volgare: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Arnica.</a:t>
            </a:r>
            <a:endParaRPr lang="it-IT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it-IT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Specie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it-IT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Arnica montana </a:t>
            </a:r>
            <a:r>
              <a:rPr lang="it-IT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L.</a:t>
            </a:r>
          </a:p>
          <a:p>
            <a:pPr algn="l"/>
            <a:r>
              <a:rPr lang="it-IT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Famiglia</a:t>
            </a:r>
            <a:r>
              <a:rPr lang="it-IT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Asteraceae.</a:t>
            </a:r>
          </a:p>
          <a:p>
            <a:pPr algn="l"/>
            <a:r>
              <a:rPr lang="it-IT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Classificazione botanica</a:t>
            </a:r>
            <a:r>
              <a:rPr lang="it-IT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Angiosperme dicotiledoni Asteridae.</a:t>
            </a:r>
          </a:p>
          <a:p>
            <a:pPr algn="l"/>
            <a:r>
              <a:rPr lang="it-IT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Descrizione botanica: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erba perenne.</a:t>
            </a:r>
            <a:endParaRPr lang="it-IT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it-IT" i="1" dirty="0"/>
          </a:p>
          <a:p>
            <a:pPr algn="l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556586-5A30-3A64-EA36-B2FA01ADC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0965" y="3059011"/>
            <a:ext cx="3980330" cy="2985247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63C387-FA31-7E41-FE22-55BE3DC31146}"/>
              </a:ext>
            </a:extLst>
          </p:cNvPr>
          <p:cNvSpPr txBox="1"/>
          <p:nvPr/>
        </p:nvSpPr>
        <p:spPr>
          <a:xfrm>
            <a:off x="582707" y="5925280"/>
            <a:ext cx="223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Anna Chiara Volpicelli</a:t>
            </a:r>
          </a:p>
          <a:p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Aurora Proietti Baroni</a:t>
            </a:r>
          </a:p>
        </p:txBody>
      </p:sp>
    </p:spTree>
    <p:extLst>
      <p:ext uri="{BB962C8B-B14F-4D97-AF65-F5344CB8AC3E}">
        <p14:creationId xmlns:p14="http://schemas.microsoft.com/office/powerpoint/2010/main" val="215556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A5FCE1-B9FF-F378-3E25-58E96CBF03ED}"/>
              </a:ext>
            </a:extLst>
          </p:cNvPr>
          <p:cNvSpPr txBox="1"/>
          <p:nvPr/>
        </p:nvSpPr>
        <p:spPr>
          <a:xfrm>
            <a:off x="253252" y="155992"/>
            <a:ext cx="7590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solidFill>
                  <a:srgbClr val="FFCA08"/>
                </a:solidFill>
              </a:rPr>
              <a:t>TOSSICITÀ e CONTROINDICAZIONI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501A7F-7C91-3976-21D3-F88DA0D98F44}"/>
              </a:ext>
            </a:extLst>
          </p:cNvPr>
          <p:cNvSpPr txBox="1"/>
          <p:nvPr/>
        </p:nvSpPr>
        <p:spPr>
          <a:xfrm>
            <a:off x="351863" y="973593"/>
            <a:ext cx="91686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 ingerita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, è </a:t>
            </a: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velenosa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 dosi eccessivamente alte può provocare paralisi e </a:t>
            </a:r>
            <a:r>
              <a:rPr lang="it-IT" b="1" i="0" u="none" strike="noStrike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 tooltip="Tachicard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tachicardia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>
              <a:buClr>
                <a:srgbClr val="FFCA08"/>
              </a:buClr>
              <a:buSzPct val="80000"/>
            </a:pPr>
            <a:endParaRPr lang="it-IT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 tintura non diluita, se ingerita, può provocare </a:t>
            </a:r>
            <a:r>
              <a:rPr lang="it-IT" b="1" i="0" u="none" strike="noStrike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 tooltip="Tachicard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tachicardia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it-IT" b="1" i="0" u="none" strike="noStrike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 tooltip="Enter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enterite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e </a:t>
            </a:r>
            <a:r>
              <a:rPr lang="it-IT" b="1" i="0" u="none" strike="noStrike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 tooltip="Collasso cardiocircolator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collasso cardiocircolatorio</a:t>
            </a:r>
            <a:r>
              <a:rPr lang="it-IT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>
              <a:buClr>
                <a:srgbClr val="FFCA08"/>
              </a:buClr>
              <a:buSzPct val="80000"/>
            </a:pPr>
            <a:endParaRPr lang="it-IT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i="0" dirty="0">
                <a:solidFill>
                  <a:srgbClr val="0C143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È </a:t>
            </a:r>
            <a:r>
              <a:rPr lang="it-IT" b="1" i="0" u="sng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sconsigliata</a:t>
            </a:r>
            <a:r>
              <a:rPr lang="it-IT" i="0" dirty="0">
                <a:solidFill>
                  <a:srgbClr val="0C143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i="0" dirty="0">
                <a:solidFill>
                  <a:srgbClr val="0C143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durante la gravidanza e durante l'allattamento</a:t>
            </a:r>
            <a:r>
              <a:rPr lang="it-IT" dirty="0">
                <a:solidFill>
                  <a:srgbClr val="0C14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i="0" dirty="0">
                <a:solidFill>
                  <a:srgbClr val="0C143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 caso di sindrome dell'intestino irritabile, ulcere gastrointestinali, malattia di Crohn o altri disturbi gastrointestinali;</a:t>
            </a: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i="0" dirty="0">
                <a:solidFill>
                  <a:srgbClr val="0C143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 caso di battito cardiaco accelerato</a:t>
            </a:r>
            <a:r>
              <a:rPr lang="it-IT" dirty="0">
                <a:solidFill>
                  <a:srgbClr val="0C14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ipertensione.</a:t>
            </a:r>
            <a:endParaRPr lang="it-IT" i="0" dirty="0">
              <a:solidFill>
                <a:srgbClr val="0C143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9D0AC-74CB-B004-54EF-65B4B5EA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875867" cy="618565"/>
          </a:xfrm>
        </p:spPr>
        <p:txBody>
          <a:bodyPr>
            <a:noAutofit/>
          </a:bodyPr>
          <a:lstStyle/>
          <a:p>
            <a:r>
              <a:rPr lang="it-IT" b="1" u="sng" dirty="0"/>
              <a:t>HABITAT e DISTRIBUZIONE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98A7A-6377-1407-9E85-82BB3277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48213"/>
            <a:ext cx="9013515" cy="1299787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E’ molto sviluppata in Europa, dalla Penisola iberica alla Scandinavia e ai Carpazi, ed è relativamente rara in Italia. </a:t>
            </a:r>
          </a:p>
          <a:p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Cresce in terreni poveri (pascoli magri e brughiere) e silicei (substrato acido) e in zone montane dai 500 ai 2500 m sul livello del mare mentre è assente in pianura.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215811-C061-6238-1106-20D1210F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5" y="3048000"/>
            <a:ext cx="4097157" cy="2761128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2199E7-DB3D-F9CC-0716-34F297D20DBD}"/>
              </a:ext>
            </a:extLst>
          </p:cNvPr>
          <p:cNvSpPr txBox="1"/>
          <p:nvPr/>
        </p:nvSpPr>
        <p:spPr>
          <a:xfrm>
            <a:off x="5325176" y="5809128"/>
            <a:ext cx="3074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[Immagine: da schede di </a:t>
            </a:r>
            <a:r>
              <a:rPr lang="it-IT" sz="1400" i="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ActaPlantarum</a:t>
            </a:r>
            <a:r>
              <a:rPr lang="it-IT" sz="14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8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C5F44-109B-B902-1DF3-DDB00EF0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36" y="210170"/>
            <a:ext cx="8198182" cy="690282"/>
          </a:xfrm>
        </p:spPr>
        <p:txBody>
          <a:bodyPr>
            <a:noAutofit/>
          </a:bodyPr>
          <a:lstStyle/>
          <a:p>
            <a:r>
              <a:rPr lang="it-IT" b="1" u="sng" dirty="0"/>
              <a:t>CARATTERI DISTINTIVI DELLA PIANTA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40B33-7A5B-FCA7-DB37-C6B0D851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36" y="886504"/>
            <a:ext cx="4979852" cy="59575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un’erba</a:t>
            </a:r>
            <a:r>
              <a:rPr lang="it-IT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ghiandolosa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perenne</a:t>
            </a:r>
            <a:r>
              <a:rPr lang="it-IT" sz="2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caratterizzata dall’avere un fusto robusto avente un’altezza che va dai 20 ai 60 cm, lungo il quale si possono individuare due tipi di peli: </a:t>
            </a:r>
          </a:p>
          <a:p>
            <a:pPr algn="ctr"/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peli semplici, lunghi e patenti;</a:t>
            </a:r>
          </a:p>
          <a:p>
            <a:pPr algn="ctr"/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peli brevi e ghiandolari.</a:t>
            </a:r>
          </a:p>
          <a:p>
            <a:pPr marL="0" indent="0" algn="ctr">
              <a:buNone/>
            </a:pPr>
            <a:endParaRPr lang="it-IT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Presenta grandi </a:t>
            </a:r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capolini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colore giallo con caratteristici petali «spettinati».</a:t>
            </a:r>
          </a:p>
          <a:p>
            <a:pPr marL="0" indent="0">
              <a:buNone/>
            </a:pPr>
            <a:endParaRPr lang="it-IT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foglie possono essere: </a:t>
            </a:r>
          </a:p>
          <a:p>
            <a:pPr algn="ctr"/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basali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(si dice foglia basale quella disposta alla base della pianta);</a:t>
            </a:r>
          </a:p>
          <a:p>
            <a:pPr algn="ctr"/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cauline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(si dice caulina la foglia lungo il fusto).</a:t>
            </a:r>
          </a:p>
          <a:p>
            <a:pPr marL="0" indent="0" algn="ctr">
              <a:buNone/>
            </a:pPr>
            <a:endParaRPr lang="it-IT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frutti sono </a:t>
            </a:r>
            <a:r>
              <a:rPr lang="it-IT" sz="26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acheni</a:t>
            </a:r>
            <a:r>
              <a:rPr lang="it-IT" sz="2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colore bruno, sono rugosi e sono sormontati da un pappo piumoso giallastro. </a:t>
            </a:r>
          </a:p>
          <a:p>
            <a:endParaRPr lang="it-IT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0736B5-9D17-FCEE-BACF-A4EE1BF63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1610978"/>
            <a:ext cx="4392706" cy="3636043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</p:spTree>
    <p:extLst>
      <p:ext uri="{BB962C8B-B14F-4D97-AF65-F5344CB8AC3E}">
        <p14:creationId xmlns:p14="http://schemas.microsoft.com/office/powerpoint/2010/main" val="401293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2BB00-1183-86B6-F0F7-31907D6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841749" cy="609600"/>
          </a:xfrm>
        </p:spPr>
        <p:txBody>
          <a:bodyPr>
            <a:normAutofit fontScale="90000"/>
          </a:bodyPr>
          <a:lstStyle/>
          <a:p>
            <a:r>
              <a:rPr lang="it-IT" sz="4000" b="1" u="sng" dirty="0"/>
              <a:t>DROGA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2081D-81E5-B1C4-D774-FE931380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19200"/>
            <a:ext cx="8152902" cy="914305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droga dell’</a:t>
            </a:r>
            <a:r>
              <a:rPr lang="it-IT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Arnica montana 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costituita principalmente dalle </a:t>
            </a: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infiorescenze intere e miste di fiori staccati</a:t>
            </a: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formati da capolini grandi, larghi 5 – 8 cm, di colore giallo dorati o aranciati, la cui fioritura si verifica tra maggio e agosto.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5AD46E-B215-AC6B-37A5-C2E633952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27" y="2384518"/>
            <a:ext cx="4833145" cy="3612776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</p:spTree>
    <p:extLst>
      <p:ext uri="{BB962C8B-B14F-4D97-AF65-F5344CB8AC3E}">
        <p14:creationId xmlns:p14="http://schemas.microsoft.com/office/powerpoint/2010/main" val="61808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FEDBE-313C-CD59-A6D9-0C38C0D9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77905"/>
            <a:ext cx="4062074" cy="618565"/>
          </a:xfrm>
        </p:spPr>
        <p:txBody>
          <a:bodyPr>
            <a:noAutofit/>
          </a:bodyPr>
          <a:lstStyle/>
          <a:p>
            <a:r>
              <a:rPr lang="it-IT" b="1" u="sng" dirty="0"/>
              <a:t>PRINCIPI ATTIVI /1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A65D09-12AD-63DB-0BA9-FB34D68F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896470"/>
            <a:ext cx="9161930" cy="5961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0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LATTONI SESQUITERPENICI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particolare contiene </a:t>
            </a:r>
            <a:r>
              <a:rPr lang="it-IT" alt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elenalina</a:t>
            </a: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alt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diidroelenalina</a:t>
            </a: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i loro esteri acetati, isobutirrati, tigliati e isovalerati, che conferiscono il caratteristico sapore amaro. </a:t>
            </a: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</a:t>
            </a: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OLIO ESSENZIALE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Presente in modesta quantità (circa 0,5%), </a:t>
            </a:r>
            <a:r>
              <a:rPr lang="it-IT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contiene principalmente </a:t>
            </a:r>
            <a:r>
              <a:rPr lang="it-IT" b="1" i="0" u="sng" dirty="0">
                <a:solidFill>
                  <a:srgbClr val="E5870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timolo</a:t>
            </a:r>
            <a:r>
              <a:rPr lang="it-IT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it-IT" i="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sz="1800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1800" dirty="0"/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C77601-1362-1681-9685-520F4D2C687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298" r="2941" b="3302"/>
          <a:stretch/>
        </p:blipFill>
        <p:spPr>
          <a:xfrm>
            <a:off x="1147233" y="2521642"/>
            <a:ext cx="1620000" cy="126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820397-33AB-7482-70A3-990EAE747982}"/>
              </a:ext>
            </a:extLst>
          </p:cNvPr>
          <p:cNvSpPr txBox="1"/>
          <p:nvPr/>
        </p:nvSpPr>
        <p:spPr>
          <a:xfrm>
            <a:off x="753754" y="3781642"/>
            <a:ext cx="2550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[Struttura chimica dell’elenalina.]</a:t>
            </a:r>
            <a:endParaRPr lang="it-IT" alt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altLang="it-IT" sz="1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Formula:</a:t>
            </a: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18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</a:t>
            </a:r>
            <a:endParaRPr lang="it-IT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it-IT" altLang="it-IT" sz="1400" dirty="0">
              <a:latin typeface="Candara Light" panose="020E05020303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8D3D26-B2BB-4C18-0A49-008CCCFA94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3" y="2497624"/>
            <a:ext cx="1620000" cy="126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1E80C3-5B85-AAB1-7106-C07C6F225CD7}"/>
              </a:ext>
            </a:extLst>
          </p:cNvPr>
          <p:cNvSpPr txBox="1"/>
          <p:nvPr/>
        </p:nvSpPr>
        <p:spPr>
          <a:xfrm>
            <a:off x="5550669" y="3757624"/>
            <a:ext cx="310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[Struttura chimica della diidroelenalina.]</a:t>
            </a:r>
            <a:endParaRPr lang="it-IT" alt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altLang="it-IT" sz="1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Formula:</a:t>
            </a: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</a:t>
            </a:r>
            <a:r>
              <a:rPr lang="it-IT" sz="1400" baseline="-25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</a:t>
            </a:r>
            <a:endParaRPr lang="it-IT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9A17343-8236-8EA1-AD8D-79B3B44F9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9" y="5263380"/>
            <a:ext cx="1205069" cy="1483574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577A3C-49F8-6683-E06D-AA7EF3CB266E}"/>
              </a:ext>
            </a:extLst>
          </p:cNvPr>
          <p:cNvSpPr txBox="1"/>
          <p:nvPr/>
        </p:nvSpPr>
        <p:spPr>
          <a:xfrm>
            <a:off x="2075892" y="6269554"/>
            <a:ext cx="255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</a:t>
            </a:r>
            <a:r>
              <a:rPr lang="it-IT" alt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Formula di struttura </a:t>
            </a: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timolo]</a:t>
            </a:r>
            <a:endParaRPr lang="it-IT" alt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altLang="it-IT" sz="1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 molecolare:</a:t>
            </a:r>
            <a:r>
              <a:rPr lang="it-IT" alt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it-IT" sz="1400" baseline="-25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10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</a:t>
            </a:r>
            <a:r>
              <a:rPr lang="it-IT" sz="14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14</a:t>
            </a: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87415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74F37B-F78B-B89E-C3D5-28E09C59FDE4}"/>
              </a:ext>
            </a:extLst>
          </p:cNvPr>
          <p:cNvSpPr txBox="1">
            <a:spLocks/>
          </p:cNvSpPr>
          <p:nvPr/>
        </p:nvSpPr>
        <p:spPr>
          <a:xfrm>
            <a:off x="358589" y="259975"/>
            <a:ext cx="9027458" cy="59615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it-IT" altLang="it-IT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</a:t>
            </a: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alt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 marL="0" indent="0">
              <a:buFont typeface="Wingdings 3" charset="2"/>
              <a:buNone/>
            </a:pPr>
            <a:endParaRPr lang="it-IT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it-IT" b="1" u="sng" dirty="0">
              <a:solidFill>
                <a:srgbClr val="FFCA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13C73F-5F1E-41D2-3266-5BBF829998D4}"/>
              </a:ext>
            </a:extLst>
          </p:cNvPr>
          <p:cNvSpPr txBox="1"/>
          <p:nvPr/>
        </p:nvSpPr>
        <p:spPr>
          <a:xfrm>
            <a:off x="358589" y="1004049"/>
            <a:ext cx="8381999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alt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Il caratteristico colore dei fiori è dato dall’abbondante presenza di </a:t>
            </a:r>
            <a:r>
              <a:rPr lang="it-IT" alt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carotenoidi</a:t>
            </a:r>
            <a:r>
              <a:rPr lang="it-IT" alt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buClr>
                <a:srgbClr val="FFCA08"/>
              </a:buClr>
              <a:buSzPct val="80000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buClr>
                <a:srgbClr val="FFCA08"/>
              </a:buClr>
              <a:buSzPct val="80000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minore quantità sono presenti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triterpeni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fitosteroli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acidi grassi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polisaccaridi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acidi fenolici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cumarine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endParaRPr lang="it-IT" altLang="it-I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buClr>
                <a:srgbClr val="FFCA08"/>
              </a:buClr>
              <a:buSzPct val="80000"/>
            </a:pPr>
            <a:endParaRPr lang="it-IT" altLang="it-I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altLang="it-IT" dirty="0">
                <a:solidFill>
                  <a:srgbClr val="FFCA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alt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Contiene </a:t>
            </a:r>
            <a:r>
              <a:rPr lang="it-IT" altLang="it-IT" sz="1800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flavonoidi</a:t>
            </a:r>
            <a:r>
              <a:rPr lang="it-IT" altLang="it-I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80000"/>
              <a:buFont typeface="Wingdings 3" panose="05040102010807070707" pitchFamily="18" charset="2"/>
              <a:buChar char="u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80000"/>
              <a:buFont typeface="Wingdings 3" panose="05040102010807070707" pitchFamily="18" charset="2"/>
              <a:buChar char="u"/>
            </a:pP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844981-14DB-E7E8-67B7-EFAF26B20295}"/>
              </a:ext>
            </a:extLst>
          </p:cNvPr>
          <p:cNvSpPr txBox="1"/>
          <p:nvPr/>
        </p:nvSpPr>
        <p:spPr>
          <a:xfrm>
            <a:off x="358589" y="259975"/>
            <a:ext cx="408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solidFill>
                  <a:srgbClr val="FFCA08"/>
                </a:solidFill>
              </a:rPr>
              <a:t>PRINCIPI ATTIVI /2</a:t>
            </a:r>
            <a:endParaRPr lang="it-IT" sz="3600" dirty="0">
              <a:solidFill>
                <a:srgbClr val="FFCA08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4056B0-793B-7E5C-DC57-AC50C6ADD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2" y="2975754"/>
            <a:ext cx="3630706" cy="272303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</p:spTree>
    <p:extLst>
      <p:ext uri="{BB962C8B-B14F-4D97-AF65-F5344CB8AC3E}">
        <p14:creationId xmlns:p14="http://schemas.microsoft.com/office/powerpoint/2010/main" val="32309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4CE249-031A-C9B9-D028-36BB5B607207}"/>
              </a:ext>
            </a:extLst>
          </p:cNvPr>
          <p:cNvSpPr txBox="1"/>
          <p:nvPr/>
        </p:nvSpPr>
        <p:spPr>
          <a:xfrm>
            <a:off x="414619" y="155992"/>
            <a:ext cx="5591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solidFill>
                  <a:srgbClr val="FFCA08"/>
                </a:solidFill>
              </a:rPr>
              <a:t>ATTIVITÀ FARMACEUTICA</a:t>
            </a:r>
            <a:endParaRPr lang="it-IT" sz="3600" dirty="0">
              <a:solidFill>
                <a:srgbClr val="FFCA08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F77009-5759-05F3-E868-48022FD49120}"/>
              </a:ext>
            </a:extLst>
          </p:cNvPr>
          <p:cNvSpPr txBox="1"/>
          <p:nvPr/>
        </p:nvSpPr>
        <p:spPr>
          <a:xfrm>
            <a:off x="414619" y="1425912"/>
            <a:ext cx="84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Lattoni sesquiterpenici: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antinfiammatori;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antimicrobici;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analgesici;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antireumatici e antiartritici;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stimolanti il sistema immunitario.</a:t>
            </a: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Flavonoidi: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antiossidanti e antinfiammatori.</a:t>
            </a:r>
          </a:p>
          <a:p>
            <a:pPr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Cumarine: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attivatori della circolazione locale.</a:t>
            </a:r>
          </a:p>
          <a:p>
            <a:pPr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Attività </a:t>
            </a: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lenitiva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Attività </a:t>
            </a:r>
            <a:r>
              <a:rPr lang="it-IT" b="1" u="sng" dirty="0">
                <a:solidFill>
                  <a:srgbClr val="E5870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cosmetica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CB97D7-DD33-7A5F-D11C-29D78518DC43}"/>
              </a:ext>
            </a:extLst>
          </p:cNvPr>
          <p:cNvSpPr txBox="1"/>
          <p:nvPr/>
        </p:nvSpPr>
        <p:spPr>
          <a:xfrm>
            <a:off x="387725" y="200816"/>
            <a:ext cx="49283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solidFill>
                  <a:srgbClr val="FFCA08"/>
                </a:solidFill>
              </a:rPr>
              <a:t>USI e IMPIEGHI /1</a:t>
            </a:r>
          </a:p>
          <a:p>
            <a:endParaRPr lang="it-IT" sz="3200" dirty="0">
              <a:solidFill>
                <a:srgbClr val="FFCA08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E22088-4854-1A9B-5212-8336FC5CF14E}"/>
              </a:ext>
            </a:extLst>
          </p:cNvPr>
          <p:cNvSpPr txBox="1"/>
          <p:nvPr/>
        </p:nvSpPr>
        <p:spPr>
          <a:xfrm>
            <a:off x="387725" y="916685"/>
            <a:ext cx="976928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Le formulazioni a base di </a:t>
            </a:r>
            <a:r>
              <a:rPr lang="it-IT" b="0" i="1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Arnic</a:t>
            </a:r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sono impiegate nel trattamento di: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flogosi (infiammazioni);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mialgie (dolori muscolari);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contusioni e distorsioni;</a:t>
            </a: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dolore articolare;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versamenti, ematomi;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problemi reumatici;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punture di insetti;</a:t>
            </a:r>
          </a:p>
          <a:p>
            <a:pPr algn="l">
              <a:buClr>
                <a:srgbClr val="FFCA08"/>
              </a:buClr>
              <a:buSzPct val="80000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foruncolosi.</a:t>
            </a:r>
          </a:p>
          <a:p>
            <a:pPr algn="l"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Clr>
                <a:srgbClr val="FFCA08"/>
              </a:buClr>
              <a:buSzPct val="80000"/>
              <a:buFont typeface="Arial" panose="020B0604020202020204" pitchFamily="34" charset="0"/>
              <a:buChar char="•"/>
            </a:pPr>
            <a:endParaRPr lang="it-IT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17CE2FB-28B2-FC67-9C53-291A03D4B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2451" r="1211" b="3142"/>
          <a:stretch/>
        </p:blipFill>
        <p:spPr>
          <a:xfrm>
            <a:off x="3134147" y="2517092"/>
            <a:ext cx="2787044" cy="1823816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CD2F96B-60BD-90D4-4F43-55F4B9A74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115" r="1824" b="2568"/>
          <a:stretch/>
        </p:blipFill>
        <p:spPr>
          <a:xfrm>
            <a:off x="6222487" y="3894185"/>
            <a:ext cx="2751180" cy="1823815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31C04EE-B45B-6E2C-512E-CB078AE24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1119" r="732" b="706"/>
          <a:stretch/>
        </p:blipFill>
        <p:spPr>
          <a:xfrm>
            <a:off x="6257360" y="1338635"/>
            <a:ext cx="2716307" cy="21336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</p:spTree>
    <p:extLst>
      <p:ext uri="{BB962C8B-B14F-4D97-AF65-F5344CB8AC3E}">
        <p14:creationId xmlns:p14="http://schemas.microsoft.com/office/powerpoint/2010/main" val="281494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EFEB38-F941-7662-6B96-D24445D2149F}"/>
              </a:ext>
            </a:extLst>
          </p:cNvPr>
          <p:cNvSpPr txBox="1"/>
          <p:nvPr/>
        </p:nvSpPr>
        <p:spPr>
          <a:xfrm>
            <a:off x="549088" y="811288"/>
            <a:ext cx="8281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A08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prodotti a base di </a:t>
            </a:r>
            <a:r>
              <a:rPr lang="it-IT" b="0" i="1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Arnica</a:t>
            </a: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uso topico, 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sono generalmente formulati </a:t>
            </a:r>
            <a:r>
              <a:rPr lang="it-IT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come:</a:t>
            </a:r>
          </a:p>
          <a:p>
            <a:pPr algn="l">
              <a:buClr>
                <a:srgbClr val="FFCA08"/>
              </a:buClr>
              <a:buSzPct val="80000"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71C60A-F6D6-9EFE-A79A-B3A2FE5DCCCA}"/>
              </a:ext>
            </a:extLst>
          </p:cNvPr>
          <p:cNvSpPr txBox="1"/>
          <p:nvPr/>
        </p:nvSpPr>
        <p:spPr>
          <a:xfrm>
            <a:off x="549088" y="164957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solidFill>
                  <a:srgbClr val="FFCA08"/>
                </a:solidFill>
              </a:rPr>
              <a:t>USI e IMPIEGHI /2</a:t>
            </a:r>
          </a:p>
        </p:txBody>
      </p:sp>
      <p:pic>
        <p:nvPicPr>
          <p:cNvPr id="1026" name="Picture 2" descr="Dr Theiss Arnica Gel Forte 100ml">
            <a:extLst>
              <a:ext uri="{FF2B5EF4-FFF2-40B4-BE49-F238E27FC236}">
                <a16:creationId xmlns:a16="http://schemas.microsoft.com/office/drawing/2014/main" id="{0858A963-26F1-BB7F-50CB-77C463B2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6" y="1298835"/>
            <a:ext cx="2340000" cy="2340000"/>
          </a:xfrm>
          <a:prstGeom prst="rect">
            <a:avLst/>
          </a:prstGeom>
          <a:noFill/>
          <a:ln w="12700">
            <a:solidFill>
              <a:srgbClr val="E587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D186FEB-2AFF-8881-7FEA-10CAB0552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84" y="1298835"/>
            <a:ext cx="2340000" cy="234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2B7E698-1C23-5FF4-B1CA-B03244B14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85" y="1298835"/>
            <a:ext cx="2340000" cy="234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531FA8-CB87-8716-F7DA-E80C85C197D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" y="4097556"/>
            <a:ext cx="2340000" cy="234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B8A4637-ADE3-4737-DF91-68EF83D3A3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1"/>
          <a:stretch/>
        </p:blipFill>
        <p:spPr>
          <a:xfrm>
            <a:off x="2858885" y="4414023"/>
            <a:ext cx="2832319" cy="1884024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DD9F9B6-F5C4-6E8C-5474-29DC905859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0" b="35817"/>
          <a:stretch/>
        </p:blipFill>
        <p:spPr>
          <a:xfrm>
            <a:off x="5785759" y="5069795"/>
            <a:ext cx="2875535" cy="751775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89BC2CE-CB54-34AD-F3E1-BE5C685DD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40" y="2523212"/>
            <a:ext cx="2160000" cy="2160000"/>
          </a:xfrm>
          <a:prstGeom prst="rect">
            <a:avLst/>
          </a:prstGeom>
          <a:ln w="12700">
            <a:solidFill>
              <a:srgbClr val="E5870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CCF971-CB48-0F00-4584-4D065569D736}"/>
              </a:ext>
            </a:extLst>
          </p:cNvPr>
          <p:cNvSpPr txBox="1"/>
          <p:nvPr/>
        </p:nvSpPr>
        <p:spPr>
          <a:xfrm>
            <a:off x="1060314" y="3603212"/>
            <a:ext cx="58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Gel.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5827DE8-76EB-30D1-B6E8-A9510928B06B}"/>
              </a:ext>
            </a:extLst>
          </p:cNvPr>
          <p:cNvSpPr txBox="1"/>
          <p:nvPr/>
        </p:nvSpPr>
        <p:spPr>
          <a:xfrm>
            <a:off x="3375418" y="3603212"/>
            <a:ext cx="107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Pomate.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BF59B4-468E-2443-F0E0-B72C8D81776E}"/>
              </a:ext>
            </a:extLst>
          </p:cNvPr>
          <p:cNvSpPr txBox="1"/>
          <p:nvPr/>
        </p:nvSpPr>
        <p:spPr>
          <a:xfrm>
            <a:off x="5960584" y="3638835"/>
            <a:ext cx="65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Olio.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6F1CEB6-3AD3-1153-9854-4B45DC8B6039}"/>
              </a:ext>
            </a:extLst>
          </p:cNvPr>
          <p:cNvSpPr txBox="1"/>
          <p:nvPr/>
        </p:nvSpPr>
        <p:spPr>
          <a:xfrm>
            <a:off x="8154660" y="4683212"/>
            <a:ext cx="10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Pastiglie.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282A6C-3A8E-1908-A00A-CE034D9B18D0}"/>
              </a:ext>
            </a:extLst>
          </p:cNvPr>
          <p:cNvSpPr txBox="1"/>
          <p:nvPr/>
        </p:nvSpPr>
        <p:spPr>
          <a:xfrm>
            <a:off x="1157357" y="6437556"/>
            <a:ext cx="87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Paste.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7FE15ED-D49E-2F09-030F-1F04D1AECABD}"/>
              </a:ext>
            </a:extLst>
          </p:cNvPr>
          <p:cNvSpPr txBox="1"/>
          <p:nvPr/>
        </p:nvSpPr>
        <p:spPr>
          <a:xfrm>
            <a:off x="6763083" y="5762170"/>
            <a:ext cx="9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Creme.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3B5C1F-C8F4-15D5-CCB8-E433CE517921}"/>
              </a:ext>
            </a:extLst>
          </p:cNvPr>
          <p:cNvSpPr txBox="1"/>
          <p:nvPr/>
        </p:nvSpPr>
        <p:spPr>
          <a:xfrm>
            <a:off x="3672306" y="6297447"/>
            <a:ext cx="12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Unguento.</a:t>
            </a:r>
          </a:p>
        </p:txBody>
      </p:sp>
    </p:spTree>
    <p:extLst>
      <p:ext uri="{BB962C8B-B14F-4D97-AF65-F5344CB8AC3E}">
        <p14:creationId xmlns:p14="http://schemas.microsoft.com/office/powerpoint/2010/main" val="185242437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</TotalTime>
  <Words>563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Bell MT</vt:lpstr>
      <vt:lpstr>Calibri</vt:lpstr>
      <vt:lpstr>Calibri Light</vt:lpstr>
      <vt:lpstr>Candara Light</vt:lpstr>
      <vt:lpstr>Trebuchet MS</vt:lpstr>
      <vt:lpstr>Wingdings 3</vt:lpstr>
      <vt:lpstr>Sfaccettatura</vt:lpstr>
      <vt:lpstr>ARNICA</vt:lpstr>
      <vt:lpstr>HABITAT e DISTRIBUZIONE</vt:lpstr>
      <vt:lpstr>CARATTERI DISTINTIVI DELLA PIANTA </vt:lpstr>
      <vt:lpstr>DROGA </vt:lpstr>
      <vt:lpstr>PRINCIPI ATTIVI /1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ARNICA</dc:title>
  <dc:creator>Anna Chiara Volpicelli</dc:creator>
  <cp:lastModifiedBy>mauro serafini</cp:lastModifiedBy>
  <cp:revision>147</cp:revision>
  <dcterms:created xsi:type="dcterms:W3CDTF">2022-05-05T17:11:57Z</dcterms:created>
  <dcterms:modified xsi:type="dcterms:W3CDTF">2022-05-13T08:22:59Z</dcterms:modified>
</cp:coreProperties>
</file>