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42659-2889-417A-B9F0-4D40206E42E2}" v="798" dt="2022-04-27T09:34:44.336"/>
    <p1510:client id="{74E4D8AF-3E7E-4D88-AC74-ADA775C05B95}" v="84" dt="2022-04-27T10:04:48.590"/>
    <p1510:client id="{AD10A395-2CFE-4A87-B9F4-96CA069A3330}" v="130" dt="2022-04-27T09:49:04.130"/>
    <p1510:client id="{D87C8F23-3516-4DB0-B0B7-436E7089F62A}" v="154" dt="2022-05-05T19:48:50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717627F-F1AC-4505-8F18-6BCD26A0E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0BD44EE-3485-4293-9F06-7EE27BAA26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4D8F-B246-464B-8A6A-86920D638C9A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2AD2022-DF94-45B0-9A10-649B6A5AE5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BE3D51F-45F1-43A4-87CF-D6ACE9850A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5E46-E422-409D-879A-650EB0E6AA67}" type="slidenum">
              <a:rPr lang="pt-PT" smtClean="0"/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309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E1FF-E51E-4690-AB50-96282B45F3AE}" type="datetimeFigureOut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9F17-7139-4B24-822D-BF5CF4538D72}" type="slidenum">
              <a:rPr lang="pt-PT" noProof="0" smtClean="0"/>
              <a:t>‹N›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30966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59F17-7139-4B24-822D-BF5CF4538D7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3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9F17-7139-4B24-822D-BF5CF4538D72}" type="slidenum">
              <a:rPr lang="pt-PT" noProof="0" smtClean="0"/>
              <a:t>9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2771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de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724C7D-91B5-44E2-B5E4-FFACAE2B3F7A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Forma liv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C8992-7E3B-425C-BFED-9A51FD6F7B2D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3" name="Marcador de Posição do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64F52-6F5F-45F8-B5BC-E494F6156C4D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1" name="Forma liv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  <p:sp>
        <p:nvSpPr>
          <p:cNvPr id="14" name="Caixa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t-PT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Caixa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t-PT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pt-PT" noProof="0"/>
              <a:t>Clique para editar os Estilos de título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440CF-010E-4BDA-BB8D-6034DEA4DFA5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21" name="Marcador de Posição do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pt-PT" noProof="0"/>
              <a:t>Clique para editar os Estilos de título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9A187F-305E-4D79-BBEC-5D0D3E75B08E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1" name="Forma liv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  <p:sp>
        <p:nvSpPr>
          <p:cNvPr id="17" name="Caixa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t-PT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Caixa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t-PT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21" name="Marcador de Posição do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pt-PT" noProof="0"/>
              <a:t>Clique para editar os Estilos de título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1D7EC-07A8-4E35-BFD8-2275EE8E0C3B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A4A18-A6C9-44AF-BB3E-43EFB506E119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8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A6BF54-B711-4F85-A69E-7023A76209F9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8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5CF04-8C48-4267-9532-66317C6F2D20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8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394710-4B46-4EF6-BB42-FD637EB9A695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28B8E-3681-4839-84F2-E08D0CEB8A28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0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319D26-DE4B-484B-AD8E-0C8D9C0AFEF8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2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1886D-BE74-4200-97EB-3A4B2D752193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CD5A4E-94B8-4364-AB83-073BA38528B4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078AFC-3EB6-4C2B-9440-D28372915184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361F2-783B-43D7-BE05-AF87F9CAAE85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Forma liv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orma liv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orma liv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orma liv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orma liv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orma liv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orma liv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orma liv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orma liv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orma liv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orma liv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orma liv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orma liv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orma livre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orma liv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orma liv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orma liv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orma liv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orma liv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orma liv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orma liv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orma liv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orma liv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orma liv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orma liv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tâ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CEE130-D335-4643-B21F-AD6A4E58DDEC}" type="datetime1">
              <a:rPr lang="pt-PT" noProof="0" smtClean="0"/>
              <a:t>07/05/2022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‹N›</a:t>
            </a:fld>
            <a:endParaRPr lang="pt-P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4" descr="Uma imagem com planta, verde&#10;&#10;Descrição gerada automaticamente">
            <a:extLst>
              <a:ext uri="{FF2B5EF4-FFF2-40B4-BE49-F238E27FC236}">
                <a16:creationId xmlns:a16="http://schemas.microsoft.com/office/drawing/2014/main" id="{375EBACB-52D3-2EC5-3FCC-AB2254FD5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49" r="-1" b="14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D7441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653" y="3904458"/>
            <a:ext cx="6164232" cy="103209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400">
                <a:solidFill>
                  <a:srgbClr val="FEFFFF"/>
                </a:solidFill>
              </a:rPr>
              <a:t>CICUTA MAGGIORE </a:t>
            </a:r>
            <a:br>
              <a:rPr lang="pt-PT" sz="3400"/>
            </a:br>
            <a:r>
              <a:rPr lang="pt-PT" sz="3400" i="1" err="1">
                <a:solidFill>
                  <a:srgbClr val="FEFFFF"/>
                </a:solidFill>
              </a:rPr>
              <a:t>Conium</a:t>
            </a:r>
            <a:r>
              <a:rPr lang="pt-PT" sz="3400" i="1">
                <a:solidFill>
                  <a:srgbClr val="FEFFFF"/>
                </a:solidFill>
              </a:rPr>
              <a:t> </a:t>
            </a:r>
            <a:r>
              <a:rPr lang="pt-PT" sz="3400" i="1" err="1">
                <a:solidFill>
                  <a:srgbClr val="FEFFFF"/>
                </a:solidFill>
              </a:rPr>
              <a:t>maculatum</a:t>
            </a:r>
            <a:r>
              <a:rPr lang="pt-PT" sz="3400">
                <a:solidFill>
                  <a:srgbClr val="FEFFFF"/>
                </a:solidFill>
              </a:rPr>
              <a:t>, L. 1753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3653" y="4946245"/>
            <a:ext cx="5454227" cy="524935"/>
          </a:xfrm>
        </p:spPr>
        <p:txBody>
          <a:bodyPr rtlCol="0">
            <a:normAutofit/>
          </a:bodyPr>
          <a:lstStyle/>
          <a:p>
            <a:r>
              <a:rPr lang="pt-PT" sz="1700" dirty="0">
                <a:solidFill>
                  <a:srgbClr val="FEFFFF"/>
                </a:solidFill>
              </a:rPr>
              <a:t>Victoria Ramundo, Cristina Pesce, Adelina Rosu 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B38E6D-1562-281A-433B-60AD83331980}"/>
              </a:ext>
            </a:extLst>
          </p:cNvPr>
          <p:cNvSpPr txBox="1"/>
          <p:nvPr/>
        </p:nvSpPr>
        <p:spPr>
          <a:xfrm>
            <a:off x="5083546" y="48739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i="1"/>
              <a:t>CURIOSITÀ </a:t>
            </a:r>
            <a:endParaRPr lang="pt-PT" sz="28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19BBE6-2848-6E77-8E69-C6C6D6B5F0B6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6E50A9-5C52-967B-E99F-24DA5B2AD8A6}"/>
              </a:ext>
            </a:extLst>
          </p:cNvPr>
          <p:cNvSpPr txBox="1"/>
          <p:nvPr/>
        </p:nvSpPr>
        <p:spPr>
          <a:xfrm>
            <a:off x="1934330" y="1457145"/>
            <a:ext cx="912876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/>
              <a:t>1. </a:t>
            </a:r>
            <a:r>
              <a:rPr lang="pt-PT" sz="2000" err="1"/>
              <a:t>Dalle</a:t>
            </a:r>
            <a:r>
              <a:rPr lang="pt-PT" sz="2000"/>
              <a:t> </a:t>
            </a:r>
            <a:r>
              <a:rPr lang="pt-PT" sz="2000" err="1"/>
              <a:t>foglie</a:t>
            </a:r>
            <a:r>
              <a:rPr lang="pt-PT" sz="2000"/>
              <a:t> </a:t>
            </a:r>
            <a:r>
              <a:rPr lang="pt-PT" sz="2000" err="1"/>
              <a:t>della</a:t>
            </a:r>
            <a:r>
              <a:rPr lang="pt-PT" sz="2000"/>
              <a:t> Cicuta si </a:t>
            </a:r>
            <a:r>
              <a:rPr lang="pt-PT" sz="2000" err="1"/>
              <a:t>estrae</a:t>
            </a:r>
            <a:r>
              <a:rPr lang="pt-PT" sz="2000"/>
              <a:t> </a:t>
            </a:r>
            <a:r>
              <a:rPr lang="pt-PT" sz="2000" err="1"/>
              <a:t>un</a:t>
            </a:r>
            <a:r>
              <a:rPr lang="pt-PT" sz="2000"/>
              <a:t> </a:t>
            </a:r>
            <a:r>
              <a:rPr lang="pt-PT" sz="2000" err="1"/>
              <a:t>olio</a:t>
            </a:r>
            <a:r>
              <a:rPr lang="pt-PT" sz="2000"/>
              <a:t> </a:t>
            </a:r>
            <a:r>
              <a:rPr lang="pt-PT" sz="2000" err="1"/>
              <a:t>essenziale</a:t>
            </a:r>
            <a:r>
              <a:rPr lang="pt-PT" sz="2000"/>
              <a:t> </a:t>
            </a:r>
            <a:r>
              <a:rPr lang="pt-PT" sz="2000" err="1"/>
              <a:t>detto</a:t>
            </a:r>
            <a:r>
              <a:rPr lang="pt-PT" sz="2000"/>
              <a:t> </a:t>
            </a:r>
            <a:r>
              <a:rPr lang="pt-PT" sz="2000" err="1"/>
              <a:t>esperidina</a:t>
            </a:r>
            <a:r>
              <a:rPr lang="pt-PT" sz="2000"/>
              <a:t>, </a:t>
            </a:r>
            <a:r>
              <a:rPr lang="pt-PT" sz="2000" err="1"/>
              <a:t>contenente</a:t>
            </a:r>
            <a:r>
              <a:rPr lang="pt-PT" sz="2000"/>
              <a:t> </a:t>
            </a:r>
            <a:r>
              <a:rPr lang="pt-PT" sz="2000" err="1"/>
              <a:t>carotene</a:t>
            </a:r>
            <a:endParaRPr lang="pt-PT" sz="2000"/>
          </a:p>
          <a:p>
            <a:endParaRPr lang="pt-PT"/>
          </a:p>
          <a:p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D42AC1-1641-D622-12B7-E8FCA0F15743}"/>
              </a:ext>
            </a:extLst>
          </p:cNvPr>
          <p:cNvSpPr txBox="1"/>
          <p:nvPr/>
        </p:nvSpPr>
        <p:spPr>
          <a:xfrm>
            <a:off x="1930700" y="3177360"/>
            <a:ext cx="78181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/>
              <a:t>2. Vista la </a:t>
            </a:r>
            <a:r>
              <a:rPr lang="pt-PT" sz="2000" err="1"/>
              <a:t>differenza</a:t>
            </a:r>
            <a:r>
              <a:rPr lang="pt-PT" sz="2000"/>
              <a:t> dei </a:t>
            </a:r>
            <a:r>
              <a:rPr lang="pt-PT" sz="2000" err="1"/>
              <a:t>tempi</a:t>
            </a:r>
            <a:r>
              <a:rPr lang="pt-PT" sz="2000"/>
              <a:t> </a:t>
            </a:r>
            <a:r>
              <a:rPr lang="pt-PT" sz="2000" err="1"/>
              <a:t>balsamici</a:t>
            </a:r>
            <a:r>
              <a:rPr lang="pt-PT" sz="2000"/>
              <a:t> </a:t>
            </a:r>
            <a:r>
              <a:rPr lang="pt-PT" sz="2000" err="1"/>
              <a:t>di</a:t>
            </a:r>
            <a:r>
              <a:rPr lang="pt-PT" sz="2000"/>
              <a:t> </a:t>
            </a:r>
            <a:r>
              <a:rPr lang="pt-PT" sz="2000" err="1"/>
              <a:t>foglie</a:t>
            </a:r>
            <a:r>
              <a:rPr lang="pt-PT" sz="2000"/>
              <a:t> e </a:t>
            </a:r>
            <a:r>
              <a:rPr lang="pt-PT" sz="2000" err="1"/>
              <a:t>frutti</a:t>
            </a:r>
            <a:r>
              <a:rPr lang="pt-PT" sz="2000"/>
              <a:t>, si </a:t>
            </a:r>
            <a:r>
              <a:rPr lang="pt-PT" sz="2000" err="1"/>
              <a:t>avrà</a:t>
            </a:r>
            <a:r>
              <a:rPr lang="pt-PT" sz="2000"/>
              <a:t> </a:t>
            </a:r>
            <a:r>
              <a:rPr lang="pt-PT" sz="2000" err="1"/>
              <a:t>un</a:t>
            </a:r>
            <a:r>
              <a:rPr lang="pt-PT" sz="2000"/>
              <a:t> </a:t>
            </a:r>
            <a:r>
              <a:rPr lang="pt-PT" sz="2000" err="1"/>
              <a:t>buon</a:t>
            </a:r>
            <a:r>
              <a:rPr lang="pt-PT" sz="2000"/>
              <a:t> </a:t>
            </a:r>
            <a:r>
              <a:rPr lang="pt-PT" sz="2000" err="1"/>
              <a:t>raccolto</a:t>
            </a:r>
            <a:r>
              <a:rPr lang="pt-PT" sz="2000"/>
              <a:t> o solo </a:t>
            </a:r>
            <a:r>
              <a:rPr lang="pt-PT" sz="2000" err="1"/>
              <a:t>di</a:t>
            </a:r>
            <a:r>
              <a:rPr lang="pt-PT" sz="2000"/>
              <a:t> </a:t>
            </a:r>
            <a:r>
              <a:rPr lang="pt-PT" sz="2000" err="1"/>
              <a:t>foglie</a:t>
            </a:r>
            <a:r>
              <a:rPr lang="pt-PT" sz="2000"/>
              <a:t> o solo </a:t>
            </a:r>
            <a:r>
              <a:rPr lang="pt-PT" sz="2000" err="1"/>
              <a:t>di</a:t>
            </a:r>
            <a:r>
              <a:rPr lang="pt-PT" sz="2000"/>
              <a:t> </a:t>
            </a:r>
            <a:r>
              <a:rPr lang="pt-PT" sz="2000" err="1"/>
              <a:t>frutti</a:t>
            </a:r>
            <a:r>
              <a:rPr lang="pt-PT" sz="2000"/>
              <a:t>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BDD5DA-F77D-C20F-D247-49E4B1AC4410}"/>
              </a:ext>
            </a:extLst>
          </p:cNvPr>
          <p:cNvSpPr txBox="1"/>
          <p:nvPr/>
        </p:nvSpPr>
        <p:spPr>
          <a:xfrm>
            <a:off x="1928795" y="4930499"/>
            <a:ext cx="79933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/>
              <a:t>3. I </a:t>
            </a:r>
            <a:r>
              <a:rPr lang="pt-PT" sz="2000" err="1"/>
              <a:t>medici</a:t>
            </a:r>
            <a:r>
              <a:rPr lang="pt-PT" sz="2000"/>
              <a:t> </a:t>
            </a:r>
            <a:r>
              <a:rPr lang="pt-PT" sz="2000" err="1"/>
              <a:t>greci</a:t>
            </a:r>
            <a:r>
              <a:rPr lang="pt-PT" sz="2000"/>
              <a:t> e </a:t>
            </a:r>
            <a:r>
              <a:rPr lang="pt-PT" sz="2000" err="1"/>
              <a:t>arabi</a:t>
            </a:r>
            <a:r>
              <a:rPr lang="pt-PT" sz="2000"/>
              <a:t> </a:t>
            </a:r>
            <a:r>
              <a:rPr lang="pt-PT" sz="2000" err="1"/>
              <a:t>usavano</a:t>
            </a:r>
            <a:r>
              <a:rPr lang="pt-PT" sz="2000"/>
              <a:t> la Cicuta per curare </a:t>
            </a:r>
            <a:r>
              <a:rPr lang="pt-PT" sz="2000" err="1"/>
              <a:t>gonfiori</a:t>
            </a:r>
            <a:r>
              <a:rPr lang="pt-PT" sz="2000"/>
              <a:t>, </a:t>
            </a:r>
            <a:r>
              <a:rPr lang="pt-PT" sz="2000" err="1"/>
              <a:t>dolori</a:t>
            </a:r>
            <a:r>
              <a:rPr lang="pt-PT" sz="2000"/>
              <a:t> </a:t>
            </a:r>
            <a:r>
              <a:rPr lang="pt-PT" sz="2000" err="1"/>
              <a:t>articolari</a:t>
            </a:r>
            <a:r>
              <a:rPr lang="pt-PT" sz="2000"/>
              <a:t> e </a:t>
            </a:r>
            <a:r>
              <a:rPr lang="pt-PT" sz="2000" err="1"/>
              <a:t>affezioni</a:t>
            </a:r>
            <a:r>
              <a:rPr lang="pt-PT" sz="2000"/>
              <a:t> </a:t>
            </a:r>
            <a:r>
              <a:rPr lang="pt-PT" sz="2000" err="1"/>
              <a:t>della</a:t>
            </a:r>
            <a:r>
              <a:rPr lang="pt-PT" sz="2000"/>
              <a:t> </a:t>
            </a:r>
            <a:r>
              <a:rPr lang="pt-PT" sz="2000" err="1"/>
              <a:t>pelle</a:t>
            </a:r>
            <a:r>
              <a:rPr lang="pt-PT" sz="20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84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76601" y="1299411"/>
            <a:ext cx="8915399" cy="2262781"/>
          </a:xfrm>
        </p:spPr>
        <p:txBody>
          <a:bodyPr>
            <a:normAutofit/>
          </a:bodyPr>
          <a:lstStyle/>
          <a:p>
            <a:r>
              <a:rPr lang="it-IT" sz="3600" dirty="0"/>
              <a:t>Grazie per l’attenzione.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91700" y="6488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Tesi Botanica 2022</a:t>
            </a:r>
          </a:p>
        </p:txBody>
      </p:sp>
    </p:spTree>
    <p:extLst>
      <p:ext uri="{BB962C8B-B14F-4D97-AF65-F5344CB8AC3E}">
        <p14:creationId xmlns:p14="http://schemas.microsoft.com/office/powerpoint/2010/main" val="360766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8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8" name="Group 10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9" name="Rectangle 11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1" name="Rectangle 119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21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15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F38B17-0389-18A3-2A92-04DF211228E1}"/>
              </a:ext>
            </a:extLst>
          </p:cNvPr>
          <p:cNvSpPr txBox="1"/>
          <p:nvPr/>
        </p:nvSpPr>
        <p:spPr>
          <a:xfrm>
            <a:off x="217425" y="571500"/>
            <a:ext cx="4399578" cy="6731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ts val="1000"/>
              </a:spcBef>
              <a:buClr>
                <a:srgbClr val="E0E944"/>
              </a:buClr>
              <a:buFont typeface="Arial"/>
              <a:buChar char="•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Appartiene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famiglia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Apiaceae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E0E944"/>
              </a:buClr>
              <a:buFont typeface="Arial"/>
              <a:buChar char="•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Originaria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dell'Europa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285750" indent="-285750">
              <a:spcBef>
                <a:spcPts val="1000"/>
              </a:spcBef>
              <a:buClr>
                <a:srgbClr val="E0E944"/>
              </a:buClr>
              <a:buFont typeface="Arial"/>
              <a:buChar char="•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Provvista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radice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cava tuberosa a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fittonate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285750" indent="-285750">
              <a:spcBef>
                <a:spcPts val="1000"/>
              </a:spcBef>
              <a:buClr>
                <a:srgbClr val="E0E944"/>
              </a:buClr>
              <a:buFont typeface="Arial"/>
              <a:buChar char="•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Presenta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fusti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cavi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eretti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glabri</a:t>
            </a:r>
          </a:p>
          <a:p>
            <a:pPr marL="285750" indent="-285750">
              <a:spcBef>
                <a:spcPts val="1000"/>
              </a:spcBef>
              <a:buClr>
                <a:srgbClr val="E0E944"/>
              </a:buClr>
              <a:buFont typeface="Arial"/>
              <a:buChar char="•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Colore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verdastro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chiazze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rosse-nerastre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>
              <a:spcBef>
                <a:spcPts val="1000"/>
              </a:spcBef>
              <a:buClr>
                <a:srgbClr val="E0E944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rgbClr val="E0E944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m cenoura silvestre, flor, planta&#10;&#10;Descrição gerada automaticamente">
            <a:extLst>
              <a:ext uri="{FF2B5EF4-FFF2-40B4-BE49-F238E27FC236}">
                <a16:creationId xmlns:a16="http://schemas.microsoft.com/office/drawing/2014/main" id="{98613D0C-4A14-B6C0-CBA9-690D9EDE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497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30560B-6095-708F-E489-424BAB3E8ED1}"/>
              </a:ext>
            </a:extLst>
          </p:cNvPr>
          <p:cNvSpPr txBox="1"/>
          <p:nvPr/>
        </p:nvSpPr>
        <p:spPr>
          <a:xfrm flipV="1">
            <a:off x="1058333" y="4921312"/>
            <a:ext cx="385732" cy="5173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063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m flor, planta, cenoura silvestre, vegetal&#10;&#10;Descrição gerada automaticamente">
            <a:extLst>
              <a:ext uri="{FF2B5EF4-FFF2-40B4-BE49-F238E27FC236}">
                <a16:creationId xmlns:a16="http://schemas.microsoft.com/office/drawing/2014/main" id="{BA450489-44ED-C4B8-76F0-E88C2FE6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65100"/>
            <a:ext cx="4648200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4" descr="Uma imagem com planta, verde, exterior, palma&#10;&#10;Descrição gerada automaticamente">
            <a:extLst>
              <a:ext uri="{FF2B5EF4-FFF2-40B4-BE49-F238E27FC236}">
                <a16:creationId xmlns:a16="http://schemas.microsoft.com/office/drawing/2014/main" id="{D99E51F9-DD22-FB8B-76E3-03F20B00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29000"/>
            <a:ext cx="42926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1DE173-CEE9-2AD6-26B2-9EC24C0CC51B}"/>
              </a:ext>
            </a:extLst>
          </p:cNvPr>
          <p:cNvSpPr txBox="1"/>
          <p:nvPr/>
        </p:nvSpPr>
        <p:spPr>
          <a:xfrm>
            <a:off x="6692900" y="787400"/>
            <a:ext cx="52959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PT" sz="2400"/>
              <a:t>Sono </a:t>
            </a:r>
            <a:r>
              <a:rPr lang="pt-PT" sz="2400" err="1"/>
              <a:t>bianchi</a:t>
            </a:r>
          </a:p>
          <a:p>
            <a:pPr marL="457200" indent="-457200">
              <a:buFont typeface="Arial"/>
              <a:buChar char="•"/>
            </a:pPr>
            <a:r>
              <a:rPr lang="pt-PT" sz="2400" err="1"/>
              <a:t>Ombrellifere</a:t>
            </a:r>
            <a:r>
              <a:rPr lang="pt-PT" sz="2400"/>
              <a:t> </a:t>
            </a:r>
          </a:p>
          <a:p>
            <a:pPr marL="457200" indent="-457200">
              <a:buFont typeface="Arial"/>
              <a:buChar char="•"/>
            </a:pPr>
            <a:r>
              <a:rPr lang="pt-PT" sz="2400" err="1"/>
              <a:t>Il</a:t>
            </a:r>
            <a:r>
              <a:rPr lang="pt-PT" sz="2400"/>
              <a:t> </a:t>
            </a:r>
            <a:r>
              <a:rPr lang="pt-PT" sz="2400" err="1"/>
              <a:t>calice</a:t>
            </a:r>
            <a:r>
              <a:rPr lang="pt-PT" sz="2400"/>
              <a:t> </a:t>
            </a:r>
            <a:r>
              <a:rPr lang="pt-PT" sz="2400" err="1"/>
              <a:t>ha</a:t>
            </a:r>
            <a:r>
              <a:rPr lang="pt-PT" sz="2400"/>
              <a:t> 5 </a:t>
            </a:r>
            <a:r>
              <a:rPr lang="pt-PT" sz="2400" err="1"/>
              <a:t>sepali</a:t>
            </a:r>
            <a:r>
              <a:rPr lang="pt-PT" sz="2400"/>
              <a:t> </a:t>
            </a:r>
          </a:p>
          <a:p>
            <a:pPr marL="457200" indent="-457200">
              <a:buFont typeface="Arial"/>
              <a:buChar char="•"/>
            </a:pPr>
            <a:r>
              <a:rPr lang="pt-PT" sz="2400"/>
              <a:t>La </a:t>
            </a:r>
            <a:r>
              <a:rPr lang="pt-PT" sz="2400" err="1"/>
              <a:t>fioritura</a:t>
            </a:r>
            <a:r>
              <a:rPr lang="pt-PT" sz="2400"/>
              <a:t> varia in base </a:t>
            </a:r>
            <a:r>
              <a:rPr lang="pt-PT" sz="2400" err="1"/>
              <a:t>alla</a:t>
            </a:r>
            <a:r>
              <a:rPr lang="pt-PT" sz="2400"/>
              <a:t> </a:t>
            </a:r>
            <a:r>
              <a:rPr lang="pt-PT" sz="2400" err="1"/>
              <a:t>fascia</a:t>
            </a:r>
            <a:r>
              <a:rPr lang="pt-PT" sz="2400"/>
              <a:t> </a:t>
            </a:r>
            <a:r>
              <a:rPr lang="pt-PT" sz="2400" err="1"/>
              <a:t>climatica</a:t>
            </a:r>
            <a:endParaRPr lang="pt-PT" sz="2400"/>
          </a:p>
          <a:p>
            <a:pPr marL="457200" indent="-457200">
              <a:buFont typeface="Arial"/>
              <a:buChar char="•"/>
            </a:pPr>
            <a:endParaRPr lang="pt-PT" sz="24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667290-9770-D586-B461-0A331EB891AC}"/>
              </a:ext>
            </a:extLst>
          </p:cNvPr>
          <p:cNvSpPr txBox="1"/>
          <p:nvPr/>
        </p:nvSpPr>
        <p:spPr>
          <a:xfrm>
            <a:off x="8474075" y="26987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I FIORI </a:t>
            </a:r>
            <a:endParaRPr lang="pt-PT" sz="28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1F1010-BCB8-C296-E4FE-BB9576C02A37}"/>
              </a:ext>
            </a:extLst>
          </p:cNvPr>
          <p:cNvSpPr txBox="1"/>
          <p:nvPr/>
        </p:nvSpPr>
        <p:spPr>
          <a:xfrm>
            <a:off x="2952750" y="356235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LE FOGLIE </a:t>
            </a:r>
            <a:endParaRPr lang="pt-PT" sz="2400" b="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CB73AA-736B-2431-4E87-D405CC3721FA}"/>
              </a:ext>
            </a:extLst>
          </p:cNvPr>
          <p:cNvSpPr txBox="1"/>
          <p:nvPr/>
        </p:nvSpPr>
        <p:spPr>
          <a:xfrm>
            <a:off x="1724025" y="4098925"/>
            <a:ext cx="46609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/>
              <a:t>Sono alterne e formate da </a:t>
            </a:r>
            <a:r>
              <a:rPr lang="pt-PT" sz="2400" err="1"/>
              <a:t>un</a:t>
            </a:r>
            <a:r>
              <a:rPr lang="pt-PT" sz="2400"/>
              <a:t> robusto </a:t>
            </a:r>
            <a:r>
              <a:rPr lang="pt-PT" sz="2400" err="1"/>
              <a:t>picciolo</a:t>
            </a:r>
            <a:r>
              <a:rPr lang="pt-PT" sz="240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pt-PT" sz="2400"/>
              <a:t>50 cm x 40 cm </a:t>
            </a:r>
          </a:p>
          <a:p>
            <a:pPr marL="285750" indent="-285750">
              <a:buFont typeface="Arial"/>
              <a:buChar char="•"/>
            </a:pPr>
            <a:r>
              <a:rPr lang="pt-PT" sz="2400"/>
              <a:t>Margine </a:t>
            </a:r>
            <a:r>
              <a:rPr lang="pt-PT" sz="2400" err="1"/>
              <a:t>dentellato</a:t>
            </a:r>
            <a:r>
              <a:rPr lang="pt-PT" sz="240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pt-PT" sz="2400"/>
              <a:t>Colore </a:t>
            </a:r>
            <a:r>
              <a:rPr lang="pt-PT" sz="2400" err="1"/>
              <a:t>verdastro</a:t>
            </a:r>
            <a:r>
              <a:rPr lang="pt-PT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5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6C7DD921-0D46-DF07-26C8-239C5AC6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050" y="177800"/>
            <a:ext cx="3776199" cy="65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17BAA7-88FE-B7A5-0EE3-AF74EE9FFAE8}"/>
              </a:ext>
            </a:extLst>
          </p:cNvPr>
          <p:cNvSpPr txBox="1"/>
          <p:nvPr/>
        </p:nvSpPr>
        <p:spPr>
          <a:xfrm>
            <a:off x="4762500" y="254000"/>
            <a:ext cx="6680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IL FRUTTO </a:t>
            </a:r>
            <a:endParaRPr lang="pt-PT" sz="2000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AB9BB4-A605-E5BE-3903-44511426E7D1}"/>
              </a:ext>
            </a:extLst>
          </p:cNvPr>
          <p:cNvSpPr txBox="1"/>
          <p:nvPr/>
        </p:nvSpPr>
        <p:spPr>
          <a:xfrm>
            <a:off x="4067175" y="777875"/>
            <a:ext cx="5842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/>
              <a:t>E' dato da </a:t>
            </a:r>
            <a:r>
              <a:rPr lang="pt-PT" sz="2400" err="1"/>
              <a:t>due</a:t>
            </a:r>
            <a:r>
              <a:rPr lang="pt-PT" sz="2400"/>
              <a:t> </a:t>
            </a:r>
            <a:r>
              <a:rPr lang="pt-PT" sz="2400" err="1"/>
              <a:t>acheni</a:t>
            </a:r>
            <a:r>
              <a:rPr lang="pt-PT" sz="2400"/>
              <a:t> </a:t>
            </a:r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29C89E-DBED-408C-4EC0-6C54BAE4EEE9}"/>
              </a:ext>
            </a:extLst>
          </p:cNvPr>
          <p:cNvSpPr txBox="1"/>
          <p:nvPr/>
        </p:nvSpPr>
        <p:spPr>
          <a:xfrm>
            <a:off x="1530350" y="1708150"/>
            <a:ext cx="46228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PRINCIPI ATTIVI </a:t>
            </a:r>
            <a:endParaRPr lang="pt-PT" sz="2400" b="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1BC4BF-FE46-2617-3522-D6FBD777A3FE}"/>
              </a:ext>
            </a:extLst>
          </p:cNvPr>
          <p:cNvSpPr txBox="1"/>
          <p:nvPr/>
        </p:nvSpPr>
        <p:spPr>
          <a:xfrm>
            <a:off x="1050925" y="2473325"/>
            <a:ext cx="44196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/>
              <a:t>Droga: </a:t>
            </a:r>
            <a:r>
              <a:rPr lang="pt-PT" sz="2400" err="1"/>
              <a:t>semi</a:t>
            </a:r>
            <a:r>
              <a:rPr lang="pt-PT" sz="2400"/>
              <a:t>, </a:t>
            </a:r>
            <a:r>
              <a:rPr lang="pt-PT" sz="2400" err="1"/>
              <a:t>foglie</a:t>
            </a:r>
            <a:r>
              <a:rPr lang="pt-PT" sz="2400"/>
              <a:t>, </a:t>
            </a:r>
            <a:r>
              <a:rPr lang="pt-PT" sz="2400" err="1"/>
              <a:t>frutti</a:t>
            </a:r>
            <a:r>
              <a:rPr lang="pt-PT" sz="2400"/>
              <a:t> 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3B0CB4-6AFD-F0E6-CB94-05B98DF1CFAC}"/>
              </a:ext>
            </a:extLst>
          </p:cNvPr>
          <p:cNvSpPr txBox="1"/>
          <p:nvPr/>
        </p:nvSpPr>
        <p:spPr>
          <a:xfrm>
            <a:off x="3394075" y="364807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/>
              <a:t>COSTITUENTI </a:t>
            </a:r>
            <a:endParaRPr lang="pt-PT" sz="2800" b="1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80FBCC-9FF0-821E-17A3-90EBE4C3B4F4}"/>
              </a:ext>
            </a:extLst>
          </p:cNvPr>
          <p:cNvSpPr txBox="1"/>
          <p:nvPr/>
        </p:nvSpPr>
        <p:spPr>
          <a:xfrm>
            <a:off x="1352550" y="4324350"/>
            <a:ext cx="6934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err="1"/>
              <a:t>Alcaloidi</a:t>
            </a:r>
            <a:r>
              <a:rPr lang="pt-PT" sz="2400"/>
              <a:t> </a:t>
            </a:r>
            <a:r>
              <a:rPr lang="pt-PT" sz="2400" err="1"/>
              <a:t>piperidinici</a:t>
            </a:r>
            <a:r>
              <a:rPr lang="pt-PT" sz="2400"/>
              <a:t> (</a:t>
            </a:r>
            <a:r>
              <a:rPr lang="pt-PT" sz="2400" err="1"/>
              <a:t>coniina</a:t>
            </a:r>
            <a:r>
              <a:rPr lang="pt-PT" sz="2400"/>
              <a:t>, </a:t>
            </a:r>
            <a:r>
              <a:rPr lang="pt-PT" sz="2400" err="1"/>
              <a:t>coniceina</a:t>
            </a:r>
            <a:r>
              <a:rPr lang="pt-PT" sz="2400"/>
              <a:t>, </a:t>
            </a:r>
            <a:r>
              <a:rPr lang="pt-PT" sz="2400" err="1"/>
              <a:t>conidrina</a:t>
            </a:r>
            <a:r>
              <a:rPr lang="pt-PT" sz="2400"/>
              <a:t>, </a:t>
            </a:r>
            <a:r>
              <a:rPr lang="pt-PT" sz="2400" err="1"/>
              <a:t>metilconicina</a:t>
            </a:r>
            <a:r>
              <a:rPr lang="pt-PT" sz="2400"/>
              <a:t>, </a:t>
            </a:r>
            <a:r>
              <a:rPr lang="pt-PT" sz="2400" err="1"/>
              <a:t>pseudo</a:t>
            </a:r>
            <a:r>
              <a:rPr lang="pt-PT" sz="2400"/>
              <a:t> </a:t>
            </a:r>
            <a:r>
              <a:rPr lang="pt-PT" sz="2400" err="1"/>
              <a:t>conidrina</a:t>
            </a:r>
            <a:r>
              <a:rPr lang="pt-PT" sz="240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pt-PT" sz="2400"/>
              <a:t>La sua </a:t>
            </a:r>
            <a:r>
              <a:rPr lang="pt-PT" sz="2400" err="1"/>
              <a:t>composizione</a:t>
            </a:r>
            <a:r>
              <a:rPr lang="pt-PT" sz="2400"/>
              <a:t> varia </a:t>
            </a:r>
            <a:r>
              <a:rPr lang="pt-PT" sz="2400" err="1"/>
              <a:t>con</a:t>
            </a:r>
            <a:r>
              <a:rPr lang="pt-PT" sz="2400"/>
              <a:t> lo </a:t>
            </a:r>
            <a:r>
              <a:rPr lang="pt-PT" sz="2400" err="1"/>
              <a:t>sviluppo</a:t>
            </a:r>
            <a:r>
              <a:rPr lang="pt-PT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31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DAF771-A718-157F-FD4E-0A12ECD9DB75}"/>
              </a:ext>
            </a:extLst>
          </p:cNvPr>
          <p:cNvSpPr txBox="1"/>
          <p:nvPr/>
        </p:nvSpPr>
        <p:spPr>
          <a:xfrm>
            <a:off x="3962400" y="508000"/>
            <a:ext cx="6426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ALCALOIDI PIPERIDINICI </a:t>
            </a:r>
            <a:endParaRPr lang="pt-PT" sz="24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24D9B2-9CCA-8E09-4EB3-D847E819C8E5}"/>
              </a:ext>
            </a:extLst>
          </p:cNvPr>
          <p:cNvSpPr txBox="1"/>
          <p:nvPr/>
        </p:nvSpPr>
        <p:spPr>
          <a:xfrm>
            <a:off x="3267075" y="1463675"/>
            <a:ext cx="73279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800"/>
              <a:t>Sono </a:t>
            </a:r>
            <a:r>
              <a:rPr lang="pt-PT" sz="2800" err="1"/>
              <a:t>eterocicli</a:t>
            </a:r>
            <a:r>
              <a:rPr lang="pt-PT" sz="2800"/>
              <a:t> </a:t>
            </a:r>
            <a:r>
              <a:rPr lang="pt-PT" sz="2800" err="1"/>
              <a:t>azotati</a:t>
            </a:r>
            <a:r>
              <a:rPr lang="pt-PT" sz="2800"/>
              <a:t> </a:t>
            </a:r>
            <a:endParaRPr lang="pt-PT" sz="2400"/>
          </a:p>
          <a:p>
            <a:pPr marL="285750" indent="-285750">
              <a:buFont typeface="Arial"/>
              <a:buChar char="•"/>
            </a:pPr>
            <a:r>
              <a:rPr lang="pt-PT" sz="2800" err="1"/>
              <a:t>Contengono</a:t>
            </a:r>
            <a:r>
              <a:rPr lang="pt-PT" sz="2800"/>
              <a:t> </a:t>
            </a:r>
            <a:r>
              <a:rPr lang="pt-PT" sz="2800" err="1"/>
              <a:t>l'anello</a:t>
            </a:r>
            <a:r>
              <a:rPr lang="pt-PT" sz="2800"/>
              <a:t> </a:t>
            </a:r>
            <a:r>
              <a:rPr lang="pt-PT" sz="2800" err="1"/>
              <a:t>della</a:t>
            </a:r>
            <a:r>
              <a:rPr lang="pt-PT" sz="2800"/>
              <a:t> piperidina </a:t>
            </a:r>
          </a:p>
          <a:p>
            <a:endParaRPr lang="pt-PT" sz="2800"/>
          </a:p>
        </p:txBody>
      </p:sp>
      <p:pic>
        <p:nvPicPr>
          <p:cNvPr id="4" name="Imagem 4" descr="Uma imagem com escuro, céu noturno&#10;&#10;Descrição gerada automaticamente">
            <a:extLst>
              <a:ext uri="{FF2B5EF4-FFF2-40B4-BE49-F238E27FC236}">
                <a16:creationId xmlns:a16="http://schemas.microsoft.com/office/drawing/2014/main" id="{8554B6FD-16ED-8FFD-CC45-BE02A838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0" y="2844800"/>
            <a:ext cx="4305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EDD1B9-B45D-A9A8-5A9D-7F3085B49F25}"/>
              </a:ext>
            </a:extLst>
          </p:cNvPr>
          <p:cNvSpPr txBox="1"/>
          <p:nvPr/>
        </p:nvSpPr>
        <p:spPr>
          <a:xfrm>
            <a:off x="5413555" y="23051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/>
              <a:t>CONIINA </a:t>
            </a:r>
            <a:endParaRPr lang="pt-PT" sz="24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B9F694-3FCA-7755-7595-2DEF116AB3EC}"/>
              </a:ext>
            </a:extLst>
          </p:cNvPr>
          <p:cNvSpPr txBox="1"/>
          <p:nvPr/>
        </p:nvSpPr>
        <p:spPr>
          <a:xfrm>
            <a:off x="2540539" y="821486"/>
            <a:ext cx="8432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800" i="1" err="1"/>
              <a:t>Caratteristiche</a:t>
            </a:r>
            <a:r>
              <a:rPr lang="pt-PT" sz="2800" i="1"/>
              <a:t>: </a:t>
            </a:r>
            <a:r>
              <a:rPr lang="pt-PT" sz="2800"/>
              <a:t>liquido oleoso, incolore/</a:t>
            </a:r>
            <a:r>
              <a:rPr lang="pt-PT" sz="2800" err="1"/>
              <a:t>giallo</a:t>
            </a:r>
            <a:r>
              <a:rPr lang="pt-PT" sz="280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pt-PT" sz="2800" err="1"/>
              <a:t>È</a:t>
            </a:r>
            <a:r>
              <a:rPr lang="pt-PT" sz="2800"/>
              <a:t> </a:t>
            </a:r>
            <a:r>
              <a:rPr lang="pt-PT" sz="2800" err="1"/>
              <a:t>l'alcaloide</a:t>
            </a:r>
            <a:r>
              <a:rPr lang="pt-PT" sz="2800"/>
              <a:t> </a:t>
            </a:r>
            <a:r>
              <a:rPr lang="pt-PT" sz="2800" err="1"/>
              <a:t>più</a:t>
            </a:r>
            <a:r>
              <a:rPr lang="pt-PT" sz="2800"/>
              <a:t> </a:t>
            </a:r>
            <a:r>
              <a:rPr lang="pt-PT" sz="2800" err="1"/>
              <a:t>attivo</a:t>
            </a:r>
            <a:r>
              <a:rPr lang="pt-PT" sz="2800"/>
              <a:t> e </a:t>
            </a:r>
            <a:r>
              <a:rPr lang="pt-PT" sz="2800" err="1"/>
              <a:t>maggiormente</a:t>
            </a:r>
            <a:r>
              <a:rPr lang="pt-PT" sz="2800"/>
              <a:t> tossico </a:t>
            </a:r>
          </a:p>
          <a:p>
            <a:pPr marL="285750" indent="-285750">
              <a:buFont typeface="Arial"/>
              <a:buChar char="•"/>
            </a:pPr>
            <a:r>
              <a:rPr lang="pt-PT" sz="2800"/>
              <a:t>Primo alcaloide </a:t>
            </a:r>
            <a:r>
              <a:rPr lang="pt-PT" sz="2800" err="1"/>
              <a:t>sintetizzato</a:t>
            </a:r>
            <a:r>
              <a:rPr lang="pt-PT" sz="2800"/>
              <a:t> (</a:t>
            </a:r>
            <a:r>
              <a:rPr lang="pt-PT" sz="2800" err="1"/>
              <a:t>Ladenburg</a:t>
            </a:r>
            <a:r>
              <a:rPr lang="pt-PT" sz="2800"/>
              <a:t>, 1886)</a:t>
            </a:r>
          </a:p>
          <a:p>
            <a:pPr marL="285750" indent="-285750">
              <a:buFont typeface="Arial"/>
              <a:buChar char="•"/>
            </a:pPr>
            <a:r>
              <a:rPr lang="pt-PT" sz="2800" err="1"/>
              <a:t>È</a:t>
            </a:r>
            <a:r>
              <a:rPr lang="pt-PT" sz="2800"/>
              <a:t> una </a:t>
            </a:r>
            <a:r>
              <a:rPr lang="pt-PT" sz="2800" err="1"/>
              <a:t>neurotossina</a:t>
            </a:r>
            <a:r>
              <a:rPr lang="pt-PT" sz="2800"/>
              <a:t> 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4E1B49D9-11F5-C2BC-FDDB-D955C6CA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38" y="3461426"/>
            <a:ext cx="5518029" cy="29400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6A5C80-5449-D586-3BA0-7B860C1FB16A}"/>
              </a:ext>
            </a:extLst>
          </p:cNvPr>
          <p:cNvSpPr txBox="1"/>
          <p:nvPr/>
        </p:nvSpPr>
        <p:spPr>
          <a:xfrm>
            <a:off x="8361872" y="3919267"/>
            <a:ext cx="31170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i="1"/>
              <a:t>Formula </a:t>
            </a:r>
            <a:r>
              <a:rPr lang="pt-PT" sz="2400" i="1" err="1"/>
              <a:t>di</a:t>
            </a:r>
            <a:r>
              <a:rPr lang="pt-PT" sz="2400" i="1"/>
              <a:t> </a:t>
            </a:r>
            <a:r>
              <a:rPr lang="pt-PT" sz="2400" i="1" err="1"/>
              <a:t>struttura</a:t>
            </a:r>
          </a:p>
          <a:p>
            <a:endParaRPr lang="pt-PT" sz="2400"/>
          </a:p>
          <a:p>
            <a:r>
              <a:rPr lang="pt-PT" sz="2400"/>
              <a:t>        C</a:t>
            </a:r>
            <a:r>
              <a:rPr lang="pt-PT" sz="1600"/>
              <a:t>8</a:t>
            </a:r>
            <a:r>
              <a:rPr lang="pt-PT" sz="2400"/>
              <a:t> H</a:t>
            </a:r>
            <a:r>
              <a:rPr lang="pt-PT" sz="1600"/>
              <a:t>17</a:t>
            </a:r>
            <a:r>
              <a:rPr lang="pt-PT" sz="2400"/>
              <a:t> N</a:t>
            </a:r>
          </a:p>
          <a:p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391723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778589-CB80-FD71-257A-FE430BF3EA89}"/>
              </a:ext>
            </a:extLst>
          </p:cNvPr>
          <p:cNvSpPr txBox="1"/>
          <p:nvPr/>
        </p:nvSpPr>
        <p:spPr>
          <a:xfrm>
            <a:off x="2946400" y="30480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/>
              <a:t>ATTIVITÀ </a:t>
            </a:r>
            <a:endParaRPr lang="pt-PT" sz="28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05AB2F-4AEE-202E-2EEE-A2CF0012C3FA}"/>
              </a:ext>
            </a:extLst>
          </p:cNvPr>
          <p:cNvSpPr txBox="1"/>
          <p:nvPr/>
        </p:nvSpPr>
        <p:spPr>
          <a:xfrm>
            <a:off x="1565275" y="1120775"/>
            <a:ext cx="90678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err="1"/>
              <a:t>Oggi</a:t>
            </a:r>
            <a:r>
              <a:rPr lang="pt-PT" sz="2400"/>
              <a:t> </a:t>
            </a:r>
            <a:r>
              <a:rPr lang="pt-PT" sz="2400" err="1"/>
              <a:t>è</a:t>
            </a:r>
            <a:r>
              <a:rPr lang="pt-PT" sz="2400"/>
              <a:t> </a:t>
            </a:r>
            <a:r>
              <a:rPr lang="pt-PT" sz="2400" err="1"/>
              <a:t>usata</a:t>
            </a:r>
            <a:r>
              <a:rPr lang="pt-PT" sz="2400"/>
              <a:t>, in </a:t>
            </a:r>
            <a:r>
              <a:rPr lang="pt-PT" sz="2400" err="1"/>
              <a:t>piccole</a:t>
            </a:r>
            <a:r>
              <a:rPr lang="pt-PT" sz="2400"/>
              <a:t> </a:t>
            </a:r>
            <a:r>
              <a:rPr lang="pt-PT" sz="2400" err="1"/>
              <a:t>dosi</a:t>
            </a:r>
            <a:r>
              <a:rPr lang="pt-PT" sz="2400"/>
              <a:t>, come:</a:t>
            </a:r>
          </a:p>
          <a:p>
            <a:pPr marL="457200" indent="-457200">
              <a:buAutoNum type="arabicPeriod"/>
            </a:pPr>
            <a:r>
              <a:rPr lang="pt-PT" sz="2400" err="1"/>
              <a:t>Antidolorifico</a:t>
            </a:r>
            <a:r>
              <a:rPr lang="pt-PT" sz="2400"/>
              <a:t> </a:t>
            </a:r>
          </a:p>
          <a:p>
            <a:pPr marL="457200" indent="-457200">
              <a:buAutoNum type="arabicPeriod"/>
            </a:pPr>
            <a:r>
              <a:rPr lang="pt-PT" sz="2400" err="1"/>
              <a:t>Anestetico</a:t>
            </a:r>
            <a:r>
              <a:rPr lang="pt-PT" sz="2400"/>
              <a:t> </a:t>
            </a:r>
            <a:r>
              <a:rPr lang="pt-PT" sz="2400" err="1"/>
              <a:t>locale</a:t>
            </a:r>
            <a:r>
              <a:rPr lang="pt-PT" sz="2400"/>
              <a:t> </a:t>
            </a:r>
          </a:p>
          <a:p>
            <a:pPr marL="457200" indent="-457200">
              <a:buAutoNum type="arabicPeriod"/>
            </a:pPr>
            <a:r>
              <a:rPr lang="pt-PT" sz="2400" err="1"/>
              <a:t>Antispasmastico</a:t>
            </a:r>
            <a:r>
              <a:rPr lang="pt-PT" sz="2400"/>
              <a:t> (</a:t>
            </a:r>
            <a:r>
              <a:rPr lang="pt-PT" sz="2400" err="1"/>
              <a:t>nevralgie</a:t>
            </a:r>
            <a:r>
              <a:rPr lang="pt-PT" sz="2400"/>
              <a:t>)</a:t>
            </a:r>
          </a:p>
          <a:p>
            <a:pPr marL="457200" indent="-457200">
              <a:buAutoNum type="arabicPeriod"/>
            </a:pPr>
            <a:r>
              <a:rPr lang="pt-PT" sz="2400"/>
              <a:t>Sedativo (</a:t>
            </a:r>
            <a:r>
              <a:rPr lang="pt-PT" sz="2400" err="1"/>
              <a:t>tic</a:t>
            </a:r>
            <a:r>
              <a:rPr lang="pt-PT" sz="2400"/>
              <a:t> ed </a:t>
            </a:r>
            <a:r>
              <a:rPr lang="pt-PT" sz="2400" err="1"/>
              <a:t>epilessia</a:t>
            </a:r>
            <a:r>
              <a:rPr lang="pt-PT" sz="2400"/>
              <a:t>)</a:t>
            </a:r>
          </a:p>
          <a:p>
            <a:pPr marL="457200" indent="-457200">
              <a:buAutoNum type="arabicPeriod"/>
            </a:pPr>
            <a:r>
              <a:rPr lang="pt-PT" sz="2400" err="1"/>
              <a:t>Omeopatia</a:t>
            </a:r>
            <a:r>
              <a:rPr lang="pt-PT" sz="2400"/>
              <a:t> 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D563F-D079-B939-3AF5-C44275725B4E}"/>
              </a:ext>
            </a:extLst>
          </p:cNvPr>
          <p:cNvSpPr txBox="1"/>
          <p:nvPr/>
        </p:nvSpPr>
        <p:spPr>
          <a:xfrm>
            <a:off x="2435578" y="4248150"/>
            <a:ext cx="3505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/>
              <a:t>DOSE LETALE </a:t>
            </a:r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3684E4-9A06-FA49-6FF4-F66FB3CA8BEA}"/>
              </a:ext>
            </a:extLst>
          </p:cNvPr>
          <p:cNvSpPr txBox="1"/>
          <p:nvPr/>
        </p:nvSpPr>
        <p:spPr>
          <a:xfrm rot="10800000" flipV="1">
            <a:off x="2219325" y="4951373"/>
            <a:ext cx="74549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err="1"/>
              <a:t>Frutti</a:t>
            </a:r>
            <a:r>
              <a:rPr lang="pt-PT" sz="2400"/>
              <a:t> </a:t>
            </a:r>
            <a:r>
              <a:rPr lang="pt-PT" sz="2400" err="1"/>
              <a:t>immaturi</a:t>
            </a:r>
            <a:r>
              <a:rPr lang="pt-PT" sz="240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pt-PT" sz="2400" err="1"/>
              <a:t>Decina</a:t>
            </a:r>
            <a:r>
              <a:rPr lang="pt-PT" sz="2400"/>
              <a:t> </a:t>
            </a:r>
            <a:r>
              <a:rPr lang="pt-PT" sz="2400" err="1"/>
              <a:t>di</a:t>
            </a:r>
            <a:r>
              <a:rPr lang="pt-PT" sz="2400"/>
              <a:t> </a:t>
            </a:r>
            <a:r>
              <a:rPr lang="pt-PT" sz="2400" err="1"/>
              <a:t>foglie</a:t>
            </a:r>
            <a:r>
              <a:rPr lang="pt-PT" sz="2400"/>
              <a:t> </a:t>
            </a:r>
          </a:p>
        </p:txBody>
      </p:sp>
      <p:pic>
        <p:nvPicPr>
          <p:cNvPr id="6" name="Imagem 6" descr="Uma imagem com texto, interior, máquina de escrever, vários&#10;&#10;Descrição gerada automaticamente">
            <a:extLst>
              <a:ext uri="{FF2B5EF4-FFF2-40B4-BE49-F238E27FC236}">
                <a16:creationId xmlns:a16="http://schemas.microsoft.com/office/drawing/2014/main" id="{C70EC445-0B34-E439-C28F-E9B2AFDA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605016"/>
            <a:ext cx="4965700" cy="452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53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846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09DCCB-2E2C-5EC8-0D08-842734F9AE84}"/>
              </a:ext>
            </a:extLst>
          </p:cNvPr>
          <p:cNvSpPr txBox="1"/>
          <p:nvPr/>
        </p:nvSpPr>
        <p:spPr>
          <a:xfrm>
            <a:off x="502179" y="-617151"/>
            <a:ext cx="3778870" cy="31148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APOLOGIA DI SOCRATE</a:t>
            </a:r>
            <a:endParaRPr lang="pt-PT"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i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        </a:t>
            </a:r>
            <a:r>
              <a:rPr lang="en-US" sz="4000" b="1" i="1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Effetti</a:t>
            </a:r>
            <a:endParaRPr lang="en-US" sz="4000" b="1" err="1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3" descr="Uma imagem com pessoa, escultura&#10;&#10;Descrição gerada automaticamente">
            <a:extLst>
              <a:ext uri="{FF2B5EF4-FFF2-40B4-BE49-F238E27FC236}">
                <a16:creationId xmlns:a16="http://schemas.microsoft.com/office/drawing/2014/main" id="{7E43423F-BC65-76D1-9A7F-77A8C40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14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56A7C9-02C1-F78F-9C8A-5374D31782B7}"/>
              </a:ext>
            </a:extLst>
          </p:cNvPr>
          <p:cNvSpPr txBox="1"/>
          <p:nvPr/>
        </p:nvSpPr>
        <p:spPr>
          <a:xfrm>
            <a:off x="424180" y="3197860"/>
            <a:ext cx="3860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800" err="1">
                <a:solidFill>
                  <a:schemeClr val="bg1"/>
                </a:solidFill>
              </a:rPr>
              <a:t>Paralisi</a:t>
            </a:r>
            <a:r>
              <a:rPr lang="pt-PT" sz="2800">
                <a:solidFill>
                  <a:schemeClr val="bg1"/>
                </a:solidFill>
              </a:rPr>
              <a:t> </a:t>
            </a:r>
            <a:r>
              <a:rPr lang="pt-PT" sz="2800" err="1">
                <a:solidFill>
                  <a:schemeClr val="bg1"/>
                </a:solidFill>
              </a:rPr>
              <a:t>alla</a:t>
            </a:r>
            <a:r>
              <a:rPr lang="pt-PT" sz="2800">
                <a:solidFill>
                  <a:schemeClr val="bg1"/>
                </a:solidFill>
              </a:rPr>
              <a:t> gola </a:t>
            </a:r>
          </a:p>
          <a:p>
            <a:pPr marL="342900" indent="-342900">
              <a:buFont typeface="Arial"/>
              <a:buChar char="•"/>
            </a:pPr>
            <a:r>
              <a:rPr lang="pt-PT" sz="2800" err="1">
                <a:solidFill>
                  <a:schemeClr val="bg1"/>
                </a:solidFill>
              </a:rPr>
              <a:t>Intorpidimento</a:t>
            </a:r>
            <a:r>
              <a:rPr lang="pt-PT" sz="2800">
                <a:solidFill>
                  <a:schemeClr val="bg1"/>
                </a:solidFill>
              </a:rPr>
              <a:t> di </a:t>
            </a:r>
            <a:r>
              <a:rPr lang="pt-PT" sz="2800" err="1">
                <a:solidFill>
                  <a:schemeClr val="bg1"/>
                </a:solidFill>
              </a:rPr>
              <a:t>gambe</a:t>
            </a:r>
            <a:r>
              <a:rPr lang="pt-PT" sz="2800">
                <a:solidFill>
                  <a:schemeClr val="bg1"/>
                </a:solidFill>
              </a:rPr>
              <a:t> e torace </a:t>
            </a:r>
          </a:p>
          <a:p>
            <a:pPr marL="342900" indent="-342900">
              <a:buFont typeface="Arial"/>
              <a:buChar char="•"/>
            </a:pPr>
            <a:r>
              <a:rPr lang="pt-PT" sz="2800" err="1">
                <a:solidFill>
                  <a:schemeClr val="bg1"/>
                </a:solidFill>
              </a:rPr>
              <a:t>Asfissia</a:t>
            </a:r>
            <a:r>
              <a:rPr lang="pt-PT" sz="2800">
                <a:solidFill>
                  <a:schemeClr val="bg1"/>
                </a:solidFill>
              </a:rPr>
              <a:t> e arresto </a:t>
            </a:r>
            <a:r>
              <a:rPr lang="pt-PT" sz="2800" err="1">
                <a:solidFill>
                  <a:schemeClr val="bg1"/>
                </a:solidFill>
              </a:rPr>
              <a:t>respiratorio</a:t>
            </a:r>
            <a:r>
              <a:rPr lang="pt-PT" sz="280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019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03554E-C2B0-7059-AD7A-A5BDAFB8D91A}"/>
              </a:ext>
            </a:extLst>
          </p:cNvPr>
          <p:cNvSpPr txBox="1"/>
          <p:nvPr/>
        </p:nvSpPr>
        <p:spPr>
          <a:xfrm>
            <a:off x="3870960" y="213360"/>
            <a:ext cx="62788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/>
              <a:t>ADULTERAZIONE DELLA CICUTA </a:t>
            </a:r>
            <a:endParaRPr lang="pt-PT" sz="2800" b="1"/>
          </a:p>
        </p:txBody>
      </p:sp>
      <p:pic>
        <p:nvPicPr>
          <p:cNvPr id="3" name="Imagem 3" descr="Uma imagem com terra, deitado, vegetal, mentiroso&#10;&#10;Descrição gerada automaticamente">
            <a:extLst>
              <a:ext uri="{FF2B5EF4-FFF2-40B4-BE49-F238E27FC236}">
                <a16:creationId xmlns:a16="http://schemas.microsoft.com/office/drawing/2014/main" id="{82C0D7AD-0C93-DB7C-B4CC-327CBDD5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1433767"/>
            <a:ext cx="3733800" cy="325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AD0077C-2D6B-62A3-E20F-7AC9E227C36F}"/>
              </a:ext>
            </a:extLst>
          </p:cNvPr>
          <p:cNvSpPr txBox="1"/>
          <p:nvPr/>
        </p:nvSpPr>
        <p:spPr>
          <a:xfrm>
            <a:off x="7345680" y="5356860"/>
            <a:ext cx="4373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i="1" err="1"/>
              <a:t>Differenza</a:t>
            </a:r>
            <a:r>
              <a:rPr lang="pt-PT"/>
              <a:t>: </a:t>
            </a:r>
            <a:r>
              <a:rPr lang="pt-PT" err="1"/>
              <a:t>fusto</a:t>
            </a:r>
            <a:r>
              <a:rPr lang="pt-PT"/>
              <a:t> </a:t>
            </a:r>
            <a:r>
              <a:rPr lang="pt-PT" err="1"/>
              <a:t>della</a:t>
            </a:r>
            <a:r>
              <a:rPr lang="pt-PT"/>
              <a:t> cicuta </a:t>
            </a:r>
            <a:r>
              <a:rPr lang="pt-PT" err="1"/>
              <a:t>senza</a:t>
            </a:r>
            <a:r>
              <a:rPr lang="pt-PT"/>
              <a:t> </a:t>
            </a:r>
            <a:r>
              <a:rPr lang="pt-PT" err="1"/>
              <a:t>scanalature</a:t>
            </a:r>
            <a:r>
              <a:rPr lang="pt-PT"/>
              <a:t> e </a:t>
            </a:r>
            <a:r>
              <a:rPr lang="pt-PT" err="1"/>
              <a:t>foglie</a:t>
            </a:r>
            <a:r>
              <a:rPr lang="pt-PT"/>
              <a:t> </a:t>
            </a:r>
            <a:r>
              <a:rPr lang="pt-PT" err="1"/>
              <a:t>suddivise</a:t>
            </a:r>
            <a:r>
              <a:rPr lang="pt-PT"/>
              <a:t> diverso dal </a:t>
            </a:r>
            <a:r>
              <a:rPr lang="pt-PT" err="1"/>
              <a:t>prezzemolo</a:t>
            </a:r>
            <a:r>
              <a:rPr lang="pt-PT"/>
              <a:t>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5919BF-17D9-3447-0008-72004D7E0F67}"/>
              </a:ext>
            </a:extLst>
          </p:cNvPr>
          <p:cNvSpPr txBox="1"/>
          <p:nvPr/>
        </p:nvSpPr>
        <p:spPr>
          <a:xfrm>
            <a:off x="8691106" y="10394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i="1" dirty="0"/>
              <a:t>(Conium maculatum)</a:t>
            </a:r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5EC26D-23D8-FBB0-9A2B-E2B07E9EE43F}"/>
              </a:ext>
            </a:extLst>
          </p:cNvPr>
          <p:cNvSpPr txBox="1"/>
          <p:nvPr/>
        </p:nvSpPr>
        <p:spPr>
          <a:xfrm>
            <a:off x="7559040" y="45681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i="1" dirty="0"/>
              <a:t>(Petroselinum crispum)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E3D8BB-6323-B1F8-9AB1-08437753704B}"/>
              </a:ext>
            </a:extLst>
          </p:cNvPr>
          <p:cNvSpPr txBox="1"/>
          <p:nvPr/>
        </p:nvSpPr>
        <p:spPr>
          <a:xfrm>
            <a:off x="2277554" y="5354308"/>
            <a:ext cx="39940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i="1" err="1"/>
              <a:t>Differenza</a:t>
            </a:r>
            <a:r>
              <a:rPr lang="pt-PT" i="1"/>
              <a:t>:  </a:t>
            </a:r>
            <a:r>
              <a:rPr lang="pt-PT"/>
              <a:t>la cicuta </a:t>
            </a:r>
            <a:r>
              <a:rPr lang="pt-PT" err="1"/>
              <a:t>ha</a:t>
            </a:r>
            <a:r>
              <a:rPr lang="pt-PT"/>
              <a:t> </a:t>
            </a:r>
            <a:r>
              <a:rPr lang="pt-PT" err="1"/>
              <a:t>un</a:t>
            </a:r>
            <a:r>
              <a:rPr lang="pt-PT"/>
              <a:t> odore </a:t>
            </a:r>
            <a:r>
              <a:rPr lang="pt-PT" err="1"/>
              <a:t>sgradevole</a:t>
            </a:r>
            <a:r>
              <a:rPr lang="pt-PT"/>
              <a:t> diversamente </a:t>
            </a:r>
            <a:r>
              <a:rPr lang="pt-PT" err="1"/>
              <a:t>dalla</a:t>
            </a:r>
            <a:r>
              <a:rPr lang="pt-PT"/>
              <a:t> carota  </a:t>
            </a:r>
            <a:endParaRPr lang="pt-PT" i="1"/>
          </a:p>
        </p:txBody>
      </p:sp>
      <p:pic>
        <p:nvPicPr>
          <p:cNvPr id="10" name="Imagem 10" descr="Uma imagem com cenoura silvestre, flor, planta, verde&#10;&#10;Descrição gerada automaticamente">
            <a:extLst>
              <a:ext uri="{FF2B5EF4-FFF2-40B4-BE49-F238E27FC236}">
                <a16:creationId xmlns:a16="http://schemas.microsoft.com/office/drawing/2014/main" id="{221F7991-F40A-75BF-4132-ECAA5AE86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87" y="1435793"/>
            <a:ext cx="3421380" cy="342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753CE-74B9-C650-A0E8-EE27AFAAAAE5}"/>
              </a:ext>
            </a:extLst>
          </p:cNvPr>
          <p:cNvSpPr txBox="1"/>
          <p:nvPr/>
        </p:nvSpPr>
        <p:spPr>
          <a:xfrm>
            <a:off x="2163387" y="10644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i="1" dirty="0"/>
              <a:t>(Daucus carota)</a:t>
            </a:r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7EAF03-567A-2499-BB56-7A573752093F}"/>
              </a:ext>
            </a:extLst>
          </p:cNvPr>
          <p:cNvSpPr txBox="1"/>
          <p:nvPr/>
        </p:nvSpPr>
        <p:spPr>
          <a:xfrm>
            <a:off x="2974917" y="47528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i="1" dirty="0"/>
              <a:t>(Conium maculatum)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65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Has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326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Haste</vt:lpstr>
      <vt:lpstr>CICUTA MAGGIORE  Conium maculatum, L. 1753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mauro serafini</cp:lastModifiedBy>
  <cp:revision>4</cp:revision>
  <dcterms:created xsi:type="dcterms:W3CDTF">2022-04-27T07:21:57Z</dcterms:created>
  <dcterms:modified xsi:type="dcterms:W3CDTF">2022-05-07T21:27:40Z</dcterms:modified>
</cp:coreProperties>
</file>