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1300B-1D74-4E27-9420-08C30A8083D4}" v="377" dt="2022-05-07T15:08:14.908"/>
    <p1510:client id="{08100440-847E-4AF0-989C-F53999DB45B1}" v="376" dt="2022-05-07T17:28:23.952"/>
    <p1510:client id="{095979ED-6289-4C67-A6F6-34FF4D85DA6F}" v="2" dt="2022-05-08T09:46:21.572"/>
    <p1510:client id="{0A4B5128-475C-4470-AB83-08B52779CE23}" v="76" dt="2022-05-08T06:55:35.125"/>
    <p1510:client id="{360B4639-2FC8-4D86-9FDC-4B986705E3AA}" v="6" dt="2022-05-08T09:44:45.450"/>
    <p1510:client id="{4BF8EE27-E64C-490E-8DA7-2191CB5667BC}" v="235" dt="2022-05-08T08:53:41.168"/>
    <p1510:client id="{5B80E409-B27A-48AE-9D3E-1F2265402BDD}" v="608" dt="2022-05-07T21:43:59.404"/>
    <p1510:client id="{5C56B056-D715-4929-82EF-7C5E2C5901E5}" v="82" dt="2022-05-08T09:07:26.347"/>
    <p1510:client id="{6B546408-9453-4BE1-97BE-9D08F4F09BFA}" v="84" dt="2022-05-08T07:44:09.463"/>
    <p1510:client id="{7389216C-1AD8-4BCC-95D1-0A8C323A65CD}" v="193" dt="2022-05-08T06:11:29.058"/>
    <p1510:client id="{B3F296A8-9AD4-4FA9-BCF9-7FD1898E6450}" v="49" dt="2022-05-08T09:23:42.880"/>
    <p1510:client id="{D7B5C90D-B101-4D57-8437-89FCB29F7996}" v="182" dt="2022-05-07T22:09:26.598"/>
    <p1510:client id="{DF1513B0-6A57-4339-9495-5890BE1696B3}" v="14" dt="2022-05-08T09:13:52.181"/>
    <p1510:client id="{E8791365-906F-4A71-BA34-96A3BC1CFFCD}" v="86" dt="2022-05-08T07:58:55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08.05.2022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7" descr="Immagine che contiene erba, albero, esterni, cielo&#10;&#10;Descrizione generata automaticamente">
            <a:extLst>
              <a:ext uri="{FF2B5EF4-FFF2-40B4-BE49-F238E27FC236}">
                <a16:creationId xmlns:a16="http://schemas.microsoft.com/office/drawing/2014/main" id="{BD3063DF-9A78-2D9A-6746-4D1833213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" b="1389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3667" y="3143048"/>
            <a:ext cx="10044023" cy="929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err="1">
                <a:solidFill>
                  <a:srgbClr val="FFFFFF"/>
                </a:solidFill>
                <a:latin typeface="Book Antiqua"/>
              </a:rPr>
              <a:t>Carrubo</a:t>
            </a:r>
            <a:endParaRPr lang="en-US" sz="6600" err="1">
              <a:solidFill>
                <a:srgbClr val="FFFFFF"/>
              </a:solidFill>
              <a:latin typeface="Book Antiqua"/>
              <a:ea typeface="Calibri Light"/>
              <a:cs typeface="Calibri Ligh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8244" y="3957334"/>
            <a:ext cx="10050207" cy="6272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>
                <a:solidFill>
                  <a:srgbClr val="FFFFFF"/>
                </a:solidFill>
              </a:rPr>
              <a:t>Ceratonia siliqua (L.)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45BD27-14C2-3B83-ACB1-22B9ADBA6656}"/>
              </a:ext>
            </a:extLst>
          </p:cNvPr>
          <p:cNvSpPr txBox="1"/>
          <p:nvPr/>
        </p:nvSpPr>
        <p:spPr>
          <a:xfrm>
            <a:off x="9669130" y="5277388"/>
            <a:ext cx="3562710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bg1"/>
                </a:solidFill>
                <a:cs typeface="Calibri"/>
              </a:rPr>
              <a:t>A cura di:</a:t>
            </a:r>
          </a:p>
          <a:p>
            <a:pPr>
              <a:spcAft>
                <a:spcPts val="600"/>
              </a:spcAft>
            </a:pPr>
            <a:r>
              <a:rPr lang="it-IT">
                <a:solidFill>
                  <a:schemeClr val="bg1"/>
                </a:solidFill>
                <a:cs typeface="Calibri"/>
              </a:rPr>
              <a:t>Sara </a:t>
            </a:r>
            <a:r>
              <a:rPr lang="it-IT" err="1">
                <a:solidFill>
                  <a:schemeClr val="bg1"/>
                </a:solidFill>
                <a:cs typeface="Calibri"/>
              </a:rPr>
              <a:t>Magazzile</a:t>
            </a:r>
            <a:endParaRPr lang="it-IT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it-IT">
                <a:solidFill>
                  <a:schemeClr val="bg1"/>
                </a:solidFill>
                <a:cs typeface="Calibri"/>
              </a:rPr>
              <a:t>Olimpia </a:t>
            </a:r>
            <a:r>
              <a:rPr lang="it-IT" err="1">
                <a:solidFill>
                  <a:schemeClr val="bg1"/>
                </a:solidFill>
                <a:cs typeface="Calibri"/>
              </a:rPr>
              <a:t>Molajoni</a:t>
            </a:r>
            <a:endParaRPr lang="it-IT" err="1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it-IT">
                <a:solidFill>
                  <a:schemeClr val="bg1"/>
                </a:solidFill>
                <a:ea typeface="+mn-lt"/>
                <a:cs typeface="+mn-lt"/>
              </a:rPr>
              <a:t>Charlotte Sas Linares</a:t>
            </a:r>
            <a:endParaRPr lang="it-IT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it-IT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A1D41D-1338-524A-C16C-E02FFFD4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71" y="561348"/>
            <a:ext cx="3502641" cy="1686880"/>
          </a:xfrm>
        </p:spPr>
        <p:txBody>
          <a:bodyPr>
            <a:normAutofit/>
          </a:bodyPr>
          <a:lstStyle/>
          <a:p>
            <a:r>
              <a:rPr lang="it-IT" sz="4000">
                <a:latin typeface="Book Antiqua"/>
                <a:ea typeface="Calibri Light"/>
                <a:cs typeface="Calibri Light"/>
              </a:rPr>
              <a:t>Effetti </a:t>
            </a:r>
            <a:r>
              <a:rPr lang="it-IT">
                <a:latin typeface="Book Antiqua"/>
                <a:ea typeface="Calibri Light"/>
                <a:cs typeface="Calibri Light"/>
              </a:rPr>
              <a:t>collaterali</a:t>
            </a:r>
            <a:endParaRPr lang="it-IT">
              <a:ea typeface="Calibri Light"/>
              <a:cs typeface="Calibri Light"/>
            </a:endParaRPr>
          </a:p>
        </p:txBody>
      </p:sp>
      <p:sp>
        <p:nvSpPr>
          <p:cNvPr id="43" name="Segnaposto contenuto 2">
            <a:extLst>
              <a:ext uri="{FF2B5EF4-FFF2-40B4-BE49-F238E27FC236}">
                <a16:creationId xmlns:a16="http://schemas.microsoft.com/office/drawing/2014/main" id="{8B33B1BF-BDEC-241D-DF94-018F82E8E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352" y="2557104"/>
            <a:ext cx="5418544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>
                <a:latin typeface="Book Antiqua"/>
                <a:ea typeface="Calibri" panose="020F0502020204030204"/>
                <a:cs typeface="Calibri" panose="020F0502020204030204"/>
              </a:rPr>
              <a:t>E' buona</a:t>
            </a:r>
            <a:r>
              <a:rPr lang="it-IT" sz="2000">
                <a:latin typeface="Book Antiqua"/>
                <a:ea typeface="Calibri" panose="020F0502020204030204"/>
                <a:cs typeface="Calibri" panose="020F0502020204030204"/>
              </a:rPr>
              <a:t> </a:t>
            </a:r>
            <a:r>
              <a:rPr lang="it-IT" sz="2400">
                <a:latin typeface="Book Antiqua"/>
                <a:ea typeface="Calibri" panose="020F0502020204030204"/>
                <a:cs typeface="Calibri" panose="020F0502020204030204"/>
              </a:rPr>
              <a:t>norma evitarne il</a:t>
            </a:r>
            <a:r>
              <a:rPr lang="it-IT" sz="2000">
                <a:latin typeface="Book Antiqua"/>
                <a:ea typeface="Calibri" panose="020F0502020204030204"/>
                <a:cs typeface="Calibri" panose="020F0502020204030204"/>
              </a:rPr>
              <a:t> </a:t>
            </a:r>
            <a:r>
              <a:rPr lang="it-IT" sz="2400">
                <a:latin typeface="Book Antiqua"/>
                <a:ea typeface="Calibri" panose="020F0502020204030204"/>
                <a:cs typeface="Calibri" panose="020F0502020204030204"/>
              </a:rPr>
              <a:t>consumo eccessivo in caso di:</a:t>
            </a:r>
          </a:p>
          <a:p>
            <a:pPr marL="0" indent="0">
              <a:buNone/>
            </a:pPr>
            <a:endParaRPr lang="it-IT" sz="2000">
              <a:latin typeface="Book Antiqua"/>
              <a:ea typeface="Calibri" panose="020F0502020204030204"/>
              <a:cs typeface="Calibri" panose="020F0502020204030204"/>
            </a:endParaRPr>
          </a:p>
          <a:p>
            <a:r>
              <a:rPr lang="it-IT" sz="2400">
                <a:latin typeface="Book Antiqua"/>
                <a:ea typeface="Calibri" panose="020F0502020204030204"/>
                <a:cs typeface="Calibri" panose="020F0502020204030204"/>
              </a:rPr>
              <a:t>Gravidanza ed allattamento</a:t>
            </a:r>
          </a:p>
          <a:p>
            <a:r>
              <a:rPr lang="it-IT" sz="2400">
                <a:latin typeface="Book Antiqua"/>
                <a:ea typeface="Calibri" panose="020F0502020204030204"/>
                <a:cs typeface="Calibri" panose="020F0502020204030204"/>
              </a:rPr>
              <a:t>Stipsi</a:t>
            </a:r>
          </a:p>
          <a:p>
            <a:r>
              <a:rPr lang="it-IT" sz="2400">
                <a:latin typeface="Book Antiqua"/>
                <a:ea typeface="Calibri" panose="020F0502020204030204"/>
                <a:cs typeface="Calibri" panose="020F0502020204030204"/>
              </a:rPr>
              <a:t>Diarrea</a:t>
            </a:r>
          </a:p>
          <a:p>
            <a:r>
              <a:rPr lang="it-IT" sz="2400">
                <a:latin typeface="Book Antiqua"/>
                <a:ea typeface="Calibri" panose="020F0502020204030204"/>
                <a:cs typeface="Calibri" panose="020F0502020204030204"/>
              </a:rPr>
              <a:t>Sottopeso</a:t>
            </a:r>
          </a:p>
          <a:p>
            <a:endParaRPr lang="it-IT" sz="2000">
              <a:latin typeface="Book Antiqua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136A14C-19BA-9CB0-1F23-AC6ECF97536D}"/>
              </a:ext>
            </a:extLst>
          </p:cNvPr>
          <p:cNvCxnSpPr/>
          <p:nvPr/>
        </p:nvCxnSpPr>
        <p:spPr>
          <a:xfrm>
            <a:off x="1025080" y="2073822"/>
            <a:ext cx="2641106" cy="0"/>
          </a:xfrm>
          <a:prstGeom prst="straightConnector1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magine 3">
            <a:extLst>
              <a:ext uri="{FF2B5EF4-FFF2-40B4-BE49-F238E27FC236}">
                <a16:creationId xmlns:a16="http://schemas.microsoft.com/office/drawing/2014/main" id="{052EB814-6681-40A7-6F9A-BA064E33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528" y="-7376"/>
            <a:ext cx="2743200" cy="6864554"/>
          </a:xfrm>
          <a:prstGeom prst="rect">
            <a:avLst/>
          </a:prstGeom>
        </p:spPr>
      </p:pic>
      <p:pic>
        <p:nvPicPr>
          <p:cNvPr id="7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96B1A982-455A-978F-CD71-F9CA6A162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712" y="929256"/>
            <a:ext cx="3497005" cy="499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49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5DF80E-3FD4-2F07-78D4-8EA2DDEB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061" y="408834"/>
            <a:ext cx="4337126" cy="1590781"/>
          </a:xfrm>
        </p:spPr>
        <p:txBody>
          <a:bodyPr>
            <a:normAutofit/>
          </a:bodyPr>
          <a:lstStyle/>
          <a:p>
            <a:r>
              <a:rPr lang="it-IT">
                <a:latin typeface="Book Antiqua"/>
                <a:cs typeface="Calibri Light"/>
              </a:rPr>
              <a:t>Classificazione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85AAD-2FA5-1BCA-520A-D0D14230B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233" y="2001329"/>
            <a:ext cx="5635428" cy="4059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>
                <a:latin typeface="Book Antiqua"/>
                <a:cs typeface="Calibri" panose="020F0502020204030204"/>
              </a:rPr>
              <a:t>Famiglia: </a:t>
            </a:r>
            <a:r>
              <a:rPr lang="it-IT" sz="2400" err="1">
                <a:latin typeface="Book Antiqua"/>
                <a:cs typeface="Calibri" panose="020F0502020204030204"/>
              </a:rPr>
              <a:t>Fabaceae</a:t>
            </a:r>
            <a:endParaRPr lang="it-IT" sz="2400">
              <a:latin typeface="Book Antiqua"/>
              <a:cs typeface="Calibri" panose="020F0502020204030204"/>
            </a:endParaRPr>
          </a:p>
          <a:p>
            <a:r>
              <a:rPr lang="it-IT" sz="2400">
                <a:latin typeface="Book Antiqua"/>
                <a:cs typeface="Calibri" panose="020F0502020204030204"/>
              </a:rPr>
              <a:t>Genere: </a:t>
            </a:r>
            <a:r>
              <a:rPr lang="it-IT" sz="2400" err="1">
                <a:latin typeface="Book Antiqua"/>
                <a:cs typeface="Calibri" panose="020F0502020204030204"/>
              </a:rPr>
              <a:t>Ceratonia</a:t>
            </a:r>
            <a:endParaRPr lang="it-IT" sz="2400">
              <a:latin typeface="Book Antiqua"/>
              <a:cs typeface="Calibri" panose="020F0502020204030204"/>
            </a:endParaRPr>
          </a:p>
          <a:p>
            <a:r>
              <a:rPr lang="it-IT" sz="2400">
                <a:latin typeface="Book Antiqua"/>
                <a:cs typeface="Calibri" panose="020F0502020204030204"/>
              </a:rPr>
              <a:t>Angiosperma</a:t>
            </a:r>
          </a:p>
          <a:p>
            <a:endParaRPr lang="it-IT" sz="2400">
              <a:latin typeface="Book Antiqua"/>
              <a:cs typeface="Calibri" panose="020F0502020204030204"/>
            </a:endParaRPr>
          </a:p>
          <a:p>
            <a:pPr marL="0" indent="0">
              <a:buNone/>
            </a:pPr>
            <a:endParaRPr lang="it-IT" sz="2400">
              <a:latin typeface="Book Antiqua"/>
              <a:cs typeface="Calibri" panose="020F0502020204030204"/>
            </a:endParaRPr>
          </a:p>
          <a:p>
            <a:endParaRPr lang="it-IT" sz="2400">
              <a:latin typeface="Book Antiqua"/>
              <a:cs typeface="Calibri" panose="020F0502020204030204"/>
            </a:endParaRPr>
          </a:p>
          <a:p>
            <a:endParaRPr lang="it-IT" sz="2400">
              <a:latin typeface="Book Antiqua"/>
              <a:cs typeface="Calibri" panose="020F0502020204030204"/>
            </a:endParaRPr>
          </a:p>
          <a:p>
            <a:endParaRPr lang="it-IT" sz="1800">
              <a:latin typeface="Book Antiqua"/>
              <a:cs typeface="Calibri" panose="020F0502020204030204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5366168D-C7CB-6B5E-D359-F5EF3992BA20}"/>
              </a:ext>
            </a:extLst>
          </p:cNvPr>
          <p:cNvCxnSpPr/>
          <p:nvPr/>
        </p:nvCxnSpPr>
        <p:spPr>
          <a:xfrm flipV="1">
            <a:off x="6994460" y="1648945"/>
            <a:ext cx="3898795" cy="11205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Immagine 9" descr="Immagine che contiene piazza&#10;&#10;Descrizione generata automaticamente">
            <a:extLst>
              <a:ext uri="{FF2B5EF4-FFF2-40B4-BE49-F238E27FC236}">
                <a16:creationId xmlns:a16="http://schemas.microsoft.com/office/drawing/2014/main" id="{6279FC43-7C55-E3E9-6041-5C93E6DE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29" y="-7373"/>
            <a:ext cx="2300749" cy="6864553"/>
          </a:xfrm>
          <a:prstGeom prst="rect">
            <a:avLst/>
          </a:prstGeom>
        </p:spPr>
      </p:pic>
      <p:pic>
        <p:nvPicPr>
          <p:cNvPr id="5" name="Immagine 5" descr="Immagine che contiene cornice&#10;&#10;Descrizione generata automaticamente">
            <a:extLst>
              <a:ext uri="{FF2B5EF4-FFF2-40B4-BE49-F238E27FC236}">
                <a16:creationId xmlns:a16="http://schemas.microsoft.com/office/drawing/2014/main" id="{AF3DD745-4786-BABE-8A25-E4EFA26C0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57" t="20725" r="9580" b="24352"/>
          <a:stretch/>
        </p:blipFill>
        <p:spPr>
          <a:xfrm>
            <a:off x="1071763" y="1304616"/>
            <a:ext cx="4306399" cy="336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7" descr="Immagine che contiene cielo, albero, esterni, terra&#10;&#10;Descrizione generata automaticamente">
            <a:extLst>
              <a:ext uri="{FF2B5EF4-FFF2-40B4-BE49-F238E27FC236}">
                <a16:creationId xmlns:a16="http://schemas.microsoft.com/office/drawing/2014/main" id="{14E1C20B-30F0-E660-4727-C597991E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885" y="3890324"/>
            <a:ext cx="3922453" cy="27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9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F95389-8F51-E769-B132-1EED6B67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2" y="404690"/>
            <a:ext cx="5704998" cy="2228074"/>
          </a:xfrm>
        </p:spPr>
        <p:txBody>
          <a:bodyPr>
            <a:normAutofit/>
          </a:bodyPr>
          <a:lstStyle/>
          <a:p>
            <a:r>
              <a:rPr lang="it-IT">
                <a:latin typeface="Book Antiqua"/>
              </a:rPr>
              <a:t>Origine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4DFE7B-7369-7C91-55E7-59F3FDF1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170" y="2417022"/>
            <a:ext cx="4536793" cy="3287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>
                <a:latin typeface="Book Antiqua"/>
                <a:ea typeface="Calibri"/>
                <a:cs typeface="Calibri"/>
              </a:rPr>
              <a:t>Regioni sud-orientali dell'Europa e del Medio Oriente</a:t>
            </a:r>
            <a:endParaRPr lang="it-IT" sz="2000">
              <a:latin typeface="Book Antiqua"/>
              <a:ea typeface="Calibri"/>
              <a:cs typeface="Calibri"/>
            </a:endParaRPr>
          </a:p>
          <a:p>
            <a:r>
              <a:rPr lang="it-IT" sz="2400">
                <a:latin typeface="Book Antiqua"/>
                <a:ea typeface="+mn-lt"/>
                <a:cs typeface="+mn-lt"/>
              </a:rPr>
              <a:t>Testimonianze risalenti all'antico Egitto</a:t>
            </a:r>
          </a:p>
          <a:p>
            <a:pPr marL="0" indent="0">
              <a:buNone/>
            </a:pPr>
            <a:endParaRPr lang="it-IT" sz="2000">
              <a:latin typeface="Book Antiqua"/>
              <a:ea typeface="Calibri"/>
              <a:cs typeface="Calibri"/>
            </a:endParaRPr>
          </a:p>
        </p:txBody>
      </p:sp>
      <p:pic>
        <p:nvPicPr>
          <p:cNvPr id="9" name="Immagine 9" descr="Immagine che contiene testo, cielo, esterni, acqua&#10;&#10;Descrizione generata automaticamente">
            <a:extLst>
              <a:ext uri="{FF2B5EF4-FFF2-40B4-BE49-F238E27FC236}">
                <a16:creationId xmlns:a16="http://schemas.microsoft.com/office/drawing/2014/main" id="{04A00F89-DF7A-AFE1-CB9E-AD1E35CFD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" r="353" b="618"/>
          <a:stretch/>
        </p:blipFill>
        <p:spPr>
          <a:xfrm>
            <a:off x="5244993" y="1954882"/>
            <a:ext cx="6521032" cy="361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30FEE3D-9F67-FC22-7CDE-C55BB67DE48B}"/>
              </a:ext>
            </a:extLst>
          </p:cNvPr>
          <p:cNvCxnSpPr/>
          <p:nvPr/>
        </p:nvCxnSpPr>
        <p:spPr>
          <a:xfrm flipV="1">
            <a:off x="1150686" y="1945936"/>
            <a:ext cx="2052779" cy="5180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magine 4">
            <a:extLst>
              <a:ext uri="{FF2B5EF4-FFF2-40B4-BE49-F238E27FC236}">
                <a16:creationId xmlns:a16="http://schemas.microsoft.com/office/drawing/2014/main" id="{2FEFA26B-E516-7C71-23C5-53A7CEFD0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6" y="5750"/>
            <a:ext cx="619617" cy="68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3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9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67A63C-E8A5-F0DF-5BE8-E3170E42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it-IT">
                <a:latin typeface="Book Antiqua"/>
              </a:rPr>
              <a:t>Curiosità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92CE62-2097-CB88-8E39-F533C71E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501" y="2186595"/>
            <a:ext cx="5374956" cy="34447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>
                <a:latin typeface="Book Antiqua"/>
                <a:ea typeface="Calibri"/>
                <a:cs typeface="Calibri"/>
              </a:rPr>
              <a:t>I</a:t>
            </a:r>
            <a:r>
              <a:rPr lang="it-IT" sz="2000" dirty="0">
                <a:latin typeface="Book Antiqua"/>
                <a:ea typeface="Calibri"/>
                <a:cs typeface="Calibri"/>
              </a:rPr>
              <a:t> </a:t>
            </a:r>
            <a:r>
              <a:rPr lang="it-IT" sz="2400" dirty="0">
                <a:latin typeface="Book Antiqua"/>
                <a:ea typeface="Calibri"/>
                <a:cs typeface="Calibri"/>
              </a:rPr>
              <a:t>semi del</a:t>
            </a:r>
            <a:r>
              <a:rPr lang="it-IT" sz="2000" dirty="0">
                <a:latin typeface="Book Antiqua"/>
                <a:ea typeface="Calibri"/>
                <a:cs typeface="Calibri"/>
              </a:rPr>
              <a:t> </a:t>
            </a:r>
            <a:r>
              <a:rPr lang="it-IT" sz="2400" dirty="0">
                <a:latin typeface="Book Antiqua"/>
                <a:ea typeface="Calibri"/>
                <a:cs typeface="Calibri"/>
              </a:rPr>
              <a:t>carrubo vengono anche chiamati carati</a:t>
            </a:r>
            <a:r>
              <a:rPr lang="it-IT" sz="2000" dirty="0">
                <a:latin typeface="Book Antiqua"/>
                <a:ea typeface="Calibri"/>
                <a:cs typeface="Calibri"/>
              </a:rPr>
              <a:t> </a:t>
            </a:r>
            <a:r>
              <a:rPr lang="it-IT" sz="2400" dirty="0">
                <a:latin typeface="Book Antiqua"/>
                <a:ea typeface="Calibri"/>
                <a:cs typeface="Calibri"/>
              </a:rPr>
              <a:t>per</a:t>
            </a:r>
            <a:r>
              <a:rPr lang="it-IT" sz="2000" dirty="0">
                <a:latin typeface="Book Antiqua"/>
                <a:ea typeface="Calibri"/>
                <a:cs typeface="Calibri"/>
              </a:rPr>
              <a:t> </a:t>
            </a:r>
            <a:r>
              <a:rPr lang="it-IT" sz="2400" dirty="0">
                <a:latin typeface="Book Antiqua"/>
                <a:ea typeface="Calibri"/>
                <a:cs typeface="Calibri"/>
              </a:rPr>
              <a:t>via della</a:t>
            </a:r>
            <a:r>
              <a:rPr lang="it-IT" sz="2000" dirty="0">
                <a:latin typeface="Book Antiqua"/>
                <a:ea typeface="Calibri"/>
                <a:cs typeface="Calibri"/>
              </a:rPr>
              <a:t> </a:t>
            </a:r>
            <a:r>
              <a:rPr lang="it-IT" sz="2400" dirty="0">
                <a:latin typeface="Book Antiqua"/>
                <a:ea typeface="Calibri"/>
                <a:cs typeface="Calibri"/>
              </a:rPr>
              <a:t>loro uniformità in peso (0</a:t>
            </a:r>
            <a:r>
              <a:rPr lang="it-IT" sz="2000" dirty="0">
                <a:latin typeface="Book Antiqua"/>
                <a:ea typeface="Calibri"/>
                <a:cs typeface="Calibri"/>
              </a:rPr>
              <a:t>,</a:t>
            </a:r>
            <a:r>
              <a:rPr lang="it-IT" sz="2400" dirty="0">
                <a:latin typeface="Book Antiqua"/>
                <a:ea typeface="Calibri"/>
                <a:cs typeface="Calibri"/>
              </a:rPr>
              <a:t>2 g)</a:t>
            </a:r>
          </a:p>
          <a:p>
            <a:r>
              <a:rPr lang="it-IT" sz="2400" dirty="0">
                <a:latin typeface="Book Antiqua"/>
                <a:ea typeface="Calibri"/>
                <a:cs typeface="Calibri"/>
              </a:rPr>
              <a:t>Pane di San</a:t>
            </a:r>
            <a:r>
              <a:rPr lang="it-IT" sz="2000" dirty="0">
                <a:latin typeface="Book Antiqua"/>
                <a:ea typeface="Calibri"/>
                <a:cs typeface="Calibri"/>
              </a:rPr>
              <a:t> </a:t>
            </a:r>
            <a:r>
              <a:rPr lang="it-IT" sz="2400" dirty="0">
                <a:latin typeface="Book Antiqua"/>
                <a:ea typeface="Calibri"/>
                <a:cs typeface="Calibri"/>
              </a:rPr>
              <a:t>Giovanni</a:t>
            </a:r>
          </a:p>
          <a:p>
            <a:endParaRPr lang="it-IT" sz="2000" dirty="0">
              <a:latin typeface="Book Antiqua"/>
              <a:ea typeface="Calibri"/>
              <a:cs typeface="Calibri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EACC4BD-4761-1E3E-AF2E-453398C7F3E6}"/>
              </a:ext>
            </a:extLst>
          </p:cNvPr>
          <p:cNvCxnSpPr/>
          <p:nvPr/>
        </p:nvCxnSpPr>
        <p:spPr>
          <a:xfrm flipV="1">
            <a:off x="842112" y="1799097"/>
            <a:ext cx="2549893" cy="1"/>
          </a:xfrm>
          <a:prstGeom prst="straightConnector1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magine 5">
            <a:extLst>
              <a:ext uri="{FF2B5EF4-FFF2-40B4-BE49-F238E27FC236}">
                <a16:creationId xmlns:a16="http://schemas.microsoft.com/office/drawing/2014/main" id="{2806E2FD-DC7A-FD02-8249-6C815821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98" y="5352"/>
            <a:ext cx="3001992" cy="6855330"/>
          </a:xfrm>
          <a:prstGeom prst="rect">
            <a:avLst/>
          </a:prstGeom>
        </p:spPr>
      </p:pic>
      <p:pic>
        <p:nvPicPr>
          <p:cNvPr id="11" name="Immagine 11" descr="Immagine che contiene disposto&#10;&#10;Descrizione generata automaticamente">
            <a:extLst>
              <a:ext uri="{FF2B5EF4-FFF2-40B4-BE49-F238E27FC236}">
                <a16:creationId xmlns:a16="http://schemas.microsoft.com/office/drawing/2014/main" id="{6B45E6CA-2B24-CB2B-7FE3-28B25A36E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" t="2104" r="563" b="2489"/>
          <a:stretch/>
        </p:blipFill>
        <p:spPr>
          <a:xfrm>
            <a:off x="4261651" y="3862948"/>
            <a:ext cx="5126194" cy="208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7" descr="Immagine che contiene persona, mano, tenendo, nocciola&#10;&#10;Descrizione generata automaticamente">
            <a:extLst>
              <a:ext uri="{FF2B5EF4-FFF2-40B4-BE49-F238E27FC236}">
                <a16:creationId xmlns:a16="http://schemas.microsoft.com/office/drawing/2014/main" id="{86E630B2-AA2F-5B53-76E1-9B5D0E417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299" y="1543182"/>
            <a:ext cx="3407560" cy="24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97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9C26DE-DC92-DE90-C2AA-54B761AA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733" y="155174"/>
            <a:ext cx="5274541" cy="1741172"/>
          </a:xfrm>
        </p:spPr>
        <p:txBody>
          <a:bodyPr anchor="b">
            <a:normAutofit/>
          </a:bodyPr>
          <a:lstStyle/>
          <a:p>
            <a:r>
              <a:rPr lang="it-IT">
                <a:latin typeface="Book Antiqua"/>
              </a:rPr>
              <a:t>Caratteristiche 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04C3D4-4410-A125-9099-40BE64C35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442" y="2442605"/>
            <a:ext cx="4856669" cy="3705217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>
                <a:latin typeface="Book Antiqua"/>
              </a:rPr>
              <a:t>Albero sempreverde dioico</a:t>
            </a:r>
            <a:endParaRPr lang="en-US" sz="2400">
              <a:ea typeface="+mn-lt"/>
              <a:cs typeface="+mn-lt"/>
            </a:endParaRPr>
          </a:p>
          <a:p>
            <a:r>
              <a:rPr lang="it-IT" sz="2400">
                <a:latin typeface="Book Antiqua"/>
              </a:rPr>
              <a:t>Frutto: baccello (lomento)</a:t>
            </a:r>
          </a:p>
          <a:p>
            <a:r>
              <a:rPr lang="it-IT" sz="2400">
                <a:latin typeface="Book Antiqua"/>
              </a:rPr>
              <a:t>Foglia: coriacee, alterne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4061610-4AAC-023E-EC07-FB6077CC8920}"/>
              </a:ext>
            </a:extLst>
          </p:cNvPr>
          <p:cNvCxnSpPr/>
          <p:nvPr/>
        </p:nvCxnSpPr>
        <p:spPr>
          <a:xfrm flipV="1">
            <a:off x="6096122" y="1990545"/>
            <a:ext cx="3895722" cy="33615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Immagine 12" descr="Immagine che contiene mappa&#10;&#10;Descrizione generata automaticamente">
            <a:extLst>
              <a:ext uri="{FF2B5EF4-FFF2-40B4-BE49-F238E27FC236}">
                <a16:creationId xmlns:a16="http://schemas.microsoft.com/office/drawing/2014/main" id="{DBCF9CE7-5E92-2579-9978-F181B2F4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90" y="4912331"/>
            <a:ext cx="2743200" cy="1801985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E996D9BC-0E9E-2DD7-C13B-B213F44F7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7" y="-15567"/>
            <a:ext cx="3046361" cy="4771333"/>
          </a:xfrm>
          <a:prstGeom prst="rect">
            <a:avLst/>
          </a:prstGeom>
        </p:spPr>
      </p:pic>
      <p:pic>
        <p:nvPicPr>
          <p:cNvPr id="8" name="Immagine 8" descr="Immagine che contiene testo, interni, pianta, tessuto&#10;&#10;Descrizione generata automaticamente">
            <a:extLst>
              <a:ext uri="{FF2B5EF4-FFF2-40B4-BE49-F238E27FC236}">
                <a16:creationId xmlns:a16="http://schemas.microsoft.com/office/drawing/2014/main" id="{33D0EA97-3122-6D28-80F3-161542839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20" y="1034374"/>
            <a:ext cx="3793291" cy="58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C3D55A1B-B4A7-930B-4227-76DF8066F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27" y="-1121"/>
            <a:ext cx="1516953" cy="686024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49E8CE2-59E9-6FEA-599E-981B19AB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476" y="539888"/>
            <a:ext cx="4088485" cy="1090240"/>
          </a:xfrm>
        </p:spPr>
        <p:txBody>
          <a:bodyPr>
            <a:normAutofit/>
          </a:bodyPr>
          <a:lstStyle/>
          <a:p>
            <a:r>
              <a:rPr lang="it-IT">
                <a:latin typeface="Book Antiqua"/>
                <a:cs typeface="Calibri Light"/>
              </a:rPr>
              <a:t>Principi attivi</a:t>
            </a:r>
            <a:endParaRPr lang="it-IT">
              <a:latin typeface="Book Antiqua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C136F0-A9E4-2FCD-AD02-2FF9FB71542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886418" y="2000281"/>
            <a:ext cx="4793593" cy="28678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2400">
                <a:latin typeface="Book Antiqua"/>
                <a:cs typeface="Calibri"/>
              </a:rPr>
              <a:t>Droga: frutti,</a:t>
            </a:r>
            <a:r>
              <a:rPr lang="it-IT">
                <a:latin typeface="Book Antiqua"/>
                <a:cs typeface="Calibri"/>
              </a:rPr>
              <a:t> </a:t>
            </a:r>
            <a:r>
              <a:rPr lang="it-IT" sz="2400">
                <a:latin typeface="Book Antiqua"/>
                <a:cs typeface="Calibri"/>
              </a:rPr>
              <a:t>semi</a:t>
            </a:r>
            <a:r>
              <a:rPr lang="it-IT">
                <a:latin typeface="Book Antiqua"/>
                <a:cs typeface="Calibri"/>
              </a:rPr>
              <a:t> </a:t>
            </a:r>
            <a:endParaRPr lang="it-IT">
              <a:latin typeface="Book Antiqua"/>
              <a:ea typeface="Calibri"/>
              <a:cs typeface="Calibri"/>
            </a:endParaRPr>
          </a:p>
          <a:p>
            <a:r>
              <a:rPr lang="it-IT" sz="2400">
                <a:latin typeface="Book Antiqua"/>
                <a:cs typeface="Calibri"/>
              </a:rPr>
              <a:t>Costituenti: mucillagini (3%), saccarosio e monosaccaridi, vitamine del gruppo B, proteine e diversi minerali</a:t>
            </a:r>
            <a:endParaRPr lang="it-IT">
              <a:latin typeface="Book Antiqua"/>
              <a:ea typeface="Calibri"/>
              <a:cs typeface="Calibri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6086B78-44F4-394D-ACAA-07DB84DDE97E}"/>
              </a:ext>
            </a:extLst>
          </p:cNvPr>
          <p:cNvCxnSpPr/>
          <p:nvPr/>
        </p:nvCxnSpPr>
        <p:spPr>
          <a:xfrm>
            <a:off x="6974640" y="1578637"/>
            <a:ext cx="3577742" cy="1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Immagine 8">
            <a:extLst>
              <a:ext uri="{FF2B5EF4-FFF2-40B4-BE49-F238E27FC236}">
                <a16:creationId xmlns:a16="http://schemas.microsoft.com/office/drawing/2014/main" id="{101E27F2-758C-85F8-3572-EEFF6FB1B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594" y="2000046"/>
            <a:ext cx="3914877" cy="4873522"/>
          </a:xfrm>
          <a:prstGeom prst="rect">
            <a:avLst/>
          </a:prstGeom>
        </p:spPr>
      </p:pic>
      <p:pic>
        <p:nvPicPr>
          <p:cNvPr id="9" name="Immagine 9" descr="Immagine che contiene dilegno, frutta, bosco, verdura&#10;&#10;Descrizione generata automaticamente">
            <a:extLst>
              <a:ext uri="{FF2B5EF4-FFF2-40B4-BE49-F238E27FC236}">
                <a16:creationId xmlns:a16="http://schemas.microsoft.com/office/drawing/2014/main" id="{4FA1865B-03AB-3E12-01DF-08135A969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805" y="2585971"/>
            <a:ext cx="3374103" cy="284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id="{F4722DD1-5051-340C-FCC3-7F9E96BBB2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77" b="932"/>
          <a:stretch/>
        </p:blipFill>
        <p:spPr>
          <a:xfrm>
            <a:off x="7436223" y="4665628"/>
            <a:ext cx="3169032" cy="17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8" descr="Immagine che contiene piazza&#10;&#10;Descrizione generata automaticamente">
            <a:extLst>
              <a:ext uri="{FF2B5EF4-FFF2-40B4-BE49-F238E27FC236}">
                <a16:creationId xmlns:a16="http://schemas.microsoft.com/office/drawing/2014/main" id="{4D284608-8441-500A-74BD-D074C358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71" y="192"/>
            <a:ext cx="2960295" cy="6857618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A7AFFA-73B5-4456-383F-96966E67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62" y="615350"/>
            <a:ext cx="3642895" cy="1586148"/>
          </a:xfrm>
        </p:spPr>
        <p:txBody>
          <a:bodyPr>
            <a:normAutofit/>
          </a:bodyPr>
          <a:lstStyle/>
          <a:p>
            <a:r>
              <a:rPr lang="it-IT">
                <a:latin typeface="Book Antiqua"/>
                <a:ea typeface="Calibri Light"/>
                <a:cs typeface="Calibri Light"/>
              </a:rPr>
              <a:t>Attività terapeutica</a:t>
            </a:r>
            <a:endParaRPr lang="it-IT">
              <a:latin typeface="Book Antiqua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BF9F40-D080-223F-1842-F502B65E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234" y="2633164"/>
            <a:ext cx="3879182" cy="35461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>
                <a:latin typeface="Book Antiqua"/>
              </a:rPr>
              <a:t>Emolliente</a:t>
            </a:r>
            <a:endParaRPr lang="it-IT" sz="2400">
              <a:ea typeface="Calibri"/>
              <a:cs typeface="Calibri"/>
            </a:endParaRPr>
          </a:p>
          <a:p>
            <a:r>
              <a:rPr lang="it-IT" sz="2400">
                <a:latin typeface="Book Antiqua"/>
              </a:rPr>
              <a:t>Lassativa</a:t>
            </a:r>
            <a:endParaRPr lang="it-IT" sz="24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it-IT" sz="2400">
                <a:latin typeface="Book Antiqua"/>
              </a:rPr>
              <a:t>Antiossidante</a:t>
            </a:r>
            <a:endParaRPr lang="it-IT" sz="24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it-IT" sz="2400">
                <a:latin typeface="Book Antiqua"/>
              </a:rPr>
              <a:t>Antidiarroica</a:t>
            </a:r>
            <a:endParaRPr lang="it-IT" sz="2400">
              <a:latin typeface="Book Antiqua"/>
              <a:ea typeface="Calibri"/>
              <a:cs typeface="Calibri"/>
            </a:endParaRPr>
          </a:p>
          <a:p>
            <a:pPr marL="0" indent="0">
              <a:buNone/>
            </a:pPr>
            <a:endParaRPr lang="it-IT" sz="2000">
              <a:latin typeface="Book Antiqua"/>
              <a:ea typeface="Calibri"/>
              <a:cs typeface="Calibri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3E01917-EC47-5DE8-899F-AC8096B89D4B}"/>
              </a:ext>
            </a:extLst>
          </p:cNvPr>
          <p:cNvCxnSpPr/>
          <p:nvPr/>
        </p:nvCxnSpPr>
        <p:spPr>
          <a:xfrm flipV="1">
            <a:off x="1034298" y="2199195"/>
            <a:ext cx="3033312" cy="1"/>
          </a:xfrm>
          <a:prstGeom prst="straightConnector1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magine 6">
            <a:extLst>
              <a:ext uri="{FF2B5EF4-FFF2-40B4-BE49-F238E27FC236}">
                <a16:creationId xmlns:a16="http://schemas.microsoft.com/office/drawing/2014/main" id="{A9B9473D-07A0-89EF-1655-E4242FF31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183" y="1363406"/>
            <a:ext cx="3034085" cy="5491316"/>
          </a:xfrm>
          <a:prstGeom prst="rect">
            <a:avLst/>
          </a:prstGeom>
        </p:spPr>
      </p:pic>
      <p:pic>
        <p:nvPicPr>
          <p:cNvPr id="9" name="Immagine 9" descr="Immagine che contiene cioccolato, diverso, scarpe, cotto&#10;&#10;Descrizione generata automaticamente">
            <a:extLst>
              <a:ext uri="{FF2B5EF4-FFF2-40B4-BE49-F238E27FC236}">
                <a16:creationId xmlns:a16="http://schemas.microsoft.com/office/drawing/2014/main" id="{128EDD98-C77C-1828-32E6-29BF92364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239" y="3950264"/>
            <a:ext cx="4275391" cy="236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11" descr="Immagine che contiene dilegno, cioccolato, diverso, tagliato&#10;&#10;Descrizione generata automaticamente">
            <a:extLst>
              <a:ext uri="{FF2B5EF4-FFF2-40B4-BE49-F238E27FC236}">
                <a16:creationId xmlns:a16="http://schemas.microsoft.com/office/drawing/2014/main" id="{84103E5E-605B-0AF1-0449-2CDFE3622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236" y="1138981"/>
            <a:ext cx="4283586" cy="229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29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A6DE4E-1A65-6829-05E4-20F2A67C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89" y="474012"/>
            <a:ext cx="3478062" cy="1768455"/>
          </a:xfrm>
        </p:spPr>
        <p:txBody>
          <a:bodyPr>
            <a:normAutofit/>
          </a:bodyPr>
          <a:lstStyle/>
          <a:p>
            <a:r>
              <a:rPr lang="it-IT">
                <a:latin typeface="Book Antiqua"/>
                <a:ea typeface="Calibri Light"/>
                <a:cs typeface="Calibri Light"/>
              </a:rPr>
              <a:t>Attività terapeutica</a:t>
            </a:r>
            <a:endParaRPr lang="it-IT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06B137-CD72-6451-93D9-285D247E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903" y="2639503"/>
            <a:ext cx="3295794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>
                <a:latin typeface="Book Antiqua"/>
              </a:rPr>
              <a:t>Antinfiammatoria</a:t>
            </a:r>
          </a:p>
          <a:p>
            <a:r>
              <a:rPr lang="it-IT" sz="2400">
                <a:latin typeface="Book Antiqua"/>
              </a:rPr>
              <a:t>Antitumorale </a:t>
            </a:r>
          </a:p>
          <a:p>
            <a:r>
              <a:rPr lang="it-IT" sz="2400">
                <a:latin typeface="Book Antiqua"/>
              </a:rPr>
              <a:t>Contrasta glicemia e colesterolo</a:t>
            </a:r>
            <a:endParaRPr lang="it-IT">
              <a:latin typeface="Book Antiqua"/>
            </a:endParaRPr>
          </a:p>
          <a:p>
            <a:r>
              <a:rPr lang="it-IT" sz="2400">
                <a:latin typeface="Book Antiqua"/>
              </a:rPr>
              <a:t>Stimola l'attività del fegato </a:t>
            </a:r>
          </a:p>
        </p:txBody>
      </p:sp>
      <p:pic>
        <p:nvPicPr>
          <p:cNvPr id="12" name="Immagine 12" descr="Immagine che contiene piazza&#10;&#10;Descrizione generata automaticamente">
            <a:extLst>
              <a:ext uri="{FF2B5EF4-FFF2-40B4-BE49-F238E27FC236}">
                <a16:creationId xmlns:a16="http://schemas.microsoft.com/office/drawing/2014/main" id="{B71FEEEA-0FA1-7498-CF13-E5647B8A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391" y="-1697"/>
            <a:ext cx="2936379" cy="6861395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07D90DC-2D7A-CF80-65AF-6B441122D0AF}"/>
              </a:ext>
            </a:extLst>
          </p:cNvPr>
          <p:cNvCxnSpPr/>
          <p:nvPr/>
        </p:nvCxnSpPr>
        <p:spPr>
          <a:xfrm flipV="1">
            <a:off x="988429" y="2184292"/>
            <a:ext cx="3033312" cy="1"/>
          </a:xfrm>
          <a:prstGeom prst="straightConnector1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magine 5" descr="Immagine che contiene albero, esterni, ramo, oggetto da esterni&#10;&#10;Descrizione generata automaticamente">
            <a:extLst>
              <a:ext uri="{FF2B5EF4-FFF2-40B4-BE49-F238E27FC236}">
                <a16:creationId xmlns:a16="http://schemas.microsoft.com/office/drawing/2014/main" id="{191FA049-C72A-A461-BD49-AA5442DE8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625" y="1127352"/>
            <a:ext cx="3685458" cy="261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7" descr="Immagine che contiene testo, accessorio&#10;&#10;Descrizione generata automaticamente">
            <a:extLst>
              <a:ext uri="{FF2B5EF4-FFF2-40B4-BE49-F238E27FC236}">
                <a16:creationId xmlns:a16="http://schemas.microsoft.com/office/drawing/2014/main" id="{9887BB14-A717-4EF0-FA16-481AEF65B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239" y="3634341"/>
            <a:ext cx="3628103" cy="264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86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68B9C03-3694-3A53-0431-707633D3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819644" y="335551"/>
            <a:ext cx="4427126" cy="1791045"/>
          </a:xfrm>
        </p:spPr>
        <p:txBody>
          <a:bodyPr>
            <a:normAutofit/>
          </a:bodyPr>
          <a:lstStyle/>
          <a:p>
            <a:r>
              <a:rPr lang="it-IT" sz="4000">
                <a:latin typeface="Book Antiqua"/>
              </a:rPr>
              <a:t>Utilizzi </a:t>
            </a:r>
            <a:r>
              <a:rPr lang="it-IT">
                <a:latin typeface="Book Antiqua"/>
              </a:rPr>
              <a:t>alimentari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91EA15-987D-2EDD-9F89-FE0D160AF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55" y="2010837"/>
            <a:ext cx="4507932" cy="5971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sz="2000">
              <a:latin typeface="Book Antiqua"/>
              <a:ea typeface="Calibri"/>
              <a:cs typeface="Calibri"/>
            </a:endParaRPr>
          </a:p>
          <a:p>
            <a:r>
              <a:rPr lang="it-IT" sz="2400">
                <a:latin typeface="Book Antiqua"/>
                <a:ea typeface="Calibri"/>
                <a:cs typeface="Calibri"/>
              </a:rPr>
              <a:t>Foglie:</a:t>
            </a:r>
            <a:r>
              <a:rPr lang="it-IT" sz="2000">
                <a:latin typeface="Book Antiqua"/>
                <a:ea typeface="Calibri"/>
                <a:cs typeface="Calibri"/>
              </a:rPr>
              <a:t> </a:t>
            </a:r>
            <a:r>
              <a:rPr lang="it-IT" sz="2400">
                <a:latin typeface="Book Antiqua"/>
                <a:ea typeface="Calibri"/>
                <a:cs typeface="Calibri"/>
              </a:rPr>
              <a:t>infusi (astringenti)</a:t>
            </a:r>
          </a:p>
          <a:p>
            <a:r>
              <a:rPr lang="it-IT" sz="2400">
                <a:latin typeface="Book Antiqua"/>
                <a:ea typeface="Calibri"/>
                <a:cs typeface="Calibri"/>
              </a:rPr>
              <a:t>Frutti secchi: antidiarroici ed</a:t>
            </a:r>
            <a:r>
              <a:rPr lang="it-IT" sz="2000">
                <a:latin typeface="Book Antiqua"/>
                <a:ea typeface="Calibri"/>
                <a:cs typeface="Calibri"/>
              </a:rPr>
              <a:t> </a:t>
            </a:r>
            <a:r>
              <a:rPr lang="it-IT" sz="2400">
                <a:latin typeface="Book Antiqua"/>
                <a:ea typeface="Calibri"/>
                <a:cs typeface="Calibri"/>
              </a:rPr>
              <a:t>espettoranti</a:t>
            </a:r>
            <a:endParaRPr lang="it-IT" sz="2400"/>
          </a:p>
          <a:p>
            <a:r>
              <a:rPr lang="it-IT" sz="2400">
                <a:latin typeface="Book Antiqua"/>
                <a:ea typeface="Calibri"/>
                <a:cs typeface="Calibri"/>
              </a:rPr>
              <a:t>Frutti freschi: lassativi e diuretici</a:t>
            </a:r>
            <a:endParaRPr lang="it-IT" sz="2000">
              <a:latin typeface="Book Antiqua"/>
              <a:ea typeface="Calibri"/>
              <a:cs typeface="Calibri"/>
            </a:endParaRPr>
          </a:p>
          <a:p>
            <a:pPr marL="0" indent="0">
              <a:buNone/>
            </a:pPr>
            <a:endParaRPr lang="it-IT" sz="2000">
              <a:latin typeface="Book Antiqua"/>
              <a:ea typeface="Calibri"/>
              <a:cs typeface="Calibri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9467495-5E04-E1ED-460C-7C9A7F0971D8}"/>
              </a:ext>
            </a:extLst>
          </p:cNvPr>
          <p:cNvCxnSpPr/>
          <p:nvPr/>
        </p:nvCxnSpPr>
        <p:spPr>
          <a:xfrm flipV="1">
            <a:off x="6820395" y="1998020"/>
            <a:ext cx="2821036" cy="11207"/>
          </a:xfrm>
          <a:prstGeom prst="straightConnector1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magine 5">
            <a:extLst>
              <a:ext uri="{FF2B5EF4-FFF2-40B4-BE49-F238E27FC236}">
                <a16:creationId xmlns:a16="http://schemas.microsoft.com/office/drawing/2014/main" id="{0BDC07D5-4860-A463-524A-50F82CAF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22" y="3517524"/>
            <a:ext cx="3328691" cy="3341595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4601E859-1A6A-0B71-7792-D1189944F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03" y="1120"/>
            <a:ext cx="3331510" cy="3516407"/>
          </a:xfrm>
          <a:prstGeom prst="rect">
            <a:avLst/>
          </a:prstGeom>
        </p:spPr>
      </p:pic>
      <p:pic>
        <p:nvPicPr>
          <p:cNvPr id="6" name="Immagine 8" descr="Immagine che contiene dolce&#10;&#10;Descrizione generata automaticamente">
            <a:extLst>
              <a:ext uri="{FF2B5EF4-FFF2-40B4-BE49-F238E27FC236}">
                <a16:creationId xmlns:a16="http://schemas.microsoft.com/office/drawing/2014/main" id="{DD3EFD72-FC68-2282-4C2E-60BB15BD4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296" y="3788708"/>
            <a:ext cx="2944905" cy="294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9" descr="Immagine che contiene tavolo, tazza, interni, tagliato&#10;&#10;Descrizione generata automaticamente">
            <a:extLst>
              <a:ext uri="{FF2B5EF4-FFF2-40B4-BE49-F238E27FC236}">
                <a16:creationId xmlns:a16="http://schemas.microsoft.com/office/drawing/2014/main" id="{1C6A61AD-6E4D-BB8F-8CF5-D24240D91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933" y="740029"/>
            <a:ext cx="2838450" cy="188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866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Tema di Office</vt:lpstr>
      <vt:lpstr>Carrubo</vt:lpstr>
      <vt:lpstr>Classificazione</vt:lpstr>
      <vt:lpstr>Origine</vt:lpstr>
      <vt:lpstr>Curiosità</vt:lpstr>
      <vt:lpstr>Caratteristiche </vt:lpstr>
      <vt:lpstr>Principi attivi</vt:lpstr>
      <vt:lpstr>Attività terapeutica</vt:lpstr>
      <vt:lpstr>Attività terapeutica</vt:lpstr>
      <vt:lpstr>Utilizzi alimentari</vt:lpstr>
      <vt:lpstr>Effetti collaterali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Amministratore</dc:creator>
  <cp:lastModifiedBy>mauro serafini</cp:lastModifiedBy>
  <cp:revision>2</cp:revision>
  <dcterms:created xsi:type="dcterms:W3CDTF">2022-05-04T08:01:24Z</dcterms:created>
  <dcterms:modified xsi:type="dcterms:W3CDTF">2022-05-08T11:36:36Z</dcterms:modified>
</cp:coreProperties>
</file>