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9BD1E-5BC1-81A9-0B97-DF8C88944998}" v="11" dt="2022-05-08T12:10:05.450"/>
    <p1510:client id="{8F2B2373-095C-3F6B-FD32-2629D84EB8A7}" v="20" dt="2022-05-08T11:00:29.696"/>
    <p1510:client id="{AB007C89-73AA-524D-AC19-F5A23999E5C2}" v="1652" dt="2022-05-08T12:09:04.030"/>
    <p1510:client id="{FAD7F609-6DD1-AFC5-DF84-2F88E05E48CA}" v="5" dt="2022-05-08T12:01:06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506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57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256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6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9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2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2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9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9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6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0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.my-personaltrainer.it/allenamento/tonificazione-donn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3">
            <a:extLst>
              <a:ext uri="{FF2B5EF4-FFF2-40B4-BE49-F238E27FC236}">
                <a16:creationId xmlns:a16="http://schemas.microsoft.com/office/drawing/2014/main" id="{EDDDA787-C4C7-544C-49CF-ED6402B06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4442" b="16861"/>
          <a:stretch/>
        </p:blipFill>
        <p:spPr>
          <a:xfrm>
            <a:off x="3971953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4E4520B-1C22-09D5-DEFE-9403A3CD2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525" y="297901"/>
            <a:ext cx="4997593" cy="3291966"/>
          </a:xfrm>
        </p:spPr>
        <p:txBody>
          <a:bodyPr>
            <a:noAutofit/>
          </a:bodyPr>
          <a:lstStyle/>
          <a:p>
            <a:pPr algn="l"/>
            <a:r>
              <a:rPr lang="it-IT" sz="5700" i="1" dirty="0">
                <a:latin typeface="Georgia"/>
                <a:cs typeface="Al Nile" pitchFamily="2" charset="0"/>
              </a:rPr>
              <a:t>Calendula officinalis </a:t>
            </a:r>
            <a:r>
              <a:rPr lang="it-IT" sz="5700" dirty="0">
                <a:latin typeface="Georgia"/>
                <a:cs typeface="Al Nile" pitchFamily="2" charset="0"/>
              </a:rPr>
              <a:t>L.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9B5DAB-35A7-6900-75E4-999C10B05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830" y="4119114"/>
            <a:ext cx="2296605" cy="1096901"/>
          </a:xfrm>
        </p:spPr>
        <p:txBody>
          <a:bodyPr>
            <a:noAutofit/>
          </a:bodyPr>
          <a:lstStyle/>
          <a:p>
            <a:pPr algn="l"/>
            <a:r>
              <a:rPr lang="it-IT" sz="2200"/>
              <a:t>Erika </a:t>
            </a:r>
            <a:r>
              <a:rPr lang="it-IT" sz="2200" err="1"/>
              <a:t>Trionfera</a:t>
            </a:r>
            <a:r>
              <a:rPr lang="it-IT" sz="2200"/>
              <a:t>,  Giorgia </a:t>
            </a:r>
            <a:r>
              <a:rPr lang="it-IT" sz="2200" err="1"/>
              <a:t>Tuccio</a:t>
            </a:r>
            <a:r>
              <a:rPr lang="it-IT" sz="2200"/>
              <a:t>, Sara Ranalli</a:t>
            </a:r>
          </a:p>
        </p:txBody>
      </p:sp>
      <p:cxnSp>
        <p:nvCxnSpPr>
          <p:cNvPr id="49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1937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7A44D8-25C7-A301-9535-E62DE97C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it-IT">
                <a:latin typeface="Algerian" pitchFamily="82" charset="77"/>
              </a:rPr>
              <a:t>Curiosità</a:t>
            </a:r>
            <a:r>
              <a:rPr lang="it-IT">
                <a:latin typeface="Trebuchet MS" panose="020B0603020202020204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2D050D-5C38-BBB8-8EFD-46AD77F6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43" y="1930400"/>
            <a:ext cx="5220430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>
                <a:latin typeface="Barlow" pitchFamily="2" charset="77"/>
              </a:rPr>
              <a:t>La </a:t>
            </a:r>
            <a:r>
              <a:rPr lang="it-IT" i="1" err="1">
                <a:latin typeface="Barlow" pitchFamily="2" charset="77"/>
              </a:rPr>
              <a:t>Calendula</a:t>
            </a:r>
            <a:r>
              <a:rPr lang="it-IT">
                <a:latin typeface="Barlow" pitchFamily="2" charset="77"/>
              </a:rPr>
              <a:t> viene utilizzata anche in ambito culinario e cosmetico;</a:t>
            </a:r>
          </a:p>
          <a:p>
            <a:pPr>
              <a:lnSpc>
                <a:spcPct val="90000"/>
              </a:lnSpc>
            </a:pPr>
            <a:r>
              <a:rPr lang="it-IT">
                <a:latin typeface="Barlow" pitchFamily="2" charset="77"/>
              </a:rPr>
              <a:t> l'infuso viene passato sulla pelle con del cotone per combattere i punti neri e tonificare la pelle.</a:t>
            </a:r>
            <a:endParaRPr lang="it-IT">
              <a:latin typeface="Barlow" pitchFamily="2" charset="77"/>
              <a:hlinkClick r:id="rId2"/>
            </a:endParaRPr>
          </a:p>
          <a:p>
            <a:pPr>
              <a:lnSpc>
                <a:spcPct val="90000"/>
              </a:lnSpc>
            </a:pPr>
            <a:r>
              <a:rPr lang="it-IT" b="1">
                <a:latin typeface="Barlow" pitchFamily="2" charset="77"/>
              </a:rPr>
              <a:t>Uso dietetico</a:t>
            </a:r>
            <a:r>
              <a:rPr lang="it-IT">
                <a:latin typeface="Barlow" pitchFamily="2" charset="77"/>
              </a:rPr>
              <a:t>: in cucina può essere utilizzata per la preparazione di insalate e minestre a cui conferisce un sapore amarognolo; i boccioli </a:t>
            </a:r>
            <a:r>
              <a:rPr lang="it-IT" err="1">
                <a:latin typeface="Barlow" pitchFamily="2" charset="77"/>
              </a:rPr>
              <a:t>fiorali</a:t>
            </a:r>
            <a:r>
              <a:rPr lang="it-IT">
                <a:latin typeface="Barlow" pitchFamily="2" charset="77"/>
              </a:rPr>
              <a:t> possono essere conservati allo stesso modo dei capperi o utilizzati per colorare zuppe e risotti al posto dello zafferano. Inoltre i fiori essendo commestibili vengono essiccati per creare la farina chiamata “</a:t>
            </a:r>
            <a:r>
              <a:rPr lang="it-IT" err="1">
                <a:latin typeface="Barlow" pitchFamily="2" charset="77"/>
              </a:rPr>
              <a:t>Marigold</a:t>
            </a:r>
            <a:r>
              <a:rPr lang="it-IT">
                <a:latin typeface="Barlow" pitchFamily="2" charset="77"/>
              </a:rPr>
              <a:t>”.</a:t>
            </a:r>
          </a:p>
        </p:txBody>
      </p:sp>
      <p:pic>
        <p:nvPicPr>
          <p:cNvPr id="5" name="Immagine 34">
            <a:extLst>
              <a:ext uri="{FF2B5EF4-FFF2-40B4-BE49-F238E27FC236}">
                <a16:creationId xmlns:a16="http://schemas.microsoft.com/office/drawing/2014/main" id="{8357F3ED-FDE4-93B8-FA84-A01FC923CB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74" r="19104"/>
          <a:stretch/>
        </p:blipFill>
        <p:spPr>
          <a:xfrm>
            <a:off x="6127951" y="2159000"/>
            <a:ext cx="3145536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6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096F01A-13CC-533C-2C0F-24EDBFC58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88" r="33386" b="107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38B81D-9741-8F6F-38A3-4AD91760D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780" y="1488613"/>
            <a:ext cx="6424440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it-IT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it-IT" i="1" err="1">
                <a:ea typeface="+mn-lt"/>
                <a:cs typeface="+mn-lt"/>
              </a:rPr>
              <a:t>Calendula</a:t>
            </a:r>
            <a:r>
              <a:rPr lang="it-IT" dirty="0">
                <a:ea typeface="+mn-lt"/>
                <a:cs typeface="+mn-lt"/>
              </a:rPr>
              <a:t> è un genere di piante della famiglia delle </a:t>
            </a:r>
            <a:r>
              <a:rPr lang="it-IT" err="1">
                <a:ea typeface="+mn-lt"/>
                <a:cs typeface="+mn-lt"/>
              </a:rPr>
              <a:t>Asteraceae</a:t>
            </a:r>
            <a:r>
              <a:rPr lang="it-IT" dirty="0">
                <a:ea typeface="+mn-lt"/>
                <a:cs typeface="+mn-lt"/>
              </a:rPr>
              <a:t>, originario nella regione mediterranea. Comprende più di venti specie ma la più conosciuta è la </a:t>
            </a:r>
            <a:r>
              <a:rPr lang="it-IT" b="1" i="1" err="1">
                <a:ea typeface="+mn-lt"/>
                <a:cs typeface="+mn-lt"/>
              </a:rPr>
              <a:t>Calendula</a:t>
            </a:r>
            <a:r>
              <a:rPr lang="it-IT" b="1" i="1" dirty="0">
                <a:ea typeface="+mn-lt"/>
                <a:cs typeface="+mn-lt"/>
              </a:rPr>
              <a:t> </a:t>
            </a:r>
            <a:r>
              <a:rPr lang="it-IT" b="1" i="1" err="1">
                <a:ea typeface="+mn-lt"/>
                <a:cs typeface="+mn-lt"/>
              </a:rPr>
              <a:t>officinalis</a:t>
            </a:r>
            <a:r>
              <a:rPr lang="it-IT" b="1" i="1" dirty="0">
                <a:ea typeface="+mn-lt"/>
                <a:cs typeface="+mn-lt"/>
              </a:rPr>
              <a:t> </a:t>
            </a:r>
            <a:r>
              <a:rPr lang="it-IT" b="1">
                <a:ea typeface="+mn-lt"/>
                <a:cs typeface="+mn-lt"/>
              </a:rPr>
              <a:t>L</a:t>
            </a:r>
            <a:r>
              <a:rPr lang="it-IT" i="1" dirty="0">
                <a:ea typeface="+mn-lt"/>
                <a:cs typeface="+mn-lt"/>
              </a:rPr>
              <a:t>.</a:t>
            </a:r>
          </a:p>
          <a:p>
            <a:pPr marL="0" indent="0" algn="just">
              <a:buNone/>
            </a:pPr>
            <a:r>
              <a:rPr lang="it-IT" dirty="0">
                <a:ea typeface="+mn-lt"/>
                <a:cs typeface="+mn-lt"/>
              </a:rPr>
              <a:t>  </a:t>
            </a:r>
          </a:p>
          <a:p>
            <a:pPr algn="just"/>
            <a:r>
              <a:rPr lang="it-IT" dirty="0">
                <a:ea typeface="+mn-lt"/>
                <a:cs typeface="+mn-lt"/>
              </a:rPr>
              <a:t>Il nome deriva dal latino </a:t>
            </a:r>
            <a:r>
              <a:rPr lang="it-IT" i="1" err="1">
                <a:ea typeface="+mn-lt"/>
                <a:cs typeface="+mn-lt"/>
              </a:rPr>
              <a:t>Calendae</a:t>
            </a:r>
            <a:r>
              <a:rPr lang="it-IT" dirty="0">
                <a:ea typeface="+mn-lt"/>
                <a:cs typeface="+mn-lt"/>
              </a:rPr>
              <a:t>, in riferimento al periodo di fioritura della pianta. Secondo un’altra teoria il termine </a:t>
            </a:r>
            <a:r>
              <a:rPr lang="it-IT" i="1" err="1">
                <a:ea typeface="+mn-lt"/>
                <a:cs typeface="+mn-lt"/>
              </a:rPr>
              <a:t>calendula</a:t>
            </a:r>
            <a:r>
              <a:rPr lang="it-IT" dirty="0">
                <a:ea typeface="+mn-lt"/>
                <a:cs typeface="+mn-lt"/>
              </a:rPr>
              <a:t> deriva, invece, dalla parola greca </a:t>
            </a:r>
            <a:r>
              <a:rPr lang="it-IT" dirty="0" err="1">
                <a:ea typeface="+mn-lt"/>
                <a:cs typeface="+mn-lt"/>
              </a:rPr>
              <a:t>kàlanthos</a:t>
            </a:r>
            <a:r>
              <a:rPr lang="it-IT" dirty="0">
                <a:ea typeface="+mn-lt"/>
                <a:cs typeface="+mn-lt"/>
              </a:rPr>
              <a:t> che significa coppa o cesta, in questo caso il nome sarebbe riferito alla forma del fiore.</a:t>
            </a:r>
          </a:p>
        </p:txBody>
      </p:sp>
    </p:spTree>
    <p:extLst>
      <p:ext uri="{BB962C8B-B14F-4D97-AF65-F5344CB8AC3E}">
        <p14:creationId xmlns:p14="http://schemas.microsoft.com/office/powerpoint/2010/main" val="63872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18AC31-E2E2-8D25-4644-B6A77A75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it-IT">
                <a:latin typeface="Algerian"/>
              </a:rPr>
              <a:t>Cenni storici</a:t>
            </a:r>
            <a:r>
              <a:rPr lang="it-IT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B090CC-97BB-D4AC-1CDF-77C21BAA1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90" y="2304362"/>
            <a:ext cx="4152236" cy="36038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it-IT">
                <a:ea typeface="+mn-lt"/>
                <a:cs typeface="+mn-lt"/>
              </a:rPr>
              <a:t>La </a:t>
            </a:r>
            <a:r>
              <a:rPr lang="it-IT" i="1" err="1">
                <a:ea typeface="+mn-lt"/>
                <a:cs typeface="+mn-lt"/>
              </a:rPr>
              <a:t>Calendula</a:t>
            </a:r>
            <a:r>
              <a:rPr lang="it-IT">
                <a:ea typeface="+mn-lt"/>
                <a:cs typeface="+mn-lt"/>
              </a:rPr>
              <a:t> è un fiore ricco di storia e simbologia tanto da essere citata in molti testi storici.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>
                <a:ea typeface="+mn-lt"/>
                <a:cs typeface="+mn-lt"/>
              </a:rPr>
              <a:t>     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>
                <a:ea typeface="+mn-lt"/>
                <a:cs typeface="+mn-lt"/>
              </a:rPr>
              <a:t>Questa pianta, nonostante le distanze, era conosciuta in:</a:t>
            </a:r>
          </a:p>
          <a:p>
            <a:pPr marL="285750" indent="-285750">
              <a:lnSpc>
                <a:spcPct val="90000"/>
              </a:lnSpc>
              <a:buFont typeface="Wingdings" charset="2"/>
              <a:buChar char="Ø"/>
            </a:pPr>
            <a:r>
              <a:rPr lang="it-IT">
                <a:ea typeface="+mn-lt"/>
                <a:cs typeface="+mn-lt"/>
              </a:rPr>
              <a:t>America Meridionale</a:t>
            </a:r>
          </a:p>
          <a:p>
            <a:pPr marL="285750" indent="-285750">
              <a:lnSpc>
                <a:spcPct val="90000"/>
              </a:lnSpc>
              <a:buFont typeface="Wingdings" charset="2"/>
              <a:buChar char="Ø"/>
            </a:pPr>
            <a:r>
              <a:rPr lang="it-IT">
                <a:ea typeface="+mn-lt"/>
                <a:cs typeface="+mn-lt"/>
              </a:rPr>
              <a:t>Inghilterra</a:t>
            </a:r>
          </a:p>
          <a:p>
            <a:pPr marL="285750" indent="-285750">
              <a:lnSpc>
                <a:spcPct val="90000"/>
              </a:lnSpc>
              <a:buFont typeface="Wingdings" charset="2"/>
              <a:buChar char="Ø"/>
            </a:pPr>
            <a:r>
              <a:rPr lang="it-IT">
                <a:ea typeface="+mn-lt"/>
                <a:cs typeface="+mn-lt"/>
              </a:rPr>
              <a:t>Greci e Latini </a:t>
            </a:r>
          </a:p>
          <a:p>
            <a:pPr marL="285750" indent="-285750">
              <a:lnSpc>
                <a:spcPct val="90000"/>
              </a:lnSpc>
              <a:buFont typeface="Wingdings" charset="2"/>
              <a:buChar char="Ø"/>
            </a:pPr>
            <a:endParaRPr lang="it-IT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it-IT">
              <a:latin typeface="Quattrocento"/>
            </a:endParaRPr>
          </a:p>
          <a:p>
            <a:pPr marL="0" indent="0">
              <a:lnSpc>
                <a:spcPct val="90000"/>
              </a:lnSpc>
              <a:buNone/>
            </a:pPr>
            <a:endParaRPr lang="it-IT">
              <a:latin typeface="Quattrocento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>
                <a:latin typeface="Quattrocento"/>
              </a:rPr>
              <a:t>        </a:t>
            </a:r>
          </a:p>
        </p:txBody>
      </p:sp>
      <p:pic>
        <p:nvPicPr>
          <p:cNvPr id="4" name="Immagine 5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48378038-C4E7-A6C1-F257-6A081659D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544" y="832228"/>
            <a:ext cx="4602747" cy="460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5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3502D7-F4B1-4D32-3088-6B22ED37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it-IT">
                <a:latin typeface="Algerian"/>
              </a:rPr>
              <a:t>Mito Afrodite e Adone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8EB7AF-0305-69E7-A71A-78B3A49F2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148" y="2130648"/>
            <a:ext cx="40644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L’associazione della </a:t>
            </a:r>
            <a:r>
              <a:rPr lang="it-IT" i="1" err="1">
                <a:ea typeface="+mn-lt"/>
                <a:cs typeface="+mn-lt"/>
              </a:rPr>
              <a:t>calendula</a:t>
            </a:r>
            <a:r>
              <a:rPr lang="it-IT">
                <a:ea typeface="+mn-lt"/>
                <a:cs typeface="+mn-lt"/>
              </a:rPr>
              <a:t> al sentimento del dolore compare  anche nella mitologia greca, secondo la leggenda, infatti, la </a:t>
            </a:r>
            <a:r>
              <a:rPr lang="it-IT" i="1" err="1">
                <a:ea typeface="+mn-lt"/>
                <a:cs typeface="+mn-lt"/>
              </a:rPr>
              <a:t>calendula</a:t>
            </a:r>
            <a:r>
              <a:rPr lang="it-IT">
                <a:ea typeface="+mn-lt"/>
                <a:cs typeface="+mn-lt"/>
              </a:rPr>
              <a:t> nacque dalle lacrime della dea Afrodite  disperata per la morte del suo amante, Adone che era stato trafitto da un cinghiale mandatogli contro da </a:t>
            </a:r>
            <a:r>
              <a:rPr lang="it-IT" err="1">
                <a:ea typeface="+mn-lt"/>
                <a:cs typeface="+mn-lt"/>
              </a:rPr>
              <a:t>Ares</a:t>
            </a:r>
            <a:r>
              <a:rPr lang="it-IT">
                <a:ea typeface="+mn-lt"/>
                <a:cs typeface="+mn-lt"/>
              </a:rPr>
              <a:t>, suo gelosissimo marito.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51139D3A-DB30-86C5-098C-74A7B04D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2" b="242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766779-9217-1613-B453-E18479D50DB7}"/>
              </a:ext>
            </a:extLst>
          </p:cNvPr>
          <p:cNvSpPr txBox="1"/>
          <p:nvPr/>
        </p:nvSpPr>
        <p:spPr>
          <a:xfrm>
            <a:off x="4379965" y="6211669"/>
            <a:ext cx="427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56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041D9-EA6B-F912-98FC-E4271B7B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218792"/>
            <a:ext cx="3822357" cy="122787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it-IT">
                <a:latin typeface="Algerian"/>
              </a:rPr>
              <a:t>Caratteristiche della pianta</a:t>
            </a:r>
            <a:endParaRPr lang="en-US">
              <a:latin typeface="Algerian"/>
            </a:endParaRPr>
          </a:p>
        </p:txBody>
      </p:sp>
      <p:sp>
        <p:nvSpPr>
          <p:cNvPr id="54" name="Segnaposto contenuto 53">
            <a:extLst>
              <a:ext uri="{FF2B5EF4-FFF2-40B4-BE49-F238E27FC236}">
                <a16:creationId xmlns:a16="http://schemas.microsoft.com/office/drawing/2014/main" id="{926BE386-B61D-9BEE-62CE-69D499905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919" y="1665458"/>
            <a:ext cx="4064439" cy="44136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>
                <a:latin typeface="TimesNewRomanPSMT"/>
              </a:rPr>
              <a:t>La </a:t>
            </a:r>
            <a:r>
              <a:rPr lang="it-IT" i="1" err="1">
                <a:latin typeface="TimesNewRomanPSMT"/>
              </a:rPr>
              <a:t>Calendula</a:t>
            </a:r>
            <a:r>
              <a:rPr lang="it-IT" i="1">
                <a:latin typeface="TimesNewRomanPSMT"/>
              </a:rPr>
              <a:t> </a:t>
            </a:r>
            <a:r>
              <a:rPr lang="it-IT" i="1" err="1">
                <a:latin typeface="TimesNewRomanPSMT"/>
              </a:rPr>
              <a:t>officinalis</a:t>
            </a:r>
            <a:r>
              <a:rPr lang="it-IT" i="1">
                <a:latin typeface="TimesNewRomanPSMT"/>
              </a:rPr>
              <a:t> </a:t>
            </a:r>
            <a:r>
              <a:rPr lang="it-IT">
                <a:latin typeface="TimesNewRomanPSMT"/>
              </a:rPr>
              <a:t>L</a:t>
            </a:r>
            <a:r>
              <a:rPr lang="it-IT" i="1">
                <a:latin typeface="TimesNewRomanPSMT"/>
              </a:rPr>
              <a:t>. </a:t>
            </a:r>
            <a:r>
              <a:rPr lang="it-IT">
                <a:latin typeface="TimesNewRomanPSMT"/>
              </a:rPr>
              <a:t>è una pianta erbacea annuale o perenne, coltivata soprattutto per scopi officinali e ornamentali;</a:t>
            </a:r>
          </a:p>
          <a:p>
            <a:pPr>
              <a:lnSpc>
                <a:spcPct val="90000"/>
              </a:lnSpc>
            </a:pPr>
            <a:r>
              <a:rPr lang="it-IT">
                <a:latin typeface="TimesNewRomanPSMT"/>
              </a:rPr>
              <a:t>Portamento ramificato, raggiunge fino ai 60cm di altezza;</a:t>
            </a:r>
          </a:p>
          <a:p>
            <a:pPr>
              <a:lnSpc>
                <a:spcPct val="90000"/>
              </a:lnSpc>
            </a:pPr>
            <a:r>
              <a:rPr lang="it-IT">
                <a:latin typeface="TimesNewRomanPSMT"/>
              </a:rPr>
              <a:t>Si adatta a molti climi e terreni;</a:t>
            </a:r>
          </a:p>
          <a:p>
            <a:pPr>
              <a:lnSpc>
                <a:spcPct val="90000"/>
              </a:lnSpc>
            </a:pPr>
            <a:r>
              <a:rPr lang="it-IT">
                <a:latin typeface="TimesNewRomanPSMT"/>
              </a:rPr>
              <a:t>E’ ricoperta da una sottile e delicata peluria e ha delle ghiandole ricche di olio essenziale;</a:t>
            </a:r>
            <a:endParaRPr lang="it-IT" u="sng">
              <a:latin typeface="TimesNewRomanPSMT"/>
            </a:endParaRPr>
          </a:p>
          <a:p>
            <a:pPr>
              <a:lnSpc>
                <a:spcPct val="90000"/>
              </a:lnSpc>
            </a:pPr>
            <a:r>
              <a:rPr lang="it-IT">
                <a:latin typeface="TimesNewRomanPSMT"/>
              </a:rPr>
              <a:t>Le foglie sono alterne, hanno una forma di lancia leggermente appuntita e possono avere un contorno liscio o dentellato;</a:t>
            </a:r>
          </a:p>
          <a:p>
            <a:pPr>
              <a:lnSpc>
                <a:spcPct val="90000"/>
              </a:lnSpc>
            </a:pPr>
            <a:endParaRPr lang="it-IT">
              <a:latin typeface="TimesNewRomanPSMT"/>
            </a:endParaRPr>
          </a:p>
          <a:p>
            <a:pPr>
              <a:lnSpc>
                <a:spcPct val="90000"/>
              </a:lnSpc>
            </a:pPr>
            <a:endParaRPr lang="it-IT">
              <a:latin typeface="TimesNewRomanPSMT"/>
            </a:endParaRPr>
          </a:p>
          <a:p>
            <a:pPr>
              <a:lnSpc>
                <a:spcPct val="90000"/>
              </a:lnSpc>
            </a:pPr>
            <a:endParaRPr lang="it-IT"/>
          </a:p>
        </p:txBody>
      </p:sp>
      <p:pic>
        <p:nvPicPr>
          <p:cNvPr id="52" name="Immagine 52">
            <a:extLst>
              <a:ext uri="{FF2B5EF4-FFF2-40B4-BE49-F238E27FC236}">
                <a16:creationId xmlns:a16="http://schemas.microsoft.com/office/drawing/2014/main" id="{75BE3CB4-F282-AAE4-4C6C-225A6DC09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006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000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C5092DCC-861F-A926-4CDF-8ACC81C7C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49" b="8706"/>
          <a:stretch/>
        </p:blipFill>
        <p:spPr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0917286D-1615-EB0E-8436-EE2DB5A9E4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7" r="4840"/>
          <a:stretch/>
        </p:blipFill>
        <p:spPr>
          <a:xfrm>
            <a:off x="4052627" y="-5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AE2CA1-7E20-F987-5CBC-B111D2893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45" y="639689"/>
            <a:ext cx="4356350" cy="58847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>
                <a:latin typeface="TimesNewRomanPSMT"/>
              </a:rPr>
              <a:t>I fiori sono riuniti in grandi capolini;</a:t>
            </a:r>
          </a:p>
          <a:p>
            <a:pPr>
              <a:lnSpc>
                <a:spcPct val="90000"/>
              </a:lnSpc>
            </a:pPr>
            <a:r>
              <a:rPr lang="it-IT">
                <a:latin typeface="TimesNewRomanPSMT"/>
                <a:cs typeface="Times New Roman" panose="02020603050405020304" pitchFamily="18" charset="0"/>
              </a:rPr>
              <a:t>Il capolino è circondato da brattee, verdi circolari e un po’ appuntite;</a:t>
            </a:r>
          </a:p>
          <a:p>
            <a:pPr>
              <a:lnSpc>
                <a:spcPct val="90000"/>
              </a:lnSpc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La colorazione del fiore varia su diverse tonalità, che vanno dall’arancio al giallo scuro;</a:t>
            </a:r>
          </a:p>
          <a:p>
            <a:pPr>
              <a:lnSpc>
                <a:spcPct val="90000"/>
              </a:lnSpc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Pianta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autogama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Quando si raccoglie? </a:t>
            </a:r>
          </a:p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Fiori e sommità fiorite: in aprile - giugno e in settembre – novembre;</a:t>
            </a:r>
            <a:r>
              <a:rPr lang="it-IT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I capolini si recidono con le unghie appena sotto la loro inserzione, le sommità fiorite si ottengono raccogliendo i rametti quando la maggior parte dei capolini è aperta.</a:t>
            </a:r>
          </a:p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Foglie: si raccolgono da marzo a novembre, staccandole una ad una con le mani.</a:t>
            </a:r>
          </a:p>
          <a:p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>
              <a:latin typeface="Barlow-Regular"/>
            </a:endParaRPr>
          </a:p>
          <a:p>
            <a:pPr marL="0" indent="0">
              <a:buNone/>
            </a:pPr>
            <a:endParaRPr lang="it-IT">
              <a:latin typeface="Barlow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2733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745E7B-01C5-3045-7C3C-E1C07E7EE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046" y="4308827"/>
            <a:ext cx="4259913" cy="23862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err="1"/>
              <a:t>Flavonoidi</a:t>
            </a:r>
            <a:r>
              <a:rPr lang="it-IT"/>
              <a:t>;</a:t>
            </a:r>
          </a:p>
          <a:p>
            <a:pPr>
              <a:lnSpc>
                <a:spcPct val="110000"/>
              </a:lnSpc>
            </a:pPr>
            <a:r>
              <a:rPr lang="it-IT" err="1"/>
              <a:t>Triterpeni</a:t>
            </a:r>
            <a:r>
              <a:rPr lang="it-IT"/>
              <a:t>;</a:t>
            </a:r>
          </a:p>
          <a:p>
            <a:pPr>
              <a:lnSpc>
                <a:spcPct val="110000"/>
              </a:lnSpc>
            </a:pPr>
            <a:r>
              <a:rPr lang="it-IT" err="1"/>
              <a:t>Carotenoidi</a:t>
            </a:r>
            <a:r>
              <a:rPr lang="it-IT"/>
              <a:t>;</a:t>
            </a:r>
          </a:p>
          <a:p>
            <a:pPr>
              <a:lnSpc>
                <a:spcPct val="110000"/>
              </a:lnSpc>
            </a:pPr>
            <a:r>
              <a:rPr lang="it-IT" err="1"/>
              <a:t>Glicosidi</a:t>
            </a:r>
            <a:r>
              <a:rPr lang="it-IT"/>
              <a:t> dell’acido </a:t>
            </a:r>
            <a:r>
              <a:rPr lang="it-IT" err="1"/>
              <a:t>oleanoico</a:t>
            </a:r>
            <a:r>
              <a:rPr lang="it-IT"/>
              <a:t>;</a:t>
            </a:r>
          </a:p>
          <a:p>
            <a:pPr>
              <a:lnSpc>
                <a:spcPct val="110000"/>
              </a:lnSpc>
            </a:pPr>
            <a:r>
              <a:rPr lang="it-IT" err="1"/>
              <a:t>Cumarine</a:t>
            </a:r>
            <a:r>
              <a:rPr lang="it-IT"/>
              <a:t>;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AADCF92B-E636-F695-61D6-E73B7126D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20" y="3733583"/>
            <a:ext cx="4662527" cy="26023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187F04-000D-DC4F-2BB6-AFFB6B5202D8}"/>
              </a:ext>
            </a:extLst>
          </p:cNvPr>
          <p:cNvSpPr txBox="1"/>
          <p:nvPr/>
        </p:nvSpPr>
        <p:spPr>
          <a:xfrm>
            <a:off x="5184736" y="25193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0CE678AC-4794-361B-F7C6-7E324455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046" y="3543083"/>
            <a:ext cx="4259913" cy="564214"/>
          </a:xfrm>
        </p:spPr>
        <p:txBody>
          <a:bodyPr>
            <a:normAutofit fontScale="90000"/>
          </a:bodyPr>
          <a:lstStyle/>
          <a:p>
            <a:r>
              <a:rPr lang="it-IT" sz="3200">
                <a:latin typeface="Algerian" pitchFamily="82" charset="77"/>
              </a:rPr>
              <a:t>Costituenti chimici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6943EF-1F2B-0FCC-5E26-364D9FE3A794}"/>
              </a:ext>
            </a:extLst>
          </p:cNvPr>
          <p:cNvSpPr txBox="1"/>
          <p:nvPr/>
        </p:nvSpPr>
        <p:spPr>
          <a:xfrm>
            <a:off x="1442660" y="655211"/>
            <a:ext cx="25330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900">
                <a:solidFill>
                  <a:schemeClr val="accent1"/>
                </a:solidFill>
                <a:latin typeface="Algerian" pitchFamily="82" charset="77"/>
                <a:ea typeface="NOTEWORTHY LIGHT" panose="02000400000000000000" pitchFamily="2" charset="77"/>
              </a:rPr>
              <a:t>La droga</a:t>
            </a:r>
            <a:endParaRPr lang="it-IT" sz="2900">
              <a:solidFill>
                <a:schemeClr val="accent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2CA2326-ED20-1599-FDD0-0C752A56DB15}"/>
              </a:ext>
            </a:extLst>
          </p:cNvPr>
          <p:cNvSpPr txBox="1"/>
          <p:nvPr/>
        </p:nvSpPr>
        <p:spPr>
          <a:xfrm>
            <a:off x="761120" y="1317234"/>
            <a:ext cx="38961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>
                <a:latin typeface="Barlow" pitchFamily="2" charset="77"/>
              </a:rPr>
              <a:t>La  droga è data dalla parte epigea della pianta quando fiorita (capolini, le sommità fiorite, le foglie). </a:t>
            </a:r>
          </a:p>
          <a:p>
            <a:r>
              <a:rPr lang="it-IT" sz="1800">
                <a:latin typeface="Barlow" pitchFamily="2" charset="77"/>
              </a:rPr>
              <a:t>Si procede ad una rapida essiccazione a causa della notevole quantità di principi attivi.</a:t>
            </a:r>
            <a:endParaRPr lang="it-IT"/>
          </a:p>
        </p:txBody>
      </p:sp>
      <p:pic>
        <p:nvPicPr>
          <p:cNvPr id="13" name="Immagine 13">
            <a:extLst>
              <a:ext uri="{FF2B5EF4-FFF2-40B4-BE49-F238E27FC236}">
                <a16:creationId xmlns:a16="http://schemas.microsoft.com/office/drawing/2014/main" id="{3771A8F2-9C60-1E57-052A-1FECCD064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647" y="522076"/>
            <a:ext cx="3896156" cy="25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8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5C272A-5CD6-CF6D-C268-2C301C1E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it-IT" sz="3200">
                <a:latin typeface="Algerian"/>
              </a:rPr>
              <a:t>Attività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0D6F8A-91F7-24E1-5C80-0BB13385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t-IT">
                <a:latin typeface="Barlow" pitchFamily="2" charset="77"/>
              </a:rPr>
              <a:t>Proprietà antinfiammatorie e cicatrizzanti</a:t>
            </a:r>
          </a:p>
          <a:p>
            <a:r>
              <a:rPr lang="it-IT">
                <a:latin typeface="Barlow" pitchFamily="2" charset="77"/>
              </a:rPr>
              <a:t>Antisettica e antimicrobica </a:t>
            </a:r>
          </a:p>
          <a:p>
            <a:r>
              <a:rPr lang="it-IT">
                <a:latin typeface="Barlow" pitchFamily="2" charset="77"/>
              </a:rPr>
              <a:t>Antibatterica</a:t>
            </a:r>
          </a:p>
          <a:p>
            <a:r>
              <a:rPr lang="it-IT">
                <a:latin typeface="Barlow" pitchFamily="2" charset="77"/>
              </a:rPr>
              <a:t>Lenitiva e idratante  </a:t>
            </a:r>
          </a:p>
          <a:p>
            <a:r>
              <a:rPr lang="it-IT">
                <a:latin typeface="Barlow" pitchFamily="2" charset="77"/>
              </a:rPr>
              <a:t>Antispasmodica 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38382A0F-4907-E5B0-64D7-B23F0D8FF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01" r="13588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B0809E-8A41-381C-2BD1-C3949A96E110}"/>
              </a:ext>
            </a:extLst>
          </p:cNvPr>
          <p:cNvSpPr txBox="1"/>
          <p:nvPr/>
        </p:nvSpPr>
        <p:spPr>
          <a:xfrm>
            <a:off x="10437169" y="4250483"/>
            <a:ext cx="456789" cy="193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84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B4CC1A-833C-EFF8-C8AC-16590AB7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562" y="486048"/>
            <a:ext cx="3104445" cy="752593"/>
          </a:xfrm>
        </p:spPr>
        <p:txBody>
          <a:bodyPr>
            <a:normAutofit/>
          </a:bodyPr>
          <a:lstStyle/>
          <a:p>
            <a:r>
              <a:rPr lang="it-IT" sz="3200">
                <a:latin typeface="Algerian"/>
              </a:rPr>
              <a:t>Impiego</a:t>
            </a:r>
            <a:r>
              <a:rPr lang="it-IT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93274B-49D9-F71B-825E-F70DE574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1588951"/>
            <a:ext cx="4205111" cy="448485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it-IT" sz="1600" b="1">
                <a:latin typeface="Barlow" pitchFamily="2" charset="77"/>
              </a:rPr>
              <a:t>Impiego farmaceutico ed erboristico</a:t>
            </a:r>
            <a:r>
              <a:rPr lang="it-IT" sz="1600">
                <a:latin typeface="Barlow" pitchFamily="2" charset="77"/>
              </a:rPr>
              <a:t>: nel trattamento delle infiammazioni cutanee, delle ferite, delle scottature e delle ustioni, la </a:t>
            </a:r>
            <a:r>
              <a:rPr lang="it-IT" sz="1600" i="1" err="1">
                <a:latin typeface="Barlow" pitchFamily="2" charset="77"/>
              </a:rPr>
              <a:t>Calendula</a:t>
            </a:r>
            <a:r>
              <a:rPr lang="it-IT" sz="1600">
                <a:latin typeface="Barlow" pitchFamily="2" charset="77"/>
              </a:rPr>
              <a:t> è utilizzata esternamente sotto forma di creme, unguenti o soluzioni per uso topico.</a:t>
            </a:r>
          </a:p>
          <a:p>
            <a:pPr>
              <a:lnSpc>
                <a:spcPct val="90000"/>
              </a:lnSpc>
            </a:pPr>
            <a:r>
              <a:rPr lang="it-IT" sz="1600" b="1">
                <a:latin typeface="Barlow" pitchFamily="2" charset="77"/>
              </a:rPr>
              <a:t>Uso omeopatico:</a:t>
            </a:r>
            <a:r>
              <a:rPr lang="it-IT" sz="1600">
                <a:latin typeface="Barlow" pitchFamily="2" charset="77"/>
              </a:rPr>
              <a:t> Infuso in caso di mestruazioni dolorose, febbre, ulcere e irritazioni cutanee. Contro gengiviti ascessi, micosi vaginale, sotto forma di tintura madre o pomate, granuli e gocce.</a:t>
            </a:r>
          </a:p>
          <a:p>
            <a:pPr>
              <a:lnSpc>
                <a:spcPct val="90000"/>
              </a:lnSpc>
            </a:pPr>
            <a:r>
              <a:rPr lang="it-IT" sz="1600">
                <a:latin typeface="Barlow" pitchFamily="2" charset="77"/>
              </a:rPr>
              <a:t>Impiegata dalla medicina popolare per trattare alcuni tipi di disturbi vascolari come l'eczema (acne), le infiammazioni cutanee, le congiuntiviti, come rimedio contro le punture d'ape e le vene varicose.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E0C32EB9-A2AB-2D3C-96DF-80209B9A8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2" r="8116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5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6623979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2" baseType="lpstr">
      <vt:lpstr>Algerian</vt:lpstr>
      <vt:lpstr>Arial</vt:lpstr>
      <vt:lpstr>Barlow</vt:lpstr>
      <vt:lpstr>Barlow-Regular</vt:lpstr>
      <vt:lpstr>Georgia</vt:lpstr>
      <vt:lpstr>Quattrocento</vt:lpstr>
      <vt:lpstr>Times New Roman</vt:lpstr>
      <vt:lpstr>TimesNewRomanPSMT</vt:lpstr>
      <vt:lpstr>Trebuchet MS</vt:lpstr>
      <vt:lpstr>Wingdings</vt:lpstr>
      <vt:lpstr>Wingdings 3</vt:lpstr>
      <vt:lpstr>Sfaccettatura</vt:lpstr>
      <vt:lpstr>Calendula officinalis L.</vt:lpstr>
      <vt:lpstr>Presentazione standard di PowerPoint</vt:lpstr>
      <vt:lpstr>Cenni storici </vt:lpstr>
      <vt:lpstr>Mito Afrodite e Adone </vt:lpstr>
      <vt:lpstr>Caratteristiche della pianta</vt:lpstr>
      <vt:lpstr>Presentazione standard di PowerPoint</vt:lpstr>
      <vt:lpstr>Costituenti chimici </vt:lpstr>
      <vt:lpstr>Attività </vt:lpstr>
      <vt:lpstr>Impiego </vt:lpstr>
      <vt:lpstr>Curiosità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Calendula officinalis</dc:title>
  <dc:creator>Giorgia Tuccio</dc:creator>
  <cp:lastModifiedBy>mauro serafini</cp:lastModifiedBy>
  <cp:revision>22</cp:revision>
  <dcterms:created xsi:type="dcterms:W3CDTF">2022-05-05T12:40:38Z</dcterms:created>
  <dcterms:modified xsi:type="dcterms:W3CDTF">2022-05-08T12:27:29Z</dcterms:modified>
</cp:coreProperties>
</file>