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8" r:id="rId3"/>
    <p:sldId id="260" r:id="rId4"/>
    <p:sldId id="267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B1FA3-44DA-A845-5F40-FA3002B71827}" v="35" dt="2022-05-08T08:15:24.474"/>
    <p1510:client id="{2A87BB2B-B0E1-43FB-8B94-5C758B93F108}" v="1899" dt="2022-05-07T20:12:51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2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4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0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8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2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3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6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1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0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41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43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Immagine che contiene interni, decorato, pianta, oggetto da esterni&#10;&#10;Descrizione generata automaticamente">
            <a:extLst>
              <a:ext uri="{FF2B5EF4-FFF2-40B4-BE49-F238E27FC236}">
                <a16:creationId xmlns:a16="http://schemas.microsoft.com/office/drawing/2014/main" id="{D253670F-D1A5-89D4-5791-CBD08C2A5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0281" r="-1" b="14463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de-DE" sz="8800" dirty="0" err="1">
                <a:solidFill>
                  <a:srgbClr val="FFFFFF"/>
                </a:solidFill>
                <a:latin typeface="Cordia New"/>
                <a:cs typeface="Dreaming Outloud Script Pro"/>
              </a:rPr>
              <a:t>Pilocarpus</a:t>
            </a:r>
            <a:r>
              <a:rPr lang="de-DE" sz="8800" dirty="0">
                <a:solidFill>
                  <a:srgbClr val="FFFFFF"/>
                </a:solidFill>
                <a:latin typeface="Cordia New"/>
                <a:cs typeface="Dreaming Outloud Script Pro"/>
              </a:rPr>
              <a:t> </a:t>
            </a:r>
            <a:r>
              <a:rPr lang="de-DE" sz="8800" dirty="0" err="1">
                <a:solidFill>
                  <a:srgbClr val="FFFFFF"/>
                </a:solidFill>
                <a:latin typeface="Cordia New"/>
                <a:cs typeface="Dreaming Outloud Script Pro"/>
              </a:rPr>
              <a:t>jaborandi</a:t>
            </a:r>
            <a:endParaRPr lang="de-DE" sz="8800" dirty="0">
              <a:solidFill>
                <a:srgbClr val="FFFFFF"/>
              </a:solidFill>
              <a:latin typeface="Cordia New"/>
              <a:cs typeface="Dreaming Outloud Script Pro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200" dirty="0">
                <a:solidFill>
                  <a:srgbClr val="FFFFFF"/>
                </a:solidFill>
              </a:rPr>
              <a:t>Lavoro di Dana Naser e Giulia </a:t>
            </a:r>
            <a:r>
              <a:rPr lang="de-DE" sz="2200" dirty="0" err="1">
                <a:solidFill>
                  <a:srgbClr val="FFFFFF"/>
                </a:solidFill>
              </a:rPr>
              <a:t>Triamatakis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3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1" name="Picture 3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2" name="Rectangle 3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BFD72608-F718-4089-A37F-1809F869D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4" name="Group 41">
            <a:extLst>
              <a:ext uri="{FF2B5EF4-FFF2-40B4-BE49-F238E27FC236}">
                <a16:creationId xmlns:a16="http://schemas.microsoft.com/office/drawing/2014/main" id="{F5028F00-CB45-4253-89D7-4F08E02D8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F4E267F-D89B-4EE0-9F51-60775526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70C3580-5C66-45F0-8331-549786B6C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7D1C26B-E60E-854B-1BD7-9A62E857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10591800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Ministero della Salute 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34BEA5-27A6-190B-7B81-2B130D78C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60709"/>
            <a:ext cx="10591798" cy="205430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-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È un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erba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considerata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altamente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tossica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l'uso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è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consigliato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solo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prescrizione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medica.</a:t>
            </a:r>
            <a:endParaRPr lang="it-IT" sz="2800">
              <a:latin typeface="Calibri"/>
              <a:cs typeface="Calibri"/>
            </a:endParaRPr>
          </a:p>
          <a:p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-è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inserita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nella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lista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di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piante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che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non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possono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essere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utilizzate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nel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settore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degli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integratori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alimentari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. </a:t>
            </a:r>
            <a:endParaRPr lang="en-US" sz="2800">
              <a:solidFill>
                <a:srgbClr val="21363B"/>
              </a:solidFill>
              <a:latin typeface="Calibri"/>
              <a:cs typeface="Calibri"/>
            </a:endParaRPr>
          </a:p>
          <a:p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l'intossicazione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è causata da 100 mg di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Pilocarpina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.  </a:t>
            </a:r>
            <a:endParaRPr lang="en-US"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07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0ABFF7-3293-4EAC-9426-EBDCAA34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475375-4F9B-4D93-8769-B42BB7F44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074A43D-E1B2-4563-8D84-A962E8AB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85F114F-18BF-7A6E-92F2-EB1E65CB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  <a:cs typeface="Sabon Next LT"/>
              </a:rPr>
              <a:t>Caratteri</a:t>
            </a:r>
            <a:r>
              <a:rPr lang="en-US" sz="4400" dirty="0">
                <a:solidFill>
                  <a:srgbClr val="FFFFFF"/>
                </a:solidFill>
                <a:cs typeface="Sabon Next LT"/>
              </a:rPr>
              <a:t> </a:t>
            </a:r>
            <a:r>
              <a:rPr lang="en-US" sz="4400" dirty="0" err="1">
                <a:solidFill>
                  <a:srgbClr val="FFFFFF"/>
                </a:solidFill>
                <a:cs typeface="Sabon Next LT"/>
              </a:rPr>
              <a:t>generali</a:t>
            </a:r>
            <a:r>
              <a:rPr lang="en-US" sz="4400" dirty="0">
                <a:solidFill>
                  <a:srgbClr val="FFFFFF"/>
                </a:solidFill>
                <a:cs typeface="Sabon Next LT"/>
              </a:rPr>
              <a:t> 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AE10DA-7D16-203C-B521-81B0395A0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5920" y="3433686"/>
            <a:ext cx="4977386" cy="30819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/>
                <a:cs typeface="Calibri"/>
              </a:rPr>
              <a:t>Nome </a:t>
            </a:r>
            <a:r>
              <a:rPr lang="en-US" sz="4000" dirty="0" err="1">
                <a:latin typeface="Calibri"/>
                <a:cs typeface="Calibri"/>
              </a:rPr>
              <a:t>botanico</a:t>
            </a:r>
            <a:r>
              <a:rPr lang="en-US" sz="4000" dirty="0">
                <a:latin typeface="Calibri"/>
                <a:cs typeface="Calibri"/>
              </a:rPr>
              <a:t>: </a:t>
            </a:r>
            <a:r>
              <a:rPr lang="en-US" sz="4000" dirty="0" err="1">
                <a:latin typeface="Calibri"/>
                <a:cs typeface="Calibri"/>
              </a:rPr>
              <a:t>Pilocarpus</a:t>
            </a:r>
            <a:r>
              <a:rPr lang="en-US" sz="4000" dirty="0">
                <a:latin typeface="Calibri"/>
                <a:cs typeface="Calibri"/>
              </a:rPr>
              <a:t> Jaborandi </a:t>
            </a:r>
            <a:r>
              <a:rPr lang="en-US" sz="4000" i="1" dirty="0">
                <a:latin typeface="Calibri"/>
                <a:cs typeface="Calibri"/>
              </a:rPr>
              <a:t>(Holmes) ;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/>
                <a:cs typeface="Calibri"/>
              </a:rPr>
              <a:t>Nome </a:t>
            </a:r>
            <a:r>
              <a:rPr lang="en-US" sz="4000" dirty="0" err="1">
                <a:latin typeface="Calibri"/>
                <a:cs typeface="Calibri"/>
              </a:rPr>
              <a:t>comune</a:t>
            </a:r>
            <a:r>
              <a:rPr lang="en-US" sz="4000" dirty="0">
                <a:latin typeface="Calibri"/>
                <a:cs typeface="Calibri"/>
              </a:rPr>
              <a:t>: jaborandi;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/>
                <a:cs typeface="Calibri"/>
              </a:rPr>
              <a:t>Famiglia: </a:t>
            </a:r>
            <a:r>
              <a:rPr lang="en-US" sz="4000" dirty="0" err="1">
                <a:latin typeface="Calibri"/>
                <a:cs typeface="Calibri"/>
              </a:rPr>
              <a:t>rutacee</a:t>
            </a:r>
            <a:r>
              <a:rPr lang="en-US" sz="4000" dirty="0">
                <a:latin typeface="Calibri"/>
                <a:cs typeface="Calibri"/>
              </a:rPr>
              <a:t>;</a:t>
            </a:r>
          </a:p>
          <a:p>
            <a:pPr indent="-228600">
              <a:buChar char="•"/>
            </a:pPr>
            <a:r>
              <a:rPr lang="en-US" sz="4000" dirty="0">
                <a:latin typeface="Calibri"/>
                <a:cs typeface="Calibri"/>
              </a:rPr>
              <a:t>Habitat: </a:t>
            </a:r>
            <a:r>
              <a:rPr lang="en-US" sz="4000" dirty="0" err="1">
                <a:latin typeface="Calibri"/>
                <a:cs typeface="Calibri"/>
              </a:rPr>
              <a:t>sud</a:t>
            </a:r>
            <a:r>
              <a:rPr lang="en-US" sz="4000" dirty="0">
                <a:latin typeface="Calibri"/>
                <a:cs typeface="Calibri"/>
              </a:rPr>
              <a:t> America;</a:t>
            </a:r>
          </a:p>
          <a:p>
            <a:pPr indent="-228600">
              <a:buChar char="•"/>
            </a:pPr>
            <a:endParaRPr lang="en-US" sz="3600" dirty="0"/>
          </a:p>
          <a:p>
            <a:pPr indent="-228600">
              <a:buChar char="•"/>
            </a:pPr>
            <a:endParaRPr lang="en-US" sz="2400" dirty="0"/>
          </a:p>
          <a:p>
            <a:pPr indent="-228600">
              <a:buChar char="•"/>
            </a:pPr>
            <a:endParaRPr lang="en-US" sz="3200" dirty="0"/>
          </a:p>
          <a:p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6609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 descr="Immagine che contiene albero, esterni, sambuco, frutta&#10;&#10;Descrizione generata automaticamente">
            <a:extLst>
              <a:ext uri="{FF2B5EF4-FFF2-40B4-BE49-F238E27FC236}">
                <a16:creationId xmlns:a16="http://schemas.microsoft.com/office/drawing/2014/main" id="{C8CD4CAB-2D7D-9958-4A84-26EE415D4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1136" y="821024"/>
            <a:ext cx="5774037" cy="5350199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21399B-A502-0809-F5AA-AF07C2E2F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22" y="346496"/>
            <a:ext cx="5312463" cy="62557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sz="3600" b="1" dirty="0" err="1">
                <a:latin typeface="Calibri"/>
                <a:cs typeface="Calibri"/>
              </a:rPr>
              <a:t>Caratteri</a:t>
            </a:r>
            <a:r>
              <a:rPr lang="en-US" sz="3600" b="1" dirty="0">
                <a:latin typeface="Calibri"/>
                <a:cs typeface="Calibri"/>
              </a:rPr>
              <a:t> </a:t>
            </a:r>
            <a:r>
              <a:rPr lang="en-US" sz="3600" b="1" dirty="0" err="1">
                <a:latin typeface="Calibri"/>
                <a:cs typeface="Calibri"/>
              </a:rPr>
              <a:t>distintivi</a:t>
            </a:r>
            <a:r>
              <a:rPr lang="en-US" sz="3600" b="1" dirty="0">
                <a:latin typeface="Calibri"/>
                <a:cs typeface="Calibri"/>
              </a:rPr>
              <a:t>:</a:t>
            </a:r>
            <a:endParaRPr lang="it-IT" sz="3600" b="1">
              <a:latin typeface="Calibri"/>
              <a:cs typeface="Calibri"/>
            </a:endParaRPr>
          </a:p>
          <a:p>
            <a:r>
              <a:rPr lang="en-US" sz="3600" dirty="0">
                <a:latin typeface="Calibri"/>
                <a:cs typeface="Calibri"/>
              </a:rPr>
              <a:t>- </a:t>
            </a:r>
            <a:r>
              <a:rPr lang="en-US" sz="3600" dirty="0" err="1">
                <a:latin typeface="Calibri"/>
                <a:cs typeface="Calibri"/>
              </a:rPr>
              <a:t>arbusto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lang="en-US" sz="3600" dirty="0" err="1">
                <a:latin typeface="Calibri"/>
                <a:cs typeface="Calibri"/>
              </a:rPr>
              <a:t>legnoso</a:t>
            </a:r>
            <a:r>
              <a:rPr lang="en-US" sz="3600" dirty="0">
                <a:latin typeface="Calibri"/>
                <a:cs typeface="Calibri"/>
              </a:rPr>
              <a:t>; </a:t>
            </a:r>
          </a:p>
          <a:p>
            <a:r>
              <a:rPr lang="en-US" sz="3600" dirty="0">
                <a:latin typeface="Calibri"/>
                <a:cs typeface="Calibri"/>
              </a:rPr>
              <a:t>-</a:t>
            </a:r>
            <a:r>
              <a:rPr lang="en-US" sz="3600" dirty="0" err="1">
                <a:latin typeface="Calibri"/>
                <a:cs typeface="Calibri"/>
              </a:rPr>
              <a:t>foglie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lang="en-US" sz="3600" dirty="0" err="1">
                <a:latin typeface="Calibri"/>
                <a:cs typeface="Calibri"/>
              </a:rPr>
              <a:t>imparipennate</a:t>
            </a:r>
            <a:r>
              <a:rPr lang="en-US" sz="3600" dirty="0">
                <a:latin typeface="Calibri"/>
                <a:cs typeface="Calibri"/>
              </a:rPr>
              <a:t>  </a:t>
            </a:r>
            <a:r>
              <a:rPr lang="en-US" sz="3600" dirty="0" err="1">
                <a:latin typeface="Calibri"/>
                <a:cs typeface="Calibri"/>
              </a:rPr>
              <a:t>coriacee</a:t>
            </a:r>
            <a:r>
              <a:rPr lang="en-US" sz="3600" dirty="0">
                <a:latin typeface="Calibri"/>
                <a:cs typeface="Calibri"/>
              </a:rPr>
              <a:t>;</a:t>
            </a:r>
          </a:p>
          <a:p>
            <a:r>
              <a:rPr lang="en-US" sz="3600" dirty="0">
                <a:latin typeface="Calibri"/>
                <a:cs typeface="Calibri"/>
              </a:rPr>
              <a:t>-</a:t>
            </a:r>
            <a:r>
              <a:rPr lang="en-US" sz="3600" dirty="0" err="1">
                <a:latin typeface="Calibri"/>
                <a:cs typeface="Calibri"/>
              </a:rPr>
              <a:t>fiori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lang="en-US" sz="3600" dirty="0" err="1">
                <a:latin typeface="Calibri"/>
                <a:cs typeface="Calibri"/>
              </a:rPr>
              <a:t>pentameri</a:t>
            </a:r>
            <a:r>
              <a:rPr lang="en-US" sz="3600" dirty="0">
                <a:latin typeface="Calibri"/>
                <a:cs typeface="Calibri"/>
              </a:rPr>
              <a:t> rosso-</a:t>
            </a:r>
            <a:r>
              <a:rPr lang="en-US" sz="3600" dirty="0" err="1">
                <a:latin typeface="Calibri"/>
                <a:cs typeface="Calibri"/>
              </a:rPr>
              <a:t>violaceo</a:t>
            </a:r>
            <a:r>
              <a:rPr lang="en-US" sz="3600" dirty="0">
                <a:latin typeface="Calibri"/>
                <a:cs typeface="Calibri"/>
              </a:rPr>
              <a:t>;</a:t>
            </a:r>
          </a:p>
          <a:p>
            <a:r>
              <a:rPr lang="en-US" sz="3600" dirty="0">
                <a:latin typeface="Calibri"/>
                <a:cs typeface="Calibri"/>
              </a:rPr>
              <a:t>-</a:t>
            </a:r>
            <a:r>
              <a:rPr lang="en-US" sz="3600" dirty="0" err="1">
                <a:latin typeface="Calibri"/>
                <a:cs typeface="Calibri"/>
              </a:rPr>
              <a:t>frutto</a:t>
            </a:r>
            <a:r>
              <a:rPr lang="en-US" sz="3600" dirty="0">
                <a:latin typeface="Calibri"/>
                <a:cs typeface="Calibri"/>
              </a:rPr>
              <a:t> è </a:t>
            </a:r>
            <a:r>
              <a:rPr lang="en-US" sz="3600" dirty="0" err="1">
                <a:latin typeface="Calibri"/>
                <a:cs typeface="Calibri"/>
              </a:rPr>
              <a:t>una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lang="en-US" sz="3600" dirty="0" err="1">
                <a:latin typeface="Calibri"/>
                <a:cs typeface="Calibri"/>
              </a:rPr>
              <a:t>capsula</a:t>
            </a:r>
            <a:r>
              <a:rPr lang="en-US" sz="3600" dirty="0">
                <a:latin typeface="Calibri"/>
                <a:cs typeface="Calibri"/>
              </a:rPr>
              <a:t>;</a:t>
            </a:r>
          </a:p>
          <a:p>
            <a:endParaRPr lang="en-US" sz="3600" dirty="0">
              <a:latin typeface="Calibri"/>
              <a:cs typeface="Calibri"/>
            </a:endParaRPr>
          </a:p>
          <a:p>
            <a:pPr marL="285750" indent="-285750">
              <a:buChar char="•"/>
            </a:pPr>
            <a:r>
              <a:rPr lang="en-US" sz="3600" b="1" dirty="0" err="1">
                <a:latin typeface="Calibri"/>
                <a:cs typeface="Calibri"/>
              </a:rPr>
              <a:t>Droga</a:t>
            </a:r>
            <a:r>
              <a:rPr lang="en-US" sz="3600" b="1" dirty="0">
                <a:latin typeface="Calibri"/>
                <a:cs typeface="Calibri"/>
              </a:rPr>
              <a:t>: </a:t>
            </a:r>
            <a:r>
              <a:rPr lang="en-US" sz="3600" dirty="0" err="1">
                <a:latin typeface="Calibri"/>
                <a:cs typeface="Calibri"/>
              </a:rPr>
              <a:t>foglie</a:t>
            </a:r>
            <a:r>
              <a:rPr lang="en-US" sz="3600" dirty="0">
                <a:latin typeface="Calibri"/>
                <a:cs typeface="Calibri"/>
              </a:rPr>
              <a:t>; </a:t>
            </a:r>
          </a:p>
        </p:txBody>
      </p:sp>
    </p:spTree>
    <p:extLst>
      <p:ext uri="{BB962C8B-B14F-4D97-AF65-F5344CB8AC3E}">
        <p14:creationId xmlns:p14="http://schemas.microsoft.com/office/powerpoint/2010/main" val="252905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 descr="Immagine che contiene testo, interni, guanti, echinoderma&#10;&#10;Descrizione generata automaticamente">
            <a:extLst>
              <a:ext uri="{FF2B5EF4-FFF2-40B4-BE49-F238E27FC236}">
                <a16:creationId xmlns:a16="http://schemas.microsoft.com/office/drawing/2014/main" id="{7B31F4D1-ACC9-DD5C-664A-7090D3D355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7605" y="359135"/>
            <a:ext cx="4693813" cy="6177261"/>
          </a:xfrm>
        </p:spPr>
      </p:pic>
      <p:pic>
        <p:nvPicPr>
          <p:cNvPr id="6" name="Immagine 6" descr="Immagine che contiene pianta, verdura, porcellana&#10;&#10;Descrizione generata automaticamente">
            <a:extLst>
              <a:ext uri="{FF2B5EF4-FFF2-40B4-BE49-F238E27FC236}">
                <a16:creationId xmlns:a16="http://schemas.microsoft.com/office/drawing/2014/main" id="{A1FD279B-C9A4-E88B-02C0-3C0AAE20C4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2467" y="359135"/>
            <a:ext cx="5356080" cy="6090997"/>
          </a:xfrm>
        </p:spPr>
      </p:pic>
    </p:spTree>
    <p:extLst>
      <p:ext uri="{BB962C8B-B14F-4D97-AF65-F5344CB8AC3E}">
        <p14:creationId xmlns:p14="http://schemas.microsoft.com/office/powerpoint/2010/main" val="64418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2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6" name="Picture 44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7" name="Rectangle 46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48">
            <a:extLst>
              <a:ext uri="{FF2B5EF4-FFF2-40B4-BE49-F238E27FC236}">
                <a16:creationId xmlns:a16="http://schemas.microsoft.com/office/drawing/2014/main" id="{8E6613BA-415A-4A35-90E0-E031E509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4733FB-F081-A3E8-5C8B-F4E34DE4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28" y="744909"/>
            <a:ext cx="4919472" cy="8981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Azione </a:t>
            </a:r>
            <a:r>
              <a:rPr lang="en-US" sz="4400" dirty="0" err="1">
                <a:solidFill>
                  <a:srgbClr val="FFFFFF"/>
                </a:solidFill>
              </a:rPr>
              <a:t>terapeutica</a:t>
            </a:r>
          </a:p>
        </p:txBody>
      </p:sp>
      <p:grpSp>
        <p:nvGrpSpPr>
          <p:cNvPr id="59" name="Group 50">
            <a:extLst>
              <a:ext uri="{FF2B5EF4-FFF2-40B4-BE49-F238E27FC236}">
                <a16:creationId xmlns:a16="http://schemas.microsoft.com/office/drawing/2014/main" id="{39767720-2B45-4611-912B-D16D7452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-1" y="5079"/>
            <a:ext cx="5105442" cy="6776721"/>
            <a:chOff x="8059620" y="41922"/>
            <a:chExt cx="3997615" cy="6816077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8223F38-5867-4801-B8DB-B1F4772E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F288312-5F34-4A9B-8D49-DC7833829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5" name="Immagine 5" descr="Immagine che contiene testo, serbatoio, barattolo&#10;&#10;Descrizione generata automaticamente">
            <a:extLst>
              <a:ext uri="{FF2B5EF4-FFF2-40B4-BE49-F238E27FC236}">
                <a16:creationId xmlns:a16="http://schemas.microsoft.com/office/drawing/2014/main" id="{5C6AE59A-3D98-9AE5-475F-4E3F9DF2F0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5879" b="15152"/>
          <a:stretch/>
        </p:blipFill>
        <p:spPr>
          <a:xfrm>
            <a:off x="637742" y="567942"/>
            <a:ext cx="4817466" cy="5716862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EDF404-B0AC-4696-42D5-ED9AEA62B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9672" y="2229929"/>
            <a:ext cx="544151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-Antisettica;</a:t>
            </a:r>
            <a:endParaRPr lang="it-IT" sz="320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n-US" sz="3200" dirty="0" err="1">
                <a:solidFill>
                  <a:srgbClr val="FFFFFF"/>
                </a:solidFill>
                <a:latin typeface="Calibri"/>
                <a:cs typeface="Calibri"/>
              </a:rPr>
              <a:t>Diaforetica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n-US" sz="3200" dirty="0" err="1">
                <a:solidFill>
                  <a:srgbClr val="FFFFFF"/>
                </a:solidFill>
                <a:latin typeface="Calibri"/>
                <a:cs typeface="Calibri"/>
              </a:rPr>
              <a:t>Emmenagoga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-Galattogoga;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n-US" sz="3200" dirty="0" err="1">
                <a:solidFill>
                  <a:srgbClr val="FFFFFF"/>
                </a:solidFill>
                <a:latin typeface="Calibri"/>
                <a:cs typeface="Calibri"/>
              </a:rPr>
              <a:t>Stimolante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 del SN;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1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0ABFF7-3293-4EAC-9426-EBDCAA34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475375-4F9B-4D93-8769-B42BB7F44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74A43D-E1B2-4563-8D84-A962E8AB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45FB1E2-007C-E147-86EF-610C8FFF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cs typeface="Sabon Next LT"/>
              </a:rPr>
              <a:t>Costituenti della pianta 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F91F69-1569-5B44-8C35-AE0F83703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716366"/>
            <a:ext cx="5408706" cy="5396722"/>
          </a:xfrm>
        </p:spPr>
        <p:txBody>
          <a:bodyPr anchor="ctr">
            <a:normAutofit/>
          </a:bodyPr>
          <a:lstStyle/>
          <a:p>
            <a:r>
              <a:rPr lang="it-IT" sz="4000" dirty="0">
                <a:latin typeface="Calibri"/>
                <a:cs typeface="Calibri"/>
              </a:rPr>
              <a:t>Olio essenziale;</a:t>
            </a:r>
          </a:p>
          <a:p>
            <a:r>
              <a:rPr lang="it-IT" sz="4000" dirty="0">
                <a:latin typeface="Calibri"/>
                <a:cs typeface="Calibri"/>
              </a:rPr>
              <a:t>Alcaloidi: pilocarpina, </a:t>
            </a:r>
            <a:r>
              <a:rPr lang="it-IT" sz="4000" dirty="0" err="1">
                <a:latin typeface="Calibri"/>
                <a:cs typeface="Calibri"/>
              </a:rPr>
              <a:t>pilosina</a:t>
            </a:r>
            <a:r>
              <a:rPr lang="it-IT" sz="4000" dirty="0">
                <a:latin typeface="Calibri"/>
                <a:cs typeface="Calibri"/>
              </a:rPr>
              <a:t>, </a:t>
            </a:r>
            <a:r>
              <a:rPr lang="it-IT" sz="4000" dirty="0" err="1">
                <a:latin typeface="Calibri"/>
                <a:cs typeface="Calibri"/>
              </a:rPr>
              <a:t>isopilocarpina</a:t>
            </a:r>
            <a:r>
              <a:rPr lang="it-IT" sz="4000" dirty="0">
                <a:latin typeface="Calibri"/>
                <a:cs typeface="Calibri"/>
              </a:rPr>
              <a:t>, </a:t>
            </a:r>
            <a:r>
              <a:rPr lang="it-IT" sz="4000" dirty="0" err="1">
                <a:latin typeface="Calibri"/>
                <a:cs typeface="Calibri"/>
              </a:rPr>
              <a:t>pilocarpidina</a:t>
            </a:r>
            <a:r>
              <a:rPr lang="it-IT" sz="4000" dirty="0">
                <a:latin typeface="Calibri"/>
                <a:cs typeface="Calibri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1325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763DA8-CE3A-4B30-B2F5-0D128777F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6B75A5A-FDA7-4C8E-BD65-8506C42AA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E6AFCAB-12BF-4A0B-B089-A794259D2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09681FB-3A76-B368-D978-37118AC6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47"/>
            <a:ext cx="5355566" cy="17052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La pilocarpina: 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7CA4EA-F10F-B10B-767F-615CB0E63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615" y="2710132"/>
            <a:ext cx="10574276" cy="3745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sz="3600" dirty="0">
                <a:latin typeface="Calibri"/>
                <a:cs typeface="Calibri"/>
              </a:rPr>
              <a:t>Formula </a:t>
            </a:r>
            <a:r>
              <a:rPr lang="en-US" sz="3600" dirty="0" err="1">
                <a:latin typeface="Calibri"/>
                <a:cs typeface="Calibri"/>
              </a:rPr>
              <a:t>molecolare</a:t>
            </a:r>
            <a:r>
              <a:rPr lang="en-US" sz="3600" dirty="0">
                <a:latin typeface="Calibri"/>
                <a:cs typeface="Calibri"/>
              </a:rPr>
              <a:t>: C11H16N2O2;</a:t>
            </a:r>
          </a:p>
          <a:p>
            <a:pPr marL="342900" indent="-342900">
              <a:buChar char="•"/>
            </a:pPr>
            <a:r>
              <a:rPr lang="en-US" sz="3600" dirty="0">
                <a:latin typeface="Calibri"/>
                <a:cs typeface="Calibri"/>
              </a:rPr>
              <a:t>Composto </a:t>
            </a:r>
            <a:r>
              <a:rPr lang="en-US" sz="3600" dirty="0" err="1">
                <a:latin typeface="Calibri"/>
                <a:cs typeface="Calibri"/>
              </a:rPr>
              <a:t>eterociclico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lang="en-US" sz="3600" dirty="0" err="1">
                <a:latin typeface="Calibri"/>
                <a:cs typeface="Calibri"/>
              </a:rPr>
              <a:t>derivato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lang="en-US" sz="3600" dirty="0" err="1">
                <a:latin typeface="Calibri"/>
                <a:cs typeface="Calibri"/>
              </a:rPr>
              <a:t>dell'imidazolo</a:t>
            </a:r>
            <a:r>
              <a:rPr lang="en-US" sz="3600" dirty="0">
                <a:latin typeface="Calibri"/>
                <a:cs typeface="Calibri"/>
              </a:rPr>
              <a:t>;</a:t>
            </a:r>
          </a:p>
          <a:p>
            <a:pPr marL="342900" indent="-342900">
              <a:buChar char="•"/>
            </a:pPr>
            <a:r>
              <a:rPr lang="en-US" sz="3600" dirty="0">
                <a:latin typeface="Calibri"/>
                <a:cs typeface="Calibri"/>
              </a:rPr>
              <a:t>Potente </a:t>
            </a:r>
            <a:r>
              <a:rPr lang="en-US" sz="3600" dirty="0" err="1">
                <a:latin typeface="Calibri"/>
                <a:cs typeface="Calibri"/>
              </a:rPr>
              <a:t>colinergico</a:t>
            </a:r>
            <a:r>
              <a:rPr lang="en-US" sz="3600" dirty="0">
                <a:latin typeface="Calibri"/>
                <a:cs typeface="Calibri"/>
              </a:rPr>
              <a:t>, </a:t>
            </a:r>
            <a:r>
              <a:rPr lang="en-US" sz="3600" dirty="0" err="1">
                <a:latin typeface="Calibri"/>
                <a:cs typeface="Calibri"/>
              </a:rPr>
              <a:t>si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lang="en-US" sz="3600" dirty="0" err="1">
                <a:latin typeface="Calibri"/>
                <a:cs typeface="Calibri"/>
              </a:rPr>
              <a:t>lega</a:t>
            </a:r>
            <a:r>
              <a:rPr lang="en-US" sz="3600" dirty="0">
                <a:latin typeface="Calibri"/>
                <a:cs typeface="Calibri"/>
              </a:rPr>
              <a:t> ai </a:t>
            </a:r>
            <a:r>
              <a:rPr lang="en-US" sz="3600" dirty="0" err="1">
                <a:latin typeface="Calibri"/>
                <a:cs typeface="Calibri"/>
              </a:rPr>
              <a:t>recettori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lang="en-US" sz="3600" dirty="0" err="1">
                <a:latin typeface="Calibri"/>
                <a:cs typeface="Calibri"/>
              </a:rPr>
              <a:t>muscarinici</a:t>
            </a:r>
            <a:r>
              <a:rPr lang="en-US" sz="3600" dirty="0">
                <a:latin typeface="Calibri"/>
                <a:cs typeface="Calibri"/>
              </a:rPr>
              <a:t>;</a:t>
            </a:r>
          </a:p>
          <a:p>
            <a:pPr marL="342900" indent="-342900">
              <a:buChar char="•"/>
            </a:pPr>
            <a:r>
              <a:rPr lang="en-US" sz="3600" dirty="0" err="1">
                <a:latin typeface="Calibri"/>
                <a:cs typeface="Calibri"/>
              </a:rPr>
              <a:t>Attività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lang="en-US" sz="3600" dirty="0" err="1">
                <a:latin typeface="Calibri"/>
                <a:cs typeface="Calibri"/>
              </a:rPr>
              <a:t>parasimpaticomimetica</a:t>
            </a:r>
            <a:r>
              <a:rPr lang="en-US" sz="3600" dirty="0">
                <a:latin typeface="Calibri"/>
                <a:cs typeface="Calibri"/>
              </a:rPr>
              <a:t>;</a:t>
            </a: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DA7CF508-7FF4-391D-6DD4-3483DAD1D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057845" y="138826"/>
            <a:ext cx="4975899" cy="23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5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2F975E-DA49-4702-8C47-1C492A7A8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B1C3C0-F046-4A8E-B762-5D60202A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2C50DE-161C-4D3A-8A43-4DFCF8C64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CEFB164-5D0D-E52F-288F-AB562B88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5" y="559813"/>
            <a:ext cx="9067799" cy="1664573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  <a:cs typeface="Sabon Next LT"/>
              </a:rPr>
              <a:t>Impieghi terapeutici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BEF27A-2F70-02BE-5051-54936A779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917" y="2384474"/>
            <a:ext cx="9067215" cy="372861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it-IT" sz="1800" dirty="0">
                <a:solidFill>
                  <a:srgbClr val="FFFFFF"/>
                </a:solidFill>
              </a:rPr>
              <a:t>-</a:t>
            </a:r>
            <a:r>
              <a:rPr lang="it-IT" dirty="0">
                <a:solidFill>
                  <a:srgbClr val="FFFFFF"/>
                </a:solidFill>
              </a:rPr>
              <a:t>Settore oculistico: collirio; farmaco principe contro il glaucoma.</a:t>
            </a:r>
          </a:p>
          <a:p>
            <a:pPr marL="0" indent="0">
              <a:buNone/>
            </a:pPr>
            <a:r>
              <a:rPr lang="it-IT" dirty="0">
                <a:solidFill>
                  <a:srgbClr val="FFFFFF"/>
                </a:solidFill>
              </a:rPr>
              <a:t>-oftalmologia: ridurre l'abbaglio notturno in pazienti recentemente impiantati di lenti </a:t>
            </a:r>
            <a:r>
              <a:rPr lang="it-IT" dirty="0" err="1">
                <a:solidFill>
                  <a:srgbClr val="FFFFFF"/>
                </a:solidFill>
              </a:rPr>
              <a:t>fachiche</a:t>
            </a:r>
            <a:r>
              <a:rPr lang="it-IT" dirty="0">
                <a:solidFill>
                  <a:srgbClr val="FFFFFF"/>
                </a:solidFill>
              </a:rPr>
              <a:t>;</a:t>
            </a:r>
          </a:p>
          <a:p>
            <a:pPr marL="0" indent="0">
              <a:buNone/>
            </a:pPr>
            <a:r>
              <a:rPr lang="it-IT" dirty="0">
                <a:solidFill>
                  <a:srgbClr val="FFFFFF"/>
                </a:solidFill>
              </a:rPr>
              <a:t>-test del sudore per diagnosi di fibrosi cistica;</a:t>
            </a:r>
          </a:p>
          <a:p>
            <a:pPr marL="0" indent="0">
              <a:buNone/>
            </a:pPr>
            <a:r>
              <a:rPr lang="it-IT" dirty="0">
                <a:solidFill>
                  <a:srgbClr val="FFFFFF"/>
                </a:solidFill>
              </a:rPr>
              <a:t>-trattamento della xerostomia ( o "bocca secca");</a:t>
            </a:r>
          </a:p>
          <a:p>
            <a:pPr marL="0" indent="0">
              <a:buNone/>
            </a:pPr>
            <a:r>
              <a:rPr lang="it-IT" dirty="0">
                <a:solidFill>
                  <a:srgbClr val="FFFFFF"/>
                </a:solidFill>
              </a:rPr>
              <a:t>-antagonista in avvelenamenti da Belladonna e Atropina;</a:t>
            </a:r>
          </a:p>
          <a:p>
            <a:pPr marL="0" indent="0">
              <a:buNone/>
            </a:pPr>
            <a:r>
              <a:rPr lang="it-IT" dirty="0">
                <a:solidFill>
                  <a:srgbClr val="FFFFFF"/>
                </a:solidFill>
              </a:rPr>
              <a:t>-medicina veterinaria: purgante;</a:t>
            </a:r>
          </a:p>
        </p:txBody>
      </p:sp>
    </p:spTree>
    <p:extLst>
      <p:ext uri="{BB962C8B-B14F-4D97-AF65-F5344CB8AC3E}">
        <p14:creationId xmlns:p14="http://schemas.microsoft.com/office/powerpoint/2010/main" val="32435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D82D56-D377-48D4-8DE9-6A0A8DB5E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8CD235-5DAC-4779-B652-AEF90B984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048802B-B281-498F-88C5-E240B7443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0B8C874-B901-48F6-1814-13AD602D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9813"/>
            <a:ext cx="5181599" cy="5612387"/>
          </a:xfrm>
        </p:spPr>
        <p:txBody>
          <a:bodyPr anchor="ctr">
            <a:normAutofit/>
          </a:bodyPr>
          <a:lstStyle/>
          <a:p>
            <a:r>
              <a:rPr lang="it-IT">
                <a:cs typeface="Sabon Next LT"/>
              </a:rPr>
              <a:t>Effetti collaterali 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703A94-9580-03F3-2B7E-F166F1677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559813"/>
            <a:ext cx="5180106" cy="56123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4000" dirty="0">
                <a:latin typeface="Calibri"/>
                <a:cs typeface="Calibri"/>
              </a:rPr>
              <a:t>eccessiva sudorazione;</a:t>
            </a:r>
          </a:p>
          <a:p>
            <a:r>
              <a:rPr lang="it-IT" sz="4000" dirty="0">
                <a:latin typeface="Calibri"/>
                <a:cs typeface="Calibri"/>
              </a:rPr>
              <a:t>-nausea;</a:t>
            </a:r>
          </a:p>
          <a:p>
            <a:r>
              <a:rPr lang="it-IT" sz="4000" dirty="0">
                <a:latin typeface="Calibri"/>
                <a:cs typeface="Calibri"/>
              </a:rPr>
              <a:t>-crampi addominali;</a:t>
            </a:r>
          </a:p>
          <a:p>
            <a:r>
              <a:rPr lang="it-IT" sz="4000" dirty="0">
                <a:latin typeface="Calibri"/>
                <a:cs typeface="Calibri"/>
              </a:rPr>
              <a:t>-diarrea e brividi;</a:t>
            </a:r>
          </a:p>
          <a:p>
            <a:r>
              <a:rPr lang="it-IT" sz="4000" dirty="0">
                <a:latin typeface="Calibri"/>
                <a:cs typeface="Calibri"/>
              </a:rPr>
              <a:t>-capogiri e astenia;</a:t>
            </a:r>
            <a:r>
              <a:rPr lang="it-IT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52472239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Avenir Next LT Pro</vt:lpstr>
      <vt:lpstr>AvenirNext LT Pro Medium</vt:lpstr>
      <vt:lpstr>Calibri</vt:lpstr>
      <vt:lpstr>Cordia New</vt:lpstr>
      <vt:lpstr>Sabon Next LT</vt:lpstr>
      <vt:lpstr>Wingdings</vt:lpstr>
      <vt:lpstr>DappledVTI</vt:lpstr>
      <vt:lpstr>Pilocarpus jaborandi</vt:lpstr>
      <vt:lpstr>Caratteri generali </vt:lpstr>
      <vt:lpstr>Presentazione standard di PowerPoint</vt:lpstr>
      <vt:lpstr>Presentazione standard di PowerPoint</vt:lpstr>
      <vt:lpstr>Azione terapeutica</vt:lpstr>
      <vt:lpstr>Costituenti della pianta </vt:lpstr>
      <vt:lpstr>La pilocarpina: </vt:lpstr>
      <vt:lpstr>Impieghi terapeutici</vt:lpstr>
      <vt:lpstr>Effetti collaterali </vt:lpstr>
      <vt:lpstr>Ministero della Salute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Amministratore</dc:creator>
  <cp:lastModifiedBy>mauro serafini</cp:lastModifiedBy>
  <cp:revision>462</cp:revision>
  <dcterms:created xsi:type="dcterms:W3CDTF">2022-05-07T18:37:57Z</dcterms:created>
  <dcterms:modified xsi:type="dcterms:W3CDTF">2022-05-08T08:37:13Z</dcterms:modified>
</cp:coreProperties>
</file>